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1195" r:id="rId3"/>
    <p:sldId id="1179" r:id="rId4"/>
    <p:sldId id="1213" r:id="rId5"/>
    <p:sldId id="1205" r:id="rId6"/>
    <p:sldId id="1074" r:id="rId7"/>
    <p:sldId id="283" r:id="rId8"/>
    <p:sldId id="1184" r:id="rId9"/>
    <p:sldId id="1210" r:id="rId10"/>
    <p:sldId id="981" r:id="rId11"/>
    <p:sldId id="1010" r:id="rId12"/>
    <p:sldId id="1207" r:id="rId13"/>
    <p:sldId id="1013" r:id="rId14"/>
    <p:sldId id="585" r:id="rId15"/>
    <p:sldId id="1012" r:id="rId16"/>
    <p:sldId id="1014" r:id="rId17"/>
    <p:sldId id="1015" r:id="rId18"/>
    <p:sldId id="1017" r:id="rId19"/>
    <p:sldId id="1206" r:id="rId20"/>
    <p:sldId id="309" r:id="rId21"/>
    <p:sldId id="1354" r:id="rId22"/>
    <p:sldId id="1353" r:id="rId23"/>
    <p:sldId id="973" r:id="rId24"/>
  </p:sldIdLst>
  <p:sldSz cx="12192000" cy="6858000"/>
  <p:notesSz cx="7104063" cy="10234613"/>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24">
          <p15:clr>
            <a:srgbClr val="A4A3A4"/>
          </p15:clr>
        </p15:guide>
        <p15:guide id="2" pos="6940">
          <p15:clr>
            <a:srgbClr val="A4A3A4"/>
          </p15:clr>
        </p15:guide>
        <p15:guide id="3" orient="horz" pos="580">
          <p15:clr>
            <a:srgbClr val="A4A3A4"/>
          </p15:clr>
        </p15:guide>
        <p15:guide id="4" pos="3860">
          <p15:clr>
            <a:srgbClr val="A4A3A4"/>
          </p15:clr>
        </p15:guide>
        <p15:guide id="5" pos="331">
          <p15:clr>
            <a:srgbClr val="A4A3A4"/>
          </p15:clr>
        </p15:guide>
        <p15:guide id="6" pos="4402">
          <p15:clr>
            <a:srgbClr val="A4A3A4"/>
          </p15:clr>
        </p15:guide>
        <p15:guide id="7" orient="horz" pos="21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CACA"/>
    <a:srgbClr val="005BFF"/>
    <a:srgbClr val="D4D6D6"/>
    <a:srgbClr val="02905B"/>
    <a:srgbClr val="D2D3D3"/>
    <a:srgbClr val="000100"/>
    <a:srgbClr val="647697"/>
    <a:srgbClr val="009FD1"/>
    <a:srgbClr val="005AFF"/>
    <a:srgbClr val="A73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5921" autoAdjust="0"/>
  </p:normalViewPr>
  <p:slideViewPr>
    <p:cSldViewPr snapToGrid="0">
      <p:cViewPr varScale="1">
        <p:scale>
          <a:sx n="128" d="100"/>
          <a:sy n="128" d="100"/>
        </p:scale>
        <p:origin x="616" y="176"/>
      </p:cViewPr>
      <p:guideLst>
        <p:guide orient="horz" pos="1724"/>
        <p:guide pos="6940"/>
        <p:guide orient="horz" pos="580"/>
        <p:guide pos="3860"/>
        <p:guide pos="331"/>
        <p:guide pos="4402"/>
        <p:guide orient="horz" pos="217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7" d="100"/>
          <a:sy n="47" d="100"/>
        </p:scale>
        <p:origin x="267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3AC2C71-5A07-5B4A-85FB-8EC77B50296F}" type="doc">
      <dgm:prSet loTypeId="urn:microsoft.com/office/officeart/2005/8/layout/list1#9" loCatId="list" qsTypeId="urn:microsoft.com/office/officeart/2005/8/quickstyle/simple1#5" qsCatId="simple" csTypeId="urn:microsoft.com/office/officeart/2005/8/colors/accent1_2#6" csCatId="accent1" phldr="1"/>
      <dgm:spPr/>
      <dgm:t>
        <a:bodyPr/>
        <a:lstStyle/>
        <a:p>
          <a:endParaRPr lang="zh-CN" altLang="en-US"/>
        </a:p>
      </dgm:t>
    </dgm:pt>
    <dgm:pt modelId="{BD5C399A-2E9A-D242-B046-200C48F7ED69}">
      <dgm:prSet custT="1"/>
      <dgm:spPr/>
      <dgm:t>
        <a:bodyPr lIns="72000" tIns="72000" rIns="72000" bIns="72000"/>
        <a:lstStyle/>
        <a:p>
          <a:r>
            <a:rPr lang="en-US" altLang="zh-CN" sz="1800" b="1" dirty="0">
              <a:latin typeface="+mn-ea"/>
              <a:ea typeface="+mn-ea"/>
            </a:rPr>
            <a:t>Various</a:t>
          </a:r>
          <a:r>
            <a:rPr lang="zh-CN" altLang="en-US" sz="1800" b="1" dirty="0">
              <a:latin typeface="+mn-ea"/>
              <a:ea typeface="+mn-ea"/>
            </a:rPr>
            <a:t> </a:t>
          </a:r>
          <a:r>
            <a:rPr lang="en-US" altLang="zh-CN" sz="1800" b="1" dirty="0">
              <a:latin typeface="+mn-ea"/>
              <a:ea typeface="+mn-ea"/>
            </a:rPr>
            <a:t>MFA Mechanism</a:t>
          </a:r>
          <a:endParaRPr lang="zh-CN" sz="1800" b="1" dirty="0">
            <a:latin typeface="+mn-ea"/>
            <a:ea typeface="+mn-ea"/>
          </a:endParaRPr>
        </a:p>
      </dgm:t>
    </dgm:pt>
    <dgm:pt modelId="{892C97B1-1576-AF43-9D28-1A0716BB6634}" type="parTrans" cxnId="{638809A0-3A7A-3245-824D-11955F1190F8}">
      <dgm:prSet/>
      <dgm:spPr/>
      <dgm:t>
        <a:bodyPr/>
        <a:lstStyle/>
        <a:p>
          <a:endParaRPr lang="zh-CN" altLang="en-US"/>
        </a:p>
      </dgm:t>
    </dgm:pt>
    <dgm:pt modelId="{0449E110-D75C-1C42-A59B-3D680758D941}" type="sibTrans" cxnId="{638809A0-3A7A-3245-824D-11955F1190F8}">
      <dgm:prSet/>
      <dgm:spPr/>
      <dgm:t>
        <a:bodyPr/>
        <a:lstStyle/>
        <a:p>
          <a:endParaRPr lang="zh-CN" altLang="en-US"/>
        </a:p>
      </dgm:t>
    </dgm:pt>
    <dgm:pt modelId="{011A5414-17C6-6945-B903-0E1EFBE473E2}">
      <dgm:prSet custT="1"/>
      <dgm:spPr/>
      <dgm:t>
        <a:bodyPr/>
        <a:lstStyle/>
        <a:p>
          <a:r>
            <a:rPr kumimoji="1" lang="en-US" sz="1400" dirty="0"/>
            <a:t>OTP token, H5 token, hardware token</a:t>
          </a:r>
          <a:endParaRPr lang="zh-CN" sz="1400" dirty="0"/>
        </a:p>
      </dgm:t>
    </dgm:pt>
    <dgm:pt modelId="{4848EEFD-BFF4-1846-9B37-3085000F391B}" type="parTrans" cxnId="{9E90229E-DD5A-3241-BD87-BDD0A288BC5E}">
      <dgm:prSet/>
      <dgm:spPr/>
      <dgm:t>
        <a:bodyPr/>
        <a:lstStyle/>
        <a:p>
          <a:endParaRPr lang="zh-CN" altLang="en-US"/>
        </a:p>
      </dgm:t>
    </dgm:pt>
    <dgm:pt modelId="{E86A2272-5389-254E-B30F-FCA229CCEA38}" type="sibTrans" cxnId="{9E90229E-DD5A-3241-BD87-BDD0A288BC5E}">
      <dgm:prSet/>
      <dgm:spPr/>
      <dgm:t>
        <a:bodyPr/>
        <a:lstStyle/>
        <a:p>
          <a:endParaRPr lang="zh-CN" altLang="en-US"/>
        </a:p>
      </dgm:t>
    </dgm:pt>
    <dgm:pt modelId="{96C350DA-8ECE-3F42-A94F-3977FA391310}">
      <dgm:prSet custT="1"/>
      <dgm:spPr/>
      <dgm:t>
        <a:bodyPr/>
        <a:lstStyle/>
        <a:p>
          <a:r>
            <a:rPr lang="en-US" altLang="zh-CN" sz="1400" dirty="0"/>
            <a:t>Support email / SMS OTP</a:t>
          </a:r>
          <a:endParaRPr lang="zh-CN" altLang="en-US" sz="1400" dirty="0"/>
        </a:p>
      </dgm:t>
    </dgm:pt>
    <dgm:pt modelId="{862702B9-5BE8-9046-8430-5E814860632F}" type="parTrans" cxnId="{40F04B7B-12E2-2045-9279-F422A0D5B1AB}">
      <dgm:prSet/>
      <dgm:spPr/>
      <dgm:t>
        <a:bodyPr/>
        <a:lstStyle/>
        <a:p>
          <a:endParaRPr lang="zh-CN" altLang="en-US"/>
        </a:p>
      </dgm:t>
    </dgm:pt>
    <dgm:pt modelId="{06512759-D91B-7B48-9FF9-E930C89D8683}" type="sibTrans" cxnId="{40F04B7B-12E2-2045-9279-F422A0D5B1AB}">
      <dgm:prSet/>
      <dgm:spPr/>
      <dgm:t>
        <a:bodyPr/>
        <a:lstStyle/>
        <a:p>
          <a:endParaRPr lang="zh-CN" altLang="en-US"/>
        </a:p>
      </dgm:t>
    </dgm:pt>
    <dgm:pt modelId="{6C668BC6-4DC6-3143-ADBD-F8A1D5FE7A91}">
      <dgm:prSet custT="1"/>
      <dgm:spPr/>
      <dgm:t>
        <a:bodyPr lIns="72000" tIns="72000" rIns="72000" bIns="72000"/>
        <a:lstStyle/>
        <a:p>
          <a:r>
            <a:rPr kumimoji="1" lang="en-US" altLang="zh-CN" sz="1800" b="1" i="0" baseline="0" dirty="0">
              <a:latin typeface="+mn-ea"/>
              <a:ea typeface="+mn-ea"/>
            </a:rPr>
            <a:t>Self-adapted engine, improve user experience</a:t>
          </a:r>
          <a:endParaRPr lang="zh-CN" altLang="en-US" sz="1800" b="1" dirty="0">
            <a:latin typeface="+mn-ea"/>
            <a:ea typeface="+mn-ea"/>
          </a:endParaRPr>
        </a:p>
      </dgm:t>
    </dgm:pt>
    <dgm:pt modelId="{922B10E2-A218-EE42-8EBB-683749FD9E32}" type="parTrans" cxnId="{EA29A244-22F9-3A46-86A1-A662D2B391D7}">
      <dgm:prSet/>
      <dgm:spPr/>
      <dgm:t>
        <a:bodyPr/>
        <a:lstStyle/>
        <a:p>
          <a:endParaRPr lang="zh-CN" altLang="en-US"/>
        </a:p>
      </dgm:t>
    </dgm:pt>
    <dgm:pt modelId="{D183E1C5-073D-B44D-8147-ADB03F5D5017}" type="sibTrans" cxnId="{EA29A244-22F9-3A46-86A1-A662D2B391D7}">
      <dgm:prSet/>
      <dgm:spPr/>
      <dgm:t>
        <a:bodyPr/>
        <a:lstStyle/>
        <a:p>
          <a:endParaRPr lang="zh-CN" altLang="en-US"/>
        </a:p>
      </dgm:t>
    </dgm:pt>
    <dgm:pt modelId="{39C839FD-7351-3941-935F-068105F7B525}">
      <dgm:prSet custT="1"/>
      <dgm:spPr/>
      <dgm:t>
        <a:bodyPr/>
        <a:lstStyle/>
        <a:p>
          <a:r>
            <a:rPr kumimoji="1" lang="en-US" altLang="zh-CN" sz="1400" dirty="0"/>
            <a:t>AI password-less login (with device fingerprint capability)</a:t>
          </a:r>
          <a:endParaRPr lang="zh-CN" sz="1400" dirty="0"/>
        </a:p>
      </dgm:t>
    </dgm:pt>
    <dgm:pt modelId="{0E983440-70AB-2740-B74B-7EAEC7973692}" type="parTrans" cxnId="{6C40D72C-EC0B-404F-9929-91B0A5C5C132}">
      <dgm:prSet/>
      <dgm:spPr/>
      <dgm:t>
        <a:bodyPr/>
        <a:lstStyle/>
        <a:p>
          <a:endParaRPr lang="zh-CN" altLang="en-US"/>
        </a:p>
      </dgm:t>
    </dgm:pt>
    <dgm:pt modelId="{F48409F7-5431-B24B-B080-277BAB729DA8}" type="sibTrans" cxnId="{6C40D72C-EC0B-404F-9929-91B0A5C5C132}">
      <dgm:prSet/>
      <dgm:spPr/>
      <dgm:t>
        <a:bodyPr/>
        <a:lstStyle/>
        <a:p>
          <a:endParaRPr lang="zh-CN" altLang="en-US"/>
        </a:p>
      </dgm:t>
    </dgm:pt>
    <dgm:pt modelId="{B82A6AE2-295F-7447-BCA7-226D5ADE07EC}">
      <dgm:prSet custT="1"/>
      <dgm:spPr/>
      <dgm:t>
        <a:bodyPr/>
        <a:lstStyle/>
        <a:p>
          <a:r>
            <a:rPr lang="en-US" altLang="zh-CN" sz="1400" dirty="0"/>
            <a:t>Facial, fingerprint, voice etc.</a:t>
          </a:r>
          <a:endParaRPr lang="zh-CN" altLang="en-US" sz="1400" dirty="0"/>
        </a:p>
      </dgm:t>
    </dgm:pt>
    <dgm:pt modelId="{AECE70AF-8828-5146-9DF7-EE9C3203C734}" type="parTrans" cxnId="{5A0D8CA3-8DD3-FB42-B291-D32F2F8F5959}">
      <dgm:prSet/>
      <dgm:spPr/>
      <dgm:t>
        <a:bodyPr/>
        <a:lstStyle/>
        <a:p>
          <a:endParaRPr lang="en-GB"/>
        </a:p>
      </dgm:t>
    </dgm:pt>
    <dgm:pt modelId="{4276A7F4-D3D8-3748-9D50-C418C27FF8AC}" type="sibTrans" cxnId="{5A0D8CA3-8DD3-FB42-B291-D32F2F8F5959}">
      <dgm:prSet/>
      <dgm:spPr/>
      <dgm:t>
        <a:bodyPr/>
        <a:lstStyle/>
        <a:p>
          <a:endParaRPr lang="en-GB"/>
        </a:p>
      </dgm:t>
    </dgm:pt>
    <dgm:pt modelId="{20A14A3B-DAF2-4842-8374-72A2A2A45440}">
      <dgm:prSet custT="1"/>
      <dgm:spPr/>
      <dgm:t>
        <a:bodyPr/>
        <a:lstStyle/>
        <a:p>
          <a:r>
            <a:rPr lang="en-US" altLang="zh-CN" sz="1400" dirty="0"/>
            <a:t>Trigger MFA based on user behavior</a:t>
          </a:r>
          <a:endParaRPr lang="zh-CN" sz="1400" dirty="0"/>
        </a:p>
      </dgm:t>
    </dgm:pt>
    <dgm:pt modelId="{338824CE-4233-C04F-8B04-0F33A36886EE}" type="parTrans" cxnId="{64A7D0A4-6370-0843-843F-982C23707FB4}">
      <dgm:prSet/>
      <dgm:spPr/>
      <dgm:t>
        <a:bodyPr/>
        <a:lstStyle/>
        <a:p>
          <a:endParaRPr lang="en-GB"/>
        </a:p>
      </dgm:t>
    </dgm:pt>
    <dgm:pt modelId="{B5E86961-C7B9-A84F-B3A0-313651F7160E}" type="sibTrans" cxnId="{64A7D0A4-6370-0843-843F-982C23707FB4}">
      <dgm:prSet/>
      <dgm:spPr/>
      <dgm:t>
        <a:bodyPr/>
        <a:lstStyle/>
        <a:p>
          <a:endParaRPr lang="en-GB"/>
        </a:p>
      </dgm:t>
    </dgm:pt>
    <dgm:pt modelId="{D8F7F5A9-E7B5-2943-9EDF-0B624204ADE3}">
      <dgm:prSet custT="1"/>
      <dgm:spPr/>
      <dgm:t>
        <a:bodyPr/>
        <a:lstStyle/>
        <a:p>
          <a:r>
            <a:rPr lang="en-US" altLang="zh-CN" sz="1400" dirty="0"/>
            <a:t>Trigger MFA based on device security status</a:t>
          </a:r>
          <a:endParaRPr lang="zh-CN" sz="1400" dirty="0"/>
        </a:p>
      </dgm:t>
    </dgm:pt>
    <dgm:pt modelId="{7077470D-D6BE-6F4A-81C0-C81174EFEDC6}" type="parTrans" cxnId="{6191C918-BE7F-2B42-AF33-4136DC02A050}">
      <dgm:prSet/>
      <dgm:spPr/>
      <dgm:t>
        <a:bodyPr/>
        <a:lstStyle/>
        <a:p>
          <a:endParaRPr lang="en-GB"/>
        </a:p>
      </dgm:t>
    </dgm:pt>
    <dgm:pt modelId="{0092FBC5-303B-EA41-A7CD-C6B8B3CAA6D8}" type="sibTrans" cxnId="{6191C918-BE7F-2B42-AF33-4136DC02A050}">
      <dgm:prSet/>
      <dgm:spPr/>
      <dgm:t>
        <a:bodyPr/>
        <a:lstStyle/>
        <a:p>
          <a:endParaRPr lang="en-GB"/>
        </a:p>
      </dgm:t>
    </dgm:pt>
    <dgm:pt modelId="{2BD05384-1495-3042-A5C9-9540E1809CFF}" type="pres">
      <dgm:prSet presAssocID="{23AC2C71-5A07-5B4A-85FB-8EC77B50296F}" presName="linear" presStyleCnt="0">
        <dgm:presLayoutVars>
          <dgm:dir/>
          <dgm:animLvl val="lvl"/>
          <dgm:resizeHandles val="exact"/>
        </dgm:presLayoutVars>
      </dgm:prSet>
      <dgm:spPr/>
    </dgm:pt>
    <dgm:pt modelId="{09359F11-6CB5-204B-886B-9F04C66BC1DB}" type="pres">
      <dgm:prSet presAssocID="{BD5C399A-2E9A-D242-B046-200C48F7ED69}" presName="parentLin" presStyleCnt="0"/>
      <dgm:spPr/>
    </dgm:pt>
    <dgm:pt modelId="{D1117E0D-F80B-0848-8AB4-D70973D96DEC}" type="pres">
      <dgm:prSet presAssocID="{BD5C399A-2E9A-D242-B046-200C48F7ED69}" presName="parentLeftMargin" presStyleLbl="node1" presStyleIdx="0" presStyleCnt="2"/>
      <dgm:spPr/>
    </dgm:pt>
    <dgm:pt modelId="{4D47BFA3-5587-EF48-BC7C-B2FA04C9EFEA}" type="pres">
      <dgm:prSet presAssocID="{BD5C399A-2E9A-D242-B046-200C48F7ED69}" presName="parentText" presStyleLbl="node1" presStyleIdx="0" presStyleCnt="2" custScaleX="119388" custScaleY="135304" custLinFactNeighborY="16780">
        <dgm:presLayoutVars>
          <dgm:chMax val="0"/>
          <dgm:bulletEnabled val="1"/>
        </dgm:presLayoutVars>
      </dgm:prSet>
      <dgm:spPr>
        <a:prstGeom prst="parallelogram">
          <a:avLst/>
        </a:prstGeom>
      </dgm:spPr>
    </dgm:pt>
    <dgm:pt modelId="{F59D8A7E-BC0A-7F4A-A950-38E3519B17C5}" type="pres">
      <dgm:prSet presAssocID="{BD5C399A-2E9A-D242-B046-200C48F7ED69}" presName="negativeSpace" presStyleCnt="0"/>
      <dgm:spPr/>
    </dgm:pt>
    <dgm:pt modelId="{461014CD-6C60-2B44-BC60-B202D01E50EA}" type="pres">
      <dgm:prSet presAssocID="{BD5C399A-2E9A-D242-B046-200C48F7ED69}" presName="childText" presStyleLbl="conFgAcc1" presStyleIdx="0" presStyleCnt="2">
        <dgm:presLayoutVars>
          <dgm:bulletEnabled val="1"/>
        </dgm:presLayoutVars>
      </dgm:prSet>
      <dgm:spPr/>
    </dgm:pt>
    <dgm:pt modelId="{C080E5BF-F4E1-0D45-887B-E01E687AB703}" type="pres">
      <dgm:prSet presAssocID="{0449E110-D75C-1C42-A59B-3D680758D941}" presName="spaceBetweenRectangles" presStyleCnt="0"/>
      <dgm:spPr/>
    </dgm:pt>
    <dgm:pt modelId="{F994F330-96AF-864B-850D-0D7E4B3753A4}" type="pres">
      <dgm:prSet presAssocID="{6C668BC6-4DC6-3143-ADBD-F8A1D5FE7A91}" presName="parentLin" presStyleCnt="0"/>
      <dgm:spPr/>
    </dgm:pt>
    <dgm:pt modelId="{F3B5BB79-A0D5-1645-83D9-92DC41A6B340}" type="pres">
      <dgm:prSet presAssocID="{6C668BC6-4DC6-3143-ADBD-F8A1D5FE7A91}" presName="parentLeftMargin" presStyleLbl="node1" presStyleIdx="0" presStyleCnt="2"/>
      <dgm:spPr/>
    </dgm:pt>
    <dgm:pt modelId="{A6FE27DC-00C2-3C4F-B5F8-BD2D94B08942}" type="pres">
      <dgm:prSet presAssocID="{6C668BC6-4DC6-3143-ADBD-F8A1D5FE7A91}" presName="parentText" presStyleLbl="node1" presStyleIdx="1" presStyleCnt="2" custScaleX="128362" custScaleY="135304" custLinFactNeighborY="16780">
        <dgm:presLayoutVars>
          <dgm:chMax val="0"/>
          <dgm:bulletEnabled val="1"/>
        </dgm:presLayoutVars>
      </dgm:prSet>
      <dgm:spPr>
        <a:prstGeom prst="parallelogram">
          <a:avLst/>
        </a:prstGeom>
      </dgm:spPr>
    </dgm:pt>
    <dgm:pt modelId="{FBD13176-7F5C-9546-811F-1E1D07CF0FCD}" type="pres">
      <dgm:prSet presAssocID="{6C668BC6-4DC6-3143-ADBD-F8A1D5FE7A91}" presName="negativeSpace" presStyleCnt="0"/>
      <dgm:spPr/>
    </dgm:pt>
    <dgm:pt modelId="{71CCDC98-396E-0147-B792-442A13B2EEF6}" type="pres">
      <dgm:prSet presAssocID="{6C668BC6-4DC6-3143-ADBD-F8A1D5FE7A91}" presName="childText" presStyleLbl="conFgAcc1" presStyleIdx="1" presStyleCnt="2" custLinFactNeighborY="68141">
        <dgm:presLayoutVars>
          <dgm:bulletEnabled val="1"/>
        </dgm:presLayoutVars>
      </dgm:prSet>
      <dgm:spPr/>
    </dgm:pt>
  </dgm:ptLst>
  <dgm:cxnLst>
    <dgm:cxn modelId="{3EDF5C05-CB8A-2C4D-90AA-625A263E3AB0}" type="presOf" srcId="{23AC2C71-5A07-5B4A-85FB-8EC77B50296F}" destId="{2BD05384-1495-3042-A5C9-9540E1809CFF}" srcOrd="0" destOrd="0" presId="urn:microsoft.com/office/officeart/2005/8/layout/list1#9"/>
    <dgm:cxn modelId="{6191C918-BE7F-2B42-AF33-4136DC02A050}" srcId="{6C668BC6-4DC6-3143-ADBD-F8A1D5FE7A91}" destId="{D8F7F5A9-E7B5-2943-9EDF-0B624204ADE3}" srcOrd="1" destOrd="0" parTransId="{7077470D-D6BE-6F4A-81C0-C81174EFEDC6}" sibTransId="{0092FBC5-303B-EA41-A7CD-C6B8B3CAA6D8}"/>
    <dgm:cxn modelId="{F5A4E227-66C3-A348-B6C3-0B8BC33AB9F9}" type="presOf" srcId="{B82A6AE2-295F-7447-BCA7-226D5ADE07EC}" destId="{461014CD-6C60-2B44-BC60-B202D01E50EA}" srcOrd="0" destOrd="2" presId="urn:microsoft.com/office/officeart/2005/8/layout/list1#9"/>
    <dgm:cxn modelId="{6C40D72C-EC0B-404F-9929-91B0A5C5C132}" srcId="{6C668BC6-4DC6-3143-ADBD-F8A1D5FE7A91}" destId="{39C839FD-7351-3941-935F-068105F7B525}" srcOrd="2" destOrd="0" parTransId="{0E983440-70AB-2740-B74B-7EAEC7973692}" sibTransId="{F48409F7-5431-B24B-B080-277BAB729DA8}"/>
    <dgm:cxn modelId="{23D4DE36-64CD-B843-9F85-A72334CDDC3F}" type="presOf" srcId="{20A14A3B-DAF2-4842-8374-72A2A2A45440}" destId="{71CCDC98-396E-0147-B792-442A13B2EEF6}" srcOrd="0" destOrd="0" presId="urn:microsoft.com/office/officeart/2005/8/layout/list1#9"/>
    <dgm:cxn modelId="{EA29A244-22F9-3A46-86A1-A662D2B391D7}" srcId="{23AC2C71-5A07-5B4A-85FB-8EC77B50296F}" destId="{6C668BC6-4DC6-3143-ADBD-F8A1D5FE7A91}" srcOrd="1" destOrd="0" parTransId="{922B10E2-A218-EE42-8EBB-683749FD9E32}" sibTransId="{D183E1C5-073D-B44D-8147-ADB03F5D5017}"/>
    <dgm:cxn modelId="{9158674C-1767-7E4E-A9EF-66798D5A68BA}" type="presOf" srcId="{6C668BC6-4DC6-3143-ADBD-F8A1D5FE7A91}" destId="{F3B5BB79-A0D5-1645-83D9-92DC41A6B340}" srcOrd="0" destOrd="0" presId="urn:microsoft.com/office/officeart/2005/8/layout/list1#9"/>
    <dgm:cxn modelId="{894DB653-9879-C542-B114-B684522D57C4}" type="presOf" srcId="{011A5414-17C6-6945-B903-0E1EFBE473E2}" destId="{461014CD-6C60-2B44-BC60-B202D01E50EA}" srcOrd="0" destOrd="0" presId="urn:microsoft.com/office/officeart/2005/8/layout/list1#9"/>
    <dgm:cxn modelId="{8C30A959-1CAF-AA46-9112-94142E37FFAE}" type="presOf" srcId="{39C839FD-7351-3941-935F-068105F7B525}" destId="{71CCDC98-396E-0147-B792-442A13B2EEF6}" srcOrd="0" destOrd="2" presId="urn:microsoft.com/office/officeart/2005/8/layout/list1#9"/>
    <dgm:cxn modelId="{68A07063-E1D9-3348-8B1E-498430D0B6AC}" type="presOf" srcId="{6C668BC6-4DC6-3143-ADBD-F8A1D5FE7A91}" destId="{A6FE27DC-00C2-3C4F-B5F8-BD2D94B08942}" srcOrd="1" destOrd="0" presId="urn:microsoft.com/office/officeart/2005/8/layout/list1#9"/>
    <dgm:cxn modelId="{40F04B7B-12E2-2045-9279-F422A0D5B1AB}" srcId="{BD5C399A-2E9A-D242-B046-200C48F7ED69}" destId="{96C350DA-8ECE-3F42-A94F-3977FA391310}" srcOrd="1" destOrd="0" parTransId="{862702B9-5BE8-9046-8430-5E814860632F}" sibTransId="{06512759-D91B-7B48-9FF9-E930C89D8683}"/>
    <dgm:cxn modelId="{11078189-AFF7-004C-A0E0-02BBB85AB9E0}" type="presOf" srcId="{D8F7F5A9-E7B5-2943-9EDF-0B624204ADE3}" destId="{71CCDC98-396E-0147-B792-442A13B2EEF6}" srcOrd="0" destOrd="1" presId="urn:microsoft.com/office/officeart/2005/8/layout/list1#9"/>
    <dgm:cxn modelId="{9E90229E-DD5A-3241-BD87-BDD0A288BC5E}" srcId="{BD5C399A-2E9A-D242-B046-200C48F7ED69}" destId="{011A5414-17C6-6945-B903-0E1EFBE473E2}" srcOrd="0" destOrd="0" parTransId="{4848EEFD-BFF4-1846-9B37-3085000F391B}" sibTransId="{E86A2272-5389-254E-B30F-FCA229CCEA38}"/>
    <dgm:cxn modelId="{638809A0-3A7A-3245-824D-11955F1190F8}" srcId="{23AC2C71-5A07-5B4A-85FB-8EC77B50296F}" destId="{BD5C399A-2E9A-D242-B046-200C48F7ED69}" srcOrd="0" destOrd="0" parTransId="{892C97B1-1576-AF43-9D28-1A0716BB6634}" sibTransId="{0449E110-D75C-1C42-A59B-3D680758D941}"/>
    <dgm:cxn modelId="{77192EA3-36B6-984D-8BBA-56904813F809}" type="presOf" srcId="{BD5C399A-2E9A-D242-B046-200C48F7ED69}" destId="{4D47BFA3-5587-EF48-BC7C-B2FA04C9EFEA}" srcOrd="1" destOrd="0" presId="urn:microsoft.com/office/officeart/2005/8/layout/list1#9"/>
    <dgm:cxn modelId="{5A0D8CA3-8DD3-FB42-B291-D32F2F8F5959}" srcId="{BD5C399A-2E9A-D242-B046-200C48F7ED69}" destId="{B82A6AE2-295F-7447-BCA7-226D5ADE07EC}" srcOrd="2" destOrd="0" parTransId="{AECE70AF-8828-5146-9DF7-EE9C3203C734}" sibTransId="{4276A7F4-D3D8-3748-9D50-C418C27FF8AC}"/>
    <dgm:cxn modelId="{64A7D0A4-6370-0843-843F-982C23707FB4}" srcId="{6C668BC6-4DC6-3143-ADBD-F8A1D5FE7A91}" destId="{20A14A3B-DAF2-4842-8374-72A2A2A45440}" srcOrd="0" destOrd="0" parTransId="{338824CE-4233-C04F-8B04-0F33A36886EE}" sibTransId="{B5E86961-C7B9-A84F-B3A0-313651F7160E}"/>
    <dgm:cxn modelId="{09B438B2-6F3F-834C-B8AB-2E52E1967519}" type="presOf" srcId="{96C350DA-8ECE-3F42-A94F-3977FA391310}" destId="{461014CD-6C60-2B44-BC60-B202D01E50EA}" srcOrd="0" destOrd="1" presId="urn:microsoft.com/office/officeart/2005/8/layout/list1#9"/>
    <dgm:cxn modelId="{5E608FC1-64ED-6A42-B322-4886C430643D}" type="presOf" srcId="{BD5C399A-2E9A-D242-B046-200C48F7ED69}" destId="{D1117E0D-F80B-0848-8AB4-D70973D96DEC}" srcOrd="0" destOrd="0" presId="urn:microsoft.com/office/officeart/2005/8/layout/list1#9"/>
    <dgm:cxn modelId="{CA47FB50-79F9-BE42-9FDB-176F8F37FB4D}" type="presParOf" srcId="{2BD05384-1495-3042-A5C9-9540E1809CFF}" destId="{09359F11-6CB5-204B-886B-9F04C66BC1DB}" srcOrd="0" destOrd="0" presId="urn:microsoft.com/office/officeart/2005/8/layout/list1#9"/>
    <dgm:cxn modelId="{AF3E0659-ADC8-3846-A705-A1D4697A96D5}" type="presParOf" srcId="{09359F11-6CB5-204B-886B-9F04C66BC1DB}" destId="{D1117E0D-F80B-0848-8AB4-D70973D96DEC}" srcOrd="0" destOrd="0" presId="urn:microsoft.com/office/officeart/2005/8/layout/list1#9"/>
    <dgm:cxn modelId="{4FC74C63-7D0D-414C-B81A-CB67FC0B6311}" type="presParOf" srcId="{09359F11-6CB5-204B-886B-9F04C66BC1DB}" destId="{4D47BFA3-5587-EF48-BC7C-B2FA04C9EFEA}" srcOrd="1" destOrd="0" presId="urn:microsoft.com/office/officeart/2005/8/layout/list1#9"/>
    <dgm:cxn modelId="{EC40B959-8673-9744-B002-B4C7523EC46B}" type="presParOf" srcId="{2BD05384-1495-3042-A5C9-9540E1809CFF}" destId="{F59D8A7E-BC0A-7F4A-A950-38E3519B17C5}" srcOrd="1" destOrd="0" presId="urn:microsoft.com/office/officeart/2005/8/layout/list1#9"/>
    <dgm:cxn modelId="{2B5C02CB-5279-204E-BECA-D84C5A946C4F}" type="presParOf" srcId="{2BD05384-1495-3042-A5C9-9540E1809CFF}" destId="{461014CD-6C60-2B44-BC60-B202D01E50EA}" srcOrd="2" destOrd="0" presId="urn:microsoft.com/office/officeart/2005/8/layout/list1#9"/>
    <dgm:cxn modelId="{C34897FC-FB8D-494F-8856-2A8B2ED61C5C}" type="presParOf" srcId="{2BD05384-1495-3042-A5C9-9540E1809CFF}" destId="{C080E5BF-F4E1-0D45-887B-E01E687AB703}" srcOrd="3" destOrd="0" presId="urn:microsoft.com/office/officeart/2005/8/layout/list1#9"/>
    <dgm:cxn modelId="{27EFD7BA-1695-CC4B-88E7-6DBD13954D9B}" type="presParOf" srcId="{2BD05384-1495-3042-A5C9-9540E1809CFF}" destId="{F994F330-96AF-864B-850D-0D7E4B3753A4}" srcOrd="4" destOrd="0" presId="urn:microsoft.com/office/officeart/2005/8/layout/list1#9"/>
    <dgm:cxn modelId="{C679F684-005A-574C-AB98-6C3CE635BC11}" type="presParOf" srcId="{F994F330-96AF-864B-850D-0D7E4B3753A4}" destId="{F3B5BB79-A0D5-1645-83D9-92DC41A6B340}" srcOrd="0" destOrd="0" presId="urn:microsoft.com/office/officeart/2005/8/layout/list1#9"/>
    <dgm:cxn modelId="{12B9E631-6F90-4640-9321-145142BA2C42}" type="presParOf" srcId="{F994F330-96AF-864B-850D-0D7E4B3753A4}" destId="{A6FE27DC-00C2-3C4F-B5F8-BD2D94B08942}" srcOrd="1" destOrd="0" presId="urn:microsoft.com/office/officeart/2005/8/layout/list1#9"/>
    <dgm:cxn modelId="{1EA37A6E-097B-5C41-ACDF-378D43F59181}" type="presParOf" srcId="{2BD05384-1495-3042-A5C9-9540E1809CFF}" destId="{FBD13176-7F5C-9546-811F-1E1D07CF0FCD}" srcOrd="5" destOrd="0" presId="urn:microsoft.com/office/officeart/2005/8/layout/list1#9"/>
    <dgm:cxn modelId="{90735AF4-6495-5D49-B5C6-381ADCD61D1F}" type="presParOf" srcId="{2BD05384-1495-3042-A5C9-9540E1809CFF}" destId="{71CCDC98-396E-0147-B792-442A13B2EEF6}" srcOrd="6" destOrd="0" presId="urn:microsoft.com/office/officeart/2005/8/layout/list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014CD-6C60-2B44-BC60-B202D01E50EA}">
      <dsp:nvSpPr>
        <dsp:cNvPr id="0" name=""/>
        <dsp:cNvSpPr/>
      </dsp:nvSpPr>
      <dsp:spPr>
        <a:xfrm>
          <a:off x="0" y="511987"/>
          <a:ext cx="6397473"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515" tIns="374904" rIns="496515" bIns="99568"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a:t>OTP token, H5 token, hardware token</a:t>
          </a:r>
          <a:endParaRPr lang="zh-CN" sz="1400" kern="1200" dirty="0"/>
        </a:p>
        <a:p>
          <a:pPr marL="114300" lvl="1" indent="-114300" algn="l" defTabSz="622300">
            <a:lnSpc>
              <a:spcPct val="90000"/>
            </a:lnSpc>
            <a:spcBef>
              <a:spcPct val="0"/>
            </a:spcBef>
            <a:spcAft>
              <a:spcPct val="15000"/>
            </a:spcAft>
            <a:buChar char="•"/>
          </a:pPr>
          <a:r>
            <a:rPr lang="en-US" altLang="zh-CN" sz="1400" kern="1200" dirty="0"/>
            <a:t>Support email / SMS OTP</a:t>
          </a:r>
          <a:endParaRPr lang="zh-CN" altLang="en-US" sz="1400" kern="1200" dirty="0"/>
        </a:p>
        <a:p>
          <a:pPr marL="114300" lvl="1" indent="-114300" algn="l" defTabSz="622300">
            <a:lnSpc>
              <a:spcPct val="90000"/>
            </a:lnSpc>
            <a:spcBef>
              <a:spcPct val="0"/>
            </a:spcBef>
            <a:spcAft>
              <a:spcPct val="15000"/>
            </a:spcAft>
            <a:buChar char="•"/>
          </a:pPr>
          <a:r>
            <a:rPr lang="en-US" altLang="zh-CN" sz="1400" kern="1200" dirty="0"/>
            <a:t>Facial, fingerprint, voice etc.</a:t>
          </a:r>
          <a:endParaRPr lang="zh-CN" altLang="en-US" sz="1400" kern="1200" dirty="0"/>
        </a:p>
      </dsp:txBody>
      <dsp:txXfrm>
        <a:off x="0" y="511987"/>
        <a:ext cx="6397473" cy="1134000"/>
      </dsp:txXfrm>
    </dsp:sp>
    <dsp:sp modelId="{4D47BFA3-5587-EF48-BC7C-B2FA04C9EFEA}">
      <dsp:nvSpPr>
        <dsp:cNvPr id="0" name=""/>
        <dsp:cNvSpPr/>
      </dsp:nvSpPr>
      <dsp:spPr>
        <a:xfrm>
          <a:off x="319873" y="147878"/>
          <a:ext cx="5346470" cy="718951"/>
        </a:xfrm>
        <a:prstGeom prst="parallelogram">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l" defTabSz="800100">
            <a:lnSpc>
              <a:spcPct val="90000"/>
            </a:lnSpc>
            <a:spcBef>
              <a:spcPct val="0"/>
            </a:spcBef>
            <a:spcAft>
              <a:spcPct val="35000"/>
            </a:spcAft>
            <a:buNone/>
          </a:pPr>
          <a:r>
            <a:rPr lang="en-US" altLang="zh-CN" sz="1800" b="1" kern="1200" dirty="0">
              <a:latin typeface="+mn-ea"/>
              <a:ea typeface="+mn-ea"/>
            </a:rPr>
            <a:t>Various</a:t>
          </a:r>
          <a:r>
            <a:rPr lang="zh-CN" altLang="en-US" sz="1800" b="1" kern="1200" dirty="0">
              <a:latin typeface="+mn-ea"/>
              <a:ea typeface="+mn-ea"/>
            </a:rPr>
            <a:t> </a:t>
          </a:r>
          <a:r>
            <a:rPr lang="en-US" altLang="zh-CN" sz="1800" b="1" kern="1200" dirty="0">
              <a:latin typeface="+mn-ea"/>
              <a:ea typeface="+mn-ea"/>
            </a:rPr>
            <a:t>MFA Mechanism</a:t>
          </a:r>
          <a:endParaRPr lang="zh-CN" sz="1800" b="1" kern="1200" dirty="0">
            <a:latin typeface="+mn-ea"/>
            <a:ea typeface="+mn-ea"/>
          </a:endParaRPr>
        </a:p>
      </dsp:txBody>
      <dsp:txXfrm>
        <a:off x="840303" y="217861"/>
        <a:ext cx="4305610" cy="578985"/>
      </dsp:txXfrm>
    </dsp:sp>
    <dsp:sp modelId="{71CCDC98-396E-0147-B792-442A13B2EEF6}">
      <dsp:nvSpPr>
        <dsp:cNvPr id="0" name=""/>
        <dsp:cNvSpPr/>
      </dsp:nvSpPr>
      <dsp:spPr>
        <a:xfrm>
          <a:off x="0" y="2255175"/>
          <a:ext cx="6397473"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515" tIns="374904" rIns="496515" bIns="99568" numCol="1" spcCol="1270" anchor="t" anchorCtr="0">
          <a:noAutofit/>
        </a:bodyPr>
        <a:lstStyle/>
        <a:p>
          <a:pPr marL="114300" lvl="1" indent="-114300" algn="l" defTabSz="622300">
            <a:lnSpc>
              <a:spcPct val="90000"/>
            </a:lnSpc>
            <a:spcBef>
              <a:spcPct val="0"/>
            </a:spcBef>
            <a:spcAft>
              <a:spcPct val="15000"/>
            </a:spcAft>
            <a:buChar char="•"/>
          </a:pPr>
          <a:r>
            <a:rPr lang="en-US" altLang="zh-CN" sz="1400" kern="1200" dirty="0"/>
            <a:t>Trigger MFA based on user behavior</a:t>
          </a:r>
          <a:endParaRPr lang="zh-CN" sz="1400" kern="1200" dirty="0"/>
        </a:p>
        <a:p>
          <a:pPr marL="114300" lvl="1" indent="-114300" algn="l" defTabSz="622300">
            <a:lnSpc>
              <a:spcPct val="90000"/>
            </a:lnSpc>
            <a:spcBef>
              <a:spcPct val="0"/>
            </a:spcBef>
            <a:spcAft>
              <a:spcPct val="15000"/>
            </a:spcAft>
            <a:buChar char="•"/>
          </a:pPr>
          <a:r>
            <a:rPr lang="en-US" altLang="zh-CN" sz="1400" kern="1200" dirty="0"/>
            <a:t>Trigger MFA based on device security status</a:t>
          </a:r>
          <a:endParaRPr lang="zh-CN" sz="1400" kern="1200" dirty="0"/>
        </a:p>
        <a:p>
          <a:pPr marL="114300" lvl="1" indent="-114300" algn="l" defTabSz="622300">
            <a:lnSpc>
              <a:spcPct val="90000"/>
            </a:lnSpc>
            <a:spcBef>
              <a:spcPct val="0"/>
            </a:spcBef>
            <a:spcAft>
              <a:spcPct val="15000"/>
            </a:spcAft>
            <a:buChar char="•"/>
          </a:pPr>
          <a:r>
            <a:rPr kumimoji="1" lang="en-US" altLang="zh-CN" sz="1400" kern="1200" dirty="0"/>
            <a:t>AI password-less login (with device fingerprint capability)</a:t>
          </a:r>
          <a:endParaRPr lang="zh-CN" sz="1400" kern="1200" dirty="0"/>
        </a:p>
      </dsp:txBody>
      <dsp:txXfrm>
        <a:off x="0" y="2255175"/>
        <a:ext cx="6397473" cy="1134000"/>
      </dsp:txXfrm>
    </dsp:sp>
    <dsp:sp modelId="{A6FE27DC-00C2-3C4F-B5F8-BD2D94B08942}">
      <dsp:nvSpPr>
        <dsp:cNvPr id="0" name=""/>
        <dsp:cNvSpPr/>
      </dsp:nvSpPr>
      <dsp:spPr>
        <a:xfrm>
          <a:off x="319873" y="1832350"/>
          <a:ext cx="5748347" cy="718951"/>
        </a:xfrm>
        <a:prstGeom prst="parallelogram">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marL="0" lvl="0" indent="0" algn="l" defTabSz="800100">
            <a:lnSpc>
              <a:spcPct val="90000"/>
            </a:lnSpc>
            <a:spcBef>
              <a:spcPct val="0"/>
            </a:spcBef>
            <a:spcAft>
              <a:spcPct val="35000"/>
            </a:spcAft>
            <a:buNone/>
          </a:pPr>
          <a:r>
            <a:rPr kumimoji="1" lang="en-US" altLang="zh-CN" sz="1800" b="1" i="0" kern="1200" baseline="0" dirty="0">
              <a:latin typeface="+mn-ea"/>
              <a:ea typeface="+mn-ea"/>
            </a:rPr>
            <a:t>Self-adapted engine, improve user experience</a:t>
          </a:r>
          <a:endParaRPr lang="zh-CN" altLang="en-US" sz="1800" b="1" kern="1200" dirty="0">
            <a:latin typeface="+mn-ea"/>
            <a:ea typeface="+mn-ea"/>
          </a:endParaRPr>
        </a:p>
      </dsp:txBody>
      <dsp:txXfrm>
        <a:off x="873793" y="1901629"/>
        <a:ext cx="4640507" cy="580393"/>
      </dsp:txXfrm>
    </dsp:sp>
  </dsp:spTree>
</dsp:drawing>
</file>

<file path=ppt/diagrams/layout1.xml><?xml version="1.0" encoding="utf-8"?>
<dgm:layoutDef xmlns:dgm="http://schemas.openxmlformats.org/drawingml/2006/diagram" xmlns:a="http://schemas.openxmlformats.org/drawingml/2006/main" uniqueId="urn:microsoft.com/office/officeart/2005/8/layout/list1#9">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defRPr sz="1245" noProof="1"/>
            </a:lvl1pPr>
          </a:lstStyle>
          <a:p>
            <a:pPr>
              <a:defRPr/>
            </a:pPr>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eaLnBrk="1" fontAlgn="auto" hangingPunct="1">
              <a:defRPr sz="1245" noProof="1">
                <a:latin typeface="+mn-lt"/>
                <a:ea typeface="+mn-ea"/>
              </a:defRPr>
            </a:lvl1pPr>
          </a:lstStyle>
          <a:p>
            <a:pPr>
              <a:defRPr/>
            </a:pPr>
            <a:fld id="{4AFC6B9A-8A33-479F-8847-ED10C4CD734C}" type="datetimeFigureOut">
              <a:rPr lang="zh-CN" altLang="en-US"/>
              <a:t>2023/2/13</a:t>
            </a:fld>
            <a:endParaRPr lang="zh-CN" altLang="en-US"/>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eaLnBrk="1" fontAlgn="auto" hangingPunct="1">
              <a:defRPr sz="1245" noProof="1"/>
            </a:lvl1pPr>
          </a:lstStyle>
          <a:p>
            <a:pPr>
              <a:defRPr/>
            </a:pPr>
            <a:endParaRPr lang="zh-CN" altLang="en-US"/>
          </a:p>
        </p:txBody>
      </p:sp>
      <p:sp>
        <p:nvSpPr>
          <p:cNvPr id="5" name="灯片编号占位符 4"/>
          <p:cNvSpPr>
            <a:spLocks noGrp="1"/>
          </p:cNvSpPr>
          <p:nvPr>
            <p:ph type="sldNum" sz="quarter" idx="3"/>
          </p:nvPr>
        </p:nvSpPr>
        <p:spPr>
          <a:xfrm>
            <a:off x="4024313" y="9720263"/>
            <a:ext cx="3078162" cy="514350"/>
          </a:xfrm>
          <a:prstGeom prst="rect">
            <a:avLst/>
          </a:prstGeom>
        </p:spPr>
        <p:txBody>
          <a:bodyPr vert="horz" lIns="91440" tIns="45720" rIns="91440" bIns="45720" rtlCol="0" anchor="b"/>
          <a:lstStyle>
            <a:lvl1pPr algn="r" eaLnBrk="1" fontAlgn="auto" hangingPunct="1">
              <a:defRPr sz="1245" noProof="1">
                <a:latin typeface="+mn-lt"/>
                <a:ea typeface="+mn-ea"/>
              </a:defRPr>
            </a:lvl1pPr>
          </a:lstStyle>
          <a:p>
            <a:pPr>
              <a:defRPr/>
            </a:pPr>
            <a:fld id="{8BFCEDDB-EB88-4D75-B129-2FAB95175A87}"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eaLnBrk="1" fontAlgn="auto" hangingPunct="1">
              <a:defRPr sz="1200" noProof="1"/>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eaLnBrk="1" fontAlgn="auto" hangingPunct="1">
              <a:defRPr sz="1200" noProof="1">
                <a:latin typeface="+mn-lt"/>
                <a:ea typeface="+mn-ea"/>
              </a:defRPr>
            </a:lvl1pPr>
          </a:lstStyle>
          <a:p>
            <a:pPr>
              <a:defRPr/>
            </a:pPr>
            <a:fld id="{CA9DEDDD-166D-4FB7-AFF9-0FCE5344D53C}" type="datetimeFigureOut">
              <a:rPr lang="zh-CN" altLang="en-US"/>
              <a:t>2023/2/13</a:t>
            </a:fld>
            <a:endParaRPr lang="zh-CN" altLang="en-US"/>
          </a:p>
        </p:txBody>
      </p:sp>
      <p:sp>
        <p:nvSpPr>
          <p:cNvPr id="20484" name="幻灯片图像占位符 3"/>
          <p:cNvSpPr>
            <a:spLocks noGrp="1" noRot="1" noChangeAspect="1" noChangeArrowheads="1"/>
          </p:cNvSpPr>
          <p:nvPr>
            <p:ph type="sldImg" idx="4294967295"/>
          </p:nvPr>
        </p:nvSpPr>
        <p:spPr bwMode="auto">
          <a:xfrm>
            <a:off x="481013" y="1279525"/>
            <a:ext cx="6140450" cy="34544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709613" y="4926013"/>
            <a:ext cx="56832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eaLnBrk="1" fontAlgn="auto"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eaLnBrk="1" fontAlgn="auto" hangingPunct="1">
              <a:defRPr sz="1200" noProof="1">
                <a:latin typeface="+mn-lt"/>
                <a:ea typeface="+mn-ea"/>
              </a:defRPr>
            </a:lvl1pPr>
          </a:lstStyle>
          <a:p>
            <a:pPr>
              <a:defRPr/>
            </a:pPr>
            <a:fld id="{1AB5A3E6-6DA9-443F-B657-0E969955498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接下来跟大家分享一下今年疫情期间我们的整个系统的运营状态：</a:t>
            </a:r>
            <a:endParaRPr lang="en-US" altLang="zh-CN" dirty="0"/>
          </a:p>
          <a:p>
            <a:r>
              <a:rPr lang="en-US" altLang="zh-CN" dirty="0"/>
              <a:t>1</a:t>
            </a:r>
            <a:r>
              <a:rPr lang="zh-CN" altLang="en-US" dirty="0"/>
              <a:t>、</a:t>
            </a:r>
            <a:r>
              <a:rPr lang="en-US" altLang="zh-CN" dirty="0"/>
              <a:t>20</a:t>
            </a:r>
            <a:r>
              <a:rPr lang="zh-CN" altLang="en-US" dirty="0"/>
              <a:t>年初开始的新冠疫情让整个中国有些措手不及，人员不能流动，很多企业因基础建设不足，企业的复工，运转面临巨大的困难。</a:t>
            </a:r>
            <a:endParaRPr lang="en-US" altLang="zh-CN" dirty="0"/>
          </a:p>
          <a:p>
            <a:r>
              <a:rPr lang="en-US" altLang="zh-CN" dirty="0"/>
              <a:t>2</a:t>
            </a:r>
            <a:r>
              <a:rPr lang="zh-CN" altLang="en-US" dirty="0"/>
              <a:t>、疫情期间腾讯最高峰</a:t>
            </a:r>
            <a:r>
              <a:rPr lang="en-US" altLang="zh-CN" dirty="0" err="1"/>
              <a:t>iOA</a:t>
            </a:r>
            <a:r>
              <a:rPr lang="zh-CN" altLang="en-US" dirty="0"/>
              <a:t>支撑了</a:t>
            </a:r>
            <a:r>
              <a:rPr lang="en-US" altLang="zh-CN" dirty="0"/>
              <a:t>6</a:t>
            </a:r>
            <a:r>
              <a:rPr lang="zh-CN" altLang="en-US" dirty="0"/>
              <a:t>万员工，</a:t>
            </a:r>
            <a:r>
              <a:rPr lang="en-US" altLang="zh-CN" dirty="0"/>
              <a:t>10</a:t>
            </a:r>
            <a:r>
              <a:rPr lang="zh-CN" altLang="en-US" dirty="0"/>
              <a:t>万</a:t>
            </a:r>
            <a:r>
              <a:rPr lang="en-US" altLang="zh-CN" dirty="0"/>
              <a:t>+</a:t>
            </a:r>
            <a:r>
              <a:rPr lang="zh-CN" altLang="en-US" dirty="0"/>
              <a:t>设备的同时在线工作，包括国内外员工的接入</a:t>
            </a:r>
            <a:endParaRPr lang="en-US" altLang="zh-CN" dirty="0"/>
          </a:p>
          <a:p>
            <a:pPr marL="0" marR="0" lvl="0" indent="0" algn="l" defTabSz="914400" rtl="0" eaLnBrk="0" fontAlgn="base" latinLnBrk="0" hangingPunct="0">
              <a:lnSpc>
                <a:spcPct val="100000"/>
              </a:lnSpc>
              <a:spcBef>
                <a:spcPct val="0"/>
              </a:spcBef>
              <a:spcAft>
                <a:spcPct val="0"/>
              </a:spcAft>
              <a:buClrTx/>
              <a:buSzTx/>
              <a:buFontTx/>
              <a:buNone/>
              <a:defRPr/>
            </a:pPr>
            <a:r>
              <a:rPr lang="en-US" altLang="zh-CN" dirty="0"/>
              <a:t>3</a:t>
            </a:r>
            <a:r>
              <a:rPr lang="zh-CN" altLang="en-US" dirty="0"/>
              <a:t>、期间我们上线了腾讯健康，健康码，腾讯会议等诸多产品，助力国家抗疫工作，以及企业的复工，复产</a:t>
            </a:r>
            <a:endParaRPr lang="en-US" altLang="zh-CN" dirty="0"/>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21</a:t>
            </a:fld>
            <a:endParaRPr lang="zh-CN" altLang="en-US"/>
          </a:p>
        </p:txBody>
      </p:sp>
    </p:spTree>
    <p:extLst>
      <p:ext uri="{BB962C8B-B14F-4D97-AF65-F5344CB8AC3E}">
        <p14:creationId xmlns:p14="http://schemas.microsoft.com/office/powerpoint/2010/main" val="57077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接下来跟大家分享一下今年疫情期间我们的整个系统的运营状态：</a:t>
            </a:r>
            <a:endParaRPr lang="en-US" altLang="zh-CN" dirty="0"/>
          </a:p>
          <a:p>
            <a:r>
              <a:rPr lang="en-US" altLang="zh-CN" dirty="0"/>
              <a:t>1</a:t>
            </a:r>
            <a:r>
              <a:rPr lang="zh-CN" altLang="en-US" dirty="0"/>
              <a:t>、</a:t>
            </a:r>
            <a:r>
              <a:rPr lang="en-US" altLang="zh-CN" dirty="0"/>
              <a:t>20</a:t>
            </a:r>
            <a:r>
              <a:rPr lang="zh-CN" altLang="en-US" dirty="0"/>
              <a:t>年初开始的新冠疫情让整个中国有些措手不及，人员不能流动，很多企业因基础建设不足，企业的复工，运转面临巨大的困难。</a:t>
            </a:r>
            <a:endParaRPr lang="en-US" altLang="zh-CN" dirty="0"/>
          </a:p>
          <a:p>
            <a:r>
              <a:rPr lang="en-US" altLang="zh-CN" dirty="0"/>
              <a:t>2</a:t>
            </a:r>
            <a:r>
              <a:rPr lang="zh-CN" altLang="en-US" dirty="0"/>
              <a:t>、疫情期间腾讯最高峰</a:t>
            </a:r>
            <a:r>
              <a:rPr lang="en-US" altLang="zh-CN" dirty="0" err="1"/>
              <a:t>iOA</a:t>
            </a:r>
            <a:r>
              <a:rPr lang="zh-CN" altLang="en-US" dirty="0"/>
              <a:t>支撑了</a:t>
            </a:r>
            <a:r>
              <a:rPr lang="en-US" altLang="zh-CN" dirty="0"/>
              <a:t>6</a:t>
            </a:r>
            <a:r>
              <a:rPr lang="zh-CN" altLang="en-US" dirty="0"/>
              <a:t>万员工，</a:t>
            </a:r>
            <a:r>
              <a:rPr lang="en-US" altLang="zh-CN" dirty="0"/>
              <a:t>10</a:t>
            </a:r>
            <a:r>
              <a:rPr lang="zh-CN" altLang="en-US" dirty="0"/>
              <a:t>万</a:t>
            </a:r>
            <a:r>
              <a:rPr lang="en-US" altLang="zh-CN" dirty="0"/>
              <a:t>+</a:t>
            </a:r>
            <a:r>
              <a:rPr lang="zh-CN" altLang="en-US" dirty="0"/>
              <a:t>设备的同时在线工作，包括国内外员工的接入</a:t>
            </a:r>
            <a:endParaRPr lang="en-US" altLang="zh-CN" dirty="0"/>
          </a:p>
          <a:p>
            <a:pPr marL="0" marR="0" lvl="0" indent="0" algn="l" defTabSz="914400" rtl="0" eaLnBrk="0" fontAlgn="base" latinLnBrk="0" hangingPunct="0">
              <a:lnSpc>
                <a:spcPct val="100000"/>
              </a:lnSpc>
              <a:spcBef>
                <a:spcPct val="0"/>
              </a:spcBef>
              <a:spcAft>
                <a:spcPct val="0"/>
              </a:spcAft>
              <a:buClrTx/>
              <a:buSzTx/>
              <a:buFontTx/>
              <a:buNone/>
              <a:defRPr/>
            </a:pPr>
            <a:r>
              <a:rPr lang="en-US" altLang="zh-CN" dirty="0"/>
              <a:t>3</a:t>
            </a:r>
            <a:r>
              <a:rPr lang="zh-CN" altLang="en-US" dirty="0"/>
              <a:t>、期间我们上线了腾讯健康，健康码，腾讯会议等诸多产品，助力国家抗疫工作，以及企业的复工，复产</a:t>
            </a:r>
            <a:endParaRPr lang="en-US" altLang="zh-CN" dirty="0"/>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22</a:t>
            </a:fld>
            <a:endParaRPr lang="zh-CN" altLang="en-US"/>
          </a:p>
        </p:txBody>
      </p:sp>
    </p:spTree>
    <p:extLst>
      <p:ext uri="{BB962C8B-B14F-4D97-AF65-F5344CB8AC3E}">
        <p14:creationId xmlns:p14="http://schemas.microsoft.com/office/powerpoint/2010/main" val="282866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200" dirty="0">
                <a:latin typeface="TTTGB Medium" panose="020C06030202040F0204" pitchFamily="34" charset="-122"/>
                <a:ea typeface="TTTGB Medium" panose="020C06030202040F0204" pitchFamily="34" charset="-122"/>
              </a:rPr>
              <a:t>接下来我介绍一下我们整个体系建设的理念：</a:t>
            </a:r>
            <a:endParaRPr lang="en-US" altLang="zh-CN" sz="1200" dirty="0">
              <a:latin typeface="TTTGB Medium" panose="020C06030202040F0204" pitchFamily="34" charset="-122"/>
              <a:ea typeface="TTTGB Medium" panose="020C06030202040F0204" pitchFamily="34" charset="-122"/>
            </a:endParaRPr>
          </a:p>
          <a:p>
            <a:pPr>
              <a:lnSpc>
                <a:spcPct val="150000"/>
              </a:lnSpc>
            </a:pPr>
            <a:r>
              <a:rPr lang="en-US" altLang="zh-CN" sz="1200" dirty="0">
                <a:latin typeface="TTTGB Medium" panose="020C06030202040F0204" pitchFamily="34" charset="-122"/>
                <a:ea typeface="TTTGB Medium" panose="020C06030202040F0204" pitchFamily="34" charset="-122"/>
              </a:rPr>
              <a:t>1</a:t>
            </a:r>
            <a:r>
              <a:rPr lang="zh-CN" altLang="en-US" sz="1200" dirty="0">
                <a:latin typeface="TTTGB Medium" panose="020C06030202040F0204" pitchFamily="34" charset="-122"/>
                <a:ea typeface="TTTGB Medium" panose="020C06030202040F0204" pitchFamily="34" charset="-122"/>
              </a:rPr>
              <a:t>、归纳一下，腾讯</a:t>
            </a:r>
            <a:r>
              <a:rPr lang="en-US" altLang="zh-CN" sz="1200" dirty="0">
                <a:latin typeface="TTTGB Medium" panose="020C06030202040F0204" pitchFamily="34" charset="-122"/>
                <a:ea typeface="TTTGB Medium" panose="020C06030202040F0204" pitchFamily="34" charset="-122"/>
              </a:rPr>
              <a:t>iOA</a:t>
            </a:r>
            <a:r>
              <a:rPr lang="zh-CN" altLang="en-US" sz="1200" dirty="0">
                <a:latin typeface="TTTGB Medium" panose="020C06030202040F0204" pitchFamily="34" charset="-122"/>
                <a:ea typeface="TTTGB Medium" panose="020C06030202040F0204" pitchFamily="34" charset="-122"/>
              </a:rPr>
              <a:t>整个零信任体系基于</a:t>
            </a:r>
            <a:r>
              <a:rPr lang="en-US" altLang="zh-CN" sz="1200" dirty="0">
                <a:latin typeface="TTTGB Medium" panose="020C06030202040F0204" pitchFamily="34" charset="-122"/>
                <a:ea typeface="TTTGB Medium" panose="020C06030202040F0204" pitchFamily="34" charset="-122"/>
              </a:rPr>
              <a:t>4T</a:t>
            </a:r>
            <a:r>
              <a:rPr lang="zh-CN" altLang="en-US" sz="1200" dirty="0">
                <a:latin typeface="TTTGB Medium" panose="020C06030202040F0204" pitchFamily="34" charset="-122"/>
                <a:ea typeface="TTTGB Medium" panose="020C06030202040F0204" pitchFamily="34" charset="-122"/>
              </a:rPr>
              <a:t>的可信原则，持续验证，永不信任，来实现整个零信任方案的运转</a:t>
            </a:r>
            <a:endParaRPr lang="en-US" altLang="zh-CN" sz="1200" dirty="0">
              <a:latin typeface="TTTGB Medium" panose="020C06030202040F0204" pitchFamily="34" charset="-122"/>
              <a:ea typeface="TTTGB Medium" panose="020C06030202040F0204" pitchFamily="34" charset="-122"/>
            </a:endParaRPr>
          </a:p>
          <a:p>
            <a:pPr>
              <a:lnSpc>
                <a:spcPct val="150000"/>
              </a:lnSpc>
            </a:pPr>
            <a:r>
              <a:rPr lang="en-US" altLang="zh-CN" sz="1200" dirty="0">
                <a:latin typeface="TTTGB Medium" panose="020C06030202040F0204" pitchFamily="34" charset="-122"/>
                <a:ea typeface="TTTGB Medium" panose="020C06030202040F0204" pitchFamily="34" charset="-122"/>
              </a:rPr>
              <a:t>2</a:t>
            </a:r>
            <a:r>
              <a:rPr lang="zh-CN" altLang="en-US" sz="1200" dirty="0">
                <a:latin typeface="TTTGB Medium" panose="020C06030202040F0204" pitchFamily="34" charset="-122"/>
                <a:ea typeface="TTTGB Medium" panose="020C06030202040F0204" pitchFamily="34" charset="-122"/>
              </a:rPr>
              <a:t>、身份可信：我们对接企业的身份管理系统（我们内部叫</a:t>
            </a:r>
            <a:r>
              <a:rPr lang="en-US" altLang="zh-CN" sz="1200" dirty="0">
                <a:latin typeface="TTTGB Medium" panose="020C06030202040F0204" pitchFamily="34" charset="-122"/>
                <a:ea typeface="TTTGB Medium" panose="020C06030202040F0204" pitchFamily="34" charset="-122"/>
              </a:rPr>
              <a:t>TOF</a:t>
            </a:r>
            <a:r>
              <a:rPr lang="zh-CN" altLang="en-US" sz="1200" dirty="0">
                <a:latin typeface="TTTGB Medium" panose="020C06030202040F0204" pitchFamily="34" charset="-122"/>
                <a:ea typeface="TTTGB Medium" panose="020C06030202040F0204" pitchFamily="34" charset="-122"/>
              </a:rPr>
              <a:t>），以及根据我们配置的授权管理，通过扫码，密码等方式实现员工的身份认证。</a:t>
            </a:r>
            <a:endParaRPr lang="en-US" altLang="zh-CN" sz="1200" dirty="0">
              <a:latin typeface="TTTGB Medium" panose="020C06030202040F0204" pitchFamily="34" charset="-122"/>
              <a:ea typeface="TTTGB Medium" panose="020C06030202040F0204" pitchFamily="34" charset="-122"/>
            </a:endParaRPr>
          </a:p>
          <a:p>
            <a:pPr>
              <a:lnSpc>
                <a:spcPct val="150000"/>
              </a:lnSpc>
            </a:pPr>
            <a:r>
              <a:rPr lang="en-US" altLang="zh-CN" sz="1200" dirty="0">
                <a:latin typeface="TTTGB Medium" panose="020C06030202040F0204" pitchFamily="34" charset="-122"/>
                <a:ea typeface="TTTGB Medium" panose="020C06030202040F0204" pitchFamily="34" charset="-122"/>
              </a:rPr>
              <a:t>3</a:t>
            </a:r>
            <a:r>
              <a:rPr lang="zh-CN" altLang="en-US" sz="1200" dirty="0">
                <a:latin typeface="TTTGB Medium" panose="020C06030202040F0204" pitchFamily="34" charset="-122"/>
                <a:ea typeface="TTTGB Medium" panose="020C06030202040F0204" pitchFamily="34" charset="-122"/>
              </a:rPr>
              <a:t>、设备可信：设备可信是安全很重要的一环，依托我们超过</a:t>
            </a:r>
            <a:r>
              <a:rPr lang="en-US" altLang="zh-CN" sz="1200" dirty="0">
                <a:latin typeface="TTTGB Medium" panose="020C06030202040F0204" pitchFamily="34" charset="-122"/>
                <a:ea typeface="TTTGB Medium" panose="020C06030202040F0204" pitchFamily="34" charset="-122"/>
              </a:rPr>
              <a:t>20</a:t>
            </a:r>
            <a:r>
              <a:rPr lang="zh-CN" altLang="en-US" sz="1200" dirty="0">
                <a:latin typeface="TTTGB Medium" panose="020C06030202040F0204" pitchFamily="34" charset="-122"/>
                <a:ea typeface="TTTGB Medium" panose="020C06030202040F0204" pitchFamily="34" charset="-122"/>
              </a:rPr>
              <a:t>年的基础安全技术积累，通过病毒防护，漏洞修复，安全合规等手段实现设备环境的可信</a:t>
            </a:r>
            <a:endParaRPr lang="en-US" altLang="zh-CN" sz="1200" dirty="0">
              <a:latin typeface="TTTGB Medium" panose="020C06030202040F0204" pitchFamily="34" charset="-122"/>
              <a:ea typeface="TTTGB Medium" panose="020C06030202040F0204" pitchFamily="34" charset="-122"/>
            </a:endParaRPr>
          </a:p>
          <a:p>
            <a:pPr>
              <a:lnSpc>
                <a:spcPct val="150000"/>
              </a:lnSpc>
            </a:pPr>
            <a:r>
              <a:rPr lang="en-US" altLang="zh-CN" sz="1200" dirty="0">
                <a:latin typeface="TTTGB Medium" panose="020C06030202040F0204" pitchFamily="34" charset="-122"/>
                <a:ea typeface="TTTGB Medium" panose="020C06030202040F0204" pitchFamily="34" charset="-122"/>
              </a:rPr>
              <a:t>4</a:t>
            </a:r>
            <a:r>
              <a:rPr lang="zh-CN" altLang="en-US" sz="1200" dirty="0">
                <a:latin typeface="TTTGB Medium" panose="020C06030202040F0204" pitchFamily="34" charset="-122"/>
                <a:ea typeface="TTTGB Medium" panose="020C06030202040F0204" pitchFamily="34" charset="-122"/>
              </a:rPr>
              <a:t>、应用可信：历史上</a:t>
            </a:r>
            <a:r>
              <a:rPr lang="en-US" altLang="zh-CN" sz="1200" dirty="0">
                <a:latin typeface="TTTGB Medium" panose="020C06030202040F0204" pitchFamily="34" charset="-122"/>
                <a:ea typeface="TTTGB Medium" panose="020C06030202040F0204" pitchFamily="34" charset="-122"/>
              </a:rPr>
              <a:t>chrome</a:t>
            </a:r>
            <a:r>
              <a:rPr lang="zh-CN" altLang="en-US" sz="1200" dirty="0">
                <a:latin typeface="TTTGB Medium" panose="020C06030202040F0204" pitchFamily="34" charset="-122"/>
                <a:ea typeface="TTTGB Medium" panose="020C06030202040F0204" pitchFamily="34" charset="-122"/>
              </a:rPr>
              <a:t>，</a:t>
            </a:r>
            <a:r>
              <a:rPr lang="en-US" altLang="zh-CN" sz="1200" dirty="0" err="1">
                <a:latin typeface="TTTGB Medium" panose="020C06030202040F0204" pitchFamily="34" charset="-122"/>
                <a:ea typeface="TTTGB Medium" panose="020C06030202040F0204" pitchFamily="34" charset="-122"/>
              </a:rPr>
              <a:t>xshell</a:t>
            </a:r>
            <a:r>
              <a:rPr lang="zh-CN" altLang="en-US" sz="1200" dirty="0">
                <a:latin typeface="TTTGB Medium" panose="020C06030202040F0204" pitchFamily="34" charset="-122"/>
                <a:ea typeface="TTTGB Medium" panose="020C06030202040F0204" pitchFamily="34" charset="-122"/>
              </a:rPr>
              <a:t>等工具都爆出过严重的安全问题，正规软件也未必是安全的，我们可根据业务情况，指定和控制特定版本的应用对系统的访问权限控制</a:t>
            </a:r>
            <a:endParaRPr lang="en-US" altLang="zh-CN" sz="1200" dirty="0">
              <a:latin typeface="TTTGB Medium" panose="020C06030202040F0204" pitchFamily="34" charset="-122"/>
              <a:ea typeface="TTTGB Medium" panose="020C06030202040F0204" pitchFamily="34" charset="-122"/>
            </a:endParaRPr>
          </a:p>
          <a:p>
            <a:pPr>
              <a:lnSpc>
                <a:spcPct val="150000"/>
              </a:lnSpc>
            </a:pPr>
            <a:r>
              <a:rPr lang="en-US" altLang="zh-CN" sz="1200" dirty="0">
                <a:latin typeface="TTTGB Medium" panose="020C06030202040F0204" pitchFamily="34" charset="-122"/>
                <a:ea typeface="TTTGB Medium" panose="020C06030202040F0204" pitchFamily="34" charset="-122"/>
              </a:rPr>
              <a:t>5</a:t>
            </a:r>
            <a:r>
              <a:rPr lang="zh-CN" altLang="en-US" sz="1200" dirty="0">
                <a:latin typeface="TTTGB Medium" panose="020C06030202040F0204" pitchFamily="34" charset="-122"/>
                <a:ea typeface="TTTGB Medium" panose="020C06030202040F0204" pitchFamily="34" charset="-122"/>
              </a:rPr>
              <a:t>、链路可信：互联网接入成为常态，公司敏感数据在互联网上传播是比较敏感的事情，我们通过严格的链路加密，安全校验，保证数据传输不被黑客劫持和嗅探。</a:t>
            </a:r>
            <a:endParaRPr lang="en-US" altLang="zh-CN" sz="1200" dirty="0">
              <a:latin typeface="TTTGB Medium" panose="020C06030202040F0204" pitchFamily="34" charset="-122"/>
              <a:ea typeface="TTTGB Medium" panose="020C06030202040F0204" pitchFamily="34" charset="-122"/>
            </a:endParaRPr>
          </a:p>
          <a:p>
            <a:pPr>
              <a:lnSpc>
                <a:spcPct val="150000"/>
              </a:lnSpc>
            </a:pPr>
            <a:r>
              <a:rPr lang="en-US" altLang="zh-CN" sz="1200" dirty="0">
                <a:latin typeface="TTTGB Medium" panose="020C06030202040F0204" pitchFamily="34" charset="-122"/>
                <a:ea typeface="TTTGB Medium" panose="020C06030202040F0204" pitchFamily="34" charset="-122"/>
              </a:rPr>
              <a:t>6</a:t>
            </a:r>
            <a:r>
              <a:rPr lang="zh-CN" altLang="en-US" sz="1200" dirty="0">
                <a:latin typeface="TTTGB Medium" panose="020C06030202040F0204" pitchFamily="34" charset="-122"/>
                <a:ea typeface="TTTGB Medium" panose="020C06030202040F0204" pitchFamily="34" charset="-122"/>
              </a:rPr>
              <a:t>、基于这几大安全原则基础上，整个系统是一个动态监测的系统，持续验证，永不信任，来实现整个职场安全和运营体系的构建。</a:t>
            </a:r>
            <a:endParaRPr lang="en-US" altLang="zh-CN" sz="1200" dirty="0">
              <a:latin typeface="TTTGB Medium" panose="020C06030202040F0204" pitchFamily="34" charset="-122"/>
              <a:ea typeface="TTTGB Medium" panose="020C06030202040F0204" pitchFamily="34" charset="-122"/>
            </a:endParaRP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t>4</a:t>
            </a:r>
            <a:r>
              <a:rPr lang="zh-CN" altLang="en-US" dirty="0"/>
              <a:t>照着念</a:t>
            </a: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t>4</a:t>
            </a:r>
            <a:r>
              <a:rPr lang="zh-CN" altLang="en-US" dirty="0"/>
              <a:t>照着念</a:t>
            </a: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t>4</a:t>
            </a:r>
            <a:r>
              <a:rPr lang="zh-CN" altLang="en-US" dirty="0"/>
              <a:t>照着念</a:t>
            </a: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t>4</a:t>
            </a:r>
            <a:r>
              <a:rPr lang="zh-CN" altLang="en-US" dirty="0"/>
              <a:t>照着念</a:t>
            </a: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t>4</a:t>
            </a:r>
            <a:r>
              <a:rPr lang="zh-CN" altLang="en-US" dirty="0"/>
              <a:t>照着念</a:t>
            </a: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t>4</a:t>
            </a:r>
            <a:r>
              <a:rPr lang="zh-CN" altLang="en-US" dirty="0"/>
              <a:t>照着念</a:t>
            </a:r>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接下来跟大家分享一下今年疫情期间我们的整个系统的运营状态：</a:t>
            </a:r>
            <a:endParaRPr lang="en-US" altLang="zh-CN" dirty="0"/>
          </a:p>
          <a:p>
            <a:r>
              <a:rPr lang="en-US" altLang="zh-CN" dirty="0"/>
              <a:t>1</a:t>
            </a:r>
            <a:r>
              <a:rPr lang="zh-CN" altLang="en-US" dirty="0"/>
              <a:t>、</a:t>
            </a:r>
            <a:r>
              <a:rPr lang="en-US" altLang="zh-CN" dirty="0"/>
              <a:t>20</a:t>
            </a:r>
            <a:r>
              <a:rPr lang="zh-CN" altLang="en-US" dirty="0"/>
              <a:t>年初开始的新冠疫情让整个中国有些措手不及，人员不能流动，很多企业因基础建设不足，企业的复工，运转面临巨大的困难。</a:t>
            </a:r>
            <a:endParaRPr lang="en-US" altLang="zh-CN" dirty="0"/>
          </a:p>
          <a:p>
            <a:r>
              <a:rPr lang="en-US" altLang="zh-CN" dirty="0"/>
              <a:t>2</a:t>
            </a:r>
            <a:r>
              <a:rPr lang="zh-CN" altLang="en-US" dirty="0"/>
              <a:t>、疫情期间腾讯最高峰</a:t>
            </a:r>
            <a:r>
              <a:rPr lang="en-US" altLang="zh-CN" dirty="0" err="1"/>
              <a:t>iOA</a:t>
            </a:r>
            <a:r>
              <a:rPr lang="zh-CN" altLang="en-US" dirty="0"/>
              <a:t>支撑了</a:t>
            </a:r>
            <a:r>
              <a:rPr lang="en-US" altLang="zh-CN" dirty="0"/>
              <a:t>6</a:t>
            </a:r>
            <a:r>
              <a:rPr lang="zh-CN" altLang="en-US" dirty="0"/>
              <a:t>万员工，</a:t>
            </a:r>
            <a:r>
              <a:rPr lang="en-US" altLang="zh-CN" dirty="0"/>
              <a:t>10</a:t>
            </a:r>
            <a:r>
              <a:rPr lang="zh-CN" altLang="en-US" dirty="0"/>
              <a:t>万</a:t>
            </a:r>
            <a:r>
              <a:rPr lang="en-US" altLang="zh-CN" dirty="0"/>
              <a:t>+</a:t>
            </a:r>
            <a:r>
              <a:rPr lang="zh-CN" altLang="en-US" dirty="0"/>
              <a:t>设备的同时在线工作，包括国内外员工的接入</a:t>
            </a:r>
            <a:endParaRPr lang="en-US" altLang="zh-CN" dirty="0"/>
          </a:p>
          <a:p>
            <a:pPr marL="0" marR="0" lvl="0" indent="0" algn="l" defTabSz="914400" rtl="0" eaLnBrk="0" fontAlgn="base" latinLnBrk="0" hangingPunct="0">
              <a:lnSpc>
                <a:spcPct val="100000"/>
              </a:lnSpc>
              <a:spcBef>
                <a:spcPct val="0"/>
              </a:spcBef>
              <a:spcAft>
                <a:spcPct val="0"/>
              </a:spcAft>
              <a:buClrTx/>
              <a:buSzTx/>
              <a:buFontTx/>
              <a:buNone/>
              <a:defRPr/>
            </a:pPr>
            <a:r>
              <a:rPr lang="en-US" altLang="zh-CN" dirty="0"/>
              <a:t>3</a:t>
            </a:r>
            <a:r>
              <a:rPr lang="zh-CN" altLang="en-US" dirty="0"/>
              <a:t>、期间我们上线了腾讯健康，健康码，腾讯会议等诸多产品，助力国家抗疫工作，以及企业的复工，复产</a:t>
            </a:r>
            <a:endParaRPr lang="en-US" altLang="zh-CN" dirty="0"/>
          </a:p>
        </p:txBody>
      </p:sp>
      <p:sp>
        <p:nvSpPr>
          <p:cNvPr id="4" name="灯片编号占位符 3"/>
          <p:cNvSpPr>
            <a:spLocks noGrp="1"/>
          </p:cNvSpPr>
          <p:nvPr>
            <p:ph type="sldNum" sz="quarter" idx="10"/>
          </p:nvPr>
        </p:nvSpPr>
        <p:spPr/>
        <p:txBody>
          <a:bodyPr/>
          <a:lstStyle/>
          <a:p>
            <a:pPr>
              <a:defRPr/>
            </a:pPr>
            <a:fld id="{1AB5A3E6-6DA9-443F-B657-0E9699554987}"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4" name="图片 14" descr="资源 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3144838"/>
            <a:ext cx="8751888"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资源 5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39200" y="479425"/>
            <a:ext cx="241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857375" y="4084955"/>
            <a:ext cx="6167120" cy="711835"/>
          </a:xfrm>
        </p:spPr>
        <p:txBody>
          <a:bodyPr anchor="t"/>
          <a:lstStyle>
            <a:lvl1pPr algn="l">
              <a:defRPr lang="zh-CN" altLang="en-US" sz="3600" smtClean="0">
                <a:solidFill>
                  <a:schemeClr val="bg1"/>
                </a:solidFill>
                <a:latin typeface="+mj-ea"/>
                <a:ea typeface="+mj-ea"/>
              </a:defRPr>
            </a:lvl1pPr>
          </a:lstStyle>
          <a:p>
            <a:r>
              <a:rPr lang="zh-CN" altLang="en-US"/>
              <a:t>单击此处编辑母版标题样式</a:t>
            </a:r>
            <a:endParaRPr lang="zh-CN" altLang="en-US" noProof="1"/>
          </a:p>
        </p:txBody>
      </p:sp>
      <p:sp>
        <p:nvSpPr>
          <p:cNvPr id="3" name="副标题 2"/>
          <p:cNvSpPr>
            <a:spLocks noGrp="1"/>
          </p:cNvSpPr>
          <p:nvPr>
            <p:ph type="subTitle" idx="1"/>
          </p:nvPr>
        </p:nvSpPr>
        <p:spPr>
          <a:xfrm>
            <a:off x="1857374" y="3590925"/>
            <a:ext cx="4022218" cy="506730"/>
          </a:xfrm>
        </p:spPr>
        <p:txBody>
          <a:bodyPr/>
          <a:lstStyle>
            <a:lvl1pPr marL="0" indent="0" algn="l">
              <a:buNone/>
              <a:defRPr lang="en-US" altLang="zh-CN" sz="2000" b="1" dirty="0">
                <a:solidFill>
                  <a:schemeClr val="bg1"/>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
        <p:nvSpPr>
          <p:cNvPr id="6" name="日期占位符 3"/>
          <p:cNvSpPr>
            <a:spLocks noGrp="1"/>
          </p:cNvSpPr>
          <p:nvPr>
            <p:ph type="dt" sz="half" idx="10"/>
          </p:nvPr>
        </p:nvSpPr>
        <p:spPr>
          <a:xfrm>
            <a:off x="8509000" y="6081713"/>
            <a:ext cx="2743200" cy="365125"/>
          </a:xfrm>
        </p:spPr>
        <p:txBody>
          <a:bodyPr/>
          <a:lstStyle>
            <a:lvl1pPr algn="r">
              <a:defRPr sz="1800">
                <a:solidFill>
                  <a:schemeClr val="tx1"/>
                </a:solidFill>
              </a:defRPr>
            </a:lvl1pPr>
          </a:lstStyle>
          <a:p>
            <a:pPr>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形 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522" y="389875"/>
            <a:ext cx="761503" cy="583690"/>
          </a:xfrm>
          <a:prstGeom prst="rect">
            <a:avLst/>
          </a:prstGeom>
        </p:spPr>
      </p:pic>
      <p:sp>
        <p:nvSpPr>
          <p:cNvPr id="9" name="标题 1"/>
          <p:cNvSpPr>
            <a:spLocks noGrp="1"/>
          </p:cNvSpPr>
          <p:nvPr>
            <p:ph type="title"/>
          </p:nvPr>
        </p:nvSpPr>
        <p:spPr>
          <a:xfrm>
            <a:off x="1359810" y="396290"/>
            <a:ext cx="10346668" cy="607123"/>
          </a:xfrm>
        </p:spPr>
        <p:txBody>
          <a:bodyPr/>
          <a:lstStyle>
            <a:lvl1pPr>
              <a:defRPr lang="zh-CN" altLang="en-US" sz="2800" smtClean="0">
                <a:solidFill>
                  <a:srgbClr val="005AFF"/>
                </a:solidFill>
                <a:latin typeface="+mj-ea"/>
                <a:ea typeface="+mj-ea"/>
              </a:defRPr>
            </a:lvl1pPr>
          </a:lstStyle>
          <a:p>
            <a:r>
              <a:rPr lang="zh-CN" altLang="en-US" noProof="1"/>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标题幻灯片">
    <p:bg bwMode="auto">
      <p:bgPr>
        <a:solidFill>
          <a:srgbClr val="09162F"/>
        </a:solidFill>
        <a:effectLst/>
      </p:bgPr>
    </p:bg>
    <p:spTree>
      <p:nvGrpSpPr>
        <p:cNvPr id="1" name=""/>
        <p:cNvGrpSpPr/>
        <p:nvPr/>
      </p:nvGrpSpPr>
      <p:grpSpPr>
        <a:xfrm>
          <a:off x="0" y="0"/>
          <a:ext cx="0" cy="0"/>
          <a:chOff x="0" y="0"/>
          <a:chExt cx="0" cy="0"/>
        </a:xfrm>
      </p:grpSpPr>
      <p:pic>
        <p:nvPicPr>
          <p:cNvPr id="4" name="图片 10" descr="资源 5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035050"/>
            <a:ext cx="56134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descr="资源 6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8"/>
          <p:cNvSpPr>
            <a:spLocks noGrp="1"/>
          </p:cNvSpPr>
          <p:nvPr>
            <p:ph type="ctrTitle"/>
          </p:nvPr>
        </p:nvSpPr>
        <p:spPr>
          <a:xfrm>
            <a:off x="1274445" y="3469640"/>
            <a:ext cx="2463800" cy="1261110"/>
          </a:xfrm>
        </p:spPr>
        <p:txBody>
          <a:bodyPr anchor="t"/>
          <a:lstStyle>
            <a:lvl1pPr algn="l">
              <a:defRPr lang="zh-CN" altLang="en-US" sz="3600" smtClean="0">
                <a:solidFill>
                  <a:schemeClr val="bg1"/>
                </a:solidFill>
                <a:latin typeface="+mn-ea"/>
                <a:ea typeface="+mn-ea"/>
              </a:defRPr>
            </a:lvl1pPr>
          </a:lstStyle>
          <a:p>
            <a:r>
              <a:rPr lang="zh-CN" altLang="en-US"/>
              <a:t>单击此处编辑母版标题样式</a:t>
            </a:r>
            <a:endParaRPr lang="zh-CN" altLang="en-US" noProof="1"/>
          </a:p>
        </p:txBody>
      </p:sp>
      <p:sp>
        <p:nvSpPr>
          <p:cNvPr id="10" name="副标题 9"/>
          <p:cNvSpPr>
            <a:spLocks noGrp="1"/>
          </p:cNvSpPr>
          <p:nvPr>
            <p:ph type="subTitle" idx="1"/>
          </p:nvPr>
        </p:nvSpPr>
        <p:spPr>
          <a:xfrm>
            <a:off x="1274445" y="2819400"/>
            <a:ext cx="2463800" cy="506730"/>
          </a:xfrm>
        </p:spPr>
        <p:txBody>
          <a:bodyPr/>
          <a:lstStyle>
            <a:lvl1pPr marL="0" indent="0" algn="l">
              <a:buNone/>
              <a:defRPr lang="en-US" altLang="zh-CN" sz="2000" b="1" dirty="0">
                <a:solidFill>
                  <a:schemeClr val="bg1"/>
                </a:solidFill>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
        <p:nvSpPr>
          <p:cNvPr id="6" name="日期占位符 4"/>
          <p:cNvSpPr>
            <a:spLocks noGrp="1"/>
          </p:cNvSpPr>
          <p:nvPr>
            <p:ph type="dt" sz="half" idx="10"/>
          </p:nvPr>
        </p:nvSpPr>
        <p:spPr>
          <a:xfrm>
            <a:off x="8509000" y="6081713"/>
            <a:ext cx="2743200" cy="365125"/>
          </a:xfrm>
        </p:spPr>
        <p:txBody>
          <a:bodyPr/>
          <a:lstStyle>
            <a:lvl1pPr algn="r">
              <a:defRPr sz="1800">
                <a:solidFill>
                  <a:schemeClr val="bg1"/>
                </a:solidFill>
              </a:defRPr>
            </a:lvl1pPr>
          </a:lstStyle>
          <a:p>
            <a:pPr>
              <a:defRPr/>
            </a:pP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幻灯片">
    <p:bg bwMode="auto">
      <p:bgPr>
        <a:solidFill>
          <a:srgbClr val="09162F"/>
        </a:solidFill>
        <a:effectLst/>
      </p:bgPr>
    </p:bg>
    <p:spTree>
      <p:nvGrpSpPr>
        <p:cNvPr id="1" name=""/>
        <p:cNvGrpSpPr/>
        <p:nvPr/>
      </p:nvGrpSpPr>
      <p:grpSpPr>
        <a:xfrm>
          <a:off x="0" y="0"/>
          <a:ext cx="0" cy="0"/>
          <a:chOff x="0" y="0"/>
          <a:chExt cx="0" cy="0"/>
        </a:xfrm>
      </p:grpSpPr>
      <p:pic>
        <p:nvPicPr>
          <p:cNvPr id="4" name="图片 7" descr="资源 6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4" descr="资源 6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50" y="3144838"/>
            <a:ext cx="8751888"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a:spLocks noGrp="1"/>
          </p:cNvSpPr>
          <p:nvPr>
            <p:ph type="ctrTitle"/>
          </p:nvPr>
        </p:nvSpPr>
        <p:spPr>
          <a:xfrm>
            <a:off x="1857375" y="4084955"/>
            <a:ext cx="6167120" cy="711835"/>
          </a:xfrm>
        </p:spPr>
        <p:txBody>
          <a:bodyPr anchor="t"/>
          <a:lstStyle>
            <a:lvl1pPr algn="l">
              <a:defRPr lang="zh-CN" altLang="en-US" sz="3600" smtClean="0">
                <a:solidFill>
                  <a:schemeClr val="bg1"/>
                </a:solidFill>
                <a:latin typeface="腾讯体 W7" panose="020C08030202040F0204" pitchFamily="34" charset="-122"/>
                <a:ea typeface="腾讯体 W7" panose="020C08030202040F0204" pitchFamily="34" charset="-122"/>
              </a:defRPr>
            </a:lvl1pPr>
          </a:lstStyle>
          <a:p>
            <a:r>
              <a:rPr lang="zh-CN" altLang="en-US"/>
              <a:t>单击此处编辑母版标题样式</a:t>
            </a:r>
            <a:endParaRPr lang="zh-CN" altLang="en-US" noProof="1"/>
          </a:p>
        </p:txBody>
      </p:sp>
      <p:sp>
        <p:nvSpPr>
          <p:cNvPr id="10" name="副标题 2"/>
          <p:cNvSpPr>
            <a:spLocks noGrp="1"/>
          </p:cNvSpPr>
          <p:nvPr>
            <p:ph type="subTitle" idx="1"/>
          </p:nvPr>
        </p:nvSpPr>
        <p:spPr>
          <a:xfrm>
            <a:off x="1857374" y="3590925"/>
            <a:ext cx="3019425" cy="506730"/>
          </a:xfrm>
        </p:spPr>
        <p:txBody>
          <a:bodyPr/>
          <a:lstStyle>
            <a:lvl1pPr marL="0" indent="0" algn="l">
              <a:buNone/>
              <a:defRPr lang="en-US" altLang="zh-CN" sz="2000" b="1" dirty="0">
                <a:solidFill>
                  <a:schemeClr val="bg1"/>
                </a:solidFill>
                <a:latin typeface="腾讯体 W7" panose="020C08030202040F0204" pitchFamily="34" charset="-122"/>
                <a:ea typeface="腾讯体 W7" panose="020C08030202040F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
        <p:nvSpPr>
          <p:cNvPr id="6" name="日期占位符 4"/>
          <p:cNvSpPr>
            <a:spLocks noGrp="1"/>
          </p:cNvSpPr>
          <p:nvPr>
            <p:ph type="dt" sz="half" idx="10"/>
          </p:nvPr>
        </p:nvSpPr>
        <p:spPr>
          <a:xfrm>
            <a:off x="8509000" y="6081713"/>
            <a:ext cx="2743200" cy="365125"/>
          </a:xfrm>
        </p:spPr>
        <p:txBody>
          <a:bodyPr/>
          <a:lstStyle>
            <a:lvl1pPr algn="r">
              <a:defRPr sz="1800">
                <a:solidFill>
                  <a:schemeClr val="bg1"/>
                </a:solidFill>
                <a:latin typeface="腾讯体 W7" panose="020C08030202040F0204" pitchFamily="34" charset="-122"/>
                <a:ea typeface="腾讯体 W7" panose="020C08030202040F0204" pitchFamily="34" charset="-122"/>
              </a:defRPr>
            </a:lvl1pPr>
          </a:lstStyle>
          <a:p>
            <a:pPr>
              <a:defRPr/>
            </a:pP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标题幻灯片">
    <p:bg bwMode="auto">
      <p:bgPr>
        <a:solidFill>
          <a:srgbClr val="09162F"/>
        </a:solidFill>
        <a:effectLst/>
      </p:bgPr>
    </p:bg>
    <p:spTree>
      <p:nvGrpSpPr>
        <p:cNvPr id="1" name=""/>
        <p:cNvGrpSpPr/>
        <p:nvPr/>
      </p:nvGrpSpPr>
      <p:grpSpPr>
        <a:xfrm>
          <a:off x="0" y="0"/>
          <a:ext cx="0" cy="0"/>
          <a:chOff x="0" y="0"/>
          <a:chExt cx="0" cy="0"/>
        </a:xfrm>
      </p:grpSpPr>
      <p:pic>
        <p:nvPicPr>
          <p:cNvPr id="2" name="图片 7" descr="资源 6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幻灯片">
    <p:bg bwMode="auto">
      <p:bgPr>
        <a:solidFill>
          <a:srgbClr val="09162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标题幻灯片">
    <p:bg bwMode="auto">
      <p:bgPr>
        <a:solidFill>
          <a:srgbClr val="09162F"/>
        </a:solidFill>
        <a:effectLst/>
      </p:bgPr>
    </p:bg>
    <p:spTree>
      <p:nvGrpSpPr>
        <p:cNvPr id="1" name=""/>
        <p:cNvGrpSpPr/>
        <p:nvPr/>
      </p:nvGrpSpPr>
      <p:grpSpPr>
        <a:xfrm>
          <a:off x="0" y="0"/>
          <a:ext cx="0" cy="0"/>
          <a:chOff x="0" y="0"/>
          <a:chExt cx="0" cy="0"/>
        </a:xfrm>
      </p:grpSpPr>
      <p:pic>
        <p:nvPicPr>
          <p:cNvPr id="4" name="腾讯安全vi2深色-5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图片 7" descr="资源 6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占位符 10"/>
          <p:cNvSpPr>
            <a:spLocks noGrp="1"/>
          </p:cNvSpPr>
          <p:nvPr>
            <p:ph type="body" sz="quarter" idx="10"/>
          </p:nvPr>
        </p:nvSpPr>
        <p:spPr>
          <a:xfrm>
            <a:off x="1761661" y="2748909"/>
            <a:ext cx="3799746" cy="495815"/>
          </a:xfrm>
        </p:spPr>
        <p:txBody>
          <a:bodyPr/>
          <a:lstStyle>
            <a:lvl1pPr marL="0" indent="0">
              <a:buNone/>
              <a:defRPr sz="2000">
                <a:solidFill>
                  <a:schemeClr val="bg1"/>
                </a:solidFill>
                <a:latin typeface="腾讯体 W7" panose="020C08030202040F0204" pitchFamily="34" charset="-122"/>
                <a:ea typeface="腾讯体 W7" panose="020C08030202040F0204" pitchFamily="34" charset="-122"/>
              </a:defRPr>
            </a:lvl1pPr>
          </a:lstStyle>
          <a:p>
            <a:pPr lvl="0"/>
            <a:r>
              <a:rPr lang="zh-CN" altLang="en-US"/>
              <a:t>单击此处编辑母版文本样式</a:t>
            </a:r>
          </a:p>
        </p:txBody>
      </p:sp>
      <p:sp>
        <p:nvSpPr>
          <p:cNvPr id="8" name="文本占位符 10"/>
          <p:cNvSpPr>
            <a:spLocks noGrp="1"/>
          </p:cNvSpPr>
          <p:nvPr>
            <p:ph type="body" sz="quarter" idx="11"/>
          </p:nvPr>
        </p:nvSpPr>
        <p:spPr>
          <a:xfrm>
            <a:off x="1761661" y="3429000"/>
            <a:ext cx="5940154" cy="495815"/>
          </a:xfrm>
        </p:spPr>
        <p:txBody>
          <a:bodyPr/>
          <a:lstStyle>
            <a:lvl1pPr marL="0" indent="0">
              <a:buNone/>
              <a:defRPr sz="3600">
                <a:solidFill>
                  <a:schemeClr val="bg1"/>
                </a:solidFill>
                <a:latin typeface="腾讯体 W7" panose="020C08030202040F0204" pitchFamily="34" charset="-122"/>
                <a:ea typeface="腾讯体 W7" panose="020C08030202040F0204" pitchFamily="34" charset="-122"/>
              </a:defRPr>
            </a:lvl1pPr>
          </a:lstStyle>
          <a:p>
            <a:pPr lvl="0"/>
            <a:r>
              <a:rPr lang="zh-CN" altLang="en-US"/>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标题幻灯片">
    <p:bg bwMode="auto">
      <p:bgPr>
        <a:solidFill>
          <a:srgbClr val="09162F"/>
        </a:solidFill>
        <a:effectLst/>
      </p:bgPr>
    </p:bg>
    <p:spTree>
      <p:nvGrpSpPr>
        <p:cNvPr id="1" name=""/>
        <p:cNvGrpSpPr/>
        <p:nvPr/>
      </p:nvGrpSpPr>
      <p:grpSpPr>
        <a:xfrm>
          <a:off x="0" y="0"/>
          <a:ext cx="0" cy="0"/>
          <a:chOff x="0" y="0"/>
          <a:chExt cx="0" cy="0"/>
        </a:xfrm>
      </p:grpSpPr>
      <p:pic>
        <p:nvPicPr>
          <p:cNvPr id="6" name="腾讯安全vi2-5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12198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 name="文本占位符 9"/>
          <p:cNvSpPr>
            <a:spLocks noGrp="1"/>
          </p:cNvSpPr>
          <p:nvPr>
            <p:ph type="body" sz="quarter" idx="10"/>
          </p:nvPr>
        </p:nvSpPr>
        <p:spPr>
          <a:xfrm>
            <a:off x="654317" y="3166445"/>
            <a:ext cx="5727232" cy="712788"/>
          </a:xfrm>
        </p:spPr>
        <p:txBody>
          <a:bodyPr/>
          <a:lstStyle>
            <a:lvl1pPr marL="0" indent="0">
              <a:buNone/>
              <a:defRPr sz="3600">
                <a:solidFill>
                  <a:schemeClr val="bg1"/>
                </a:solidFill>
                <a:latin typeface="腾讯体 W7" panose="020C08030202040F0204" pitchFamily="34" charset="-122"/>
                <a:ea typeface="腾讯体 W7" panose="020C08030202040F0204" pitchFamily="34" charset="-122"/>
              </a:defRPr>
            </a:lvl1pPr>
            <a:lvl2pPr marL="457200" indent="0">
              <a:buNone/>
              <a:defRPr/>
            </a:lvl2pPr>
          </a:lstStyle>
          <a:p>
            <a:pPr lvl="0"/>
            <a:r>
              <a:rPr lang="zh-CN" altLang="en-US"/>
              <a:t>单击此处编辑母版文本样式</a:t>
            </a:r>
          </a:p>
        </p:txBody>
      </p:sp>
      <p:sp>
        <p:nvSpPr>
          <p:cNvPr id="5" name="文本占位符 9"/>
          <p:cNvSpPr>
            <a:spLocks noGrp="1"/>
          </p:cNvSpPr>
          <p:nvPr>
            <p:ph type="body" sz="quarter" idx="11"/>
          </p:nvPr>
        </p:nvSpPr>
        <p:spPr>
          <a:xfrm>
            <a:off x="654317" y="3879233"/>
            <a:ext cx="5727232" cy="712788"/>
          </a:xfrm>
        </p:spPr>
        <p:txBody>
          <a:bodyPr/>
          <a:lstStyle>
            <a:lvl1pPr marL="0" indent="0">
              <a:buNone/>
              <a:defRPr sz="2000">
                <a:solidFill>
                  <a:schemeClr val="bg1"/>
                </a:solidFill>
                <a:latin typeface="腾讯体 W7" panose="020C08030202040F0204" pitchFamily="34" charset="-122"/>
                <a:ea typeface="腾讯体 W7" panose="020C08030202040F0204" pitchFamily="34" charset="-122"/>
              </a:defRPr>
            </a:lvl1pPr>
            <a:lvl2pPr marL="457200" indent="0">
              <a:buNone/>
              <a:defRPr/>
            </a:lvl2pPr>
          </a:lstStyle>
          <a:p>
            <a:pPr lvl="0"/>
            <a:r>
              <a:rPr lang="zh-CN" altLang="en-US"/>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标题幻灯片">
    <p:bg bwMode="auto">
      <p:bgPr>
        <a:solidFill>
          <a:srgbClr val="09162F"/>
        </a:solidFill>
        <a:effectLst/>
      </p:bgPr>
    </p:bg>
    <p:spTree>
      <p:nvGrpSpPr>
        <p:cNvPr id="1" name=""/>
        <p:cNvGrpSpPr/>
        <p:nvPr/>
      </p:nvGrpSpPr>
      <p:grpSpPr>
        <a:xfrm>
          <a:off x="0" y="0"/>
          <a:ext cx="0" cy="0"/>
          <a:chOff x="0" y="0"/>
          <a:chExt cx="0" cy="0"/>
        </a:xfrm>
      </p:grpSpPr>
      <p:pic>
        <p:nvPicPr>
          <p:cNvPr id="6" name="腾讯安全vi2-5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20638"/>
            <a:ext cx="12217400" cy="68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图片 7" descr="资源 6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腾讯安全vi2ppt图形-5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6000" y="4057650"/>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腾讯安全vi2ppt图形-5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6000" y="4456113"/>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 name="腾讯安全vi2ppt图形-5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6000" y="4852988"/>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文本占位符 16"/>
          <p:cNvSpPr>
            <a:spLocks noGrp="1"/>
          </p:cNvSpPr>
          <p:nvPr>
            <p:ph type="body" sz="quarter" idx="10"/>
          </p:nvPr>
        </p:nvSpPr>
        <p:spPr>
          <a:xfrm>
            <a:off x="795338" y="2138380"/>
            <a:ext cx="5961062" cy="528127"/>
          </a:xfrm>
        </p:spPr>
        <p:txBody>
          <a:bodyPr/>
          <a:lstStyle>
            <a:lvl1pPr marL="0" indent="0">
              <a:buNone/>
              <a:defRPr sz="3600">
                <a:solidFill>
                  <a:schemeClr val="bg1"/>
                </a:solidFill>
                <a:latin typeface="腾讯体 W7" panose="020C08030202040F0204" pitchFamily="34" charset="-122"/>
                <a:ea typeface="腾讯体 W7" panose="020C08030202040F0204" pitchFamily="34" charset="-122"/>
              </a:defRPr>
            </a:lvl1pPr>
            <a:lvl2pPr marL="457200" indent="0">
              <a:buNone/>
              <a:defRPr/>
            </a:lvl2pPr>
          </a:lstStyle>
          <a:p>
            <a:pPr lvl="0"/>
            <a:r>
              <a:rPr lang="zh-CN" altLang="en-US"/>
              <a:t>单击此处编辑母版文本样式</a:t>
            </a:r>
          </a:p>
        </p:txBody>
      </p:sp>
      <p:sp>
        <p:nvSpPr>
          <p:cNvPr id="9" name="内容占位符 18"/>
          <p:cNvSpPr>
            <a:spLocks noGrp="1"/>
          </p:cNvSpPr>
          <p:nvPr>
            <p:ph sz="quarter" idx="11"/>
          </p:nvPr>
        </p:nvSpPr>
        <p:spPr>
          <a:xfrm>
            <a:off x="1405465" y="3990034"/>
            <a:ext cx="2836333" cy="341313"/>
          </a:xfrm>
        </p:spPr>
        <p:txBody>
          <a:bodyPr/>
          <a:lstStyle>
            <a:lvl1pPr marL="0" indent="0">
              <a:buNone/>
              <a:defRPr sz="1600">
                <a:solidFill>
                  <a:schemeClr val="bg1"/>
                </a:solidFill>
                <a:latin typeface="腾讯体 W3" panose="020C04030202040F0204" pitchFamily="34" charset="-122"/>
                <a:ea typeface="腾讯体 W3" panose="020C04030202040F0204" pitchFamily="34" charset="-122"/>
              </a:defRPr>
            </a:lvl1pPr>
          </a:lstStyle>
          <a:p>
            <a:pPr lvl="0"/>
            <a:r>
              <a:rPr lang="zh-CN" altLang="en-US"/>
              <a:t>单击此处编辑母版文本样式</a:t>
            </a:r>
          </a:p>
        </p:txBody>
      </p:sp>
      <p:sp>
        <p:nvSpPr>
          <p:cNvPr id="10" name="内容占位符 18"/>
          <p:cNvSpPr>
            <a:spLocks noGrp="1"/>
          </p:cNvSpPr>
          <p:nvPr>
            <p:ph sz="quarter" idx="12"/>
          </p:nvPr>
        </p:nvSpPr>
        <p:spPr>
          <a:xfrm>
            <a:off x="1405464" y="4398378"/>
            <a:ext cx="2836333" cy="341313"/>
          </a:xfrm>
        </p:spPr>
        <p:txBody>
          <a:bodyPr/>
          <a:lstStyle>
            <a:lvl1pPr marL="0" indent="0">
              <a:buNone/>
              <a:defRPr sz="1600">
                <a:solidFill>
                  <a:schemeClr val="bg1"/>
                </a:solidFill>
                <a:latin typeface="腾讯体 W3" panose="020C04030202040F0204" pitchFamily="34" charset="-122"/>
                <a:ea typeface="腾讯体 W3" panose="020C04030202040F0204" pitchFamily="34" charset="-122"/>
              </a:defRPr>
            </a:lvl1pPr>
          </a:lstStyle>
          <a:p>
            <a:pPr lvl="0"/>
            <a:r>
              <a:rPr lang="zh-CN" altLang="en-US"/>
              <a:t>单击此处编辑母版文本样式</a:t>
            </a:r>
          </a:p>
        </p:txBody>
      </p:sp>
      <p:sp>
        <p:nvSpPr>
          <p:cNvPr id="11" name="内容占位符 18"/>
          <p:cNvSpPr>
            <a:spLocks noGrp="1"/>
          </p:cNvSpPr>
          <p:nvPr>
            <p:ph sz="quarter" idx="13"/>
          </p:nvPr>
        </p:nvSpPr>
        <p:spPr>
          <a:xfrm>
            <a:off x="1405463" y="4829703"/>
            <a:ext cx="2836333" cy="341313"/>
          </a:xfrm>
        </p:spPr>
        <p:txBody>
          <a:bodyPr/>
          <a:lstStyle>
            <a:lvl1pPr marL="0" indent="0">
              <a:buNone/>
              <a:defRPr sz="1600">
                <a:solidFill>
                  <a:schemeClr val="bg1"/>
                </a:solidFill>
                <a:latin typeface="腾讯体 W3" panose="020C04030202040F0204" pitchFamily="34" charset="-122"/>
                <a:ea typeface="腾讯体 W3" panose="020C04030202040F0204" pitchFamily="34" charset="-122"/>
              </a:defRPr>
            </a:lvl1pPr>
          </a:lstStyle>
          <a:p>
            <a:pPr lvl="0"/>
            <a:r>
              <a:rPr lang="zh-CN" altLang="en-US"/>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solidFill>
          <a:srgbClr val="09162F"/>
        </a:solidFill>
        <a:effectLst/>
      </p:bgPr>
    </p:bg>
    <p:spTree>
      <p:nvGrpSpPr>
        <p:cNvPr id="1" name=""/>
        <p:cNvGrpSpPr/>
        <p:nvPr/>
      </p:nvGrpSpPr>
      <p:grpSpPr>
        <a:xfrm>
          <a:off x="0" y="0"/>
          <a:ext cx="0" cy="0"/>
          <a:chOff x="0" y="0"/>
          <a:chExt cx="0" cy="0"/>
        </a:xfrm>
      </p:grpSpPr>
      <p:sp useBgFill="1">
        <p:nvSpPr>
          <p:cNvPr id="6" name="任意多边形 15"/>
          <p:cNvSpPr/>
          <p:nvPr userDrawn="1"/>
        </p:nvSpPr>
        <p:spPr>
          <a:xfrm>
            <a:off x="5600700" y="0"/>
            <a:ext cx="1347788" cy="6858000"/>
          </a:xfrm>
          <a:custGeom>
            <a:avLst/>
            <a:gdLst>
              <a:gd name="connsiteX0" fmla="*/ 0 w 2133"/>
              <a:gd name="connsiteY0" fmla="*/ 0 h 10855"/>
              <a:gd name="connsiteX1" fmla="*/ 2133 w 2133"/>
              <a:gd name="connsiteY1" fmla="*/ 14 h 10855"/>
              <a:gd name="connsiteX2" fmla="*/ 693 w 2133"/>
              <a:gd name="connsiteY2" fmla="*/ 10837 h 10855"/>
              <a:gd name="connsiteX3" fmla="*/ 0 w 2133"/>
              <a:gd name="connsiteY3" fmla="*/ 10855 h 10855"/>
              <a:gd name="connsiteX4" fmla="*/ 0 w 2133"/>
              <a:gd name="connsiteY4" fmla="*/ 0 h 1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 h="10855">
                <a:moveTo>
                  <a:pt x="0" y="0"/>
                </a:moveTo>
                <a:lnTo>
                  <a:pt x="2133" y="14"/>
                </a:lnTo>
                <a:lnTo>
                  <a:pt x="693" y="10837"/>
                </a:lnTo>
                <a:lnTo>
                  <a:pt x="0" y="1085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7" name="图片 8" descr="资源 6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61575" y="5976938"/>
            <a:ext cx="13922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12"/>
          <p:cNvSpPr>
            <a:spLocks noGrp="1"/>
          </p:cNvSpPr>
          <p:nvPr>
            <p:ph type="body" sz="half" idx="13"/>
          </p:nvPr>
        </p:nvSpPr>
        <p:spPr>
          <a:xfrm>
            <a:off x="1215390" y="2551430"/>
            <a:ext cx="4017010" cy="1755140"/>
          </a:xfrm>
        </p:spPr>
        <p:txBody>
          <a:bodyPr/>
          <a:lstStyle>
            <a:lvl1pPr marL="0" indent="0">
              <a:lnSpc>
                <a:spcPct val="150000"/>
              </a:lnSpc>
              <a:buNone/>
              <a:defRPr sz="1600">
                <a:solidFill>
                  <a:schemeClr val="bg1"/>
                </a:solidFill>
                <a:latin typeface="腾讯体 W3" panose="020C04030202040F0204" pitchFamily="34" charset="-122"/>
                <a:ea typeface="腾讯体 W3" panose="020C04030202040F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14" name="文本占位符 9"/>
          <p:cNvSpPr>
            <a:spLocks noGrp="1"/>
          </p:cNvSpPr>
          <p:nvPr>
            <p:ph type="body" sz="half" idx="18"/>
          </p:nvPr>
        </p:nvSpPr>
        <p:spPr>
          <a:xfrm>
            <a:off x="1215390" y="2168525"/>
            <a:ext cx="4165600" cy="382905"/>
          </a:xfrm>
        </p:spPr>
        <p:txBody>
          <a:bodyPr/>
          <a:lstStyle>
            <a:lvl1pPr marL="0" indent="0">
              <a:buNone/>
              <a:defRPr sz="1800" b="1" u="none">
                <a:solidFill>
                  <a:srgbClr val="4AA8F7"/>
                </a:solidFill>
                <a:latin typeface="腾讯体 W7" panose="020C08030202040F0204" pitchFamily="34" charset="-122"/>
                <a:ea typeface="腾讯体 W7" panose="020C08030202040F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2" name="标题 1"/>
          <p:cNvSpPr>
            <a:spLocks noGrp="1"/>
          </p:cNvSpPr>
          <p:nvPr>
            <p:ph type="title"/>
          </p:nvPr>
        </p:nvSpPr>
        <p:spPr>
          <a:xfrm>
            <a:off x="1278889" y="344743"/>
            <a:ext cx="5250815" cy="897889"/>
          </a:xfrm>
        </p:spPr>
        <p:txBody>
          <a:bodyPr/>
          <a:lstStyle>
            <a:lvl1pPr>
              <a:defRPr lang="zh-CN" altLang="en-US" sz="2200" smtClean="0">
                <a:solidFill>
                  <a:schemeClr val="bg1"/>
                </a:solidFill>
                <a:latin typeface="腾讯体 W7" panose="020C08030202040F0204" pitchFamily="34" charset="-122"/>
                <a:ea typeface="腾讯体 W7" panose="020C08030202040F0204" pitchFamily="34" charset="-122"/>
              </a:defRPr>
            </a:lvl1pPr>
          </a:lstStyle>
          <a:p>
            <a:r>
              <a:rPr lang="zh-CN" altLang="en-US"/>
              <a:t>单击此处编辑母版标题样式</a:t>
            </a:r>
            <a:endParaRPr lang="zh-CN" altLang="en-US" noProof="1"/>
          </a:p>
        </p:txBody>
      </p:sp>
      <p:sp>
        <p:nvSpPr>
          <p:cNvPr id="8" name="灯片编号占位符 5"/>
          <p:cNvSpPr>
            <a:spLocks noGrp="1"/>
          </p:cNvSpPr>
          <p:nvPr>
            <p:ph type="sldNum" sz="quarter" idx="19"/>
          </p:nvPr>
        </p:nvSpPr>
        <p:spPr>
          <a:xfrm>
            <a:off x="873125" y="6167438"/>
            <a:ext cx="2743200" cy="365125"/>
          </a:xfrm>
        </p:spPr>
        <p:txBody>
          <a:bodyPr/>
          <a:lstStyle>
            <a:lvl1pPr algn="l">
              <a:defRPr b="1"/>
            </a:lvl1pPr>
          </a:lstStyle>
          <a:p>
            <a:pPr>
              <a:defRPr/>
            </a:pPr>
            <a:fld id="{BB0A84F7-856F-43B9-A7BA-616608332A87}" type="slidenum">
              <a:rPr lang="zh-CN" altLang="en-US"/>
              <a:t>‹#›</a:t>
            </a:fld>
            <a:endParaRPr lang="zh-CN" altLang="en-US"/>
          </a:p>
        </p:txBody>
      </p:sp>
      <p:pic>
        <p:nvPicPr>
          <p:cNvPr id="9" name="图形 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8000" y="448627"/>
            <a:ext cx="708025" cy="54269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bg bwMode="auto">
      <p:bgPr>
        <a:solidFill>
          <a:srgbClr val="09162F"/>
        </a:solidFill>
        <a:effectLst/>
      </p:bgPr>
    </p:bg>
    <p:spTree>
      <p:nvGrpSpPr>
        <p:cNvPr id="1" name=""/>
        <p:cNvGrpSpPr/>
        <p:nvPr/>
      </p:nvGrpSpPr>
      <p:grpSpPr>
        <a:xfrm>
          <a:off x="0" y="0"/>
          <a:ext cx="0" cy="0"/>
          <a:chOff x="0" y="0"/>
          <a:chExt cx="0" cy="0"/>
        </a:xfrm>
      </p:grpSpPr>
      <p:pic>
        <p:nvPicPr>
          <p:cNvPr id="5" name="图片 10" descr="资源 5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035050"/>
            <a:ext cx="56134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6" descr="资源 6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图片占位符 12"/>
          <p:cNvSpPr>
            <a:spLocks noGrp="1"/>
          </p:cNvSpPr>
          <p:nvPr>
            <p:ph type="pic" idx="13"/>
          </p:nvPr>
        </p:nvSpPr>
        <p:spPr>
          <a:xfrm>
            <a:off x="5380" y="22255"/>
            <a:ext cx="12205970" cy="6858000"/>
          </a:xfrm>
        </p:spPr>
        <p:txBody>
          <a:bodyPr/>
          <a:lstStyle>
            <a:lvl1pPr marL="0" indent="0">
              <a:buNone/>
              <a:defRPr sz="3200">
                <a:latin typeface="腾讯体 W7" panose="020C08030202040F0204" pitchFamily="34" charset="-122"/>
                <a:ea typeface="腾讯体 W7" panose="020C08030202040F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9" name="标题 8"/>
          <p:cNvSpPr>
            <a:spLocks noGrp="1"/>
          </p:cNvSpPr>
          <p:nvPr>
            <p:ph type="ctrTitle"/>
          </p:nvPr>
        </p:nvSpPr>
        <p:spPr>
          <a:xfrm>
            <a:off x="1274445" y="3469640"/>
            <a:ext cx="2463800" cy="1261110"/>
          </a:xfrm>
        </p:spPr>
        <p:txBody>
          <a:bodyPr anchor="t"/>
          <a:lstStyle>
            <a:lvl1pPr algn="l">
              <a:defRPr lang="zh-CN" altLang="en-US" sz="3600" smtClean="0">
                <a:solidFill>
                  <a:schemeClr val="bg1"/>
                </a:solidFill>
                <a:latin typeface="腾讯体 W7" panose="020C08030202040F0204" pitchFamily="34" charset="-122"/>
                <a:ea typeface="腾讯体 W7" panose="020C08030202040F0204" pitchFamily="34" charset="-122"/>
              </a:defRPr>
            </a:lvl1pPr>
          </a:lstStyle>
          <a:p>
            <a:r>
              <a:rPr lang="zh-CN" altLang="en-US"/>
              <a:t>单击此处编辑母版标题样式</a:t>
            </a:r>
            <a:endParaRPr lang="zh-CN" altLang="en-US" noProof="1"/>
          </a:p>
        </p:txBody>
      </p:sp>
      <p:sp>
        <p:nvSpPr>
          <p:cNvPr id="10" name="副标题 9"/>
          <p:cNvSpPr>
            <a:spLocks noGrp="1"/>
          </p:cNvSpPr>
          <p:nvPr>
            <p:ph type="subTitle" idx="1"/>
          </p:nvPr>
        </p:nvSpPr>
        <p:spPr>
          <a:xfrm>
            <a:off x="1274445" y="2819400"/>
            <a:ext cx="2463800" cy="506730"/>
          </a:xfrm>
        </p:spPr>
        <p:txBody>
          <a:bodyPr/>
          <a:lstStyle>
            <a:lvl1pPr marL="0" indent="0" algn="l">
              <a:buNone/>
              <a:defRPr lang="en-US" altLang="zh-CN" sz="2000" b="1" dirty="0">
                <a:solidFill>
                  <a:schemeClr val="bg1"/>
                </a:solidFill>
                <a:latin typeface="腾讯体 W7" panose="020C08030202040F0204" pitchFamily="34" charset="-122"/>
                <a:ea typeface="腾讯体 W7" panose="020C08030202040F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
        <p:nvSpPr>
          <p:cNvPr id="7" name="日期占位符 13"/>
          <p:cNvSpPr>
            <a:spLocks noGrp="1"/>
          </p:cNvSpPr>
          <p:nvPr>
            <p:ph type="dt" sz="half" idx="14"/>
          </p:nvPr>
        </p:nvSpPr>
        <p:spPr>
          <a:xfrm>
            <a:off x="8509000" y="6081713"/>
            <a:ext cx="2743200" cy="365125"/>
          </a:xfrm>
        </p:spPr>
        <p:txBody>
          <a:bodyPr/>
          <a:lstStyle>
            <a:lvl1pPr algn="r">
              <a:defRPr sz="1800">
                <a:solidFill>
                  <a:schemeClr val="bg1"/>
                </a:solidFill>
                <a:latin typeface="腾讯体 W7" panose="020C08030202040F0204" pitchFamily="34" charset="-122"/>
                <a:ea typeface="腾讯体 W7" panose="020C08030202040F0204" pitchFamily="34" charset="-122"/>
              </a:defRPr>
            </a:lvl1pPr>
          </a:lstStyle>
          <a:p>
            <a:pPr>
              <a:defRPr/>
            </a:pP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腾讯安全vi2过度页-5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7938"/>
            <a:ext cx="121539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腾讯安全vi2ppt图形-5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6000" y="4057650"/>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腾讯安全vi2ppt图形-5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6000" y="4456113"/>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腾讯安全vi2ppt图形-5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6000" y="4852988"/>
            <a:ext cx="236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图片 7" descr="资源 5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839200" y="479425"/>
            <a:ext cx="241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占位符 16"/>
          <p:cNvSpPr>
            <a:spLocks noGrp="1"/>
          </p:cNvSpPr>
          <p:nvPr>
            <p:ph type="body" sz="quarter" idx="10"/>
          </p:nvPr>
        </p:nvSpPr>
        <p:spPr>
          <a:xfrm>
            <a:off x="795338" y="2138380"/>
            <a:ext cx="5961062" cy="528127"/>
          </a:xfrm>
        </p:spPr>
        <p:txBody>
          <a:bodyPr/>
          <a:lstStyle>
            <a:lvl1pPr marL="0" indent="0">
              <a:buNone/>
              <a:defRPr sz="3600">
                <a:latin typeface="+mj-ea"/>
                <a:ea typeface="+mj-ea"/>
              </a:defRPr>
            </a:lvl1pPr>
            <a:lvl2pPr marL="457200" indent="0">
              <a:buNone/>
              <a:defRPr/>
            </a:lvl2pPr>
          </a:lstStyle>
          <a:p>
            <a:pPr lvl="0"/>
            <a:r>
              <a:rPr lang="zh-CN" altLang="en-US"/>
              <a:t>单击此处编辑母版文本样式</a:t>
            </a:r>
          </a:p>
        </p:txBody>
      </p:sp>
      <p:sp>
        <p:nvSpPr>
          <p:cNvPr id="19" name="内容占位符 18"/>
          <p:cNvSpPr>
            <a:spLocks noGrp="1"/>
          </p:cNvSpPr>
          <p:nvPr>
            <p:ph sz="quarter" idx="11"/>
          </p:nvPr>
        </p:nvSpPr>
        <p:spPr>
          <a:xfrm>
            <a:off x="1405465" y="3990034"/>
            <a:ext cx="2836333" cy="341313"/>
          </a:xfrm>
        </p:spPr>
        <p:txBody>
          <a:bodyPr/>
          <a:lstStyle>
            <a:lvl1pPr marL="0" indent="0">
              <a:buNone/>
              <a:defRPr sz="1600">
                <a:latin typeface="腾讯体 W3" panose="020C04030202040F0204" pitchFamily="34" charset="-122"/>
                <a:ea typeface="腾讯体 W3" panose="020C04030202040F0204" pitchFamily="34" charset="-122"/>
              </a:defRPr>
            </a:lvl1pPr>
          </a:lstStyle>
          <a:p>
            <a:pPr lvl="0"/>
            <a:r>
              <a:rPr lang="zh-CN" altLang="en-US"/>
              <a:t>单击此处编辑母版文本样式</a:t>
            </a:r>
          </a:p>
        </p:txBody>
      </p:sp>
      <p:sp>
        <p:nvSpPr>
          <p:cNvPr id="20" name="内容占位符 18"/>
          <p:cNvSpPr>
            <a:spLocks noGrp="1"/>
          </p:cNvSpPr>
          <p:nvPr>
            <p:ph sz="quarter" idx="12"/>
          </p:nvPr>
        </p:nvSpPr>
        <p:spPr>
          <a:xfrm>
            <a:off x="1405464" y="4398378"/>
            <a:ext cx="2836333" cy="341313"/>
          </a:xfrm>
        </p:spPr>
        <p:txBody>
          <a:bodyPr/>
          <a:lstStyle>
            <a:lvl1pPr marL="0" indent="0">
              <a:buNone/>
              <a:defRPr sz="1600">
                <a:latin typeface="腾讯体 W3" panose="020C04030202040F0204" pitchFamily="34" charset="-122"/>
                <a:ea typeface="腾讯体 W3" panose="020C04030202040F0204" pitchFamily="34" charset="-122"/>
              </a:defRPr>
            </a:lvl1pPr>
          </a:lstStyle>
          <a:p>
            <a:pPr lvl="0"/>
            <a:r>
              <a:rPr lang="zh-CN" altLang="en-US"/>
              <a:t>单击此处编辑母版文本样式</a:t>
            </a:r>
          </a:p>
        </p:txBody>
      </p:sp>
      <p:sp>
        <p:nvSpPr>
          <p:cNvPr id="21" name="内容占位符 18"/>
          <p:cNvSpPr>
            <a:spLocks noGrp="1"/>
          </p:cNvSpPr>
          <p:nvPr>
            <p:ph sz="quarter" idx="13"/>
          </p:nvPr>
        </p:nvSpPr>
        <p:spPr>
          <a:xfrm>
            <a:off x="1405463" y="4829703"/>
            <a:ext cx="2836333" cy="341313"/>
          </a:xfrm>
        </p:spPr>
        <p:txBody>
          <a:bodyPr/>
          <a:lstStyle>
            <a:lvl1pPr marL="0" indent="0">
              <a:buNone/>
              <a:defRPr sz="1600">
                <a:latin typeface="腾讯体 W3" panose="020C04030202040F0204" pitchFamily="34" charset="-122"/>
                <a:ea typeface="腾讯体 W3" panose="020C04030202040F0204" pitchFamily="34" charset="-122"/>
              </a:defRPr>
            </a:lvl1pPr>
          </a:lstStyle>
          <a:p>
            <a:pPr lvl="0"/>
            <a:r>
              <a:rPr lang="zh-CN" altLang="en-US"/>
              <a:t>单击此处编辑母版文本样式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幻灯片">
    <p:bg bwMode="auto">
      <p:bgPr>
        <a:solidFill>
          <a:srgbClr val="09162F"/>
        </a:solidFill>
        <a:effectLst/>
      </p:bgPr>
    </p:bg>
    <p:spTree>
      <p:nvGrpSpPr>
        <p:cNvPr id="1" name=""/>
        <p:cNvGrpSpPr/>
        <p:nvPr/>
      </p:nvGrpSpPr>
      <p:grpSpPr>
        <a:xfrm>
          <a:off x="0" y="0"/>
          <a:ext cx="0" cy="0"/>
          <a:chOff x="0" y="0"/>
          <a:chExt cx="0" cy="0"/>
        </a:xfrm>
      </p:grpSpPr>
      <p:pic>
        <p:nvPicPr>
          <p:cNvPr id="4" name="图片 6" descr="资源 6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形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51100"/>
            <a:ext cx="575468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标题 8"/>
          <p:cNvSpPr>
            <a:spLocks noGrp="1"/>
          </p:cNvSpPr>
          <p:nvPr>
            <p:ph type="ctrTitle"/>
          </p:nvPr>
        </p:nvSpPr>
        <p:spPr>
          <a:xfrm>
            <a:off x="2877696" y="3469640"/>
            <a:ext cx="2463800" cy="1261110"/>
          </a:xfrm>
        </p:spPr>
        <p:txBody>
          <a:bodyPr anchor="t"/>
          <a:lstStyle>
            <a:lvl1pPr algn="l">
              <a:defRPr lang="zh-CN" altLang="en-US" sz="3600" smtClean="0">
                <a:solidFill>
                  <a:schemeClr val="bg1"/>
                </a:solidFill>
                <a:latin typeface="腾讯体 W7" panose="020C08030202040F0204" pitchFamily="34" charset="-122"/>
                <a:ea typeface="腾讯体 W7" panose="020C08030202040F0204" pitchFamily="34" charset="-122"/>
              </a:defRPr>
            </a:lvl1pPr>
          </a:lstStyle>
          <a:p>
            <a:r>
              <a:rPr lang="zh-CN" altLang="en-US"/>
              <a:t>单击此处编辑母版标题样式</a:t>
            </a:r>
            <a:endParaRPr lang="zh-CN" altLang="en-US" noProof="1"/>
          </a:p>
        </p:txBody>
      </p:sp>
      <p:sp>
        <p:nvSpPr>
          <p:cNvPr id="12" name="副标题 9"/>
          <p:cNvSpPr>
            <a:spLocks noGrp="1"/>
          </p:cNvSpPr>
          <p:nvPr>
            <p:ph type="subTitle" idx="1"/>
          </p:nvPr>
        </p:nvSpPr>
        <p:spPr>
          <a:xfrm>
            <a:off x="2877696" y="2819400"/>
            <a:ext cx="2463800" cy="506730"/>
          </a:xfrm>
        </p:spPr>
        <p:txBody>
          <a:bodyPr/>
          <a:lstStyle>
            <a:lvl1pPr marL="0" indent="0" algn="l">
              <a:buNone/>
              <a:defRPr lang="en-US" altLang="zh-CN" sz="2000" b="1" dirty="0">
                <a:solidFill>
                  <a:schemeClr val="bg1"/>
                </a:solidFill>
                <a:latin typeface="腾讯体 W7" panose="020C08030202040F0204" pitchFamily="34" charset="-122"/>
                <a:ea typeface="腾讯体 W7" panose="020C08030202040F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
        <p:nvSpPr>
          <p:cNvPr id="6" name="日期占位符 13"/>
          <p:cNvSpPr>
            <a:spLocks noGrp="1"/>
          </p:cNvSpPr>
          <p:nvPr>
            <p:ph type="dt" sz="half" idx="10"/>
          </p:nvPr>
        </p:nvSpPr>
        <p:spPr>
          <a:xfrm>
            <a:off x="8509000" y="6081713"/>
            <a:ext cx="2743200" cy="365125"/>
          </a:xfrm>
        </p:spPr>
        <p:txBody>
          <a:bodyPr/>
          <a:lstStyle>
            <a:lvl1pPr algn="r">
              <a:defRPr sz="1800">
                <a:solidFill>
                  <a:schemeClr val="bg1"/>
                </a:solidFill>
                <a:latin typeface="腾讯体 W7" panose="020C08030202040F0204" pitchFamily="34" charset="-122"/>
                <a:ea typeface="腾讯体 W7" panose="020C08030202040F0204" pitchFamily="34" charset="-122"/>
              </a:defRPr>
            </a:lvl1pPr>
          </a:lstStyle>
          <a:p>
            <a:pPr>
              <a:defRPr/>
            </a:pP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幻灯片">
    <p:bg bwMode="auto">
      <p:bgPr>
        <a:solidFill>
          <a:srgbClr val="09162F"/>
        </a:solidFill>
        <a:effectLst/>
      </p:bgPr>
    </p:bg>
    <p:spTree>
      <p:nvGrpSpPr>
        <p:cNvPr id="1" name=""/>
        <p:cNvGrpSpPr/>
        <p:nvPr/>
      </p:nvGrpSpPr>
      <p:grpSpPr>
        <a:xfrm>
          <a:off x="0" y="0"/>
          <a:ext cx="0" cy="0"/>
          <a:chOff x="0" y="0"/>
          <a:chExt cx="0" cy="0"/>
        </a:xfrm>
      </p:grpSpPr>
      <p:pic>
        <p:nvPicPr>
          <p:cNvPr id="4" name="图片 10" descr="资源 5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035050"/>
            <a:ext cx="56134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descr="资源 6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5550" y="474663"/>
            <a:ext cx="241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图片占位符 12"/>
          <p:cNvSpPr>
            <a:spLocks noGrp="1"/>
          </p:cNvSpPr>
          <p:nvPr>
            <p:ph type="pic" idx="13"/>
          </p:nvPr>
        </p:nvSpPr>
        <p:spPr>
          <a:xfrm>
            <a:off x="5380" y="22255"/>
            <a:ext cx="12205970" cy="6858000"/>
          </a:xfrm>
        </p:spPr>
        <p:txBody>
          <a:bodyPr/>
          <a:lstStyle>
            <a:lvl1pPr marL="0" indent="0">
              <a:buNone/>
              <a:defRPr sz="3200">
                <a:latin typeface="腾讯体 W7" panose="020C08030202040F0204" pitchFamily="34" charset="-122"/>
                <a:ea typeface="腾讯体 W7" panose="020C08030202040F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9" name="标题 8"/>
          <p:cNvSpPr>
            <a:spLocks noGrp="1"/>
          </p:cNvSpPr>
          <p:nvPr>
            <p:ph type="ctrTitle"/>
          </p:nvPr>
        </p:nvSpPr>
        <p:spPr>
          <a:xfrm>
            <a:off x="1274445" y="3469640"/>
            <a:ext cx="2463800" cy="1261110"/>
          </a:xfrm>
        </p:spPr>
        <p:txBody>
          <a:bodyPr anchor="t"/>
          <a:lstStyle>
            <a:lvl1pPr algn="l">
              <a:defRPr lang="zh-CN" altLang="en-US" sz="3600" smtClean="0">
                <a:solidFill>
                  <a:schemeClr val="bg1"/>
                </a:solidFill>
                <a:latin typeface="腾讯体 W7" panose="020C08030202040F0204" pitchFamily="34" charset="-122"/>
                <a:ea typeface="腾讯体 W7" panose="020C08030202040F0204" pitchFamily="34" charset="-122"/>
              </a:defRPr>
            </a:lvl1pPr>
          </a:lstStyle>
          <a:p>
            <a:r>
              <a:rPr lang="zh-CN" altLang="en-US"/>
              <a:t>单击此处编辑母版标题样式</a:t>
            </a:r>
            <a:endParaRPr lang="zh-CN" altLang="en-US" noProof="1"/>
          </a:p>
        </p:txBody>
      </p:sp>
      <p:sp>
        <p:nvSpPr>
          <p:cNvPr id="6" name="日期占位符 13"/>
          <p:cNvSpPr>
            <a:spLocks noGrp="1"/>
          </p:cNvSpPr>
          <p:nvPr>
            <p:ph type="dt" sz="half" idx="14"/>
          </p:nvPr>
        </p:nvSpPr>
        <p:spPr>
          <a:xfrm>
            <a:off x="8509000" y="6081713"/>
            <a:ext cx="2743200" cy="365125"/>
          </a:xfrm>
        </p:spPr>
        <p:txBody>
          <a:bodyPr/>
          <a:lstStyle>
            <a:lvl1pPr algn="r">
              <a:defRPr sz="1800">
                <a:solidFill>
                  <a:schemeClr val="bg1"/>
                </a:solidFill>
                <a:latin typeface="腾讯体 W7" panose="020C08030202040F0204" pitchFamily="34" charset="-122"/>
                <a:ea typeface="腾讯体 W7" panose="020C08030202040F0204" pitchFamily="34" charset="-122"/>
              </a:defRPr>
            </a:lvl1pPr>
          </a:lstStyle>
          <a:p>
            <a:pPr>
              <a:defRPr/>
            </a:pP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019内容页">
    <p:spTree>
      <p:nvGrpSpPr>
        <p:cNvPr id="1" name=""/>
        <p:cNvGrpSpPr/>
        <p:nvPr/>
      </p:nvGrpSpPr>
      <p:grpSpPr>
        <a:xfrm>
          <a:off x="0" y="0"/>
          <a:ext cx="0" cy="0"/>
          <a:chOff x="0" y="0"/>
          <a:chExt cx="0" cy="0"/>
        </a:xfrm>
      </p:grpSpPr>
      <p:sp>
        <p:nvSpPr>
          <p:cNvPr id="126" name="正文级别 1…"/>
          <p:cNvSpPr txBox="1">
            <a:spLocks noGrp="1"/>
          </p:cNvSpPr>
          <p:nvPr>
            <p:ph type="body" idx="1" hasCustomPrompt="1"/>
          </p:nvPr>
        </p:nvSpPr>
        <p:spPr>
          <a:xfrm>
            <a:off x="431370" y="1025427"/>
            <a:ext cx="11233582" cy="5239595"/>
          </a:xfrm>
          <a:prstGeom prst="rect">
            <a:avLst/>
          </a:prstGeom>
        </p:spPr>
        <p:txBody>
          <a:bodyPr lIns="45719" tIns="45719" rIns="45719" bIns="45719" anchor="t"/>
          <a:lstStyle>
            <a:lvl1pPr marL="0" indent="0" defTabSz="914400">
              <a:lnSpc>
                <a:spcPct val="90000"/>
              </a:lnSpc>
              <a:spcBef>
                <a:spcPts val="1000"/>
              </a:spcBef>
              <a:buSzTx/>
              <a:buNone/>
              <a:defRPr sz="1400">
                <a:solidFill>
                  <a:srgbClr val="595959"/>
                </a:solidFill>
                <a:latin typeface="方正兰亭细黑_GBK"/>
                <a:ea typeface="方正兰亭细黑_GBK"/>
                <a:cs typeface="方正兰亭细黑_GBK"/>
                <a:sym typeface="方正兰亭细黑_GBK"/>
              </a:defRPr>
            </a:lvl1pPr>
            <a:lvl2pPr marL="742950" indent="-285750" defTabSz="914400">
              <a:lnSpc>
                <a:spcPct val="90000"/>
              </a:lnSpc>
              <a:spcBef>
                <a:spcPts val="1000"/>
              </a:spcBef>
              <a:buSzPct val="100000"/>
              <a:defRPr sz="1400">
                <a:solidFill>
                  <a:srgbClr val="595959"/>
                </a:solidFill>
                <a:latin typeface="方正兰亭细黑_GBK"/>
                <a:ea typeface="方正兰亭细黑_GBK"/>
                <a:cs typeface="方正兰亭细黑_GBK"/>
                <a:sym typeface="方正兰亭细黑_GBK"/>
              </a:defRPr>
            </a:lvl2pPr>
            <a:lvl3pPr marL="0" indent="914400" defTabSz="914400">
              <a:lnSpc>
                <a:spcPct val="90000"/>
              </a:lnSpc>
              <a:spcBef>
                <a:spcPts val="1000"/>
              </a:spcBef>
              <a:buSzTx/>
              <a:buNone/>
              <a:defRPr sz="1400">
                <a:solidFill>
                  <a:srgbClr val="595959"/>
                </a:solidFill>
                <a:latin typeface="方正兰亭细黑_GBK"/>
                <a:ea typeface="方正兰亭细黑_GBK"/>
                <a:cs typeface="方正兰亭细黑_GBK"/>
                <a:sym typeface="方正兰亭细黑_GBK"/>
              </a:defRPr>
            </a:lvl3pPr>
            <a:lvl4pPr marL="1611630" indent="-240030" defTabSz="914400">
              <a:lnSpc>
                <a:spcPct val="90000"/>
              </a:lnSpc>
              <a:spcBef>
                <a:spcPts val="1000"/>
              </a:spcBef>
              <a:buSzPct val="100000"/>
              <a:defRPr sz="1400">
                <a:solidFill>
                  <a:srgbClr val="595959"/>
                </a:solidFill>
                <a:latin typeface="方正兰亭细黑_GBK"/>
                <a:ea typeface="方正兰亭细黑_GBK"/>
                <a:cs typeface="方正兰亭细黑_GBK"/>
                <a:sym typeface="方正兰亭细黑_GBK"/>
              </a:defRPr>
            </a:lvl4pPr>
            <a:lvl5pPr marL="0" indent="1828800" defTabSz="914400">
              <a:lnSpc>
                <a:spcPct val="90000"/>
              </a:lnSpc>
              <a:spcBef>
                <a:spcPts val="1000"/>
              </a:spcBef>
              <a:buSzTx/>
              <a:buNone/>
              <a:defRPr sz="1400">
                <a:solidFill>
                  <a:srgbClr val="595959"/>
                </a:solidFill>
                <a:latin typeface="方正兰亭细黑_GBK"/>
                <a:ea typeface="方正兰亭细黑_GBK"/>
                <a:cs typeface="方正兰亭细黑_GBK"/>
                <a:sym typeface="方正兰亭细黑_GBK"/>
              </a:defRPr>
            </a:lvl5pPr>
          </a:lstStyle>
          <a:p>
            <a:r>
              <a:t>正文级别 1</a:t>
            </a:r>
          </a:p>
          <a:p>
            <a:pPr lvl="1"/>
            <a:r>
              <a:t>正文级别 2</a:t>
            </a:r>
          </a:p>
          <a:p>
            <a:pPr lvl="2"/>
            <a:r>
              <a:t>正文级别 3</a:t>
            </a:r>
          </a:p>
          <a:p>
            <a:pPr lvl="3"/>
            <a:r>
              <a:t>正文级别 4</a:t>
            </a:r>
          </a:p>
          <a:p>
            <a:pPr lvl="4"/>
            <a:r>
              <a:t>正文级别 5</a:t>
            </a:r>
          </a:p>
        </p:txBody>
      </p:sp>
      <p:sp>
        <p:nvSpPr>
          <p:cNvPr id="127" name="标题文本"/>
          <p:cNvSpPr txBox="1">
            <a:spLocks noGrp="1"/>
          </p:cNvSpPr>
          <p:nvPr>
            <p:ph type="title" hasCustomPrompt="1"/>
          </p:nvPr>
        </p:nvSpPr>
        <p:spPr>
          <a:xfrm>
            <a:off x="431799" y="115887"/>
            <a:ext cx="11328402" cy="792163"/>
          </a:xfrm>
          <a:prstGeom prst="rect">
            <a:avLst/>
          </a:prstGeom>
        </p:spPr>
        <p:txBody>
          <a:bodyPr lIns="45719" tIns="45719" rIns="45719" bIns="45719"/>
          <a:lstStyle>
            <a:lvl1pPr algn="l" defTabSz="914400">
              <a:lnSpc>
                <a:spcPct val="90000"/>
              </a:lnSpc>
              <a:defRPr sz="2600" b="1">
                <a:solidFill>
                  <a:srgbClr val="203864"/>
                </a:solidFill>
                <a:latin typeface="方正兰亭细黑_GBK"/>
                <a:ea typeface="方正兰亭细黑_GBK"/>
                <a:cs typeface="方正兰亭细黑_GBK"/>
                <a:sym typeface="方正兰亭细黑_GBK"/>
              </a:defRPr>
            </a:lvl1pPr>
          </a:lstStyle>
          <a:p>
            <a:r>
              <a:t>标题文本</a:t>
            </a:r>
          </a:p>
        </p:txBody>
      </p:sp>
      <p:sp>
        <p:nvSpPr>
          <p:cNvPr id="128" name="幻灯片编号"/>
          <p:cNvSpPr txBox="1">
            <a:spLocks noGrp="1"/>
          </p:cNvSpPr>
          <p:nvPr>
            <p:ph type="sldNum" sz="quarter" idx="2"/>
          </p:nvPr>
        </p:nvSpPr>
        <p:spPr>
          <a:xfrm>
            <a:off x="11665081" y="6474939"/>
            <a:ext cx="245404" cy="243841"/>
          </a:xfrm>
          <a:prstGeom prst="rect">
            <a:avLst/>
          </a:prstGeom>
        </p:spPr>
        <p:txBody>
          <a:bodyPr lIns="45719" tIns="45719" rIns="45719" bIns="45719" anchor="ctr"/>
          <a:lstStyle>
            <a:lvl1pPr algn="r" defTabSz="914400">
              <a:defRPr sz="1000">
                <a:solidFill>
                  <a:srgbClr val="808080"/>
                </a:solidFill>
                <a:latin typeface="方正兰亭细黑_GBK"/>
                <a:ea typeface="方正兰亭细黑_GBK"/>
                <a:cs typeface="方正兰亭细黑_GBK"/>
                <a:sym typeface="方正兰亭细黑_GBK"/>
              </a:defRPr>
            </a:lvl1pPr>
          </a:lstStyle>
          <a:p>
            <a:fld id="{86CB4B4D-7CA3-9044-876B-883B54F8677D}" type="slidenum">
              <a:rPr/>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63770" y="246504"/>
            <a:ext cx="10424419" cy="613686"/>
          </a:xfrm>
          <a:prstGeom prst="rect">
            <a:avLst/>
          </a:prstGeom>
        </p:spPr>
        <p:txBody>
          <a:bodyPr tIns="0" anchor="ctr">
            <a:noAutofit/>
          </a:bodyPr>
          <a:lstStyle>
            <a:lvl1pPr>
              <a:defRPr lang="zh-CN" altLang="en-US" sz="2820" b="1" i="0" spc="127" baseline="0">
                <a:latin typeface="等线" panose="02010600030101010101" pitchFamily="2" charset="-122"/>
                <a:ea typeface="等线" panose="02010600030101010101" pitchFamily="2" charset="-122"/>
              </a:defRPr>
            </a:lvl1pPr>
          </a:lstStyle>
          <a:p>
            <a:pPr marL="0" lvl="0"/>
            <a:r>
              <a:rPr lang="zh-CN" altLang="en-US" dirty="0"/>
              <a:t>单击此处编辑母版标题样式</a:t>
            </a:r>
          </a:p>
        </p:txBody>
      </p:sp>
      <p:pic>
        <p:nvPicPr>
          <p:cNvPr id="5"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4226" y="129107"/>
            <a:ext cx="1083044" cy="2962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占位符 9"/>
          <p:cNvSpPr>
            <a:spLocks noGrp="1"/>
          </p:cNvSpPr>
          <p:nvPr>
            <p:ph type="body" sz="quarter" idx="10"/>
          </p:nvPr>
        </p:nvSpPr>
        <p:spPr>
          <a:xfrm>
            <a:off x="654317" y="3166445"/>
            <a:ext cx="5727232" cy="712788"/>
          </a:xfrm>
        </p:spPr>
        <p:txBody>
          <a:bodyPr/>
          <a:lstStyle>
            <a:lvl1pPr marL="0" indent="0">
              <a:buNone/>
              <a:defRPr sz="3600">
                <a:solidFill>
                  <a:schemeClr val="bg1"/>
                </a:solidFill>
                <a:latin typeface="腾讯体 W7" panose="020C08030202040F0204" pitchFamily="34" charset="-122"/>
                <a:ea typeface="腾讯体 W7" panose="020C08030202040F0204" pitchFamily="34" charset="-122"/>
              </a:defRPr>
            </a:lvl1pPr>
            <a:lvl2pPr marL="457200" indent="0">
              <a:buNone/>
              <a:defRPr/>
            </a:lvl2pPr>
          </a:lstStyle>
          <a:p>
            <a:pPr lvl="0"/>
            <a:r>
              <a:rPr lang="zh-CN" altLang="en-US"/>
              <a:t>单击此处编辑母版文本样式</a:t>
            </a:r>
          </a:p>
        </p:txBody>
      </p:sp>
      <p:sp>
        <p:nvSpPr>
          <p:cNvPr id="11" name="文本占位符 9"/>
          <p:cNvSpPr>
            <a:spLocks noGrp="1"/>
          </p:cNvSpPr>
          <p:nvPr>
            <p:ph type="body" sz="quarter" idx="11"/>
          </p:nvPr>
        </p:nvSpPr>
        <p:spPr>
          <a:xfrm>
            <a:off x="654317" y="3879233"/>
            <a:ext cx="5727232" cy="712788"/>
          </a:xfrm>
        </p:spPr>
        <p:txBody>
          <a:bodyPr/>
          <a:lstStyle>
            <a:lvl1pPr marL="0" indent="0">
              <a:buNone/>
              <a:defRPr sz="2000">
                <a:solidFill>
                  <a:schemeClr val="bg1"/>
                </a:solidFill>
                <a:latin typeface="腾讯体 W7" panose="020C08030202040F0204" pitchFamily="34" charset="-122"/>
                <a:ea typeface="腾讯体 W7" panose="020C08030202040F0204" pitchFamily="34" charset="-122"/>
              </a:defRPr>
            </a:lvl1pPr>
            <a:lvl2pPr marL="457200" indent="0">
              <a:buNone/>
              <a:defRPr/>
            </a:lvl2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资源 5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729216" y="406274"/>
            <a:ext cx="2022856" cy="6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10"/>
          <p:cNvSpPr>
            <a:spLocks noGrp="1"/>
          </p:cNvSpPr>
          <p:nvPr>
            <p:ph type="body" sz="quarter" idx="10"/>
          </p:nvPr>
        </p:nvSpPr>
        <p:spPr>
          <a:xfrm>
            <a:off x="2495890" y="3181092"/>
            <a:ext cx="3799746" cy="495815"/>
          </a:xfrm>
        </p:spPr>
        <p:txBody>
          <a:bodyPr anchor="t" anchorCtr="0"/>
          <a:lstStyle>
            <a:lvl1pPr marL="0" indent="0">
              <a:buNone/>
              <a:defRPr sz="2000">
                <a:solidFill>
                  <a:srgbClr val="D4D6D6"/>
                </a:solidFill>
                <a:latin typeface="腾讯体 W7" panose="020C08030202040F0204" pitchFamily="34" charset="-122"/>
                <a:ea typeface="腾讯体 W7" panose="020C08030202040F0204" pitchFamily="34" charset="-122"/>
              </a:defRPr>
            </a:lvl1pPr>
          </a:lstStyle>
          <a:p>
            <a:pPr lvl="0"/>
            <a:r>
              <a:rPr lang="zh-CN" altLang="en-US"/>
              <a:t>单击此处编辑母版文本样式</a:t>
            </a:r>
          </a:p>
        </p:txBody>
      </p:sp>
      <p:sp>
        <p:nvSpPr>
          <p:cNvPr id="12" name="文本占位符 10"/>
          <p:cNvSpPr>
            <a:spLocks noGrp="1"/>
          </p:cNvSpPr>
          <p:nvPr>
            <p:ph type="body" sz="quarter" idx="11"/>
          </p:nvPr>
        </p:nvSpPr>
        <p:spPr>
          <a:xfrm>
            <a:off x="2495889" y="3671198"/>
            <a:ext cx="6760547" cy="495815"/>
          </a:xfrm>
        </p:spPr>
        <p:txBody>
          <a:bodyPr/>
          <a:lstStyle>
            <a:lvl1pPr marL="0" indent="0">
              <a:buNone/>
              <a:defRPr sz="3600">
                <a:solidFill>
                  <a:srgbClr val="2458F6"/>
                </a:solidFill>
                <a:latin typeface="腾讯体 W7" panose="020C08030202040F0204" pitchFamily="34" charset="-122"/>
                <a:ea typeface="腾讯体 W7" panose="020C08030202040F0204" pitchFamily="34" charset="-122"/>
              </a:defRPr>
            </a:lvl1pPr>
          </a:lstStyle>
          <a:p>
            <a:pPr lvl="0"/>
            <a:r>
              <a:rPr lang="zh-CN" altLang="en-US"/>
              <a:t>单击此处编辑母版文本样式</a:t>
            </a:r>
          </a:p>
        </p:txBody>
      </p:sp>
      <p:sp>
        <p:nvSpPr>
          <p:cNvPr id="3" name="平行四边形 2"/>
          <p:cNvSpPr/>
          <p:nvPr userDrawn="1"/>
        </p:nvSpPr>
        <p:spPr>
          <a:xfrm>
            <a:off x="2084576" y="3178237"/>
            <a:ext cx="229488" cy="985921"/>
          </a:xfrm>
          <a:prstGeom prst="parallelogram">
            <a:avLst>
              <a:gd name="adj" fmla="val 65909"/>
            </a:avLst>
          </a:prstGeom>
          <a:solidFill>
            <a:srgbClr val="005BFF"/>
          </a:solidFill>
          <a:ln w="6350">
            <a:solidFill>
              <a:srgbClr val="005BFF"/>
            </a:solid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useBgFill="1">
        <p:nvSpPr>
          <p:cNvPr id="6" name="任意多边形 15"/>
          <p:cNvSpPr/>
          <p:nvPr userDrawn="1"/>
        </p:nvSpPr>
        <p:spPr>
          <a:xfrm>
            <a:off x="5600700" y="0"/>
            <a:ext cx="1347788" cy="6858000"/>
          </a:xfrm>
          <a:custGeom>
            <a:avLst/>
            <a:gdLst>
              <a:gd name="connsiteX0" fmla="*/ 0 w 2133"/>
              <a:gd name="connsiteY0" fmla="*/ 0 h 10855"/>
              <a:gd name="connsiteX1" fmla="*/ 2133 w 2133"/>
              <a:gd name="connsiteY1" fmla="*/ 14 h 10855"/>
              <a:gd name="connsiteX2" fmla="*/ 693 w 2133"/>
              <a:gd name="connsiteY2" fmla="*/ 10837 h 10855"/>
              <a:gd name="connsiteX3" fmla="*/ 0 w 2133"/>
              <a:gd name="connsiteY3" fmla="*/ 10855 h 10855"/>
              <a:gd name="connsiteX4" fmla="*/ 0 w 2133"/>
              <a:gd name="connsiteY4" fmla="*/ 0 h 1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 h="10855">
                <a:moveTo>
                  <a:pt x="0" y="0"/>
                </a:moveTo>
                <a:lnTo>
                  <a:pt x="2133" y="14"/>
                </a:lnTo>
                <a:lnTo>
                  <a:pt x="693" y="10837"/>
                </a:lnTo>
                <a:lnTo>
                  <a:pt x="0" y="1085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 name="标题 1"/>
          <p:cNvSpPr>
            <a:spLocks noGrp="1"/>
          </p:cNvSpPr>
          <p:nvPr>
            <p:ph type="title"/>
          </p:nvPr>
        </p:nvSpPr>
        <p:spPr>
          <a:xfrm>
            <a:off x="1315466" y="271031"/>
            <a:ext cx="5250815" cy="897890"/>
          </a:xfrm>
        </p:spPr>
        <p:txBody>
          <a:bodyPr/>
          <a:lstStyle>
            <a:lvl1pPr>
              <a:defRPr lang="zh-CN" altLang="en-US" sz="2200" smtClean="0">
                <a:latin typeface="腾讯体 W7" panose="020C08030202040F0204" pitchFamily="34" charset="-122"/>
                <a:ea typeface="腾讯体 W7" panose="020C08030202040F0204" pitchFamily="34" charset="-122"/>
              </a:defRPr>
            </a:lvl1pPr>
          </a:lstStyle>
          <a:p>
            <a:r>
              <a:rPr lang="zh-CN" altLang="en-US" noProof="1"/>
              <a:t>单击此处编辑母版标题样式</a:t>
            </a:r>
          </a:p>
        </p:txBody>
      </p:sp>
      <p:sp>
        <p:nvSpPr>
          <p:cNvPr id="10" name="文本占位符 9"/>
          <p:cNvSpPr>
            <a:spLocks noGrp="1"/>
          </p:cNvSpPr>
          <p:nvPr>
            <p:ph type="body" sz="half" idx="2"/>
          </p:nvPr>
        </p:nvSpPr>
        <p:spPr>
          <a:xfrm>
            <a:off x="1215390" y="2168525"/>
            <a:ext cx="4165600" cy="382905"/>
          </a:xfrm>
        </p:spPr>
        <p:txBody>
          <a:bodyPr/>
          <a:lstStyle>
            <a:lvl1pPr marL="0" indent="0">
              <a:buNone/>
              <a:defRPr sz="2000" b="1" u="none">
                <a:solidFill>
                  <a:srgbClr val="005AFF"/>
                </a:solidFill>
                <a:latin typeface="+mj-ea"/>
                <a:ea typeface="+mj-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13" name="文本占位符 12"/>
          <p:cNvSpPr>
            <a:spLocks noGrp="1"/>
          </p:cNvSpPr>
          <p:nvPr>
            <p:ph type="body" sz="half" idx="13"/>
          </p:nvPr>
        </p:nvSpPr>
        <p:spPr>
          <a:xfrm>
            <a:off x="1215390" y="2551430"/>
            <a:ext cx="4017010" cy="2439670"/>
          </a:xfr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sz="1600">
                <a:latin typeface="腾讯体 W3" panose="020C04030202040F0204" pitchFamily="34" charset="-122"/>
                <a:ea typeface="腾讯体 W3" panose="020C04030202040F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0"/>
              <a:t>单击此处编辑母版文本样式</a:t>
            </a:r>
          </a:p>
        </p:txBody>
      </p:sp>
      <p:sp>
        <p:nvSpPr>
          <p:cNvPr id="8" name="灯片编号占位符 5"/>
          <p:cNvSpPr>
            <a:spLocks noGrp="1"/>
          </p:cNvSpPr>
          <p:nvPr>
            <p:ph type="sldNum" sz="quarter" idx="14"/>
          </p:nvPr>
        </p:nvSpPr>
        <p:spPr>
          <a:xfrm>
            <a:off x="873125" y="6167438"/>
            <a:ext cx="2743200" cy="365125"/>
          </a:xfrm>
        </p:spPr>
        <p:txBody>
          <a:bodyPr/>
          <a:lstStyle>
            <a:lvl1pPr algn="l">
              <a:defRPr b="1"/>
            </a:lvl1pPr>
          </a:lstStyle>
          <a:p>
            <a:pPr>
              <a:defRPr/>
            </a:pPr>
            <a:fld id="{609F57AF-FD44-4F0B-B44D-C77AF362DE27}" type="slidenum">
              <a:rPr lang="zh-CN" altLang="en-US"/>
              <a:t>‹#›</a:t>
            </a:fld>
            <a:endParaRPr lang="zh-CN" altLang="en-US"/>
          </a:p>
        </p:txBody>
      </p:sp>
      <p:pic>
        <p:nvPicPr>
          <p:cNvPr id="9" name="图形 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8000" y="448627"/>
            <a:ext cx="708025" cy="5426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8" descr="资源 5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3550" y="2484438"/>
            <a:ext cx="1150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6" name="任意多边形 15"/>
          <p:cNvSpPr/>
          <p:nvPr userDrawn="1"/>
        </p:nvSpPr>
        <p:spPr>
          <a:xfrm>
            <a:off x="5600700" y="0"/>
            <a:ext cx="1347788" cy="6858000"/>
          </a:xfrm>
          <a:custGeom>
            <a:avLst/>
            <a:gdLst>
              <a:gd name="connsiteX0" fmla="*/ 0 w 2133"/>
              <a:gd name="connsiteY0" fmla="*/ 0 h 10855"/>
              <a:gd name="connsiteX1" fmla="*/ 2133 w 2133"/>
              <a:gd name="connsiteY1" fmla="*/ 14 h 10855"/>
              <a:gd name="connsiteX2" fmla="*/ 693 w 2133"/>
              <a:gd name="connsiteY2" fmla="*/ 10837 h 10855"/>
              <a:gd name="connsiteX3" fmla="*/ 0 w 2133"/>
              <a:gd name="connsiteY3" fmla="*/ 10855 h 10855"/>
              <a:gd name="connsiteX4" fmla="*/ 0 w 2133"/>
              <a:gd name="connsiteY4" fmla="*/ 0 h 1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 h="10855">
                <a:moveTo>
                  <a:pt x="0" y="0"/>
                </a:moveTo>
                <a:lnTo>
                  <a:pt x="2133" y="14"/>
                </a:lnTo>
                <a:lnTo>
                  <a:pt x="693" y="10837"/>
                </a:lnTo>
                <a:lnTo>
                  <a:pt x="0" y="1085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pic>
        <p:nvPicPr>
          <p:cNvPr id="7" name="图片 8" descr="资源 5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55225" y="5976938"/>
            <a:ext cx="13874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278890" y="792799"/>
            <a:ext cx="5250815" cy="897890"/>
          </a:xfrm>
        </p:spPr>
        <p:txBody>
          <a:bodyPr/>
          <a:lstStyle>
            <a:lvl1pPr>
              <a:defRPr lang="zh-CN" altLang="en-US" sz="2400" smtClean="0">
                <a:latin typeface="+mn-ea"/>
                <a:ea typeface="+mn-ea"/>
              </a:defRPr>
            </a:lvl1pPr>
          </a:lstStyle>
          <a:p>
            <a:r>
              <a:rPr lang="zh-CN" altLang="en-US" noProof="1"/>
              <a:t>单击此处编辑母版标题样式</a:t>
            </a:r>
          </a:p>
        </p:txBody>
      </p:sp>
      <p:sp>
        <p:nvSpPr>
          <p:cNvPr id="10" name="文本占位符 9"/>
          <p:cNvSpPr>
            <a:spLocks noGrp="1"/>
          </p:cNvSpPr>
          <p:nvPr>
            <p:ph type="body" sz="half" idx="2"/>
          </p:nvPr>
        </p:nvSpPr>
        <p:spPr>
          <a:xfrm>
            <a:off x="1215390" y="2168525"/>
            <a:ext cx="4165600" cy="382905"/>
          </a:xfrm>
        </p:spPr>
        <p:txBody>
          <a:bodyPr/>
          <a:lstStyle>
            <a:lvl1pPr marL="0" indent="0">
              <a:buNone/>
              <a:defRPr sz="2000" b="1" u="none">
                <a:solidFill>
                  <a:srgbClr val="005AFF"/>
                </a:solidFill>
                <a:latin typeface="+mn-ea"/>
                <a:ea typeface="+mn-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13" name="文本占位符 12"/>
          <p:cNvSpPr>
            <a:spLocks noGrp="1"/>
          </p:cNvSpPr>
          <p:nvPr>
            <p:ph type="body" sz="half" idx="13"/>
          </p:nvPr>
        </p:nvSpPr>
        <p:spPr>
          <a:xfrm>
            <a:off x="1215390" y="2551430"/>
            <a:ext cx="4017010" cy="2439670"/>
          </a:xfrm>
        </p:spPr>
        <p:txBody>
          <a:bodyPr/>
          <a:lstStyle>
            <a:lvl1pPr marL="0" marR="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sz="1600">
                <a:latin typeface="+mn-ea"/>
                <a:ea typeface="+mn-ea"/>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0"/>
              <a:t>单击此处编辑母版文本样式</a:t>
            </a:r>
          </a:p>
        </p:txBody>
      </p:sp>
      <p:sp>
        <p:nvSpPr>
          <p:cNvPr id="8" name="灯片编号占位符 5"/>
          <p:cNvSpPr>
            <a:spLocks noGrp="1"/>
          </p:cNvSpPr>
          <p:nvPr>
            <p:ph type="sldNum" sz="quarter" idx="14"/>
          </p:nvPr>
        </p:nvSpPr>
        <p:spPr>
          <a:xfrm>
            <a:off x="873125" y="6167438"/>
            <a:ext cx="2743200" cy="365125"/>
          </a:xfrm>
        </p:spPr>
        <p:txBody>
          <a:bodyPr/>
          <a:lstStyle>
            <a:lvl1pPr algn="l">
              <a:defRPr b="1"/>
            </a:lvl1pPr>
          </a:lstStyle>
          <a:p>
            <a:pPr>
              <a:defRPr/>
            </a:pPr>
            <a:fld id="{96045E08-411E-43C0-A5AC-434C3A08607D}"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10" descr="资源 5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035050"/>
            <a:ext cx="56134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资源 5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91638" y="479425"/>
            <a:ext cx="19605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5"/>
          <p:cNvSpPr>
            <a:spLocks noGrp="1"/>
          </p:cNvSpPr>
          <p:nvPr>
            <p:ph type="ctrTitle"/>
          </p:nvPr>
        </p:nvSpPr>
        <p:spPr>
          <a:xfrm>
            <a:off x="1274445" y="3469640"/>
            <a:ext cx="2463800" cy="1261110"/>
          </a:xfrm>
        </p:spPr>
        <p:txBody>
          <a:bodyPr anchor="t"/>
          <a:lstStyle>
            <a:lvl1pPr algn="l">
              <a:defRPr lang="zh-CN" altLang="en-US" sz="3600" smtClean="0">
                <a:solidFill>
                  <a:schemeClr val="bg1"/>
                </a:solidFill>
                <a:latin typeface="腾讯体 W7" panose="020C08030202040F0204" pitchFamily="34" charset="-122"/>
                <a:ea typeface="腾讯体 W7" panose="020C08030202040F0204" pitchFamily="34" charset="-122"/>
              </a:defRPr>
            </a:lvl1pPr>
          </a:lstStyle>
          <a:p>
            <a:r>
              <a:rPr lang="zh-CN" altLang="en-US"/>
              <a:t>单击此处编辑母版标题样式</a:t>
            </a:r>
            <a:endParaRPr lang="zh-CN" altLang="en-US" noProof="1"/>
          </a:p>
        </p:txBody>
      </p:sp>
      <p:sp>
        <p:nvSpPr>
          <p:cNvPr id="7" name="副标题 6"/>
          <p:cNvSpPr>
            <a:spLocks noGrp="1"/>
          </p:cNvSpPr>
          <p:nvPr>
            <p:ph type="subTitle" idx="1"/>
          </p:nvPr>
        </p:nvSpPr>
        <p:spPr>
          <a:xfrm>
            <a:off x="1274445" y="2819400"/>
            <a:ext cx="2463800" cy="506730"/>
          </a:xfrm>
        </p:spPr>
        <p:txBody>
          <a:bodyPr/>
          <a:lstStyle>
            <a:lvl1pPr marL="0" indent="0" algn="l">
              <a:buNone/>
              <a:defRPr lang="en-US" altLang="zh-CN" sz="2000" b="1" dirty="0">
                <a:solidFill>
                  <a:schemeClr val="bg1"/>
                </a:solidFill>
                <a:latin typeface="腾讯体 W7" panose="020C08030202040F0204" pitchFamily="34" charset="-122"/>
                <a:ea typeface="腾讯体 W7" panose="020C08030202040F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
        <p:nvSpPr>
          <p:cNvPr id="8" name="日期占位符 4"/>
          <p:cNvSpPr>
            <a:spLocks noGrp="1"/>
          </p:cNvSpPr>
          <p:nvPr>
            <p:ph type="dt" sz="half" idx="10"/>
          </p:nvPr>
        </p:nvSpPr>
        <p:spPr>
          <a:xfrm>
            <a:off x="8509000" y="6081713"/>
            <a:ext cx="2743200" cy="365125"/>
          </a:xfrm>
        </p:spPr>
        <p:txBody>
          <a:bodyPr/>
          <a:lstStyle>
            <a:lvl1pPr algn="r">
              <a:defRPr sz="1800">
                <a:solidFill>
                  <a:schemeClr val="tx1"/>
                </a:solidFill>
                <a:latin typeface="腾讯体 W7" panose="020C08030202040F0204" pitchFamily="34" charset="-122"/>
                <a:ea typeface="腾讯体 W7" panose="020C08030202040F0204" pitchFamily="34" charset="-122"/>
              </a:defRPr>
            </a:lvl1pPr>
          </a:lstStyle>
          <a:p>
            <a:pPr>
              <a:defRPr/>
            </a:pP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形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51100"/>
            <a:ext cx="575468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资源 5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39200" y="479425"/>
            <a:ext cx="241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8"/>
          <p:cNvSpPr>
            <a:spLocks noGrp="1"/>
          </p:cNvSpPr>
          <p:nvPr>
            <p:ph type="ctrTitle"/>
          </p:nvPr>
        </p:nvSpPr>
        <p:spPr>
          <a:xfrm>
            <a:off x="2877696" y="3469640"/>
            <a:ext cx="2463800" cy="1261110"/>
          </a:xfrm>
        </p:spPr>
        <p:txBody>
          <a:bodyPr anchor="t"/>
          <a:lstStyle>
            <a:lvl1pPr algn="l">
              <a:defRPr lang="zh-CN" altLang="en-US" sz="3600" smtClean="0">
                <a:solidFill>
                  <a:schemeClr val="bg1"/>
                </a:solidFill>
                <a:latin typeface="+mn-ea"/>
                <a:ea typeface="+mn-ea"/>
              </a:defRPr>
            </a:lvl1pPr>
          </a:lstStyle>
          <a:p>
            <a:r>
              <a:rPr lang="zh-CN" altLang="en-US"/>
              <a:t>单击此处编辑母版标题样式</a:t>
            </a:r>
            <a:endParaRPr lang="zh-CN" altLang="en-US" noProof="1"/>
          </a:p>
        </p:txBody>
      </p:sp>
      <p:sp>
        <p:nvSpPr>
          <p:cNvPr id="11" name="副标题 9"/>
          <p:cNvSpPr>
            <a:spLocks noGrp="1"/>
          </p:cNvSpPr>
          <p:nvPr>
            <p:ph type="subTitle" idx="1"/>
          </p:nvPr>
        </p:nvSpPr>
        <p:spPr>
          <a:xfrm>
            <a:off x="2877696" y="2819400"/>
            <a:ext cx="2463800" cy="506730"/>
          </a:xfrm>
        </p:spPr>
        <p:txBody>
          <a:bodyPr/>
          <a:lstStyle>
            <a:lvl1pPr marL="0" indent="0" algn="l">
              <a:buNone/>
              <a:defRPr lang="en-US" altLang="zh-CN" sz="2000" b="1" dirty="0">
                <a:solidFill>
                  <a:schemeClr val="bg1"/>
                </a:solidFill>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单击编辑主标题</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单击此处编辑文本</a:t>
            </a:r>
          </a:p>
          <a:p>
            <a:pPr lvl="0"/>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Noto Sans S Chinese Regular" panose="020B0200000000000000" charset="-122"/>
                <a:ea typeface="Noto Sans S Chinese Regular" panose="020B0200000000000000" charset="-122"/>
              </a:defRPr>
            </a:lvl1pPr>
          </a:lstStyle>
          <a:p>
            <a:pPr>
              <a:defRPr/>
            </a:pPr>
            <a:fld id="{C9618237-12FC-44E1-BF0F-C76DB1669796}" type="datetimeFigureOut">
              <a:rPr lang="zh-CN" altLang="en-US"/>
              <a:t>2023/2/13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Noto Sans S Chinese Regular" panose="020B0200000000000000" charset="-122"/>
                <a:ea typeface="Noto Sans S Chinese Regular" panose="020B0200000000000000" charset="-122"/>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Noto Sans S Chinese Regular" panose="020B0200000000000000" charset="-122"/>
                <a:ea typeface="Noto Sans S Chinese Regular" panose="020B0200000000000000" charset="-122"/>
              </a:defRPr>
            </a:lvl1pPr>
          </a:lstStyle>
          <a:p>
            <a:pPr>
              <a:defRPr/>
            </a:pPr>
            <a:fld id="{5224A9A2-9453-403A-9172-9BF453A64AA1}" type="slidenum">
              <a:rPr lang="zh-CN" altLang="en-US"/>
              <a:t>‹#›</a:t>
            </a:fld>
            <a:endParaRPr lang="zh-CN" altLang="en-US"/>
          </a:p>
        </p:txBody>
      </p:sp>
      <p:pic>
        <p:nvPicPr>
          <p:cNvPr id="7" name="图片 8" descr="资源 58"/>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0743378" y="6301772"/>
            <a:ext cx="1067622" cy="34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rtl="0" eaLnBrk="1" fontAlgn="base" hangingPunct="1">
        <a:lnSpc>
          <a:spcPct val="90000"/>
        </a:lnSpc>
        <a:spcBef>
          <a:spcPct val="0"/>
        </a:spcBef>
        <a:spcAft>
          <a:spcPct val="0"/>
        </a:spcAft>
        <a:defRPr sz="2800" b="1" kern="1200">
          <a:solidFill>
            <a:schemeClr val="tx1"/>
          </a:solidFill>
          <a:latin typeface="腾讯体" panose="020C08030202040F0204" charset="-122"/>
          <a:ea typeface="腾讯体" panose="020C08030202040F0204" charset="-122"/>
          <a:cs typeface="+mj-cs"/>
        </a:defRPr>
      </a:lvl1pPr>
      <a:lvl2pPr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eaLnBrk="1" fontAlgn="base" hangingPunct="1">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1000" kern="1200">
          <a:solidFill>
            <a:schemeClr val="tx1"/>
          </a:solidFill>
          <a:latin typeface="Noto Sans S Chinese Regular" panose="020B0200000000000000" charset="-122"/>
          <a:ea typeface="Noto Sans S Chinese Regular" panose="020B0200000000000000" charset="-122"/>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Noto Sans S Chinese Regular" panose="020B0200000000000000" charset="-122"/>
          <a:ea typeface="Noto Sans S Chinese Regular" panose="020B0200000000000000" charset="-122"/>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Noto Sans S Chinese Regular" panose="020B0200000000000000" charset="-122"/>
          <a:ea typeface="Noto Sans S Chinese Regular" panose="020B0200000000000000" charset="-122"/>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Noto Sans S Chinese Regular" panose="020B0200000000000000" charset="-122"/>
          <a:ea typeface="Noto Sans S Chinese Regular" panose="020B0200000000000000" charset="-122"/>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000" kern="1200">
          <a:solidFill>
            <a:schemeClr val="tx1"/>
          </a:solidFill>
          <a:latin typeface="Noto Sans S Chinese Regular" panose="020B0200000000000000" charset="-122"/>
          <a:ea typeface="Noto Sans S Chinese Regular" panose="020B02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jpe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0.jpeg"/><Relationship Id="rId11" Type="http://schemas.microsoft.com/office/2007/relationships/hdphoto" Target="../media/hdphoto2.wdp"/><Relationship Id="rId5" Type="http://schemas.openxmlformats.org/officeDocument/2006/relationships/image" Target="../media/image39.jpe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diagramLayout" Target="../diagrams/layout1.xml"/><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56.png"/><Relationship Id="rId5" Type="http://schemas.openxmlformats.org/officeDocument/2006/relationships/diagramColors" Target="../diagrams/colors1.xml"/><Relationship Id="rId10" Type="http://schemas.openxmlformats.org/officeDocument/2006/relationships/image" Target="../media/image55.svg"/><Relationship Id="rId4" Type="http://schemas.openxmlformats.org/officeDocument/2006/relationships/diagramQuickStyle" Target="../diagrams/quickStyle1.xml"/><Relationship Id="rId9" Type="http://schemas.openxmlformats.org/officeDocument/2006/relationships/image" Target="../media/image54.png"/><Relationship Id="rId14" Type="http://schemas.openxmlformats.org/officeDocument/2006/relationships/image" Target="../media/image59.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image" Target="../media/image49.png"/><Relationship Id="rId7" Type="http://schemas.microsoft.com/office/2007/relationships/hdphoto" Target="../media/hdphoto3.wdp"/><Relationship Id="rId12"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26.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9.pn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9.png"/><Relationship Id="rId7"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844731" y="1165418"/>
            <a:ext cx="10128069" cy="2090530"/>
          </a:xfrm>
        </p:spPr>
        <p:txBody>
          <a:bodyPr/>
          <a:lstStyle/>
          <a:p>
            <a:r>
              <a:rPr lang="en-US" altLang="zh-CN" sz="6000" dirty="0"/>
              <a:t>Tencent</a:t>
            </a:r>
            <a:r>
              <a:rPr lang="zh-CN" altLang="en-US" sz="6000" dirty="0"/>
              <a:t> </a:t>
            </a:r>
            <a:r>
              <a:rPr lang="en-US" altLang="zh-CN" sz="6000" dirty="0" err="1"/>
              <a:t>iOA</a:t>
            </a:r>
            <a:r>
              <a:rPr lang="en-US" altLang="zh-CN" sz="6000" dirty="0"/>
              <a:t> </a:t>
            </a:r>
          </a:p>
          <a:p>
            <a:r>
              <a:rPr lang="en-US" altLang="zh-CN" sz="4000" dirty="0"/>
              <a:t>Zero-Trust Security Management System</a:t>
            </a:r>
            <a:endParaRPr lang="zh-CN" altLang="en-US" sz="4000" dirty="0"/>
          </a:p>
        </p:txBody>
      </p:sp>
      <p:sp>
        <p:nvSpPr>
          <p:cNvPr id="2" name="文本框 1"/>
          <p:cNvSpPr txBox="1"/>
          <p:nvPr/>
        </p:nvSpPr>
        <p:spPr>
          <a:xfrm>
            <a:off x="844731" y="4606834"/>
            <a:ext cx="3222172" cy="316865"/>
          </a:xfrm>
          <a:prstGeom prst="rect">
            <a:avLst/>
          </a:prstGeom>
          <a:noFill/>
        </p:spPr>
        <p:txBody>
          <a:bodyPr wrap="square" lIns="36000" tIns="36000" rIns="36000" bIns="36000" rtlCol="0">
            <a:spAutoFit/>
          </a:bodyPr>
          <a:lstStyle/>
          <a:p>
            <a:pPr algn="l"/>
            <a:r>
              <a:rPr kumimoji="1" lang="en-US" altLang="zh-CN" sz="1600" dirty="0">
                <a:solidFill>
                  <a:schemeClr val="bg1"/>
                </a:solidFill>
                <a:latin typeface="+mn-ea"/>
                <a:ea typeface="+mn-ea"/>
              </a:rPr>
              <a:t>2023</a:t>
            </a:r>
            <a:endParaRPr kumimoji="1" lang="zh-CN" altLang="en-US" sz="1600" dirty="0">
              <a:solidFill>
                <a:schemeClr val="bg1"/>
              </a:solidFill>
              <a:latin typeface="+mn-ea"/>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rot="19115166">
            <a:off x="9389779" y="3808594"/>
            <a:ext cx="2302615" cy="1232857"/>
          </a:xfrm>
          <a:prstGeom prst="ellipse">
            <a:avLst/>
          </a:prstGeom>
          <a:noFill/>
          <a:ln w="57150">
            <a:solidFill>
              <a:srgbClr val="005AFF">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2E4864"/>
              </a:solidFill>
              <a:latin typeface="FZLanTingHei-R-GBK" panose="02000000000000000000" pitchFamily="2" charset="-122"/>
              <a:ea typeface="FZLanTingHei-R-GBK" panose="02000000000000000000" pitchFamily="2" charset="-122"/>
            </a:endParaRPr>
          </a:p>
        </p:txBody>
      </p:sp>
      <p:sp>
        <p:nvSpPr>
          <p:cNvPr id="66" name="椭圆 65"/>
          <p:cNvSpPr/>
          <p:nvPr/>
        </p:nvSpPr>
        <p:spPr>
          <a:xfrm rot="19115166">
            <a:off x="6526953" y="3740615"/>
            <a:ext cx="2302615" cy="1232857"/>
          </a:xfrm>
          <a:prstGeom prst="ellipse">
            <a:avLst/>
          </a:prstGeom>
          <a:noFill/>
          <a:ln w="57150">
            <a:solidFill>
              <a:srgbClr val="005AFF">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rgbClr val="2E4864"/>
              </a:solidFill>
              <a:latin typeface="TTTGB Medium" panose="020C06030202040F0204" pitchFamily="34" charset="-122"/>
              <a:ea typeface="TTTGB Medium" panose="020C06030202040F0204" pitchFamily="34" charset="-122"/>
            </a:endParaRPr>
          </a:p>
        </p:txBody>
      </p:sp>
      <p:sp>
        <p:nvSpPr>
          <p:cNvPr id="60" name="椭圆 59"/>
          <p:cNvSpPr/>
          <p:nvPr/>
        </p:nvSpPr>
        <p:spPr>
          <a:xfrm rot="19115166">
            <a:off x="3722110" y="3740615"/>
            <a:ext cx="2302615" cy="1232857"/>
          </a:xfrm>
          <a:prstGeom prst="ellipse">
            <a:avLst/>
          </a:prstGeom>
          <a:noFill/>
          <a:ln w="57150">
            <a:solidFill>
              <a:srgbClr val="005AFF">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rgbClr val="2E4864"/>
              </a:solidFill>
              <a:latin typeface="TTTGB Medium" panose="020C06030202040F0204" pitchFamily="34" charset="-122"/>
              <a:ea typeface="TTTGB Medium" panose="020C06030202040F0204" pitchFamily="34" charset="-122"/>
            </a:endParaRPr>
          </a:p>
        </p:txBody>
      </p:sp>
      <p:sp>
        <p:nvSpPr>
          <p:cNvPr id="54" name="椭圆 53"/>
          <p:cNvSpPr/>
          <p:nvPr/>
        </p:nvSpPr>
        <p:spPr>
          <a:xfrm rot="19115166">
            <a:off x="737022" y="3740615"/>
            <a:ext cx="2302615" cy="1232857"/>
          </a:xfrm>
          <a:prstGeom prst="ellipse">
            <a:avLst/>
          </a:prstGeom>
          <a:noFill/>
          <a:ln w="57150">
            <a:solidFill>
              <a:srgbClr val="005AFF">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5">
              <a:solidFill>
                <a:srgbClr val="2E4864"/>
              </a:solidFill>
              <a:latin typeface="TTTGB Medium" panose="020C06030202040F0204" pitchFamily="34" charset="-122"/>
              <a:ea typeface="TTTGB Medium" panose="020C06030202040F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2339" y="4896650"/>
            <a:ext cx="466854" cy="398935"/>
          </a:xfrm>
          <a:prstGeom prst="rect">
            <a:avLst/>
          </a:prstGeom>
        </p:spPr>
      </p:pic>
      <p:pic>
        <p:nvPicPr>
          <p:cNvPr id="7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3608" t="76754" r="3655" b="4614"/>
          <a:stretch>
            <a:fillRect/>
          </a:stretch>
        </p:blipFill>
        <p:spPr bwMode="auto">
          <a:xfrm>
            <a:off x="5418082" y="4257048"/>
            <a:ext cx="499776" cy="40953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图片包含 游戏机, 文字&#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68592" t="34606" r="2386" b="44943"/>
          <a:stretch>
            <a:fillRect/>
          </a:stretch>
        </p:blipFill>
        <p:spPr>
          <a:xfrm>
            <a:off x="10310289" y="4810749"/>
            <a:ext cx="689637" cy="595165"/>
          </a:xfrm>
          <a:prstGeom prst="rect">
            <a:avLst/>
          </a:prstGeom>
        </p:spPr>
      </p:pic>
      <p:pic>
        <p:nvPicPr>
          <p:cNvPr id="80" name="图片 79" descr="图片包含 游戏机&#10;&#10;描述已自动生成"/>
          <p:cNvPicPr>
            <a:picLocks noChangeAspect="1"/>
          </p:cNvPicPr>
          <p:nvPr/>
        </p:nvPicPr>
        <p:blipFill rotWithShape="1">
          <a:blip r:embed="rId6">
            <a:extLst>
              <a:ext uri="{28A0092B-C50C-407E-A947-70E740481C1C}">
                <a14:useLocalDpi xmlns:a14="http://schemas.microsoft.com/office/drawing/2010/main" val="0"/>
              </a:ext>
            </a:extLst>
          </a:blip>
          <a:srcRect l="2598" t="80469" r="80735" b="2140"/>
          <a:stretch>
            <a:fillRect/>
          </a:stretch>
        </p:blipFill>
        <p:spPr>
          <a:xfrm>
            <a:off x="7823965" y="4628746"/>
            <a:ext cx="503549" cy="525442"/>
          </a:xfrm>
          <a:prstGeom prst="rect">
            <a:avLst/>
          </a:prstGeom>
        </p:spPr>
      </p:pic>
      <p:pic>
        <p:nvPicPr>
          <p:cNvPr id="78" name="图片 77" descr="图片包含 游戏机, 标志, 画, 梳子&#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r="12611"/>
          <a:stretch>
            <a:fillRect/>
          </a:stretch>
        </p:blipFill>
        <p:spPr>
          <a:xfrm>
            <a:off x="7583570" y="3387694"/>
            <a:ext cx="436221" cy="499172"/>
          </a:xfrm>
          <a:prstGeom prst="rect">
            <a:avLst/>
          </a:prstGeom>
        </p:spPr>
      </p:pic>
      <p:grpSp>
        <p:nvGrpSpPr>
          <p:cNvPr id="13" name="组合 12"/>
          <p:cNvGrpSpPr/>
          <p:nvPr/>
        </p:nvGrpSpPr>
        <p:grpSpPr>
          <a:xfrm>
            <a:off x="1710815" y="4722690"/>
            <a:ext cx="960205" cy="554050"/>
            <a:chOff x="2205959" y="4715144"/>
            <a:chExt cx="960205" cy="554050"/>
          </a:xfrm>
        </p:grpSpPr>
        <p:pic>
          <p:nvPicPr>
            <p:cNvPr id="5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8199" t="9846" r="48462" b="73483"/>
            <a:stretch>
              <a:fillRect/>
            </a:stretch>
          </p:blipFill>
          <p:spPr bwMode="auto">
            <a:xfrm>
              <a:off x="2421953" y="4715144"/>
              <a:ext cx="482610" cy="344721"/>
            </a:xfrm>
            <a:prstGeom prst="rect">
              <a:avLst/>
            </a:prstGeom>
            <a:noFill/>
            <a:extLst>
              <a:ext uri="{909E8E84-426E-40DD-AFC4-6F175D3DCCD1}">
                <a14:hiddenFill xmlns:a14="http://schemas.microsoft.com/office/drawing/2010/main">
                  <a:solidFill>
                    <a:srgbClr val="FFFFFF"/>
                  </a:solidFill>
                </a14:hiddenFill>
              </a:ext>
            </a:extLst>
          </p:spPr>
        </p:pic>
        <p:sp>
          <p:nvSpPr>
            <p:cNvPr id="59" name="稻壳儿春秋广告/盗版必究        原创来源：http://chn.docer.com/works?userid=199329941#!/work_time"/>
            <p:cNvSpPr txBox="1"/>
            <p:nvPr/>
          </p:nvSpPr>
          <p:spPr>
            <a:xfrm>
              <a:off x="2205959" y="4996299"/>
              <a:ext cx="960205" cy="272895"/>
            </a:xfrm>
            <a:prstGeom prst="rect">
              <a:avLst/>
            </a:prstGeom>
            <a:noFill/>
            <a:effectLst/>
          </p:spPr>
          <p:txBody>
            <a:bodyPr wrap="square" rtlCol="0">
              <a:spAutoFit/>
            </a:bodyPr>
            <a:lstStyle/>
            <a:p>
              <a:pPr algn="ctr">
                <a:lnSpc>
                  <a:spcPct val="13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AD identity</a:t>
              </a:r>
            </a:p>
          </p:txBody>
        </p:sp>
      </p:grpSp>
      <p:grpSp>
        <p:nvGrpSpPr>
          <p:cNvPr id="9" name="组合 8"/>
          <p:cNvGrpSpPr/>
          <p:nvPr/>
        </p:nvGrpSpPr>
        <p:grpSpPr>
          <a:xfrm>
            <a:off x="505262" y="3775601"/>
            <a:ext cx="1277097" cy="848363"/>
            <a:chOff x="2145980" y="3253446"/>
            <a:chExt cx="1277097" cy="848363"/>
          </a:xfrm>
        </p:grpSpPr>
        <p:pic>
          <p:nvPicPr>
            <p:cNvPr id="49"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187" t="35368" r="67496" b="36965"/>
            <a:stretch>
              <a:fillRect/>
            </a:stretch>
          </p:blipFill>
          <p:spPr bwMode="auto">
            <a:xfrm>
              <a:off x="2652976" y="3253446"/>
              <a:ext cx="357430" cy="424134"/>
            </a:xfrm>
            <a:prstGeom prst="rect">
              <a:avLst/>
            </a:prstGeom>
            <a:solidFill>
              <a:srgbClr val="FFFFFF"/>
            </a:solidFill>
          </p:spPr>
        </p:pic>
        <p:sp>
          <p:nvSpPr>
            <p:cNvPr id="57" name="稻壳儿春秋广告/盗版必究        原创来源：http://chn.docer.com/works?userid=199329941#!/work_time"/>
            <p:cNvSpPr txBox="1"/>
            <p:nvPr/>
          </p:nvSpPr>
          <p:spPr>
            <a:xfrm>
              <a:off x="2145980" y="3628859"/>
              <a:ext cx="1277097" cy="472950"/>
            </a:xfrm>
            <a:prstGeom prst="rect">
              <a:avLst/>
            </a:prstGeom>
            <a:noFill/>
            <a:effectLst/>
          </p:spPr>
          <p:txBody>
            <a:bodyPr wrap="square" rtlCol="0">
              <a:spAutoFit/>
            </a:bodyPr>
            <a:lstStyle/>
            <a:p>
              <a:pPr algn="ctr">
                <a:lnSpc>
                  <a:spcPct val="130000"/>
                </a:lnSpc>
              </a:pPr>
              <a:r>
                <a:rPr lang="en-US" altLang="zh-CN" sz="1000" dirty="0">
                  <a:latin typeface="FZLanTingHei-R-GBK" panose="02000000000000000000" pitchFamily="2" charset="-122"/>
                  <a:ea typeface="FZLanTingHei-R-GBK" panose="02000000000000000000" pitchFamily="2" charset="-122"/>
                  <a:sym typeface="Arial" panose="020B0604020202020204"/>
                </a:rPr>
                <a:t>Fingerprint / Facial recognition</a:t>
              </a:r>
            </a:p>
          </p:txBody>
        </p:sp>
      </p:grpSp>
      <p:sp>
        <p:nvSpPr>
          <p:cNvPr id="12" name="标题 1"/>
          <p:cNvSpPr txBox="1"/>
          <p:nvPr/>
        </p:nvSpPr>
        <p:spPr>
          <a:xfrm>
            <a:off x="1308099" y="539965"/>
            <a:ext cx="9002189"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p>
        </p:txBody>
      </p:sp>
      <p:sp>
        <p:nvSpPr>
          <p:cNvPr id="22" name="文本框 21"/>
          <p:cNvSpPr txBox="1"/>
          <p:nvPr/>
        </p:nvSpPr>
        <p:spPr>
          <a:xfrm>
            <a:off x="648794" y="1240967"/>
            <a:ext cx="11179294" cy="999133"/>
          </a:xfrm>
          <a:prstGeom prst="rect">
            <a:avLst/>
          </a:prstGeom>
          <a:solidFill>
            <a:schemeClr val="accent1"/>
          </a:solidFill>
          <a:ln>
            <a:noFill/>
          </a:ln>
        </p:spPr>
        <p:txBody>
          <a:bodyPr wrap="square" lIns="72000" tIns="36000" rIns="72000" bIns="36000" anchor="ctr">
            <a:noAutofit/>
          </a:bodyPr>
          <a:lstStyle>
            <a:defPPr>
              <a:defRPr lang="zh-CN"/>
            </a:defPPr>
            <a:lvl1pPr>
              <a:defRPr kumimoji="1" sz="1600">
                <a:latin typeface="腾讯体"/>
                <a:ea typeface="腾讯体 W3" panose="020C04030202040F0204" pitchFamily="34" charset="-122"/>
              </a:defRPr>
            </a:lvl1pPr>
          </a:lstStyle>
          <a:p>
            <a:pPr algn="ctr"/>
            <a:r>
              <a:rPr lang="en-US" altLang="zh-CN" sz="2400" dirty="0">
                <a:solidFill>
                  <a:schemeClr val="bg1"/>
                </a:solidFill>
                <a:latin typeface="Calibri" panose="020F0502020204030204" pitchFamily="34" charset="0"/>
                <a:ea typeface="+mn-ea"/>
                <a:cs typeface="Calibri" panose="020F0502020204030204" pitchFamily="34" charset="0"/>
              </a:rPr>
              <a:t>Based on Tencent’s best practice, build the next-gen security framework on </a:t>
            </a:r>
          </a:p>
          <a:p>
            <a:pPr algn="ctr"/>
            <a:r>
              <a:rPr lang="en-US" altLang="zh-CN" sz="2400" b="1" dirty="0">
                <a:solidFill>
                  <a:schemeClr val="bg1"/>
                </a:solidFill>
                <a:latin typeface="Calibri" panose="020F0502020204030204" pitchFamily="34" charset="0"/>
                <a:ea typeface="+mn-ea"/>
                <a:cs typeface="Calibri" panose="020F0502020204030204" pitchFamily="34" charset="0"/>
              </a:rPr>
              <a:t>identity, endpoint, application &amp; access</a:t>
            </a:r>
          </a:p>
        </p:txBody>
      </p:sp>
      <p:sp>
        <p:nvSpPr>
          <p:cNvPr id="26" name="稻壳儿春秋广告/盗版必究        原创来源：http://chn.docer.com/works?userid=199329941#!/work_time"/>
          <p:cNvSpPr/>
          <p:nvPr/>
        </p:nvSpPr>
        <p:spPr>
          <a:xfrm>
            <a:off x="648793" y="2911828"/>
            <a:ext cx="2573594" cy="3027154"/>
          </a:xfrm>
          <a:prstGeom prst="rect">
            <a:avLst/>
          </a:prstGeom>
          <a:noFill/>
          <a:ln w="28575">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8616" t="9846" r="76400" b="70769"/>
          <a:stretch>
            <a:fillRect/>
          </a:stretch>
        </p:blipFill>
        <p:spPr bwMode="auto">
          <a:xfrm>
            <a:off x="2592949" y="3804928"/>
            <a:ext cx="372749" cy="482198"/>
          </a:xfrm>
          <a:prstGeom prst="rect">
            <a:avLst/>
          </a:prstGeom>
          <a:noFill/>
          <a:extLst>
            <a:ext uri="{909E8E84-426E-40DD-AFC4-6F175D3DCCD1}">
              <a14:hiddenFill xmlns:a14="http://schemas.microsoft.com/office/drawing/2010/main">
                <a:solidFill>
                  <a:srgbClr val="FFFFFF"/>
                </a:solidFill>
              </a14:hiddenFill>
            </a:ext>
          </a:extLst>
        </p:spPr>
      </p:pic>
      <p:sp>
        <p:nvSpPr>
          <p:cNvPr id="50" name="圆角矩形 32"/>
          <p:cNvSpPr/>
          <p:nvPr/>
        </p:nvSpPr>
        <p:spPr>
          <a:xfrm>
            <a:off x="900265" y="2472446"/>
            <a:ext cx="2070651" cy="720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zh-CN" sz="1600" b="1" dirty="0">
                <a:solidFill>
                  <a:srgbClr val="FFC000"/>
                </a:solidFill>
                <a:latin typeface="微软雅黑" panose="020B0503020204020204" pitchFamily="34" charset="-122"/>
                <a:ea typeface="微软雅黑" panose="020B0503020204020204" pitchFamily="34" charset="-122"/>
              </a:rPr>
              <a:t>T</a:t>
            </a:r>
            <a:r>
              <a:rPr kumimoji="1" lang="en-GB" altLang="zh-CN" sz="1600" b="1" dirty="0">
                <a:latin typeface="微软雅黑" panose="020B0503020204020204" pitchFamily="34" charset="-122"/>
                <a:ea typeface="微软雅黑" panose="020B0503020204020204" pitchFamily="34" charset="-122"/>
              </a:rPr>
              <a:t>rusted </a:t>
            </a:r>
            <a:r>
              <a:rPr kumimoji="1" lang="en-US" altLang="zh-CN" sz="1600" b="1" dirty="0">
                <a:latin typeface="微软雅黑" panose="020B0503020204020204" pitchFamily="34" charset="-122"/>
                <a:ea typeface="微软雅黑" panose="020B0503020204020204" pitchFamily="34" charset="-122"/>
              </a:rPr>
              <a:t>Identity</a:t>
            </a:r>
            <a:endParaRPr kumimoji="1" lang="en-GB" altLang="zh-CN" sz="16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45399" y="4732224"/>
            <a:ext cx="942357" cy="697378"/>
            <a:chOff x="462608" y="4736843"/>
            <a:chExt cx="942357" cy="697378"/>
          </a:xfrm>
        </p:grpSpPr>
        <p:sp>
          <p:nvSpPr>
            <p:cNvPr id="27" name="稻壳儿春秋广告/盗版必究        原创来源：http://chn.docer.com/works?userid=199329941#!/work_time"/>
            <p:cNvSpPr txBox="1"/>
            <p:nvPr/>
          </p:nvSpPr>
          <p:spPr>
            <a:xfrm>
              <a:off x="462608" y="5158248"/>
              <a:ext cx="942357" cy="275973"/>
            </a:xfrm>
            <a:prstGeom prst="rect">
              <a:avLst/>
            </a:prstGeom>
            <a:noFill/>
            <a:effectLst/>
          </p:spPr>
          <p:txBody>
            <a:bodyPr wrap="square" rtlCol="0">
              <a:spAutoFit/>
            </a:bodyPr>
            <a:lstStyle/>
            <a:p>
              <a:pPr algn="ctr">
                <a:lnSpc>
                  <a:spcPct val="13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SMS / token</a:t>
              </a:r>
              <a:endParaRPr lang="en-US" altLang="zh-CN" sz="1000" dirty="0">
                <a:latin typeface="FZLanTingHei-R-GBK" panose="02000000000000000000" pitchFamily="2" charset="-122"/>
                <a:ea typeface="FZLanTingHei-R-GBK" panose="02000000000000000000" pitchFamily="2" charset="-122"/>
                <a:sym typeface="Arial" panose="020B0604020202020204"/>
              </a:endParaRPr>
            </a:p>
          </p:txBody>
        </p:sp>
        <p:pic>
          <p:nvPicPr>
            <p:cNvPr id="47" name="Picture 4"/>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5707" b="31155" l="40235" r="61659"/>
                      </a14:imgEffect>
                    </a14:imgLayer>
                  </a14:imgProps>
                </a:ext>
                <a:ext uri="{28A0092B-C50C-407E-A947-70E740481C1C}">
                  <a14:useLocalDpi xmlns:a14="http://schemas.microsoft.com/office/drawing/2010/main" val="0"/>
                </a:ext>
              </a:extLst>
            </a:blip>
            <a:srcRect l="37557" t="2526" r="35663" b="65664"/>
            <a:stretch>
              <a:fillRect/>
            </a:stretch>
          </p:blipFill>
          <p:spPr bwMode="auto">
            <a:xfrm>
              <a:off x="722241" y="4736843"/>
              <a:ext cx="461210" cy="5478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1487756" y="3282934"/>
            <a:ext cx="1153212" cy="870952"/>
            <a:chOff x="733234" y="3814327"/>
            <a:chExt cx="1153212" cy="870952"/>
          </a:xfrm>
        </p:grpSpPr>
        <p:pic>
          <p:nvPicPr>
            <p:cNvPr id="1032"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2495" y="3814327"/>
              <a:ext cx="279289" cy="461388"/>
            </a:xfrm>
            <a:prstGeom prst="rect">
              <a:avLst/>
            </a:prstGeom>
            <a:noFill/>
            <a:extLst>
              <a:ext uri="{909E8E84-426E-40DD-AFC4-6F175D3DCCD1}">
                <a14:hiddenFill xmlns:a14="http://schemas.microsoft.com/office/drawing/2010/main">
                  <a:solidFill>
                    <a:srgbClr val="FFFFFF"/>
                  </a:solidFill>
                </a14:hiddenFill>
              </a:ext>
            </a:extLst>
          </p:spPr>
        </p:pic>
        <p:sp>
          <p:nvSpPr>
            <p:cNvPr id="56" name="稻壳儿春秋广告/盗版必究        原创来源：http://chn.docer.com/works?userid=199329941#!/work_time"/>
            <p:cNvSpPr txBox="1"/>
            <p:nvPr/>
          </p:nvSpPr>
          <p:spPr>
            <a:xfrm>
              <a:off x="733234" y="4212329"/>
              <a:ext cx="1153212" cy="472950"/>
            </a:xfrm>
            <a:prstGeom prst="rect">
              <a:avLst/>
            </a:prstGeom>
            <a:noFill/>
            <a:effectLst/>
          </p:spPr>
          <p:txBody>
            <a:bodyPr wrap="square" rtlCol="0">
              <a:spAutoFit/>
            </a:bodyPr>
            <a:lstStyle/>
            <a:p>
              <a:pPr algn="ctr">
                <a:lnSpc>
                  <a:spcPct val="130000"/>
                </a:lnSpc>
              </a:pPr>
              <a:r>
                <a:rPr lang="en-US" altLang="zh-CN" sz="1000" kern="100" dirty="0" err="1">
                  <a:latin typeface="FZLanTingHei-R-GBK" panose="02000000000000000000" pitchFamily="2" charset="-122"/>
                  <a:ea typeface="FZLanTingHei-R-GBK" panose="02000000000000000000" pitchFamily="2" charset="-122"/>
                  <a:cs typeface="Times New Roman" panose="02020603050405020304" pitchFamily="18" charset="0"/>
                </a:rPr>
                <a:t>WeCom</a:t>
              </a: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 QR Scan</a:t>
              </a:r>
              <a:endParaRPr lang="en-US" altLang="zh-CN" sz="1000" dirty="0">
                <a:latin typeface="FZLanTingHei-R-GBK" panose="02000000000000000000" pitchFamily="2" charset="-122"/>
                <a:ea typeface="FZLanTingHei-R-GBK" panose="02000000000000000000" pitchFamily="2" charset="-122"/>
                <a:sym typeface="Arial" panose="020B0604020202020204"/>
              </a:endParaRPr>
            </a:p>
          </p:txBody>
        </p:sp>
      </p:grpSp>
      <p:sp>
        <p:nvSpPr>
          <p:cNvPr id="58" name="稻壳儿春秋广告/盗版必究        原创来源：http://chn.docer.com/works?userid=199329941#!/work_time"/>
          <p:cNvSpPr txBox="1"/>
          <p:nvPr/>
        </p:nvSpPr>
        <p:spPr>
          <a:xfrm>
            <a:off x="2315243" y="4117356"/>
            <a:ext cx="867201" cy="472950"/>
          </a:xfrm>
          <a:prstGeom prst="rect">
            <a:avLst/>
          </a:prstGeom>
          <a:noFill/>
          <a:effectLst/>
        </p:spPr>
        <p:txBody>
          <a:bodyPr wrap="square" rtlCol="0">
            <a:spAutoFit/>
          </a:bodyPr>
          <a:lstStyle/>
          <a:p>
            <a:pPr algn="ctr">
              <a:lnSpc>
                <a:spcPct val="13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sym typeface="Arial" panose="020B0604020202020204"/>
              </a:rPr>
              <a:t>Local identity</a:t>
            </a:r>
            <a:endParaRPr lang="en-US" altLang="zh-CN" sz="1000" dirty="0">
              <a:latin typeface="FZLanTingHei-R-GBK" panose="02000000000000000000" pitchFamily="2" charset="-122"/>
              <a:ea typeface="FZLanTingHei-R-GBK" panose="02000000000000000000" pitchFamily="2" charset="-122"/>
              <a:sym typeface="Arial" panose="020B0604020202020204"/>
            </a:endParaRPr>
          </a:p>
        </p:txBody>
      </p:sp>
      <p:sp>
        <p:nvSpPr>
          <p:cNvPr id="29" name="稻壳儿春秋广告/盗版必究        原创来源：http://chn.docer.com/works?userid=199329941#!/work_time"/>
          <p:cNvSpPr/>
          <p:nvPr/>
        </p:nvSpPr>
        <p:spPr>
          <a:xfrm>
            <a:off x="3528481" y="2903921"/>
            <a:ext cx="2574000" cy="3027600"/>
          </a:xfrm>
          <a:prstGeom prst="rect">
            <a:avLst/>
          </a:prstGeom>
          <a:noFill/>
          <a:ln w="28575">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30" name="稻壳儿春秋广告/盗版必究        原创来源：http://chn.docer.com/works?userid=199329941#!/work_time"/>
          <p:cNvSpPr txBox="1"/>
          <p:nvPr/>
        </p:nvSpPr>
        <p:spPr>
          <a:xfrm>
            <a:off x="4450446" y="3742255"/>
            <a:ext cx="1097788" cy="299056"/>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Anti-Virus</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431" t="2935" r="50200" b="72748"/>
          <a:stretch>
            <a:fillRect/>
          </a:stretch>
        </p:blipFill>
        <p:spPr bwMode="auto">
          <a:xfrm>
            <a:off x="4745313" y="3309329"/>
            <a:ext cx="493559" cy="5135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181" t="74533" r="74087" b="4222"/>
          <a:stretch>
            <a:fillRect/>
          </a:stretch>
        </p:blipFill>
        <p:spPr bwMode="auto">
          <a:xfrm>
            <a:off x="5604529" y="3538533"/>
            <a:ext cx="434130" cy="4674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5178" t="2925" r="5090" b="74001"/>
          <a:stretch>
            <a:fillRect/>
          </a:stretch>
        </p:blipFill>
        <p:spPr bwMode="auto">
          <a:xfrm>
            <a:off x="3714199" y="4869509"/>
            <a:ext cx="513567" cy="5879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6358" t="34842" r="4589" b="36863"/>
          <a:stretch>
            <a:fillRect/>
          </a:stretch>
        </p:blipFill>
        <p:spPr bwMode="auto">
          <a:xfrm>
            <a:off x="3871996" y="3945454"/>
            <a:ext cx="515708" cy="502254"/>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38"/>
          <p:cNvSpPr/>
          <p:nvPr/>
        </p:nvSpPr>
        <p:spPr>
          <a:xfrm>
            <a:off x="3730065" y="2472446"/>
            <a:ext cx="2170833" cy="720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zh-CN" sz="1600" b="1" dirty="0">
                <a:solidFill>
                  <a:srgbClr val="FFC000"/>
                </a:solidFill>
                <a:latin typeface="微软雅黑" panose="020B0503020204020204" pitchFamily="34" charset="-122"/>
                <a:ea typeface="微软雅黑" panose="020B0503020204020204" pitchFamily="34" charset="-122"/>
              </a:rPr>
              <a:t>T</a:t>
            </a:r>
            <a:r>
              <a:rPr kumimoji="1" lang="en-GB" altLang="zh-CN" sz="1600" b="1" dirty="0">
                <a:latin typeface="微软雅黑" panose="020B0503020204020204" pitchFamily="34" charset="-122"/>
                <a:ea typeface="微软雅黑" panose="020B0503020204020204" pitchFamily="34" charset="-122"/>
              </a:rPr>
              <a:t>rusted Device</a:t>
            </a:r>
            <a:endParaRPr lang="en-US" altLang="zh-CN" sz="1600" b="1" dirty="0">
              <a:solidFill>
                <a:prstClr val="white"/>
              </a:solidFill>
              <a:latin typeface="微软雅黑" panose="020B0503020204020204" pitchFamily="34" charset="-122"/>
              <a:ea typeface="微软雅黑" panose="020B0503020204020204" pitchFamily="34" charset="-122"/>
            </a:endParaRPr>
          </a:p>
        </p:txBody>
      </p:sp>
      <p:sp>
        <p:nvSpPr>
          <p:cNvPr id="62" name="稻壳儿春秋广告/盗版必究        原创来源：http://chn.docer.com/works?userid=199329941#!/work_time"/>
          <p:cNvSpPr txBox="1"/>
          <p:nvPr/>
        </p:nvSpPr>
        <p:spPr>
          <a:xfrm>
            <a:off x="5115215" y="3915875"/>
            <a:ext cx="1365894" cy="295978"/>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System hardening</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63" name="稻壳儿春秋广告/盗版必究        原创来源：http://chn.docer.com/works?userid=199329941#!/work_time"/>
          <p:cNvSpPr txBox="1"/>
          <p:nvPr/>
        </p:nvSpPr>
        <p:spPr>
          <a:xfrm>
            <a:off x="3612466" y="4306101"/>
            <a:ext cx="943874" cy="526811"/>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Compliance Check</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64" name="稻壳儿春秋广告/盗版必究        原创来源：http://chn.docer.com/works?userid=199329941#!/work_time"/>
          <p:cNvSpPr txBox="1"/>
          <p:nvPr/>
        </p:nvSpPr>
        <p:spPr>
          <a:xfrm>
            <a:off x="3432571" y="5389370"/>
            <a:ext cx="1152272" cy="295978"/>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Data Protection</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65" name="稻壳儿春秋广告/盗版必究        原创来源：http://chn.docer.com/works?userid=199329941#!/work_time"/>
          <p:cNvSpPr txBox="1"/>
          <p:nvPr/>
        </p:nvSpPr>
        <p:spPr>
          <a:xfrm>
            <a:off x="4401665" y="5247955"/>
            <a:ext cx="1178704" cy="295978"/>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Endpoint access</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32" name="稻壳儿春秋广告/盗版必究        原创来源：http://chn.docer.com/works?userid=199329941#!/work_time"/>
          <p:cNvSpPr/>
          <p:nvPr/>
        </p:nvSpPr>
        <p:spPr>
          <a:xfrm>
            <a:off x="6407034" y="2883528"/>
            <a:ext cx="2574000" cy="3027600"/>
          </a:xfrm>
          <a:prstGeom prst="rect">
            <a:avLst/>
          </a:prstGeom>
          <a:noFill/>
          <a:ln w="28575">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34" name="稻壳儿春秋广告/盗版必究        原创来源：http://chn.docer.com/works?userid=199329941#!/work_time"/>
          <p:cNvSpPr txBox="1"/>
          <p:nvPr/>
        </p:nvSpPr>
        <p:spPr>
          <a:xfrm>
            <a:off x="7285252" y="5015945"/>
            <a:ext cx="1735552" cy="526811"/>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Real-time blocking </a:t>
            </a:r>
            <a:r>
              <a:rPr lang="en-US" altLang="zh-CN" sz="1000" kern="100">
                <a:latin typeface="FZLanTingHei-R-GBK" panose="02000000000000000000" pitchFamily="2" charset="-122"/>
                <a:ea typeface="FZLanTingHei-R-GBK" panose="02000000000000000000" pitchFamily="2" charset="-122"/>
                <a:cs typeface="Times New Roman" panose="02020603050405020304" pitchFamily="18" charset="0"/>
              </a:rPr>
              <a:t>malicious process</a:t>
            </a:r>
            <a:endPar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52" name="圆角矩形 42"/>
          <p:cNvSpPr/>
          <p:nvPr/>
        </p:nvSpPr>
        <p:spPr>
          <a:xfrm>
            <a:off x="6578553" y="2472446"/>
            <a:ext cx="2230962" cy="720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GB" altLang="zh-CN" sz="1600" dirty="0">
                <a:latin typeface="微软雅黑" panose="020B0503020204020204" pitchFamily="34" charset="-122"/>
                <a:ea typeface="微软雅黑" panose="020B0503020204020204" pitchFamily="34" charset="-122"/>
              </a:rPr>
              <a:t> </a:t>
            </a:r>
            <a:r>
              <a:rPr kumimoji="1" lang="en-US" altLang="zh-CN" sz="1600" b="1" dirty="0">
                <a:solidFill>
                  <a:srgbClr val="FFC000"/>
                </a:solidFill>
                <a:latin typeface="微软雅黑" panose="020B0503020204020204" pitchFamily="34" charset="-122"/>
                <a:ea typeface="微软雅黑" panose="020B0503020204020204" pitchFamily="34" charset="-122"/>
              </a:rPr>
              <a:t>T</a:t>
            </a:r>
            <a:r>
              <a:rPr kumimoji="1" lang="en-GB" altLang="zh-CN" sz="1600" b="1" dirty="0">
                <a:latin typeface="微软雅黑" panose="020B0503020204020204" pitchFamily="34" charset="-122"/>
                <a:ea typeface="微软雅黑" panose="020B0503020204020204" pitchFamily="34" charset="-122"/>
              </a:rPr>
              <a:t>rusted </a:t>
            </a:r>
            <a:r>
              <a:rPr kumimoji="1" lang="en-US" altLang="zh-CN" sz="1600" b="1" dirty="0">
                <a:latin typeface="微软雅黑" panose="020B0503020204020204" pitchFamily="34" charset="-122"/>
                <a:ea typeface="微软雅黑" panose="020B0503020204020204" pitchFamily="34" charset="-122"/>
              </a:rPr>
              <a:t>A</a:t>
            </a:r>
            <a:r>
              <a:rPr kumimoji="1" lang="en-GB" altLang="zh-CN" sz="1600" b="1" dirty="0" err="1">
                <a:latin typeface="微软雅黑" panose="020B0503020204020204" pitchFamily="34" charset="-122"/>
                <a:ea typeface="微软雅黑" panose="020B0503020204020204" pitchFamily="34" charset="-122"/>
              </a:rPr>
              <a:t>pplication</a:t>
            </a:r>
            <a:endParaRPr kumimoji="1" lang="en-GB" altLang="zh-CN" sz="1600" b="1" dirty="0">
              <a:latin typeface="微软雅黑" panose="020B0503020204020204" pitchFamily="34" charset="-122"/>
              <a:ea typeface="微软雅黑" panose="020B0503020204020204" pitchFamily="34" charset="-122"/>
            </a:endParaRPr>
          </a:p>
        </p:txBody>
      </p:sp>
      <p:sp>
        <p:nvSpPr>
          <p:cNvPr id="67" name="稻壳儿春秋广告/盗版必究        原创来源：http://chn.docer.com/works?userid=199329941#!/work_time"/>
          <p:cNvSpPr txBox="1"/>
          <p:nvPr/>
        </p:nvSpPr>
        <p:spPr>
          <a:xfrm>
            <a:off x="6816464" y="3811258"/>
            <a:ext cx="2015003" cy="299056"/>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Authorize only trusted app</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38" name="稻壳儿春秋广告/盗版必究        原创来源：http://chn.docer.com/works?userid=199329941#!/work_time"/>
          <p:cNvSpPr/>
          <p:nvPr/>
        </p:nvSpPr>
        <p:spPr>
          <a:xfrm>
            <a:off x="9254088" y="2878389"/>
            <a:ext cx="2574000" cy="3027600"/>
          </a:xfrm>
          <a:prstGeom prst="rect">
            <a:avLst/>
          </a:prstGeom>
          <a:noFill/>
          <a:ln w="28575">
            <a:solidFill>
              <a:schemeClr val="bg1">
                <a:lumMod val="8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4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9110" t="3894" r="26259" b="74000"/>
          <a:stretch>
            <a:fillRect/>
          </a:stretch>
        </p:blipFill>
        <p:spPr bwMode="auto">
          <a:xfrm>
            <a:off x="9356402" y="4751738"/>
            <a:ext cx="601579" cy="53987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3247" t="26556" r="2122" b="51338"/>
          <a:stretch>
            <a:fillRect/>
          </a:stretch>
        </p:blipFill>
        <p:spPr bwMode="auto">
          <a:xfrm>
            <a:off x="11025150" y="4069386"/>
            <a:ext cx="692616" cy="62157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7" t="2908" r="73147" b="74265"/>
          <a:stretch>
            <a:fillRect/>
          </a:stretch>
        </p:blipFill>
        <p:spPr bwMode="auto">
          <a:xfrm>
            <a:off x="9643922" y="3637280"/>
            <a:ext cx="653718" cy="55746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14" cstate="print">
            <a:extLst>
              <a:ext uri="{28A0092B-C50C-407E-A947-70E740481C1C}">
                <a14:useLocalDpi xmlns:a14="http://schemas.microsoft.com/office/drawing/2010/main" val="0"/>
              </a:ext>
            </a:extLst>
          </a:blip>
          <a:srcRect l="13158" t="20789" r="13421" b="16052"/>
          <a:stretch>
            <a:fillRect/>
          </a:stretch>
        </p:blipFill>
        <p:spPr>
          <a:xfrm>
            <a:off x="10750988" y="3271684"/>
            <a:ext cx="559954" cy="481681"/>
          </a:xfrm>
          <a:prstGeom prst="rect">
            <a:avLst/>
          </a:prstGeom>
        </p:spPr>
      </p:pic>
      <p:sp>
        <p:nvSpPr>
          <p:cNvPr id="53" name="圆角矩形 46"/>
          <p:cNvSpPr/>
          <p:nvPr/>
        </p:nvSpPr>
        <p:spPr>
          <a:xfrm>
            <a:off x="9422886" y="2472446"/>
            <a:ext cx="2236404" cy="720000"/>
          </a:xfrm>
          <a:prstGeom prst="roundRect">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400"/>
            <a:r>
              <a:rPr kumimoji="1" lang="en-US" altLang="zh-CN" sz="1600" b="1" dirty="0">
                <a:solidFill>
                  <a:srgbClr val="FFC000"/>
                </a:solidFill>
                <a:latin typeface="微软雅黑" panose="020B0503020204020204" pitchFamily="34" charset="-122"/>
                <a:ea typeface="微软雅黑" panose="020B0503020204020204" pitchFamily="34" charset="-122"/>
              </a:rPr>
              <a:t>T</a:t>
            </a:r>
            <a:r>
              <a:rPr kumimoji="1" lang="en-GB" altLang="zh-CN" sz="1600" b="1" dirty="0">
                <a:latin typeface="微软雅黑" panose="020B0503020204020204" pitchFamily="34" charset="-122"/>
                <a:ea typeface="微软雅黑" panose="020B0503020204020204" pitchFamily="34" charset="-122"/>
              </a:rPr>
              <a:t>rusted </a:t>
            </a:r>
            <a:r>
              <a:rPr kumimoji="1" lang="en-US" altLang="zh-CN" sz="1600" b="1" dirty="0">
                <a:latin typeface="微软雅黑" panose="020B0503020204020204" pitchFamily="34" charset="-122"/>
                <a:ea typeface="微软雅黑" panose="020B0503020204020204" pitchFamily="34" charset="-122"/>
              </a:rPr>
              <a:t>Link</a:t>
            </a:r>
            <a:endParaRPr kumimoji="1" lang="en-GB" altLang="zh-CN" sz="1600" b="1" dirty="0">
              <a:latin typeface="微软雅黑" panose="020B0503020204020204" pitchFamily="34" charset="-122"/>
              <a:ea typeface="微软雅黑" panose="020B0503020204020204" pitchFamily="34" charset="-122"/>
            </a:endParaRPr>
          </a:p>
        </p:txBody>
      </p:sp>
      <p:sp>
        <p:nvSpPr>
          <p:cNvPr id="69" name="稻壳儿春秋广告/盗版必究        原创来源：http://chn.docer.com/works?userid=199329941#!/work_time"/>
          <p:cNvSpPr txBox="1"/>
          <p:nvPr/>
        </p:nvSpPr>
        <p:spPr>
          <a:xfrm>
            <a:off x="9299838" y="4080505"/>
            <a:ext cx="1431817" cy="526811"/>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Force validation for all access</a:t>
            </a:r>
          </a:p>
        </p:txBody>
      </p:sp>
      <p:sp>
        <p:nvSpPr>
          <p:cNvPr id="70" name="稻壳儿春秋广告/盗版必究        原创来源：http://chn.docer.com/works?userid=199329941#!/work_time"/>
          <p:cNvSpPr txBox="1"/>
          <p:nvPr/>
        </p:nvSpPr>
        <p:spPr>
          <a:xfrm>
            <a:off x="10944883" y="4600786"/>
            <a:ext cx="968354" cy="526811"/>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Network encryption</a:t>
            </a:r>
          </a:p>
        </p:txBody>
      </p:sp>
      <p:sp>
        <p:nvSpPr>
          <p:cNvPr id="71" name="稻壳儿春秋广告/盗版必究        原创来源：http://chn.docer.com/works?userid=199329941#!/work_time"/>
          <p:cNvSpPr txBox="1"/>
          <p:nvPr/>
        </p:nvSpPr>
        <p:spPr>
          <a:xfrm>
            <a:off x="9231161" y="5238303"/>
            <a:ext cx="1158332" cy="299056"/>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Invisible service</a:t>
            </a:r>
          </a:p>
        </p:txBody>
      </p:sp>
      <p:sp>
        <p:nvSpPr>
          <p:cNvPr id="42" name="稻壳儿春秋广告/盗版必究        原创来源：http://chn.docer.com/works?userid=199329941#!/work_time"/>
          <p:cNvSpPr txBox="1"/>
          <p:nvPr/>
        </p:nvSpPr>
        <p:spPr>
          <a:xfrm>
            <a:off x="10519417" y="3649144"/>
            <a:ext cx="1258540" cy="526811"/>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Combine long &amp; Short connection</a:t>
            </a:r>
          </a:p>
        </p:txBody>
      </p:sp>
      <p:sp>
        <p:nvSpPr>
          <p:cNvPr id="72" name="稻壳儿春秋广告/盗版必究        原创来源：http://chn.docer.com/works?userid=199329941#!/work_time"/>
          <p:cNvSpPr txBox="1"/>
          <p:nvPr/>
        </p:nvSpPr>
        <p:spPr>
          <a:xfrm>
            <a:off x="10275278" y="5271642"/>
            <a:ext cx="1158332" cy="526811"/>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Network acceleration</a:t>
            </a:r>
          </a:p>
        </p:txBody>
      </p:sp>
      <p:sp>
        <p:nvSpPr>
          <p:cNvPr id="75" name="稻壳儿春秋广告/盗版必究        原创来源：http://chn.docer.com/works?userid=199329941#!/work_time"/>
          <p:cNvSpPr txBox="1"/>
          <p:nvPr/>
        </p:nvSpPr>
        <p:spPr>
          <a:xfrm>
            <a:off x="5140619" y="4611521"/>
            <a:ext cx="1178704" cy="295978"/>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Threat response</a:t>
            </a:r>
            <a:endParaRPr lang="zh-CN" altLang="en-US" sz="1000" kern="100" dirty="0">
              <a:latin typeface="FZLanTingHei-R-GBK" panose="02000000000000000000" pitchFamily="2" charset="-122"/>
              <a:ea typeface="FZLanTingHei-R-GBK" panose="02000000000000000000" pitchFamily="2" charset="-122"/>
              <a:cs typeface="Times New Roman" panose="02020603050405020304" pitchFamily="18" charset="0"/>
            </a:endParaRPr>
          </a:p>
        </p:txBody>
      </p:sp>
      <p:sp>
        <p:nvSpPr>
          <p:cNvPr id="3" name="标题 2"/>
          <p:cNvSpPr>
            <a:spLocks noGrp="1"/>
          </p:cNvSpPr>
          <p:nvPr>
            <p:ph type="title"/>
          </p:nvPr>
        </p:nvSpPr>
        <p:spPr>
          <a:xfrm>
            <a:off x="1359810" y="396290"/>
            <a:ext cx="10346668" cy="607123"/>
          </a:xfrm>
        </p:spPr>
        <p:txBody>
          <a:bodyPr/>
          <a:lstStyle/>
          <a:p>
            <a:r>
              <a:rPr lang="en-US" altLang="zh-CN" dirty="0"/>
              <a:t>Design Principle – Continuous Validation  </a:t>
            </a:r>
            <a:endParaRPr lang="zh-CN" altLang="en-US" dirty="0"/>
          </a:p>
        </p:txBody>
      </p:sp>
      <p:sp>
        <p:nvSpPr>
          <p:cNvPr id="76" name="稻壳儿春秋广告/盗版必究        原创来源：http://chn.docer.com/works?userid=199329941#!/work_time"/>
          <p:cNvSpPr txBox="1"/>
          <p:nvPr/>
        </p:nvSpPr>
        <p:spPr>
          <a:xfrm>
            <a:off x="6065494" y="5300073"/>
            <a:ext cx="1735552" cy="299056"/>
          </a:xfrm>
          <a:prstGeom prst="rect">
            <a:avLst/>
          </a:prstGeom>
          <a:noFill/>
          <a:effectLst/>
        </p:spPr>
        <p:txBody>
          <a:bodyPr wrap="square" rtlCol="0">
            <a:spAutoFit/>
          </a:bodyPr>
          <a:lstStyle/>
          <a:p>
            <a:pPr algn="ctr">
              <a:lnSpc>
                <a:spcPct val="150000"/>
              </a:lnSpc>
            </a:pPr>
            <a:r>
              <a:rPr lang="en-US" altLang="zh-CN" sz="1000" kern="100" dirty="0">
                <a:latin typeface="FZLanTingHei-R-GBK" panose="02000000000000000000" pitchFamily="2" charset="-122"/>
                <a:ea typeface="FZLanTingHei-R-GBK" panose="02000000000000000000" pitchFamily="2" charset="-122"/>
                <a:cs typeface="Times New Roman" panose="02020603050405020304" pitchFamily="18" charset="0"/>
              </a:rPr>
              <a:t>Dynamic assessment</a:t>
            </a:r>
          </a:p>
        </p:txBody>
      </p:sp>
      <p:pic>
        <p:nvPicPr>
          <p:cNvPr id="7" name="图片 6"/>
          <p:cNvPicPr>
            <a:picLocks noChangeAspect="1"/>
          </p:cNvPicPr>
          <p:nvPr/>
        </p:nvPicPr>
        <p:blipFill>
          <a:blip r:embed="rId15"/>
          <a:stretch>
            <a:fillRect/>
          </a:stretch>
        </p:blipFill>
        <p:spPr>
          <a:xfrm>
            <a:off x="6709964" y="4835684"/>
            <a:ext cx="477881" cy="5556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10613283"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grpSp>
        <p:nvGrpSpPr>
          <p:cNvPr id="15" name="组合 141"/>
          <p:cNvGrpSpPr/>
          <p:nvPr/>
        </p:nvGrpSpPr>
        <p:grpSpPr>
          <a:xfrm>
            <a:off x="858399" y="2468962"/>
            <a:ext cx="2711796" cy="381890"/>
            <a:chOff x="1436" y="8179"/>
            <a:chExt cx="2883" cy="406"/>
          </a:xfrm>
        </p:grpSpPr>
        <p:sp>
          <p:nvSpPr>
            <p:cNvPr id="16" name="文本框 15"/>
            <p:cNvSpPr txBox="1"/>
            <p:nvPr/>
          </p:nvSpPr>
          <p:spPr>
            <a:xfrm>
              <a:off x="1829" y="8179"/>
              <a:ext cx="2490" cy="406"/>
            </a:xfrm>
            <a:prstGeom prst="rect">
              <a:avLst/>
            </a:prstGeom>
            <a:noFill/>
          </p:spPr>
          <p:txBody>
            <a:bodyPr wrap="square" rtlCol="0" anchor="t">
              <a:spAutoFit/>
            </a:bodyPr>
            <a:lstStyle/>
            <a:p>
              <a:pPr indent="0">
                <a:lnSpc>
                  <a:spcPct val="150000"/>
                </a:lnSpc>
                <a:buFont typeface="Wingdings" panose="05000000000000000000" charset="0"/>
                <a:buNone/>
              </a:pPr>
              <a:r>
                <a:rPr kumimoji="1" lang="en-US" altLang="zh-CN" sz="1400" dirty="0">
                  <a:solidFill>
                    <a:schemeClr val="tx1">
                      <a:lumMod val="65000"/>
                      <a:lumOff val="35000"/>
                    </a:schemeClr>
                  </a:solidFill>
                  <a:ea typeface="微软雅黑" panose="020B0503020204020204" pitchFamily="34" charset="-122"/>
                  <a:cs typeface="Calibri" panose="020F0502020204030204" pitchFamily="34" charset="0"/>
                  <a:sym typeface="+mn-ea"/>
                </a:rPr>
                <a:t>AD/LDAP</a:t>
              </a:r>
              <a:endParaRPr lang="zh-CN" altLang="en-US" sz="1400" dirty="0">
                <a:solidFill>
                  <a:schemeClr val="tx1">
                    <a:lumMod val="65000"/>
                    <a:lumOff val="35000"/>
                  </a:schemeClr>
                </a:solidFill>
                <a:ea typeface="微软雅黑" panose="020B0503020204020204" pitchFamily="34" charset="-122"/>
                <a:cs typeface="Calibri" panose="020F0502020204030204" pitchFamily="34" charset="0"/>
                <a:sym typeface="+mn-ea"/>
              </a:endParaRPr>
            </a:p>
          </p:txBody>
        </p:sp>
        <p:grpSp>
          <p:nvGrpSpPr>
            <p:cNvPr id="17" name="Group 322"/>
            <p:cNvGrpSpPr/>
            <p:nvPr/>
          </p:nvGrpSpPr>
          <p:grpSpPr bwMode="auto">
            <a:xfrm>
              <a:off x="1436" y="8315"/>
              <a:ext cx="244" cy="244"/>
              <a:chOff x="1460374" y="1556973"/>
              <a:chExt cx="479425" cy="479425"/>
            </a:xfrm>
          </p:grpSpPr>
          <p:sp>
            <p:nvSpPr>
              <p:cNvPr id="18" name="Oval 8"/>
              <p:cNvSpPr>
                <a:spLocks noChangeArrowheads="1"/>
              </p:cNvSpPr>
              <p:nvPr/>
            </p:nvSpPr>
            <p:spPr bwMode="auto">
              <a:xfrm>
                <a:off x="1460374" y="155697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19" name="Freeform 9"/>
              <p:cNvSpPr/>
              <p:nvPr/>
            </p:nvSpPr>
            <p:spPr bwMode="auto">
              <a:xfrm>
                <a:off x="1575728" y="171479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grpSp>
        <p:nvGrpSpPr>
          <p:cNvPr id="20" name="组合 146"/>
          <p:cNvGrpSpPr/>
          <p:nvPr/>
        </p:nvGrpSpPr>
        <p:grpSpPr>
          <a:xfrm>
            <a:off x="844380" y="2921381"/>
            <a:ext cx="2492635" cy="705462"/>
            <a:chOff x="1436" y="8064"/>
            <a:chExt cx="2650" cy="750"/>
          </a:xfrm>
        </p:grpSpPr>
        <p:sp>
          <p:nvSpPr>
            <p:cNvPr id="21" name="文本框 20"/>
            <p:cNvSpPr txBox="1"/>
            <p:nvPr/>
          </p:nvSpPr>
          <p:spPr>
            <a:xfrm>
              <a:off x="1817" y="8064"/>
              <a:ext cx="2269" cy="750"/>
            </a:xfrm>
            <a:prstGeom prst="rect">
              <a:avLst/>
            </a:prstGeom>
            <a:noFill/>
          </p:spPr>
          <p:txBody>
            <a:bodyPr wrap="square" rtlCol="0" anchor="t">
              <a:spAutoFit/>
            </a:bodyPr>
            <a:lstStyle/>
            <a:p>
              <a:pPr indent="0">
                <a:lnSpc>
                  <a:spcPct val="150000"/>
                </a:lnSpc>
                <a:buFont typeface="Wingdings" panose="05000000000000000000" charset="0"/>
                <a:buNone/>
              </a:pPr>
              <a:r>
                <a:rPr lang="en-SG" altLang="zh-CN" sz="1400" dirty="0" err="1">
                  <a:solidFill>
                    <a:schemeClr val="tx1">
                      <a:lumMod val="65000"/>
                      <a:lumOff val="35000"/>
                    </a:schemeClr>
                  </a:solidFill>
                  <a:ea typeface="微软雅黑" panose="020B0503020204020204" pitchFamily="34" charset="-122"/>
                  <a:cs typeface="Calibri" panose="020F0502020204030204" pitchFamily="34" charset="0"/>
                  <a:sym typeface="+mn-ea"/>
                </a:rPr>
                <a:t>WeCom</a:t>
              </a:r>
              <a:r>
                <a:rPr lang="en-SG" altLang="zh-CN" sz="1400" dirty="0">
                  <a:solidFill>
                    <a:schemeClr val="tx1">
                      <a:lumMod val="65000"/>
                      <a:lumOff val="35000"/>
                    </a:schemeClr>
                  </a:solidFill>
                  <a:ea typeface="微软雅黑" panose="020B0503020204020204" pitchFamily="34" charset="-122"/>
                  <a:cs typeface="Calibri" panose="020F0502020204030204" pitchFamily="34" charset="0"/>
                  <a:sym typeface="+mn-ea"/>
                </a:rPr>
                <a:t> or other enterprise IM</a:t>
              </a:r>
              <a:endParaRPr lang="zh-CN" altLang="en-US" sz="1400" dirty="0">
                <a:solidFill>
                  <a:schemeClr val="tx1">
                    <a:lumMod val="65000"/>
                    <a:lumOff val="35000"/>
                  </a:schemeClr>
                </a:solidFill>
                <a:ea typeface="微软雅黑" panose="020B0503020204020204" pitchFamily="34" charset="-122"/>
                <a:cs typeface="Calibri" panose="020F0502020204030204" pitchFamily="34" charset="0"/>
                <a:sym typeface="+mn-ea"/>
              </a:endParaRPr>
            </a:p>
          </p:txBody>
        </p:sp>
        <p:grpSp>
          <p:nvGrpSpPr>
            <p:cNvPr id="22" name="Group 322"/>
            <p:cNvGrpSpPr/>
            <p:nvPr/>
          </p:nvGrpSpPr>
          <p:grpSpPr bwMode="auto">
            <a:xfrm>
              <a:off x="1436" y="8315"/>
              <a:ext cx="244" cy="244"/>
              <a:chOff x="1460006" y="1557743"/>
              <a:chExt cx="479425" cy="479425"/>
            </a:xfrm>
          </p:grpSpPr>
          <p:sp>
            <p:nvSpPr>
              <p:cNvPr id="23" name="Oval 8"/>
              <p:cNvSpPr>
                <a:spLocks noChangeArrowheads="1"/>
              </p:cNvSpPr>
              <p:nvPr/>
            </p:nvSpPr>
            <p:spPr bwMode="auto">
              <a:xfrm>
                <a:off x="1460006" y="155774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24" name="Freeform 9"/>
              <p:cNvSpPr/>
              <p:nvPr/>
            </p:nvSpPr>
            <p:spPr bwMode="auto">
              <a:xfrm>
                <a:off x="1575728" y="171479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grpSp>
        <p:nvGrpSpPr>
          <p:cNvPr id="25" name="组合 151"/>
          <p:cNvGrpSpPr/>
          <p:nvPr/>
        </p:nvGrpSpPr>
        <p:grpSpPr>
          <a:xfrm>
            <a:off x="863508" y="3657380"/>
            <a:ext cx="2484169" cy="381890"/>
            <a:chOff x="1436" y="8181"/>
            <a:chExt cx="2641" cy="406"/>
          </a:xfrm>
        </p:grpSpPr>
        <p:sp>
          <p:nvSpPr>
            <p:cNvPr id="26" name="文本框 25"/>
            <p:cNvSpPr txBox="1"/>
            <p:nvPr/>
          </p:nvSpPr>
          <p:spPr>
            <a:xfrm>
              <a:off x="1808" y="8181"/>
              <a:ext cx="2269" cy="406"/>
            </a:xfrm>
            <a:prstGeom prst="rect">
              <a:avLst/>
            </a:prstGeom>
            <a:noFill/>
          </p:spPr>
          <p:txBody>
            <a:bodyPr wrap="square" rtlCol="0" anchor="t">
              <a:spAutoFit/>
            </a:bodyPr>
            <a:lstStyle/>
            <a:p>
              <a:pPr indent="0">
                <a:lnSpc>
                  <a:spcPct val="150000"/>
                </a:lnSpc>
                <a:buFont typeface="Wingdings" panose="05000000000000000000" charset="0"/>
                <a:buNone/>
              </a:pPr>
              <a:r>
                <a:rPr lang="en-US" altLang="zh-CN" sz="1400" dirty="0">
                  <a:solidFill>
                    <a:schemeClr val="tx1">
                      <a:lumMod val="65000"/>
                      <a:lumOff val="35000"/>
                    </a:schemeClr>
                  </a:solidFill>
                  <a:ea typeface="微软雅黑" panose="020B0503020204020204" pitchFamily="34" charset="-122"/>
                  <a:cs typeface="Calibri" panose="020F0502020204030204" pitchFamily="34" charset="0"/>
                  <a:sym typeface="+mn-ea"/>
                </a:rPr>
                <a:t>Integrate existing IAM</a:t>
              </a:r>
              <a:endParaRPr lang="zh-CN" altLang="en-US" sz="1400" dirty="0">
                <a:solidFill>
                  <a:schemeClr val="tx1">
                    <a:lumMod val="65000"/>
                    <a:lumOff val="35000"/>
                  </a:schemeClr>
                </a:solidFill>
                <a:ea typeface="微软雅黑" panose="020B0503020204020204" pitchFamily="34" charset="-122"/>
                <a:cs typeface="Calibri" panose="020F0502020204030204" pitchFamily="34" charset="0"/>
                <a:sym typeface="+mn-ea"/>
              </a:endParaRPr>
            </a:p>
          </p:txBody>
        </p:sp>
        <p:grpSp>
          <p:nvGrpSpPr>
            <p:cNvPr id="27" name="Group 322"/>
            <p:cNvGrpSpPr/>
            <p:nvPr/>
          </p:nvGrpSpPr>
          <p:grpSpPr bwMode="auto">
            <a:xfrm>
              <a:off x="1436" y="8294"/>
              <a:ext cx="244" cy="244"/>
              <a:chOff x="1460006" y="1515513"/>
              <a:chExt cx="479425" cy="479425"/>
            </a:xfrm>
          </p:grpSpPr>
          <p:sp>
            <p:nvSpPr>
              <p:cNvPr id="28" name="Oval 8"/>
              <p:cNvSpPr>
                <a:spLocks noChangeArrowheads="1"/>
              </p:cNvSpPr>
              <p:nvPr/>
            </p:nvSpPr>
            <p:spPr bwMode="auto">
              <a:xfrm>
                <a:off x="1460006" y="151551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29" name="Freeform 9"/>
              <p:cNvSpPr/>
              <p:nvPr/>
            </p:nvSpPr>
            <p:spPr bwMode="auto">
              <a:xfrm>
                <a:off x="1575728" y="167256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pic>
        <p:nvPicPr>
          <p:cNvPr id="30" name="Picture 2" descr="âä¼ä¸å¾®ä¿¡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7637" y="4583305"/>
            <a:ext cx="991491" cy="991491"/>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386635" y="2071688"/>
            <a:ext cx="3235059" cy="3829178"/>
          </a:xfrm>
          <a:prstGeom prst="rect">
            <a:avLst/>
          </a:prstGeom>
          <a:noFill/>
          <a:ln w="19050">
            <a:solidFill>
              <a:srgbClr val="005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3" name="组合 141"/>
          <p:cNvGrpSpPr/>
          <p:nvPr/>
        </p:nvGrpSpPr>
        <p:grpSpPr>
          <a:xfrm>
            <a:off x="4872960" y="2508999"/>
            <a:ext cx="2962000" cy="522982"/>
            <a:chOff x="1436" y="8179"/>
            <a:chExt cx="3149" cy="556"/>
          </a:xfrm>
        </p:grpSpPr>
        <p:sp>
          <p:nvSpPr>
            <p:cNvPr id="34" name="文本框 33"/>
            <p:cNvSpPr txBox="1"/>
            <p:nvPr/>
          </p:nvSpPr>
          <p:spPr>
            <a:xfrm>
              <a:off x="1829" y="8179"/>
              <a:ext cx="2756" cy="556"/>
            </a:xfrm>
            <a:prstGeom prst="rect">
              <a:avLst/>
            </a:prstGeom>
            <a:noFill/>
          </p:spPr>
          <p:txBody>
            <a:bodyPr wrap="square" rtlCol="0" anchor="t">
              <a:spAutoFit/>
            </a:bodyPr>
            <a:lstStyle/>
            <a:p>
              <a:r>
                <a:rPr lang="en-SG" sz="1400" dirty="0">
                  <a:cs typeface="Calibri" panose="020F0502020204030204" pitchFamily="34" charset="0"/>
                </a:rPr>
                <a:t>Automatic acquisition of identity information </a:t>
              </a:r>
              <a:r>
                <a:rPr lang="zh-CN" altLang="en-US" sz="1400" dirty="0">
                  <a:cs typeface="Calibri" panose="020F0502020204030204" pitchFamily="34" charset="0"/>
                  <a:sym typeface="+mn-ea"/>
                </a:rPr>
                <a:t>（</a:t>
              </a:r>
              <a:r>
                <a:rPr lang="en-US" altLang="zh-CN" sz="1400" dirty="0">
                  <a:cs typeface="Calibri" panose="020F0502020204030204" pitchFamily="34" charset="0"/>
                  <a:sym typeface="+mn-ea"/>
                </a:rPr>
                <a:t>Domain</a:t>
              </a:r>
              <a:r>
                <a:rPr lang="zh-CN" altLang="en-US" sz="1400" dirty="0">
                  <a:cs typeface="Calibri" panose="020F0502020204030204" pitchFamily="34" charset="0"/>
                  <a:sym typeface="+mn-ea"/>
                </a:rPr>
                <a:t>）</a:t>
              </a:r>
              <a:endParaRPr lang="en-US" altLang="zh-CN" sz="1400" dirty="0">
                <a:cs typeface="Calibri" panose="020F0502020204030204" pitchFamily="34" charset="0"/>
                <a:sym typeface="+mn-ea"/>
              </a:endParaRPr>
            </a:p>
          </p:txBody>
        </p:sp>
        <p:grpSp>
          <p:nvGrpSpPr>
            <p:cNvPr id="35" name="Group 322"/>
            <p:cNvGrpSpPr/>
            <p:nvPr/>
          </p:nvGrpSpPr>
          <p:grpSpPr bwMode="auto">
            <a:xfrm>
              <a:off x="1436" y="8315"/>
              <a:ext cx="244" cy="244"/>
              <a:chOff x="1460374" y="1556973"/>
              <a:chExt cx="479425" cy="479425"/>
            </a:xfrm>
          </p:grpSpPr>
          <p:sp>
            <p:nvSpPr>
              <p:cNvPr id="36" name="Oval 8"/>
              <p:cNvSpPr>
                <a:spLocks noChangeArrowheads="1"/>
              </p:cNvSpPr>
              <p:nvPr/>
            </p:nvSpPr>
            <p:spPr bwMode="auto">
              <a:xfrm>
                <a:off x="1460374" y="155697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37" name="Freeform 9"/>
              <p:cNvSpPr/>
              <p:nvPr/>
            </p:nvSpPr>
            <p:spPr bwMode="auto">
              <a:xfrm>
                <a:off x="1575728" y="171479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grpSp>
        <p:nvGrpSpPr>
          <p:cNvPr id="38" name="组合 146"/>
          <p:cNvGrpSpPr/>
          <p:nvPr/>
        </p:nvGrpSpPr>
        <p:grpSpPr>
          <a:xfrm>
            <a:off x="4858941" y="3127365"/>
            <a:ext cx="2484169" cy="307581"/>
            <a:chOff x="1436" y="8283"/>
            <a:chExt cx="2641" cy="327"/>
          </a:xfrm>
        </p:grpSpPr>
        <p:sp>
          <p:nvSpPr>
            <p:cNvPr id="39" name="文本框 38"/>
            <p:cNvSpPr txBox="1"/>
            <p:nvPr/>
          </p:nvSpPr>
          <p:spPr>
            <a:xfrm>
              <a:off x="1808" y="8283"/>
              <a:ext cx="2269" cy="327"/>
            </a:xfrm>
            <a:prstGeom prst="rect">
              <a:avLst/>
            </a:prstGeom>
            <a:noFill/>
          </p:spPr>
          <p:txBody>
            <a:bodyPr wrap="square" rtlCol="0" anchor="t">
              <a:spAutoFit/>
            </a:bodyPr>
            <a:lstStyle/>
            <a:p>
              <a:r>
                <a:rPr lang="en-SG" sz="1400" dirty="0">
                  <a:cs typeface="Calibri" panose="020F0502020204030204" pitchFamily="34" charset="0"/>
                </a:rPr>
                <a:t>Identity-Device Binding</a:t>
              </a:r>
              <a:endParaRPr lang="zh-CN" altLang="en-US" sz="1400" dirty="0">
                <a:cs typeface="Calibri" panose="020F0502020204030204" pitchFamily="34" charset="0"/>
                <a:sym typeface="+mn-ea"/>
              </a:endParaRPr>
            </a:p>
          </p:txBody>
        </p:sp>
        <p:grpSp>
          <p:nvGrpSpPr>
            <p:cNvPr id="40" name="Group 322"/>
            <p:cNvGrpSpPr/>
            <p:nvPr/>
          </p:nvGrpSpPr>
          <p:grpSpPr bwMode="auto">
            <a:xfrm>
              <a:off x="1436" y="8315"/>
              <a:ext cx="244" cy="244"/>
              <a:chOff x="1460006" y="1557743"/>
              <a:chExt cx="479425" cy="479425"/>
            </a:xfrm>
          </p:grpSpPr>
          <p:sp>
            <p:nvSpPr>
              <p:cNvPr id="41" name="Oval 8"/>
              <p:cNvSpPr>
                <a:spLocks noChangeArrowheads="1"/>
              </p:cNvSpPr>
              <p:nvPr/>
            </p:nvSpPr>
            <p:spPr bwMode="auto">
              <a:xfrm>
                <a:off x="1460006" y="155774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42" name="Freeform 9"/>
              <p:cNvSpPr/>
              <p:nvPr/>
            </p:nvSpPr>
            <p:spPr bwMode="auto">
              <a:xfrm>
                <a:off x="1575728" y="171479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grpSp>
        <p:nvGrpSpPr>
          <p:cNvPr id="43" name="组合 151"/>
          <p:cNvGrpSpPr/>
          <p:nvPr/>
        </p:nvGrpSpPr>
        <p:grpSpPr>
          <a:xfrm>
            <a:off x="4878069" y="3633860"/>
            <a:ext cx="2740017" cy="522982"/>
            <a:chOff x="1436" y="8156"/>
            <a:chExt cx="2913" cy="556"/>
          </a:xfrm>
        </p:grpSpPr>
        <p:sp>
          <p:nvSpPr>
            <p:cNvPr id="47" name="文本框 46"/>
            <p:cNvSpPr txBox="1"/>
            <p:nvPr/>
          </p:nvSpPr>
          <p:spPr>
            <a:xfrm>
              <a:off x="1788" y="8156"/>
              <a:ext cx="2561" cy="556"/>
            </a:xfrm>
            <a:prstGeom prst="rect">
              <a:avLst/>
            </a:prstGeom>
            <a:noFill/>
          </p:spPr>
          <p:txBody>
            <a:bodyPr wrap="square" rtlCol="0" anchor="t">
              <a:spAutoFit/>
            </a:bodyPr>
            <a:lstStyle/>
            <a:p>
              <a:r>
                <a:rPr lang="en-SG" sz="1400" dirty="0">
                  <a:cs typeface="Calibri" panose="020F0502020204030204" pitchFamily="34" charset="0"/>
                </a:rPr>
                <a:t>Manage different devices on the same platform</a:t>
              </a:r>
              <a:endParaRPr lang="zh-CN" altLang="en-US" sz="1400" dirty="0">
                <a:cs typeface="Calibri" panose="020F0502020204030204" pitchFamily="34" charset="0"/>
                <a:sym typeface="+mn-ea"/>
              </a:endParaRPr>
            </a:p>
          </p:txBody>
        </p:sp>
        <p:grpSp>
          <p:nvGrpSpPr>
            <p:cNvPr id="53" name="Group 322"/>
            <p:cNvGrpSpPr/>
            <p:nvPr/>
          </p:nvGrpSpPr>
          <p:grpSpPr bwMode="auto">
            <a:xfrm>
              <a:off x="1436" y="8294"/>
              <a:ext cx="244" cy="244"/>
              <a:chOff x="1460006" y="1515513"/>
              <a:chExt cx="479425" cy="479425"/>
            </a:xfrm>
          </p:grpSpPr>
          <p:sp>
            <p:nvSpPr>
              <p:cNvPr id="54" name="Oval 8"/>
              <p:cNvSpPr>
                <a:spLocks noChangeArrowheads="1"/>
              </p:cNvSpPr>
              <p:nvPr/>
            </p:nvSpPr>
            <p:spPr bwMode="auto">
              <a:xfrm>
                <a:off x="1460006" y="151551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55" name="Freeform 9"/>
              <p:cNvSpPr/>
              <p:nvPr/>
            </p:nvSpPr>
            <p:spPr bwMode="auto">
              <a:xfrm>
                <a:off x="1575728" y="167256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sp>
        <p:nvSpPr>
          <p:cNvPr id="56" name="矩形 55"/>
          <p:cNvSpPr/>
          <p:nvPr/>
        </p:nvSpPr>
        <p:spPr>
          <a:xfrm>
            <a:off x="4575765" y="2071688"/>
            <a:ext cx="3235059" cy="3829178"/>
          </a:xfrm>
          <a:prstGeom prst="rect">
            <a:avLst/>
          </a:prstGeom>
          <a:noFill/>
          <a:ln w="19050">
            <a:solidFill>
              <a:srgbClr val="005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8" name="组合 141"/>
          <p:cNvGrpSpPr/>
          <p:nvPr/>
        </p:nvGrpSpPr>
        <p:grpSpPr>
          <a:xfrm>
            <a:off x="9077239" y="2483472"/>
            <a:ext cx="2711796" cy="522982"/>
            <a:chOff x="1436" y="8179"/>
            <a:chExt cx="2883" cy="556"/>
          </a:xfrm>
        </p:grpSpPr>
        <p:sp>
          <p:nvSpPr>
            <p:cNvPr id="59" name="文本框 58"/>
            <p:cNvSpPr txBox="1"/>
            <p:nvPr/>
          </p:nvSpPr>
          <p:spPr>
            <a:xfrm>
              <a:off x="1829" y="8179"/>
              <a:ext cx="2490" cy="556"/>
            </a:xfrm>
            <a:prstGeom prst="rect">
              <a:avLst/>
            </a:prstGeom>
            <a:noFill/>
          </p:spPr>
          <p:txBody>
            <a:bodyPr wrap="square" rtlCol="0" anchor="t">
              <a:spAutoFit/>
            </a:bodyPr>
            <a:lstStyle/>
            <a:p>
              <a:r>
                <a:rPr lang="en-SG" sz="1400" dirty="0">
                  <a:cs typeface="Calibri" panose="020F0502020204030204" pitchFamily="34" charset="0"/>
                </a:rPr>
                <a:t>Endpoint Compliance and Hardening</a:t>
              </a:r>
              <a:endParaRPr lang="zh-CN" altLang="en-US" sz="1400" dirty="0">
                <a:cs typeface="Calibri" panose="020F0502020204030204" pitchFamily="34" charset="0"/>
                <a:sym typeface="+mn-ea"/>
              </a:endParaRPr>
            </a:p>
          </p:txBody>
        </p:sp>
        <p:grpSp>
          <p:nvGrpSpPr>
            <p:cNvPr id="60" name="Group 322"/>
            <p:cNvGrpSpPr/>
            <p:nvPr/>
          </p:nvGrpSpPr>
          <p:grpSpPr bwMode="auto">
            <a:xfrm>
              <a:off x="1436" y="8315"/>
              <a:ext cx="244" cy="244"/>
              <a:chOff x="1460374" y="1556973"/>
              <a:chExt cx="479425" cy="479425"/>
            </a:xfrm>
          </p:grpSpPr>
          <p:sp>
            <p:nvSpPr>
              <p:cNvPr id="61" name="Oval 8"/>
              <p:cNvSpPr>
                <a:spLocks noChangeArrowheads="1"/>
              </p:cNvSpPr>
              <p:nvPr/>
            </p:nvSpPr>
            <p:spPr bwMode="auto">
              <a:xfrm>
                <a:off x="1460374" y="155697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62" name="Freeform 9"/>
              <p:cNvSpPr/>
              <p:nvPr/>
            </p:nvSpPr>
            <p:spPr bwMode="auto">
              <a:xfrm>
                <a:off x="1575728" y="171479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grpSp>
        <p:nvGrpSpPr>
          <p:cNvPr id="63" name="组合 146"/>
          <p:cNvGrpSpPr/>
          <p:nvPr/>
        </p:nvGrpSpPr>
        <p:grpSpPr>
          <a:xfrm>
            <a:off x="9063220" y="3079807"/>
            <a:ext cx="2502041" cy="381890"/>
            <a:chOff x="1436" y="8217"/>
            <a:chExt cx="2660" cy="406"/>
          </a:xfrm>
        </p:grpSpPr>
        <p:sp>
          <p:nvSpPr>
            <p:cNvPr id="64" name="文本框 63"/>
            <p:cNvSpPr txBox="1"/>
            <p:nvPr/>
          </p:nvSpPr>
          <p:spPr>
            <a:xfrm>
              <a:off x="1827" y="8217"/>
              <a:ext cx="2269" cy="406"/>
            </a:xfrm>
            <a:prstGeom prst="rect">
              <a:avLst/>
            </a:prstGeom>
            <a:noFill/>
          </p:spPr>
          <p:txBody>
            <a:bodyPr wrap="square" rtlCol="0" anchor="t">
              <a:spAutoFit/>
            </a:bodyPr>
            <a:lstStyle/>
            <a:p>
              <a:pPr indent="0">
                <a:lnSpc>
                  <a:spcPct val="150000"/>
                </a:lnSpc>
                <a:buFont typeface="Wingdings" panose="05000000000000000000" charset="0"/>
                <a:buNone/>
              </a:pPr>
              <a:r>
                <a:rPr lang="en-US" altLang="zh-CN" sz="1400" dirty="0">
                  <a:ea typeface="微软雅黑" panose="020B0503020204020204" pitchFamily="34" charset="-122"/>
                  <a:cs typeface="Calibri" panose="020F0502020204030204" pitchFamily="34" charset="0"/>
                  <a:sym typeface="+mn-ea"/>
                </a:rPr>
                <a:t>Access Channel</a:t>
              </a:r>
              <a:endParaRPr lang="zh-CN" altLang="en-US" sz="1400" dirty="0">
                <a:ea typeface="微软雅黑" panose="020B0503020204020204" pitchFamily="34" charset="-122"/>
                <a:cs typeface="Calibri" panose="020F0502020204030204" pitchFamily="34" charset="0"/>
                <a:sym typeface="+mn-ea"/>
              </a:endParaRPr>
            </a:p>
          </p:txBody>
        </p:sp>
        <p:grpSp>
          <p:nvGrpSpPr>
            <p:cNvPr id="65" name="Group 322"/>
            <p:cNvGrpSpPr/>
            <p:nvPr/>
          </p:nvGrpSpPr>
          <p:grpSpPr bwMode="auto">
            <a:xfrm>
              <a:off x="1436" y="8315"/>
              <a:ext cx="244" cy="244"/>
              <a:chOff x="1460006" y="1557743"/>
              <a:chExt cx="479425" cy="479425"/>
            </a:xfrm>
          </p:grpSpPr>
          <p:sp>
            <p:nvSpPr>
              <p:cNvPr id="66" name="Oval 8"/>
              <p:cNvSpPr>
                <a:spLocks noChangeArrowheads="1"/>
              </p:cNvSpPr>
              <p:nvPr/>
            </p:nvSpPr>
            <p:spPr bwMode="auto">
              <a:xfrm>
                <a:off x="1460006" y="155774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67" name="Freeform 9"/>
              <p:cNvSpPr/>
              <p:nvPr/>
            </p:nvSpPr>
            <p:spPr bwMode="auto">
              <a:xfrm>
                <a:off x="1575728" y="171479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grpSp>
        <p:nvGrpSpPr>
          <p:cNvPr id="68" name="组合 151"/>
          <p:cNvGrpSpPr/>
          <p:nvPr/>
        </p:nvGrpSpPr>
        <p:grpSpPr>
          <a:xfrm>
            <a:off x="9082348" y="3650260"/>
            <a:ext cx="2503922" cy="381890"/>
            <a:chOff x="1436" y="8158"/>
            <a:chExt cx="2662" cy="406"/>
          </a:xfrm>
        </p:grpSpPr>
        <p:sp>
          <p:nvSpPr>
            <p:cNvPr id="69" name="文本框 68"/>
            <p:cNvSpPr txBox="1"/>
            <p:nvPr/>
          </p:nvSpPr>
          <p:spPr>
            <a:xfrm>
              <a:off x="1829" y="8158"/>
              <a:ext cx="2269" cy="406"/>
            </a:xfrm>
            <a:prstGeom prst="rect">
              <a:avLst/>
            </a:prstGeom>
            <a:noFill/>
          </p:spPr>
          <p:txBody>
            <a:bodyPr wrap="square" rtlCol="0" anchor="t">
              <a:spAutoFit/>
            </a:bodyPr>
            <a:lstStyle/>
            <a:p>
              <a:pPr indent="0">
                <a:lnSpc>
                  <a:spcPct val="150000"/>
                </a:lnSpc>
                <a:buFont typeface="Wingdings" panose="05000000000000000000" charset="0"/>
                <a:buNone/>
              </a:pPr>
              <a:r>
                <a:rPr lang="en-US" altLang="zh-CN" sz="1400" dirty="0">
                  <a:ea typeface="微软雅黑" panose="020B0503020204020204" pitchFamily="34" charset="-122"/>
                  <a:cs typeface="Calibri" panose="020F0502020204030204" pitchFamily="34" charset="0"/>
                  <a:sym typeface="+mn-ea"/>
                </a:rPr>
                <a:t>Resource Access Control</a:t>
              </a:r>
              <a:endParaRPr lang="zh-CN" altLang="en-US" sz="1400" dirty="0">
                <a:ea typeface="微软雅黑" panose="020B0503020204020204" pitchFamily="34" charset="-122"/>
                <a:cs typeface="Calibri" panose="020F0502020204030204" pitchFamily="34" charset="0"/>
                <a:sym typeface="+mn-ea"/>
              </a:endParaRPr>
            </a:p>
          </p:txBody>
        </p:sp>
        <p:grpSp>
          <p:nvGrpSpPr>
            <p:cNvPr id="70" name="Group 322"/>
            <p:cNvGrpSpPr/>
            <p:nvPr/>
          </p:nvGrpSpPr>
          <p:grpSpPr bwMode="auto">
            <a:xfrm>
              <a:off x="1436" y="8294"/>
              <a:ext cx="244" cy="244"/>
              <a:chOff x="1460006" y="1515513"/>
              <a:chExt cx="479425" cy="479425"/>
            </a:xfrm>
          </p:grpSpPr>
          <p:sp>
            <p:nvSpPr>
              <p:cNvPr id="71" name="Oval 8"/>
              <p:cNvSpPr>
                <a:spLocks noChangeArrowheads="1"/>
              </p:cNvSpPr>
              <p:nvPr/>
            </p:nvSpPr>
            <p:spPr bwMode="auto">
              <a:xfrm>
                <a:off x="1460006" y="1515513"/>
                <a:ext cx="479425" cy="479425"/>
              </a:xfrm>
              <a:prstGeom prst="ellipse">
                <a:avLst/>
              </a:pr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sp>
            <p:nvSpPr>
              <p:cNvPr id="72" name="Freeform 9"/>
              <p:cNvSpPr/>
              <p:nvPr/>
            </p:nvSpPr>
            <p:spPr bwMode="auto">
              <a:xfrm>
                <a:off x="1575728" y="1672565"/>
                <a:ext cx="247977" cy="16532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en-US" sz="1400">
                  <a:ea typeface="微软雅黑" panose="020B0503020204020204" pitchFamily="34" charset="-122"/>
                  <a:cs typeface="Calibri" panose="020F0502020204030204" pitchFamily="34" charset="0"/>
                </a:endParaRPr>
              </a:p>
            </p:txBody>
          </p:sp>
        </p:grpSp>
      </p:grpSp>
      <p:sp>
        <p:nvSpPr>
          <p:cNvPr id="73" name="矩形 72"/>
          <p:cNvSpPr/>
          <p:nvPr/>
        </p:nvSpPr>
        <p:spPr>
          <a:xfrm>
            <a:off x="8605475" y="2086203"/>
            <a:ext cx="3235059" cy="3829178"/>
          </a:xfrm>
          <a:prstGeom prst="rect">
            <a:avLst/>
          </a:prstGeom>
          <a:noFill/>
          <a:ln w="19050">
            <a:solidFill>
              <a:srgbClr val="005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4" name="notebook-double-tool-image_36037"/>
          <p:cNvSpPr>
            <a:spLocks noChangeAspect="1"/>
          </p:cNvSpPr>
          <p:nvPr/>
        </p:nvSpPr>
        <p:spPr bwMode="auto">
          <a:xfrm>
            <a:off x="6789685" y="4818340"/>
            <a:ext cx="627604" cy="485708"/>
          </a:xfrm>
          <a:custGeom>
            <a:avLst/>
            <a:gdLst>
              <a:gd name="connsiteX0" fmla="*/ 324707 w 607910"/>
              <a:gd name="connsiteY0" fmla="*/ 449286 h 470468"/>
              <a:gd name="connsiteX1" fmla="*/ 324707 w 607910"/>
              <a:gd name="connsiteY1" fmla="*/ 456654 h 470468"/>
              <a:gd name="connsiteX2" fmla="*/ 430793 w 607910"/>
              <a:gd name="connsiteY2" fmla="*/ 456654 h 470468"/>
              <a:gd name="connsiteX3" fmla="*/ 430793 w 607910"/>
              <a:gd name="connsiteY3" fmla="*/ 449286 h 470468"/>
              <a:gd name="connsiteX4" fmla="*/ 203861 w 607910"/>
              <a:gd name="connsiteY4" fmla="*/ 433629 h 470468"/>
              <a:gd name="connsiteX5" fmla="*/ 375443 w 607910"/>
              <a:gd name="connsiteY5" fmla="*/ 433629 h 470468"/>
              <a:gd name="connsiteX6" fmla="*/ 385591 w 607910"/>
              <a:gd name="connsiteY6" fmla="*/ 433629 h 470468"/>
              <a:gd name="connsiteX7" fmla="*/ 557173 w 607910"/>
              <a:gd name="connsiteY7" fmla="*/ 433629 h 470468"/>
              <a:gd name="connsiteX8" fmla="*/ 607910 w 607910"/>
              <a:gd name="connsiteY8" fmla="*/ 435471 h 470468"/>
              <a:gd name="connsiteX9" fmla="*/ 607910 w 607910"/>
              <a:gd name="connsiteY9" fmla="*/ 470468 h 470468"/>
              <a:gd name="connsiteX10" fmla="*/ 153124 w 607910"/>
              <a:gd name="connsiteY10" fmla="*/ 470468 h 470468"/>
              <a:gd name="connsiteX11" fmla="*/ 153124 w 607910"/>
              <a:gd name="connsiteY11" fmla="*/ 435471 h 470468"/>
              <a:gd name="connsiteX12" fmla="*/ 50754 w 607910"/>
              <a:gd name="connsiteY12" fmla="*/ 243075 h 470468"/>
              <a:gd name="connsiteX13" fmla="*/ 182713 w 607910"/>
              <a:gd name="connsiteY13" fmla="*/ 243075 h 470468"/>
              <a:gd name="connsiteX14" fmla="*/ 182713 w 607910"/>
              <a:gd name="connsiteY14" fmla="*/ 258718 h 470468"/>
              <a:gd name="connsiteX15" fmla="*/ 171639 w 607910"/>
              <a:gd name="connsiteY15" fmla="*/ 258718 h 470468"/>
              <a:gd name="connsiteX16" fmla="*/ 171639 w 607910"/>
              <a:gd name="connsiteY16" fmla="*/ 266079 h 470468"/>
              <a:gd name="connsiteX17" fmla="*/ 182713 w 607910"/>
              <a:gd name="connsiteY17" fmla="*/ 266079 h 470468"/>
              <a:gd name="connsiteX18" fmla="*/ 182713 w 607910"/>
              <a:gd name="connsiteY18" fmla="*/ 280801 h 470468"/>
              <a:gd name="connsiteX19" fmla="*/ 0 w 607910"/>
              <a:gd name="connsiteY19" fmla="*/ 280801 h 470468"/>
              <a:gd name="connsiteX20" fmla="*/ 0 w 607910"/>
              <a:gd name="connsiteY20" fmla="*/ 245836 h 470468"/>
              <a:gd name="connsiteX21" fmla="*/ 230621 w 607910"/>
              <a:gd name="connsiteY21" fmla="*/ 216376 h 470468"/>
              <a:gd name="connsiteX22" fmla="*/ 230621 w 607910"/>
              <a:gd name="connsiteY22" fmla="*/ 395973 h 470468"/>
              <a:gd name="connsiteX23" fmla="*/ 530414 w 607910"/>
              <a:gd name="connsiteY23" fmla="*/ 395973 h 470468"/>
              <a:gd name="connsiteX24" fmla="*/ 530414 w 607910"/>
              <a:gd name="connsiteY24" fmla="*/ 216376 h 470468"/>
              <a:gd name="connsiteX25" fmla="*/ 203870 w 607910"/>
              <a:gd name="connsiteY25" fmla="*/ 189667 h 470468"/>
              <a:gd name="connsiteX26" fmla="*/ 557165 w 607910"/>
              <a:gd name="connsiteY26" fmla="*/ 189667 h 470468"/>
              <a:gd name="connsiteX27" fmla="*/ 557165 w 607910"/>
              <a:gd name="connsiteY27" fmla="*/ 422682 h 470468"/>
              <a:gd name="connsiteX28" fmla="*/ 203870 w 607910"/>
              <a:gd name="connsiteY28" fmla="*/ 422682 h 470468"/>
              <a:gd name="connsiteX29" fmla="*/ 50745 w 607910"/>
              <a:gd name="connsiteY29" fmla="*/ 0 h 470468"/>
              <a:gd name="connsiteX30" fmla="*/ 404040 w 607910"/>
              <a:gd name="connsiteY30" fmla="*/ 0 h 470468"/>
              <a:gd name="connsiteX31" fmla="*/ 404040 w 607910"/>
              <a:gd name="connsiteY31" fmla="*/ 166620 h 470468"/>
              <a:gd name="connsiteX32" fmla="*/ 377289 w 607910"/>
              <a:gd name="connsiteY32" fmla="*/ 166620 h 470468"/>
              <a:gd name="connsiteX33" fmla="*/ 377289 w 607910"/>
              <a:gd name="connsiteY33" fmla="*/ 25776 h 470468"/>
              <a:gd name="connsiteX34" fmla="*/ 77496 w 607910"/>
              <a:gd name="connsiteY34" fmla="*/ 25776 h 470468"/>
              <a:gd name="connsiteX35" fmla="*/ 77496 w 607910"/>
              <a:gd name="connsiteY35" fmla="*/ 206204 h 470468"/>
              <a:gd name="connsiteX36" fmla="*/ 182654 w 607910"/>
              <a:gd name="connsiteY36" fmla="*/ 206204 h 470468"/>
              <a:gd name="connsiteX37" fmla="*/ 182654 w 607910"/>
              <a:gd name="connsiteY37" fmla="*/ 231979 h 470468"/>
              <a:gd name="connsiteX38" fmla="*/ 50745 w 607910"/>
              <a:gd name="connsiteY38" fmla="*/ 231979 h 4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910" h="470468">
                <a:moveTo>
                  <a:pt x="324707" y="449286"/>
                </a:moveTo>
                <a:lnTo>
                  <a:pt x="324707" y="456654"/>
                </a:lnTo>
                <a:lnTo>
                  <a:pt x="430793" y="456654"/>
                </a:lnTo>
                <a:lnTo>
                  <a:pt x="430793" y="449286"/>
                </a:lnTo>
                <a:close/>
                <a:moveTo>
                  <a:pt x="203861" y="433629"/>
                </a:moveTo>
                <a:lnTo>
                  <a:pt x="375443" y="433629"/>
                </a:lnTo>
                <a:lnTo>
                  <a:pt x="385591" y="433629"/>
                </a:lnTo>
                <a:lnTo>
                  <a:pt x="557173" y="433629"/>
                </a:lnTo>
                <a:lnTo>
                  <a:pt x="607910" y="435471"/>
                </a:lnTo>
                <a:lnTo>
                  <a:pt x="607910" y="470468"/>
                </a:lnTo>
                <a:lnTo>
                  <a:pt x="153124" y="470468"/>
                </a:lnTo>
                <a:lnTo>
                  <a:pt x="153124" y="435471"/>
                </a:lnTo>
                <a:close/>
                <a:moveTo>
                  <a:pt x="50754" y="243075"/>
                </a:moveTo>
                <a:lnTo>
                  <a:pt x="182713" y="243075"/>
                </a:lnTo>
                <a:lnTo>
                  <a:pt x="182713" y="258718"/>
                </a:lnTo>
                <a:lnTo>
                  <a:pt x="171639" y="258718"/>
                </a:lnTo>
                <a:lnTo>
                  <a:pt x="171639" y="266079"/>
                </a:lnTo>
                <a:lnTo>
                  <a:pt x="182713" y="266079"/>
                </a:lnTo>
                <a:lnTo>
                  <a:pt x="182713" y="280801"/>
                </a:lnTo>
                <a:lnTo>
                  <a:pt x="0" y="280801"/>
                </a:lnTo>
                <a:lnTo>
                  <a:pt x="0" y="245836"/>
                </a:lnTo>
                <a:close/>
                <a:moveTo>
                  <a:pt x="230621" y="216376"/>
                </a:moveTo>
                <a:lnTo>
                  <a:pt x="230621" y="395973"/>
                </a:lnTo>
                <a:lnTo>
                  <a:pt x="530414" y="395973"/>
                </a:lnTo>
                <a:lnTo>
                  <a:pt x="530414" y="216376"/>
                </a:lnTo>
                <a:close/>
                <a:moveTo>
                  <a:pt x="203870" y="189667"/>
                </a:moveTo>
                <a:lnTo>
                  <a:pt x="557165" y="189667"/>
                </a:lnTo>
                <a:lnTo>
                  <a:pt x="557165" y="422682"/>
                </a:lnTo>
                <a:lnTo>
                  <a:pt x="203870" y="422682"/>
                </a:lnTo>
                <a:close/>
                <a:moveTo>
                  <a:pt x="50745" y="0"/>
                </a:moveTo>
                <a:lnTo>
                  <a:pt x="404040" y="0"/>
                </a:lnTo>
                <a:lnTo>
                  <a:pt x="404040" y="166620"/>
                </a:lnTo>
                <a:lnTo>
                  <a:pt x="377289" y="166620"/>
                </a:lnTo>
                <a:lnTo>
                  <a:pt x="377289" y="25776"/>
                </a:lnTo>
                <a:lnTo>
                  <a:pt x="77496" y="25776"/>
                </a:lnTo>
                <a:lnTo>
                  <a:pt x="77496" y="206204"/>
                </a:lnTo>
                <a:lnTo>
                  <a:pt x="182654" y="206204"/>
                </a:lnTo>
                <a:lnTo>
                  <a:pt x="182654" y="231979"/>
                </a:lnTo>
                <a:lnTo>
                  <a:pt x="50745" y="231979"/>
                </a:lnTo>
                <a:close/>
              </a:path>
            </a:pathLst>
          </a:custGeom>
          <a:solidFill>
            <a:srgbClr val="285175"/>
          </a:solidFill>
          <a:ln>
            <a:solidFill>
              <a:srgbClr val="285175"/>
            </a:solidFill>
          </a:ln>
        </p:spPr>
      </p:sp>
      <p:sp>
        <p:nvSpPr>
          <p:cNvPr id="75" name="group_151943"/>
          <p:cNvSpPr>
            <a:spLocks noChangeAspect="1"/>
          </p:cNvSpPr>
          <p:nvPr/>
        </p:nvSpPr>
        <p:spPr bwMode="auto">
          <a:xfrm>
            <a:off x="5226749" y="4799720"/>
            <a:ext cx="600510" cy="522948"/>
          </a:xfrm>
          <a:custGeom>
            <a:avLst/>
            <a:gdLst>
              <a:gd name="T0" fmla="*/ 1058 w 1283"/>
              <a:gd name="T1" fmla="*/ 519 h 1119"/>
              <a:gd name="T2" fmla="*/ 1132 w 1283"/>
              <a:gd name="T3" fmla="*/ 305 h 1119"/>
              <a:gd name="T4" fmla="*/ 872 w 1283"/>
              <a:gd name="T5" fmla="*/ 0 h 1119"/>
              <a:gd name="T6" fmla="*/ 642 w 1283"/>
              <a:gd name="T7" fmla="*/ 163 h 1119"/>
              <a:gd name="T8" fmla="*/ 412 w 1283"/>
              <a:gd name="T9" fmla="*/ 0 h 1119"/>
              <a:gd name="T10" fmla="*/ 151 w 1283"/>
              <a:gd name="T11" fmla="*/ 305 h 1119"/>
              <a:gd name="T12" fmla="*/ 226 w 1283"/>
              <a:gd name="T13" fmla="*/ 519 h 1119"/>
              <a:gd name="T14" fmla="*/ 0 w 1283"/>
              <a:gd name="T15" fmla="*/ 846 h 1119"/>
              <a:gd name="T16" fmla="*/ 0 w 1283"/>
              <a:gd name="T17" fmla="*/ 926 h 1119"/>
              <a:gd name="T18" fmla="*/ 80 w 1283"/>
              <a:gd name="T19" fmla="*/ 926 h 1119"/>
              <a:gd name="T20" fmla="*/ 246 w 1283"/>
              <a:gd name="T21" fmla="*/ 926 h 1119"/>
              <a:gd name="T22" fmla="*/ 230 w 1283"/>
              <a:gd name="T23" fmla="*/ 1039 h 1119"/>
              <a:gd name="T24" fmla="*/ 230 w 1283"/>
              <a:gd name="T25" fmla="*/ 1119 h 1119"/>
              <a:gd name="T26" fmla="*/ 310 w 1283"/>
              <a:gd name="T27" fmla="*/ 1119 h 1119"/>
              <a:gd name="T28" fmla="*/ 639 w 1283"/>
              <a:gd name="T29" fmla="*/ 1119 h 1119"/>
              <a:gd name="T30" fmla="*/ 644 w 1283"/>
              <a:gd name="T31" fmla="*/ 1119 h 1119"/>
              <a:gd name="T32" fmla="*/ 973 w 1283"/>
              <a:gd name="T33" fmla="*/ 1119 h 1119"/>
              <a:gd name="T34" fmla="*/ 1053 w 1283"/>
              <a:gd name="T35" fmla="*/ 1119 h 1119"/>
              <a:gd name="T36" fmla="*/ 1053 w 1283"/>
              <a:gd name="T37" fmla="*/ 1039 h 1119"/>
              <a:gd name="T38" fmla="*/ 1038 w 1283"/>
              <a:gd name="T39" fmla="*/ 926 h 1119"/>
              <a:gd name="T40" fmla="*/ 1203 w 1283"/>
              <a:gd name="T41" fmla="*/ 926 h 1119"/>
              <a:gd name="T42" fmla="*/ 1283 w 1283"/>
              <a:gd name="T43" fmla="*/ 926 h 1119"/>
              <a:gd name="T44" fmla="*/ 1283 w 1283"/>
              <a:gd name="T45" fmla="*/ 846 h 1119"/>
              <a:gd name="T46" fmla="*/ 1058 w 1283"/>
              <a:gd name="T47" fmla="*/ 519 h 1119"/>
              <a:gd name="T48" fmla="*/ 283 w 1283"/>
              <a:gd name="T49" fmla="*/ 846 h 1119"/>
              <a:gd name="T50" fmla="*/ 80 w 1283"/>
              <a:gd name="T51" fmla="*/ 846 h 1119"/>
              <a:gd name="T52" fmla="*/ 339 w 1283"/>
              <a:gd name="T53" fmla="*/ 542 h 1119"/>
              <a:gd name="T54" fmla="*/ 344 w 1283"/>
              <a:gd name="T55" fmla="*/ 513 h 1119"/>
              <a:gd name="T56" fmla="*/ 231 w 1283"/>
              <a:gd name="T57" fmla="*/ 305 h 1119"/>
              <a:gd name="T58" fmla="*/ 412 w 1283"/>
              <a:gd name="T59" fmla="*/ 80 h 1119"/>
              <a:gd name="T60" fmla="*/ 573 w 1283"/>
              <a:gd name="T61" fmla="*/ 204 h 1119"/>
              <a:gd name="T62" fmla="*/ 381 w 1283"/>
              <a:gd name="T63" fmla="*/ 498 h 1119"/>
              <a:gd name="T64" fmla="*/ 456 w 1283"/>
              <a:gd name="T65" fmla="*/ 712 h 1119"/>
              <a:gd name="T66" fmla="*/ 283 w 1283"/>
              <a:gd name="T67" fmla="*/ 846 h 1119"/>
              <a:gd name="T68" fmla="*/ 644 w 1283"/>
              <a:gd name="T69" fmla="*/ 1039 h 1119"/>
              <a:gd name="T70" fmla="*/ 639 w 1283"/>
              <a:gd name="T71" fmla="*/ 1039 h 1119"/>
              <a:gd name="T72" fmla="*/ 310 w 1283"/>
              <a:gd name="T73" fmla="*/ 1039 h 1119"/>
              <a:gd name="T74" fmla="*/ 568 w 1283"/>
              <a:gd name="T75" fmla="*/ 735 h 1119"/>
              <a:gd name="T76" fmla="*/ 574 w 1283"/>
              <a:gd name="T77" fmla="*/ 707 h 1119"/>
              <a:gd name="T78" fmla="*/ 461 w 1283"/>
              <a:gd name="T79" fmla="*/ 498 h 1119"/>
              <a:gd name="T80" fmla="*/ 642 w 1283"/>
              <a:gd name="T81" fmla="*/ 274 h 1119"/>
              <a:gd name="T82" fmla="*/ 822 w 1283"/>
              <a:gd name="T83" fmla="*/ 498 h 1119"/>
              <a:gd name="T84" fmla="*/ 711 w 1283"/>
              <a:gd name="T85" fmla="*/ 706 h 1119"/>
              <a:gd name="T86" fmla="*/ 717 w 1283"/>
              <a:gd name="T87" fmla="*/ 739 h 1119"/>
              <a:gd name="T88" fmla="*/ 973 w 1283"/>
              <a:gd name="T89" fmla="*/ 1039 h 1119"/>
              <a:gd name="T90" fmla="*/ 644 w 1283"/>
              <a:gd name="T91" fmla="*/ 1039 h 1119"/>
              <a:gd name="T92" fmla="*/ 1000 w 1283"/>
              <a:gd name="T93" fmla="*/ 846 h 1119"/>
              <a:gd name="T94" fmla="*/ 828 w 1283"/>
              <a:gd name="T95" fmla="*/ 712 h 1119"/>
              <a:gd name="T96" fmla="*/ 902 w 1283"/>
              <a:gd name="T97" fmla="*/ 498 h 1119"/>
              <a:gd name="T98" fmla="*/ 711 w 1283"/>
              <a:gd name="T99" fmla="*/ 204 h 1119"/>
              <a:gd name="T100" fmla="*/ 872 w 1283"/>
              <a:gd name="T101" fmla="*/ 80 h 1119"/>
              <a:gd name="T102" fmla="*/ 1052 w 1283"/>
              <a:gd name="T103" fmla="*/ 305 h 1119"/>
              <a:gd name="T104" fmla="*/ 941 w 1283"/>
              <a:gd name="T105" fmla="*/ 513 h 1119"/>
              <a:gd name="T106" fmla="*/ 947 w 1283"/>
              <a:gd name="T107" fmla="*/ 545 h 1119"/>
              <a:gd name="T108" fmla="*/ 1203 w 1283"/>
              <a:gd name="T109" fmla="*/ 846 h 1119"/>
              <a:gd name="T110" fmla="*/ 1000 w 1283"/>
              <a:gd name="T111" fmla="*/ 84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3" h="1119">
                <a:moveTo>
                  <a:pt x="1058" y="519"/>
                </a:moveTo>
                <a:cubicBezTo>
                  <a:pt x="1105" y="463"/>
                  <a:pt x="1132" y="386"/>
                  <a:pt x="1132" y="305"/>
                </a:cubicBezTo>
                <a:cubicBezTo>
                  <a:pt x="1132" y="137"/>
                  <a:pt x="1015" y="0"/>
                  <a:pt x="872" y="0"/>
                </a:cubicBezTo>
                <a:cubicBezTo>
                  <a:pt x="772" y="0"/>
                  <a:pt x="686" y="66"/>
                  <a:pt x="642" y="163"/>
                </a:cubicBezTo>
                <a:cubicBezTo>
                  <a:pt x="598" y="66"/>
                  <a:pt x="511" y="0"/>
                  <a:pt x="412" y="0"/>
                </a:cubicBezTo>
                <a:cubicBezTo>
                  <a:pt x="268" y="0"/>
                  <a:pt x="151" y="137"/>
                  <a:pt x="151" y="305"/>
                </a:cubicBezTo>
                <a:cubicBezTo>
                  <a:pt x="151" y="387"/>
                  <a:pt x="179" y="463"/>
                  <a:pt x="226" y="519"/>
                </a:cubicBezTo>
                <a:cubicBezTo>
                  <a:pt x="144" y="557"/>
                  <a:pt x="0" y="629"/>
                  <a:pt x="0" y="846"/>
                </a:cubicBezTo>
                <a:lnTo>
                  <a:pt x="0" y="926"/>
                </a:lnTo>
                <a:lnTo>
                  <a:pt x="80" y="926"/>
                </a:lnTo>
                <a:lnTo>
                  <a:pt x="246" y="926"/>
                </a:lnTo>
                <a:cubicBezTo>
                  <a:pt x="236" y="959"/>
                  <a:pt x="230" y="996"/>
                  <a:pt x="230" y="1039"/>
                </a:cubicBezTo>
                <a:lnTo>
                  <a:pt x="230" y="1119"/>
                </a:lnTo>
                <a:lnTo>
                  <a:pt x="310" y="1119"/>
                </a:lnTo>
                <a:lnTo>
                  <a:pt x="639" y="1119"/>
                </a:lnTo>
                <a:lnTo>
                  <a:pt x="644" y="1119"/>
                </a:lnTo>
                <a:lnTo>
                  <a:pt x="973" y="1119"/>
                </a:lnTo>
                <a:lnTo>
                  <a:pt x="1053" y="1119"/>
                </a:lnTo>
                <a:lnTo>
                  <a:pt x="1053" y="1039"/>
                </a:lnTo>
                <a:cubicBezTo>
                  <a:pt x="1053" y="996"/>
                  <a:pt x="1048" y="959"/>
                  <a:pt x="1038" y="926"/>
                </a:cubicBezTo>
                <a:lnTo>
                  <a:pt x="1203" y="926"/>
                </a:lnTo>
                <a:lnTo>
                  <a:pt x="1283" y="926"/>
                </a:lnTo>
                <a:lnTo>
                  <a:pt x="1283" y="846"/>
                </a:lnTo>
                <a:cubicBezTo>
                  <a:pt x="1283" y="629"/>
                  <a:pt x="1140" y="557"/>
                  <a:pt x="1058" y="519"/>
                </a:cubicBezTo>
                <a:close/>
                <a:moveTo>
                  <a:pt x="283" y="846"/>
                </a:moveTo>
                <a:lnTo>
                  <a:pt x="80" y="846"/>
                </a:lnTo>
                <a:cubicBezTo>
                  <a:pt x="80" y="605"/>
                  <a:pt x="292" y="605"/>
                  <a:pt x="339" y="542"/>
                </a:cubicBezTo>
                <a:lnTo>
                  <a:pt x="344" y="513"/>
                </a:lnTo>
                <a:cubicBezTo>
                  <a:pt x="278" y="480"/>
                  <a:pt x="231" y="399"/>
                  <a:pt x="231" y="305"/>
                </a:cubicBezTo>
                <a:cubicBezTo>
                  <a:pt x="231" y="181"/>
                  <a:pt x="312" y="80"/>
                  <a:pt x="412" y="80"/>
                </a:cubicBezTo>
                <a:cubicBezTo>
                  <a:pt x="482" y="80"/>
                  <a:pt x="543" y="131"/>
                  <a:pt x="573" y="204"/>
                </a:cubicBezTo>
                <a:cubicBezTo>
                  <a:pt x="463" y="240"/>
                  <a:pt x="381" y="358"/>
                  <a:pt x="381" y="498"/>
                </a:cubicBezTo>
                <a:cubicBezTo>
                  <a:pt x="381" y="580"/>
                  <a:pt x="409" y="656"/>
                  <a:pt x="456" y="712"/>
                </a:cubicBezTo>
                <a:cubicBezTo>
                  <a:pt x="406" y="736"/>
                  <a:pt x="332" y="772"/>
                  <a:pt x="283" y="846"/>
                </a:cubicBezTo>
                <a:close/>
                <a:moveTo>
                  <a:pt x="644" y="1039"/>
                </a:moveTo>
                <a:lnTo>
                  <a:pt x="639" y="1039"/>
                </a:lnTo>
                <a:lnTo>
                  <a:pt x="310" y="1039"/>
                </a:lnTo>
                <a:cubicBezTo>
                  <a:pt x="310" y="798"/>
                  <a:pt x="522" y="798"/>
                  <a:pt x="568" y="735"/>
                </a:cubicBezTo>
                <a:lnTo>
                  <a:pt x="574" y="707"/>
                </a:lnTo>
                <a:cubicBezTo>
                  <a:pt x="508" y="673"/>
                  <a:pt x="461" y="593"/>
                  <a:pt x="461" y="498"/>
                </a:cubicBezTo>
                <a:cubicBezTo>
                  <a:pt x="461" y="374"/>
                  <a:pt x="542" y="274"/>
                  <a:pt x="642" y="274"/>
                </a:cubicBezTo>
                <a:cubicBezTo>
                  <a:pt x="741" y="274"/>
                  <a:pt x="822" y="374"/>
                  <a:pt x="822" y="498"/>
                </a:cubicBezTo>
                <a:cubicBezTo>
                  <a:pt x="822" y="592"/>
                  <a:pt x="776" y="672"/>
                  <a:pt x="711" y="706"/>
                </a:cubicBezTo>
                <a:lnTo>
                  <a:pt x="717" y="739"/>
                </a:lnTo>
                <a:cubicBezTo>
                  <a:pt x="769" y="798"/>
                  <a:pt x="973" y="802"/>
                  <a:pt x="973" y="1039"/>
                </a:cubicBezTo>
                <a:lnTo>
                  <a:pt x="644" y="1039"/>
                </a:lnTo>
                <a:close/>
                <a:moveTo>
                  <a:pt x="1000" y="846"/>
                </a:moveTo>
                <a:cubicBezTo>
                  <a:pt x="951" y="772"/>
                  <a:pt x="878" y="736"/>
                  <a:pt x="828" y="712"/>
                </a:cubicBezTo>
                <a:cubicBezTo>
                  <a:pt x="875" y="656"/>
                  <a:pt x="902" y="580"/>
                  <a:pt x="902" y="498"/>
                </a:cubicBezTo>
                <a:cubicBezTo>
                  <a:pt x="902" y="358"/>
                  <a:pt x="821" y="240"/>
                  <a:pt x="711" y="204"/>
                </a:cubicBezTo>
                <a:cubicBezTo>
                  <a:pt x="740" y="131"/>
                  <a:pt x="801" y="80"/>
                  <a:pt x="872" y="80"/>
                </a:cubicBezTo>
                <a:cubicBezTo>
                  <a:pt x="971" y="80"/>
                  <a:pt x="1052" y="181"/>
                  <a:pt x="1052" y="305"/>
                </a:cubicBezTo>
                <a:cubicBezTo>
                  <a:pt x="1052" y="399"/>
                  <a:pt x="1006" y="479"/>
                  <a:pt x="941" y="513"/>
                </a:cubicBezTo>
                <a:lnTo>
                  <a:pt x="947" y="545"/>
                </a:lnTo>
                <a:cubicBezTo>
                  <a:pt x="999" y="605"/>
                  <a:pt x="1203" y="609"/>
                  <a:pt x="1203" y="846"/>
                </a:cubicBezTo>
                <a:lnTo>
                  <a:pt x="1000" y="846"/>
                </a:lnTo>
                <a:close/>
              </a:path>
            </a:pathLst>
          </a:custGeom>
          <a:solidFill>
            <a:srgbClr val="285175"/>
          </a:solidFill>
          <a:ln>
            <a:solidFill>
              <a:srgbClr val="285175"/>
            </a:solidFill>
          </a:ln>
        </p:spPr>
      </p:sp>
      <p:pic>
        <p:nvPicPr>
          <p:cNvPr id="76" name="Picture 10" descr="âlink icon pngâçå¾çæç´¢ç»æ"/>
          <p:cNvPicPr>
            <a:picLocks noChangeAspect="1" noChangeArrowheads="1"/>
          </p:cNvPicPr>
          <p:nvPr/>
        </p:nvPicPr>
        <p:blipFill>
          <a:blip r:embed="rId5" cstate="print">
            <a:duotone>
              <a:prstClr val="black"/>
              <a:srgbClr val="27506E">
                <a:tint val="45000"/>
                <a:satMod val="400000"/>
              </a:srgbClr>
            </a:duotone>
            <a:extLst>
              <a:ext uri="{28A0092B-C50C-407E-A947-70E740481C1C}">
                <a14:useLocalDpi xmlns:a14="http://schemas.microsoft.com/office/drawing/2010/main" val="0"/>
              </a:ext>
            </a:extLst>
          </a:blip>
          <a:srcRect/>
          <a:stretch>
            <a:fillRect/>
          </a:stretch>
        </p:blipFill>
        <p:spPr bwMode="auto">
          <a:xfrm rot="2763967">
            <a:off x="6075229" y="4826901"/>
            <a:ext cx="468586" cy="468586"/>
          </a:xfrm>
          <a:prstGeom prst="rect">
            <a:avLst/>
          </a:prstGeom>
          <a:noFill/>
          <a:extLst>
            <a:ext uri="{909E8E84-426E-40DD-AFC4-6F175D3DCCD1}">
              <a14:hiddenFill xmlns:a14="http://schemas.microsoft.com/office/drawing/2010/main">
                <a:solidFill>
                  <a:srgbClr val="FFFFFF"/>
                </a:solidFill>
              </a14:hiddenFill>
            </a:ext>
          </a:extLst>
        </p:spPr>
      </p:pic>
      <p:sp>
        <p:nvSpPr>
          <p:cNvPr id="77" name="user-warning_38808"/>
          <p:cNvSpPr>
            <a:spLocks noChangeAspect="1"/>
          </p:cNvSpPr>
          <p:nvPr/>
        </p:nvSpPr>
        <p:spPr bwMode="auto">
          <a:xfrm>
            <a:off x="9813810" y="4700856"/>
            <a:ext cx="661262" cy="756390"/>
          </a:xfrm>
          <a:custGeom>
            <a:avLst/>
            <a:gdLst>
              <a:gd name="connsiteX0" fmla="*/ 262891 w 524089"/>
              <a:gd name="connsiteY0" fmla="*/ 530291 h 599484"/>
              <a:gd name="connsiteX1" fmla="*/ 273652 w 524089"/>
              <a:gd name="connsiteY1" fmla="*/ 541460 h 599484"/>
              <a:gd name="connsiteX2" fmla="*/ 262891 w 524089"/>
              <a:gd name="connsiteY2" fmla="*/ 552629 h 599484"/>
              <a:gd name="connsiteX3" fmla="*/ 252130 w 524089"/>
              <a:gd name="connsiteY3" fmla="*/ 541460 h 599484"/>
              <a:gd name="connsiteX4" fmla="*/ 262891 w 524089"/>
              <a:gd name="connsiteY4" fmla="*/ 530291 h 599484"/>
              <a:gd name="connsiteX5" fmla="*/ 253422 w 524089"/>
              <a:gd name="connsiteY5" fmla="*/ 454684 h 599484"/>
              <a:gd name="connsiteX6" fmla="*/ 272361 w 524089"/>
              <a:gd name="connsiteY6" fmla="*/ 454684 h 599484"/>
              <a:gd name="connsiteX7" fmla="*/ 270639 w 524089"/>
              <a:gd name="connsiteY7" fmla="*/ 523847 h 599484"/>
              <a:gd name="connsiteX8" fmla="*/ 255143 w 524089"/>
              <a:gd name="connsiteY8" fmla="*/ 523847 h 599484"/>
              <a:gd name="connsiteX9" fmla="*/ 262905 w 524089"/>
              <a:gd name="connsiteY9" fmla="*/ 419456 h 599484"/>
              <a:gd name="connsiteX10" fmla="*/ 178569 w 524089"/>
              <a:gd name="connsiteY10" fmla="*/ 503670 h 599484"/>
              <a:gd name="connsiteX11" fmla="*/ 262905 w 524089"/>
              <a:gd name="connsiteY11" fmla="*/ 587454 h 599484"/>
              <a:gd name="connsiteX12" fmla="*/ 347241 w 524089"/>
              <a:gd name="connsiteY12" fmla="*/ 503670 h 599484"/>
              <a:gd name="connsiteX13" fmla="*/ 262905 w 524089"/>
              <a:gd name="connsiteY13" fmla="*/ 419456 h 599484"/>
              <a:gd name="connsiteX14" fmla="*/ 313249 w 524089"/>
              <a:gd name="connsiteY14" fmla="*/ 107 h 599484"/>
              <a:gd name="connsiteX15" fmla="*/ 314970 w 524089"/>
              <a:gd name="connsiteY15" fmla="*/ 3115 h 599484"/>
              <a:gd name="connsiteX16" fmla="*/ 306795 w 524089"/>
              <a:gd name="connsiteY16" fmla="*/ 8701 h 599484"/>
              <a:gd name="connsiteX17" fmla="*/ 307655 w 524089"/>
              <a:gd name="connsiteY17" fmla="*/ 22450 h 599484"/>
              <a:gd name="connsiteX18" fmla="*/ 342508 w 524089"/>
              <a:gd name="connsiteY18" fmla="*/ 52526 h 599484"/>
              <a:gd name="connsiteX19" fmla="*/ 356277 w 524089"/>
              <a:gd name="connsiteY19" fmla="*/ 86040 h 599484"/>
              <a:gd name="connsiteX20" fmla="*/ 356277 w 524089"/>
              <a:gd name="connsiteY20" fmla="*/ 134591 h 599484"/>
              <a:gd name="connsiteX21" fmla="*/ 361441 w 524089"/>
              <a:gd name="connsiteY21" fmla="*/ 146192 h 599484"/>
              <a:gd name="connsiteX22" fmla="*/ 364023 w 524089"/>
              <a:gd name="connsiteY22" fmla="*/ 150489 h 599484"/>
              <a:gd name="connsiteX23" fmla="*/ 360580 w 524089"/>
              <a:gd name="connsiteY23" fmla="*/ 185291 h 599484"/>
              <a:gd name="connsiteX24" fmla="*/ 360150 w 524089"/>
              <a:gd name="connsiteY24" fmla="*/ 186580 h 599484"/>
              <a:gd name="connsiteX25" fmla="*/ 340787 w 524089"/>
              <a:gd name="connsiteY25" fmla="*/ 236850 h 599484"/>
              <a:gd name="connsiteX26" fmla="*/ 339927 w 524089"/>
              <a:gd name="connsiteY26" fmla="*/ 238569 h 599484"/>
              <a:gd name="connsiteX27" fmla="*/ 330030 w 524089"/>
              <a:gd name="connsiteY27" fmla="*/ 293136 h 599484"/>
              <a:gd name="connsiteX28" fmla="*/ 333042 w 524089"/>
              <a:gd name="connsiteY28" fmla="*/ 298721 h 599484"/>
              <a:gd name="connsiteX29" fmla="*/ 341648 w 524089"/>
              <a:gd name="connsiteY29" fmla="*/ 311182 h 599484"/>
              <a:gd name="connsiteX30" fmla="*/ 349823 w 524089"/>
              <a:gd name="connsiteY30" fmla="*/ 334813 h 599484"/>
              <a:gd name="connsiteX31" fmla="*/ 358429 w 524089"/>
              <a:gd name="connsiteY31" fmla="*/ 341258 h 599484"/>
              <a:gd name="connsiteX32" fmla="*/ 483642 w 524089"/>
              <a:gd name="connsiteY32" fmla="*/ 395395 h 599484"/>
              <a:gd name="connsiteX33" fmla="*/ 504726 w 524089"/>
              <a:gd name="connsiteY33" fmla="*/ 410863 h 599484"/>
              <a:gd name="connsiteX34" fmla="*/ 524089 w 524089"/>
              <a:gd name="connsiteY34" fmla="*/ 494647 h 599484"/>
              <a:gd name="connsiteX35" fmla="*/ 354556 w 524089"/>
              <a:gd name="connsiteY35" fmla="*/ 548784 h 599484"/>
              <a:gd name="connsiteX36" fmla="*/ 262045 w 524089"/>
              <a:gd name="connsiteY36" fmla="*/ 599484 h 599484"/>
              <a:gd name="connsiteX37" fmla="*/ 172975 w 524089"/>
              <a:gd name="connsiteY37" fmla="*/ 554370 h 599484"/>
              <a:gd name="connsiteX38" fmla="*/ 0 w 524089"/>
              <a:gd name="connsiteY38" fmla="*/ 494647 h 599484"/>
              <a:gd name="connsiteX39" fmla="*/ 19363 w 524089"/>
              <a:gd name="connsiteY39" fmla="*/ 412152 h 599484"/>
              <a:gd name="connsiteX40" fmla="*/ 41738 w 524089"/>
              <a:gd name="connsiteY40" fmla="*/ 396684 h 599484"/>
              <a:gd name="connsiteX41" fmla="*/ 83475 w 524089"/>
              <a:gd name="connsiteY41" fmla="*/ 374771 h 599484"/>
              <a:gd name="connsiteX42" fmla="*/ 125643 w 524089"/>
              <a:gd name="connsiteY42" fmla="*/ 356726 h 599484"/>
              <a:gd name="connsiteX43" fmla="*/ 165660 w 524089"/>
              <a:gd name="connsiteY43" fmla="*/ 339969 h 599484"/>
              <a:gd name="connsiteX44" fmla="*/ 171254 w 524089"/>
              <a:gd name="connsiteY44" fmla="*/ 334383 h 599484"/>
              <a:gd name="connsiteX45" fmla="*/ 178999 w 524089"/>
              <a:gd name="connsiteY45" fmla="*/ 311611 h 599484"/>
              <a:gd name="connsiteX46" fmla="*/ 189326 w 524089"/>
              <a:gd name="connsiteY46" fmla="*/ 298721 h 599484"/>
              <a:gd name="connsiteX47" fmla="*/ 193629 w 524089"/>
              <a:gd name="connsiteY47" fmla="*/ 293136 h 599484"/>
              <a:gd name="connsiteX48" fmla="*/ 197071 w 524089"/>
              <a:gd name="connsiteY48" fmla="*/ 259622 h 599484"/>
              <a:gd name="connsiteX49" fmla="*/ 194489 w 524089"/>
              <a:gd name="connsiteY49" fmla="*/ 252318 h 599484"/>
              <a:gd name="connsiteX50" fmla="*/ 176848 w 524089"/>
              <a:gd name="connsiteY50" fmla="*/ 214508 h 599484"/>
              <a:gd name="connsiteX51" fmla="*/ 169963 w 524089"/>
              <a:gd name="connsiteY51" fmla="*/ 193455 h 599484"/>
              <a:gd name="connsiteX52" fmla="*/ 162648 w 524089"/>
              <a:gd name="connsiteY52" fmla="*/ 164238 h 599484"/>
              <a:gd name="connsiteX53" fmla="*/ 161357 w 524089"/>
              <a:gd name="connsiteY53" fmla="*/ 153496 h 599484"/>
              <a:gd name="connsiteX54" fmla="*/ 166951 w 524089"/>
              <a:gd name="connsiteY54" fmla="*/ 141895 h 599484"/>
              <a:gd name="connsiteX55" fmla="*/ 170393 w 524089"/>
              <a:gd name="connsiteY55" fmla="*/ 134591 h 599484"/>
              <a:gd name="connsiteX56" fmla="*/ 170393 w 524089"/>
              <a:gd name="connsiteY56" fmla="*/ 107523 h 599484"/>
              <a:gd name="connsiteX57" fmla="*/ 171254 w 524089"/>
              <a:gd name="connsiteY57" fmla="*/ 78735 h 599484"/>
              <a:gd name="connsiteX58" fmla="*/ 196641 w 524089"/>
              <a:gd name="connsiteY58" fmla="*/ 36629 h 599484"/>
              <a:gd name="connsiteX59" fmla="*/ 264196 w 524089"/>
              <a:gd name="connsiteY59" fmla="*/ 7412 h 599484"/>
              <a:gd name="connsiteX60" fmla="*/ 302492 w 524089"/>
              <a:gd name="connsiteY60" fmla="*/ 537 h 599484"/>
              <a:gd name="connsiteX61" fmla="*/ 313249 w 524089"/>
              <a:gd name="connsiteY61" fmla="*/ 107 h 59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24089" h="599484">
                <a:moveTo>
                  <a:pt x="262891" y="530291"/>
                </a:moveTo>
                <a:cubicBezTo>
                  <a:pt x="269348" y="530291"/>
                  <a:pt x="273652" y="535016"/>
                  <a:pt x="273652" y="541460"/>
                </a:cubicBezTo>
                <a:cubicBezTo>
                  <a:pt x="273652" y="547904"/>
                  <a:pt x="269348" y="552629"/>
                  <a:pt x="262891" y="552629"/>
                </a:cubicBezTo>
                <a:cubicBezTo>
                  <a:pt x="256865" y="552629"/>
                  <a:pt x="252130" y="547904"/>
                  <a:pt x="252130" y="541460"/>
                </a:cubicBezTo>
                <a:cubicBezTo>
                  <a:pt x="252130" y="535016"/>
                  <a:pt x="256865" y="530291"/>
                  <a:pt x="262891" y="530291"/>
                </a:cubicBezTo>
                <a:close/>
                <a:moveTo>
                  <a:pt x="253422" y="454684"/>
                </a:moveTo>
                <a:lnTo>
                  <a:pt x="272361" y="454684"/>
                </a:lnTo>
                <a:lnTo>
                  <a:pt x="270639" y="523847"/>
                </a:lnTo>
                <a:lnTo>
                  <a:pt x="255143" y="523847"/>
                </a:lnTo>
                <a:close/>
                <a:moveTo>
                  <a:pt x="262905" y="419456"/>
                </a:moveTo>
                <a:cubicBezTo>
                  <a:pt x="216434" y="419456"/>
                  <a:pt x="178569" y="457267"/>
                  <a:pt x="178569" y="503670"/>
                </a:cubicBezTo>
                <a:cubicBezTo>
                  <a:pt x="178569" y="550073"/>
                  <a:pt x="216434" y="587454"/>
                  <a:pt x="262905" y="587454"/>
                </a:cubicBezTo>
                <a:cubicBezTo>
                  <a:pt x="309376" y="587454"/>
                  <a:pt x="347241" y="550073"/>
                  <a:pt x="347241" y="503670"/>
                </a:cubicBezTo>
                <a:cubicBezTo>
                  <a:pt x="347241" y="457267"/>
                  <a:pt x="309376" y="419456"/>
                  <a:pt x="262905" y="419456"/>
                </a:cubicBezTo>
                <a:close/>
                <a:moveTo>
                  <a:pt x="313249" y="107"/>
                </a:moveTo>
                <a:cubicBezTo>
                  <a:pt x="313679" y="1396"/>
                  <a:pt x="314109" y="2256"/>
                  <a:pt x="314970" y="3115"/>
                </a:cubicBezTo>
                <a:cubicBezTo>
                  <a:pt x="311958" y="4834"/>
                  <a:pt x="308946" y="6552"/>
                  <a:pt x="306795" y="8701"/>
                </a:cubicBezTo>
                <a:cubicBezTo>
                  <a:pt x="301631" y="14286"/>
                  <a:pt x="302061" y="17723"/>
                  <a:pt x="307655" y="22450"/>
                </a:cubicBezTo>
                <a:cubicBezTo>
                  <a:pt x="319273" y="32332"/>
                  <a:pt x="330891" y="42214"/>
                  <a:pt x="342508" y="52526"/>
                </a:cubicBezTo>
                <a:cubicBezTo>
                  <a:pt x="352405" y="61549"/>
                  <a:pt x="356277" y="73150"/>
                  <a:pt x="356277" y="86040"/>
                </a:cubicBezTo>
                <a:cubicBezTo>
                  <a:pt x="356277" y="108812"/>
                  <a:pt x="356277" y="112249"/>
                  <a:pt x="356277" y="134591"/>
                </a:cubicBezTo>
                <a:cubicBezTo>
                  <a:pt x="356277" y="139317"/>
                  <a:pt x="355847" y="144044"/>
                  <a:pt x="361441" y="146192"/>
                </a:cubicBezTo>
                <a:cubicBezTo>
                  <a:pt x="362732" y="146622"/>
                  <a:pt x="364023" y="149200"/>
                  <a:pt x="364023" y="150489"/>
                </a:cubicBezTo>
                <a:cubicBezTo>
                  <a:pt x="363162" y="162089"/>
                  <a:pt x="361871" y="173690"/>
                  <a:pt x="360580" y="185291"/>
                </a:cubicBezTo>
                <a:cubicBezTo>
                  <a:pt x="360580" y="185721"/>
                  <a:pt x="360580" y="186150"/>
                  <a:pt x="360150" y="186580"/>
                </a:cubicBezTo>
                <a:cubicBezTo>
                  <a:pt x="349823" y="201618"/>
                  <a:pt x="348532" y="220523"/>
                  <a:pt x="340787" y="236850"/>
                </a:cubicBezTo>
                <a:cubicBezTo>
                  <a:pt x="340787" y="237280"/>
                  <a:pt x="340357" y="238139"/>
                  <a:pt x="339927" y="238569"/>
                </a:cubicBezTo>
                <a:cubicBezTo>
                  <a:pt x="326157" y="254896"/>
                  <a:pt x="330460" y="274231"/>
                  <a:pt x="330030" y="293136"/>
                </a:cubicBezTo>
                <a:cubicBezTo>
                  <a:pt x="330030" y="294855"/>
                  <a:pt x="331751" y="297862"/>
                  <a:pt x="333042" y="298721"/>
                </a:cubicBezTo>
                <a:cubicBezTo>
                  <a:pt x="338636" y="300870"/>
                  <a:pt x="339927" y="306026"/>
                  <a:pt x="341648" y="311182"/>
                </a:cubicBezTo>
                <a:cubicBezTo>
                  <a:pt x="344229" y="318915"/>
                  <a:pt x="346381" y="327079"/>
                  <a:pt x="349823" y="334813"/>
                </a:cubicBezTo>
                <a:cubicBezTo>
                  <a:pt x="351544" y="337391"/>
                  <a:pt x="354987" y="339969"/>
                  <a:pt x="358429" y="341258"/>
                </a:cubicBezTo>
                <a:cubicBezTo>
                  <a:pt x="401027" y="357585"/>
                  <a:pt x="442765" y="374771"/>
                  <a:pt x="483642" y="395395"/>
                </a:cubicBezTo>
                <a:cubicBezTo>
                  <a:pt x="491818" y="399692"/>
                  <a:pt x="498702" y="404848"/>
                  <a:pt x="504726" y="410863"/>
                </a:cubicBezTo>
                <a:lnTo>
                  <a:pt x="524089" y="494647"/>
                </a:lnTo>
                <a:cubicBezTo>
                  <a:pt x="484933" y="494647"/>
                  <a:pt x="416518" y="526012"/>
                  <a:pt x="354556" y="548784"/>
                </a:cubicBezTo>
                <a:cubicBezTo>
                  <a:pt x="335193" y="579290"/>
                  <a:pt x="300771" y="599484"/>
                  <a:pt x="262045" y="599484"/>
                </a:cubicBezTo>
                <a:cubicBezTo>
                  <a:pt x="225470" y="599484"/>
                  <a:pt x="193198" y="581868"/>
                  <a:pt x="172975" y="554370"/>
                </a:cubicBezTo>
                <a:cubicBezTo>
                  <a:pt x="114886" y="531598"/>
                  <a:pt x="69706" y="494647"/>
                  <a:pt x="0" y="494647"/>
                </a:cubicBezTo>
                <a:lnTo>
                  <a:pt x="19363" y="412152"/>
                </a:lnTo>
                <a:cubicBezTo>
                  <a:pt x="25817" y="406137"/>
                  <a:pt x="33562" y="400981"/>
                  <a:pt x="41738" y="396684"/>
                </a:cubicBezTo>
                <a:cubicBezTo>
                  <a:pt x="55507" y="389380"/>
                  <a:pt x="69276" y="381646"/>
                  <a:pt x="83475" y="374771"/>
                </a:cubicBezTo>
                <a:cubicBezTo>
                  <a:pt x="97245" y="368326"/>
                  <a:pt x="111444" y="362741"/>
                  <a:pt x="125643" y="356726"/>
                </a:cubicBezTo>
                <a:cubicBezTo>
                  <a:pt x="138982" y="351140"/>
                  <a:pt x="152321" y="345984"/>
                  <a:pt x="165660" y="339969"/>
                </a:cubicBezTo>
                <a:cubicBezTo>
                  <a:pt x="167812" y="339110"/>
                  <a:pt x="170393" y="336532"/>
                  <a:pt x="171254" y="334383"/>
                </a:cubicBezTo>
                <a:cubicBezTo>
                  <a:pt x="174266" y="327079"/>
                  <a:pt x="176417" y="319345"/>
                  <a:pt x="178999" y="311611"/>
                </a:cubicBezTo>
                <a:cubicBezTo>
                  <a:pt x="180720" y="306026"/>
                  <a:pt x="182011" y="300440"/>
                  <a:pt x="189326" y="298721"/>
                </a:cubicBezTo>
                <a:cubicBezTo>
                  <a:pt x="191047" y="298292"/>
                  <a:pt x="193198" y="295284"/>
                  <a:pt x="193629" y="293136"/>
                </a:cubicBezTo>
                <a:cubicBezTo>
                  <a:pt x="195350" y="281965"/>
                  <a:pt x="196210" y="270794"/>
                  <a:pt x="197071" y="259622"/>
                </a:cubicBezTo>
                <a:cubicBezTo>
                  <a:pt x="197501" y="257044"/>
                  <a:pt x="196210" y="254037"/>
                  <a:pt x="194489" y="252318"/>
                </a:cubicBezTo>
                <a:cubicBezTo>
                  <a:pt x="184593" y="241577"/>
                  <a:pt x="179429" y="228687"/>
                  <a:pt x="176848" y="214508"/>
                </a:cubicBezTo>
                <a:cubicBezTo>
                  <a:pt x="175987" y="207204"/>
                  <a:pt x="171684" y="200329"/>
                  <a:pt x="169963" y="193455"/>
                </a:cubicBezTo>
                <a:cubicBezTo>
                  <a:pt x="166951" y="183572"/>
                  <a:pt x="164800" y="174120"/>
                  <a:pt x="162648" y="164238"/>
                </a:cubicBezTo>
                <a:cubicBezTo>
                  <a:pt x="161787" y="160800"/>
                  <a:pt x="162218" y="156933"/>
                  <a:pt x="161357" y="153496"/>
                </a:cubicBezTo>
                <a:cubicBezTo>
                  <a:pt x="160497" y="147911"/>
                  <a:pt x="160927" y="144044"/>
                  <a:pt x="166951" y="141895"/>
                </a:cubicBezTo>
                <a:cubicBezTo>
                  <a:pt x="169102" y="141466"/>
                  <a:pt x="170393" y="137169"/>
                  <a:pt x="170393" y="134591"/>
                </a:cubicBezTo>
                <a:cubicBezTo>
                  <a:pt x="170824" y="119123"/>
                  <a:pt x="170393" y="122990"/>
                  <a:pt x="170393" y="107523"/>
                </a:cubicBezTo>
                <a:cubicBezTo>
                  <a:pt x="170824" y="98070"/>
                  <a:pt x="170393" y="88188"/>
                  <a:pt x="171254" y="78735"/>
                </a:cubicBezTo>
                <a:cubicBezTo>
                  <a:pt x="172545" y="60690"/>
                  <a:pt x="183302" y="47800"/>
                  <a:pt x="196641" y="36629"/>
                </a:cubicBezTo>
                <a:cubicBezTo>
                  <a:pt x="216434" y="20301"/>
                  <a:pt x="239669" y="12997"/>
                  <a:pt x="264196" y="7412"/>
                </a:cubicBezTo>
                <a:cubicBezTo>
                  <a:pt x="276674" y="4404"/>
                  <a:pt x="289583" y="2256"/>
                  <a:pt x="302492" y="537"/>
                </a:cubicBezTo>
                <a:cubicBezTo>
                  <a:pt x="305934" y="-322"/>
                  <a:pt x="309376" y="107"/>
                  <a:pt x="313249" y="107"/>
                </a:cubicBezTo>
                <a:close/>
              </a:path>
            </a:pathLst>
          </a:custGeom>
          <a:solidFill>
            <a:srgbClr val="285175"/>
          </a:solidFill>
          <a:ln>
            <a:noFill/>
          </a:ln>
        </p:spPr>
      </p:sp>
      <p:sp>
        <p:nvSpPr>
          <p:cNvPr id="78" name="箭头: 右 77"/>
          <p:cNvSpPr/>
          <p:nvPr/>
        </p:nvSpPr>
        <p:spPr>
          <a:xfrm>
            <a:off x="3844303" y="3332440"/>
            <a:ext cx="468921" cy="411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9" name="箭头: 右 78"/>
          <p:cNvSpPr/>
          <p:nvPr/>
        </p:nvSpPr>
        <p:spPr>
          <a:xfrm>
            <a:off x="8015701" y="3351959"/>
            <a:ext cx="468921" cy="411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359810" y="396290"/>
            <a:ext cx="10346668" cy="607123"/>
          </a:xfrm>
        </p:spPr>
        <p:txBody>
          <a:bodyPr/>
          <a:lstStyle/>
          <a:p>
            <a:r>
              <a:rPr lang="en-SG" altLang="zh-CN" dirty="0"/>
              <a:t>Core Capabilities - Identity Management</a:t>
            </a:r>
            <a:endParaRPr lang="zh-CN" altLang="en-US" sz="2000" dirty="0"/>
          </a:p>
        </p:txBody>
      </p:sp>
      <p:sp>
        <p:nvSpPr>
          <p:cNvPr id="3" name="平行四边形 2"/>
          <p:cNvSpPr/>
          <p:nvPr/>
        </p:nvSpPr>
        <p:spPr>
          <a:xfrm>
            <a:off x="682853" y="1824087"/>
            <a:ext cx="2629937" cy="519376"/>
          </a:xfrm>
          <a:prstGeom prst="parallelogram">
            <a:avLst/>
          </a:prstGeom>
          <a:solidFill>
            <a:srgbClr val="005BFF"/>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SG" altLang="zh-CN" b="1" dirty="0"/>
              <a:t>Unified Identity Management</a:t>
            </a:r>
            <a:endParaRPr kumimoji="1" lang="zh-CN" altLang="en-US" b="1" dirty="0"/>
          </a:p>
        </p:txBody>
      </p:sp>
      <p:sp>
        <p:nvSpPr>
          <p:cNvPr id="82" name="平行四边形 81"/>
          <p:cNvSpPr/>
          <p:nvPr/>
        </p:nvSpPr>
        <p:spPr>
          <a:xfrm>
            <a:off x="4771562" y="1824087"/>
            <a:ext cx="2907193" cy="519376"/>
          </a:xfrm>
          <a:prstGeom prst="parallelogram">
            <a:avLst/>
          </a:prstGeom>
          <a:solidFill>
            <a:srgbClr val="005BFF"/>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SG" altLang="zh-CN" b="1" dirty="0"/>
              <a:t>Identity Validation and Binding</a:t>
            </a:r>
            <a:endParaRPr kumimoji="1" lang="zh-CN" altLang="en-US" b="1" dirty="0"/>
          </a:p>
        </p:txBody>
      </p:sp>
      <p:sp>
        <p:nvSpPr>
          <p:cNvPr id="83" name="平行四边形 82"/>
          <p:cNvSpPr/>
          <p:nvPr/>
        </p:nvSpPr>
        <p:spPr>
          <a:xfrm>
            <a:off x="8676624" y="1824087"/>
            <a:ext cx="3092760" cy="519376"/>
          </a:xfrm>
          <a:prstGeom prst="parallelogram">
            <a:avLst/>
          </a:prstGeom>
          <a:solidFill>
            <a:srgbClr val="005BFF"/>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SG" altLang="zh-CN" sz="1800" dirty="0"/>
              <a:t>Identity-Based Policy</a:t>
            </a:r>
            <a:endParaRPr kumimoji="1" lang="zh-CN" altLang="en-US" sz="1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SG" altLang="zh-CN" dirty="0"/>
              <a:t>Core Capability: Self-adaptive Multi-Factor Authentication (MFA)</a:t>
            </a:r>
            <a:endParaRPr kumimoji="1" lang="zh-CN" altLang="en-US" sz="2000" dirty="0"/>
          </a:p>
        </p:txBody>
      </p:sp>
      <p:graphicFrame>
        <p:nvGraphicFramePr>
          <p:cNvPr id="49" name="图示 48"/>
          <p:cNvGraphicFramePr/>
          <p:nvPr>
            <p:extLst>
              <p:ext uri="{D42A27DB-BD31-4B8C-83A1-F6EECF244321}">
                <p14:modId xmlns:p14="http://schemas.microsoft.com/office/powerpoint/2010/main" val="3280018426"/>
              </p:ext>
            </p:extLst>
          </p:nvPr>
        </p:nvGraphicFramePr>
        <p:xfrm>
          <a:off x="956296" y="1942678"/>
          <a:ext cx="6397473" cy="3389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 name="图形 5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83867" y="3429000"/>
            <a:ext cx="528825" cy="497083"/>
          </a:xfrm>
          <a:prstGeom prst="rect">
            <a:avLst/>
          </a:prstGeom>
        </p:spPr>
      </p:pic>
      <p:pic>
        <p:nvPicPr>
          <p:cNvPr id="55" name="图形 5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74390" y="2602849"/>
            <a:ext cx="581711" cy="546793"/>
          </a:xfrm>
          <a:prstGeom prst="rect">
            <a:avLst/>
          </a:prstGeom>
        </p:spPr>
      </p:pic>
      <p:pic>
        <p:nvPicPr>
          <p:cNvPr id="58" name="图形 5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3428" y="2602849"/>
            <a:ext cx="581289" cy="546396"/>
          </a:xfrm>
          <a:prstGeom prst="rect">
            <a:avLst/>
          </a:prstGeom>
        </p:spPr>
      </p:pic>
      <p:pic>
        <p:nvPicPr>
          <p:cNvPr id="62" name="图形 6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40007" y="2602452"/>
            <a:ext cx="581711" cy="546793"/>
          </a:xfrm>
          <a:prstGeom prst="rect">
            <a:avLst/>
          </a:prstGeom>
        </p:spPr>
      </p:pic>
      <p:grpSp>
        <p:nvGrpSpPr>
          <p:cNvPr id="69" name="组合 68"/>
          <p:cNvGrpSpPr/>
          <p:nvPr/>
        </p:nvGrpSpPr>
        <p:grpSpPr>
          <a:xfrm>
            <a:off x="9662212" y="3399104"/>
            <a:ext cx="406272" cy="568332"/>
            <a:chOff x="8312110" y="4121645"/>
            <a:chExt cx="435833" cy="609685"/>
          </a:xfrm>
        </p:grpSpPr>
        <p:sp>
          <p:nvSpPr>
            <p:cNvPr id="66" name="iconfont-11842-5649801"/>
            <p:cNvSpPr/>
            <p:nvPr/>
          </p:nvSpPr>
          <p:spPr>
            <a:xfrm>
              <a:off x="8312110" y="4121645"/>
              <a:ext cx="435833" cy="609685"/>
            </a:xfrm>
            <a:custGeom>
              <a:avLst/>
              <a:gdLst>
                <a:gd name="T0" fmla="*/ 6400 w 7150"/>
                <a:gd name="T1" fmla="*/ 0 h 10000"/>
                <a:gd name="T2" fmla="*/ 750 w 7150"/>
                <a:gd name="T3" fmla="*/ 0 h 10000"/>
                <a:gd name="T4" fmla="*/ 0 w 7150"/>
                <a:gd name="T5" fmla="*/ 750 h 10000"/>
                <a:gd name="T6" fmla="*/ 0 w 7150"/>
                <a:gd name="T7" fmla="*/ 9250 h 10000"/>
                <a:gd name="T8" fmla="*/ 750 w 7150"/>
                <a:gd name="T9" fmla="*/ 10000 h 10000"/>
                <a:gd name="T10" fmla="*/ 6400 w 7150"/>
                <a:gd name="T11" fmla="*/ 10000 h 10000"/>
                <a:gd name="T12" fmla="*/ 7150 w 7150"/>
                <a:gd name="T13" fmla="*/ 9250 h 10000"/>
                <a:gd name="T14" fmla="*/ 7150 w 7150"/>
                <a:gd name="T15" fmla="*/ 750 h 10000"/>
                <a:gd name="T16" fmla="*/ 6400 w 7150"/>
                <a:gd name="T17" fmla="*/ 0 h 10000"/>
                <a:gd name="T18" fmla="*/ 4200 w 7150"/>
                <a:gd name="T19" fmla="*/ 8856 h 10000"/>
                <a:gd name="T20" fmla="*/ 3825 w 7150"/>
                <a:gd name="T21" fmla="*/ 9231 h 10000"/>
                <a:gd name="T22" fmla="*/ 3325 w 7150"/>
                <a:gd name="T23" fmla="*/ 9231 h 10000"/>
                <a:gd name="T24" fmla="*/ 2950 w 7150"/>
                <a:gd name="T25" fmla="*/ 8856 h 10000"/>
                <a:gd name="T26" fmla="*/ 3325 w 7150"/>
                <a:gd name="T27" fmla="*/ 8481 h 10000"/>
                <a:gd name="T28" fmla="*/ 3825 w 7150"/>
                <a:gd name="T29" fmla="*/ 8481 h 10000"/>
                <a:gd name="T30" fmla="*/ 4200 w 7150"/>
                <a:gd name="T31" fmla="*/ 8856 h 10000"/>
                <a:gd name="T32" fmla="*/ 6388 w 7150"/>
                <a:gd name="T33" fmla="*/ 7731 h 10000"/>
                <a:gd name="T34" fmla="*/ 738 w 7150"/>
                <a:gd name="T35" fmla="*/ 7731 h 10000"/>
                <a:gd name="T36" fmla="*/ 738 w 7150"/>
                <a:gd name="T37" fmla="*/ 781 h 10000"/>
                <a:gd name="T38" fmla="*/ 6388 w 7150"/>
                <a:gd name="T39" fmla="*/ 781 h 10000"/>
                <a:gd name="T40" fmla="*/ 6388 w 7150"/>
                <a:gd name="T41" fmla="*/ 773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50" h="10000">
                  <a:moveTo>
                    <a:pt x="6400" y="0"/>
                  </a:moveTo>
                  <a:lnTo>
                    <a:pt x="750" y="0"/>
                  </a:lnTo>
                  <a:cubicBezTo>
                    <a:pt x="336" y="0"/>
                    <a:pt x="0" y="336"/>
                    <a:pt x="0" y="750"/>
                  </a:cubicBezTo>
                  <a:lnTo>
                    <a:pt x="0" y="9250"/>
                  </a:lnTo>
                  <a:cubicBezTo>
                    <a:pt x="0" y="9664"/>
                    <a:pt x="336" y="10000"/>
                    <a:pt x="750" y="10000"/>
                  </a:cubicBezTo>
                  <a:lnTo>
                    <a:pt x="6400" y="10000"/>
                  </a:lnTo>
                  <a:cubicBezTo>
                    <a:pt x="6814" y="10000"/>
                    <a:pt x="7150" y="9664"/>
                    <a:pt x="7150" y="9250"/>
                  </a:cubicBezTo>
                  <a:lnTo>
                    <a:pt x="7150" y="750"/>
                  </a:lnTo>
                  <a:cubicBezTo>
                    <a:pt x="7150" y="336"/>
                    <a:pt x="6814" y="0"/>
                    <a:pt x="6400" y="0"/>
                  </a:cubicBezTo>
                  <a:close/>
                  <a:moveTo>
                    <a:pt x="4200" y="8856"/>
                  </a:moveTo>
                  <a:cubicBezTo>
                    <a:pt x="4200" y="9064"/>
                    <a:pt x="4033" y="9231"/>
                    <a:pt x="3825" y="9231"/>
                  </a:cubicBezTo>
                  <a:lnTo>
                    <a:pt x="3325" y="9231"/>
                  </a:lnTo>
                  <a:cubicBezTo>
                    <a:pt x="3118" y="9231"/>
                    <a:pt x="2950" y="9064"/>
                    <a:pt x="2950" y="8856"/>
                  </a:cubicBezTo>
                  <a:cubicBezTo>
                    <a:pt x="2950" y="8649"/>
                    <a:pt x="3118" y="8481"/>
                    <a:pt x="3325" y="8481"/>
                  </a:cubicBezTo>
                  <a:lnTo>
                    <a:pt x="3825" y="8481"/>
                  </a:lnTo>
                  <a:cubicBezTo>
                    <a:pt x="4031" y="8481"/>
                    <a:pt x="4200" y="8649"/>
                    <a:pt x="4200" y="8856"/>
                  </a:cubicBezTo>
                  <a:close/>
                  <a:moveTo>
                    <a:pt x="6388" y="7731"/>
                  </a:moveTo>
                  <a:lnTo>
                    <a:pt x="738" y="7731"/>
                  </a:lnTo>
                  <a:lnTo>
                    <a:pt x="738" y="781"/>
                  </a:lnTo>
                  <a:lnTo>
                    <a:pt x="6388" y="781"/>
                  </a:lnTo>
                  <a:lnTo>
                    <a:pt x="6388" y="773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文本框 67"/>
            <p:cNvSpPr txBox="1"/>
            <p:nvPr/>
          </p:nvSpPr>
          <p:spPr>
            <a:xfrm>
              <a:off x="8362537" y="4236247"/>
              <a:ext cx="334978" cy="380480"/>
            </a:xfrm>
            <a:prstGeom prst="rect">
              <a:avLst/>
            </a:prstGeom>
            <a:noFill/>
          </p:spPr>
          <p:txBody>
            <a:bodyPr wrap="square" lIns="36000" tIns="36000" rIns="36000" bIns="36000" rtlCol="0">
              <a:spAutoFit/>
            </a:bodyPr>
            <a:lstStyle/>
            <a:p>
              <a:pPr algn="ctr"/>
              <a:r>
                <a:rPr kumimoji="1" lang="zh-CN" altLang="en-US" sz="2000" dirty="0">
                  <a:solidFill>
                    <a:srgbClr val="005BFF"/>
                  </a:solidFill>
                  <a:latin typeface="+mn-ea"/>
                  <a:ea typeface="+mn-ea"/>
                </a:rPr>
                <a:t>✓</a:t>
              </a:r>
            </a:p>
          </p:txBody>
        </p:sp>
      </p:grpSp>
      <p:sp>
        <p:nvSpPr>
          <p:cNvPr id="70" name="written-letter_73473"/>
          <p:cNvSpPr>
            <a:spLocks noChangeAspect="1"/>
          </p:cNvSpPr>
          <p:nvPr/>
        </p:nvSpPr>
        <p:spPr>
          <a:xfrm>
            <a:off x="10626019" y="3408792"/>
            <a:ext cx="609685" cy="537497"/>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2" h="2315">
                <a:moveTo>
                  <a:pt x="751" y="330"/>
                </a:moveTo>
                <a:cubicBezTo>
                  <a:pt x="751" y="293"/>
                  <a:pt x="781" y="263"/>
                  <a:pt x="818" y="263"/>
                </a:cubicBezTo>
                <a:lnTo>
                  <a:pt x="1754" y="263"/>
                </a:lnTo>
                <a:cubicBezTo>
                  <a:pt x="1791" y="263"/>
                  <a:pt x="1821" y="293"/>
                  <a:pt x="1821" y="330"/>
                </a:cubicBezTo>
                <a:cubicBezTo>
                  <a:pt x="1821" y="367"/>
                  <a:pt x="1791" y="397"/>
                  <a:pt x="1754" y="397"/>
                </a:cubicBezTo>
                <a:lnTo>
                  <a:pt x="818" y="397"/>
                </a:lnTo>
                <a:cubicBezTo>
                  <a:pt x="781" y="397"/>
                  <a:pt x="751" y="367"/>
                  <a:pt x="751" y="330"/>
                </a:cubicBezTo>
                <a:close/>
                <a:moveTo>
                  <a:pt x="2622" y="837"/>
                </a:moveTo>
                <a:lnTo>
                  <a:pt x="2622" y="2035"/>
                </a:lnTo>
                <a:cubicBezTo>
                  <a:pt x="2622" y="2189"/>
                  <a:pt x="2497" y="2315"/>
                  <a:pt x="2343" y="2315"/>
                </a:cubicBezTo>
                <a:lnTo>
                  <a:pt x="279" y="2315"/>
                </a:lnTo>
                <a:cubicBezTo>
                  <a:pt x="125" y="2315"/>
                  <a:pt x="0" y="2189"/>
                  <a:pt x="0" y="2035"/>
                </a:cubicBezTo>
                <a:lnTo>
                  <a:pt x="0" y="837"/>
                </a:lnTo>
                <a:cubicBezTo>
                  <a:pt x="0" y="683"/>
                  <a:pt x="125" y="558"/>
                  <a:pt x="279" y="558"/>
                </a:cubicBezTo>
                <a:lnTo>
                  <a:pt x="486" y="558"/>
                </a:lnTo>
                <a:lnTo>
                  <a:pt x="486" y="183"/>
                </a:lnTo>
                <a:cubicBezTo>
                  <a:pt x="486" y="82"/>
                  <a:pt x="569" y="0"/>
                  <a:pt x="670" y="0"/>
                </a:cubicBezTo>
                <a:lnTo>
                  <a:pt x="1927" y="0"/>
                </a:lnTo>
                <a:cubicBezTo>
                  <a:pt x="2028" y="0"/>
                  <a:pt x="2111" y="82"/>
                  <a:pt x="2111" y="183"/>
                </a:cubicBezTo>
                <a:lnTo>
                  <a:pt x="2111" y="558"/>
                </a:lnTo>
                <a:lnTo>
                  <a:pt x="2343" y="558"/>
                </a:lnTo>
                <a:cubicBezTo>
                  <a:pt x="2497" y="558"/>
                  <a:pt x="2622" y="683"/>
                  <a:pt x="2622" y="837"/>
                </a:cubicBezTo>
                <a:close/>
                <a:moveTo>
                  <a:pt x="2420" y="1997"/>
                </a:moveTo>
                <a:lnTo>
                  <a:pt x="1583" y="1452"/>
                </a:lnTo>
                <a:lnTo>
                  <a:pt x="2422" y="861"/>
                </a:lnTo>
                <a:cubicBezTo>
                  <a:pt x="2452" y="839"/>
                  <a:pt x="2459" y="798"/>
                  <a:pt x="2438" y="768"/>
                </a:cubicBezTo>
                <a:cubicBezTo>
                  <a:pt x="2417" y="738"/>
                  <a:pt x="2375" y="730"/>
                  <a:pt x="2345" y="752"/>
                </a:cubicBezTo>
                <a:lnTo>
                  <a:pt x="1978" y="1011"/>
                </a:lnTo>
                <a:lnTo>
                  <a:pt x="1978" y="778"/>
                </a:lnTo>
                <a:lnTo>
                  <a:pt x="1978" y="764"/>
                </a:lnTo>
                <a:lnTo>
                  <a:pt x="1978" y="183"/>
                </a:lnTo>
                <a:cubicBezTo>
                  <a:pt x="1978" y="156"/>
                  <a:pt x="1955" y="133"/>
                  <a:pt x="1927" y="133"/>
                </a:cubicBezTo>
                <a:lnTo>
                  <a:pt x="670" y="133"/>
                </a:lnTo>
                <a:cubicBezTo>
                  <a:pt x="642" y="133"/>
                  <a:pt x="620" y="156"/>
                  <a:pt x="620" y="183"/>
                </a:cubicBezTo>
                <a:lnTo>
                  <a:pt x="620" y="755"/>
                </a:lnTo>
                <a:lnTo>
                  <a:pt x="620" y="755"/>
                </a:lnTo>
                <a:lnTo>
                  <a:pt x="620" y="995"/>
                </a:lnTo>
                <a:lnTo>
                  <a:pt x="279" y="756"/>
                </a:lnTo>
                <a:cubicBezTo>
                  <a:pt x="249" y="735"/>
                  <a:pt x="208" y="742"/>
                  <a:pt x="186" y="773"/>
                </a:cubicBezTo>
                <a:cubicBezTo>
                  <a:pt x="165" y="803"/>
                  <a:pt x="173" y="844"/>
                  <a:pt x="203" y="865"/>
                </a:cubicBezTo>
                <a:lnTo>
                  <a:pt x="1046" y="1458"/>
                </a:lnTo>
                <a:lnTo>
                  <a:pt x="205" y="2005"/>
                </a:lnTo>
                <a:cubicBezTo>
                  <a:pt x="174" y="2025"/>
                  <a:pt x="165" y="2066"/>
                  <a:pt x="185" y="2097"/>
                </a:cubicBezTo>
                <a:cubicBezTo>
                  <a:pt x="198" y="2117"/>
                  <a:pt x="219" y="2127"/>
                  <a:pt x="241" y="2127"/>
                </a:cubicBezTo>
                <a:cubicBezTo>
                  <a:pt x="254" y="2127"/>
                  <a:pt x="266" y="2124"/>
                  <a:pt x="277" y="2117"/>
                </a:cubicBezTo>
                <a:lnTo>
                  <a:pt x="1161" y="1542"/>
                </a:lnTo>
                <a:cubicBezTo>
                  <a:pt x="1162" y="1541"/>
                  <a:pt x="1162" y="1540"/>
                  <a:pt x="1163" y="1540"/>
                </a:cubicBezTo>
                <a:lnTo>
                  <a:pt x="1201" y="1566"/>
                </a:lnTo>
                <a:cubicBezTo>
                  <a:pt x="1234" y="1589"/>
                  <a:pt x="1272" y="1601"/>
                  <a:pt x="1311" y="1601"/>
                </a:cubicBezTo>
                <a:cubicBezTo>
                  <a:pt x="1350" y="1601"/>
                  <a:pt x="1389" y="1589"/>
                  <a:pt x="1422" y="1566"/>
                </a:cubicBezTo>
                <a:lnTo>
                  <a:pt x="1466" y="1535"/>
                </a:lnTo>
                <a:lnTo>
                  <a:pt x="2347" y="2108"/>
                </a:lnTo>
                <a:cubicBezTo>
                  <a:pt x="2359" y="2116"/>
                  <a:pt x="2371" y="2119"/>
                  <a:pt x="2384" y="2119"/>
                </a:cubicBezTo>
                <a:cubicBezTo>
                  <a:pt x="2405" y="2119"/>
                  <a:pt x="2427" y="2109"/>
                  <a:pt x="2440" y="2089"/>
                </a:cubicBezTo>
                <a:cubicBezTo>
                  <a:pt x="2460" y="2058"/>
                  <a:pt x="2451" y="2017"/>
                  <a:pt x="2420" y="1997"/>
                </a:cubicBezTo>
                <a:close/>
                <a:moveTo>
                  <a:pt x="818" y="695"/>
                </a:moveTo>
                <a:lnTo>
                  <a:pt x="1754" y="695"/>
                </a:lnTo>
                <a:cubicBezTo>
                  <a:pt x="1791" y="695"/>
                  <a:pt x="1821" y="665"/>
                  <a:pt x="1821" y="628"/>
                </a:cubicBezTo>
                <a:cubicBezTo>
                  <a:pt x="1821" y="591"/>
                  <a:pt x="1791" y="561"/>
                  <a:pt x="1754" y="561"/>
                </a:cubicBezTo>
                <a:lnTo>
                  <a:pt x="818" y="561"/>
                </a:lnTo>
                <a:cubicBezTo>
                  <a:pt x="781" y="561"/>
                  <a:pt x="751" y="591"/>
                  <a:pt x="751" y="628"/>
                </a:cubicBezTo>
                <a:cubicBezTo>
                  <a:pt x="751" y="665"/>
                  <a:pt x="781" y="695"/>
                  <a:pt x="818" y="695"/>
                </a:cubicBezTo>
                <a:close/>
                <a:moveTo>
                  <a:pt x="818" y="993"/>
                </a:moveTo>
                <a:lnTo>
                  <a:pt x="1754" y="993"/>
                </a:lnTo>
                <a:cubicBezTo>
                  <a:pt x="1791" y="993"/>
                  <a:pt x="1821" y="963"/>
                  <a:pt x="1821" y="926"/>
                </a:cubicBezTo>
                <a:cubicBezTo>
                  <a:pt x="1821" y="889"/>
                  <a:pt x="1791" y="859"/>
                  <a:pt x="1754" y="859"/>
                </a:cubicBezTo>
                <a:lnTo>
                  <a:pt x="818" y="859"/>
                </a:lnTo>
                <a:cubicBezTo>
                  <a:pt x="781" y="859"/>
                  <a:pt x="751" y="889"/>
                  <a:pt x="751" y="926"/>
                </a:cubicBezTo>
                <a:cubicBezTo>
                  <a:pt x="751" y="963"/>
                  <a:pt x="781" y="993"/>
                  <a:pt x="818" y="9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10613283"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sp>
        <p:nvSpPr>
          <p:cNvPr id="18" name="TextBox 37"/>
          <p:cNvSpPr txBox="1"/>
          <p:nvPr/>
        </p:nvSpPr>
        <p:spPr>
          <a:xfrm>
            <a:off x="8441091" y="4291447"/>
            <a:ext cx="1375944" cy="325795"/>
          </a:xfrm>
          <a:prstGeom prst="rect">
            <a:avLst/>
          </a:prstGeom>
          <a:noFill/>
        </p:spPr>
        <p:txBody>
          <a:bodyPr wrap="square" lIns="0" tIns="0" rIns="0" bIns="0" rtlCol="0">
            <a:spAutoFit/>
          </a:bodyPr>
          <a:lstStyle/>
          <a:p>
            <a:pPr algn="r">
              <a:lnSpc>
                <a:spcPct val="150000"/>
              </a:lnSpc>
            </a:pPr>
            <a:r>
              <a:rPr lang="en-US" altLang="zh-CN" sz="1600" b="1" dirty="0">
                <a:latin typeface="微软雅黑" panose="020B0503020204020204" pitchFamily="34" charset="-122"/>
                <a:ea typeface="微软雅黑" panose="020B0503020204020204" pitchFamily="34" charset="-122"/>
              </a:rPr>
              <a:t>Compliance</a:t>
            </a:r>
          </a:p>
        </p:txBody>
      </p:sp>
      <p:sp>
        <p:nvSpPr>
          <p:cNvPr id="19" name="Freeform 62"/>
          <p:cNvSpPr/>
          <p:nvPr/>
        </p:nvSpPr>
        <p:spPr bwMode="auto">
          <a:xfrm flipH="1" flipV="1">
            <a:off x="6134735" y="4255770"/>
            <a:ext cx="2378710" cy="332105"/>
          </a:xfrm>
          <a:custGeom>
            <a:avLst/>
            <a:gdLst>
              <a:gd name="T0" fmla="*/ 0 w 2345"/>
              <a:gd name="T1" fmla="*/ 0 h 1776"/>
              <a:gd name="T2" fmla="*/ 1267 w 2345"/>
              <a:gd name="T3" fmla="*/ 0 h 1776"/>
              <a:gd name="T4" fmla="*/ 2345 w 2345"/>
              <a:gd name="T5" fmla="*/ 1776 h 1776"/>
            </a:gdLst>
            <a:ahLst/>
            <a:cxnLst>
              <a:cxn ang="0">
                <a:pos x="T0" y="T1"/>
              </a:cxn>
              <a:cxn ang="0">
                <a:pos x="T2" y="T3"/>
              </a:cxn>
              <a:cxn ang="0">
                <a:pos x="T4" y="T5"/>
              </a:cxn>
            </a:cxnLst>
            <a:rect l="0" t="0" r="r" b="b"/>
            <a:pathLst>
              <a:path w="2345" h="1776">
                <a:moveTo>
                  <a:pt x="0" y="0"/>
                </a:moveTo>
                <a:lnTo>
                  <a:pt x="1267" y="0"/>
                </a:lnTo>
                <a:lnTo>
                  <a:pt x="2345" y="1776"/>
                </a:lnTo>
              </a:path>
            </a:pathLst>
          </a:custGeom>
          <a:noFill/>
          <a:ln w="3175" cap="flat">
            <a:solidFill>
              <a:schemeClr val="accent2"/>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0" name="Freeform 59"/>
          <p:cNvSpPr/>
          <p:nvPr/>
        </p:nvSpPr>
        <p:spPr bwMode="auto">
          <a:xfrm rot="1781571">
            <a:off x="8424480" y="1708659"/>
            <a:ext cx="1747723" cy="2182360"/>
          </a:xfrm>
          <a:custGeom>
            <a:avLst/>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solidFill>
            <a:schemeClr val="bg2">
              <a:lumMod val="75000"/>
              <a:alpha val="35000"/>
            </a:schemeClr>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1" name="Freeform 61"/>
          <p:cNvSpPr/>
          <p:nvPr/>
        </p:nvSpPr>
        <p:spPr bwMode="auto">
          <a:xfrm>
            <a:off x="2855844" y="1793436"/>
            <a:ext cx="2478088" cy="3053933"/>
          </a:xfrm>
          <a:custGeom>
            <a:avLst/>
            <a:gdLst>
              <a:gd name="T0" fmla="*/ 0 w 1561"/>
              <a:gd name="T1" fmla="*/ 0 h 906"/>
              <a:gd name="T2" fmla="*/ 1017 w 1561"/>
              <a:gd name="T3" fmla="*/ 0 h 906"/>
              <a:gd name="T4" fmla="*/ 1561 w 1561"/>
              <a:gd name="T5" fmla="*/ 906 h 906"/>
            </a:gdLst>
            <a:ahLst/>
            <a:cxnLst>
              <a:cxn ang="0">
                <a:pos x="T0" y="T1"/>
              </a:cxn>
              <a:cxn ang="0">
                <a:pos x="T2" y="T3"/>
              </a:cxn>
              <a:cxn ang="0">
                <a:pos x="T4" y="T5"/>
              </a:cxn>
            </a:cxnLst>
            <a:rect l="0" t="0" r="r" b="b"/>
            <a:pathLst>
              <a:path w="1561" h="906">
                <a:moveTo>
                  <a:pt x="0" y="0"/>
                </a:moveTo>
                <a:lnTo>
                  <a:pt x="1017" y="0"/>
                </a:lnTo>
                <a:lnTo>
                  <a:pt x="1561" y="906"/>
                </a:lnTo>
              </a:path>
            </a:pathLst>
          </a:custGeom>
          <a:noFill/>
          <a:ln w="3175" cap="flat">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2" name="Freeform 63"/>
          <p:cNvSpPr/>
          <p:nvPr/>
        </p:nvSpPr>
        <p:spPr bwMode="auto">
          <a:xfrm>
            <a:off x="5618408" y="1792075"/>
            <a:ext cx="2068195" cy="1722571"/>
          </a:xfrm>
          <a:custGeom>
            <a:avLst/>
            <a:gdLst>
              <a:gd name="T0" fmla="*/ 0 w 1128"/>
              <a:gd name="T1" fmla="*/ 0 h 1520"/>
              <a:gd name="T2" fmla="*/ 1128 w 1128"/>
              <a:gd name="T3" fmla="*/ 0 h 1520"/>
              <a:gd name="T4" fmla="*/ 1128 w 1128"/>
              <a:gd name="T5" fmla="*/ 1520 h 1520"/>
            </a:gdLst>
            <a:ahLst/>
            <a:cxnLst>
              <a:cxn ang="0">
                <a:pos x="T0" y="T1"/>
              </a:cxn>
              <a:cxn ang="0">
                <a:pos x="T2" y="T3"/>
              </a:cxn>
              <a:cxn ang="0">
                <a:pos x="T4" y="T5"/>
              </a:cxn>
            </a:cxnLst>
            <a:rect l="0" t="0" r="r" b="b"/>
            <a:pathLst>
              <a:path w="1128" h="1520">
                <a:moveTo>
                  <a:pt x="0" y="0"/>
                </a:moveTo>
                <a:lnTo>
                  <a:pt x="1128" y="0"/>
                </a:lnTo>
                <a:lnTo>
                  <a:pt x="1128" y="1520"/>
                </a:lnTo>
              </a:path>
            </a:pathLst>
          </a:custGeom>
          <a:noFill/>
          <a:ln w="3175" cap="flat">
            <a:solidFill>
              <a:schemeClr val="accent3"/>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3" name="Oval 64"/>
          <p:cNvSpPr>
            <a:spLocks noChangeArrowheads="1"/>
          </p:cNvSpPr>
          <p:nvPr/>
        </p:nvSpPr>
        <p:spPr bwMode="auto">
          <a:xfrm>
            <a:off x="4651308" y="5419755"/>
            <a:ext cx="1368425" cy="273051"/>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4" name="Oval 65"/>
          <p:cNvSpPr>
            <a:spLocks noChangeArrowheads="1"/>
          </p:cNvSpPr>
          <p:nvPr/>
        </p:nvSpPr>
        <p:spPr bwMode="auto">
          <a:xfrm>
            <a:off x="4651308" y="4187857"/>
            <a:ext cx="1368425" cy="1368425"/>
          </a:xfrm>
          <a:prstGeom prst="ellipse">
            <a:avLst/>
          </a:prstGeom>
          <a:solidFill>
            <a:schemeClr val="accent5">
              <a:lumMod val="75000"/>
            </a:schemeClr>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6" name="Oval 67"/>
          <p:cNvSpPr>
            <a:spLocks noChangeArrowheads="1"/>
          </p:cNvSpPr>
          <p:nvPr/>
        </p:nvSpPr>
        <p:spPr bwMode="auto">
          <a:xfrm>
            <a:off x="6054660" y="4727606"/>
            <a:ext cx="1044575" cy="206375"/>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7" name="Oval 68"/>
          <p:cNvSpPr>
            <a:spLocks noChangeArrowheads="1"/>
          </p:cNvSpPr>
          <p:nvPr/>
        </p:nvSpPr>
        <p:spPr bwMode="auto">
          <a:xfrm>
            <a:off x="6054660" y="3787803"/>
            <a:ext cx="1044575" cy="1041400"/>
          </a:xfrm>
          <a:prstGeom prst="ellipse">
            <a:avLst/>
          </a:prstGeom>
          <a:solidFill>
            <a:schemeClr val="accent2"/>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8" name="Oval 70"/>
          <p:cNvSpPr>
            <a:spLocks noChangeArrowheads="1"/>
          </p:cNvSpPr>
          <p:nvPr/>
        </p:nvSpPr>
        <p:spPr bwMode="auto">
          <a:xfrm>
            <a:off x="7178608" y="4206904"/>
            <a:ext cx="793751" cy="158751"/>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29" name="Oval 71"/>
          <p:cNvSpPr>
            <a:spLocks noChangeArrowheads="1"/>
          </p:cNvSpPr>
          <p:nvPr/>
        </p:nvSpPr>
        <p:spPr bwMode="auto">
          <a:xfrm>
            <a:off x="7178608" y="3495706"/>
            <a:ext cx="793751" cy="790575"/>
          </a:xfrm>
          <a:prstGeom prst="ellipse">
            <a:avLst/>
          </a:prstGeom>
          <a:solidFill>
            <a:schemeClr val="accent3"/>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cxnSp>
        <p:nvCxnSpPr>
          <p:cNvPr id="30" name="Straight Connector 26"/>
          <p:cNvCxnSpPr>
            <a:endCxn id="31" idx="2"/>
          </p:cNvCxnSpPr>
          <p:nvPr/>
        </p:nvCxnSpPr>
        <p:spPr>
          <a:xfrm flipV="1">
            <a:off x="2687568" y="1748538"/>
            <a:ext cx="882652" cy="44897"/>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1" name="TextBox 27"/>
          <p:cNvSpPr txBox="1"/>
          <p:nvPr/>
        </p:nvSpPr>
        <p:spPr>
          <a:xfrm>
            <a:off x="2687570" y="1422743"/>
            <a:ext cx="1765300" cy="325795"/>
          </a:xfrm>
          <a:prstGeom prst="rect">
            <a:avLst/>
          </a:prstGeom>
          <a:noFill/>
        </p:spPr>
        <p:txBody>
          <a:bodyPr wrap="square" lIns="0" tIns="0" rIns="0" bIns="0"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OS Hardening</a:t>
            </a:r>
          </a:p>
        </p:txBody>
      </p:sp>
      <p:sp>
        <p:nvSpPr>
          <p:cNvPr id="32" name="TextBox 35"/>
          <p:cNvSpPr txBox="1"/>
          <p:nvPr/>
        </p:nvSpPr>
        <p:spPr>
          <a:xfrm>
            <a:off x="9552305" y="4782820"/>
            <a:ext cx="2912110" cy="1629357"/>
          </a:xfrm>
          <a:prstGeom prst="rect">
            <a:avLst/>
          </a:prstGeom>
          <a:noFill/>
        </p:spPr>
        <p:txBody>
          <a:bodyPr wrap="square" lIns="0" tIns="0" rIns="0" bIns="0" rtlCol="0">
            <a:spAutoFit/>
          </a:bodyPr>
          <a:lstStyle/>
          <a:p>
            <a:pPr lvl="0">
              <a:lnSpc>
                <a:spcPct val="150000"/>
              </a:lnSpc>
            </a:pPr>
            <a:r>
              <a:rPr lang="en-US" altLang="zh-CN" sz="1200" dirty="0" err="1">
                <a:latin typeface="微软雅黑" panose="020B0503020204020204" pitchFamily="34" charset="-122"/>
                <a:ea typeface="微软雅黑" panose="020B0503020204020204" pitchFamily="34" charset="-122"/>
              </a:rPr>
              <a:t>iOA</a:t>
            </a:r>
            <a:r>
              <a:rPr lang="en-US" altLang="zh-CN" sz="1200" dirty="0">
                <a:latin typeface="微软雅黑" panose="020B0503020204020204" pitchFamily="34" charset="-122"/>
                <a:ea typeface="微软雅黑" panose="020B0503020204020204" pitchFamily="34" charset="-122"/>
              </a:rPr>
              <a:t> Version</a:t>
            </a:r>
          </a:p>
          <a:p>
            <a:pPr lvl="0">
              <a:lnSpc>
                <a:spcPct val="150000"/>
              </a:lnSpc>
            </a:pPr>
            <a:r>
              <a:rPr lang="en-US" altLang="zh-CN" sz="1200" dirty="0">
                <a:latin typeface="微软雅黑" panose="020B0503020204020204" pitchFamily="34" charset="-122"/>
                <a:ea typeface="微软雅黑" panose="020B0503020204020204" pitchFamily="34" charset="-122"/>
              </a:rPr>
              <a:t>OS Version</a:t>
            </a:r>
          </a:p>
          <a:p>
            <a:pPr lvl="0">
              <a:lnSpc>
                <a:spcPct val="150000"/>
              </a:lnSpc>
            </a:pPr>
            <a:r>
              <a:rPr lang="en-US" altLang="zh-CN" sz="1200" dirty="0">
                <a:latin typeface="微软雅黑" panose="020B0503020204020204" pitchFamily="34" charset="-122"/>
                <a:ea typeface="微软雅黑" panose="020B0503020204020204" pitchFamily="34" charset="-122"/>
              </a:rPr>
              <a:t>AD/local account weak pw</a:t>
            </a:r>
          </a:p>
          <a:p>
            <a:pPr lvl="0">
              <a:lnSpc>
                <a:spcPct val="150000"/>
              </a:lnSpc>
            </a:pPr>
            <a:r>
              <a:rPr lang="en-US" altLang="zh-CN" sz="1200" dirty="0">
                <a:latin typeface="微软雅黑" panose="020B0503020204020204" pitchFamily="34" charset="-122"/>
                <a:ea typeface="微软雅黑" panose="020B0503020204020204" pitchFamily="34" charset="-122"/>
              </a:rPr>
              <a:t>Registry</a:t>
            </a:r>
          </a:p>
          <a:p>
            <a:pPr lvl="0">
              <a:lnSpc>
                <a:spcPct val="150000"/>
              </a:lnSpc>
            </a:pPr>
            <a:r>
              <a:rPr lang="en-US" altLang="zh-CN" sz="1200" dirty="0">
                <a:latin typeface="微软雅黑" panose="020B0503020204020204" pitchFamily="34" charset="-122"/>
                <a:ea typeface="微软雅黑" panose="020B0503020204020204" pitchFamily="34" charset="-122"/>
              </a:rPr>
              <a:t>Scheduling</a:t>
            </a:r>
          </a:p>
          <a:p>
            <a:pPr lvl="0">
              <a:lnSpc>
                <a:spcPct val="150000"/>
              </a:lnSpc>
            </a:pPr>
            <a:r>
              <a:rPr lang="en-US" altLang="zh-CN" sz="1200" dirty="0">
                <a:latin typeface="微软雅黑" panose="020B0503020204020204" pitchFamily="34" charset="-122"/>
                <a:ea typeface="微软雅黑" panose="020B0503020204020204" pitchFamily="34" charset="-122"/>
              </a:rPr>
              <a:t>Violation response</a:t>
            </a:r>
          </a:p>
        </p:txBody>
      </p:sp>
      <p:cxnSp>
        <p:nvCxnSpPr>
          <p:cNvPr id="33" name="Straight Connector 36"/>
          <p:cNvCxnSpPr/>
          <p:nvPr/>
        </p:nvCxnSpPr>
        <p:spPr>
          <a:xfrm>
            <a:off x="8612782" y="4727870"/>
            <a:ext cx="1053118"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5464565" y="1795058"/>
            <a:ext cx="151301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Box 43"/>
          <p:cNvSpPr txBox="1"/>
          <p:nvPr/>
        </p:nvSpPr>
        <p:spPr>
          <a:xfrm>
            <a:off x="5464565" y="1883281"/>
            <a:ext cx="2222038" cy="1352358"/>
          </a:xfrm>
          <a:prstGeom prst="rect">
            <a:avLst/>
          </a:prstGeom>
          <a:noFill/>
        </p:spPr>
        <p:txBody>
          <a:bodyPr wrap="square" lIns="0" tIns="0" rIns="0" bIns="0" rtlCol="0">
            <a:spAutoFit/>
          </a:bodyPr>
          <a:lstStyle/>
          <a:p>
            <a:pPr>
              <a:lnSpc>
                <a:spcPct val="150000"/>
              </a:lnSpc>
            </a:pPr>
            <a:r>
              <a:rPr lang="en-US" altLang="zh-CN" sz="1200" dirty="0">
                <a:latin typeface="微软雅黑" panose="020B0503020204020204" pitchFamily="34" charset="-122"/>
                <a:ea typeface="微软雅黑" panose="020B0503020204020204" pitchFamily="34" charset="-122"/>
              </a:rPr>
              <a:t>Plug-in device (USD/Drive)</a:t>
            </a:r>
          </a:p>
          <a:p>
            <a:pPr>
              <a:lnSpc>
                <a:spcPct val="150000"/>
              </a:lnSpc>
            </a:pPr>
            <a:r>
              <a:rPr lang="en-US" altLang="zh-CN" sz="1200" dirty="0">
                <a:latin typeface="微软雅黑" panose="020B0503020204020204" pitchFamily="34" charset="-122"/>
                <a:ea typeface="微软雅黑" panose="020B0503020204020204" pitchFamily="34" charset="-122"/>
              </a:rPr>
              <a:t>External connection</a:t>
            </a:r>
          </a:p>
          <a:p>
            <a:pPr>
              <a:lnSpc>
                <a:spcPct val="150000"/>
              </a:lnSpc>
            </a:pPr>
            <a:r>
              <a:rPr lang="en-US" altLang="zh-CN" sz="1200" dirty="0">
                <a:latin typeface="微软雅黑" panose="020B0503020204020204" pitchFamily="34" charset="-122"/>
                <a:ea typeface="微软雅黑" panose="020B0503020204020204" pitchFamily="34" charset="-122"/>
              </a:rPr>
              <a:t>File access control</a:t>
            </a:r>
          </a:p>
          <a:p>
            <a:pPr>
              <a:lnSpc>
                <a:spcPct val="150000"/>
              </a:lnSpc>
            </a:pPr>
            <a:r>
              <a:rPr lang="en-US" altLang="zh-CN" sz="1200" dirty="0">
                <a:latin typeface="微软雅黑" panose="020B0503020204020204" pitchFamily="34" charset="-122"/>
                <a:ea typeface="微软雅黑" panose="020B0503020204020204" pitchFamily="34" charset="-122"/>
              </a:rPr>
              <a:t>File operation audit</a:t>
            </a:r>
          </a:p>
          <a:p>
            <a:pPr>
              <a:lnSpc>
                <a:spcPct val="150000"/>
              </a:lnSpc>
            </a:pPr>
            <a:r>
              <a:rPr lang="en-US" altLang="zh-CN" sz="1200" dirty="0">
                <a:latin typeface="微软雅黑" panose="020B0503020204020204" pitchFamily="34" charset="-122"/>
                <a:ea typeface="微软雅黑" panose="020B0503020204020204" pitchFamily="34" charset="-122"/>
              </a:rPr>
              <a:t>Screen/Printing watermark</a:t>
            </a:r>
          </a:p>
        </p:txBody>
      </p:sp>
      <p:sp>
        <p:nvSpPr>
          <p:cNvPr id="36" name="TextBox 45"/>
          <p:cNvSpPr txBox="1"/>
          <p:nvPr/>
        </p:nvSpPr>
        <p:spPr>
          <a:xfrm>
            <a:off x="5474002" y="1401969"/>
            <a:ext cx="1917170" cy="325795"/>
          </a:xfrm>
          <a:prstGeom prst="rect">
            <a:avLst/>
          </a:prstGeom>
          <a:noFill/>
        </p:spPr>
        <p:txBody>
          <a:bodyPr wrap="square" lIns="0" tIns="0" rIns="0" bIns="0" rtlCol="0">
            <a:sp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File &amp; Data </a:t>
            </a:r>
            <a:r>
              <a:rPr lang="en-US" altLang="zh-CN" sz="1600" b="1" dirty="0" err="1">
                <a:latin typeface="微软雅黑" panose="020B0503020204020204" pitchFamily="34" charset="-122"/>
                <a:ea typeface="微软雅黑" panose="020B0503020204020204" pitchFamily="34" charset="-122"/>
              </a:rPr>
              <a:t>Mgmt</a:t>
            </a:r>
            <a:endParaRPr lang="en-US" altLang="zh-CN" sz="1600" b="1" dirty="0">
              <a:latin typeface="微软雅黑" panose="020B0503020204020204" pitchFamily="34" charset="-122"/>
              <a:ea typeface="微软雅黑" panose="020B0503020204020204" pitchFamily="34" charset="-122"/>
            </a:endParaRPr>
          </a:p>
        </p:txBody>
      </p:sp>
      <p:sp>
        <p:nvSpPr>
          <p:cNvPr id="39" name="Freeform 61"/>
          <p:cNvSpPr/>
          <p:nvPr/>
        </p:nvSpPr>
        <p:spPr bwMode="auto">
          <a:xfrm>
            <a:off x="593007" y="3963055"/>
            <a:ext cx="2478088" cy="1438275"/>
          </a:xfrm>
          <a:custGeom>
            <a:avLst/>
            <a:gdLst>
              <a:gd name="T0" fmla="*/ 0 w 1561"/>
              <a:gd name="T1" fmla="*/ 0 h 906"/>
              <a:gd name="T2" fmla="*/ 1017 w 1561"/>
              <a:gd name="T3" fmla="*/ 0 h 906"/>
              <a:gd name="T4" fmla="*/ 1561 w 1561"/>
              <a:gd name="T5" fmla="*/ 906 h 906"/>
            </a:gdLst>
            <a:ahLst/>
            <a:cxnLst>
              <a:cxn ang="0">
                <a:pos x="T0" y="T1"/>
              </a:cxn>
              <a:cxn ang="0">
                <a:pos x="T2" y="T3"/>
              </a:cxn>
              <a:cxn ang="0">
                <a:pos x="T4" y="T5"/>
              </a:cxn>
            </a:cxnLst>
            <a:rect l="0" t="0" r="r" b="b"/>
            <a:pathLst>
              <a:path w="1561" h="906">
                <a:moveTo>
                  <a:pt x="0" y="0"/>
                </a:moveTo>
                <a:lnTo>
                  <a:pt x="1017" y="0"/>
                </a:lnTo>
                <a:lnTo>
                  <a:pt x="1561" y="906"/>
                </a:lnTo>
              </a:path>
            </a:pathLst>
          </a:custGeom>
          <a:noFill/>
          <a:ln w="3175" cap="flat">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40" name="TextBox 25"/>
          <p:cNvSpPr txBox="1"/>
          <p:nvPr/>
        </p:nvSpPr>
        <p:spPr>
          <a:xfrm>
            <a:off x="424733" y="4039258"/>
            <a:ext cx="1765300" cy="1075359"/>
          </a:xfrm>
          <a:prstGeom prst="rect">
            <a:avLst/>
          </a:prstGeom>
          <a:noFill/>
        </p:spPr>
        <p:txBody>
          <a:bodyPr wrap="square" lIns="0" tIns="0" rIns="0" bIns="0" rtlCol="0">
            <a:spAutoFit/>
          </a:bodyPr>
          <a:lstStyle/>
          <a:p>
            <a:pPr>
              <a:lnSpc>
                <a:spcPct val="150000"/>
              </a:lnSpc>
            </a:pPr>
            <a:r>
              <a:rPr lang="en-US" altLang="zh-CN" sz="1200" dirty="0">
                <a:latin typeface="微软雅黑" panose="020B0503020204020204" pitchFamily="34" charset="-122"/>
                <a:ea typeface="微软雅黑" panose="020B0503020204020204" pitchFamily="34" charset="-122"/>
              </a:rPr>
              <a:t>Hardware Inventory</a:t>
            </a:r>
          </a:p>
          <a:p>
            <a:pPr>
              <a:lnSpc>
                <a:spcPct val="150000"/>
              </a:lnSpc>
            </a:pPr>
            <a:r>
              <a:rPr lang="en-US" altLang="zh-CN" sz="1200" dirty="0">
                <a:latin typeface="微软雅黑" panose="020B0503020204020204" pitchFamily="34" charset="-122"/>
                <a:ea typeface="微软雅黑" panose="020B0503020204020204" pitchFamily="34" charset="-122"/>
              </a:rPr>
              <a:t>Software Inventory</a:t>
            </a:r>
          </a:p>
          <a:p>
            <a:pPr>
              <a:lnSpc>
                <a:spcPct val="150000"/>
              </a:lnSpc>
            </a:pPr>
            <a:r>
              <a:rPr lang="en-US" altLang="zh-CN" sz="1200" dirty="0">
                <a:latin typeface="微软雅黑" panose="020B0503020204020204" pitchFamily="34" charset="-122"/>
                <a:ea typeface="微软雅黑" panose="020B0503020204020204" pitchFamily="34" charset="-122"/>
              </a:rPr>
              <a:t>Windows/Mac/Linux same platform</a:t>
            </a:r>
          </a:p>
        </p:txBody>
      </p:sp>
      <p:sp>
        <p:nvSpPr>
          <p:cNvPr id="41" name="TextBox 27"/>
          <p:cNvSpPr txBox="1"/>
          <p:nvPr/>
        </p:nvSpPr>
        <p:spPr>
          <a:xfrm>
            <a:off x="424733" y="3615922"/>
            <a:ext cx="1765300" cy="325795"/>
          </a:xfrm>
          <a:prstGeom prst="rect">
            <a:avLst/>
          </a:prstGeom>
          <a:noFill/>
        </p:spPr>
        <p:txBody>
          <a:bodyPr wrap="square" lIns="0" tIns="0" rIns="0" bIns="0" rtlCol="0">
            <a:spAutoFit/>
          </a:bodyPr>
          <a:lstStyle/>
          <a:p>
            <a:pPr lvl="0">
              <a:lnSpc>
                <a:spcPct val="150000"/>
              </a:lnSpc>
            </a:pPr>
            <a:r>
              <a:rPr lang="en-US" altLang="zh-CN" sz="1600" b="1" dirty="0">
                <a:latin typeface="微软雅黑" panose="020B0503020204020204" pitchFamily="34" charset="-122"/>
                <a:ea typeface="微软雅黑" panose="020B0503020204020204" pitchFamily="34" charset="-122"/>
              </a:rPr>
              <a:t>Device </a:t>
            </a:r>
            <a:r>
              <a:rPr lang="en-US" altLang="zh-CN" sz="1600" b="1" dirty="0" err="1">
                <a:latin typeface="微软雅黑" panose="020B0503020204020204" pitchFamily="34" charset="-122"/>
                <a:ea typeface="微软雅黑" panose="020B0503020204020204" pitchFamily="34" charset="-122"/>
              </a:rPr>
              <a:t>Mgmt</a:t>
            </a:r>
            <a:endParaRPr lang="en-US" altLang="zh-CN" sz="1600" b="1" dirty="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987617" y="4864153"/>
            <a:ext cx="1582724" cy="1740629"/>
            <a:chOff x="2387799" y="3820209"/>
            <a:chExt cx="1026319" cy="1128713"/>
          </a:xfrm>
        </p:grpSpPr>
        <p:sp>
          <p:nvSpPr>
            <p:cNvPr id="43" name="Oval 64"/>
            <p:cNvSpPr>
              <a:spLocks noChangeArrowheads="1"/>
            </p:cNvSpPr>
            <p:nvPr/>
          </p:nvSpPr>
          <p:spPr bwMode="auto">
            <a:xfrm>
              <a:off x="2387799" y="4744134"/>
              <a:ext cx="1026319" cy="204788"/>
            </a:xfrm>
            <a:prstGeom prst="ellipse">
              <a:avLst/>
            </a:prstGeom>
            <a:solidFill>
              <a:schemeClr val="tx1">
                <a:alpha val="10000"/>
              </a:schemeClr>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sp>
          <p:nvSpPr>
            <p:cNvPr id="44" name="Oval 65"/>
            <p:cNvSpPr>
              <a:spLocks noChangeArrowheads="1"/>
            </p:cNvSpPr>
            <p:nvPr/>
          </p:nvSpPr>
          <p:spPr bwMode="auto">
            <a:xfrm>
              <a:off x="2387799" y="3820209"/>
              <a:ext cx="1026319" cy="1026319"/>
            </a:xfrm>
            <a:prstGeom prst="ellipse">
              <a:avLst/>
            </a:prstGeom>
            <a:solidFill>
              <a:srgbClr val="27506E"/>
            </a:solidFill>
            <a:ln>
              <a:noFill/>
            </a:ln>
          </p:spPr>
          <p:txBody>
            <a:bodyPr vert="horz" wrap="square" lIns="91440" tIns="45720" rIns="91440" bIns="45720" numCol="1" anchor="t" anchorCtr="0" compatLnSpc="1"/>
            <a:lstStyle/>
            <a:p>
              <a:endParaRPr lang="en-US" sz="1200">
                <a:latin typeface="微软雅黑" panose="020B0503020204020204" pitchFamily="34" charset="-122"/>
                <a:ea typeface="微软雅黑" panose="020B0503020204020204" pitchFamily="34" charset="-122"/>
              </a:endParaRPr>
            </a:p>
          </p:txBody>
        </p:sp>
      </p:grpSp>
      <p:cxnSp>
        <p:nvCxnSpPr>
          <p:cNvPr id="45" name="Straight Connector 36"/>
          <p:cNvCxnSpPr/>
          <p:nvPr/>
        </p:nvCxnSpPr>
        <p:spPr>
          <a:xfrm>
            <a:off x="424731" y="3960336"/>
            <a:ext cx="1277460" cy="0"/>
          </a:xfrm>
          <a:prstGeom prst="line">
            <a:avLst/>
          </a:prstGeom>
          <a:ln w="25400" cap="rnd">
            <a:solidFill>
              <a:srgbClr val="27506E"/>
            </a:solidFill>
          </a:ln>
        </p:spPr>
        <p:style>
          <a:lnRef idx="1">
            <a:schemeClr val="accent1"/>
          </a:lnRef>
          <a:fillRef idx="0">
            <a:schemeClr val="accent1"/>
          </a:fillRef>
          <a:effectRef idx="0">
            <a:schemeClr val="accent1"/>
          </a:effectRef>
          <a:fontRef idx="minor">
            <a:schemeClr val="tx1"/>
          </a:fontRef>
        </p:style>
      </p:cxnSp>
      <p:sp>
        <p:nvSpPr>
          <p:cNvPr id="46" name="TextBox 25"/>
          <p:cNvSpPr txBox="1"/>
          <p:nvPr/>
        </p:nvSpPr>
        <p:spPr>
          <a:xfrm>
            <a:off x="2687570" y="1908030"/>
            <a:ext cx="2063500" cy="2183355"/>
          </a:xfrm>
          <a:prstGeom prst="rect">
            <a:avLst/>
          </a:prstGeom>
          <a:noFill/>
        </p:spPr>
        <p:txBody>
          <a:bodyPr wrap="square" lIns="0" tIns="0" rIns="0" bIns="0" rtlCol="0">
            <a:spAutoFit/>
          </a:bodyPr>
          <a:lstStyle/>
          <a:p>
            <a:pPr>
              <a:lnSpc>
                <a:spcPct val="150000"/>
              </a:lnSpc>
            </a:pPr>
            <a:r>
              <a:rPr lang="en-US" altLang="zh-CN" sz="1200" dirty="0">
                <a:latin typeface="微软雅黑" panose="020B0503020204020204" pitchFamily="34" charset="-122"/>
                <a:ea typeface="微软雅黑" panose="020B0503020204020204" pitchFamily="34" charset="-122"/>
              </a:rPr>
              <a:t>Guest account </a:t>
            </a:r>
            <a:r>
              <a:rPr lang="en-US" altLang="zh-CN" sz="1200" dirty="0" err="1">
                <a:latin typeface="微软雅黑" panose="020B0503020204020204" pitchFamily="34" charset="-122"/>
                <a:ea typeface="微软雅黑" panose="020B0503020204020204" pitchFamily="34" charset="-122"/>
              </a:rPr>
              <a:t>ctl</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Password policy</a:t>
            </a:r>
          </a:p>
          <a:p>
            <a:pPr>
              <a:lnSpc>
                <a:spcPct val="150000"/>
              </a:lnSpc>
            </a:pPr>
            <a:r>
              <a:rPr lang="en-US" altLang="zh-CN" sz="1200" dirty="0">
                <a:latin typeface="微软雅黑" panose="020B0503020204020204" pitchFamily="34" charset="-122"/>
                <a:ea typeface="微软雅黑" panose="020B0503020204020204" pitchFamily="34" charset="-122"/>
              </a:rPr>
              <a:t>Lock screen policy</a:t>
            </a:r>
          </a:p>
          <a:p>
            <a:pPr>
              <a:lnSpc>
                <a:spcPct val="150000"/>
              </a:lnSpc>
            </a:pPr>
            <a:r>
              <a:rPr lang="en-US" altLang="zh-CN" sz="1200" dirty="0">
                <a:latin typeface="微软雅黑" panose="020B0503020204020204" pitchFamily="34" charset="-122"/>
                <a:ea typeface="微软雅黑" panose="020B0503020204020204" pitchFamily="34" charset="-122"/>
              </a:rPr>
              <a:t>Critical process hardening</a:t>
            </a:r>
          </a:p>
          <a:p>
            <a:pPr>
              <a:lnSpc>
                <a:spcPct val="150000"/>
              </a:lnSpc>
            </a:pPr>
            <a:r>
              <a:rPr lang="en-US" altLang="zh-CN" sz="1200" dirty="0">
                <a:latin typeface="微软雅黑" panose="020B0503020204020204" pitchFamily="34" charset="-122"/>
                <a:ea typeface="微软雅黑" panose="020B0503020204020204" pitchFamily="34" charset="-122"/>
              </a:rPr>
              <a:t>Disable sharing</a:t>
            </a:r>
          </a:p>
          <a:p>
            <a:pPr lvl="0">
              <a:lnSpc>
                <a:spcPct val="150000"/>
              </a:lnSpc>
            </a:pPr>
            <a:r>
              <a:rPr lang="en-US" altLang="zh-CN" sz="1200" dirty="0">
                <a:latin typeface="微软雅黑" panose="020B0503020204020204" pitchFamily="34" charset="-122"/>
                <a:ea typeface="微软雅黑" panose="020B0503020204020204" pitchFamily="34" charset="-122"/>
              </a:rPr>
              <a:t>Firewall rules</a:t>
            </a:r>
          </a:p>
          <a:p>
            <a:pPr lvl="0">
              <a:lnSpc>
                <a:spcPct val="150000"/>
              </a:lnSpc>
            </a:pPr>
            <a:r>
              <a:rPr lang="en-US" altLang="zh-CN" sz="1200" dirty="0">
                <a:latin typeface="微软雅黑" panose="020B0503020204020204" pitchFamily="34" charset="-122"/>
                <a:ea typeface="微软雅黑" panose="020B0503020204020204" pitchFamily="34" charset="-122"/>
              </a:rPr>
              <a:t>Block critical ports</a:t>
            </a:r>
          </a:p>
          <a:p>
            <a:pPr lvl="0">
              <a:lnSpc>
                <a:spcPct val="150000"/>
              </a:lnSpc>
            </a:pPr>
            <a:r>
              <a:rPr lang="en-US" altLang="zh-CN" sz="1200" dirty="0">
                <a:latin typeface="微软雅黑" panose="020B0503020204020204" pitchFamily="34" charset="-122"/>
                <a:ea typeface="微软雅黑" panose="020B0503020204020204" pitchFamily="34" charset="-122"/>
              </a:rPr>
              <a:t>Deploy custom script </a:t>
            </a:r>
          </a:p>
        </p:txBody>
      </p:sp>
      <p:sp>
        <p:nvSpPr>
          <p:cNvPr id="2" name="标题 1"/>
          <p:cNvSpPr>
            <a:spLocks noGrp="1"/>
          </p:cNvSpPr>
          <p:nvPr>
            <p:ph type="title"/>
          </p:nvPr>
        </p:nvSpPr>
        <p:spPr>
          <a:xfrm>
            <a:off x="1359810" y="396290"/>
            <a:ext cx="10346668" cy="607123"/>
          </a:xfrm>
        </p:spPr>
        <p:txBody>
          <a:bodyPr/>
          <a:lstStyle/>
          <a:p>
            <a:r>
              <a:rPr lang="en-US" altLang="zh-CN" dirty="0"/>
              <a:t>Core Capability: Unified Endpoint Management</a:t>
            </a:r>
            <a:endParaRPr lang="zh-CN" altLang="en-US" sz="2000" dirty="0"/>
          </a:p>
        </p:txBody>
      </p:sp>
      <p:sp>
        <p:nvSpPr>
          <p:cNvPr id="49" name="bank-safe-box_16111"/>
          <p:cNvSpPr>
            <a:spLocks noChangeAspect="1"/>
          </p:cNvSpPr>
          <p:nvPr/>
        </p:nvSpPr>
        <p:spPr>
          <a:xfrm>
            <a:off x="5061567" y="4567226"/>
            <a:ext cx="591483" cy="609685"/>
          </a:xfrm>
          <a:custGeom>
            <a:avLst/>
            <a:gdLst>
              <a:gd name="connsiteX0" fmla="*/ 289989 w 587034"/>
              <a:gd name="connsiteY0" fmla="*/ 250254 h 605099"/>
              <a:gd name="connsiteX1" fmla="*/ 247107 w 587034"/>
              <a:gd name="connsiteY1" fmla="*/ 293076 h 605099"/>
              <a:gd name="connsiteX2" fmla="*/ 289989 w 587034"/>
              <a:gd name="connsiteY2" fmla="*/ 335898 h 605099"/>
              <a:gd name="connsiteX3" fmla="*/ 332872 w 587034"/>
              <a:gd name="connsiteY3" fmla="*/ 293076 h 605099"/>
              <a:gd name="connsiteX4" fmla="*/ 289989 w 587034"/>
              <a:gd name="connsiteY4" fmla="*/ 250254 h 605099"/>
              <a:gd name="connsiteX5" fmla="*/ 200373 w 587034"/>
              <a:gd name="connsiteY5" fmla="*/ 173133 h 605099"/>
              <a:gd name="connsiteX6" fmla="*/ 213800 w 587034"/>
              <a:gd name="connsiteY6" fmla="*/ 178746 h 605099"/>
              <a:gd name="connsiteX7" fmla="*/ 255641 w 587034"/>
              <a:gd name="connsiteY7" fmla="*/ 220320 h 605099"/>
              <a:gd name="connsiteX8" fmla="*/ 289989 w 587034"/>
              <a:gd name="connsiteY8" fmla="*/ 212421 h 605099"/>
              <a:gd name="connsiteX9" fmla="*/ 326627 w 587034"/>
              <a:gd name="connsiteY9" fmla="*/ 221568 h 605099"/>
              <a:gd name="connsiteX10" fmla="*/ 366179 w 587034"/>
              <a:gd name="connsiteY10" fmla="*/ 182072 h 605099"/>
              <a:gd name="connsiteX11" fmla="*/ 393032 w 587034"/>
              <a:gd name="connsiteY11" fmla="*/ 182072 h 605099"/>
              <a:gd name="connsiteX12" fmla="*/ 392824 w 587034"/>
              <a:gd name="connsiteY12" fmla="*/ 208887 h 605099"/>
              <a:gd name="connsiteX13" fmla="*/ 355562 w 587034"/>
              <a:gd name="connsiteY13" fmla="*/ 246305 h 605099"/>
              <a:gd name="connsiteX14" fmla="*/ 370758 w 587034"/>
              <a:gd name="connsiteY14" fmla="*/ 293076 h 605099"/>
              <a:gd name="connsiteX15" fmla="*/ 356811 w 587034"/>
              <a:gd name="connsiteY15" fmla="*/ 338393 h 605099"/>
              <a:gd name="connsiteX16" fmla="*/ 391991 w 587034"/>
              <a:gd name="connsiteY16" fmla="*/ 373523 h 605099"/>
              <a:gd name="connsiteX17" fmla="*/ 391991 w 587034"/>
              <a:gd name="connsiteY17" fmla="*/ 400339 h 605099"/>
              <a:gd name="connsiteX18" fmla="*/ 378669 w 587034"/>
              <a:gd name="connsiteY18" fmla="*/ 405952 h 605099"/>
              <a:gd name="connsiteX19" fmla="*/ 365138 w 587034"/>
              <a:gd name="connsiteY19" fmla="*/ 400339 h 605099"/>
              <a:gd name="connsiteX20" fmla="*/ 328500 w 587034"/>
              <a:gd name="connsiteY20" fmla="*/ 363545 h 605099"/>
              <a:gd name="connsiteX21" fmla="*/ 289989 w 587034"/>
              <a:gd name="connsiteY21" fmla="*/ 373731 h 605099"/>
              <a:gd name="connsiteX22" fmla="*/ 255641 w 587034"/>
              <a:gd name="connsiteY22" fmla="*/ 365832 h 605099"/>
              <a:gd name="connsiteX23" fmla="*/ 214008 w 587034"/>
              <a:gd name="connsiteY23" fmla="*/ 407407 h 605099"/>
              <a:gd name="connsiteX24" fmla="*/ 200477 w 587034"/>
              <a:gd name="connsiteY24" fmla="*/ 413019 h 605099"/>
              <a:gd name="connsiteX25" fmla="*/ 187154 w 587034"/>
              <a:gd name="connsiteY25" fmla="*/ 407407 h 605099"/>
              <a:gd name="connsiteX26" fmla="*/ 187154 w 587034"/>
              <a:gd name="connsiteY26" fmla="*/ 380591 h 605099"/>
              <a:gd name="connsiteX27" fmla="*/ 226082 w 587034"/>
              <a:gd name="connsiteY27" fmla="*/ 341719 h 605099"/>
              <a:gd name="connsiteX28" fmla="*/ 209220 w 587034"/>
              <a:gd name="connsiteY28" fmla="*/ 293076 h 605099"/>
              <a:gd name="connsiteX29" fmla="*/ 226082 w 587034"/>
              <a:gd name="connsiteY29" fmla="*/ 244434 h 605099"/>
              <a:gd name="connsiteX30" fmla="*/ 186946 w 587034"/>
              <a:gd name="connsiteY30" fmla="*/ 205354 h 605099"/>
              <a:gd name="connsiteX31" fmla="*/ 186946 w 587034"/>
              <a:gd name="connsiteY31" fmla="*/ 178746 h 605099"/>
              <a:gd name="connsiteX32" fmla="*/ 200373 w 587034"/>
              <a:gd name="connsiteY32" fmla="*/ 173133 h 605099"/>
              <a:gd name="connsiteX33" fmla="*/ 128231 w 587034"/>
              <a:gd name="connsiteY33" fmla="*/ 131607 h 605099"/>
              <a:gd name="connsiteX34" fmla="*/ 128231 w 587034"/>
              <a:gd name="connsiteY34" fmla="*/ 454788 h 605099"/>
              <a:gd name="connsiteX35" fmla="*/ 451699 w 587034"/>
              <a:gd name="connsiteY35" fmla="*/ 454788 h 605099"/>
              <a:gd name="connsiteX36" fmla="*/ 451699 w 587034"/>
              <a:gd name="connsiteY36" fmla="*/ 131607 h 605099"/>
              <a:gd name="connsiteX37" fmla="*/ 109289 w 587034"/>
              <a:gd name="connsiteY37" fmla="*/ 93782 h 605099"/>
              <a:gd name="connsiteX38" fmla="*/ 470641 w 587034"/>
              <a:gd name="connsiteY38" fmla="*/ 93782 h 605099"/>
              <a:gd name="connsiteX39" fmla="*/ 489583 w 587034"/>
              <a:gd name="connsiteY39" fmla="*/ 112695 h 605099"/>
              <a:gd name="connsiteX40" fmla="*/ 489583 w 587034"/>
              <a:gd name="connsiteY40" fmla="*/ 473493 h 605099"/>
              <a:gd name="connsiteX41" fmla="*/ 470641 w 587034"/>
              <a:gd name="connsiteY41" fmla="*/ 492406 h 605099"/>
              <a:gd name="connsiteX42" fmla="*/ 109289 w 587034"/>
              <a:gd name="connsiteY42" fmla="*/ 492406 h 605099"/>
              <a:gd name="connsiteX43" fmla="*/ 90347 w 587034"/>
              <a:gd name="connsiteY43" fmla="*/ 473493 h 605099"/>
              <a:gd name="connsiteX44" fmla="*/ 90347 w 587034"/>
              <a:gd name="connsiteY44" fmla="*/ 413014 h 605099"/>
              <a:gd name="connsiteX45" fmla="*/ 71405 w 587034"/>
              <a:gd name="connsiteY45" fmla="*/ 413014 h 605099"/>
              <a:gd name="connsiteX46" fmla="*/ 71405 w 587034"/>
              <a:gd name="connsiteY46" fmla="*/ 375188 h 605099"/>
              <a:gd name="connsiteX47" fmla="*/ 90347 w 587034"/>
              <a:gd name="connsiteY47" fmla="*/ 375188 h 605099"/>
              <a:gd name="connsiteX48" fmla="*/ 90347 w 587034"/>
              <a:gd name="connsiteY48" fmla="*/ 211000 h 605099"/>
              <a:gd name="connsiteX49" fmla="*/ 70989 w 587034"/>
              <a:gd name="connsiteY49" fmla="*/ 211000 h 605099"/>
              <a:gd name="connsiteX50" fmla="*/ 70989 w 587034"/>
              <a:gd name="connsiteY50" fmla="*/ 173175 h 605099"/>
              <a:gd name="connsiteX51" fmla="*/ 90347 w 587034"/>
              <a:gd name="connsiteY51" fmla="*/ 173175 h 605099"/>
              <a:gd name="connsiteX52" fmla="*/ 90347 w 587034"/>
              <a:gd name="connsiteY52" fmla="*/ 112695 h 605099"/>
              <a:gd name="connsiteX53" fmla="*/ 109289 w 587034"/>
              <a:gd name="connsiteY53" fmla="*/ 93782 h 605099"/>
              <a:gd name="connsiteX54" fmla="*/ 56622 w 587034"/>
              <a:gd name="connsiteY54" fmla="*/ 56747 h 605099"/>
              <a:gd name="connsiteX55" fmla="*/ 56622 w 587034"/>
              <a:gd name="connsiteY55" fmla="*/ 529436 h 605099"/>
              <a:gd name="connsiteX56" fmla="*/ 530204 w 587034"/>
              <a:gd name="connsiteY56" fmla="*/ 529436 h 605099"/>
              <a:gd name="connsiteX57" fmla="*/ 530204 w 587034"/>
              <a:gd name="connsiteY57" fmla="*/ 56747 h 605099"/>
              <a:gd name="connsiteX58" fmla="*/ 28311 w 587034"/>
              <a:gd name="connsiteY58" fmla="*/ 0 h 605099"/>
              <a:gd name="connsiteX59" fmla="*/ 558515 w 587034"/>
              <a:gd name="connsiteY59" fmla="*/ 0 h 605099"/>
              <a:gd name="connsiteX60" fmla="*/ 587034 w 587034"/>
              <a:gd name="connsiteY60" fmla="*/ 28270 h 605099"/>
              <a:gd name="connsiteX61" fmla="*/ 587034 w 587034"/>
              <a:gd name="connsiteY61" fmla="*/ 557914 h 605099"/>
              <a:gd name="connsiteX62" fmla="*/ 578707 w 587034"/>
              <a:gd name="connsiteY62" fmla="*/ 577869 h 605099"/>
              <a:gd name="connsiteX63" fmla="*/ 558515 w 587034"/>
              <a:gd name="connsiteY63" fmla="*/ 586183 h 605099"/>
              <a:gd name="connsiteX64" fmla="*/ 527290 w 587034"/>
              <a:gd name="connsiteY64" fmla="*/ 586183 h 605099"/>
              <a:gd name="connsiteX65" fmla="*/ 527290 w 587034"/>
              <a:gd name="connsiteY65" fmla="*/ 605099 h 605099"/>
              <a:gd name="connsiteX66" fmla="*/ 489820 w 587034"/>
              <a:gd name="connsiteY66" fmla="*/ 605099 h 605099"/>
              <a:gd name="connsiteX67" fmla="*/ 489403 w 587034"/>
              <a:gd name="connsiteY67" fmla="*/ 605099 h 605099"/>
              <a:gd name="connsiteX68" fmla="*/ 452141 w 587034"/>
              <a:gd name="connsiteY68" fmla="*/ 605099 h 605099"/>
              <a:gd name="connsiteX69" fmla="*/ 452141 w 587034"/>
              <a:gd name="connsiteY69" fmla="*/ 586183 h 605099"/>
              <a:gd name="connsiteX70" fmla="*/ 127815 w 587034"/>
              <a:gd name="connsiteY70" fmla="*/ 586183 h 605099"/>
              <a:gd name="connsiteX71" fmla="*/ 127815 w 587034"/>
              <a:gd name="connsiteY71" fmla="*/ 605099 h 605099"/>
              <a:gd name="connsiteX72" fmla="*/ 90345 w 587034"/>
              <a:gd name="connsiteY72" fmla="*/ 605099 h 605099"/>
              <a:gd name="connsiteX73" fmla="*/ 89928 w 587034"/>
              <a:gd name="connsiteY73" fmla="*/ 605099 h 605099"/>
              <a:gd name="connsiteX74" fmla="*/ 52458 w 587034"/>
              <a:gd name="connsiteY74" fmla="*/ 605099 h 605099"/>
              <a:gd name="connsiteX75" fmla="*/ 52458 w 587034"/>
              <a:gd name="connsiteY75" fmla="*/ 586183 h 605099"/>
              <a:gd name="connsiteX76" fmla="*/ 28311 w 587034"/>
              <a:gd name="connsiteY76" fmla="*/ 586183 h 605099"/>
              <a:gd name="connsiteX77" fmla="*/ 8118 w 587034"/>
              <a:gd name="connsiteY77" fmla="*/ 577869 h 605099"/>
              <a:gd name="connsiteX78" fmla="*/ 0 w 587034"/>
              <a:gd name="connsiteY78" fmla="*/ 557914 h 605099"/>
              <a:gd name="connsiteX79" fmla="*/ 0 w 587034"/>
              <a:gd name="connsiteY79" fmla="*/ 28270 h 605099"/>
              <a:gd name="connsiteX80" fmla="*/ 8118 w 587034"/>
              <a:gd name="connsiteY80" fmla="*/ 8314 h 605099"/>
              <a:gd name="connsiteX81" fmla="*/ 28311 w 587034"/>
              <a:gd name="connsiteY81"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87034" h="605099">
                <a:moveTo>
                  <a:pt x="289989" y="250254"/>
                </a:moveTo>
                <a:cubicBezTo>
                  <a:pt x="266258" y="250254"/>
                  <a:pt x="247107" y="269586"/>
                  <a:pt x="247107" y="293076"/>
                </a:cubicBezTo>
                <a:cubicBezTo>
                  <a:pt x="247107" y="316774"/>
                  <a:pt x="266466" y="335898"/>
                  <a:pt x="289989" y="335898"/>
                </a:cubicBezTo>
                <a:cubicBezTo>
                  <a:pt x="313720" y="335898"/>
                  <a:pt x="332872" y="316774"/>
                  <a:pt x="332872" y="293076"/>
                </a:cubicBezTo>
                <a:cubicBezTo>
                  <a:pt x="332872" y="269586"/>
                  <a:pt x="313720" y="250254"/>
                  <a:pt x="289989" y="250254"/>
                </a:cubicBezTo>
                <a:close/>
                <a:moveTo>
                  <a:pt x="200373" y="173133"/>
                </a:moveTo>
                <a:cubicBezTo>
                  <a:pt x="205213" y="173133"/>
                  <a:pt x="210053" y="175004"/>
                  <a:pt x="213800" y="178746"/>
                </a:cubicBezTo>
                <a:lnTo>
                  <a:pt x="255641" y="220320"/>
                </a:lnTo>
                <a:cubicBezTo>
                  <a:pt x="266050" y="215539"/>
                  <a:pt x="277707" y="212421"/>
                  <a:pt x="289989" y="212421"/>
                </a:cubicBezTo>
                <a:cubicBezTo>
                  <a:pt x="303312" y="212421"/>
                  <a:pt x="315594" y="215955"/>
                  <a:pt x="326627" y="221568"/>
                </a:cubicBezTo>
                <a:lnTo>
                  <a:pt x="366179" y="182072"/>
                </a:lnTo>
                <a:cubicBezTo>
                  <a:pt x="373464" y="174796"/>
                  <a:pt x="385538" y="174796"/>
                  <a:pt x="393032" y="182072"/>
                </a:cubicBezTo>
                <a:cubicBezTo>
                  <a:pt x="400318" y="189555"/>
                  <a:pt x="400318" y="201404"/>
                  <a:pt x="392824" y="208887"/>
                </a:cubicBezTo>
                <a:lnTo>
                  <a:pt x="355562" y="246305"/>
                </a:lnTo>
                <a:cubicBezTo>
                  <a:pt x="364930" y="259401"/>
                  <a:pt x="370758" y="275615"/>
                  <a:pt x="370758" y="293076"/>
                </a:cubicBezTo>
                <a:cubicBezTo>
                  <a:pt x="370758" y="309914"/>
                  <a:pt x="365554" y="325504"/>
                  <a:pt x="356811" y="338393"/>
                </a:cubicBezTo>
                <a:lnTo>
                  <a:pt x="391991" y="373523"/>
                </a:lnTo>
                <a:cubicBezTo>
                  <a:pt x="399485" y="381007"/>
                  <a:pt x="399485" y="392856"/>
                  <a:pt x="391991" y="400339"/>
                </a:cubicBezTo>
                <a:cubicBezTo>
                  <a:pt x="388244" y="404081"/>
                  <a:pt x="383457" y="405952"/>
                  <a:pt x="378669" y="405952"/>
                </a:cubicBezTo>
                <a:cubicBezTo>
                  <a:pt x="373673" y="405952"/>
                  <a:pt x="368885" y="404081"/>
                  <a:pt x="365138" y="400339"/>
                </a:cubicBezTo>
                <a:lnTo>
                  <a:pt x="328500" y="363545"/>
                </a:lnTo>
                <a:cubicBezTo>
                  <a:pt x="317051" y="369782"/>
                  <a:pt x="303936" y="373731"/>
                  <a:pt x="289989" y="373731"/>
                </a:cubicBezTo>
                <a:cubicBezTo>
                  <a:pt x="277707" y="373731"/>
                  <a:pt x="266050" y="370821"/>
                  <a:pt x="255641" y="365832"/>
                </a:cubicBezTo>
                <a:lnTo>
                  <a:pt x="214008" y="407407"/>
                </a:lnTo>
                <a:cubicBezTo>
                  <a:pt x="210261" y="411148"/>
                  <a:pt x="205473" y="413019"/>
                  <a:pt x="200477" y="413019"/>
                </a:cubicBezTo>
                <a:cubicBezTo>
                  <a:pt x="195689" y="413019"/>
                  <a:pt x="190901" y="411148"/>
                  <a:pt x="187154" y="407407"/>
                </a:cubicBezTo>
                <a:cubicBezTo>
                  <a:pt x="179660" y="399923"/>
                  <a:pt x="179660" y="388074"/>
                  <a:pt x="187154" y="380591"/>
                </a:cubicBezTo>
                <a:lnTo>
                  <a:pt x="226082" y="341719"/>
                </a:lnTo>
                <a:cubicBezTo>
                  <a:pt x="215673" y="328207"/>
                  <a:pt x="209220" y="311577"/>
                  <a:pt x="209220" y="293076"/>
                </a:cubicBezTo>
                <a:cubicBezTo>
                  <a:pt x="209220" y="274783"/>
                  <a:pt x="215673" y="257946"/>
                  <a:pt x="226082" y="244434"/>
                </a:cubicBezTo>
                <a:lnTo>
                  <a:pt x="186946" y="205354"/>
                </a:lnTo>
                <a:cubicBezTo>
                  <a:pt x="179660" y="198078"/>
                  <a:pt x="179660" y="186021"/>
                  <a:pt x="186946" y="178746"/>
                </a:cubicBezTo>
                <a:cubicBezTo>
                  <a:pt x="190693" y="175004"/>
                  <a:pt x="195533" y="173133"/>
                  <a:pt x="200373" y="173133"/>
                </a:cubicBezTo>
                <a:close/>
                <a:moveTo>
                  <a:pt x="128231" y="131607"/>
                </a:moveTo>
                <a:lnTo>
                  <a:pt x="128231" y="454788"/>
                </a:lnTo>
                <a:lnTo>
                  <a:pt x="451699" y="454788"/>
                </a:lnTo>
                <a:lnTo>
                  <a:pt x="451699" y="131607"/>
                </a:lnTo>
                <a:close/>
                <a:moveTo>
                  <a:pt x="109289" y="93782"/>
                </a:moveTo>
                <a:lnTo>
                  <a:pt x="470641" y="93782"/>
                </a:lnTo>
                <a:cubicBezTo>
                  <a:pt x="481257" y="93782"/>
                  <a:pt x="489583" y="102303"/>
                  <a:pt x="489583" y="112695"/>
                </a:cubicBezTo>
                <a:lnTo>
                  <a:pt x="489583" y="473493"/>
                </a:lnTo>
                <a:cubicBezTo>
                  <a:pt x="489583" y="484093"/>
                  <a:pt x="481257" y="492406"/>
                  <a:pt x="470641" y="492406"/>
                </a:cubicBezTo>
                <a:lnTo>
                  <a:pt x="109289" y="492406"/>
                </a:lnTo>
                <a:cubicBezTo>
                  <a:pt x="98881" y="492406"/>
                  <a:pt x="90347" y="484093"/>
                  <a:pt x="90347" y="473493"/>
                </a:cubicBezTo>
                <a:lnTo>
                  <a:pt x="90347" y="413014"/>
                </a:lnTo>
                <a:lnTo>
                  <a:pt x="71405" y="413014"/>
                </a:lnTo>
                <a:lnTo>
                  <a:pt x="71405" y="375188"/>
                </a:lnTo>
                <a:lnTo>
                  <a:pt x="90347" y="375188"/>
                </a:lnTo>
                <a:lnTo>
                  <a:pt x="90347" y="211000"/>
                </a:lnTo>
                <a:lnTo>
                  <a:pt x="70989" y="211000"/>
                </a:lnTo>
                <a:lnTo>
                  <a:pt x="70989" y="173175"/>
                </a:lnTo>
                <a:lnTo>
                  <a:pt x="90347" y="173175"/>
                </a:lnTo>
                <a:lnTo>
                  <a:pt x="90347" y="112695"/>
                </a:lnTo>
                <a:cubicBezTo>
                  <a:pt x="90347" y="102303"/>
                  <a:pt x="98881" y="93782"/>
                  <a:pt x="109289" y="93782"/>
                </a:cubicBezTo>
                <a:close/>
                <a:moveTo>
                  <a:pt x="56622" y="56747"/>
                </a:moveTo>
                <a:lnTo>
                  <a:pt x="56622" y="529436"/>
                </a:lnTo>
                <a:lnTo>
                  <a:pt x="530204" y="529436"/>
                </a:lnTo>
                <a:lnTo>
                  <a:pt x="530204" y="56747"/>
                </a:lnTo>
                <a:close/>
                <a:moveTo>
                  <a:pt x="28311" y="0"/>
                </a:moveTo>
                <a:lnTo>
                  <a:pt x="558515" y="0"/>
                </a:lnTo>
                <a:cubicBezTo>
                  <a:pt x="574336" y="0"/>
                  <a:pt x="587034" y="12680"/>
                  <a:pt x="587034" y="28270"/>
                </a:cubicBezTo>
                <a:lnTo>
                  <a:pt x="587034" y="557914"/>
                </a:lnTo>
                <a:cubicBezTo>
                  <a:pt x="587034" y="565397"/>
                  <a:pt x="583912" y="572672"/>
                  <a:pt x="578707" y="577869"/>
                </a:cubicBezTo>
                <a:cubicBezTo>
                  <a:pt x="573295" y="583273"/>
                  <a:pt x="566217" y="586183"/>
                  <a:pt x="558515" y="586183"/>
                </a:cubicBezTo>
                <a:lnTo>
                  <a:pt x="527290" y="586183"/>
                </a:lnTo>
                <a:lnTo>
                  <a:pt x="527290" y="605099"/>
                </a:lnTo>
                <a:lnTo>
                  <a:pt x="489820" y="605099"/>
                </a:lnTo>
                <a:lnTo>
                  <a:pt x="489403" y="605099"/>
                </a:lnTo>
                <a:lnTo>
                  <a:pt x="452141" y="605099"/>
                </a:lnTo>
                <a:lnTo>
                  <a:pt x="452141" y="586183"/>
                </a:lnTo>
                <a:lnTo>
                  <a:pt x="127815" y="586183"/>
                </a:lnTo>
                <a:lnTo>
                  <a:pt x="127815" y="605099"/>
                </a:lnTo>
                <a:lnTo>
                  <a:pt x="90345" y="605099"/>
                </a:lnTo>
                <a:lnTo>
                  <a:pt x="89928" y="605099"/>
                </a:lnTo>
                <a:lnTo>
                  <a:pt x="52458" y="605099"/>
                </a:lnTo>
                <a:lnTo>
                  <a:pt x="52458" y="586183"/>
                </a:lnTo>
                <a:lnTo>
                  <a:pt x="28311" y="586183"/>
                </a:lnTo>
                <a:cubicBezTo>
                  <a:pt x="20400" y="586183"/>
                  <a:pt x="13323" y="583065"/>
                  <a:pt x="8118" y="577869"/>
                </a:cubicBezTo>
                <a:cubicBezTo>
                  <a:pt x="3122" y="572880"/>
                  <a:pt x="0" y="565812"/>
                  <a:pt x="0" y="557914"/>
                </a:cubicBezTo>
                <a:lnTo>
                  <a:pt x="0" y="28270"/>
                </a:lnTo>
                <a:cubicBezTo>
                  <a:pt x="0" y="20786"/>
                  <a:pt x="2914" y="13719"/>
                  <a:pt x="8118" y="8314"/>
                </a:cubicBezTo>
                <a:cubicBezTo>
                  <a:pt x="13531" y="2910"/>
                  <a:pt x="20817" y="0"/>
                  <a:pt x="283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confont-11843-5650849"/>
          <p:cNvSpPr/>
          <p:nvPr/>
        </p:nvSpPr>
        <p:spPr>
          <a:xfrm>
            <a:off x="6346597" y="4027679"/>
            <a:ext cx="481443" cy="560916"/>
          </a:xfrm>
          <a:custGeom>
            <a:avLst/>
            <a:gdLst>
              <a:gd name="T0" fmla="*/ 9145 w 9591"/>
              <a:gd name="T1" fmla="*/ 2137 h 11174"/>
              <a:gd name="T2" fmla="*/ 4805 w 9591"/>
              <a:gd name="T3" fmla="*/ 0 h 11174"/>
              <a:gd name="T4" fmla="*/ 450 w 9591"/>
              <a:gd name="T5" fmla="*/ 2142 h 11174"/>
              <a:gd name="T6" fmla="*/ 6 w 9591"/>
              <a:gd name="T7" fmla="*/ 2855 h 11174"/>
              <a:gd name="T8" fmla="*/ 741 w 9591"/>
              <a:gd name="T9" fmla="*/ 6457 h 11174"/>
              <a:gd name="T10" fmla="*/ 4736 w 9591"/>
              <a:gd name="T11" fmla="*/ 11167 h 11174"/>
              <a:gd name="T12" fmla="*/ 4801 w 9591"/>
              <a:gd name="T13" fmla="*/ 11174 h 11174"/>
              <a:gd name="T14" fmla="*/ 4868 w 9591"/>
              <a:gd name="T15" fmla="*/ 11165 h 11174"/>
              <a:gd name="T16" fmla="*/ 8849 w 9591"/>
              <a:gd name="T17" fmla="*/ 6456 h 11174"/>
              <a:gd name="T18" fmla="*/ 9585 w 9591"/>
              <a:gd name="T19" fmla="*/ 2845 h 11174"/>
              <a:gd name="T20" fmla="*/ 9145 w 9591"/>
              <a:gd name="T21" fmla="*/ 2137 h 11174"/>
              <a:gd name="T22" fmla="*/ 8092 w 9591"/>
              <a:gd name="T23" fmla="*/ 6210 h 11174"/>
              <a:gd name="T24" fmla="*/ 4797 w 9591"/>
              <a:gd name="T25" fmla="*/ 10257 h 11174"/>
              <a:gd name="T26" fmla="*/ 1497 w 9591"/>
              <a:gd name="T27" fmla="*/ 6209 h 11174"/>
              <a:gd name="T28" fmla="*/ 851 w 9591"/>
              <a:gd name="T29" fmla="*/ 3108 h 11174"/>
              <a:gd name="T30" fmla="*/ 977 w 9591"/>
              <a:gd name="T31" fmla="*/ 2904 h 11174"/>
              <a:gd name="T32" fmla="*/ 4803 w 9591"/>
              <a:gd name="T33" fmla="*/ 904 h 11174"/>
              <a:gd name="T34" fmla="*/ 8615 w 9591"/>
              <a:gd name="T35" fmla="*/ 2899 h 11174"/>
              <a:gd name="T36" fmla="*/ 8738 w 9591"/>
              <a:gd name="T37" fmla="*/ 3099 h 11174"/>
              <a:gd name="T38" fmla="*/ 8092 w 9591"/>
              <a:gd name="T39" fmla="*/ 6210 h 11174"/>
              <a:gd name="T40" fmla="*/ 4416 w 9591"/>
              <a:gd name="T41" fmla="*/ 4792 h 11174"/>
              <a:gd name="T42" fmla="*/ 5955 w 9591"/>
              <a:gd name="T43" fmla="*/ 3725 h 11174"/>
              <a:gd name="T44" fmla="*/ 4810 w 9591"/>
              <a:gd name="T45" fmla="*/ 2514 h 11174"/>
              <a:gd name="T46" fmla="*/ 3621 w 9591"/>
              <a:gd name="T47" fmla="*/ 3680 h 11174"/>
              <a:gd name="T48" fmla="*/ 3621 w 9591"/>
              <a:gd name="T49" fmla="*/ 3682 h 11174"/>
              <a:gd name="T50" fmla="*/ 4416 w 9591"/>
              <a:gd name="T51" fmla="*/ 4792 h 11174"/>
              <a:gd name="T52" fmla="*/ 7122 w 9591"/>
              <a:gd name="T53" fmla="*/ 6517 h 11174"/>
              <a:gd name="T54" fmla="*/ 7122 w 9591"/>
              <a:gd name="T55" fmla="*/ 6834 h 11174"/>
              <a:gd name="T56" fmla="*/ 6774 w 9591"/>
              <a:gd name="T57" fmla="*/ 7183 h 11174"/>
              <a:gd name="T58" fmla="*/ 2802 w 9591"/>
              <a:gd name="T59" fmla="*/ 7183 h 11174"/>
              <a:gd name="T60" fmla="*/ 2454 w 9591"/>
              <a:gd name="T61" fmla="*/ 6834 h 11174"/>
              <a:gd name="T62" fmla="*/ 2454 w 9591"/>
              <a:gd name="T63" fmla="*/ 6517 h 11174"/>
              <a:gd name="T64" fmla="*/ 4789 w 9591"/>
              <a:gd name="T65" fmla="*/ 5182 h 11174"/>
              <a:gd name="T66" fmla="*/ 7122 w 9591"/>
              <a:gd name="T67" fmla="*/ 6517 h 1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91" h="11174">
                <a:moveTo>
                  <a:pt x="9145" y="2137"/>
                </a:moveTo>
                <a:cubicBezTo>
                  <a:pt x="7866" y="1397"/>
                  <a:pt x="5496" y="3"/>
                  <a:pt x="4805" y="0"/>
                </a:cubicBezTo>
                <a:cubicBezTo>
                  <a:pt x="4115" y="3"/>
                  <a:pt x="1755" y="1397"/>
                  <a:pt x="450" y="2142"/>
                </a:cubicBezTo>
                <a:cubicBezTo>
                  <a:pt x="190" y="2290"/>
                  <a:pt x="0" y="2554"/>
                  <a:pt x="6" y="2855"/>
                </a:cubicBezTo>
                <a:cubicBezTo>
                  <a:pt x="27" y="3947"/>
                  <a:pt x="172" y="5025"/>
                  <a:pt x="741" y="6457"/>
                </a:cubicBezTo>
                <a:cubicBezTo>
                  <a:pt x="1971" y="9558"/>
                  <a:pt x="4131" y="11014"/>
                  <a:pt x="4736" y="11167"/>
                </a:cubicBezTo>
                <a:cubicBezTo>
                  <a:pt x="4757" y="11172"/>
                  <a:pt x="4780" y="11174"/>
                  <a:pt x="4801" y="11174"/>
                </a:cubicBezTo>
                <a:cubicBezTo>
                  <a:pt x="4823" y="11174"/>
                  <a:pt x="4847" y="11172"/>
                  <a:pt x="4868" y="11165"/>
                </a:cubicBezTo>
                <a:cubicBezTo>
                  <a:pt x="5561" y="10983"/>
                  <a:pt x="7691" y="9368"/>
                  <a:pt x="8849" y="6456"/>
                </a:cubicBezTo>
                <a:cubicBezTo>
                  <a:pt x="9416" y="5030"/>
                  <a:pt x="9562" y="3945"/>
                  <a:pt x="9585" y="2845"/>
                </a:cubicBezTo>
                <a:cubicBezTo>
                  <a:pt x="9591" y="2579"/>
                  <a:pt x="9385" y="2248"/>
                  <a:pt x="9145" y="2137"/>
                </a:cubicBezTo>
                <a:close/>
                <a:moveTo>
                  <a:pt x="8092" y="6210"/>
                </a:moveTo>
                <a:cubicBezTo>
                  <a:pt x="7092" y="8721"/>
                  <a:pt x="5298" y="10054"/>
                  <a:pt x="4797" y="10257"/>
                </a:cubicBezTo>
                <a:cubicBezTo>
                  <a:pt x="4273" y="10060"/>
                  <a:pt x="2531" y="8814"/>
                  <a:pt x="1497" y="6209"/>
                </a:cubicBezTo>
                <a:cubicBezTo>
                  <a:pt x="998" y="4952"/>
                  <a:pt x="871" y="4078"/>
                  <a:pt x="851" y="3108"/>
                </a:cubicBezTo>
                <a:cubicBezTo>
                  <a:pt x="848" y="3013"/>
                  <a:pt x="915" y="2939"/>
                  <a:pt x="977" y="2904"/>
                </a:cubicBezTo>
                <a:cubicBezTo>
                  <a:pt x="2757" y="1900"/>
                  <a:pt x="4405" y="906"/>
                  <a:pt x="4803" y="904"/>
                </a:cubicBezTo>
                <a:cubicBezTo>
                  <a:pt x="5203" y="905"/>
                  <a:pt x="6938" y="1930"/>
                  <a:pt x="8615" y="2899"/>
                </a:cubicBezTo>
                <a:cubicBezTo>
                  <a:pt x="8660" y="2923"/>
                  <a:pt x="8740" y="3044"/>
                  <a:pt x="8738" y="3099"/>
                </a:cubicBezTo>
                <a:cubicBezTo>
                  <a:pt x="8720" y="4076"/>
                  <a:pt x="8591" y="4958"/>
                  <a:pt x="8092" y="6210"/>
                </a:cubicBezTo>
                <a:close/>
                <a:moveTo>
                  <a:pt x="4416" y="4792"/>
                </a:moveTo>
                <a:cubicBezTo>
                  <a:pt x="5205" y="5035"/>
                  <a:pt x="5927" y="4469"/>
                  <a:pt x="5955" y="3725"/>
                </a:cubicBezTo>
                <a:cubicBezTo>
                  <a:pt x="5979" y="3084"/>
                  <a:pt x="5451" y="2526"/>
                  <a:pt x="4810" y="2514"/>
                </a:cubicBezTo>
                <a:cubicBezTo>
                  <a:pt x="4155" y="2501"/>
                  <a:pt x="3621" y="3029"/>
                  <a:pt x="3621" y="3680"/>
                </a:cubicBezTo>
                <a:lnTo>
                  <a:pt x="3621" y="3682"/>
                </a:lnTo>
                <a:cubicBezTo>
                  <a:pt x="3620" y="4183"/>
                  <a:pt x="3936" y="4643"/>
                  <a:pt x="4416" y="4792"/>
                </a:cubicBezTo>
                <a:close/>
                <a:moveTo>
                  <a:pt x="7122" y="6517"/>
                </a:moveTo>
                <a:lnTo>
                  <a:pt x="7122" y="6834"/>
                </a:lnTo>
                <a:cubicBezTo>
                  <a:pt x="7122" y="7027"/>
                  <a:pt x="6966" y="7183"/>
                  <a:pt x="6774" y="7183"/>
                </a:cubicBezTo>
                <a:lnTo>
                  <a:pt x="2802" y="7183"/>
                </a:lnTo>
                <a:cubicBezTo>
                  <a:pt x="2610" y="7183"/>
                  <a:pt x="2454" y="7027"/>
                  <a:pt x="2454" y="6834"/>
                </a:cubicBezTo>
                <a:lnTo>
                  <a:pt x="2454" y="6517"/>
                </a:lnTo>
                <a:cubicBezTo>
                  <a:pt x="2454" y="5629"/>
                  <a:pt x="4010" y="5182"/>
                  <a:pt x="4789" y="5182"/>
                </a:cubicBezTo>
                <a:cubicBezTo>
                  <a:pt x="5567" y="5182"/>
                  <a:pt x="7122" y="5629"/>
                  <a:pt x="7122" y="6517"/>
                </a:cubicBezTo>
                <a:close/>
              </a:path>
            </a:pathLst>
          </a:custGeom>
          <a:solidFill>
            <a:schemeClr val="bg1"/>
          </a:solidFill>
          <a:ln>
            <a:noFill/>
          </a:ln>
        </p:spPr>
        <p:txBody>
          <a:bodyPr/>
          <a:lstStyle/>
          <a:p>
            <a:pPr defTabSz="1218565"/>
            <a:endParaRPr lang="en-US" sz="1200" kern="0">
              <a:solidFill>
                <a:schemeClr val="tx1"/>
              </a:solidFill>
              <a:latin typeface="微软雅黑" panose="020B0503020204020204" pitchFamily="34" charset="-122"/>
              <a:ea typeface="微软雅黑" panose="020B0503020204020204" pitchFamily="34" charset="-122"/>
            </a:endParaRPr>
          </a:p>
        </p:txBody>
      </p:sp>
      <p:sp>
        <p:nvSpPr>
          <p:cNvPr id="52" name="desktop-computer-screen-with-flash-drive-symbol_30885"/>
          <p:cNvSpPr>
            <a:spLocks noChangeAspect="1"/>
          </p:cNvSpPr>
          <p:nvPr/>
        </p:nvSpPr>
        <p:spPr>
          <a:xfrm>
            <a:off x="7391172" y="3742983"/>
            <a:ext cx="403275" cy="326091"/>
          </a:xfrm>
          <a:custGeom>
            <a:avLst/>
            <a:gdLst>
              <a:gd name="connsiteX0" fmla="*/ 515586 w 603546"/>
              <a:gd name="connsiteY0" fmla="*/ 224330 h 488031"/>
              <a:gd name="connsiteX1" fmla="*/ 508415 w 603546"/>
              <a:gd name="connsiteY1" fmla="*/ 236738 h 488031"/>
              <a:gd name="connsiteX2" fmla="*/ 513435 w 603546"/>
              <a:gd name="connsiteY2" fmla="*/ 236738 h 488031"/>
              <a:gd name="connsiteX3" fmla="*/ 513435 w 603546"/>
              <a:gd name="connsiteY3" fmla="*/ 299254 h 488031"/>
              <a:gd name="connsiteX4" fmla="*/ 513196 w 603546"/>
              <a:gd name="connsiteY4" fmla="*/ 299015 h 488031"/>
              <a:gd name="connsiteX5" fmla="*/ 501006 w 603546"/>
              <a:gd name="connsiteY5" fmla="*/ 287562 h 488031"/>
              <a:gd name="connsiteX6" fmla="*/ 499094 w 603546"/>
              <a:gd name="connsiteY6" fmla="*/ 283267 h 488031"/>
              <a:gd name="connsiteX7" fmla="*/ 499094 w 603546"/>
              <a:gd name="connsiteY7" fmla="*/ 273245 h 488031"/>
              <a:gd name="connsiteX8" fmla="*/ 499333 w 603546"/>
              <a:gd name="connsiteY8" fmla="*/ 273007 h 488031"/>
              <a:gd name="connsiteX9" fmla="*/ 503157 w 603546"/>
              <a:gd name="connsiteY9" fmla="*/ 267519 h 488031"/>
              <a:gd name="connsiteX10" fmla="*/ 496225 w 603546"/>
              <a:gd name="connsiteY10" fmla="*/ 261315 h 488031"/>
              <a:gd name="connsiteX11" fmla="*/ 490967 w 603546"/>
              <a:gd name="connsiteY11" fmla="*/ 266564 h 488031"/>
              <a:gd name="connsiteX12" fmla="*/ 494791 w 603546"/>
              <a:gd name="connsiteY12" fmla="*/ 273007 h 488031"/>
              <a:gd name="connsiteX13" fmla="*/ 495030 w 603546"/>
              <a:gd name="connsiteY13" fmla="*/ 273245 h 488031"/>
              <a:gd name="connsiteX14" fmla="*/ 495030 w 603546"/>
              <a:gd name="connsiteY14" fmla="*/ 282790 h 488031"/>
              <a:gd name="connsiteX15" fmla="*/ 498615 w 603546"/>
              <a:gd name="connsiteY15" fmla="*/ 290664 h 488031"/>
              <a:gd name="connsiteX16" fmla="*/ 511762 w 603546"/>
              <a:gd name="connsiteY16" fmla="*/ 303549 h 488031"/>
              <a:gd name="connsiteX17" fmla="*/ 512001 w 603546"/>
              <a:gd name="connsiteY17" fmla="*/ 303787 h 488031"/>
              <a:gd name="connsiteX18" fmla="*/ 513435 w 603546"/>
              <a:gd name="connsiteY18" fmla="*/ 307605 h 488031"/>
              <a:gd name="connsiteX19" fmla="*/ 513435 w 603546"/>
              <a:gd name="connsiteY19" fmla="*/ 314048 h 488031"/>
              <a:gd name="connsiteX20" fmla="*/ 513196 w 603546"/>
              <a:gd name="connsiteY20" fmla="*/ 314525 h 488031"/>
              <a:gd name="connsiteX21" fmla="*/ 505547 w 603546"/>
              <a:gd name="connsiteY21" fmla="*/ 326455 h 488031"/>
              <a:gd name="connsiteX22" fmla="*/ 517259 w 603546"/>
              <a:gd name="connsiteY22" fmla="*/ 334568 h 488031"/>
              <a:gd name="connsiteX23" fmla="*/ 525625 w 603546"/>
              <a:gd name="connsiteY23" fmla="*/ 323353 h 488031"/>
              <a:gd name="connsiteX24" fmla="*/ 517976 w 603546"/>
              <a:gd name="connsiteY24" fmla="*/ 314525 h 488031"/>
              <a:gd name="connsiteX25" fmla="*/ 517498 w 603546"/>
              <a:gd name="connsiteY25" fmla="*/ 314048 h 488031"/>
              <a:gd name="connsiteX26" fmla="*/ 517498 w 603546"/>
              <a:gd name="connsiteY26" fmla="*/ 292334 h 488031"/>
              <a:gd name="connsiteX27" fmla="*/ 517737 w 603546"/>
              <a:gd name="connsiteY27" fmla="*/ 291380 h 488031"/>
              <a:gd name="connsiteX28" fmla="*/ 519171 w 603546"/>
              <a:gd name="connsiteY28" fmla="*/ 288039 h 488031"/>
              <a:gd name="connsiteX29" fmla="*/ 529210 w 603546"/>
              <a:gd name="connsiteY29" fmla="*/ 278733 h 488031"/>
              <a:gd name="connsiteX30" fmla="*/ 533035 w 603546"/>
              <a:gd name="connsiteY30" fmla="*/ 274916 h 488031"/>
              <a:gd name="connsiteX31" fmla="*/ 535903 w 603546"/>
              <a:gd name="connsiteY31" fmla="*/ 267519 h 488031"/>
              <a:gd name="connsiteX32" fmla="*/ 535903 w 603546"/>
              <a:gd name="connsiteY32" fmla="*/ 258452 h 488031"/>
              <a:gd name="connsiteX33" fmla="*/ 535903 w 603546"/>
              <a:gd name="connsiteY33" fmla="*/ 258213 h 488031"/>
              <a:gd name="connsiteX34" fmla="*/ 539966 w 603546"/>
              <a:gd name="connsiteY34" fmla="*/ 258213 h 488031"/>
              <a:gd name="connsiteX35" fmla="*/ 540205 w 603546"/>
              <a:gd name="connsiteY35" fmla="*/ 245805 h 488031"/>
              <a:gd name="connsiteX36" fmla="*/ 527776 w 603546"/>
              <a:gd name="connsiteY36" fmla="*/ 245805 h 488031"/>
              <a:gd name="connsiteX37" fmla="*/ 527776 w 603546"/>
              <a:gd name="connsiteY37" fmla="*/ 258213 h 488031"/>
              <a:gd name="connsiteX38" fmla="*/ 531839 w 603546"/>
              <a:gd name="connsiteY38" fmla="*/ 258213 h 488031"/>
              <a:gd name="connsiteX39" fmla="*/ 531839 w 603546"/>
              <a:gd name="connsiteY39" fmla="*/ 258452 h 488031"/>
              <a:gd name="connsiteX40" fmla="*/ 531839 w 603546"/>
              <a:gd name="connsiteY40" fmla="*/ 267996 h 488031"/>
              <a:gd name="connsiteX41" fmla="*/ 531839 w 603546"/>
              <a:gd name="connsiteY41" fmla="*/ 268712 h 488031"/>
              <a:gd name="connsiteX42" fmla="*/ 530405 w 603546"/>
              <a:gd name="connsiteY42" fmla="*/ 271814 h 488031"/>
              <a:gd name="connsiteX43" fmla="*/ 517737 w 603546"/>
              <a:gd name="connsiteY43" fmla="*/ 283744 h 488031"/>
              <a:gd name="connsiteX44" fmla="*/ 517737 w 603546"/>
              <a:gd name="connsiteY44" fmla="*/ 236738 h 488031"/>
              <a:gd name="connsiteX45" fmla="*/ 522757 w 603546"/>
              <a:gd name="connsiteY45" fmla="*/ 236738 h 488031"/>
              <a:gd name="connsiteX46" fmla="*/ 515586 w 603546"/>
              <a:gd name="connsiteY46" fmla="*/ 224330 h 488031"/>
              <a:gd name="connsiteX47" fmla="*/ 428104 w 603546"/>
              <a:gd name="connsiteY47" fmla="*/ 204287 h 488031"/>
              <a:gd name="connsiteX48" fmla="*/ 438621 w 603546"/>
              <a:gd name="connsiteY48" fmla="*/ 209298 h 488031"/>
              <a:gd name="connsiteX49" fmla="*/ 592312 w 603546"/>
              <a:gd name="connsiteY49" fmla="*/ 209298 h 488031"/>
              <a:gd name="connsiteX50" fmla="*/ 602829 w 603546"/>
              <a:gd name="connsiteY50" fmla="*/ 204287 h 488031"/>
              <a:gd name="connsiteX51" fmla="*/ 603546 w 603546"/>
              <a:gd name="connsiteY51" fmla="*/ 210014 h 488031"/>
              <a:gd name="connsiteX52" fmla="*/ 603546 w 603546"/>
              <a:gd name="connsiteY52" fmla="*/ 328841 h 488031"/>
              <a:gd name="connsiteX53" fmla="*/ 568410 w 603546"/>
              <a:gd name="connsiteY53" fmla="*/ 363201 h 488031"/>
              <a:gd name="connsiteX54" fmla="*/ 568171 w 603546"/>
              <a:gd name="connsiteY54" fmla="*/ 363201 h 488031"/>
              <a:gd name="connsiteX55" fmla="*/ 462762 w 603546"/>
              <a:gd name="connsiteY55" fmla="*/ 363201 h 488031"/>
              <a:gd name="connsiteX56" fmla="*/ 427626 w 603546"/>
              <a:gd name="connsiteY56" fmla="*/ 328841 h 488031"/>
              <a:gd name="connsiteX57" fmla="*/ 427626 w 603546"/>
              <a:gd name="connsiteY57" fmla="*/ 210014 h 488031"/>
              <a:gd name="connsiteX58" fmla="*/ 428104 w 603546"/>
              <a:gd name="connsiteY58" fmla="*/ 204287 h 488031"/>
              <a:gd name="connsiteX59" fmla="*/ 270791 w 603546"/>
              <a:gd name="connsiteY59" fmla="*/ 137462 h 488031"/>
              <a:gd name="connsiteX60" fmla="*/ 404904 w 603546"/>
              <a:gd name="connsiteY60" fmla="*/ 204274 h 488031"/>
              <a:gd name="connsiteX61" fmla="*/ 270791 w 603546"/>
              <a:gd name="connsiteY61" fmla="*/ 271325 h 488031"/>
              <a:gd name="connsiteX62" fmla="*/ 270791 w 603546"/>
              <a:gd name="connsiteY62" fmla="*/ 224557 h 488031"/>
              <a:gd name="connsiteX63" fmla="*/ 213178 w 603546"/>
              <a:gd name="connsiteY63" fmla="*/ 224557 h 488031"/>
              <a:gd name="connsiteX64" fmla="*/ 213178 w 603546"/>
              <a:gd name="connsiteY64" fmla="*/ 184469 h 488031"/>
              <a:gd name="connsiteX65" fmla="*/ 270791 w 603546"/>
              <a:gd name="connsiteY65" fmla="*/ 184469 h 488031"/>
              <a:gd name="connsiteX66" fmla="*/ 533021 w 603546"/>
              <a:gd name="connsiteY66" fmla="*/ 131493 h 488031"/>
              <a:gd name="connsiteX67" fmla="*/ 533021 w 603546"/>
              <a:gd name="connsiteY67" fmla="*/ 157519 h 488031"/>
              <a:gd name="connsiteX68" fmla="*/ 559086 w 603546"/>
              <a:gd name="connsiteY68" fmla="*/ 157519 h 488031"/>
              <a:gd name="connsiteX69" fmla="*/ 559086 w 603546"/>
              <a:gd name="connsiteY69" fmla="*/ 131493 h 488031"/>
              <a:gd name="connsiteX70" fmla="*/ 471804 w 603546"/>
              <a:gd name="connsiteY70" fmla="*/ 131493 h 488031"/>
              <a:gd name="connsiteX71" fmla="*/ 471804 w 603546"/>
              <a:gd name="connsiteY71" fmla="*/ 157519 h 488031"/>
              <a:gd name="connsiteX72" fmla="*/ 497869 w 603546"/>
              <a:gd name="connsiteY72" fmla="*/ 157519 h 488031"/>
              <a:gd name="connsiteX73" fmla="*/ 497869 w 603546"/>
              <a:gd name="connsiteY73" fmla="*/ 131493 h 488031"/>
              <a:gd name="connsiteX74" fmla="*/ 455782 w 603546"/>
              <a:gd name="connsiteY74" fmla="*/ 85173 h 488031"/>
              <a:gd name="connsiteX75" fmla="*/ 575108 w 603546"/>
              <a:gd name="connsiteY75" fmla="*/ 85173 h 488031"/>
              <a:gd name="connsiteX76" fmla="*/ 575108 w 603546"/>
              <a:gd name="connsiteY76" fmla="*/ 192856 h 488031"/>
              <a:gd name="connsiteX77" fmla="*/ 455782 w 603546"/>
              <a:gd name="connsiteY77" fmla="*/ 192856 h 488031"/>
              <a:gd name="connsiteX78" fmla="*/ 48758 w 603546"/>
              <a:gd name="connsiteY78" fmla="*/ 0 h 488031"/>
              <a:gd name="connsiteX79" fmla="*/ 514354 w 603546"/>
              <a:gd name="connsiteY79" fmla="*/ 0 h 488031"/>
              <a:gd name="connsiteX80" fmla="*/ 563112 w 603546"/>
              <a:gd name="connsiteY80" fmla="*/ 48684 h 488031"/>
              <a:gd name="connsiteX81" fmla="*/ 563112 w 603546"/>
              <a:gd name="connsiteY81" fmla="*/ 65150 h 488031"/>
              <a:gd name="connsiteX82" fmla="*/ 543274 w 603546"/>
              <a:gd name="connsiteY82" fmla="*/ 65150 h 488031"/>
              <a:gd name="connsiteX83" fmla="*/ 543274 w 603546"/>
              <a:gd name="connsiteY83" fmla="*/ 48684 h 488031"/>
              <a:gd name="connsiteX84" fmla="*/ 514354 w 603546"/>
              <a:gd name="connsiteY84" fmla="*/ 19807 h 488031"/>
              <a:gd name="connsiteX85" fmla="*/ 48758 w 603546"/>
              <a:gd name="connsiteY85" fmla="*/ 19807 h 488031"/>
              <a:gd name="connsiteX86" fmla="*/ 19838 w 603546"/>
              <a:gd name="connsiteY86" fmla="*/ 48684 h 488031"/>
              <a:gd name="connsiteX87" fmla="*/ 19838 w 603546"/>
              <a:gd name="connsiteY87" fmla="*/ 298785 h 488031"/>
              <a:gd name="connsiteX88" fmla="*/ 48758 w 603546"/>
              <a:gd name="connsiteY88" fmla="*/ 327661 h 488031"/>
              <a:gd name="connsiteX89" fmla="*/ 404886 w 603546"/>
              <a:gd name="connsiteY89" fmla="*/ 327661 h 488031"/>
              <a:gd name="connsiteX90" fmla="*/ 404886 w 603546"/>
              <a:gd name="connsiteY90" fmla="*/ 330048 h 488031"/>
              <a:gd name="connsiteX91" fmla="*/ 458186 w 603546"/>
              <a:gd name="connsiteY91" fmla="*/ 383027 h 488031"/>
              <a:gd name="connsiteX92" fmla="*/ 556181 w 603546"/>
              <a:gd name="connsiteY92" fmla="*/ 383027 h 488031"/>
              <a:gd name="connsiteX93" fmla="*/ 514354 w 603546"/>
              <a:gd name="connsiteY93" fmla="*/ 406892 h 488031"/>
              <a:gd name="connsiteX94" fmla="*/ 301394 w 603546"/>
              <a:gd name="connsiteY94" fmla="*/ 406892 h 488031"/>
              <a:gd name="connsiteX95" fmla="*/ 301394 w 603546"/>
              <a:gd name="connsiteY95" fmla="*/ 448416 h 488031"/>
              <a:gd name="connsiteX96" fmla="*/ 450537 w 603546"/>
              <a:gd name="connsiteY96" fmla="*/ 448416 h 488031"/>
              <a:gd name="connsiteX97" fmla="*/ 470375 w 603546"/>
              <a:gd name="connsiteY97" fmla="*/ 468224 h 488031"/>
              <a:gd name="connsiteX98" fmla="*/ 470375 w 603546"/>
              <a:gd name="connsiteY98" fmla="*/ 488031 h 488031"/>
              <a:gd name="connsiteX99" fmla="*/ 92737 w 603546"/>
              <a:gd name="connsiteY99" fmla="*/ 488031 h 488031"/>
              <a:gd name="connsiteX100" fmla="*/ 92737 w 603546"/>
              <a:gd name="connsiteY100" fmla="*/ 468224 h 488031"/>
              <a:gd name="connsiteX101" fmla="*/ 112575 w 603546"/>
              <a:gd name="connsiteY101" fmla="*/ 448416 h 488031"/>
              <a:gd name="connsiteX102" fmla="*/ 261718 w 603546"/>
              <a:gd name="connsiteY102" fmla="*/ 448416 h 488031"/>
              <a:gd name="connsiteX103" fmla="*/ 261718 w 603546"/>
              <a:gd name="connsiteY103" fmla="*/ 406892 h 488031"/>
              <a:gd name="connsiteX104" fmla="*/ 48758 w 603546"/>
              <a:gd name="connsiteY104" fmla="*/ 406892 h 488031"/>
              <a:gd name="connsiteX105" fmla="*/ 0 w 603546"/>
              <a:gd name="connsiteY105" fmla="*/ 358208 h 488031"/>
              <a:gd name="connsiteX106" fmla="*/ 0 w 603546"/>
              <a:gd name="connsiteY106" fmla="*/ 48684 h 488031"/>
              <a:gd name="connsiteX107" fmla="*/ 48758 w 603546"/>
              <a:gd name="connsiteY107" fmla="*/ 0 h 48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3546" h="488031">
                <a:moveTo>
                  <a:pt x="515586" y="224330"/>
                </a:moveTo>
                <a:cubicBezTo>
                  <a:pt x="513196" y="228387"/>
                  <a:pt x="510806" y="232443"/>
                  <a:pt x="508415" y="236738"/>
                </a:cubicBezTo>
                <a:lnTo>
                  <a:pt x="513435" y="236738"/>
                </a:lnTo>
                <a:lnTo>
                  <a:pt x="513435" y="299254"/>
                </a:lnTo>
                <a:cubicBezTo>
                  <a:pt x="513435" y="299254"/>
                  <a:pt x="513435" y="299015"/>
                  <a:pt x="513196" y="299015"/>
                </a:cubicBezTo>
                <a:cubicBezTo>
                  <a:pt x="509132" y="295198"/>
                  <a:pt x="505069" y="291380"/>
                  <a:pt x="501006" y="287562"/>
                </a:cubicBezTo>
                <a:cubicBezTo>
                  <a:pt x="499811" y="286369"/>
                  <a:pt x="499094" y="284937"/>
                  <a:pt x="499094" y="283267"/>
                </a:cubicBezTo>
                <a:lnTo>
                  <a:pt x="499094" y="273245"/>
                </a:lnTo>
                <a:cubicBezTo>
                  <a:pt x="499094" y="273245"/>
                  <a:pt x="499094" y="273007"/>
                  <a:pt x="499333" y="273007"/>
                </a:cubicBezTo>
                <a:cubicBezTo>
                  <a:pt x="501723" y="271814"/>
                  <a:pt x="503157" y="270143"/>
                  <a:pt x="503157" y="267519"/>
                </a:cubicBezTo>
                <a:cubicBezTo>
                  <a:pt x="503396" y="263701"/>
                  <a:pt x="500050" y="260838"/>
                  <a:pt x="496225" y="261315"/>
                </a:cubicBezTo>
                <a:cubicBezTo>
                  <a:pt x="493596" y="261554"/>
                  <a:pt x="491445" y="263701"/>
                  <a:pt x="490967" y="266564"/>
                </a:cubicBezTo>
                <a:cubicBezTo>
                  <a:pt x="490728" y="269428"/>
                  <a:pt x="492162" y="271814"/>
                  <a:pt x="494791" y="273007"/>
                </a:cubicBezTo>
                <a:cubicBezTo>
                  <a:pt x="495030" y="273007"/>
                  <a:pt x="495030" y="273245"/>
                  <a:pt x="495030" y="273245"/>
                </a:cubicBezTo>
                <a:lnTo>
                  <a:pt x="495030" y="282790"/>
                </a:lnTo>
                <a:cubicBezTo>
                  <a:pt x="495030" y="285892"/>
                  <a:pt x="496225" y="288755"/>
                  <a:pt x="498615" y="290664"/>
                </a:cubicBezTo>
                <a:cubicBezTo>
                  <a:pt x="502918" y="294959"/>
                  <a:pt x="507459" y="299254"/>
                  <a:pt x="511762" y="303549"/>
                </a:cubicBezTo>
                <a:cubicBezTo>
                  <a:pt x="512001" y="303549"/>
                  <a:pt x="512001" y="303549"/>
                  <a:pt x="512001" y="303787"/>
                </a:cubicBezTo>
                <a:cubicBezTo>
                  <a:pt x="512957" y="304742"/>
                  <a:pt x="513435" y="306174"/>
                  <a:pt x="513435" y="307605"/>
                </a:cubicBezTo>
                <a:cubicBezTo>
                  <a:pt x="513435" y="309753"/>
                  <a:pt x="513435" y="311900"/>
                  <a:pt x="513435" y="314048"/>
                </a:cubicBezTo>
                <a:cubicBezTo>
                  <a:pt x="513435" y="314286"/>
                  <a:pt x="513435" y="314525"/>
                  <a:pt x="513196" y="314525"/>
                </a:cubicBezTo>
                <a:cubicBezTo>
                  <a:pt x="507698" y="315957"/>
                  <a:pt x="504352" y="321206"/>
                  <a:pt x="505547" y="326455"/>
                </a:cubicBezTo>
                <a:cubicBezTo>
                  <a:pt x="506503" y="331943"/>
                  <a:pt x="511762" y="335523"/>
                  <a:pt x="517259" y="334568"/>
                </a:cubicBezTo>
                <a:cubicBezTo>
                  <a:pt x="522757" y="333852"/>
                  <a:pt x="526342" y="328603"/>
                  <a:pt x="525625" y="323353"/>
                </a:cubicBezTo>
                <a:cubicBezTo>
                  <a:pt x="525147" y="319058"/>
                  <a:pt x="522040" y="315479"/>
                  <a:pt x="517976" y="314525"/>
                </a:cubicBezTo>
                <a:cubicBezTo>
                  <a:pt x="517737" y="314525"/>
                  <a:pt x="517498" y="314525"/>
                  <a:pt x="517498" y="314048"/>
                </a:cubicBezTo>
                <a:lnTo>
                  <a:pt x="517498" y="292334"/>
                </a:lnTo>
                <a:cubicBezTo>
                  <a:pt x="517498" y="292096"/>
                  <a:pt x="517498" y="291618"/>
                  <a:pt x="517737" y="291380"/>
                </a:cubicBezTo>
                <a:cubicBezTo>
                  <a:pt x="517737" y="290187"/>
                  <a:pt x="518215" y="288994"/>
                  <a:pt x="519171" y="288039"/>
                </a:cubicBezTo>
                <a:cubicBezTo>
                  <a:pt x="522518" y="284937"/>
                  <a:pt x="525864" y="281835"/>
                  <a:pt x="529210" y="278733"/>
                </a:cubicBezTo>
                <a:cubicBezTo>
                  <a:pt x="530405" y="277540"/>
                  <a:pt x="531839" y="276347"/>
                  <a:pt x="533035" y="274916"/>
                </a:cubicBezTo>
                <a:cubicBezTo>
                  <a:pt x="534947" y="273007"/>
                  <a:pt x="535903" y="270382"/>
                  <a:pt x="535903" y="267519"/>
                </a:cubicBezTo>
                <a:lnTo>
                  <a:pt x="535903" y="258452"/>
                </a:lnTo>
                <a:cubicBezTo>
                  <a:pt x="535903" y="258213"/>
                  <a:pt x="535903" y="258213"/>
                  <a:pt x="535903" y="258213"/>
                </a:cubicBezTo>
                <a:cubicBezTo>
                  <a:pt x="537337" y="258213"/>
                  <a:pt x="538771" y="257974"/>
                  <a:pt x="539966" y="258213"/>
                </a:cubicBezTo>
                <a:cubicBezTo>
                  <a:pt x="539966" y="253918"/>
                  <a:pt x="539966" y="249862"/>
                  <a:pt x="540205" y="245805"/>
                </a:cubicBezTo>
                <a:lnTo>
                  <a:pt x="527776" y="245805"/>
                </a:lnTo>
                <a:lnTo>
                  <a:pt x="527776" y="258213"/>
                </a:lnTo>
                <a:lnTo>
                  <a:pt x="531839" y="258213"/>
                </a:lnTo>
                <a:lnTo>
                  <a:pt x="531839" y="258452"/>
                </a:lnTo>
                <a:lnTo>
                  <a:pt x="531839" y="267996"/>
                </a:lnTo>
                <a:cubicBezTo>
                  <a:pt x="531839" y="268235"/>
                  <a:pt x="531839" y="268473"/>
                  <a:pt x="531839" y="268712"/>
                </a:cubicBezTo>
                <a:cubicBezTo>
                  <a:pt x="531600" y="269905"/>
                  <a:pt x="531122" y="271098"/>
                  <a:pt x="530405" y="271814"/>
                </a:cubicBezTo>
                <a:cubicBezTo>
                  <a:pt x="526342" y="275870"/>
                  <a:pt x="522040" y="279926"/>
                  <a:pt x="517737" y="283744"/>
                </a:cubicBezTo>
                <a:lnTo>
                  <a:pt x="517737" y="236738"/>
                </a:lnTo>
                <a:lnTo>
                  <a:pt x="522757" y="236738"/>
                </a:lnTo>
                <a:cubicBezTo>
                  <a:pt x="520366" y="232443"/>
                  <a:pt x="517976" y="228387"/>
                  <a:pt x="515586" y="224330"/>
                </a:cubicBezTo>
                <a:close/>
                <a:moveTo>
                  <a:pt x="428104" y="204287"/>
                </a:moveTo>
                <a:cubicBezTo>
                  <a:pt x="428582" y="207151"/>
                  <a:pt x="432167" y="209298"/>
                  <a:pt x="438621" y="209298"/>
                </a:cubicBezTo>
                <a:lnTo>
                  <a:pt x="592312" y="209298"/>
                </a:lnTo>
                <a:cubicBezTo>
                  <a:pt x="598766" y="209298"/>
                  <a:pt x="602351" y="207151"/>
                  <a:pt x="602829" y="204287"/>
                </a:cubicBezTo>
                <a:cubicBezTo>
                  <a:pt x="603307" y="205958"/>
                  <a:pt x="603546" y="207866"/>
                  <a:pt x="603546" y="210014"/>
                </a:cubicBezTo>
                <a:lnTo>
                  <a:pt x="603546" y="328841"/>
                </a:lnTo>
                <a:cubicBezTo>
                  <a:pt x="603546" y="347692"/>
                  <a:pt x="587771" y="363201"/>
                  <a:pt x="568410" y="363201"/>
                </a:cubicBezTo>
                <a:lnTo>
                  <a:pt x="568171" y="363201"/>
                </a:lnTo>
                <a:lnTo>
                  <a:pt x="462762" y="363201"/>
                </a:lnTo>
                <a:cubicBezTo>
                  <a:pt x="443401" y="363201"/>
                  <a:pt x="427626" y="347692"/>
                  <a:pt x="427626" y="328841"/>
                </a:cubicBezTo>
                <a:lnTo>
                  <a:pt x="427626" y="210014"/>
                </a:lnTo>
                <a:cubicBezTo>
                  <a:pt x="427626" y="207866"/>
                  <a:pt x="427865" y="205958"/>
                  <a:pt x="428104" y="204287"/>
                </a:cubicBezTo>
                <a:close/>
                <a:moveTo>
                  <a:pt x="270791" y="137462"/>
                </a:moveTo>
                <a:lnTo>
                  <a:pt x="404904" y="204274"/>
                </a:lnTo>
                <a:lnTo>
                  <a:pt x="270791" y="271325"/>
                </a:lnTo>
                <a:lnTo>
                  <a:pt x="270791" y="224557"/>
                </a:lnTo>
                <a:lnTo>
                  <a:pt x="213178" y="224557"/>
                </a:lnTo>
                <a:lnTo>
                  <a:pt x="213178" y="184469"/>
                </a:lnTo>
                <a:lnTo>
                  <a:pt x="270791" y="184469"/>
                </a:lnTo>
                <a:close/>
                <a:moveTo>
                  <a:pt x="533021" y="131493"/>
                </a:moveTo>
                <a:lnTo>
                  <a:pt x="533021" y="157519"/>
                </a:lnTo>
                <a:lnTo>
                  <a:pt x="559086" y="157519"/>
                </a:lnTo>
                <a:lnTo>
                  <a:pt x="559086" y="131493"/>
                </a:lnTo>
                <a:close/>
                <a:moveTo>
                  <a:pt x="471804" y="131493"/>
                </a:moveTo>
                <a:lnTo>
                  <a:pt x="471804" y="157519"/>
                </a:lnTo>
                <a:lnTo>
                  <a:pt x="497869" y="157519"/>
                </a:lnTo>
                <a:lnTo>
                  <a:pt x="497869" y="131493"/>
                </a:lnTo>
                <a:close/>
                <a:moveTo>
                  <a:pt x="455782" y="85173"/>
                </a:moveTo>
                <a:lnTo>
                  <a:pt x="575108" y="85173"/>
                </a:lnTo>
                <a:lnTo>
                  <a:pt x="575108" y="192856"/>
                </a:lnTo>
                <a:lnTo>
                  <a:pt x="455782" y="192856"/>
                </a:lnTo>
                <a:close/>
                <a:moveTo>
                  <a:pt x="48758" y="0"/>
                </a:moveTo>
                <a:lnTo>
                  <a:pt x="514354" y="0"/>
                </a:lnTo>
                <a:cubicBezTo>
                  <a:pt x="541362" y="0"/>
                  <a:pt x="563112" y="21955"/>
                  <a:pt x="563112" y="48684"/>
                </a:cubicBezTo>
                <a:lnTo>
                  <a:pt x="563112" y="65150"/>
                </a:lnTo>
                <a:lnTo>
                  <a:pt x="543274" y="65150"/>
                </a:lnTo>
                <a:lnTo>
                  <a:pt x="543274" y="48684"/>
                </a:lnTo>
                <a:cubicBezTo>
                  <a:pt x="543274" y="32694"/>
                  <a:pt x="530367" y="19807"/>
                  <a:pt x="514354" y="19807"/>
                </a:cubicBezTo>
                <a:lnTo>
                  <a:pt x="48758" y="19807"/>
                </a:lnTo>
                <a:cubicBezTo>
                  <a:pt x="32745" y="19807"/>
                  <a:pt x="19838" y="32694"/>
                  <a:pt x="19838" y="48684"/>
                </a:cubicBezTo>
                <a:lnTo>
                  <a:pt x="19838" y="298785"/>
                </a:lnTo>
                <a:cubicBezTo>
                  <a:pt x="19838" y="314774"/>
                  <a:pt x="32745" y="327661"/>
                  <a:pt x="48758" y="327661"/>
                </a:cubicBezTo>
                <a:lnTo>
                  <a:pt x="404886" y="327661"/>
                </a:lnTo>
                <a:lnTo>
                  <a:pt x="404886" y="330048"/>
                </a:lnTo>
                <a:cubicBezTo>
                  <a:pt x="404886" y="359162"/>
                  <a:pt x="428787" y="383027"/>
                  <a:pt x="458186" y="383027"/>
                </a:cubicBezTo>
                <a:lnTo>
                  <a:pt x="556181" y="383027"/>
                </a:lnTo>
                <a:cubicBezTo>
                  <a:pt x="547576" y="397346"/>
                  <a:pt x="532279" y="406892"/>
                  <a:pt x="514354" y="406892"/>
                </a:cubicBezTo>
                <a:lnTo>
                  <a:pt x="301394" y="406892"/>
                </a:lnTo>
                <a:lnTo>
                  <a:pt x="301394" y="448416"/>
                </a:lnTo>
                <a:lnTo>
                  <a:pt x="450537" y="448416"/>
                </a:lnTo>
                <a:lnTo>
                  <a:pt x="470375" y="468224"/>
                </a:lnTo>
                <a:lnTo>
                  <a:pt x="470375" y="488031"/>
                </a:lnTo>
                <a:lnTo>
                  <a:pt x="92737" y="488031"/>
                </a:lnTo>
                <a:lnTo>
                  <a:pt x="92737" y="468224"/>
                </a:lnTo>
                <a:lnTo>
                  <a:pt x="112575" y="448416"/>
                </a:lnTo>
                <a:lnTo>
                  <a:pt x="261718" y="448416"/>
                </a:lnTo>
                <a:lnTo>
                  <a:pt x="261718" y="406892"/>
                </a:lnTo>
                <a:lnTo>
                  <a:pt x="48758" y="406892"/>
                </a:lnTo>
                <a:cubicBezTo>
                  <a:pt x="21989" y="406892"/>
                  <a:pt x="0" y="384936"/>
                  <a:pt x="0" y="358208"/>
                </a:cubicBezTo>
                <a:lnTo>
                  <a:pt x="0" y="48684"/>
                </a:lnTo>
                <a:cubicBezTo>
                  <a:pt x="0" y="21955"/>
                  <a:pt x="21989" y="0"/>
                  <a:pt x="487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confont-11843-5650937"/>
          <p:cNvSpPr>
            <a:spLocks noChangeAspect="1"/>
          </p:cNvSpPr>
          <p:nvPr/>
        </p:nvSpPr>
        <p:spPr>
          <a:xfrm>
            <a:off x="3432331" y="5212394"/>
            <a:ext cx="747262" cy="879629"/>
          </a:xfrm>
          <a:custGeom>
            <a:avLst/>
            <a:gdLst>
              <a:gd name="T0" fmla="*/ 7895 w 8820"/>
              <a:gd name="T1" fmla="*/ 9085 h 10383"/>
              <a:gd name="T2" fmla="*/ 4922 w 8820"/>
              <a:gd name="T3" fmla="*/ 6862 h 10383"/>
              <a:gd name="T4" fmla="*/ 6407 w 8820"/>
              <a:gd name="T5" fmla="*/ 9828 h 10383"/>
              <a:gd name="T6" fmla="*/ 8340 w 8820"/>
              <a:gd name="T7" fmla="*/ 10280 h 10383"/>
              <a:gd name="T8" fmla="*/ 8717 w 8820"/>
              <a:gd name="T9" fmla="*/ 9907 h 10383"/>
              <a:gd name="T10" fmla="*/ 5065 w 8820"/>
              <a:gd name="T11" fmla="*/ 7993 h 10383"/>
              <a:gd name="T12" fmla="*/ 6408 w 8820"/>
              <a:gd name="T13" fmla="*/ 6649 h 10383"/>
              <a:gd name="T14" fmla="*/ 6408 w 8820"/>
              <a:gd name="T15" fmla="*/ 9300 h 10383"/>
              <a:gd name="T16" fmla="*/ 1708 w 8820"/>
              <a:gd name="T17" fmla="*/ 4371 h 10383"/>
              <a:gd name="T18" fmla="*/ 1371 w 8820"/>
              <a:gd name="T19" fmla="*/ 4008 h 10383"/>
              <a:gd name="T20" fmla="*/ 4290 w 8820"/>
              <a:gd name="T21" fmla="*/ 3671 h 10383"/>
              <a:gd name="T22" fmla="*/ 4627 w 8820"/>
              <a:gd name="T23" fmla="*/ 4033 h 10383"/>
              <a:gd name="T24" fmla="*/ 5105 w 8820"/>
              <a:gd name="T25" fmla="*/ 5621 h 10383"/>
              <a:gd name="T26" fmla="*/ 1371 w 8820"/>
              <a:gd name="T27" fmla="*/ 5283 h 10383"/>
              <a:gd name="T28" fmla="*/ 1708 w 8820"/>
              <a:gd name="T29" fmla="*/ 4921 h 10383"/>
              <a:gd name="T30" fmla="*/ 5442 w 8820"/>
              <a:gd name="T31" fmla="*/ 5258 h 10383"/>
              <a:gd name="T32" fmla="*/ 5105 w 8820"/>
              <a:gd name="T33" fmla="*/ 5621 h 10383"/>
              <a:gd name="T34" fmla="*/ 1696 w 8820"/>
              <a:gd name="T35" fmla="*/ 6172 h 10383"/>
              <a:gd name="T36" fmla="*/ 1696 w 8820"/>
              <a:gd name="T37" fmla="*/ 6872 h 10383"/>
              <a:gd name="T38" fmla="*/ 4655 w 8820"/>
              <a:gd name="T39" fmla="*/ 6172 h 10383"/>
              <a:gd name="T40" fmla="*/ 766 w 8820"/>
              <a:gd name="T41" fmla="*/ 9531 h 10383"/>
              <a:gd name="T42" fmla="*/ 5475 w 8820"/>
              <a:gd name="T43" fmla="*/ 843 h 10383"/>
              <a:gd name="T44" fmla="*/ 8028 w 8820"/>
              <a:gd name="T45" fmla="*/ 3396 h 10383"/>
              <a:gd name="T46" fmla="*/ 8795 w 8820"/>
              <a:gd name="T47" fmla="*/ 6243 h 10383"/>
              <a:gd name="T48" fmla="*/ 8692 w 8820"/>
              <a:gd name="T49" fmla="*/ 3095 h 10383"/>
              <a:gd name="T50" fmla="*/ 5448 w 8820"/>
              <a:gd name="T51" fmla="*/ 0 h 10383"/>
              <a:gd name="T52" fmla="*/ 0 w 8820"/>
              <a:gd name="T53" fmla="*/ 176 h 10383"/>
              <a:gd name="T54" fmla="*/ 176 w 8820"/>
              <a:gd name="T55" fmla="*/ 10377 h 10383"/>
              <a:gd name="T56" fmla="*/ 3881 w 8820"/>
              <a:gd name="T57" fmla="*/ 9531 h 10383"/>
              <a:gd name="T58" fmla="*/ 3887 w 8820"/>
              <a:gd name="T59" fmla="*/ 7497 h 10383"/>
              <a:gd name="T60" fmla="*/ 1696 w 8820"/>
              <a:gd name="T61" fmla="*/ 7423 h 10383"/>
              <a:gd name="T62" fmla="*/ 1696 w 8820"/>
              <a:gd name="T63" fmla="*/ 8123 h 10383"/>
              <a:gd name="T64" fmla="*/ 3813 w 8820"/>
              <a:gd name="T65" fmla="*/ 7756 h 10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20" h="10383">
                <a:moveTo>
                  <a:pt x="8717" y="9907"/>
                </a:moveTo>
                <a:lnTo>
                  <a:pt x="7895" y="9085"/>
                </a:lnTo>
                <a:cubicBezTo>
                  <a:pt x="8508" y="8263"/>
                  <a:pt x="8341" y="7101"/>
                  <a:pt x="7520" y="6487"/>
                </a:cubicBezTo>
                <a:cubicBezTo>
                  <a:pt x="6698" y="5873"/>
                  <a:pt x="5536" y="6041"/>
                  <a:pt x="4922" y="6862"/>
                </a:cubicBezTo>
                <a:cubicBezTo>
                  <a:pt x="4682" y="7183"/>
                  <a:pt x="4552" y="7572"/>
                  <a:pt x="4552" y="7973"/>
                </a:cubicBezTo>
                <a:cubicBezTo>
                  <a:pt x="4552" y="8998"/>
                  <a:pt x="5383" y="9828"/>
                  <a:pt x="6407" y="9828"/>
                </a:cubicBezTo>
                <a:cubicBezTo>
                  <a:pt x="6807" y="9828"/>
                  <a:pt x="7197" y="9698"/>
                  <a:pt x="7518" y="9458"/>
                </a:cubicBezTo>
                <a:lnTo>
                  <a:pt x="8340" y="10280"/>
                </a:lnTo>
                <a:cubicBezTo>
                  <a:pt x="8443" y="10383"/>
                  <a:pt x="8611" y="10383"/>
                  <a:pt x="8715" y="10280"/>
                </a:cubicBezTo>
                <a:cubicBezTo>
                  <a:pt x="8820" y="10180"/>
                  <a:pt x="8820" y="10011"/>
                  <a:pt x="8717" y="9907"/>
                </a:cubicBezTo>
                <a:close/>
                <a:moveTo>
                  <a:pt x="6408" y="9300"/>
                </a:moveTo>
                <a:cubicBezTo>
                  <a:pt x="5677" y="9309"/>
                  <a:pt x="5075" y="8725"/>
                  <a:pt x="5065" y="7993"/>
                </a:cubicBezTo>
                <a:cubicBezTo>
                  <a:pt x="5055" y="7262"/>
                  <a:pt x="5640" y="6659"/>
                  <a:pt x="6371" y="6649"/>
                </a:cubicBezTo>
                <a:lnTo>
                  <a:pt x="6408" y="6649"/>
                </a:lnTo>
                <a:cubicBezTo>
                  <a:pt x="7141" y="6649"/>
                  <a:pt x="7733" y="7243"/>
                  <a:pt x="7733" y="7975"/>
                </a:cubicBezTo>
                <a:cubicBezTo>
                  <a:pt x="7733" y="8706"/>
                  <a:pt x="7141" y="9300"/>
                  <a:pt x="6408" y="9300"/>
                </a:cubicBezTo>
                <a:close/>
                <a:moveTo>
                  <a:pt x="4290" y="4371"/>
                </a:moveTo>
                <a:lnTo>
                  <a:pt x="1708" y="4371"/>
                </a:lnTo>
                <a:cubicBezTo>
                  <a:pt x="1522" y="4371"/>
                  <a:pt x="1371" y="4218"/>
                  <a:pt x="1371" y="4033"/>
                </a:cubicBezTo>
                <a:lnTo>
                  <a:pt x="1371" y="4008"/>
                </a:lnTo>
                <a:cubicBezTo>
                  <a:pt x="1371" y="3822"/>
                  <a:pt x="1523" y="3671"/>
                  <a:pt x="1708" y="3671"/>
                </a:cubicBezTo>
                <a:lnTo>
                  <a:pt x="4290" y="3671"/>
                </a:lnTo>
                <a:cubicBezTo>
                  <a:pt x="4476" y="3671"/>
                  <a:pt x="4627" y="3823"/>
                  <a:pt x="4627" y="4008"/>
                </a:cubicBezTo>
                <a:lnTo>
                  <a:pt x="4627" y="4033"/>
                </a:lnTo>
                <a:cubicBezTo>
                  <a:pt x="4627" y="4218"/>
                  <a:pt x="4476" y="4371"/>
                  <a:pt x="4290" y="4371"/>
                </a:cubicBezTo>
                <a:close/>
                <a:moveTo>
                  <a:pt x="5105" y="5621"/>
                </a:moveTo>
                <a:lnTo>
                  <a:pt x="1708" y="5621"/>
                </a:lnTo>
                <a:cubicBezTo>
                  <a:pt x="1522" y="5621"/>
                  <a:pt x="1371" y="5468"/>
                  <a:pt x="1371" y="5283"/>
                </a:cubicBezTo>
                <a:lnTo>
                  <a:pt x="1371" y="5258"/>
                </a:lnTo>
                <a:cubicBezTo>
                  <a:pt x="1371" y="5072"/>
                  <a:pt x="1523" y="4921"/>
                  <a:pt x="1708" y="4921"/>
                </a:cubicBezTo>
                <a:lnTo>
                  <a:pt x="5104" y="4921"/>
                </a:lnTo>
                <a:cubicBezTo>
                  <a:pt x="5291" y="4921"/>
                  <a:pt x="5442" y="5073"/>
                  <a:pt x="5442" y="5258"/>
                </a:cubicBezTo>
                <a:lnTo>
                  <a:pt x="5442" y="5283"/>
                </a:lnTo>
                <a:cubicBezTo>
                  <a:pt x="5442" y="5469"/>
                  <a:pt x="5289" y="5621"/>
                  <a:pt x="5105" y="5621"/>
                </a:cubicBezTo>
                <a:close/>
                <a:moveTo>
                  <a:pt x="4655" y="6172"/>
                </a:moveTo>
                <a:lnTo>
                  <a:pt x="1696" y="6172"/>
                </a:lnTo>
                <a:cubicBezTo>
                  <a:pt x="1517" y="6172"/>
                  <a:pt x="1369" y="6330"/>
                  <a:pt x="1369" y="6522"/>
                </a:cubicBezTo>
                <a:cubicBezTo>
                  <a:pt x="1369" y="6715"/>
                  <a:pt x="1516" y="6872"/>
                  <a:pt x="1696" y="6872"/>
                </a:cubicBezTo>
                <a:lnTo>
                  <a:pt x="4141" y="6872"/>
                </a:lnTo>
                <a:cubicBezTo>
                  <a:pt x="4276" y="6610"/>
                  <a:pt x="4451" y="6375"/>
                  <a:pt x="4655" y="6172"/>
                </a:cubicBezTo>
                <a:close/>
                <a:moveTo>
                  <a:pt x="3881" y="9531"/>
                </a:moveTo>
                <a:lnTo>
                  <a:pt x="766" y="9531"/>
                </a:lnTo>
                <a:lnTo>
                  <a:pt x="766" y="843"/>
                </a:lnTo>
                <a:lnTo>
                  <a:pt x="5475" y="843"/>
                </a:lnTo>
                <a:lnTo>
                  <a:pt x="5475" y="3396"/>
                </a:lnTo>
                <a:lnTo>
                  <a:pt x="8028" y="3396"/>
                </a:lnTo>
                <a:lnTo>
                  <a:pt x="8030" y="5747"/>
                </a:lnTo>
                <a:cubicBezTo>
                  <a:pt x="8310" y="5873"/>
                  <a:pt x="8567" y="6042"/>
                  <a:pt x="8795" y="6243"/>
                </a:cubicBezTo>
                <a:lnTo>
                  <a:pt x="8795" y="3343"/>
                </a:lnTo>
                <a:cubicBezTo>
                  <a:pt x="8795" y="3250"/>
                  <a:pt x="8757" y="3161"/>
                  <a:pt x="8692" y="3095"/>
                </a:cubicBezTo>
                <a:lnTo>
                  <a:pt x="5697" y="102"/>
                </a:lnTo>
                <a:cubicBezTo>
                  <a:pt x="5631" y="36"/>
                  <a:pt x="5542" y="0"/>
                  <a:pt x="5448" y="0"/>
                </a:cubicBezTo>
                <a:lnTo>
                  <a:pt x="176" y="0"/>
                </a:lnTo>
                <a:cubicBezTo>
                  <a:pt x="78" y="0"/>
                  <a:pt x="0" y="78"/>
                  <a:pt x="0" y="176"/>
                </a:cubicBezTo>
                <a:lnTo>
                  <a:pt x="0" y="10201"/>
                </a:lnTo>
                <a:cubicBezTo>
                  <a:pt x="0" y="10298"/>
                  <a:pt x="78" y="10377"/>
                  <a:pt x="176" y="10377"/>
                </a:cubicBezTo>
                <a:lnTo>
                  <a:pt x="4332" y="10377"/>
                </a:lnTo>
                <a:cubicBezTo>
                  <a:pt x="4140" y="10122"/>
                  <a:pt x="3987" y="9838"/>
                  <a:pt x="3881" y="9531"/>
                </a:cubicBezTo>
                <a:close/>
                <a:moveTo>
                  <a:pt x="3813" y="7756"/>
                </a:moveTo>
                <a:cubicBezTo>
                  <a:pt x="3835" y="7668"/>
                  <a:pt x="3860" y="7582"/>
                  <a:pt x="3887" y="7497"/>
                </a:cubicBezTo>
                <a:cubicBezTo>
                  <a:pt x="3892" y="7472"/>
                  <a:pt x="3898" y="7448"/>
                  <a:pt x="3903" y="7423"/>
                </a:cubicBezTo>
                <a:lnTo>
                  <a:pt x="1696" y="7423"/>
                </a:lnTo>
                <a:cubicBezTo>
                  <a:pt x="1517" y="7423"/>
                  <a:pt x="1369" y="7581"/>
                  <a:pt x="1369" y="7773"/>
                </a:cubicBezTo>
                <a:cubicBezTo>
                  <a:pt x="1369" y="7966"/>
                  <a:pt x="1516" y="8123"/>
                  <a:pt x="1696" y="8123"/>
                </a:cubicBezTo>
                <a:lnTo>
                  <a:pt x="3741" y="8123"/>
                </a:lnTo>
                <a:cubicBezTo>
                  <a:pt x="3758" y="7998"/>
                  <a:pt x="3782" y="7876"/>
                  <a:pt x="3813" y="7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p:cNvSpPr txBox="1"/>
          <p:nvPr/>
        </p:nvSpPr>
        <p:spPr>
          <a:xfrm>
            <a:off x="8088630" y="4746625"/>
            <a:ext cx="2540000" cy="2256058"/>
          </a:xfrm>
          <a:prstGeom prst="rect">
            <a:avLst/>
          </a:prstGeom>
          <a:noFill/>
        </p:spPr>
        <p:txBody>
          <a:bodyPr wrap="square" lIns="36000" tIns="36000" rIns="36000" bIns="36000" rtlCol="0" anchor="t">
            <a:spAutoFit/>
          </a:bodyPr>
          <a:lstStyle/>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sym typeface="+mn-ea"/>
              </a:rPr>
              <a:t>Patching</a:t>
            </a:r>
          </a:p>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sym typeface="+mn-ea"/>
              </a:rPr>
              <a:t>Process identify</a:t>
            </a:r>
          </a:p>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sym typeface="+mn-ea"/>
              </a:rPr>
              <a:t>Software identify</a:t>
            </a:r>
          </a:p>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rPr>
              <a:t>OS services</a:t>
            </a:r>
          </a:p>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rPr>
              <a:t>Port detection</a:t>
            </a:r>
          </a:p>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rPr>
              <a:t>Domain detection</a:t>
            </a:r>
          </a:p>
          <a:p>
            <a:pPr lvl="0" algn="l">
              <a:lnSpc>
                <a:spcPct val="150000"/>
              </a:lnSpc>
              <a:buClrTx/>
              <a:buSzTx/>
              <a:buNone/>
            </a:pPr>
            <a:r>
              <a:rPr lang="en-US" altLang="zh-CN" sz="1200" dirty="0">
                <a:latin typeface="微软雅黑" panose="020B0503020204020204" pitchFamily="34" charset="-122"/>
                <a:ea typeface="微软雅黑" panose="020B0503020204020204" pitchFamily="34" charset="-122"/>
              </a:rPr>
              <a:t>3</a:t>
            </a:r>
            <a:r>
              <a:rPr lang="en-US" altLang="zh-CN" sz="1200" baseline="30000" dirty="0">
                <a:latin typeface="微软雅黑" panose="020B0503020204020204" pitchFamily="34" charset="-122"/>
                <a:ea typeface="微软雅黑" panose="020B0503020204020204" pitchFamily="34" charset="-122"/>
              </a:rPr>
              <a:t>rd</a:t>
            </a:r>
            <a:r>
              <a:rPr lang="en-US" altLang="zh-CN" sz="1200" dirty="0">
                <a:latin typeface="微软雅黑" panose="020B0503020204020204" pitchFamily="34" charset="-122"/>
                <a:ea typeface="微软雅黑" panose="020B0503020204020204" pitchFamily="34" charset="-122"/>
              </a:rPr>
              <a:t> party Anti-Virus</a:t>
            </a:r>
          </a:p>
          <a:p>
            <a:pPr lvl="0" algn="l">
              <a:lnSpc>
                <a:spcPct val="150000"/>
              </a:lnSpc>
              <a:buClrTx/>
              <a:buSzTx/>
              <a:buNone/>
            </a:pP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359810" y="396290"/>
            <a:ext cx="10346668" cy="607123"/>
          </a:xfrm>
        </p:spPr>
        <p:txBody>
          <a:bodyPr/>
          <a:lstStyle/>
          <a:p>
            <a:r>
              <a:rPr lang="en-US" altLang="zh-CN" dirty="0"/>
              <a:t>Capability: Trusted Device Assessment</a:t>
            </a:r>
            <a:endParaRPr lang="zh-CN" altLang="en-US" sz="2000" dirty="0"/>
          </a:p>
        </p:txBody>
      </p:sp>
      <p:sp>
        <p:nvSpPr>
          <p:cNvPr id="45" name="shield-little-shape-with-a-cross_20035"/>
          <p:cNvSpPr>
            <a:spLocks noChangeAspect="1"/>
          </p:cNvSpPr>
          <p:nvPr/>
        </p:nvSpPr>
        <p:spPr bwMode="auto">
          <a:xfrm>
            <a:off x="5778157" y="3638217"/>
            <a:ext cx="719064" cy="832275"/>
          </a:xfrm>
          <a:custGeom>
            <a:avLst/>
            <a:gdLst>
              <a:gd name="T0" fmla="*/ 3254 w 3451"/>
              <a:gd name="T1" fmla="*/ 605 h 4000"/>
              <a:gd name="T2" fmla="*/ 3197 w 3451"/>
              <a:gd name="T3" fmla="*/ 456 h 4000"/>
              <a:gd name="T4" fmla="*/ 3038 w 3451"/>
              <a:gd name="T5" fmla="*/ 438 h 4000"/>
              <a:gd name="T6" fmla="*/ 1858 w 3451"/>
              <a:gd name="T7" fmla="*/ 76 h 4000"/>
              <a:gd name="T8" fmla="*/ 1725 w 3451"/>
              <a:gd name="T9" fmla="*/ 0 h 4000"/>
              <a:gd name="T10" fmla="*/ 1593 w 3451"/>
              <a:gd name="T11" fmla="*/ 76 h 4000"/>
              <a:gd name="T12" fmla="*/ 412 w 3451"/>
              <a:gd name="T13" fmla="*/ 438 h 4000"/>
              <a:gd name="T14" fmla="*/ 254 w 3451"/>
              <a:gd name="T15" fmla="*/ 456 h 4000"/>
              <a:gd name="T16" fmla="*/ 196 w 3451"/>
              <a:gd name="T17" fmla="*/ 605 h 4000"/>
              <a:gd name="T18" fmla="*/ 0 w 3451"/>
              <a:gd name="T19" fmla="*/ 1682 h 4000"/>
              <a:gd name="T20" fmla="*/ 1692 w 3451"/>
              <a:gd name="T21" fmla="*/ 3995 h 4000"/>
              <a:gd name="T22" fmla="*/ 1732 w 3451"/>
              <a:gd name="T23" fmla="*/ 4000 h 4000"/>
              <a:gd name="T24" fmla="*/ 1774 w 3451"/>
              <a:gd name="T25" fmla="*/ 3993 h 4000"/>
              <a:gd name="T26" fmla="*/ 2620 w 3451"/>
              <a:gd name="T27" fmla="*/ 3583 h 4000"/>
              <a:gd name="T28" fmla="*/ 3451 w 3451"/>
              <a:gd name="T29" fmla="*/ 1682 h 4000"/>
              <a:gd name="T30" fmla="*/ 3254 w 3451"/>
              <a:gd name="T31" fmla="*/ 605 h 4000"/>
              <a:gd name="T32" fmla="*/ 3020 w 3451"/>
              <a:gd name="T33" fmla="*/ 596 h 4000"/>
              <a:gd name="T34" fmla="*/ 3083 w 3451"/>
              <a:gd name="T35" fmla="*/ 603 h 4000"/>
              <a:gd name="T36" fmla="*/ 3106 w 3451"/>
              <a:gd name="T37" fmla="*/ 662 h 4000"/>
              <a:gd name="T38" fmla="*/ 3291 w 3451"/>
              <a:gd name="T39" fmla="*/ 1682 h 4000"/>
              <a:gd name="T40" fmla="*/ 3274 w 3451"/>
              <a:gd name="T41" fmla="*/ 2007 h 4000"/>
              <a:gd name="T42" fmla="*/ 1805 w 3451"/>
              <a:gd name="T43" fmla="*/ 2007 h 4000"/>
              <a:gd name="T44" fmla="*/ 1805 w 3451"/>
              <a:gd name="T45" fmla="*/ 228 h 4000"/>
              <a:gd name="T46" fmla="*/ 3020 w 3451"/>
              <a:gd name="T47" fmla="*/ 596 h 4000"/>
              <a:gd name="T48" fmla="*/ 344 w 3451"/>
              <a:gd name="T49" fmla="*/ 662 h 4000"/>
              <a:gd name="T50" fmla="*/ 367 w 3451"/>
              <a:gd name="T51" fmla="*/ 603 h 4000"/>
              <a:gd name="T52" fmla="*/ 431 w 3451"/>
              <a:gd name="T53" fmla="*/ 596 h 4000"/>
              <a:gd name="T54" fmla="*/ 1646 w 3451"/>
              <a:gd name="T55" fmla="*/ 228 h 4000"/>
              <a:gd name="T56" fmla="*/ 1646 w 3451"/>
              <a:gd name="T57" fmla="*/ 2007 h 4000"/>
              <a:gd name="T58" fmla="*/ 175 w 3451"/>
              <a:gd name="T59" fmla="*/ 2007 h 4000"/>
              <a:gd name="T60" fmla="*/ 159 w 3451"/>
              <a:gd name="T61" fmla="*/ 1682 h 4000"/>
              <a:gd name="T62" fmla="*/ 344 w 3451"/>
              <a:gd name="T63" fmla="*/ 662 h 4000"/>
              <a:gd name="T64" fmla="*/ 195 w 3451"/>
              <a:gd name="T65" fmla="*/ 2166 h 4000"/>
              <a:gd name="T66" fmla="*/ 1646 w 3451"/>
              <a:gd name="T67" fmla="*/ 2166 h 4000"/>
              <a:gd name="T68" fmla="*/ 1646 w 3451"/>
              <a:gd name="T69" fmla="*/ 3824 h 4000"/>
              <a:gd name="T70" fmla="*/ 927 w 3451"/>
              <a:gd name="T71" fmla="*/ 3482 h 4000"/>
              <a:gd name="T72" fmla="*/ 195 w 3451"/>
              <a:gd name="T73" fmla="*/ 2166 h 4000"/>
              <a:gd name="T74" fmla="*/ 2521 w 3451"/>
              <a:gd name="T75" fmla="*/ 3459 h 4000"/>
              <a:gd name="T76" fmla="*/ 1805 w 3451"/>
              <a:gd name="T77" fmla="*/ 3822 h 4000"/>
              <a:gd name="T78" fmla="*/ 1805 w 3451"/>
              <a:gd name="T79" fmla="*/ 2166 h 4000"/>
              <a:gd name="T80" fmla="*/ 3253 w 3451"/>
              <a:gd name="T81" fmla="*/ 2166 h 4000"/>
              <a:gd name="T82" fmla="*/ 2521 w 3451"/>
              <a:gd name="T83" fmla="*/ 3459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51" h="4000">
                <a:moveTo>
                  <a:pt x="3254" y="605"/>
                </a:moveTo>
                <a:lnTo>
                  <a:pt x="3197" y="456"/>
                </a:lnTo>
                <a:lnTo>
                  <a:pt x="3038" y="438"/>
                </a:lnTo>
                <a:cubicBezTo>
                  <a:pt x="2583" y="384"/>
                  <a:pt x="2175" y="259"/>
                  <a:pt x="1858" y="76"/>
                </a:cubicBezTo>
                <a:lnTo>
                  <a:pt x="1725" y="0"/>
                </a:lnTo>
                <a:lnTo>
                  <a:pt x="1593" y="76"/>
                </a:lnTo>
                <a:cubicBezTo>
                  <a:pt x="1276" y="259"/>
                  <a:pt x="867" y="384"/>
                  <a:pt x="412" y="438"/>
                </a:cubicBezTo>
                <a:lnTo>
                  <a:pt x="254" y="456"/>
                </a:lnTo>
                <a:lnTo>
                  <a:pt x="196" y="605"/>
                </a:lnTo>
                <a:cubicBezTo>
                  <a:pt x="68" y="934"/>
                  <a:pt x="0" y="1307"/>
                  <a:pt x="0" y="1682"/>
                </a:cubicBezTo>
                <a:cubicBezTo>
                  <a:pt x="0" y="3752"/>
                  <a:pt x="1674" y="3993"/>
                  <a:pt x="1692" y="3995"/>
                </a:cubicBezTo>
                <a:lnTo>
                  <a:pt x="1732" y="4000"/>
                </a:lnTo>
                <a:lnTo>
                  <a:pt x="1774" y="3993"/>
                </a:lnTo>
                <a:cubicBezTo>
                  <a:pt x="1818" y="3984"/>
                  <a:pt x="2220" y="3901"/>
                  <a:pt x="2620" y="3583"/>
                </a:cubicBezTo>
                <a:cubicBezTo>
                  <a:pt x="2999" y="3282"/>
                  <a:pt x="3451" y="2709"/>
                  <a:pt x="3451" y="1682"/>
                </a:cubicBezTo>
                <a:cubicBezTo>
                  <a:pt x="3451" y="1307"/>
                  <a:pt x="3383" y="934"/>
                  <a:pt x="3254" y="605"/>
                </a:cubicBezTo>
                <a:close/>
                <a:moveTo>
                  <a:pt x="3020" y="596"/>
                </a:moveTo>
                <a:lnTo>
                  <a:pt x="3083" y="603"/>
                </a:lnTo>
                <a:lnTo>
                  <a:pt x="3106" y="662"/>
                </a:lnTo>
                <a:cubicBezTo>
                  <a:pt x="3228" y="974"/>
                  <a:pt x="3292" y="1327"/>
                  <a:pt x="3291" y="1682"/>
                </a:cubicBezTo>
                <a:cubicBezTo>
                  <a:pt x="3291" y="1797"/>
                  <a:pt x="3285" y="1904"/>
                  <a:pt x="3274" y="2007"/>
                </a:cubicBezTo>
                <a:lnTo>
                  <a:pt x="1805" y="2007"/>
                </a:lnTo>
                <a:lnTo>
                  <a:pt x="1805" y="228"/>
                </a:lnTo>
                <a:cubicBezTo>
                  <a:pt x="2136" y="414"/>
                  <a:pt x="2555" y="541"/>
                  <a:pt x="3020" y="596"/>
                </a:cubicBezTo>
                <a:close/>
                <a:moveTo>
                  <a:pt x="344" y="662"/>
                </a:moveTo>
                <a:lnTo>
                  <a:pt x="367" y="603"/>
                </a:lnTo>
                <a:lnTo>
                  <a:pt x="431" y="596"/>
                </a:lnTo>
                <a:cubicBezTo>
                  <a:pt x="895" y="541"/>
                  <a:pt x="1314" y="414"/>
                  <a:pt x="1646" y="228"/>
                </a:cubicBezTo>
                <a:lnTo>
                  <a:pt x="1646" y="2007"/>
                </a:lnTo>
                <a:lnTo>
                  <a:pt x="175" y="2007"/>
                </a:lnTo>
                <a:cubicBezTo>
                  <a:pt x="165" y="1902"/>
                  <a:pt x="159" y="1794"/>
                  <a:pt x="159" y="1682"/>
                </a:cubicBezTo>
                <a:cubicBezTo>
                  <a:pt x="159" y="1327"/>
                  <a:pt x="223" y="974"/>
                  <a:pt x="344" y="662"/>
                </a:cubicBezTo>
                <a:close/>
                <a:moveTo>
                  <a:pt x="195" y="2166"/>
                </a:moveTo>
                <a:lnTo>
                  <a:pt x="1646" y="2166"/>
                </a:lnTo>
                <a:lnTo>
                  <a:pt x="1646" y="3824"/>
                </a:lnTo>
                <a:cubicBezTo>
                  <a:pt x="1517" y="3795"/>
                  <a:pt x="1221" y="3708"/>
                  <a:pt x="927" y="3482"/>
                </a:cubicBezTo>
                <a:cubicBezTo>
                  <a:pt x="526" y="3173"/>
                  <a:pt x="281" y="2731"/>
                  <a:pt x="195" y="2166"/>
                </a:cubicBezTo>
                <a:close/>
                <a:moveTo>
                  <a:pt x="2521" y="3459"/>
                </a:moveTo>
                <a:cubicBezTo>
                  <a:pt x="2227" y="3692"/>
                  <a:pt x="1929" y="3789"/>
                  <a:pt x="1805" y="3822"/>
                </a:cubicBezTo>
                <a:lnTo>
                  <a:pt x="1805" y="2166"/>
                </a:lnTo>
                <a:lnTo>
                  <a:pt x="3253" y="2166"/>
                </a:lnTo>
                <a:cubicBezTo>
                  <a:pt x="3141" y="2831"/>
                  <a:pt x="2809" y="3230"/>
                  <a:pt x="2521" y="3459"/>
                </a:cubicBezTo>
                <a:close/>
              </a:path>
            </a:pathLst>
          </a:custGeom>
          <a:solidFill>
            <a:srgbClr val="005BFF"/>
          </a:solidFill>
          <a:ln>
            <a:solidFill>
              <a:srgbClr val="005BFF"/>
            </a:solidFill>
          </a:ln>
        </p:spPr>
      </p:sp>
      <p:sp>
        <p:nvSpPr>
          <p:cNvPr id="46" name="文本框 45"/>
          <p:cNvSpPr txBox="1"/>
          <p:nvPr/>
        </p:nvSpPr>
        <p:spPr>
          <a:xfrm>
            <a:off x="1600730" y="1993900"/>
            <a:ext cx="3354728" cy="978729"/>
          </a:xfrm>
          <a:prstGeom prst="rect">
            <a:avLst/>
          </a:prstGeom>
          <a:solidFill>
            <a:srgbClr val="005BFF"/>
          </a:solidFill>
          <a:ln>
            <a:noFill/>
          </a:ln>
        </p:spPr>
        <p:txBody>
          <a:bodyPr wrap="square" rtlCol="0">
            <a:noAutofit/>
          </a:bodyPr>
          <a:lstStyle/>
          <a:p>
            <a:pPr algn="ctr"/>
            <a:r>
              <a:rPr lang="en-US" altLang="zh-CN" b="1" dirty="0">
                <a:solidFill>
                  <a:schemeClr val="bg1"/>
                </a:solidFill>
                <a:latin typeface="+mn-ea"/>
                <a:ea typeface="+mn-ea"/>
              </a:rPr>
              <a:t>Abnormal Login</a:t>
            </a: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Different location in short time</a:t>
            </a: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cs typeface="Aparajita" pitchFamily="34" charset="0"/>
              </a:rPr>
              <a:t>Different device in short time</a:t>
            </a:r>
          </a:p>
        </p:txBody>
      </p:sp>
      <p:sp>
        <p:nvSpPr>
          <p:cNvPr id="47" name="文本框 46"/>
          <p:cNvSpPr txBox="1"/>
          <p:nvPr/>
        </p:nvSpPr>
        <p:spPr>
          <a:xfrm>
            <a:off x="1636878" y="3587995"/>
            <a:ext cx="3198007" cy="978729"/>
          </a:xfrm>
          <a:prstGeom prst="rect">
            <a:avLst/>
          </a:prstGeom>
          <a:solidFill>
            <a:srgbClr val="005BFF"/>
          </a:solidFill>
          <a:ln>
            <a:noFill/>
          </a:ln>
        </p:spPr>
        <p:txBody>
          <a:bodyPr wrap="square" rtlCol="0">
            <a:noAutofit/>
          </a:bodyPr>
          <a:lstStyle/>
          <a:p>
            <a:pPr algn="ctr"/>
            <a:r>
              <a:rPr lang="en-US" altLang="zh-CN" b="1" dirty="0">
                <a:solidFill>
                  <a:schemeClr val="bg1"/>
                </a:solidFill>
                <a:latin typeface="+mn-ea"/>
                <a:ea typeface="+mn-ea"/>
              </a:rPr>
              <a:t>Suspicious Timing</a:t>
            </a: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Outside of regular hours</a:t>
            </a:r>
            <a:endParaRPr lang="zh-CN" altLang="en-US" dirty="0">
              <a:solidFill>
                <a:schemeClr val="bg1"/>
              </a:solidFill>
              <a:latin typeface="+mn-ea"/>
              <a:ea typeface="+mn-ea"/>
            </a:endParaRP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Outside of defined timing</a:t>
            </a:r>
            <a:endParaRPr lang="zh-CN" altLang="en-US" dirty="0">
              <a:solidFill>
                <a:schemeClr val="bg1"/>
              </a:solidFill>
              <a:latin typeface="+mn-ea"/>
              <a:ea typeface="+mn-ea"/>
            </a:endParaRPr>
          </a:p>
        </p:txBody>
      </p:sp>
      <p:sp>
        <p:nvSpPr>
          <p:cNvPr id="48" name="文本框 47"/>
          <p:cNvSpPr txBox="1"/>
          <p:nvPr/>
        </p:nvSpPr>
        <p:spPr>
          <a:xfrm>
            <a:off x="1636880" y="4996545"/>
            <a:ext cx="3198007" cy="978729"/>
          </a:xfrm>
          <a:prstGeom prst="rect">
            <a:avLst/>
          </a:prstGeom>
          <a:solidFill>
            <a:srgbClr val="005BFF"/>
          </a:solidFill>
          <a:ln>
            <a:noFill/>
          </a:ln>
        </p:spPr>
        <p:txBody>
          <a:bodyPr wrap="square" rtlCol="0">
            <a:noAutofit/>
          </a:bodyPr>
          <a:lstStyle/>
          <a:p>
            <a:pPr algn="ctr"/>
            <a:r>
              <a:rPr lang="en-US" altLang="zh-CN" b="1" dirty="0">
                <a:solidFill>
                  <a:schemeClr val="bg1"/>
                </a:solidFill>
                <a:latin typeface="+mn-ea"/>
                <a:ea typeface="+mn-ea"/>
              </a:rPr>
              <a:t>Abnormal Path</a:t>
            </a: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Change in critical app paths</a:t>
            </a:r>
            <a:endParaRPr lang="zh-CN" altLang="en-US" dirty="0">
              <a:solidFill>
                <a:schemeClr val="bg1"/>
              </a:solidFill>
              <a:latin typeface="+mn-ea"/>
              <a:ea typeface="+mn-ea"/>
            </a:endParaRP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Sudden change in activities</a:t>
            </a:r>
            <a:endParaRPr lang="zh-CN" altLang="en-US" dirty="0">
              <a:solidFill>
                <a:schemeClr val="bg1"/>
              </a:solidFill>
              <a:latin typeface="+mn-ea"/>
              <a:ea typeface="+mn-ea"/>
            </a:endParaRPr>
          </a:p>
        </p:txBody>
      </p:sp>
      <p:sp>
        <p:nvSpPr>
          <p:cNvPr id="49" name="文本框 48"/>
          <p:cNvSpPr txBox="1"/>
          <p:nvPr/>
        </p:nvSpPr>
        <p:spPr>
          <a:xfrm>
            <a:off x="7399235" y="1993900"/>
            <a:ext cx="3485075" cy="978729"/>
          </a:xfrm>
          <a:prstGeom prst="rect">
            <a:avLst/>
          </a:prstGeom>
          <a:solidFill>
            <a:srgbClr val="005BFF"/>
          </a:solidFill>
          <a:ln>
            <a:noFill/>
          </a:ln>
        </p:spPr>
        <p:txBody>
          <a:bodyPr wrap="square" rtlCol="0">
            <a:noAutofit/>
          </a:bodyPr>
          <a:lstStyle/>
          <a:p>
            <a:pPr algn="ctr"/>
            <a:r>
              <a:rPr lang="en-US" altLang="zh-CN" b="1" dirty="0">
                <a:solidFill>
                  <a:schemeClr val="bg1"/>
                </a:solidFill>
                <a:latin typeface="+mn-ea"/>
                <a:ea typeface="+mn-ea"/>
              </a:rPr>
              <a:t>Abnormal Access</a:t>
            </a: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Application access duration</a:t>
            </a:r>
            <a:endParaRPr lang="zh-CN" altLang="en-US" dirty="0">
              <a:solidFill>
                <a:schemeClr val="bg1"/>
              </a:solidFill>
              <a:latin typeface="+mn-ea"/>
              <a:ea typeface="+mn-ea"/>
            </a:endParaRP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Frequent login &amp; logout</a:t>
            </a:r>
            <a:endParaRPr lang="zh-CN" altLang="en-US" dirty="0">
              <a:solidFill>
                <a:schemeClr val="bg1"/>
              </a:solidFill>
              <a:latin typeface="+mn-ea"/>
              <a:ea typeface="+mn-ea"/>
            </a:endParaRPr>
          </a:p>
        </p:txBody>
      </p:sp>
      <p:sp>
        <p:nvSpPr>
          <p:cNvPr id="50" name="文本框 49"/>
          <p:cNvSpPr txBox="1"/>
          <p:nvPr/>
        </p:nvSpPr>
        <p:spPr>
          <a:xfrm>
            <a:off x="7399232" y="3610002"/>
            <a:ext cx="3485078" cy="978729"/>
          </a:xfrm>
          <a:prstGeom prst="rect">
            <a:avLst/>
          </a:prstGeom>
          <a:solidFill>
            <a:srgbClr val="005BFF"/>
          </a:solidFill>
          <a:ln>
            <a:noFill/>
          </a:ln>
        </p:spPr>
        <p:txBody>
          <a:bodyPr wrap="square" rtlCol="0">
            <a:noAutofit/>
          </a:bodyPr>
          <a:lstStyle/>
          <a:p>
            <a:pPr algn="ctr"/>
            <a:r>
              <a:rPr lang="en-US" altLang="zh-CN" b="1" dirty="0">
                <a:solidFill>
                  <a:schemeClr val="bg1"/>
                </a:solidFill>
                <a:latin typeface="+mn-ea"/>
                <a:ea typeface="+mn-ea"/>
              </a:rPr>
              <a:t>Abnormal Changes</a:t>
            </a: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Abnormal permission change</a:t>
            </a:r>
            <a:endParaRPr lang="zh-CN" altLang="en-US" dirty="0">
              <a:solidFill>
                <a:schemeClr val="bg1"/>
              </a:solidFill>
              <a:latin typeface="+mn-ea"/>
              <a:ea typeface="+mn-ea"/>
            </a:endParaRPr>
          </a:p>
          <a:p>
            <a:pPr marL="180340" indent="-180340" defTabSz="960120" eaLnBrk="0" hangingPunct="0">
              <a:lnSpc>
                <a:spcPct val="110000"/>
              </a:lnSpc>
              <a:buFont typeface="Arial" panose="020B0604020202020204" pitchFamily="34" charset="0"/>
              <a:buChar char="•"/>
            </a:pPr>
            <a:r>
              <a:rPr lang="en-US" altLang="zh-CN" dirty="0">
                <a:solidFill>
                  <a:schemeClr val="bg1"/>
                </a:solidFill>
                <a:latin typeface="+mn-ea"/>
                <a:ea typeface="+mn-ea"/>
              </a:rPr>
              <a:t>Change in authentication method</a:t>
            </a:r>
          </a:p>
        </p:txBody>
      </p:sp>
      <p:sp>
        <p:nvSpPr>
          <p:cNvPr id="51" name="文本框 50"/>
          <p:cNvSpPr txBox="1"/>
          <p:nvPr/>
        </p:nvSpPr>
        <p:spPr>
          <a:xfrm>
            <a:off x="7399233" y="5115034"/>
            <a:ext cx="3485077" cy="646331"/>
          </a:xfrm>
          <a:prstGeom prst="rect">
            <a:avLst/>
          </a:prstGeom>
          <a:solidFill>
            <a:srgbClr val="005BFF"/>
          </a:solidFill>
          <a:ln>
            <a:noFill/>
          </a:ln>
        </p:spPr>
        <p:txBody>
          <a:bodyPr wrap="square" rtlCol="0">
            <a:noAutofit/>
          </a:bodyPr>
          <a:lstStyle/>
          <a:p>
            <a:pPr algn="ctr"/>
            <a:r>
              <a:rPr lang="en-US" altLang="zh-CN" b="1" dirty="0">
                <a:solidFill>
                  <a:schemeClr val="bg1"/>
                </a:solidFill>
                <a:latin typeface="+mn-ea"/>
                <a:ea typeface="+mn-ea"/>
              </a:rPr>
              <a:t>Others</a:t>
            </a:r>
          </a:p>
          <a:p>
            <a:pPr marL="285750" indent="-285750">
              <a:buFont typeface="Arial" panose="020B0604020202020204" pitchFamily="34" charset="0"/>
              <a:buChar char="•"/>
            </a:pPr>
            <a:r>
              <a:rPr lang="en-US" altLang="zh-CN" dirty="0">
                <a:solidFill>
                  <a:schemeClr val="bg1"/>
                </a:solidFill>
                <a:latin typeface="+mn-ea"/>
                <a:ea typeface="+mn-ea"/>
              </a:rPr>
              <a:t>Customized rules </a:t>
            </a:r>
            <a:endParaRPr lang="zh-CN" altLang="en-US" dirty="0">
              <a:solidFill>
                <a:schemeClr val="bg1"/>
              </a:solidFill>
              <a:latin typeface="+mn-ea"/>
              <a:ea typeface="+mn-ea"/>
            </a:endParaRPr>
          </a:p>
        </p:txBody>
      </p:sp>
      <p:cxnSp>
        <p:nvCxnSpPr>
          <p:cNvPr id="52" name="连接符: 肘形 10"/>
          <p:cNvCxnSpPr/>
          <p:nvPr/>
        </p:nvCxnSpPr>
        <p:spPr>
          <a:xfrm flipV="1">
            <a:off x="6455965" y="2443778"/>
            <a:ext cx="943269" cy="1628635"/>
          </a:xfrm>
          <a:prstGeom prst="bentConnector3">
            <a:avLst/>
          </a:prstGeom>
          <a:ln w="19050">
            <a:solidFill>
              <a:srgbClr val="005BFF"/>
            </a:solidFill>
          </a:ln>
        </p:spPr>
        <p:style>
          <a:lnRef idx="1">
            <a:schemeClr val="accent1"/>
          </a:lnRef>
          <a:fillRef idx="0">
            <a:schemeClr val="accent1"/>
          </a:fillRef>
          <a:effectRef idx="0">
            <a:schemeClr val="accent1"/>
          </a:effectRef>
          <a:fontRef idx="minor">
            <a:schemeClr val="tx1"/>
          </a:fontRef>
        </p:style>
      </p:cxnSp>
      <p:cxnSp>
        <p:nvCxnSpPr>
          <p:cNvPr id="53" name="直接连接符 11"/>
          <p:cNvCxnSpPr/>
          <p:nvPr/>
        </p:nvCxnSpPr>
        <p:spPr>
          <a:xfrm flipV="1">
            <a:off x="6455965" y="4059880"/>
            <a:ext cx="943267" cy="12533"/>
          </a:xfrm>
          <a:prstGeom prst="line">
            <a:avLst/>
          </a:prstGeom>
          <a:ln w="19050">
            <a:solidFill>
              <a:srgbClr val="005BFF"/>
            </a:solidFill>
          </a:ln>
        </p:spPr>
        <p:style>
          <a:lnRef idx="1">
            <a:schemeClr val="accent1"/>
          </a:lnRef>
          <a:fillRef idx="0">
            <a:schemeClr val="accent1"/>
          </a:fillRef>
          <a:effectRef idx="0">
            <a:schemeClr val="accent1"/>
          </a:effectRef>
          <a:fontRef idx="minor">
            <a:schemeClr val="tx1"/>
          </a:fontRef>
        </p:style>
      </p:cxnSp>
      <p:cxnSp>
        <p:nvCxnSpPr>
          <p:cNvPr id="54" name="连接符: 肘形 12"/>
          <p:cNvCxnSpPr/>
          <p:nvPr/>
        </p:nvCxnSpPr>
        <p:spPr>
          <a:xfrm>
            <a:off x="6455965" y="4072413"/>
            <a:ext cx="943268" cy="1353852"/>
          </a:xfrm>
          <a:prstGeom prst="bentConnector3">
            <a:avLst/>
          </a:prstGeom>
          <a:ln w="19050">
            <a:solidFill>
              <a:srgbClr val="005BFF"/>
            </a:solidFill>
          </a:ln>
        </p:spPr>
        <p:style>
          <a:lnRef idx="1">
            <a:schemeClr val="accent1"/>
          </a:lnRef>
          <a:fillRef idx="0">
            <a:schemeClr val="accent1"/>
          </a:fillRef>
          <a:effectRef idx="0">
            <a:schemeClr val="accent1"/>
          </a:effectRef>
          <a:fontRef idx="minor">
            <a:schemeClr val="tx1"/>
          </a:fontRef>
        </p:style>
      </p:cxnSp>
      <p:cxnSp>
        <p:nvCxnSpPr>
          <p:cNvPr id="55" name="连接符: 肘形 13"/>
          <p:cNvCxnSpPr/>
          <p:nvPr/>
        </p:nvCxnSpPr>
        <p:spPr>
          <a:xfrm flipV="1">
            <a:off x="4834888" y="2447726"/>
            <a:ext cx="943269" cy="1628635"/>
          </a:xfrm>
          <a:prstGeom prst="bentConnector3">
            <a:avLst/>
          </a:prstGeom>
          <a:ln w="19050">
            <a:solidFill>
              <a:srgbClr val="005BFF"/>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 name="直接连接符 14"/>
          <p:cNvCxnSpPr/>
          <p:nvPr/>
        </p:nvCxnSpPr>
        <p:spPr>
          <a:xfrm flipV="1">
            <a:off x="4834888" y="4063828"/>
            <a:ext cx="943267" cy="12533"/>
          </a:xfrm>
          <a:prstGeom prst="line">
            <a:avLst/>
          </a:prstGeom>
          <a:ln w="19050">
            <a:solidFill>
              <a:srgbClr val="005BFF"/>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 name="连接符: 肘形 15"/>
          <p:cNvCxnSpPr/>
          <p:nvPr/>
        </p:nvCxnSpPr>
        <p:spPr>
          <a:xfrm>
            <a:off x="4834888" y="4076361"/>
            <a:ext cx="943268" cy="1353852"/>
          </a:xfrm>
          <a:prstGeom prst="bentConnector3">
            <a:avLst/>
          </a:prstGeom>
          <a:ln w="19050">
            <a:solidFill>
              <a:srgbClr val="005BFF"/>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1232465" y="1094060"/>
            <a:ext cx="9238059" cy="369332"/>
          </a:xfrm>
          <a:prstGeom prst="rect">
            <a:avLst/>
          </a:prstGeom>
          <a:noFill/>
        </p:spPr>
        <p:txBody>
          <a:bodyPr wrap="square" rtlCol="0">
            <a:spAutoFit/>
          </a:bodyPr>
          <a:lstStyle/>
          <a:p>
            <a:r>
              <a:rPr lang="en-US" altLang="zh-CN" dirty="0">
                <a:latin typeface="+mn-ea"/>
                <a:ea typeface="+mn-ea"/>
              </a:rPr>
              <a:t>Continuously monitor users’ activities, block/prompt 2FA for abnormal behaviors.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327280" y="1339459"/>
            <a:ext cx="3600000" cy="5013011"/>
            <a:chOff x="114319" y="1305323"/>
            <a:chExt cx="4235135" cy="5013011"/>
          </a:xfrm>
          <a:effectLst>
            <a:outerShdw blurRad="50800" dist="38100" dir="5400000" algn="t" rotWithShape="0">
              <a:prstClr val="black">
                <a:alpha val="40000"/>
              </a:prstClr>
            </a:outerShdw>
          </a:effectLst>
        </p:grpSpPr>
        <p:sp>
          <p:nvSpPr>
            <p:cNvPr id="25" name="矩形 24"/>
            <p:cNvSpPr/>
            <p:nvPr/>
          </p:nvSpPr>
          <p:spPr>
            <a:xfrm>
              <a:off x="114319" y="1818334"/>
              <a:ext cx="4235135" cy="4500000"/>
            </a:xfrm>
            <a:prstGeom prst="rect">
              <a:avLst/>
            </a:prstGeom>
            <a:solidFill>
              <a:schemeClr val="bg1"/>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26" name="矩形 25"/>
            <p:cNvSpPr/>
            <p:nvPr/>
          </p:nvSpPr>
          <p:spPr>
            <a:xfrm>
              <a:off x="114319" y="1305323"/>
              <a:ext cx="4235135" cy="513011"/>
            </a:xfrm>
            <a:prstGeom prst="rect">
              <a:avLst/>
            </a:prstGeom>
            <a:solidFill>
              <a:srgbClr val="005BFF"/>
            </a:solidFill>
            <a:ln>
              <a:solidFill>
                <a:srgbClr val="005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Intrusion Protection</a:t>
              </a:r>
              <a:endParaRPr lang="zh-CN" altLang="en-US" b="1"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23997" y="1324926"/>
            <a:ext cx="3600000" cy="5013011"/>
            <a:chOff x="114319" y="1305323"/>
            <a:chExt cx="4235135" cy="5013011"/>
          </a:xfrm>
          <a:effectLst>
            <a:outerShdw blurRad="50800" dist="38100" dir="5400000" algn="t" rotWithShape="0">
              <a:prstClr val="black">
                <a:alpha val="40000"/>
              </a:prstClr>
            </a:outerShdw>
          </a:effectLst>
        </p:grpSpPr>
        <p:sp>
          <p:nvSpPr>
            <p:cNvPr id="3" name="矩形 2"/>
            <p:cNvSpPr/>
            <p:nvPr/>
          </p:nvSpPr>
          <p:spPr>
            <a:xfrm>
              <a:off x="114319" y="1818334"/>
              <a:ext cx="4235135" cy="4500000"/>
            </a:xfrm>
            <a:prstGeom prst="rect">
              <a:avLst/>
            </a:prstGeom>
            <a:solidFill>
              <a:schemeClr val="bg1"/>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103" name="矩形 102"/>
            <p:cNvSpPr/>
            <p:nvPr/>
          </p:nvSpPr>
          <p:spPr>
            <a:xfrm>
              <a:off x="114319" y="1305323"/>
              <a:ext cx="4235135" cy="513011"/>
            </a:xfrm>
            <a:prstGeom prst="rect">
              <a:avLst/>
            </a:prstGeom>
            <a:solidFill>
              <a:srgbClr val="005BFF"/>
            </a:solidFill>
            <a:ln>
              <a:solidFill>
                <a:srgbClr val="005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Anti-Virus</a:t>
              </a:r>
              <a:endParaRPr lang="zh-CN" altLang="en-US" b="1" dirty="0">
                <a:latin typeface="微软雅黑" panose="020B0503020204020204" pitchFamily="34" charset="-122"/>
                <a:ea typeface="微软雅黑" panose="020B0503020204020204" pitchFamily="34" charset="-122"/>
              </a:endParaRPr>
            </a:p>
          </p:txBody>
        </p:sp>
      </p:grpSp>
      <p:sp>
        <p:nvSpPr>
          <p:cNvPr id="12" name="标题 1"/>
          <p:cNvSpPr txBox="1"/>
          <p:nvPr/>
        </p:nvSpPr>
        <p:spPr>
          <a:xfrm>
            <a:off x="1308100" y="539965"/>
            <a:ext cx="10613283"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sp>
        <p:nvSpPr>
          <p:cNvPr id="94" name="矩形 93"/>
          <p:cNvSpPr>
            <a:spLocks noChangeArrowheads="1"/>
          </p:cNvSpPr>
          <p:nvPr/>
        </p:nvSpPr>
        <p:spPr bwMode="auto">
          <a:xfrm>
            <a:off x="611254" y="2097757"/>
            <a:ext cx="360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b="1" dirty="0">
                <a:solidFill>
                  <a:schemeClr val="accent5"/>
                </a:solidFill>
                <a:latin typeface="+mn-ea"/>
                <a:ea typeface="+mn-ea"/>
              </a:rPr>
              <a:t>Dual Cloud + TAV</a:t>
            </a:r>
          </a:p>
          <a:p>
            <a:r>
              <a:rPr lang="en-US" altLang="zh-CN" sz="1400" b="1" dirty="0">
                <a:solidFill>
                  <a:schemeClr val="accent5"/>
                </a:solidFill>
                <a:latin typeface="+mn-ea"/>
                <a:ea typeface="+mn-ea"/>
              </a:rPr>
              <a:t>Multi engines for different scenarios</a:t>
            </a:r>
            <a:endParaRPr lang="en-US" altLang="zh-CN" sz="1400" dirty="0">
              <a:solidFill>
                <a:schemeClr val="bg2">
                  <a:lumMod val="25000"/>
                </a:schemeClr>
              </a:solidFill>
              <a:latin typeface="+mn-ea"/>
              <a:ea typeface="+mn-ea"/>
            </a:endParaRPr>
          </a:p>
        </p:txBody>
      </p:sp>
      <p:sp>
        <p:nvSpPr>
          <p:cNvPr id="95" name="文本框 20489"/>
          <p:cNvSpPr txBox="1">
            <a:spLocks noChangeArrowheads="1"/>
          </p:cNvSpPr>
          <p:nvPr/>
        </p:nvSpPr>
        <p:spPr bwMode="auto">
          <a:xfrm>
            <a:off x="640943" y="5744142"/>
            <a:ext cx="39103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400" b="1" dirty="0">
                <a:solidFill>
                  <a:schemeClr val="accent5"/>
                </a:solidFill>
                <a:latin typeface="+mn-ea"/>
                <a:ea typeface="+mn-ea"/>
              </a:rPr>
              <a:t>TAV Engine</a:t>
            </a:r>
          </a:p>
          <a:p>
            <a:r>
              <a:rPr lang="en-US" altLang="zh-CN" sz="1400" dirty="0">
                <a:latin typeface="+mn-ea"/>
                <a:ea typeface="+mn-ea"/>
              </a:rPr>
              <a:t>Low CPU/Mem, accurate, platform-agnostic</a:t>
            </a:r>
            <a:endParaRPr lang="zh-CN" altLang="en-US" sz="1400" dirty="0">
              <a:latin typeface="+mn-ea"/>
              <a:ea typeface="+mn-ea"/>
            </a:endParaRPr>
          </a:p>
        </p:txBody>
      </p:sp>
      <p:sp>
        <p:nvSpPr>
          <p:cNvPr id="96" name="矩形 4"/>
          <p:cNvSpPr>
            <a:spLocks noChangeArrowheads="1"/>
          </p:cNvSpPr>
          <p:nvPr/>
        </p:nvSpPr>
        <p:spPr bwMode="auto">
          <a:xfrm>
            <a:off x="2593682" y="2870125"/>
            <a:ext cx="1432560" cy="963753"/>
          </a:xfrm>
          <a:prstGeom prst="rect">
            <a:avLst/>
          </a:prstGeom>
          <a:solidFill>
            <a:srgbClr val="227ACA"/>
          </a:solidFill>
          <a:ln>
            <a:noFill/>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en-US" altLang="zh-CN" sz="1000" b="1" dirty="0">
                <a:solidFill>
                  <a:srgbClr val="FFFFFF"/>
                </a:solidFill>
                <a:latin typeface="微软雅黑" panose="020B0503020204020204" pitchFamily="34" charset="-122"/>
                <a:ea typeface="微软雅黑" panose="020B0503020204020204" pitchFamily="34" charset="-122"/>
              </a:rPr>
              <a:t>Virus Definition</a:t>
            </a:r>
          </a:p>
          <a:p>
            <a:pPr marL="213995" indent="-213995">
              <a:lnSpc>
                <a:spcPct val="150000"/>
              </a:lnSpc>
              <a:buFont typeface="Arial" panose="020B0604020202020204" pitchFamily="34" charset="0"/>
              <a:buChar char="•"/>
            </a:pPr>
            <a:r>
              <a:rPr lang="en-US" altLang="zh-CN" sz="1000" dirty="0">
                <a:solidFill>
                  <a:srgbClr val="FFFFFF"/>
                </a:solidFill>
                <a:latin typeface="微软雅黑" panose="020B0503020204020204" pitchFamily="34" charset="-122"/>
                <a:ea typeface="微软雅黑" panose="020B0503020204020204" pitchFamily="34" charset="-122"/>
              </a:rPr>
              <a:t>Samples: 70b+</a:t>
            </a:r>
          </a:p>
          <a:p>
            <a:pPr marL="213995" indent="-213995">
              <a:lnSpc>
                <a:spcPct val="150000"/>
              </a:lnSpc>
              <a:buFont typeface="Arial" panose="020B0604020202020204" pitchFamily="34" charset="0"/>
              <a:buChar char="•"/>
            </a:pPr>
            <a:r>
              <a:rPr lang="en-US" altLang="zh-CN" sz="1000" dirty="0">
                <a:solidFill>
                  <a:srgbClr val="FFFFFF"/>
                </a:solidFill>
                <a:latin typeface="微软雅黑" panose="020B0503020204020204" pitchFamily="34" charset="-122"/>
                <a:ea typeface="微软雅黑" panose="020B0503020204020204" pitchFamily="34" charset="-122"/>
              </a:rPr>
              <a:t>Whitelists: 10b+</a:t>
            </a:r>
          </a:p>
          <a:p>
            <a:pPr marL="213995" indent="-213995">
              <a:lnSpc>
                <a:spcPct val="150000"/>
              </a:lnSpc>
              <a:buFont typeface="Arial" panose="020B0604020202020204" pitchFamily="34" charset="0"/>
              <a:buChar char="•"/>
            </a:pPr>
            <a:r>
              <a:rPr lang="en-US" altLang="zh-CN" sz="1000" dirty="0">
                <a:solidFill>
                  <a:srgbClr val="FFFFFF"/>
                </a:solidFill>
                <a:latin typeface="微软雅黑" panose="020B0503020204020204" pitchFamily="34" charset="-122"/>
                <a:ea typeface="微软雅黑" panose="020B0503020204020204" pitchFamily="34" charset="-122"/>
              </a:rPr>
              <a:t>Blacklists: 4b+</a:t>
            </a:r>
          </a:p>
        </p:txBody>
      </p:sp>
      <p:sp>
        <p:nvSpPr>
          <p:cNvPr id="97" name="矩形 96"/>
          <p:cNvSpPr/>
          <p:nvPr/>
        </p:nvSpPr>
        <p:spPr>
          <a:xfrm>
            <a:off x="2593682" y="4109175"/>
            <a:ext cx="1432559" cy="870555"/>
          </a:xfrm>
          <a:prstGeom prst="rect">
            <a:avLst/>
          </a:prstGeom>
          <a:solidFill>
            <a:srgbClr val="227ACA"/>
          </a:solidFill>
          <a:ln>
            <a:noFill/>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en-US" altLang="zh-CN" sz="1000" b="1" dirty="0">
                <a:solidFill>
                  <a:srgbClr val="FFFFFF"/>
                </a:solidFill>
                <a:latin typeface="微软雅黑" panose="020B0503020204020204" pitchFamily="34" charset="-122"/>
                <a:ea typeface="微软雅黑" panose="020B0503020204020204" pitchFamily="34" charset="-122"/>
              </a:rPr>
              <a:t>Update Frequency</a:t>
            </a:r>
          </a:p>
          <a:p>
            <a:pPr marL="213995" indent="-213995">
              <a:lnSpc>
                <a:spcPct val="150000"/>
              </a:lnSpc>
              <a:buFont typeface="Arial" panose="020B0604020202020204" pitchFamily="34" charset="0"/>
              <a:buChar char="•"/>
            </a:pPr>
            <a:r>
              <a:rPr lang="en-US" altLang="zh-CN" sz="1000" dirty="0">
                <a:solidFill>
                  <a:srgbClr val="FFFFFF"/>
                </a:solidFill>
                <a:latin typeface="微软雅黑" panose="020B0503020204020204" pitchFamily="34" charset="-122"/>
                <a:ea typeface="微软雅黑" panose="020B0503020204020204" pitchFamily="34" charset="-122"/>
              </a:rPr>
              <a:t>Hourly</a:t>
            </a:r>
          </a:p>
          <a:p>
            <a:pPr marL="213995" indent="-213995">
              <a:lnSpc>
                <a:spcPct val="150000"/>
              </a:lnSpc>
              <a:buFont typeface="Arial" panose="020B0604020202020204" pitchFamily="34" charset="0"/>
              <a:buChar char="•"/>
            </a:pPr>
            <a:r>
              <a:rPr lang="en-US" altLang="zh-CN" sz="1000" dirty="0">
                <a:solidFill>
                  <a:srgbClr val="FFFFFF"/>
                </a:solidFill>
                <a:latin typeface="微软雅黑" panose="020B0503020204020204" pitchFamily="34" charset="-122"/>
                <a:ea typeface="微软雅黑" panose="020B0503020204020204" pitchFamily="34" charset="-122"/>
              </a:rPr>
              <a:t>Pro Ops Team</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640551" y="5231131"/>
            <a:ext cx="3600000" cy="523220"/>
          </a:xfrm>
          <a:prstGeom prst="rect">
            <a:avLst/>
          </a:prstGeom>
          <a:noFill/>
        </p:spPr>
        <p:txBody>
          <a:bodyPr wrap="square" rtlCol="0">
            <a:spAutoFit/>
          </a:bodyPr>
          <a:lstStyle/>
          <a:p>
            <a:r>
              <a:rPr lang="en-US" altLang="zh-CN" sz="1400" b="1" dirty="0">
                <a:solidFill>
                  <a:schemeClr val="accent5"/>
                </a:solidFill>
                <a:latin typeface="+mn-ea"/>
                <a:ea typeface="+mn-ea"/>
              </a:rPr>
              <a:t>Cloud Engine</a:t>
            </a:r>
            <a:br>
              <a:rPr lang="en-US" altLang="zh-CN" sz="1400" b="1" dirty="0">
                <a:solidFill>
                  <a:schemeClr val="accent5"/>
                </a:solidFill>
                <a:latin typeface="+mn-ea"/>
                <a:ea typeface="+mn-ea"/>
              </a:rPr>
            </a:br>
            <a:r>
              <a:rPr lang="en-US" altLang="zh-CN" sz="1400" dirty="0">
                <a:latin typeface="+mn-ea"/>
                <a:ea typeface="+mn-ea"/>
              </a:rPr>
              <a:t>Massive samples, fast response</a:t>
            </a:r>
            <a:endParaRPr lang="zh-CN" altLang="en-US" sz="1400" dirty="0">
              <a:latin typeface="+mn-ea"/>
              <a:ea typeface="+mn-ea"/>
            </a:endParaRPr>
          </a:p>
        </p:txBody>
      </p:sp>
      <p:pic>
        <p:nvPicPr>
          <p:cNvPr id="99" name="图片 98"/>
          <p:cNvPicPr>
            <a:picLocks noChangeAspect="1"/>
          </p:cNvPicPr>
          <p:nvPr/>
        </p:nvPicPr>
        <p:blipFill>
          <a:blip r:embed="rId3"/>
          <a:stretch>
            <a:fillRect/>
          </a:stretch>
        </p:blipFill>
        <p:spPr>
          <a:xfrm>
            <a:off x="4551273" y="2186070"/>
            <a:ext cx="3059219" cy="2308115"/>
          </a:xfrm>
          <a:prstGeom prst="rect">
            <a:avLst/>
          </a:prstGeom>
        </p:spPr>
      </p:pic>
      <p:pic>
        <p:nvPicPr>
          <p:cNvPr id="100" name="图片 99"/>
          <p:cNvPicPr>
            <a:picLocks noChangeAspect="1"/>
          </p:cNvPicPr>
          <p:nvPr/>
        </p:nvPicPr>
        <p:blipFill>
          <a:blip r:embed="rId4"/>
          <a:stretch>
            <a:fillRect/>
          </a:stretch>
        </p:blipFill>
        <p:spPr>
          <a:xfrm>
            <a:off x="640551" y="2979662"/>
            <a:ext cx="1892525" cy="1375710"/>
          </a:xfrm>
          <a:prstGeom prst="rect">
            <a:avLst/>
          </a:prstGeom>
        </p:spPr>
      </p:pic>
      <p:sp>
        <p:nvSpPr>
          <p:cNvPr id="102" name="文本框 20489"/>
          <p:cNvSpPr txBox="1">
            <a:spLocks noChangeArrowheads="1"/>
          </p:cNvSpPr>
          <p:nvPr/>
        </p:nvSpPr>
        <p:spPr bwMode="auto">
          <a:xfrm>
            <a:off x="4551273" y="4829695"/>
            <a:ext cx="3210826"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1400" b="1" dirty="0">
                <a:solidFill>
                  <a:schemeClr val="accent5"/>
                </a:solidFill>
                <a:latin typeface="+mn-ea"/>
                <a:ea typeface="+mn-ea"/>
              </a:rPr>
              <a:t>More Proactive Defense Capability</a:t>
            </a:r>
          </a:p>
          <a:p>
            <a:r>
              <a:rPr lang="en-US" altLang="zh-CN" sz="1200" dirty="0">
                <a:latin typeface="+mn-ea"/>
                <a:ea typeface="+mn-ea"/>
              </a:rPr>
              <a:t>Use an international-patented AI-heuristic</a:t>
            </a:r>
            <a:r>
              <a:rPr lang="zh-CN" altLang="en-US" sz="1200" dirty="0">
                <a:latin typeface="+mn-ea"/>
                <a:ea typeface="+mn-ea"/>
              </a:rPr>
              <a:t> </a:t>
            </a:r>
            <a:r>
              <a:rPr lang="en-US" altLang="zh-CN" sz="1200" dirty="0">
                <a:latin typeface="+mn-ea"/>
                <a:ea typeface="+mn-ea"/>
              </a:rPr>
              <a:t>engine TVM and proactive defense engine. </a:t>
            </a:r>
          </a:p>
          <a:p>
            <a:r>
              <a:rPr lang="en-US" altLang="zh-CN" sz="1200" dirty="0">
                <a:latin typeface="+mn-ea"/>
                <a:ea typeface="+mn-ea"/>
              </a:rPr>
              <a:t>Identify abnormalities quickly and auto-triggering defense mechanisms.</a:t>
            </a:r>
          </a:p>
        </p:txBody>
      </p:sp>
      <p:grpSp>
        <p:nvGrpSpPr>
          <p:cNvPr id="7" name="组合 6"/>
          <p:cNvGrpSpPr/>
          <p:nvPr/>
        </p:nvGrpSpPr>
        <p:grpSpPr>
          <a:xfrm>
            <a:off x="8106225" y="1327372"/>
            <a:ext cx="3600000" cy="5013011"/>
            <a:chOff x="8106225" y="1327372"/>
            <a:chExt cx="3600000" cy="5013011"/>
          </a:xfrm>
        </p:grpSpPr>
        <p:grpSp>
          <p:nvGrpSpPr>
            <p:cNvPr id="27" name="组合 26"/>
            <p:cNvGrpSpPr/>
            <p:nvPr/>
          </p:nvGrpSpPr>
          <p:grpSpPr>
            <a:xfrm>
              <a:off x="8106225" y="1327372"/>
              <a:ext cx="3600000" cy="5013011"/>
              <a:chOff x="114319" y="1305323"/>
              <a:chExt cx="4235135" cy="5013011"/>
            </a:xfrm>
            <a:effectLst>
              <a:outerShdw blurRad="50800" dist="38100" dir="5400000" algn="t" rotWithShape="0">
                <a:prstClr val="black">
                  <a:alpha val="40000"/>
                </a:prstClr>
              </a:outerShdw>
            </a:effectLst>
          </p:grpSpPr>
          <p:sp>
            <p:nvSpPr>
              <p:cNvPr id="28" name="矩形 27"/>
              <p:cNvSpPr/>
              <p:nvPr/>
            </p:nvSpPr>
            <p:spPr>
              <a:xfrm>
                <a:off x="114319" y="1818334"/>
                <a:ext cx="4235135" cy="4500000"/>
              </a:xfrm>
              <a:prstGeom prst="rect">
                <a:avLst/>
              </a:prstGeom>
              <a:solidFill>
                <a:schemeClr val="bg1"/>
              </a:solid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29" name="矩形 28"/>
              <p:cNvSpPr/>
              <p:nvPr/>
            </p:nvSpPr>
            <p:spPr>
              <a:xfrm>
                <a:off x="114319" y="1305323"/>
                <a:ext cx="4235135" cy="513011"/>
              </a:xfrm>
              <a:prstGeom prst="rect">
                <a:avLst/>
              </a:prstGeom>
              <a:solidFill>
                <a:srgbClr val="005BFF"/>
              </a:solidFill>
              <a:ln>
                <a:solidFill>
                  <a:srgbClr val="005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Vulnerabilities Patching</a:t>
                </a:r>
                <a:endParaRPr lang="zh-CN" altLang="en-US" b="1" dirty="0">
                  <a:latin typeface="微软雅黑" panose="020B0503020204020204" pitchFamily="34" charset="-122"/>
                  <a:ea typeface="微软雅黑" panose="020B0503020204020204" pitchFamily="34" charset="-122"/>
                </a:endParaRPr>
              </a:p>
            </p:txBody>
          </p:sp>
        </p:grpSp>
        <p:sp>
          <p:nvSpPr>
            <p:cNvPr id="107" name="矩形 106"/>
            <p:cNvSpPr/>
            <p:nvPr/>
          </p:nvSpPr>
          <p:spPr>
            <a:xfrm>
              <a:off x="8266231" y="2187224"/>
              <a:ext cx="3279988" cy="3521413"/>
            </a:xfrm>
            <a:prstGeom prst="rect">
              <a:avLst/>
            </a:prstGeom>
          </p:spPr>
          <p:txBody>
            <a:bodyPr wrap="square">
              <a:spAutoFit/>
            </a:bodyPr>
            <a:lstStyle/>
            <a:p>
              <a:pPr marL="285750" indent="-285750">
                <a:lnSpc>
                  <a:spcPct val="150000"/>
                </a:lnSpc>
                <a:spcBef>
                  <a:spcPts val="300"/>
                </a:spcBef>
                <a:buFont typeface="Arial" panose="020B0604020202020204" pitchFamily="34" charset="0"/>
                <a:buChar char="•"/>
              </a:pPr>
              <a:r>
                <a:rPr lang="en-US" altLang="zh-CN" sz="1400" b="1" dirty="0">
                  <a:solidFill>
                    <a:schemeClr val="accent5"/>
                  </a:solidFill>
                  <a:latin typeface="+mn-ea"/>
                  <a:ea typeface="+mn-ea"/>
                </a:rPr>
                <a:t>Smart categorization </a:t>
              </a:r>
              <a:r>
                <a:rPr lang="en-US" altLang="zh-CN" sz="1400" dirty="0">
                  <a:latin typeface="+mn-ea"/>
                  <a:ea typeface="+mn-ea"/>
                </a:rPr>
                <a:t>based on criticality and emergency</a:t>
              </a:r>
            </a:p>
            <a:p>
              <a:pPr marL="285750" indent="-285750">
                <a:lnSpc>
                  <a:spcPct val="150000"/>
                </a:lnSpc>
                <a:spcBef>
                  <a:spcPts val="300"/>
                </a:spcBef>
                <a:buFont typeface="Arial" panose="020B0604020202020204" pitchFamily="34" charset="0"/>
                <a:buChar char="•"/>
              </a:pPr>
              <a:r>
                <a:rPr lang="en-US" altLang="zh-CN" sz="1400" b="1" dirty="0">
                  <a:solidFill>
                    <a:schemeClr val="accent5"/>
                  </a:solidFill>
                  <a:latin typeface="+mn-ea"/>
                  <a:ea typeface="+mn-ea"/>
                </a:rPr>
                <a:t>P2P patch distribution </a:t>
              </a:r>
              <a:r>
                <a:rPr lang="en-US" altLang="zh-CN" sz="1400" dirty="0">
                  <a:latin typeface="+mn-ea"/>
                  <a:ea typeface="+mn-ea"/>
                </a:rPr>
                <a:t>to increase patching efficiency</a:t>
              </a:r>
            </a:p>
            <a:p>
              <a:pPr marL="285750" indent="-285750">
                <a:lnSpc>
                  <a:spcPct val="150000"/>
                </a:lnSpc>
                <a:spcBef>
                  <a:spcPts val="300"/>
                </a:spcBef>
                <a:buFont typeface="Arial" panose="020B0604020202020204" pitchFamily="34" charset="0"/>
                <a:buChar char="•"/>
              </a:pPr>
              <a:r>
                <a:rPr lang="en-US" altLang="zh-CN" sz="1400" b="1" dirty="0">
                  <a:solidFill>
                    <a:schemeClr val="accent5"/>
                  </a:solidFill>
                  <a:latin typeface="+mn-ea"/>
                  <a:ea typeface="+mn-ea"/>
                </a:rPr>
                <a:t>Efficient Operation </a:t>
              </a:r>
              <a:r>
                <a:rPr lang="en-US" altLang="zh-CN" sz="1400" dirty="0">
                  <a:latin typeface="+mn-ea"/>
                  <a:ea typeface="+mn-ea"/>
                </a:rPr>
                <a:t>patch filter, sort, search and quick patching</a:t>
              </a:r>
            </a:p>
            <a:p>
              <a:pPr marL="285750" indent="-285750">
                <a:lnSpc>
                  <a:spcPct val="150000"/>
                </a:lnSpc>
                <a:spcBef>
                  <a:spcPts val="300"/>
                </a:spcBef>
                <a:buFont typeface="Arial" panose="020B0604020202020204" pitchFamily="34" charset="0"/>
                <a:buChar char="•"/>
              </a:pPr>
              <a:r>
                <a:rPr lang="en-US" altLang="zh-CN" sz="1400" dirty="0">
                  <a:latin typeface="+mn-ea"/>
                  <a:ea typeface="+mn-ea"/>
                </a:rPr>
                <a:t>Visualized by endpoints or by patches</a:t>
              </a:r>
            </a:p>
            <a:p>
              <a:pPr marL="285750" indent="-285750">
                <a:lnSpc>
                  <a:spcPct val="150000"/>
                </a:lnSpc>
                <a:spcBef>
                  <a:spcPts val="300"/>
                </a:spcBef>
                <a:buFont typeface="Arial" panose="020B0604020202020204" pitchFamily="34" charset="0"/>
                <a:buChar char="•"/>
              </a:pPr>
              <a:r>
                <a:rPr lang="en-US" altLang="zh-CN" sz="1400" dirty="0">
                  <a:latin typeface="+mn-ea"/>
                  <a:ea typeface="+mn-ea"/>
                </a:rPr>
                <a:t>Multiple ways of patching</a:t>
              </a:r>
            </a:p>
            <a:p>
              <a:pPr marL="285750" indent="-285750">
                <a:lnSpc>
                  <a:spcPct val="150000"/>
                </a:lnSpc>
                <a:spcBef>
                  <a:spcPts val="300"/>
                </a:spcBef>
                <a:buFont typeface="Arial" panose="020B0604020202020204" pitchFamily="34" charset="0"/>
                <a:buChar char="•"/>
              </a:pPr>
              <a:r>
                <a:rPr lang="en-US" altLang="zh-CN" sz="1400" dirty="0">
                  <a:latin typeface="+mn-ea"/>
                  <a:ea typeface="+mn-ea"/>
                </a:rPr>
                <a:t>Windows Patching</a:t>
              </a:r>
              <a:endParaRPr lang="zh-CN" altLang="en-US" sz="1400" dirty="0">
                <a:latin typeface="+mn-ea"/>
                <a:ea typeface="+mn-ea"/>
              </a:endParaRPr>
            </a:p>
            <a:p>
              <a:pPr marL="285750" indent="-285750">
                <a:lnSpc>
                  <a:spcPct val="150000"/>
                </a:lnSpc>
                <a:spcBef>
                  <a:spcPts val="300"/>
                </a:spcBef>
                <a:buFont typeface="Arial" panose="020B0604020202020204" pitchFamily="34" charset="0"/>
                <a:buChar char="•"/>
              </a:pPr>
              <a:r>
                <a:rPr lang="en-US" altLang="zh-CN" sz="1400" dirty="0">
                  <a:latin typeface="+mn-ea"/>
                  <a:ea typeface="+mn-ea"/>
                </a:rPr>
                <a:t>Patching speed limit</a:t>
              </a:r>
              <a:endParaRPr lang="zh-CN" altLang="en-US" sz="1400" dirty="0">
                <a:latin typeface="+mn-ea"/>
                <a:ea typeface="+mn-ea"/>
              </a:endParaRPr>
            </a:p>
          </p:txBody>
        </p:sp>
      </p:grpSp>
      <p:sp>
        <p:nvSpPr>
          <p:cNvPr id="2" name="标题 1"/>
          <p:cNvSpPr>
            <a:spLocks noGrp="1"/>
          </p:cNvSpPr>
          <p:nvPr>
            <p:ph type="title"/>
          </p:nvPr>
        </p:nvSpPr>
        <p:spPr>
          <a:xfrm>
            <a:off x="1359810" y="396290"/>
            <a:ext cx="10346668" cy="607123"/>
          </a:xfrm>
        </p:spPr>
        <p:txBody>
          <a:bodyPr/>
          <a:lstStyle/>
          <a:p>
            <a:r>
              <a:rPr lang="en-US" altLang="zh-CN" dirty="0"/>
              <a:t>Core Capability: Device Security</a:t>
            </a:r>
            <a:endParaRPr lang="zh-CN"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10613283"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sp>
        <p:nvSpPr>
          <p:cNvPr id="48" name="文本框 47"/>
          <p:cNvSpPr txBox="1"/>
          <p:nvPr/>
        </p:nvSpPr>
        <p:spPr>
          <a:xfrm>
            <a:off x="894194" y="1605586"/>
            <a:ext cx="4366063" cy="369332"/>
          </a:xfrm>
          <a:prstGeom prst="rect">
            <a:avLst/>
          </a:prstGeom>
          <a:noFill/>
        </p:spPr>
        <p:txBody>
          <a:bodyPr wrap="square" rtlCol="0">
            <a:spAutoFit/>
          </a:bodyPr>
          <a:lstStyle/>
          <a:p>
            <a:r>
              <a:rPr lang="en-US" altLang="zh-CN" b="1" dirty="0">
                <a:solidFill>
                  <a:srgbClr val="27506E"/>
                </a:solidFill>
                <a:latin typeface="微软雅黑" panose="020B0503020204020204" pitchFamily="34" charset="-122"/>
                <a:ea typeface="微软雅黑" panose="020B0503020204020204" pitchFamily="34" charset="-122"/>
              </a:rPr>
              <a:t>Trusted Applications Identification</a:t>
            </a:r>
            <a:endParaRPr lang="zh-CN" altLang="en-US" b="1" dirty="0">
              <a:solidFill>
                <a:srgbClr val="27506E"/>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638934" y="1637779"/>
            <a:ext cx="4979416" cy="4873499"/>
            <a:chOff x="913" y="1736"/>
            <a:chExt cx="6216" cy="6083"/>
          </a:xfrm>
        </p:grpSpPr>
        <p:grpSp>
          <p:nvGrpSpPr>
            <p:cNvPr id="50" name="Group 179"/>
            <p:cNvGrpSpPr/>
            <p:nvPr/>
          </p:nvGrpSpPr>
          <p:grpSpPr bwMode="auto">
            <a:xfrm>
              <a:off x="913" y="1736"/>
              <a:ext cx="6216" cy="6083"/>
              <a:chOff x="1305080" y="1959018"/>
              <a:chExt cx="4320499" cy="4225631"/>
            </a:xfrm>
          </p:grpSpPr>
          <p:grpSp>
            <p:nvGrpSpPr>
              <p:cNvPr id="56" name="Group 185"/>
              <p:cNvGrpSpPr/>
              <p:nvPr/>
            </p:nvGrpSpPr>
            <p:grpSpPr>
              <a:xfrm>
                <a:off x="1305080" y="1959018"/>
                <a:ext cx="4320499" cy="4225631"/>
                <a:chOff x="3477443" y="1581445"/>
                <a:chExt cx="5340857" cy="5223583"/>
              </a:xfrm>
              <a:solidFill>
                <a:schemeClr val="bg1">
                  <a:lumMod val="75000"/>
                  <a:alpha val="20000"/>
                </a:schemeClr>
              </a:solidFill>
            </p:grpSpPr>
            <p:sp>
              <p:nvSpPr>
                <p:cNvPr id="83" name="Freeform 212"/>
                <p:cNvSpPr>
                  <a:spLocks noEditPoints="1"/>
                </p:cNvSpPr>
                <p:nvPr/>
              </p:nvSpPr>
              <p:spPr bwMode="auto">
                <a:xfrm>
                  <a:off x="5139038" y="4209633"/>
                  <a:ext cx="381773" cy="381773"/>
                </a:xfrm>
                <a:custGeom>
                  <a:avLst/>
                  <a:gdLst>
                    <a:gd name="T0" fmla="*/ 5 w 68"/>
                    <a:gd name="T1" fmla="*/ 0 h 68"/>
                    <a:gd name="T2" fmla="*/ 0 w 68"/>
                    <a:gd name="T3" fmla="*/ 58 h 68"/>
                    <a:gd name="T4" fmla="*/ 7 w 68"/>
                    <a:gd name="T5" fmla="*/ 64 h 68"/>
                    <a:gd name="T6" fmla="*/ 8 w 68"/>
                    <a:gd name="T7" fmla="*/ 68 h 68"/>
                    <a:gd name="T8" fmla="*/ 13 w 68"/>
                    <a:gd name="T9" fmla="*/ 67 h 68"/>
                    <a:gd name="T10" fmla="*/ 54 w 68"/>
                    <a:gd name="T11" fmla="*/ 64 h 68"/>
                    <a:gd name="T12" fmla="*/ 55 w 68"/>
                    <a:gd name="T13" fmla="*/ 68 h 68"/>
                    <a:gd name="T14" fmla="*/ 61 w 68"/>
                    <a:gd name="T15" fmla="*/ 67 h 68"/>
                    <a:gd name="T16" fmla="*/ 62 w 68"/>
                    <a:gd name="T17" fmla="*/ 64 h 68"/>
                    <a:gd name="T18" fmla="*/ 68 w 68"/>
                    <a:gd name="T19" fmla="*/ 6 h 68"/>
                    <a:gd name="T20" fmla="*/ 65 w 68"/>
                    <a:gd name="T21" fmla="*/ 58 h 68"/>
                    <a:gd name="T22" fmla="*/ 60 w 68"/>
                    <a:gd name="T23" fmla="*/ 61 h 68"/>
                    <a:gd name="T24" fmla="*/ 12 w 68"/>
                    <a:gd name="T25" fmla="*/ 61 h 68"/>
                    <a:gd name="T26" fmla="*/ 5 w 68"/>
                    <a:gd name="T27" fmla="*/ 61 h 68"/>
                    <a:gd name="T28" fmla="*/ 3 w 68"/>
                    <a:gd name="T29" fmla="*/ 6 h 68"/>
                    <a:gd name="T30" fmla="*/ 62 w 68"/>
                    <a:gd name="T31" fmla="*/ 3 h 68"/>
                    <a:gd name="T32" fmla="*/ 65 w 68"/>
                    <a:gd name="T33" fmla="*/ 58 h 68"/>
                    <a:gd name="T34" fmla="*/ 7 w 68"/>
                    <a:gd name="T35" fmla="*/ 5 h 68"/>
                    <a:gd name="T36" fmla="*/ 5 w 68"/>
                    <a:gd name="T37" fmla="*/ 13 h 68"/>
                    <a:gd name="T38" fmla="*/ 3 w 68"/>
                    <a:gd name="T39" fmla="*/ 14 h 68"/>
                    <a:gd name="T40" fmla="*/ 4 w 68"/>
                    <a:gd name="T41" fmla="*/ 23 h 68"/>
                    <a:gd name="T42" fmla="*/ 5 w 68"/>
                    <a:gd name="T43" fmla="*/ 41 h 68"/>
                    <a:gd name="T44" fmla="*/ 3 w 68"/>
                    <a:gd name="T45" fmla="*/ 42 h 68"/>
                    <a:gd name="T46" fmla="*/ 4 w 68"/>
                    <a:gd name="T47" fmla="*/ 51 h 68"/>
                    <a:gd name="T48" fmla="*/ 5 w 68"/>
                    <a:gd name="T49" fmla="*/ 57 h 68"/>
                    <a:gd name="T50" fmla="*/ 61 w 68"/>
                    <a:gd name="T51" fmla="*/ 59 h 68"/>
                    <a:gd name="T52" fmla="*/ 63 w 68"/>
                    <a:gd name="T53" fmla="*/ 8 h 68"/>
                    <a:gd name="T54" fmla="*/ 61 w 68"/>
                    <a:gd name="T55" fmla="*/ 57 h 68"/>
                    <a:gd name="T56" fmla="*/ 7 w 68"/>
                    <a:gd name="T57" fmla="*/ 57 h 68"/>
                    <a:gd name="T58" fmla="*/ 7 w 68"/>
                    <a:gd name="T59" fmla="*/ 51 h 68"/>
                    <a:gd name="T60" fmla="*/ 8 w 68"/>
                    <a:gd name="T61" fmla="*/ 42 h 68"/>
                    <a:gd name="T62" fmla="*/ 7 w 68"/>
                    <a:gd name="T63" fmla="*/ 41 h 68"/>
                    <a:gd name="T64" fmla="*/ 7 w 68"/>
                    <a:gd name="T65" fmla="*/ 23 h 68"/>
                    <a:gd name="T66" fmla="*/ 8 w 68"/>
                    <a:gd name="T67" fmla="*/ 14 h 68"/>
                    <a:gd name="T68" fmla="*/ 7 w 68"/>
                    <a:gd name="T69" fmla="*/ 13 h 68"/>
                    <a:gd name="T70" fmla="*/ 61 w 68"/>
                    <a:gd name="T71" fmla="*/ 8 h 68"/>
                    <a:gd name="T72" fmla="*/ 34 w 68"/>
                    <a:gd name="T73" fmla="*/ 46 h 68"/>
                    <a:gd name="T74" fmla="*/ 34 w 68"/>
                    <a:gd name="T75" fmla="*/ 18 h 68"/>
                    <a:gd name="T76" fmla="*/ 34 w 68"/>
                    <a:gd name="T77" fmla="*/ 46 h 68"/>
                    <a:gd name="T78" fmla="*/ 46 w 68"/>
                    <a:gd name="T79" fmla="*/ 32 h 68"/>
                    <a:gd name="T80" fmla="*/ 22 w 68"/>
                    <a:gd name="T81" fmla="*/ 32 h 68"/>
                    <a:gd name="T82" fmla="*/ 34 w 68"/>
                    <a:gd name="T83" fmla="*/ 41 h 68"/>
                    <a:gd name="T84" fmla="*/ 45 w 68"/>
                    <a:gd name="T85" fmla="*/ 35 h 68"/>
                    <a:gd name="T86" fmla="*/ 46 w 68"/>
                    <a:gd name="T87" fmla="*/ 31 h 68"/>
                    <a:gd name="T88" fmla="*/ 43 w 68"/>
                    <a:gd name="T89" fmla="*/ 30 h 68"/>
                    <a:gd name="T90" fmla="*/ 24 w 68"/>
                    <a:gd name="T91" fmla="*/ 32 h 68"/>
                    <a:gd name="T92" fmla="*/ 34 w 68"/>
                    <a:gd name="T93" fmla="*/ 25 h 68"/>
                    <a:gd name="T94" fmla="*/ 34 w 68"/>
                    <a:gd name="T95" fmla="*/ 39 h 68"/>
                    <a:gd name="T96" fmla="*/ 34 w 68"/>
                    <a:gd name="T97" fmla="*/ 25 h 68"/>
                    <a:gd name="T98" fmla="*/ 53 w 68"/>
                    <a:gd name="T99" fmla="*/ 49 h 68"/>
                    <a:gd name="T100" fmla="*/ 54 w 68"/>
                    <a:gd name="T101" fmla="*/ 44 h 68"/>
                    <a:gd name="T102" fmla="*/ 56 w 68"/>
                    <a:gd name="T103" fmla="*/ 18 h 68"/>
                    <a:gd name="T104" fmla="*/ 50 w 68"/>
                    <a:gd name="T105" fmla="*/ 18 h 68"/>
                    <a:gd name="T106" fmla="*/ 52 w 68"/>
                    <a:gd name="T107" fmla="*/ 44 h 68"/>
                    <a:gd name="T108" fmla="*/ 53 w 68"/>
                    <a:gd name="T109" fmla="*/ 47 h 68"/>
                    <a:gd name="T110" fmla="*/ 53 w 68"/>
                    <a:gd name="T111" fmla="*/ 46 h 68"/>
                    <a:gd name="T112" fmla="*/ 53 w 68"/>
                    <a:gd name="T113" fmla="*/ 47 h 68"/>
                    <a:gd name="T114" fmla="*/ 54 w 68"/>
                    <a:gd name="T115" fmla="*/ 18 h 68"/>
                    <a:gd name="T116" fmla="*/ 52 w 68"/>
                    <a:gd name="T117"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68">
                      <a:moveTo>
                        <a:pt x="62" y="0"/>
                      </a:moveTo>
                      <a:cubicBezTo>
                        <a:pt x="5" y="0"/>
                        <a:pt x="5" y="0"/>
                        <a:pt x="5" y="0"/>
                      </a:cubicBezTo>
                      <a:cubicBezTo>
                        <a:pt x="2" y="0"/>
                        <a:pt x="0" y="3"/>
                        <a:pt x="0" y="6"/>
                      </a:cubicBezTo>
                      <a:cubicBezTo>
                        <a:pt x="0" y="58"/>
                        <a:pt x="0" y="58"/>
                        <a:pt x="0" y="58"/>
                      </a:cubicBezTo>
                      <a:cubicBezTo>
                        <a:pt x="0" y="61"/>
                        <a:pt x="2" y="64"/>
                        <a:pt x="5" y="64"/>
                      </a:cubicBezTo>
                      <a:cubicBezTo>
                        <a:pt x="7" y="64"/>
                        <a:pt x="7" y="64"/>
                        <a:pt x="7" y="64"/>
                      </a:cubicBezTo>
                      <a:cubicBezTo>
                        <a:pt x="7" y="67"/>
                        <a:pt x="7" y="67"/>
                        <a:pt x="7" y="67"/>
                      </a:cubicBezTo>
                      <a:cubicBezTo>
                        <a:pt x="7" y="68"/>
                        <a:pt x="7" y="68"/>
                        <a:pt x="8" y="68"/>
                      </a:cubicBezTo>
                      <a:cubicBezTo>
                        <a:pt x="12" y="68"/>
                        <a:pt x="12" y="68"/>
                        <a:pt x="12" y="68"/>
                      </a:cubicBezTo>
                      <a:cubicBezTo>
                        <a:pt x="13" y="68"/>
                        <a:pt x="13" y="68"/>
                        <a:pt x="13" y="67"/>
                      </a:cubicBezTo>
                      <a:cubicBezTo>
                        <a:pt x="13" y="64"/>
                        <a:pt x="13" y="64"/>
                        <a:pt x="13" y="64"/>
                      </a:cubicBezTo>
                      <a:cubicBezTo>
                        <a:pt x="54" y="64"/>
                        <a:pt x="54" y="64"/>
                        <a:pt x="54" y="64"/>
                      </a:cubicBezTo>
                      <a:cubicBezTo>
                        <a:pt x="54" y="67"/>
                        <a:pt x="54" y="67"/>
                        <a:pt x="54" y="67"/>
                      </a:cubicBezTo>
                      <a:cubicBezTo>
                        <a:pt x="54" y="68"/>
                        <a:pt x="54" y="68"/>
                        <a:pt x="55" y="68"/>
                      </a:cubicBezTo>
                      <a:cubicBezTo>
                        <a:pt x="60" y="68"/>
                        <a:pt x="60" y="68"/>
                        <a:pt x="60" y="68"/>
                      </a:cubicBezTo>
                      <a:cubicBezTo>
                        <a:pt x="60" y="68"/>
                        <a:pt x="61" y="68"/>
                        <a:pt x="61" y="67"/>
                      </a:cubicBezTo>
                      <a:cubicBezTo>
                        <a:pt x="61" y="64"/>
                        <a:pt x="61" y="64"/>
                        <a:pt x="61" y="64"/>
                      </a:cubicBezTo>
                      <a:cubicBezTo>
                        <a:pt x="62" y="64"/>
                        <a:pt x="62" y="64"/>
                        <a:pt x="62" y="64"/>
                      </a:cubicBezTo>
                      <a:cubicBezTo>
                        <a:pt x="65" y="64"/>
                        <a:pt x="68" y="61"/>
                        <a:pt x="68" y="58"/>
                      </a:cubicBezTo>
                      <a:cubicBezTo>
                        <a:pt x="68" y="6"/>
                        <a:pt x="68" y="6"/>
                        <a:pt x="68" y="6"/>
                      </a:cubicBezTo>
                      <a:cubicBezTo>
                        <a:pt x="68" y="3"/>
                        <a:pt x="65" y="0"/>
                        <a:pt x="62" y="0"/>
                      </a:cubicBezTo>
                      <a:close/>
                      <a:moveTo>
                        <a:pt x="65" y="58"/>
                      </a:moveTo>
                      <a:cubicBezTo>
                        <a:pt x="65" y="60"/>
                        <a:pt x="64" y="61"/>
                        <a:pt x="62" y="61"/>
                      </a:cubicBezTo>
                      <a:cubicBezTo>
                        <a:pt x="60" y="61"/>
                        <a:pt x="60" y="61"/>
                        <a:pt x="60" y="61"/>
                      </a:cubicBezTo>
                      <a:cubicBezTo>
                        <a:pt x="55" y="61"/>
                        <a:pt x="55" y="61"/>
                        <a:pt x="55" y="61"/>
                      </a:cubicBezTo>
                      <a:cubicBezTo>
                        <a:pt x="12" y="61"/>
                        <a:pt x="12" y="61"/>
                        <a:pt x="12" y="61"/>
                      </a:cubicBezTo>
                      <a:cubicBezTo>
                        <a:pt x="8" y="61"/>
                        <a:pt x="8" y="61"/>
                        <a:pt x="8" y="61"/>
                      </a:cubicBezTo>
                      <a:cubicBezTo>
                        <a:pt x="5" y="61"/>
                        <a:pt x="5" y="61"/>
                        <a:pt x="5" y="61"/>
                      </a:cubicBezTo>
                      <a:cubicBezTo>
                        <a:pt x="4" y="61"/>
                        <a:pt x="3" y="60"/>
                        <a:pt x="3" y="58"/>
                      </a:cubicBezTo>
                      <a:cubicBezTo>
                        <a:pt x="3" y="6"/>
                        <a:pt x="3" y="6"/>
                        <a:pt x="3" y="6"/>
                      </a:cubicBezTo>
                      <a:cubicBezTo>
                        <a:pt x="3" y="4"/>
                        <a:pt x="4" y="3"/>
                        <a:pt x="5" y="3"/>
                      </a:cubicBezTo>
                      <a:cubicBezTo>
                        <a:pt x="62" y="3"/>
                        <a:pt x="62" y="3"/>
                        <a:pt x="62" y="3"/>
                      </a:cubicBezTo>
                      <a:cubicBezTo>
                        <a:pt x="64" y="3"/>
                        <a:pt x="65" y="4"/>
                        <a:pt x="65" y="6"/>
                      </a:cubicBezTo>
                      <a:lnTo>
                        <a:pt x="65" y="58"/>
                      </a:lnTo>
                      <a:close/>
                      <a:moveTo>
                        <a:pt x="61" y="5"/>
                      </a:moveTo>
                      <a:cubicBezTo>
                        <a:pt x="7" y="5"/>
                        <a:pt x="7" y="5"/>
                        <a:pt x="7" y="5"/>
                      </a:cubicBezTo>
                      <a:cubicBezTo>
                        <a:pt x="6" y="5"/>
                        <a:pt x="5" y="6"/>
                        <a:pt x="5" y="8"/>
                      </a:cubicBezTo>
                      <a:cubicBezTo>
                        <a:pt x="5" y="13"/>
                        <a:pt x="5" y="13"/>
                        <a:pt x="5" y="13"/>
                      </a:cubicBezTo>
                      <a:cubicBezTo>
                        <a:pt x="4" y="13"/>
                        <a:pt x="4" y="13"/>
                        <a:pt x="4" y="13"/>
                      </a:cubicBezTo>
                      <a:cubicBezTo>
                        <a:pt x="3" y="13"/>
                        <a:pt x="3" y="13"/>
                        <a:pt x="3" y="14"/>
                      </a:cubicBezTo>
                      <a:cubicBezTo>
                        <a:pt x="3" y="22"/>
                        <a:pt x="3" y="22"/>
                        <a:pt x="3" y="22"/>
                      </a:cubicBezTo>
                      <a:cubicBezTo>
                        <a:pt x="3" y="23"/>
                        <a:pt x="3" y="23"/>
                        <a:pt x="4" y="23"/>
                      </a:cubicBezTo>
                      <a:cubicBezTo>
                        <a:pt x="5" y="23"/>
                        <a:pt x="5" y="23"/>
                        <a:pt x="5" y="23"/>
                      </a:cubicBezTo>
                      <a:cubicBezTo>
                        <a:pt x="5" y="41"/>
                        <a:pt x="5" y="41"/>
                        <a:pt x="5" y="41"/>
                      </a:cubicBezTo>
                      <a:cubicBezTo>
                        <a:pt x="4" y="41"/>
                        <a:pt x="4" y="41"/>
                        <a:pt x="4" y="41"/>
                      </a:cubicBezTo>
                      <a:cubicBezTo>
                        <a:pt x="3" y="41"/>
                        <a:pt x="3" y="41"/>
                        <a:pt x="3" y="42"/>
                      </a:cubicBezTo>
                      <a:cubicBezTo>
                        <a:pt x="3" y="50"/>
                        <a:pt x="3" y="50"/>
                        <a:pt x="3" y="50"/>
                      </a:cubicBezTo>
                      <a:cubicBezTo>
                        <a:pt x="3" y="51"/>
                        <a:pt x="3" y="51"/>
                        <a:pt x="4" y="51"/>
                      </a:cubicBezTo>
                      <a:cubicBezTo>
                        <a:pt x="5" y="51"/>
                        <a:pt x="5" y="51"/>
                        <a:pt x="5" y="51"/>
                      </a:cubicBezTo>
                      <a:cubicBezTo>
                        <a:pt x="5" y="57"/>
                        <a:pt x="5" y="57"/>
                        <a:pt x="5" y="57"/>
                      </a:cubicBezTo>
                      <a:cubicBezTo>
                        <a:pt x="5" y="58"/>
                        <a:pt x="6" y="59"/>
                        <a:pt x="7" y="59"/>
                      </a:cubicBezTo>
                      <a:cubicBezTo>
                        <a:pt x="61" y="59"/>
                        <a:pt x="61" y="59"/>
                        <a:pt x="61" y="59"/>
                      </a:cubicBezTo>
                      <a:cubicBezTo>
                        <a:pt x="62" y="59"/>
                        <a:pt x="63" y="58"/>
                        <a:pt x="63" y="57"/>
                      </a:cubicBezTo>
                      <a:cubicBezTo>
                        <a:pt x="63" y="8"/>
                        <a:pt x="63" y="8"/>
                        <a:pt x="63" y="8"/>
                      </a:cubicBezTo>
                      <a:cubicBezTo>
                        <a:pt x="63" y="6"/>
                        <a:pt x="62" y="5"/>
                        <a:pt x="61" y="5"/>
                      </a:cubicBezTo>
                      <a:close/>
                      <a:moveTo>
                        <a:pt x="61" y="57"/>
                      </a:moveTo>
                      <a:cubicBezTo>
                        <a:pt x="61" y="57"/>
                        <a:pt x="61" y="57"/>
                        <a:pt x="61" y="57"/>
                      </a:cubicBezTo>
                      <a:cubicBezTo>
                        <a:pt x="7" y="57"/>
                        <a:pt x="7" y="57"/>
                        <a:pt x="7" y="57"/>
                      </a:cubicBezTo>
                      <a:cubicBezTo>
                        <a:pt x="7" y="51"/>
                        <a:pt x="7" y="51"/>
                        <a:pt x="7" y="51"/>
                      </a:cubicBezTo>
                      <a:cubicBezTo>
                        <a:pt x="7" y="51"/>
                        <a:pt x="7" y="51"/>
                        <a:pt x="7" y="51"/>
                      </a:cubicBezTo>
                      <a:cubicBezTo>
                        <a:pt x="8" y="51"/>
                        <a:pt x="8" y="51"/>
                        <a:pt x="8" y="50"/>
                      </a:cubicBezTo>
                      <a:cubicBezTo>
                        <a:pt x="8" y="42"/>
                        <a:pt x="8" y="42"/>
                        <a:pt x="8" y="42"/>
                      </a:cubicBezTo>
                      <a:cubicBezTo>
                        <a:pt x="8" y="41"/>
                        <a:pt x="8" y="41"/>
                        <a:pt x="7" y="41"/>
                      </a:cubicBezTo>
                      <a:cubicBezTo>
                        <a:pt x="7" y="41"/>
                        <a:pt x="7" y="41"/>
                        <a:pt x="7" y="41"/>
                      </a:cubicBezTo>
                      <a:cubicBezTo>
                        <a:pt x="7" y="23"/>
                        <a:pt x="7" y="23"/>
                        <a:pt x="7" y="23"/>
                      </a:cubicBezTo>
                      <a:cubicBezTo>
                        <a:pt x="7" y="23"/>
                        <a:pt x="7" y="23"/>
                        <a:pt x="7" y="23"/>
                      </a:cubicBezTo>
                      <a:cubicBezTo>
                        <a:pt x="8" y="23"/>
                        <a:pt x="8" y="23"/>
                        <a:pt x="8" y="22"/>
                      </a:cubicBezTo>
                      <a:cubicBezTo>
                        <a:pt x="8" y="14"/>
                        <a:pt x="8" y="14"/>
                        <a:pt x="8" y="14"/>
                      </a:cubicBezTo>
                      <a:cubicBezTo>
                        <a:pt x="8" y="13"/>
                        <a:pt x="8" y="13"/>
                        <a:pt x="7" y="13"/>
                      </a:cubicBezTo>
                      <a:cubicBezTo>
                        <a:pt x="7" y="13"/>
                        <a:pt x="7" y="13"/>
                        <a:pt x="7" y="13"/>
                      </a:cubicBezTo>
                      <a:cubicBezTo>
                        <a:pt x="7" y="7"/>
                        <a:pt x="7" y="7"/>
                        <a:pt x="7" y="7"/>
                      </a:cubicBezTo>
                      <a:cubicBezTo>
                        <a:pt x="61" y="8"/>
                        <a:pt x="61" y="8"/>
                        <a:pt x="61" y="8"/>
                      </a:cubicBezTo>
                      <a:lnTo>
                        <a:pt x="61" y="57"/>
                      </a:lnTo>
                      <a:close/>
                      <a:moveTo>
                        <a:pt x="34" y="46"/>
                      </a:moveTo>
                      <a:cubicBezTo>
                        <a:pt x="42" y="46"/>
                        <a:pt x="48" y="40"/>
                        <a:pt x="48" y="32"/>
                      </a:cubicBezTo>
                      <a:cubicBezTo>
                        <a:pt x="48" y="24"/>
                        <a:pt x="42" y="18"/>
                        <a:pt x="34" y="18"/>
                      </a:cubicBezTo>
                      <a:cubicBezTo>
                        <a:pt x="26" y="18"/>
                        <a:pt x="20" y="24"/>
                        <a:pt x="20" y="32"/>
                      </a:cubicBezTo>
                      <a:cubicBezTo>
                        <a:pt x="20" y="40"/>
                        <a:pt x="26" y="46"/>
                        <a:pt x="34" y="46"/>
                      </a:cubicBezTo>
                      <a:close/>
                      <a:moveTo>
                        <a:pt x="34" y="20"/>
                      </a:moveTo>
                      <a:cubicBezTo>
                        <a:pt x="40" y="20"/>
                        <a:pt x="46" y="25"/>
                        <a:pt x="46" y="32"/>
                      </a:cubicBezTo>
                      <a:cubicBezTo>
                        <a:pt x="46" y="39"/>
                        <a:pt x="40" y="44"/>
                        <a:pt x="34" y="44"/>
                      </a:cubicBezTo>
                      <a:cubicBezTo>
                        <a:pt x="27" y="44"/>
                        <a:pt x="22" y="39"/>
                        <a:pt x="22" y="32"/>
                      </a:cubicBezTo>
                      <a:cubicBezTo>
                        <a:pt x="22" y="25"/>
                        <a:pt x="27" y="20"/>
                        <a:pt x="34" y="20"/>
                      </a:cubicBezTo>
                      <a:close/>
                      <a:moveTo>
                        <a:pt x="34" y="41"/>
                      </a:moveTo>
                      <a:cubicBezTo>
                        <a:pt x="38" y="41"/>
                        <a:pt x="41" y="39"/>
                        <a:pt x="43" y="35"/>
                      </a:cubicBezTo>
                      <a:cubicBezTo>
                        <a:pt x="45" y="35"/>
                        <a:pt x="45" y="35"/>
                        <a:pt x="45" y="35"/>
                      </a:cubicBezTo>
                      <a:cubicBezTo>
                        <a:pt x="45" y="35"/>
                        <a:pt x="46" y="34"/>
                        <a:pt x="46" y="34"/>
                      </a:cubicBezTo>
                      <a:cubicBezTo>
                        <a:pt x="46" y="31"/>
                        <a:pt x="46" y="31"/>
                        <a:pt x="46" y="31"/>
                      </a:cubicBezTo>
                      <a:cubicBezTo>
                        <a:pt x="46" y="30"/>
                        <a:pt x="45" y="30"/>
                        <a:pt x="45" y="30"/>
                      </a:cubicBezTo>
                      <a:cubicBezTo>
                        <a:pt x="43" y="30"/>
                        <a:pt x="43" y="30"/>
                        <a:pt x="43" y="30"/>
                      </a:cubicBezTo>
                      <a:cubicBezTo>
                        <a:pt x="42" y="26"/>
                        <a:pt x="38" y="23"/>
                        <a:pt x="34" y="23"/>
                      </a:cubicBezTo>
                      <a:cubicBezTo>
                        <a:pt x="29" y="23"/>
                        <a:pt x="24" y="27"/>
                        <a:pt x="24" y="32"/>
                      </a:cubicBezTo>
                      <a:cubicBezTo>
                        <a:pt x="24" y="37"/>
                        <a:pt x="29" y="41"/>
                        <a:pt x="34" y="41"/>
                      </a:cubicBezTo>
                      <a:close/>
                      <a:moveTo>
                        <a:pt x="34" y="25"/>
                      </a:moveTo>
                      <a:cubicBezTo>
                        <a:pt x="38" y="25"/>
                        <a:pt x="41" y="28"/>
                        <a:pt x="41" y="32"/>
                      </a:cubicBezTo>
                      <a:cubicBezTo>
                        <a:pt x="41" y="36"/>
                        <a:pt x="38" y="39"/>
                        <a:pt x="34" y="39"/>
                      </a:cubicBezTo>
                      <a:cubicBezTo>
                        <a:pt x="30" y="39"/>
                        <a:pt x="26" y="36"/>
                        <a:pt x="26" y="32"/>
                      </a:cubicBezTo>
                      <a:cubicBezTo>
                        <a:pt x="26" y="28"/>
                        <a:pt x="30" y="25"/>
                        <a:pt x="34" y="25"/>
                      </a:cubicBezTo>
                      <a:close/>
                      <a:moveTo>
                        <a:pt x="50" y="47"/>
                      </a:moveTo>
                      <a:cubicBezTo>
                        <a:pt x="50" y="48"/>
                        <a:pt x="52" y="49"/>
                        <a:pt x="53" y="49"/>
                      </a:cubicBezTo>
                      <a:cubicBezTo>
                        <a:pt x="55" y="49"/>
                        <a:pt x="56" y="48"/>
                        <a:pt x="56" y="47"/>
                      </a:cubicBezTo>
                      <a:cubicBezTo>
                        <a:pt x="56" y="45"/>
                        <a:pt x="55" y="44"/>
                        <a:pt x="54" y="44"/>
                      </a:cubicBezTo>
                      <a:cubicBezTo>
                        <a:pt x="54" y="20"/>
                        <a:pt x="54" y="20"/>
                        <a:pt x="54" y="20"/>
                      </a:cubicBezTo>
                      <a:cubicBezTo>
                        <a:pt x="55" y="20"/>
                        <a:pt x="56" y="19"/>
                        <a:pt x="56" y="18"/>
                      </a:cubicBezTo>
                      <a:cubicBezTo>
                        <a:pt x="56" y="16"/>
                        <a:pt x="55" y="15"/>
                        <a:pt x="53" y="15"/>
                      </a:cubicBezTo>
                      <a:cubicBezTo>
                        <a:pt x="52" y="15"/>
                        <a:pt x="50" y="16"/>
                        <a:pt x="50" y="18"/>
                      </a:cubicBezTo>
                      <a:cubicBezTo>
                        <a:pt x="50" y="19"/>
                        <a:pt x="51" y="20"/>
                        <a:pt x="52" y="20"/>
                      </a:cubicBezTo>
                      <a:cubicBezTo>
                        <a:pt x="52" y="44"/>
                        <a:pt x="52" y="44"/>
                        <a:pt x="52" y="44"/>
                      </a:cubicBezTo>
                      <a:cubicBezTo>
                        <a:pt x="51" y="44"/>
                        <a:pt x="50" y="45"/>
                        <a:pt x="50" y="47"/>
                      </a:cubicBezTo>
                      <a:close/>
                      <a:moveTo>
                        <a:pt x="53" y="47"/>
                      </a:moveTo>
                      <a:cubicBezTo>
                        <a:pt x="53" y="47"/>
                        <a:pt x="52" y="47"/>
                        <a:pt x="52" y="47"/>
                      </a:cubicBezTo>
                      <a:cubicBezTo>
                        <a:pt x="52" y="46"/>
                        <a:pt x="53" y="46"/>
                        <a:pt x="53" y="46"/>
                      </a:cubicBezTo>
                      <a:cubicBezTo>
                        <a:pt x="54" y="46"/>
                        <a:pt x="54" y="46"/>
                        <a:pt x="54" y="47"/>
                      </a:cubicBezTo>
                      <a:cubicBezTo>
                        <a:pt x="54" y="47"/>
                        <a:pt x="54" y="47"/>
                        <a:pt x="53" y="47"/>
                      </a:cubicBezTo>
                      <a:close/>
                      <a:moveTo>
                        <a:pt x="53" y="17"/>
                      </a:moveTo>
                      <a:cubicBezTo>
                        <a:pt x="54" y="17"/>
                        <a:pt x="54" y="17"/>
                        <a:pt x="54" y="18"/>
                      </a:cubicBezTo>
                      <a:cubicBezTo>
                        <a:pt x="54" y="18"/>
                        <a:pt x="54" y="18"/>
                        <a:pt x="53" y="18"/>
                      </a:cubicBezTo>
                      <a:cubicBezTo>
                        <a:pt x="53" y="18"/>
                        <a:pt x="52" y="18"/>
                        <a:pt x="52" y="18"/>
                      </a:cubicBezTo>
                      <a:cubicBezTo>
                        <a:pt x="52" y="17"/>
                        <a:pt x="53" y="17"/>
                        <a:pt x="53" y="1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84" name="Freeform 14"/>
                <p:cNvSpPr>
                  <a:spLocks noEditPoints="1"/>
                </p:cNvSpPr>
                <p:nvPr/>
              </p:nvSpPr>
              <p:spPr bwMode="auto">
                <a:xfrm>
                  <a:off x="6050011" y="4549116"/>
                  <a:ext cx="256239" cy="29894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6004814" y="3783726"/>
                  <a:ext cx="432891" cy="408571"/>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86" name="Freeform 24"/>
                <p:cNvSpPr>
                  <a:spLocks noEditPoints="1"/>
                </p:cNvSpPr>
                <p:nvPr/>
              </p:nvSpPr>
              <p:spPr bwMode="auto">
                <a:xfrm>
                  <a:off x="5748718" y="4268009"/>
                  <a:ext cx="380570" cy="40142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87" name="Freeform 36"/>
                <p:cNvSpPr>
                  <a:spLocks noEditPoints="1"/>
                </p:cNvSpPr>
                <p:nvPr/>
              </p:nvSpPr>
              <p:spPr bwMode="auto">
                <a:xfrm>
                  <a:off x="5682599" y="2135440"/>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88" name="Freeform 37"/>
                <p:cNvSpPr>
                  <a:spLocks noEditPoints="1"/>
                </p:cNvSpPr>
                <p:nvPr/>
              </p:nvSpPr>
              <p:spPr bwMode="auto">
                <a:xfrm>
                  <a:off x="6795112" y="2542410"/>
                  <a:ext cx="225912" cy="22591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89" name="Freeform 41"/>
                <p:cNvSpPr>
                  <a:spLocks noEditPoints="1"/>
                </p:cNvSpPr>
                <p:nvPr/>
              </p:nvSpPr>
              <p:spPr bwMode="auto">
                <a:xfrm>
                  <a:off x="5456606" y="5253251"/>
                  <a:ext cx="477196" cy="461290"/>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0" name="Freeform 18"/>
                <p:cNvSpPr>
                  <a:spLocks noEditPoints="1"/>
                </p:cNvSpPr>
                <p:nvPr/>
              </p:nvSpPr>
              <p:spPr bwMode="auto">
                <a:xfrm>
                  <a:off x="3817235" y="2826580"/>
                  <a:ext cx="337707" cy="318734"/>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1" name="Freeform 10"/>
                <p:cNvSpPr>
                  <a:spLocks noEditPoints="1"/>
                </p:cNvSpPr>
                <p:nvPr/>
              </p:nvSpPr>
              <p:spPr bwMode="auto">
                <a:xfrm>
                  <a:off x="6041483" y="2742922"/>
                  <a:ext cx="365791" cy="365791"/>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2" name="Freeform 16"/>
                <p:cNvSpPr>
                  <a:spLocks noEditPoints="1"/>
                </p:cNvSpPr>
                <p:nvPr/>
              </p:nvSpPr>
              <p:spPr bwMode="auto">
                <a:xfrm>
                  <a:off x="7671100" y="2454616"/>
                  <a:ext cx="247650" cy="27305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3" name="Freeform 222"/>
                <p:cNvSpPr>
                  <a:spLocks noEditPoints="1"/>
                </p:cNvSpPr>
                <p:nvPr/>
              </p:nvSpPr>
              <p:spPr bwMode="auto">
                <a:xfrm>
                  <a:off x="3914747" y="3658620"/>
                  <a:ext cx="390902" cy="456051"/>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4" name="Freeform 223"/>
                <p:cNvSpPr>
                  <a:spLocks noEditPoints="1"/>
                </p:cNvSpPr>
                <p:nvPr/>
              </p:nvSpPr>
              <p:spPr bwMode="auto">
                <a:xfrm>
                  <a:off x="6543302" y="3836992"/>
                  <a:ext cx="257175" cy="252412"/>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5" name="Freeform 224"/>
                <p:cNvSpPr>
                  <a:spLocks noEditPoints="1"/>
                </p:cNvSpPr>
                <p:nvPr/>
              </p:nvSpPr>
              <p:spPr bwMode="auto">
                <a:xfrm>
                  <a:off x="5306770" y="2422592"/>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6" name="Freeform 17"/>
                <p:cNvSpPr>
                  <a:spLocks noEditPoints="1"/>
                </p:cNvSpPr>
                <p:nvPr/>
              </p:nvSpPr>
              <p:spPr bwMode="auto">
                <a:xfrm>
                  <a:off x="6152013" y="1676755"/>
                  <a:ext cx="587809" cy="497909"/>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7" name="Freeform 62"/>
                <p:cNvSpPr>
                  <a:spLocks noEditPoints="1"/>
                </p:cNvSpPr>
                <p:nvPr/>
              </p:nvSpPr>
              <p:spPr bwMode="auto">
                <a:xfrm>
                  <a:off x="5092991" y="1932809"/>
                  <a:ext cx="344503" cy="398192"/>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8" name="Freeform 52"/>
                <p:cNvSpPr>
                  <a:spLocks noEditPoints="1"/>
                </p:cNvSpPr>
                <p:nvPr/>
              </p:nvSpPr>
              <p:spPr bwMode="auto">
                <a:xfrm>
                  <a:off x="4255025" y="3865833"/>
                  <a:ext cx="360381" cy="339058"/>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99" name="Freeform 85"/>
                <p:cNvSpPr>
                  <a:spLocks noEditPoints="1"/>
                </p:cNvSpPr>
                <p:nvPr/>
              </p:nvSpPr>
              <p:spPr bwMode="auto">
                <a:xfrm>
                  <a:off x="7897415" y="2727666"/>
                  <a:ext cx="397387" cy="298627"/>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0" name="Freeform 86"/>
                <p:cNvSpPr>
                  <a:spLocks noEditPoints="1"/>
                </p:cNvSpPr>
                <p:nvPr/>
              </p:nvSpPr>
              <p:spPr bwMode="auto">
                <a:xfrm>
                  <a:off x="7302816" y="2167613"/>
                  <a:ext cx="492109" cy="426303"/>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1" name="Freeform 28"/>
                <p:cNvSpPr>
                  <a:spLocks noEditPoints="1"/>
                </p:cNvSpPr>
                <p:nvPr/>
              </p:nvSpPr>
              <p:spPr bwMode="auto">
                <a:xfrm>
                  <a:off x="3867266" y="4240810"/>
                  <a:ext cx="470524" cy="38179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2" name="Freeform 20"/>
                <p:cNvSpPr>
                  <a:spLocks noEditPoints="1"/>
                </p:cNvSpPr>
                <p:nvPr/>
              </p:nvSpPr>
              <p:spPr bwMode="auto">
                <a:xfrm>
                  <a:off x="6647471" y="1886179"/>
                  <a:ext cx="439953" cy="408149"/>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3" name="Freeform 15"/>
                <p:cNvSpPr>
                  <a:spLocks noEditPoints="1"/>
                </p:cNvSpPr>
                <p:nvPr/>
              </p:nvSpPr>
              <p:spPr bwMode="auto">
                <a:xfrm>
                  <a:off x="7851801" y="3423615"/>
                  <a:ext cx="504664" cy="360111"/>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4" name="Freeform 15"/>
                <p:cNvSpPr>
                  <a:spLocks noEditPoints="1"/>
                </p:cNvSpPr>
                <p:nvPr/>
              </p:nvSpPr>
              <p:spPr bwMode="auto">
                <a:xfrm>
                  <a:off x="7851801" y="5620266"/>
                  <a:ext cx="443001" cy="316110"/>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5" name="Freeform 24"/>
                <p:cNvSpPr>
                  <a:spLocks noEditPoints="1"/>
                </p:cNvSpPr>
                <p:nvPr/>
              </p:nvSpPr>
              <p:spPr bwMode="auto">
                <a:xfrm>
                  <a:off x="6467518" y="2334324"/>
                  <a:ext cx="380570" cy="40142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6" name="Freeform 235"/>
                <p:cNvSpPr>
                  <a:spLocks noEditPoints="1"/>
                </p:cNvSpPr>
                <p:nvPr/>
              </p:nvSpPr>
              <p:spPr bwMode="auto">
                <a:xfrm>
                  <a:off x="8187566" y="2909526"/>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7" name="Freeform 16"/>
                <p:cNvSpPr>
                  <a:spLocks noEditPoints="1"/>
                </p:cNvSpPr>
                <p:nvPr/>
              </p:nvSpPr>
              <p:spPr bwMode="auto">
                <a:xfrm>
                  <a:off x="5726185" y="1682088"/>
                  <a:ext cx="371697" cy="40982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8" name="Freeform 62"/>
                <p:cNvSpPr>
                  <a:spLocks noEditPoints="1"/>
                </p:cNvSpPr>
                <p:nvPr/>
              </p:nvSpPr>
              <p:spPr bwMode="auto">
                <a:xfrm>
                  <a:off x="5569154" y="3831961"/>
                  <a:ext cx="344503" cy="398192"/>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09" name="Freeform 24"/>
                <p:cNvSpPr>
                  <a:spLocks noEditPoints="1"/>
                </p:cNvSpPr>
                <p:nvPr/>
              </p:nvSpPr>
              <p:spPr bwMode="auto">
                <a:xfrm>
                  <a:off x="3499071" y="3278159"/>
                  <a:ext cx="593853" cy="62639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0" name="Freeform 239"/>
                <p:cNvSpPr>
                  <a:spLocks noEditPoints="1"/>
                </p:cNvSpPr>
                <p:nvPr/>
              </p:nvSpPr>
              <p:spPr bwMode="auto">
                <a:xfrm>
                  <a:off x="6107498" y="2248904"/>
                  <a:ext cx="390902" cy="456051"/>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1" name="Freeform 15"/>
                <p:cNvSpPr>
                  <a:spLocks noEditPoints="1"/>
                </p:cNvSpPr>
                <p:nvPr/>
              </p:nvSpPr>
              <p:spPr bwMode="auto">
                <a:xfrm>
                  <a:off x="4160129" y="3268886"/>
                  <a:ext cx="504664" cy="360111"/>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2" name="Freeform 14"/>
                <p:cNvSpPr>
                  <a:spLocks noEditPoints="1"/>
                </p:cNvSpPr>
                <p:nvPr/>
              </p:nvSpPr>
              <p:spPr bwMode="auto">
                <a:xfrm>
                  <a:off x="5611811" y="2867649"/>
                  <a:ext cx="390810" cy="45594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3" name="Freeform 242"/>
                <p:cNvSpPr>
                  <a:spLocks noEditPoints="1"/>
                </p:cNvSpPr>
                <p:nvPr/>
              </p:nvSpPr>
              <p:spPr bwMode="auto">
                <a:xfrm>
                  <a:off x="3706668" y="4682705"/>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4" name="Freeform 41"/>
                <p:cNvSpPr>
                  <a:spLocks noEditPoints="1"/>
                </p:cNvSpPr>
                <p:nvPr/>
              </p:nvSpPr>
              <p:spPr bwMode="auto">
                <a:xfrm>
                  <a:off x="4623918" y="2055543"/>
                  <a:ext cx="467459" cy="451878"/>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5" name="Freeform 41"/>
                <p:cNvSpPr>
                  <a:spLocks noEditPoints="1"/>
                </p:cNvSpPr>
                <p:nvPr/>
              </p:nvSpPr>
              <p:spPr bwMode="auto">
                <a:xfrm>
                  <a:off x="7387715" y="5751080"/>
                  <a:ext cx="467459" cy="451878"/>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6" name="Freeform 85"/>
                <p:cNvSpPr>
                  <a:spLocks noEditPoints="1"/>
                </p:cNvSpPr>
                <p:nvPr/>
              </p:nvSpPr>
              <p:spPr bwMode="auto">
                <a:xfrm>
                  <a:off x="5477342" y="6185035"/>
                  <a:ext cx="653447" cy="49105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7" name="Freeform 37"/>
                <p:cNvSpPr>
                  <a:spLocks noEditPoints="1"/>
                </p:cNvSpPr>
                <p:nvPr/>
              </p:nvSpPr>
              <p:spPr bwMode="auto">
                <a:xfrm>
                  <a:off x="7458400" y="5270180"/>
                  <a:ext cx="371163" cy="371166"/>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8" name="Freeform 14"/>
                <p:cNvSpPr>
                  <a:spLocks noEditPoints="1"/>
                </p:cNvSpPr>
                <p:nvPr/>
              </p:nvSpPr>
              <p:spPr bwMode="auto">
                <a:xfrm>
                  <a:off x="3499405" y="3988395"/>
                  <a:ext cx="330276" cy="385323"/>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19" name="Freeform 18"/>
                <p:cNvSpPr>
                  <a:spLocks noEditPoints="1"/>
                </p:cNvSpPr>
                <p:nvPr/>
              </p:nvSpPr>
              <p:spPr bwMode="auto">
                <a:xfrm>
                  <a:off x="5233507" y="3403364"/>
                  <a:ext cx="473037" cy="446461"/>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0" name="Freeform 249"/>
                <p:cNvSpPr>
                  <a:spLocks noEditPoints="1"/>
                </p:cNvSpPr>
                <p:nvPr/>
              </p:nvSpPr>
              <p:spPr bwMode="auto">
                <a:xfrm>
                  <a:off x="3477443" y="4457560"/>
                  <a:ext cx="257175" cy="252412"/>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1" name="Freeform 41"/>
                <p:cNvSpPr>
                  <a:spLocks noEditPoints="1"/>
                </p:cNvSpPr>
                <p:nvPr/>
              </p:nvSpPr>
              <p:spPr bwMode="auto">
                <a:xfrm>
                  <a:off x="7083924" y="1761825"/>
                  <a:ext cx="354914" cy="3430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2" name="Freeform 251"/>
                <p:cNvSpPr>
                  <a:spLocks noEditPoints="1"/>
                </p:cNvSpPr>
                <p:nvPr/>
              </p:nvSpPr>
              <p:spPr bwMode="auto">
                <a:xfrm>
                  <a:off x="7231205" y="6105313"/>
                  <a:ext cx="454390" cy="454388"/>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3" name="Freeform 36"/>
                <p:cNvSpPr>
                  <a:spLocks noEditPoints="1"/>
                </p:cNvSpPr>
                <p:nvPr/>
              </p:nvSpPr>
              <p:spPr bwMode="auto">
                <a:xfrm>
                  <a:off x="4407926" y="4306627"/>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4" name="Freeform 36"/>
                <p:cNvSpPr>
                  <a:spLocks noEditPoints="1"/>
                </p:cNvSpPr>
                <p:nvPr/>
              </p:nvSpPr>
              <p:spPr bwMode="auto">
                <a:xfrm>
                  <a:off x="8430810" y="3432847"/>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5" name="Freeform 30"/>
                <p:cNvSpPr>
                  <a:spLocks noEditPoints="1"/>
                </p:cNvSpPr>
                <p:nvPr/>
              </p:nvSpPr>
              <p:spPr bwMode="auto">
                <a:xfrm>
                  <a:off x="6343865" y="4794289"/>
                  <a:ext cx="585781" cy="55599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6" name="Freeform 31"/>
                <p:cNvSpPr>
                  <a:spLocks noEditPoints="1"/>
                </p:cNvSpPr>
                <p:nvPr/>
              </p:nvSpPr>
              <p:spPr bwMode="auto">
                <a:xfrm>
                  <a:off x="5149460" y="4614187"/>
                  <a:ext cx="499717" cy="54348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7" name="Freeform 32"/>
                <p:cNvSpPr>
                  <a:spLocks noEditPoints="1"/>
                </p:cNvSpPr>
                <p:nvPr/>
              </p:nvSpPr>
              <p:spPr bwMode="auto">
                <a:xfrm>
                  <a:off x="4702671" y="3651649"/>
                  <a:ext cx="467849" cy="522383"/>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8" name="Freeform 33"/>
                <p:cNvSpPr>
                  <a:spLocks noEditPoints="1"/>
                </p:cNvSpPr>
                <p:nvPr/>
              </p:nvSpPr>
              <p:spPr bwMode="auto">
                <a:xfrm>
                  <a:off x="6493568" y="2835236"/>
                  <a:ext cx="449953" cy="460928"/>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29" name="Freeform 34"/>
                <p:cNvSpPr>
                  <a:spLocks noEditPoints="1"/>
                </p:cNvSpPr>
                <p:nvPr/>
              </p:nvSpPr>
              <p:spPr bwMode="auto">
                <a:xfrm>
                  <a:off x="4715016" y="4611573"/>
                  <a:ext cx="438560" cy="588312"/>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0" name="Freeform 35"/>
                <p:cNvSpPr>
                  <a:spLocks noEditPoints="1"/>
                </p:cNvSpPr>
                <p:nvPr/>
              </p:nvSpPr>
              <p:spPr bwMode="auto">
                <a:xfrm>
                  <a:off x="5137890" y="2909526"/>
                  <a:ext cx="408229" cy="390142"/>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1" name="Freeform 36"/>
                <p:cNvSpPr>
                  <a:spLocks noEditPoints="1"/>
                </p:cNvSpPr>
                <p:nvPr/>
              </p:nvSpPr>
              <p:spPr bwMode="auto">
                <a:xfrm>
                  <a:off x="3970762" y="5622868"/>
                  <a:ext cx="496706" cy="414895"/>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2" name="Freeform 37"/>
                <p:cNvSpPr>
                  <a:spLocks noEditPoints="1"/>
                </p:cNvSpPr>
                <p:nvPr/>
              </p:nvSpPr>
              <p:spPr bwMode="auto">
                <a:xfrm>
                  <a:off x="7006543" y="2488572"/>
                  <a:ext cx="442055" cy="425267"/>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3" name="Freeform 38"/>
                <p:cNvSpPr>
                  <a:spLocks noEditPoints="1"/>
                </p:cNvSpPr>
                <p:nvPr/>
              </p:nvSpPr>
              <p:spPr bwMode="auto">
                <a:xfrm>
                  <a:off x="5674615" y="4757519"/>
                  <a:ext cx="492396" cy="438040"/>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4" name="Freeform 39"/>
                <p:cNvSpPr>
                  <a:spLocks noEditPoints="1"/>
                </p:cNvSpPr>
                <p:nvPr/>
              </p:nvSpPr>
              <p:spPr bwMode="auto">
                <a:xfrm>
                  <a:off x="6015126" y="3182741"/>
                  <a:ext cx="509342" cy="456038"/>
                </a:xfrm>
                <a:custGeom>
                  <a:avLst/>
                  <a:gdLst>
                    <a:gd name="T0" fmla="*/ 20 w 73"/>
                    <a:gd name="T1" fmla="*/ 52 h 65"/>
                    <a:gd name="T2" fmla="*/ 26 w 73"/>
                    <a:gd name="T3" fmla="*/ 46 h 65"/>
                    <a:gd name="T4" fmla="*/ 33 w 73"/>
                    <a:gd name="T5" fmla="*/ 42 h 65"/>
                    <a:gd name="T6" fmla="*/ 35 w 73"/>
                    <a:gd name="T7" fmla="*/ 37 h 65"/>
                    <a:gd name="T8" fmla="*/ 32 w 73"/>
                    <a:gd name="T9" fmla="*/ 30 h 65"/>
                    <a:gd name="T10" fmla="*/ 30 w 73"/>
                    <a:gd name="T11" fmla="*/ 22 h 65"/>
                    <a:gd name="T12" fmla="*/ 26 w 73"/>
                    <a:gd name="T13" fmla="*/ 19 h 65"/>
                    <a:gd name="T14" fmla="*/ 16 w 73"/>
                    <a:gd name="T15" fmla="*/ 18 h 65"/>
                    <a:gd name="T16" fmla="*/ 10 w 73"/>
                    <a:gd name="T17" fmla="*/ 20 h 65"/>
                    <a:gd name="T18" fmla="*/ 2 w 73"/>
                    <a:gd name="T19" fmla="*/ 26 h 65"/>
                    <a:gd name="T20" fmla="*/ 1 w 73"/>
                    <a:gd name="T21" fmla="*/ 32 h 65"/>
                    <a:gd name="T22" fmla="*/ 2 w 73"/>
                    <a:gd name="T23" fmla="*/ 38 h 65"/>
                    <a:gd name="T24" fmla="*/ 5 w 73"/>
                    <a:gd name="T25" fmla="*/ 47 h 65"/>
                    <a:gd name="T26" fmla="*/ 10 w 73"/>
                    <a:gd name="T27" fmla="*/ 50 h 65"/>
                    <a:gd name="T28" fmla="*/ 14 w 73"/>
                    <a:gd name="T29" fmla="*/ 50 h 65"/>
                    <a:gd name="T30" fmla="*/ 6 w 73"/>
                    <a:gd name="T31" fmla="*/ 38 h 65"/>
                    <a:gd name="T32" fmla="*/ 5 w 73"/>
                    <a:gd name="T33" fmla="*/ 26 h 65"/>
                    <a:gd name="T34" fmla="*/ 18 w 73"/>
                    <a:gd name="T35" fmla="*/ 22 h 65"/>
                    <a:gd name="T36" fmla="*/ 31 w 73"/>
                    <a:gd name="T37" fmla="*/ 26 h 65"/>
                    <a:gd name="T38" fmla="*/ 30 w 73"/>
                    <a:gd name="T39" fmla="*/ 38 h 65"/>
                    <a:gd name="T40" fmla="*/ 22 w 73"/>
                    <a:gd name="T41" fmla="*/ 50 h 65"/>
                    <a:gd name="T42" fmla="*/ 34 w 73"/>
                    <a:gd name="T43" fmla="*/ 8 h 65"/>
                    <a:gd name="T44" fmla="*/ 32 w 73"/>
                    <a:gd name="T45" fmla="*/ 13 h 65"/>
                    <a:gd name="T46" fmla="*/ 33 w 73"/>
                    <a:gd name="T47" fmla="*/ 16 h 65"/>
                    <a:gd name="T48" fmla="*/ 37 w 73"/>
                    <a:gd name="T49" fmla="*/ 19 h 65"/>
                    <a:gd name="T50" fmla="*/ 42 w 73"/>
                    <a:gd name="T51" fmla="*/ 22 h 65"/>
                    <a:gd name="T52" fmla="*/ 45 w 73"/>
                    <a:gd name="T53" fmla="*/ 23 h 65"/>
                    <a:gd name="T54" fmla="*/ 50 w 73"/>
                    <a:gd name="T55" fmla="*/ 19 h 65"/>
                    <a:gd name="T56" fmla="*/ 53 w 73"/>
                    <a:gd name="T57" fmla="*/ 15 h 65"/>
                    <a:gd name="T58" fmla="*/ 54 w 73"/>
                    <a:gd name="T59" fmla="*/ 11 h 65"/>
                    <a:gd name="T60" fmla="*/ 53 w 73"/>
                    <a:gd name="T61" fmla="*/ 7 h 65"/>
                    <a:gd name="T62" fmla="*/ 50 w 73"/>
                    <a:gd name="T63" fmla="*/ 4 h 65"/>
                    <a:gd name="T64" fmla="*/ 45 w 73"/>
                    <a:gd name="T65" fmla="*/ 0 h 65"/>
                    <a:gd name="T66" fmla="*/ 41 w 73"/>
                    <a:gd name="T67" fmla="*/ 0 h 65"/>
                    <a:gd name="T68" fmla="*/ 36 w 73"/>
                    <a:gd name="T69" fmla="*/ 4 h 65"/>
                    <a:gd name="T70" fmla="*/ 36 w 73"/>
                    <a:gd name="T71" fmla="*/ 9 h 65"/>
                    <a:gd name="T72" fmla="*/ 41 w 73"/>
                    <a:gd name="T73" fmla="*/ 2 h 65"/>
                    <a:gd name="T74" fmla="*/ 50 w 73"/>
                    <a:gd name="T75" fmla="*/ 6 h 65"/>
                    <a:gd name="T76" fmla="*/ 52 w 73"/>
                    <a:gd name="T77" fmla="*/ 12 h 65"/>
                    <a:gd name="T78" fmla="*/ 46 w 73"/>
                    <a:gd name="T79" fmla="*/ 20 h 65"/>
                    <a:gd name="T80" fmla="*/ 39 w 73"/>
                    <a:gd name="T81" fmla="*/ 17 h 65"/>
                    <a:gd name="T82" fmla="*/ 34 w 73"/>
                    <a:gd name="T83" fmla="*/ 11 h 65"/>
                    <a:gd name="T84" fmla="*/ 55 w 73"/>
                    <a:gd name="T85" fmla="*/ 65 h 65"/>
                    <a:gd name="T86" fmla="*/ 55 w 73"/>
                    <a:gd name="T87" fmla="*/ 32 h 65"/>
                    <a:gd name="T88" fmla="*/ 43 w 73"/>
                    <a:gd name="T89" fmla="*/ 5 h 65"/>
                    <a:gd name="T90" fmla="*/ 43 w 73"/>
                    <a:gd name="T91" fmla="*/ 15 h 65"/>
                    <a:gd name="T92" fmla="*/ 54 w 73"/>
                    <a:gd name="T93" fmla="*/ 54 h 65"/>
                    <a:gd name="T94" fmla="*/ 47 w 73"/>
                    <a:gd name="T95" fmla="*/ 45 h 65"/>
                    <a:gd name="T96" fmla="*/ 18 w 73"/>
                    <a:gd name="T97" fmla="*/ 25 h 65"/>
                    <a:gd name="T98" fmla="*/ 10 w 73"/>
                    <a:gd name="T99" fmla="*/ 35 h 65"/>
                    <a:gd name="T100" fmla="*/ 18 w 73"/>
                    <a:gd name="T101" fmla="*/ 38 h 65"/>
                    <a:gd name="T102" fmla="*/ 56 w 73"/>
                    <a:gd name="T103" fmla="*/ 11 h 65"/>
                    <a:gd name="T104" fmla="*/ 56 w 73"/>
                    <a:gd name="T105" fmla="*/ 14 h 65"/>
                    <a:gd name="T106" fmla="*/ 32 w 73"/>
                    <a:gd name="T107" fmla="*/ 5 h 65"/>
                    <a:gd name="T108" fmla="*/ 40 w 73"/>
                    <a:gd name="T109" fmla="*/ 59 h 65"/>
                    <a:gd name="T110" fmla="*/ 16 w 73"/>
                    <a:gd name="T11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 h="65">
                      <a:moveTo>
                        <a:pt x="16" y="52"/>
                      </a:moveTo>
                      <a:cubicBezTo>
                        <a:pt x="16" y="51"/>
                        <a:pt x="16" y="51"/>
                        <a:pt x="16" y="51"/>
                      </a:cubicBezTo>
                      <a:cubicBezTo>
                        <a:pt x="16" y="50"/>
                        <a:pt x="17" y="49"/>
                        <a:pt x="18" y="49"/>
                      </a:cubicBezTo>
                      <a:cubicBezTo>
                        <a:pt x="19" y="49"/>
                        <a:pt x="20" y="50"/>
                        <a:pt x="20" y="51"/>
                      </a:cubicBezTo>
                      <a:cubicBezTo>
                        <a:pt x="20" y="51"/>
                        <a:pt x="20" y="51"/>
                        <a:pt x="20" y="52"/>
                      </a:cubicBezTo>
                      <a:cubicBezTo>
                        <a:pt x="20" y="52"/>
                        <a:pt x="21" y="52"/>
                        <a:pt x="21" y="52"/>
                      </a:cubicBezTo>
                      <a:cubicBezTo>
                        <a:pt x="23" y="52"/>
                        <a:pt x="24" y="51"/>
                        <a:pt x="26" y="50"/>
                      </a:cubicBezTo>
                      <a:cubicBezTo>
                        <a:pt x="26" y="50"/>
                        <a:pt x="26" y="50"/>
                        <a:pt x="26" y="50"/>
                      </a:cubicBezTo>
                      <a:cubicBezTo>
                        <a:pt x="26" y="50"/>
                        <a:pt x="26" y="49"/>
                        <a:pt x="26" y="49"/>
                      </a:cubicBezTo>
                      <a:cubicBezTo>
                        <a:pt x="25" y="48"/>
                        <a:pt x="26" y="47"/>
                        <a:pt x="26" y="46"/>
                      </a:cubicBezTo>
                      <a:cubicBezTo>
                        <a:pt x="27" y="46"/>
                        <a:pt x="28" y="46"/>
                        <a:pt x="29" y="47"/>
                      </a:cubicBezTo>
                      <a:cubicBezTo>
                        <a:pt x="29" y="47"/>
                        <a:pt x="30" y="47"/>
                        <a:pt x="30" y="47"/>
                      </a:cubicBezTo>
                      <a:cubicBezTo>
                        <a:pt x="30" y="47"/>
                        <a:pt x="30" y="47"/>
                        <a:pt x="31" y="47"/>
                      </a:cubicBezTo>
                      <a:cubicBezTo>
                        <a:pt x="32" y="46"/>
                        <a:pt x="33" y="44"/>
                        <a:pt x="33" y="43"/>
                      </a:cubicBezTo>
                      <a:cubicBezTo>
                        <a:pt x="33" y="43"/>
                        <a:pt x="34" y="42"/>
                        <a:pt x="33" y="42"/>
                      </a:cubicBezTo>
                      <a:cubicBezTo>
                        <a:pt x="33" y="42"/>
                        <a:pt x="33" y="42"/>
                        <a:pt x="33" y="42"/>
                      </a:cubicBezTo>
                      <a:cubicBezTo>
                        <a:pt x="32" y="41"/>
                        <a:pt x="31" y="40"/>
                        <a:pt x="32" y="39"/>
                      </a:cubicBezTo>
                      <a:cubicBezTo>
                        <a:pt x="32" y="38"/>
                        <a:pt x="33" y="38"/>
                        <a:pt x="34" y="38"/>
                      </a:cubicBezTo>
                      <a:cubicBezTo>
                        <a:pt x="34" y="38"/>
                        <a:pt x="35" y="38"/>
                        <a:pt x="35" y="38"/>
                      </a:cubicBezTo>
                      <a:cubicBezTo>
                        <a:pt x="35" y="37"/>
                        <a:pt x="35" y="37"/>
                        <a:pt x="35" y="37"/>
                      </a:cubicBezTo>
                      <a:cubicBezTo>
                        <a:pt x="35" y="36"/>
                        <a:pt x="35" y="35"/>
                        <a:pt x="35" y="35"/>
                      </a:cubicBezTo>
                      <a:cubicBezTo>
                        <a:pt x="35" y="34"/>
                        <a:pt x="35" y="33"/>
                        <a:pt x="35" y="32"/>
                      </a:cubicBezTo>
                      <a:cubicBezTo>
                        <a:pt x="35" y="32"/>
                        <a:pt x="35" y="32"/>
                        <a:pt x="35" y="32"/>
                      </a:cubicBezTo>
                      <a:cubicBezTo>
                        <a:pt x="35" y="31"/>
                        <a:pt x="34" y="31"/>
                        <a:pt x="34" y="31"/>
                      </a:cubicBezTo>
                      <a:cubicBezTo>
                        <a:pt x="33" y="32"/>
                        <a:pt x="32" y="31"/>
                        <a:pt x="32" y="30"/>
                      </a:cubicBezTo>
                      <a:cubicBezTo>
                        <a:pt x="31" y="29"/>
                        <a:pt x="32" y="28"/>
                        <a:pt x="33" y="28"/>
                      </a:cubicBezTo>
                      <a:cubicBezTo>
                        <a:pt x="33" y="28"/>
                        <a:pt x="33" y="27"/>
                        <a:pt x="33" y="27"/>
                      </a:cubicBezTo>
                      <a:cubicBezTo>
                        <a:pt x="34" y="27"/>
                        <a:pt x="33" y="27"/>
                        <a:pt x="33" y="26"/>
                      </a:cubicBezTo>
                      <a:cubicBezTo>
                        <a:pt x="33" y="25"/>
                        <a:pt x="32" y="24"/>
                        <a:pt x="31" y="22"/>
                      </a:cubicBezTo>
                      <a:cubicBezTo>
                        <a:pt x="30" y="22"/>
                        <a:pt x="30" y="22"/>
                        <a:pt x="30" y="22"/>
                      </a:cubicBezTo>
                      <a:cubicBezTo>
                        <a:pt x="30" y="22"/>
                        <a:pt x="29" y="22"/>
                        <a:pt x="29" y="22"/>
                      </a:cubicBezTo>
                      <a:cubicBezTo>
                        <a:pt x="28" y="23"/>
                        <a:pt x="27" y="23"/>
                        <a:pt x="26" y="23"/>
                      </a:cubicBezTo>
                      <a:cubicBezTo>
                        <a:pt x="26" y="22"/>
                        <a:pt x="25" y="21"/>
                        <a:pt x="26" y="20"/>
                      </a:cubicBezTo>
                      <a:cubicBezTo>
                        <a:pt x="26" y="20"/>
                        <a:pt x="26" y="20"/>
                        <a:pt x="26" y="19"/>
                      </a:cubicBezTo>
                      <a:cubicBezTo>
                        <a:pt x="26" y="19"/>
                        <a:pt x="26" y="19"/>
                        <a:pt x="26" y="19"/>
                      </a:cubicBezTo>
                      <a:cubicBezTo>
                        <a:pt x="24" y="18"/>
                        <a:pt x="23" y="18"/>
                        <a:pt x="21" y="17"/>
                      </a:cubicBezTo>
                      <a:cubicBezTo>
                        <a:pt x="21" y="17"/>
                        <a:pt x="20" y="17"/>
                        <a:pt x="20" y="18"/>
                      </a:cubicBezTo>
                      <a:cubicBezTo>
                        <a:pt x="20" y="18"/>
                        <a:pt x="20" y="18"/>
                        <a:pt x="20" y="18"/>
                      </a:cubicBezTo>
                      <a:cubicBezTo>
                        <a:pt x="20" y="19"/>
                        <a:pt x="19" y="20"/>
                        <a:pt x="18" y="20"/>
                      </a:cubicBezTo>
                      <a:cubicBezTo>
                        <a:pt x="17" y="20"/>
                        <a:pt x="16" y="19"/>
                        <a:pt x="16" y="18"/>
                      </a:cubicBezTo>
                      <a:cubicBezTo>
                        <a:pt x="16" y="18"/>
                        <a:pt x="16" y="18"/>
                        <a:pt x="16" y="18"/>
                      </a:cubicBezTo>
                      <a:cubicBezTo>
                        <a:pt x="15" y="17"/>
                        <a:pt x="15" y="17"/>
                        <a:pt x="15" y="17"/>
                      </a:cubicBezTo>
                      <a:cubicBezTo>
                        <a:pt x="13" y="18"/>
                        <a:pt x="12" y="18"/>
                        <a:pt x="10" y="19"/>
                      </a:cubicBezTo>
                      <a:cubicBezTo>
                        <a:pt x="10" y="19"/>
                        <a:pt x="10" y="19"/>
                        <a:pt x="10" y="19"/>
                      </a:cubicBezTo>
                      <a:cubicBezTo>
                        <a:pt x="10" y="20"/>
                        <a:pt x="10" y="20"/>
                        <a:pt x="10" y="20"/>
                      </a:cubicBezTo>
                      <a:cubicBezTo>
                        <a:pt x="10" y="21"/>
                        <a:pt x="10" y="22"/>
                        <a:pt x="9" y="23"/>
                      </a:cubicBezTo>
                      <a:cubicBezTo>
                        <a:pt x="9" y="23"/>
                        <a:pt x="7" y="23"/>
                        <a:pt x="7" y="22"/>
                      </a:cubicBezTo>
                      <a:cubicBezTo>
                        <a:pt x="7" y="22"/>
                        <a:pt x="6" y="22"/>
                        <a:pt x="6" y="22"/>
                      </a:cubicBezTo>
                      <a:cubicBezTo>
                        <a:pt x="6" y="22"/>
                        <a:pt x="5" y="22"/>
                        <a:pt x="5" y="22"/>
                      </a:cubicBezTo>
                      <a:cubicBezTo>
                        <a:pt x="4" y="24"/>
                        <a:pt x="3" y="25"/>
                        <a:pt x="2" y="26"/>
                      </a:cubicBezTo>
                      <a:cubicBezTo>
                        <a:pt x="2" y="27"/>
                        <a:pt x="2" y="27"/>
                        <a:pt x="2" y="27"/>
                      </a:cubicBezTo>
                      <a:cubicBezTo>
                        <a:pt x="2" y="27"/>
                        <a:pt x="3" y="28"/>
                        <a:pt x="3" y="28"/>
                      </a:cubicBezTo>
                      <a:cubicBezTo>
                        <a:pt x="4" y="28"/>
                        <a:pt x="4" y="29"/>
                        <a:pt x="4" y="30"/>
                      </a:cubicBezTo>
                      <a:cubicBezTo>
                        <a:pt x="4" y="31"/>
                        <a:pt x="3" y="32"/>
                        <a:pt x="2" y="31"/>
                      </a:cubicBezTo>
                      <a:cubicBezTo>
                        <a:pt x="1" y="31"/>
                        <a:pt x="1" y="31"/>
                        <a:pt x="1" y="32"/>
                      </a:cubicBezTo>
                      <a:cubicBezTo>
                        <a:pt x="1" y="32"/>
                        <a:pt x="1" y="32"/>
                        <a:pt x="1" y="32"/>
                      </a:cubicBezTo>
                      <a:cubicBezTo>
                        <a:pt x="0" y="33"/>
                        <a:pt x="0" y="34"/>
                        <a:pt x="0" y="35"/>
                      </a:cubicBezTo>
                      <a:cubicBezTo>
                        <a:pt x="0" y="35"/>
                        <a:pt x="0" y="36"/>
                        <a:pt x="1" y="37"/>
                      </a:cubicBezTo>
                      <a:cubicBezTo>
                        <a:pt x="1" y="37"/>
                        <a:pt x="1" y="37"/>
                        <a:pt x="1" y="38"/>
                      </a:cubicBezTo>
                      <a:cubicBezTo>
                        <a:pt x="1" y="38"/>
                        <a:pt x="1" y="38"/>
                        <a:pt x="2" y="38"/>
                      </a:cubicBezTo>
                      <a:cubicBezTo>
                        <a:pt x="3" y="38"/>
                        <a:pt x="4" y="38"/>
                        <a:pt x="4" y="39"/>
                      </a:cubicBezTo>
                      <a:cubicBezTo>
                        <a:pt x="4" y="40"/>
                        <a:pt x="4" y="41"/>
                        <a:pt x="3" y="42"/>
                      </a:cubicBezTo>
                      <a:cubicBezTo>
                        <a:pt x="3" y="42"/>
                        <a:pt x="2" y="42"/>
                        <a:pt x="2" y="42"/>
                      </a:cubicBezTo>
                      <a:cubicBezTo>
                        <a:pt x="2" y="42"/>
                        <a:pt x="2" y="43"/>
                        <a:pt x="2" y="43"/>
                      </a:cubicBezTo>
                      <a:cubicBezTo>
                        <a:pt x="3" y="44"/>
                        <a:pt x="4" y="46"/>
                        <a:pt x="5" y="47"/>
                      </a:cubicBezTo>
                      <a:cubicBezTo>
                        <a:pt x="5" y="47"/>
                        <a:pt x="6" y="47"/>
                        <a:pt x="6" y="47"/>
                      </a:cubicBezTo>
                      <a:cubicBezTo>
                        <a:pt x="6" y="47"/>
                        <a:pt x="7" y="47"/>
                        <a:pt x="7" y="47"/>
                      </a:cubicBezTo>
                      <a:cubicBezTo>
                        <a:pt x="7" y="46"/>
                        <a:pt x="9" y="46"/>
                        <a:pt x="9" y="46"/>
                      </a:cubicBezTo>
                      <a:cubicBezTo>
                        <a:pt x="10" y="47"/>
                        <a:pt x="10" y="48"/>
                        <a:pt x="10" y="49"/>
                      </a:cubicBezTo>
                      <a:cubicBezTo>
                        <a:pt x="10" y="49"/>
                        <a:pt x="10" y="50"/>
                        <a:pt x="10" y="50"/>
                      </a:cubicBezTo>
                      <a:cubicBezTo>
                        <a:pt x="10" y="50"/>
                        <a:pt x="10" y="50"/>
                        <a:pt x="10" y="50"/>
                      </a:cubicBezTo>
                      <a:cubicBezTo>
                        <a:pt x="12" y="51"/>
                        <a:pt x="13" y="52"/>
                        <a:pt x="15" y="52"/>
                      </a:cubicBezTo>
                      <a:cubicBezTo>
                        <a:pt x="15" y="52"/>
                        <a:pt x="15" y="52"/>
                        <a:pt x="15" y="52"/>
                      </a:cubicBezTo>
                      <a:cubicBezTo>
                        <a:pt x="15" y="52"/>
                        <a:pt x="15" y="52"/>
                        <a:pt x="16" y="52"/>
                      </a:cubicBezTo>
                      <a:close/>
                      <a:moveTo>
                        <a:pt x="14" y="50"/>
                      </a:moveTo>
                      <a:cubicBezTo>
                        <a:pt x="13" y="49"/>
                        <a:pt x="13" y="49"/>
                        <a:pt x="12" y="49"/>
                      </a:cubicBezTo>
                      <a:cubicBezTo>
                        <a:pt x="12" y="47"/>
                        <a:pt x="12" y="46"/>
                        <a:pt x="11" y="45"/>
                      </a:cubicBezTo>
                      <a:cubicBezTo>
                        <a:pt x="9" y="44"/>
                        <a:pt x="7" y="44"/>
                        <a:pt x="6" y="45"/>
                      </a:cubicBezTo>
                      <a:cubicBezTo>
                        <a:pt x="6" y="44"/>
                        <a:pt x="5" y="43"/>
                        <a:pt x="5" y="43"/>
                      </a:cubicBezTo>
                      <a:cubicBezTo>
                        <a:pt x="6" y="42"/>
                        <a:pt x="6" y="40"/>
                        <a:pt x="6" y="38"/>
                      </a:cubicBezTo>
                      <a:cubicBezTo>
                        <a:pt x="5" y="37"/>
                        <a:pt x="4" y="36"/>
                        <a:pt x="2" y="36"/>
                      </a:cubicBezTo>
                      <a:cubicBezTo>
                        <a:pt x="2" y="35"/>
                        <a:pt x="2" y="35"/>
                        <a:pt x="2" y="35"/>
                      </a:cubicBezTo>
                      <a:cubicBezTo>
                        <a:pt x="2" y="34"/>
                        <a:pt x="2" y="34"/>
                        <a:pt x="2" y="33"/>
                      </a:cubicBezTo>
                      <a:cubicBezTo>
                        <a:pt x="4" y="33"/>
                        <a:pt x="5" y="32"/>
                        <a:pt x="6" y="31"/>
                      </a:cubicBezTo>
                      <a:cubicBezTo>
                        <a:pt x="6" y="29"/>
                        <a:pt x="6" y="27"/>
                        <a:pt x="5" y="26"/>
                      </a:cubicBezTo>
                      <a:cubicBezTo>
                        <a:pt x="5" y="26"/>
                        <a:pt x="6" y="25"/>
                        <a:pt x="6" y="25"/>
                      </a:cubicBezTo>
                      <a:cubicBezTo>
                        <a:pt x="7" y="25"/>
                        <a:pt x="9" y="25"/>
                        <a:pt x="11" y="24"/>
                      </a:cubicBezTo>
                      <a:cubicBezTo>
                        <a:pt x="12" y="23"/>
                        <a:pt x="12" y="22"/>
                        <a:pt x="12" y="20"/>
                      </a:cubicBezTo>
                      <a:cubicBezTo>
                        <a:pt x="13" y="20"/>
                        <a:pt x="13" y="20"/>
                        <a:pt x="14" y="19"/>
                      </a:cubicBezTo>
                      <a:cubicBezTo>
                        <a:pt x="15" y="21"/>
                        <a:pt x="16" y="22"/>
                        <a:pt x="18" y="22"/>
                      </a:cubicBezTo>
                      <a:cubicBezTo>
                        <a:pt x="20" y="22"/>
                        <a:pt x="21" y="21"/>
                        <a:pt x="22" y="19"/>
                      </a:cubicBezTo>
                      <a:cubicBezTo>
                        <a:pt x="22" y="20"/>
                        <a:pt x="23" y="20"/>
                        <a:pt x="24" y="20"/>
                      </a:cubicBezTo>
                      <a:cubicBezTo>
                        <a:pt x="23" y="22"/>
                        <a:pt x="24" y="23"/>
                        <a:pt x="25" y="24"/>
                      </a:cubicBezTo>
                      <a:cubicBezTo>
                        <a:pt x="27" y="25"/>
                        <a:pt x="28" y="25"/>
                        <a:pt x="30" y="25"/>
                      </a:cubicBezTo>
                      <a:cubicBezTo>
                        <a:pt x="30" y="25"/>
                        <a:pt x="31" y="26"/>
                        <a:pt x="31" y="26"/>
                      </a:cubicBezTo>
                      <a:cubicBezTo>
                        <a:pt x="30" y="27"/>
                        <a:pt x="29" y="29"/>
                        <a:pt x="30" y="31"/>
                      </a:cubicBezTo>
                      <a:cubicBezTo>
                        <a:pt x="30" y="32"/>
                        <a:pt x="32" y="33"/>
                        <a:pt x="33" y="33"/>
                      </a:cubicBezTo>
                      <a:cubicBezTo>
                        <a:pt x="33" y="34"/>
                        <a:pt x="33" y="34"/>
                        <a:pt x="33" y="35"/>
                      </a:cubicBezTo>
                      <a:cubicBezTo>
                        <a:pt x="33" y="35"/>
                        <a:pt x="33" y="35"/>
                        <a:pt x="33" y="36"/>
                      </a:cubicBezTo>
                      <a:cubicBezTo>
                        <a:pt x="32" y="36"/>
                        <a:pt x="30" y="37"/>
                        <a:pt x="30" y="38"/>
                      </a:cubicBezTo>
                      <a:cubicBezTo>
                        <a:pt x="29" y="40"/>
                        <a:pt x="30" y="42"/>
                        <a:pt x="31" y="43"/>
                      </a:cubicBezTo>
                      <a:cubicBezTo>
                        <a:pt x="31" y="43"/>
                        <a:pt x="30" y="44"/>
                        <a:pt x="30" y="45"/>
                      </a:cubicBezTo>
                      <a:cubicBezTo>
                        <a:pt x="28" y="44"/>
                        <a:pt x="27" y="44"/>
                        <a:pt x="25" y="45"/>
                      </a:cubicBezTo>
                      <a:cubicBezTo>
                        <a:pt x="24" y="46"/>
                        <a:pt x="23" y="47"/>
                        <a:pt x="24" y="49"/>
                      </a:cubicBezTo>
                      <a:cubicBezTo>
                        <a:pt x="23" y="49"/>
                        <a:pt x="22" y="49"/>
                        <a:pt x="22" y="50"/>
                      </a:cubicBezTo>
                      <a:cubicBezTo>
                        <a:pt x="21" y="48"/>
                        <a:pt x="20" y="47"/>
                        <a:pt x="18" y="47"/>
                      </a:cubicBezTo>
                      <a:cubicBezTo>
                        <a:pt x="16" y="47"/>
                        <a:pt x="15" y="48"/>
                        <a:pt x="14" y="50"/>
                      </a:cubicBezTo>
                      <a:close/>
                      <a:moveTo>
                        <a:pt x="33" y="7"/>
                      </a:moveTo>
                      <a:cubicBezTo>
                        <a:pt x="33" y="7"/>
                        <a:pt x="33" y="7"/>
                        <a:pt x="34" y="7"/>
                      </a:cubicBezTo>
                      <a:cubicBezTo>
                        <a:pt x="34" y="8"/>
                        <a:pt x="34" y="8"/>
                        <a:pt x="34" y="8"/>
                      </a:cubicBezTo>
                      <a:cubicBezTo>
                        <a:pt x="34" y="9"/>
                        <a:pt x="34" y="9"/>
                        <a:pt x="33" y="9"/>
                      </a:cubicBezTo>
                      <a:cubicBezTo>
                        <a:pt x="33" y="9"/>
                        <a:pt x="32" y="9"/>
                        <a:pt x="32" y="9"/>
                      </a:cubicBezTo>
                      <a:cubicBezTo>
                        <a:pt x="32" y="9"/>
                        <a:pt x="32" y="10"/>
                        <a:pt x="32" y="10"/>
                      </a:cubicBezTo>
                      <a:cubicBezTo>
                        <a:pt x="32" y="10"/>
                        <a:pt x="32" y="11"/>
                        <a:pt x="32" y="11"/>
                      </a:cubicBezTo>
                      <a:cubicBezTo>
                        <a:pt x="32" y="12"/>
                        <a:pt x="32" y="12"/>
                        <a:pt x="32" y="13"/>
                      </a:cubicBezTo>
                      <a:cubicBezTo>
                        <a:pt x="32" y="13"/>
                        <a:pt x="32" y="13"/>
                        <a:pt x="32" y="14"/>
                      </a:cubicBezTo>
                      <a:cubicBezTo>
                        <a:pt x="33" y="14"/>
                        <a:pt x="33" y="14"/>
                        <a:pt x="33" y="14"/>
                      </a:cubicBezTo>
                      <a:cubicBezTo>
                        <a:pt x="34" y="14"/>
                        <a:pt x="34" y="14"/>
                        <a:pt x="34" y="14"/>
                      </a:cubicBezTo>
                      <a:cubicBezTo>
                        <a:pt x="34" y="15"/>
                        <a:pt x="34" y="15"/>
                        <a:pt x="34" y="15"/>
                      </a:cubicBezTo>
                      <a:cubicBezTo>
                        <a:pt x="33" y="15"/>
                        <a:pt x="33" y="16"/>
                        <a:pt x="33" y="16"/>
                      </a:cubicBezTo>
                      <a:cubicBezTo>
                        <a:pt x="33" y="16"/>
                        <a:pt x="33" y="17"/>
                        <a:pt x="33" y="17"/>
                      </a:cubicBezTo>
                      <a:cubicBezTo>
                        <a:pt x="34" y="18"/>
                        <a:pt x="34" y="18"/>
                        <a:pt x="35" y="19"/>
                      </a:cubicBezTo>
                      <a:cubicBezTo>
                        <a:pt x="35" y="19"/>
                        <a:pt x="35" y="20"/>
                        <a:pt x="36" y="20"/>
                      </a:cubicBezTo>
                      <a:cubicBezTo>
                        <a:pt x="36" y="20"/>
                        <a:pt x="36" y="19"/>
                        <a:pt x="36" y="19"/>
                      </a:cubicBezTo>
                      <a:cubicBezTo>
                        <a:pt x="37" y="19"/>
                        <a:pt x="37" y="19"/>
                        <a:pt x="37" y="19"/>
                      </a:cubicBezTo>
                      <a:cubicBezTo>
                        <a:pt x="38" y="19"/>
                        <a:pt x="38" y="20"/>
                        <a:pt x="38" y="20"/>
                      </a:cubicBezTo>
                      <a:cubicBezTo>
                        <a:pt x="38" y="20"/>
                        <a:pt x="38" y="21"/>
                        <a:pt x="38" y="21"/>
                      </a:cubicBezTo>
                      <a:cubicBezTo>
                        <a:pt x="38" y="21"/>
                        <a:pt x="38" y="21"/>
                        <a:pt x="38" y="22"/>
                      </a:cubicBezTo>
                      <a:cubicBezTo>
                        <a:pt x="39" y="22"/>
                        <a:pt x="40" y="22"/>
                        <a:pt x="41" y="23"/>
                      </a:cubicBezTo>
                      <a:cubicBezTo>
                        <a:pt x="41" y="23"/>
                        <a:pt x="42" y="23"/>
                        <a:pt x="42" y="22"/>
                      </a:cubicBezTo>
                      <a:cubicBezTo>
                        <a:pt x="42" y="22"/>
                        <a:pt x="42" y="22"/>
                        <a:pt x="42" y="22"/>
                      </a:cubicBezTo>
                      <a:cubicBezTo>
                        <a:pt x="42" y="21"/>
                        <a:pt x="44" y="21"/>
                        <a:pt x="44" y="22"/>
                      </a:cubicBezTo>
                      <a:cubicBezTo>
                        <a:pt x="44" y="22"/>
                        <a:pt x="44" y="22"/>
                        <a:pt x="44" y="22"/>
                      </a:cubicBezTo>
                      <a:cubicBezTo>
                        <a:pt x="44" y="22"/>
                        <a:pt x="45" y="23"/>
                        <a:pt x="45" y="23"/>
                      </a:cubicBezTo>
                      <a:cubicBezTo>
                        <a:pt x="45" y="23"/>
                        <a:pt x="45" y="23"/>
                        <a:pt x="45" y="23"/>
                      </a:cubicBezTo>
                      <a:cubicBezTo>
                        <a:pt x="46" y="22"/>
                        <a:pt x="47" y="22"/>
                        <a:pt x="48" y="22"/>
                      </a:cubicBezTo>
                      <a:cubicBezTo>
                        <a:pt x="48" y="21"/>
                        <a:pt x="48" y="21"/>
                        <a:pt x="48" y="21"/>
                      </a:cubicBezTo>
                      <a:cubicBezTo>
                        <a:pt x="49" y="21"/>
                        <a:pt x="49" y="20"/>
                        <a:pt x="48" y="20"/>
                      </a:cubicBezTo>
                      <a:cubicBezTo>
                        <a:pt x="48" y="20"/>
                        <a:pt x="48" y="19"/>
                        <a:pt x="49" y="19"/>
                      </a:cubicBezTo>
                      <a:cubicBezTo>
                        <a:pt x="49" y="19"/>
                        <a:pt x="49" y="19"/>
                        <a:pt x="50" y="19"/>
                      </a:cubicBezTo>
                      <a:cubicBezTo>
                        <a:pt x="50" y="19"/>
                        <a:pt x="50" y="20"/>
                        <a:pt x="50" y="20"/>
                      </a:cubicBezTo>
                      <a:cubicBezTo>
                        <a:pt x="51" y="20"/>
                        <a:pt x="51" y="19"/>
                        <a:pt x="51" y="19"/>
                      </a:cubicBezTo>
                      <a:cubicBezTo>
                        <a:pt x="52" y="18"/>
                        <a:pt x="53" y="18"/>
                        <a:pt x="53" y="17"/>
                      </a:cubicBezTo>
                      <a:cubicBezTo>
                        <a:pt x="53" y="17"/>
                        <a:pt x="53" y="16"/>
                        <a:pt x="53" y="16"/>
                      </a:cubicBezTo>
                      <a:cubicBezTo>
                        <a:pt x="53" y="16"/>
                        <a:pt x="53" y="15"/>
                        <a:pt x="53" y="15"/>
                      </a:cubicBezTo>
                      <a:cubicBezTo>
                        <a:pt x="52" y="15"/>
                        <a:pt x="52" y="15"/>
                        <a:pt x="52" y="14"/>
                      </a:cubicBezTo>
                      <a:cubicBezTo>
                        <a:pt x="52" y="14"/>
                        <a:pt x="53" y="14"/>
                        <a:pt x="53" y="14"/>
                      </a:cubicBezTo>
                      <a:cubicBezTo>
                        <a:pt x="53" y="14"/>
                        <a:pt x="54" y="14"/>
                        <a:pt x="54" y="14"/>
                      </a:cubicBezTo>
                      <a:cubicBezTo>
                        <a:pt x="54" y="13"/>
                        <a:pt x="54" y="13"/>
                        <a:pt x="54" y="13"/>
                      </a:cubicBezTo>
                      <a:cubicBezTo>
                        <a:pt x="54" y="12"/>
                        <a:pt x="54" y="12"/>
                        <a:pt x="54" y="11"/>
                      </a:cubicBezTo>
                      <a:cubicBezTo>
                        <a:pt x="54" y="11"/>
                        <a:pt x="54" y="10"/>
                        <a:pt x="54" y="10"/>
                      </a:cubicBezTo>
                      <a:cubicBezTo>
                        <a:pt x="54" y="10"/>
                        <a:pt x="54" y="9"/>
                        <a:pt x="54" y="9"/>
                      </a:cubicBezTo>
                      <a:cubicBezTo>
                        <a:pt x="54" y="9"/>
                        <a:pt x="53" y="9"/>
                        <a:pt x="53" y="9"/>
                      </a:cubicBezTo>
                      <a:cubicBezTo>
                        <a:pt x="52" y="9"/>
                        <a:pt x="52" y="9"/>
                        <a:pt x="52" y="8"/>
                      </a:cubicBezTo>
                      <a:cubicBezTo>
                        <a:pt x="52" y="8"/>
                        <a:pt x="52" y="8"/>
                        <a:pt x="53" y="7"/>
                      </a:cubicBezTo>
                      <a:cubicBezTo>
                        <a:pt x="53" y="7"/>
                        <a:pt x="53" y="7"/>
                        <a:pt x="53" y="7"/>
                      </a:cubicBezTo>
                      <a:cubicBezTo>
                        <a:pt x="53" y="7"/>
                        <a:pt x="53" y="6"/>
                        <a:pt x="53" y="6"/>
                      </a:cubicBezTo>
                      <a:cubicBezTo>
                        <a:pt x="53" y="5"/>
                        <a:pt x="52" y="4"/>
                        <a:pt x="51" y="4"/>
                      </a:cubicBezTo>
                      <a:cubicBezTo>
                        <a:pt x="51" y="3"/>
                        <a:pt x="51" y="3"/>
                        <a:pt x="50" y="3"/>
                      </a:cubicBezTo>
                      <a:cubicBezTo>
                        <a:pt x="50" y="3"/>
                        <a:pt x="50" y="3"/>
                        <a:pt x="50" y="4"/>
                      </a:cubicBezTo>
                      <a:cubicBezTo>
                        <a:pt x="49" y="4"/>
                        <a:pt x="49" y="4"/>
                        <a:pt x="49" y="4"/>
                      </a:cubicBezTo>
                      <a:cubicBezTo>
                        <a:pt x="48" y="3"/>
                        <a:pt x="48" y="3"/>
                        <a:pt x="48" y="3"/>
                      </a:cubicBezTo>
                      <a:cubicBezTo>
                        <a:pt x="49" y="2"/>
                        <a:pt x="49" y="2"/>
                        <a:pt x="48" y="2"/>
                      </a:cubicBezTo>
                      <a:cubicBezTo>
                        <a:pt x="48" y="2"/>
                        <a:pt x="48" y="1"/>
                        <a:pt x="48" y="1"/>
                      </a:cubicBezTo>
                      <a:cubicBezTo>
                        <a:pt x="47" y="1"/>
                        <a:pt x="46" y="0"/>
                        <a:pt x="45" y="0"/>
                      </a:cubicBezTo>
                      <a:cubicBezTo>
                        <a:pt x="45" y="0"/>
                        <a:pt x="45" y="0"/>
                        <a:pt x="44" y="0"/>
                      </a:cubicBezTo>
                      <a:cubicBezTo>
                        <a:pt x="44" y="1"/>
                        <a:pt x="44" y="1"/>
                        <a:pt x="44" y="1"/>
                      </a:cubicBezTo>
                      <a:cubicBezTo>
                        <a:pt x="44" y="2"/>
                        <a:pt x="42" y="2"/>
                        <a:pt x="42" y="1"/>
                      </a:cubicBezTo>
                      <a:cubicBezTo>
                        <a:pt x="42" y="1"/>
                        <a:pt x="42" y="1"/>
                        <a:pt x="42" y="0"/>
                      </a:cubicBezTo>
                      <a:cubicBezTo>
                        <a:pt x="42" y="0"/>
                        <a:pt x="41" y="0"/>
                        <a:pt x="41" y="0"/>
                      </a:cubicBezTo>
                      <a:cubicBezTo>
                        <a:pt x="40" y="0"/>
                        <a:pt x="39" y="1"/>
                        <a:pt x="38" y="1"/>
                      </a:cubicBezTo>
                      <a:cubicBezTo>
                        <a:pt x="38" y="1"/>
                        <a:pt x="38" y="2"/>
                        <a:pt x="38" y="2"/>
                      </a:cubicBezTo>
                      <a:cubicBezTo>
                        <a:pt x="38" y="2"/>
                        <a:pt x="38" y="2"/>
                        <a:pt x="38" y="3"/>
                      </a:cubicBezTo>
                      <a:cubicBezTo>
                        <a:pt x="38" y="3"/>
                        <a:pt x="38" y="3"/>
                        <a:pt x="37" y="4"/>
                      </a:cubicBezTo>
                      <a:cubicBezTo>
                        <a:pt x="37" y="4"/>
                        <a:pt x="37" y="4"/>
                        <a:pt x="36" y="4"/>
                      </a:cubicBezTo>
                      <a:cubicBezTo>
                        <a:pt x="36" y="3"/>
                        <a:pt x="36" y="3"/>
                        <a:pt x="36" y="3"/>
                      </a:cubicBezTo>
                      <a:cubicBezTo>
                        <a:pt x="35" y="3"/>
                        <a:pt x="35" y="3"/>
                        <a:pt x="35" y="4"/>
                      </a:cubicBezTo>
                      <a:cubicBezTo>
                        <a:pt x="34" y="4"/>
                        <a:pt x="34" y="5"/>
                        <a:pt x="33" y="6"/>
                      </a:cubicBezTo>
                      <a:cubicBezTo>
                        <a:pt x="33" y="6"/>
                        <a:pt x="33" y="7"/>
                        <a:pt x="33" y="7"/>
                      </a:cubicBezTo>
                      <a:close/>
                      <a:moveTo>
                        <a:pt x="36" y="9"/>
                      </a:moveTo>
                      <a:cubicBezTo>
                        <a:pt x="36" y="8"/>
                        <a:pt x="36" y="7"/>
                        <a:pt x="35" y="6"/>
                      </a:cubicBezTo>
                      <a:cubicBezTo>
                        <a:pt x="35" y="6"/>
                        <a:pt x="36" y="6"/>
                        <a:pt x="36" y="6"/>
                      </a:cubicBezTo>
                      <a:cubicBezTo>
                        <a:pt x="37" y="6"/>
                        <a:pt x="38" y="6"/>
                        <a:pt x="39" y="5"/>
                      </a:cubicBezTo>
                      <a:cubicBezTo>
                        <a:pt x="40" y="5"/>
                        <a:pt x="40" y="4"/>
                        <a:pt x="40" y="3"/>
                      </a:cubicBezTo>
                      <a:cubicBezTo>
                        <a:pt x="40" y="3"/>
                        <a:pt x="40" y="3"/>
                        <a:pt x="41" y="2"/>
                      </a:cubicBezTo>
                      <a:cubicBezTo>
                        <a:pt x="41" y="3"/>
                        <a:pt x="42" y="4"/>
                        <a:pt x="43" y="4"/>
                      </a:cubicBezTo>
                      <a:cubicBezTo>
                        <a:pt x="44" y="4"/>
                        <a:pt x="45" y="3"/>
                        <a:pt x="46" y="2"/>
                      </a:cubicBezTo>
                      <a:cubicBezTo>
                        <a:pt x="46" y="3"/>
                        <a:pt x="46" y="3"/>
                        <a:pt x="46" y="3"/>
                      </a:cubicBezTo>
                      <a:cubicBezTo>
                        <a:pt x="46" y="4"/>
                        <a:pt x="47" y="5"/>
                        <a:pt x="47" y="5"/>
                      </a:cubicBezTo>
                      <a:cubicBezTo>
                        <a:pt x="48" y="6"/>
                        <a:pt x="49" y="6"/>
                        <a:pt x="50" y="6"/>
                      </a:cubicBezTo>
                      <a:cubicBezTo>
                        <a:pt x="51" y="6"/>
                        <a:pt x="51" y="6"/>
                        <a:pt x="51" y="6"/>
                      </a:cubicBezTo>
                      <a:cubicBezTo>
                        <a:pt x="50" y="7"/>
                        <a:pt x="50" y="8"/>
                        <a:pt x="50" y="9"/>
                      </a:cubicBezTo>
                      <a:cubicBezTo>
                        <a:pt x="50" y="10"/>
                        <a:pt x="51" y="11"/>
                        <a:pt x="52" y="11"/>
                      </a:cubicBezTo>
                      <a:cubicBezTo>
                        <a:pt x="52" y="11"/>
                        <a:pt x="52" y="11"/>
                        <a:pt x="52" y="11"/>
                      </a:cubicBezTo>
                      <a:cubicBezTo>
                        <a:pt x="52" y="12"/>
                        <a:pt x="52" y="12"/>
                        <a:pt x="52" y="12"/>
                      </a:cubicBezTo>
                      <a:cubicBezTo>
                        <a:pt x="51" y="12"/>
                        <a:pt x="50" y="13"/>
                        <a:pt x="50" y="14"/>
                      </a:cubicBezTo>
                      <a:cubicBezTo>
                        <a:pt x="50" y="15"/>
                        <a:pt x="50" y="16"/>
                        <a:pt x="51" y="17"/>
                      </a:cubicBezTo>
                      <a:cubicBezTo>
                        <a:pt x="51" y="17"/>
                        <a:pt x="51" y="17"/>
                        <a:pt x="50" y="17"/>
                      </a:cubicBezTo>
                      <a:cubicBezTo>
                        <a:pt x="49" y="17"/>
                        <a:pt x="48" y="17"/>
                        <a:pt x="47" y="17"/>
                      </a:cubicBezTo>
                      <a:cubicBezTo>
                        <a:pt x="47" y="18"/>
                        <a:pt x="46" y="19"/>
                        <a:pt x="46" y="20"/>
                      </a:cubicBezTo>
                      <a:cubicBezTo>
                        <a:pt x="46" y="20"/>
                        <a:pt x="46" y="20"/>
                        <a:pt x="46" y="20"/>
                      </a:cubicBezTo>
                      <a:cubicBezTo>
                        <a:pt x="45" y="19"/>
                        <a:pt x="44" y="19"/>
                        <a:pt x="43" y="19"/>
                      </a:cubicBezTo>
                      <a:cubicBezTo>
                        <a:pt x="42" y="19"/>
                        <a:pt x="41" y="19"/>
                        <a:pt x="41" y="20"/>
                      </a:cubicBezTo>
                      <a:cubicBezTo>
                        <a:pt x="40" y="20"/>
                        <a:pt x="40" y="20"/>
                        <a:pt x="40" y="20"/>
                      </a:cubicBezTo>
                      <a:cubicBezTo>
                        <a:pt x="40" y="19"/>
                        <a:pt x="40" y="18"/>
                        <a:pt x="39" y="17"/>
                      </a:cubicBezTo>
                      <a:cubicBezTo>
                        <a:pt x="38" y="17"/>
                        <a:pt x="37" y="17"/>
                        <a:pt x="36" y="17"/>
                      </a:cubicBezTo>
                      <a:cubicBezTo>
                        <a:pt x="36" y="17"/>
                        <a:pt x="35" y="17"/>
                        <a:pt x="35" y="17"/>
                      </a:cubicBezTo>
                      <a:cubicBezTo>
                        <a:pt x="36" y="16"/>
                        <a:pt x="36" y="15"/>
                        <a:pt x="36" y="14"/>
                      </a:cubicBezTo>
                      <a:cubicBezTo>
                        <a:pt x="36" y="13"/>
                        <a:pt x="35" y="12"/>
                        <a:pt x="34" y="12"/>
                      </a:cubicBezTo>
                      <a:cubicBezTo>
                        <a:pt x="34" y="12"/>
                        <a:pt x="34" y="12"/>
                        <a:pt x="34" y="11"/>
                      </a:cubicBezTo>
                      <a:cubicBezTo>
                        <a:pt x="34" y="11"/>
                        <a:pt x="34" y="11"/>
                        <a:pt x="34" y="11"/>
                      </a:cubicBezTo>
                      <a:cubicBezTo>
                        <a:pt x="35" y="11"/>
                        <a:pt x="36" y="10"/>
                        <a:pt x="36" y="9"/>
                      </a:cubicBezTo>
                      <a:close/>
                      <a:moveTo>
                        <a:pt x="55" y="30"/>
                      </a:moveTo>
                      <a:cubicBezTo>
                        <a:pt x="45" y="30"/>
                        <a:pt x="37" y="38"/>
                        <a:pt x="37" y="47"/>
                      </a:cubicBezTo>
                      <a:cubicBezTo>
                        <a:pt x="37" y="57"/>
                        <a:pt x="45" y="65"/>
                        <a:pt x="55" y="65"/>
                      </a:cubicBezTo>
                      <a:cubicBezTo>
                        <a:pt x="65" y="65"/>
                        <a:pt x="73" y="57"/>
                        <a:pt x="73" y="47"/>
                      </a:cubicBezTo>
                      <a:cubicBezTo>
                        <a:pt x="73" y="38"/>
                        <a:pt x="65" y="30"/>
                        <a:pt x="55" y="30"/>
                      </a:cubicBezTo>
                      <a:close/>
                      <a:moveTo>
                        <a:pt x="55" y="63"/>
                      </a:moveTo>
                      <a:cubicBezTo>
                        <a:pt x="46" y="63"/>
                        <a:pt x="39" y="56"/>
                        <a:pt x="39" y="47"/>
                      </a:cubicBezTo>
                      <a:cubicBezTo>
                        <a:pt x="39" y="39"/>
                        <a:pt x="46" y="32"/>
                        <a:pt x="55" y="32"/>
                      </a:cubicBezTo>
                      <a:cubicBezTo>
                        <a:pt x="64" y="32"/>
                        <a:pt x="71" y="39"/>
                        <a:pt x="71" y="47"/>
                      </a:cubicBezTo>
                      <a:cubicBezTo>
                        <a:pt x="71" y="56"/>
                        <a:pt x="64" y="63"/>
                        <a:pt x="55" y="63"/>
                      </a:cubicBezTo>
                      <a:close/>
                      <a:moveTo>
                        <a:pt x="43" y="17"/>
                      </a:moveTo>
                      <a:cubicBezTo>
                        <a:pt x="46" y="17"/>
                        <a:pt x="49" y="15"/>
                        <a:pt x="49" y="11"/>
                      </a:cubicBezTo>
                      <a:cubicBezTo>
                        <a:pt x="49" y="8"/>
                        <a:pt x="46" y="5"/>
                        <a:pt x="43" y="5"/>
                      </a:cubicBezTo>
                      <a:cubicBezTo>
                        <a:pt x="40" y="5"/>
                        <a:pt x="37" y="8"/>
                        <a:pt x="37" y="11"/>
                      </a:cubicBezTo>
                      <a:cubicBezTo>
                        <a:pt x="37" y="15"/>
                        <a:pt x="40" y="17"/>
                        <a:pt x="43" y="17"/>
                      </a:cubicBezTo>
                      <a:close/>
                      <a:moveTo>
                        <a:pt x="43" y="7"/>
                      </a:moveTo>
                      <a:cubicBezTo>
                        <a:pt x="45" y="7"/>
                        <a:pt x="47" y="9"/>
                        <a:pt x="47" y="11"/>
                      </a:cubicBezTo>
                      <a:cubicBezTo>
                        <a:pt x="47" y="14"/>
                        <a:pt x="45" y="15"/>
                        <a:pt x="43" y="15"/>
                      </a:cubicBezTo>
                      <a:cubicBezTo>
                        <a:pt x="41" y="15"/>
                        <a:pt x="39" y="14"/>
                        <a:pt x="39" y="11"/>
                      </a:cubicBezTo>
                      <a:cubicBezTo>
                        <a:pt x="39" y="9"/>
                        <a:pt x="41" y="7"/>
                        <a:pt x="43" y="7"/>
                      </a:cubicBezTo>
                      <a:close/>
                      <a:moveTo>
                        <a:pt x="66" y="40"/>
                      </a:moveTo>
                      <a:cubicBezTo>
                        <a:pt x="66" y="41"/>
                        <a:pt x="66" y="42"/>
                        <a:pt x="66" y="43"/>
                      </a:cubicBezTo>
                      <a:cubicBezTo>
                        <a:pt x="54" y="54"/>
                        <a:pt x="54" y="54"/>
                        <a:pt x="54" y="54"/>
                      </a:cubicBezTo>
                      <a:cubicBezTo>
                        <a:pt x="53" y="55"/>
                        <a:pt x="53" y="55"/>
                        <a:pt x="53" y="55"/>
                      </a:cubicBezTo>
                      <a:cubicBezTo>
                        <a:pt x="52" y="55"/>
                        <a:pt x="52" y="55"/>
                        <a:pt x="52" y="54"/>
                      </a:cubicBezTo>
                      <a:cubicBezTo>
                        <a:pt x="45" y="47"/>
                        <a:pt x="45" y="47"/>
                        <a:pt x="45" y="47"/>
                      </a:cubicBezTo>
                      <a:cubicBezTo>
                        <a:pt x="44" y="47"/>
                        <a:pt x="44" y="46"/>
                        <a:pt x="45" y="45"/>
                      </a:cubicBezTo>
                      <a:cubicBezTo>
                        <a:pt x="45" y="45"/>
                        <a:pt x="46" y="45"/>
                        <a:pt x="47" y="45"/>
                      </a:cubicBezTo>
                      <a:cubicBezTo>
                        <a:pt x="53" y="51"/>
                        <a:pt x="53" y="51"/>
                        <a:pt x="53" y="51"/>
                      </a:cubicBezTo>
                      <a:cubicBezTo>
                        <a:pt x="63" y="40"/>
                        <a:pt x="63" y="40"/>
                        <a:pt x="63" y="40"/>
                      </a:cubicBezTo>
                      <a:cubicBezTo>
                        <a:pt x="64" y="40"/>
                        <a:pt x="65" y="40"/>
                        <a:pt x="66" y="40"/>
                      </a:cubicBezTo>
                      <a:close/>
                      <a:moveTo>
                        <a:pt x="27" y="35"/>
                      </a:moveTo>
                      <a:cubicBezTo>
                        <a:pt x="27" y="29"/>
                        <a:pt x="23" y="25"/>
                        <a:pt x="18" y="25"/>
                      </a:cubicBezTo>
                      <a:cubicBezTo>
                        <a:pt x="12" y="25"/>
                        <a:pt x="8" y="29"/>
                        <a:pt x="8" y="35"/>
                      </a:cubicBezTo>
                      <a:cubicBezTo>
                        <a:pt x="8" y="40"/>
                        <a:pt x="12" y="44"/>
                        <a:pt x="18" y="44"/>
                      </a:cubicBezTo>
                      <a:cubicBezTo>
                        <a:pt x="23" y="44"/>
                        <a:pt x="27" y="40"/>
                        <a:pt x="27" y="35"/>
                      </a:cubicBezTo>
                      <a:close/>
                      <a:moveTo>
                        <a:pt x="18" y="42"/>
                      </a:moveTo>
                      <a:cubicBezTo>
                        <a:pt x="14" y="42"/>
                        <a:pt x="10" y="39"/>
                        <a:pt x="10" y="35"/>
                      </a:cubicBezTo>
                      <a:cubicBezTo>
                        <a:pt x="10" y="31"/>
                        <a:pt x="14" y="27"/>
                        <a:pt x="18" y="27"/>
                      </a:cubicBezTo>
                      <a:cubicBezTo>
                        <a:pt x="22" y="27"/>
                        <a:pt x="25" y="31"/>
                        <a:pt x="25" y="35"/>
                      </a:cubicBezTo>
                      <a:cubicBezTo>
                        <a:pt x="25" y="39"/>
                        <a:pt x="22" y="42"/>
                        <a:pt x="18" y="42"/>
                      </a:cubicBezTo>
                      <a:close/>
                      <a:moveTo>
                        <a:pt x="21" y="35"/>
                      </a:moveTo>
                      <a:cubicBezTo>
                        <a:pt x="21" y="37"/>
                        <a:pt x="20" y="38"/>
                        <a:pt x="18" y="38"/>
                      </a:cubicBezTo>
                      <a:cubicBezTo>
                        <a:pt x="16" y="38"/>
                        <a:pt x="14" y="37"/>
                        <a:pt x="14" y="35"/>
                      </a:cubicBezTo>
                      <a:cubicBezTo>
                        <a:pt x="14" y="33"/>
                        <a:pt x="16" y="31"/>
                        <a:pt x="18" y="31"/>
                      </a:cubicBezTo>
                      <a:cubicBezTo>
                        <a:pt x="20" y="31"/>
                        <a:pt x="21" y="33"/>
                        <a:pt x="21" y="35"/>
                      </a:cubicBezTo>
                      <a:close/>
                      <a:moveTo>
                        <a:pt x="56" y="13"/>
                      </a:moveTo>
                      <a:cubicBezTo>
                        <a:pt x="56" y="13"/>
                        <a:pt x="56" y="12"/>
                        <a:pt x="56" y="11"/>
                      </a:cubicBezTo>
                      <a:cubicBezTo>
                        <a:pt x="56" y="11"/>
                        <a:pt x="56" y="10"/>
                        <a:pt x="56" y="10"/>
                      </a:cubicBezTo>
                      <a:cubicBezTo>
                        <a:pt x="56" y="10"/>
                        <a:pt x="56" y="10"/>
                        <a:pt x="56" y="10"/>
                      </a:cubicBezTo>
                      <a:cubicBezTo>
                        <a:pt x="62" y="15"/>
                        <a:pt x="66" y="23"/>
                        <a:pt x="67" y="32"/>
                      </a:cubicBezTo>
                      <a:cubicBezTo>
                        <a:pt x="66" y="31"/>
                        <a:pt x="65" y="31"/>
                        <a:pt x="63" y="30"/>
                      </a:cubicBezTo>
                      <a:cubicBezTo>
                        <a:pt x="63" y="24"/>
                        <a:pt x="60" y="18"/>
                        <a:pt x="56" y="14"/>
                      </a:cubicBezTo>
                      <a:cubicBezTo>
                        <a:pt x="56" y="13"/>
                        <a:pt x="56" y="13"/>
                        <a:pt x="56" y="13"/>
                      </a:cubicBezTo>
                      <a:close/>
                      <a:moveTo>
                        <a:pt x="14" y="16"/>
                      </a:moveTo>
                      <a:cubicBezTo>
                        <a:pt x="13" y="16"/>
                        <a:pt x="12" y="16"/>
                        <a:pt x="11" y="17"/>
                      </a:cubicBezTo>
                      <a:cubicBezTo>
                        <a:pt x="16" y="9"/>
                        <a:pt x="24" y="4"/>
                        <a:pt x="34" y="3"/>
                      </a:cubicBezTo>
                      <a:cubicBezTo>
                        <a:pt x="33" y="4"/>
                        <a:pt x="32" y="4"/>
                        <a:pt x="32" y="5"/>
                      </a:cubicBezTo>
                      <a:cubicBezTo>
                        <a:pt x="32" y="6"/>
                        <a:pt x="32" y="6"/>
                        <a:pt x="31" y="6"/>
                      </a:cubicBezTo>
                      <a:cubicBezTo>
                        <a:pt x="25" y="7"/>
                        <a:pt x="19" y="11"/>
                        <a:pt x="16" y="16"/>
                      </a:cubicBezTo>
                      <a:cubicBezTo>
                        <a:pt x="15" y="16"/>
                        <a:pt x="15" y="16"/>
                        <a:pt x="15" y="16"/>
                      </a:cubicBezTo>
                      <a:lnTo>
                        <a:pt x="14" y="16"/>
                      </a:lnTo>
                      <a:close/>
                      <a:moveTo>
                        <a:pt x="40" y="59"/>
                      </a:moveTo>
                      <a:cubicBezTo>
                        <a:pt x="41" y="60"/>
                        <a:pt x="42" y="61"/>
                        <a:pt x="43" y="62"/>
                      </a:cubicBezTo>
                      <a:cubicBezTo>
                        <a:pt x="41" y="63"/>
                        <a:pt x="39" y="63"/>
                        <a:pt x="37" y="63"/>
                      </a:cubicBezTo>
                      <a:cubicBezTo>
                        <a:pt x="28" y="63"/>
                        <a:pt x="20" y="59"/>
                        <a:pt x="15" y="53"/>
                      </a:cubicBezTo>
                      <a:cubicBezTo>
                        <a:pt x="15" y="53"/>
                        <a:pt x="15" y="53"/>
                        <a:pt x="15" y="53"/>
                      </a:cubicBezTo>
                      <a:cubicBezTo>
                        <a:pt x="15" y="53"/>
                        <a:pt x="16" y="53"/>
                        <a:pt x="16" y="53"/>
                      </a:cubicBezTo>
                      <a:cubicBezTo>
                        <a:pt x="17" y="53"/>
                        <a:pt x="17" y="52"/>
                        <a:pt x="17" y="52"/>
                      </a:cubicBezTo>
                      <a:cubicBezTo>
                        <a:pt x="22" y="57"/>
                        <a:pt x="29" y="60"/>
                        <a:pt x="37" y="60"/>
                      </a:cubicBezTo>
                      <a:cubicBezTo>
                        <a:pt x="38" y="60"/>
                        <a:pt x="39" y="60"/>
                        <a:pt x="4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5" name="Freeform 31"/>
                <p:cNvSpPr>
                  <a:spLocks noEditPoints="1"/>
                </p:cNvSpPr>
                <p:nvPr/>
              </p:nvSpPr>
              <p:spPr bwMode="auto">
                <a:xfrm>
                  <a:off x="4653859" y="2556445"/>
                  <a:ext cx="499717" cy="543488"/>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6" name="Freeform 14"/>
                <p:cNvSpPr>
                  <a:spLocks noEditPoints="1"/>
                </p:cNvSpPr>
                <p:nvPr/>
              </p:nvSpPr>
              <p:spPr bwMode="auto">
                <a:xfrm>
                  <a:off x="6615234" y="3401580"/>
                  <a:ext cx="323634" cy="377574"/>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7" name="Freeform 37"/>
                <p:cNvSpPr>
                  <a:spLocks noEditPoints="1"/>
                </p:cNvSpPr>
                <p:nvPr/>
              </p:nvSpPr>
              <p:spPr bwMode="auto">
                <a:xfrm>
                  <a:off x="5261677" y="3898116"/>
                  <a:ext cx="225912" cy="22591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8" name="Freeform 36"/>
                <p:cNvSpPr>
                  <a:spLocks noEditPoints="1"/>
                </p:cNvSpPr>
                <p:nvPr/>
              </p:nvSpPr>
              <p:spPr bwMode="auto">
                <a:xfrm>
                  <a:off x="6208974" y="4152799"/>
                  <a:ext cx="387490" cy="38749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39" name="Freeform 36"/>
                <p:cNvSpPr>
                  <a:spLocks noEditPoints="1"/>
                </p:cNvSpPr>
                <p:nvPr/>
              </p:nvSpPr>
              <p:spPr bwMode="auto">
                <a:xfrm>
                  <a:off x="7536031" y="2796476"/>
                  <a:ext cx="273298" cy="273300"/>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0" name="Freeform 36"/>
                <p:cNvSpPr>
                  <a:spLocks noEditPoints="1"/>
                </p:cNvSpPr>
                <p:nvPr/>
              </p:nvSpPr>
              <p:spPr bwMode="auto">
                <a:xfrm>
                  <a:off x="4241970" y="2388009"/>
                  <a:ext cx="496706" cy="414895"/>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1" name="Freeform 18"/>
                <p:cNvSpPr>
                  <a:spLocks noEditPoints="1"/>
                </p:cNvSpPr>
                <p:nvPr/>
              </p:nvSpPr>
              <p:spPr bwMode="auto">
                <a:xfrm>
                  <a:off x="7929104" y="5189859"/>
                  <a:ext cx="382800" cy="361294"/>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2" name="Freeform 24"/>
                <p:cNvSpPr>
                  <a:spLocks noEditPoints="1"/>
                </p:cNvSpPr>
                <p:nvPr/>
              </p:nvSpPr>
              <p:spPr bwMode="auto">
                <a:xfrm>
                  <a:off x="7027591" y="5586353"/>
                  <a:ext cx="421075" cy="444148"/>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3" name="Freeform 34"/>
                <p:cNvSpPr>
                  <a:spLocks noEditPoints="1"/>
                </p:cNvSpPr>
                <p:nvPr/>
              </p:nvSpPr>
              <p:spPr bwMode="auto">
                <a:xfrm>
                  <a:off x="7053581" y="2975161"/>
                  <a:ext cx="319061" cy="428009"/>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4" name="Freeform 33"/>
                <p:cNvSpPr>
                  <a:spLocks noEditPoints="1"/>
                </p:cNvSpPr>
                <p:nvPr/>
              </p:nvSpPr>
              <p:spPr bwMode="auto">
                <a:xfrm>
                  <a:off x="4865365" y="3239335"/>
                  <a:ext cx="282099" cy="288980"/>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5" name="Freeform 16"/>
                <p:cNvSpPr>
                  <a:spLocks noEditPoints="1"/>
                </p:cNvSpPr>
                <p:nvPr/>
              </p:nvSpPr>
              <p:spPr bwMode="auto">
                <a:xfrm>
                  <a:off x="4844747" y="4260717"/>
                  <a:ext cx="247650" cy="27305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6" name="Freeform 31"/>
                <p:cNvSpPr>
                  <a:spLocks noEditPoints="1"/>
                </p:cNvSpPr>
                <p:nvPr/>
              </p:nvSpPr>
              <p:spPr bwMode="auto">
                <a:xfrm>
                  <a:off x="8253661" y="4817269"/>
                  <a:ext cx="342426" cy="372420"/>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7" name="Freeform 85"/>
                <p:cNvSpPr>
                  <a:spLocks noEditPoints="1"/>
                </p:cNvSpPr>
                <p:nvPr/>
              </p:nvSpPr>
              <p:spPr bwMode="auto">
                <a:xfrm>
                  <a:off x="5831876" y="2560044"/>
                  <a:ext cx="295420" cy="222001"/>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8" name="Freeform 24"/>
                <p:cNvSpPr>
                  <a:spLocks noEditPoints="1"/>
                </p:cNvSpPr>
                <p:nvPr/>
              </p:nvSpPr>
              <p:spPr bwMode="auto">
                <a:xfrm>
                  <a:off x="7596359" y="3087540"/>
                  <a:ext cx="380570" cy="401423"/>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49" name="Freeform 30"/>
                <p:cNvSpPr>
                  <a:spLocks noEditPoints="1"/>
                </p:cNvSpPr>
                <p:nvPr/>
              </p:nvSpPr>
              <p:spPr bwMode="auto">
                <a:xfrm>
                  <a:off x="4257861" y="2875584"/>
                  <a:ext cx="353067" cy="33511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0" name="Freeform 30"/>
                <p:cNvSpPr>
                  <a:spLocks noEditPoints="1"/>
                </p:cNvSpPr>
                <p:nvPr/>
              </p:nvSpPr>
              <p:spPr bwMode="auto">
                <a:xfrm>
                  <a:off x="4829880" y="6096357"/>
                  <a:ext cx="353067" cy="33511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1" name="Freeform 32"/>
                <p:cNvSpPr>
                  <a:spLocks noEditPoints="1"/>
                </p:cNvSpPr>
                <p:nvPr/>
              </p:nvSpPr>
              <p:spPr bwMode="auto">
                <a:xfrm>
                  <a:off x="6826410" y="6105313"/>
                  <a:ext cx="366352" cy="409055"/>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2" name="Freeform 14"/>
                <p:cNvSpPr>
                  <a:spLocks noEditPoints="1"/>
                </p:cNvSpPr>
                <p:nvPr/>
              </p:nvSpPr>
              <p:spPr bwMode="auto">
                <a:xfrm>
                  <a:off x="5982725" y="6349082"/>
                  <a:ext cx="390810" cy="455946"/>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3" name="Freeform 41"/>
                <p:cNvSpPr>
                  <a:spLocks noEditPoints="1"/>
                </p:cNvSpPr>
                <p:nvPr/>
              </p:nvSpPr>
              <p:spPr bwMode="auto">
                <a:xfrm>
                  <a:off x="8353598" y="3863781"/>
                  <a:ext cx="386783" cy="373891"/>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4" name="Freeform 17"/>
                <p:cNvSpPr>
                  <a:spLocks noEditPoints="1"/>
                </p:cNvSpPr>
                <p:nvPr/>
              </p:nvSpPr>
              <p:spPr bwMode="auto">
                <a:xfrm>
                  <a:off x="4231782" y="4766800"/>
                  <a:ext cx="416750" cy="353012"/>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5" name="Freeform 52"/>
                <p:cNvSpPr>
                  <a:spLocks noEditPoints="1"/>
                </p:cNvSpPr>
                <p:nvPr/>
              </p:nvSpPr>
              <p:spPr bwMode="auto">
                <a:xfrm>
                  <a:off x="7006293" y="4941622"/>
                  <a:ext cx="503402" cy="473617"/>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6" name="Freeform 36"/>
                <p:cNvSpPr>
                  <a:spLocks noEditPoints="1"/>
                </p:cNvSpPr>
                <p:nvPr/>
              </p:nvSpPr>
              <p:spPr bwMode="auto">
                <a:xfrm>
                  <a:off x="7197800" y="4011142"/>
                  <a:ext cx="496706" cy="414895"/>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7" name="Freeform 24"/>
                <p:cNvSpPr>
                  <a:spLocks noEditPoints="1"/>
                </p:cNvSpPr>
                <p:nvPr/>
              </p:nvSpPr>
              <p:spPr bwMode="auto">
                <a:xfrm>
                  <a:off x="5428829" y="1581445"/>
                  <a:ext cx="339174" cy="357759"/>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8" name="Freeform 287"/>
                <p:cNvSpPr>
                  <a:spLocks noEditPoints="1"/>
                </p:cNvSpPr>
                <p:nvPr/>
              </p:nvSpPr>
              <p:spPr bwMode="auto">
                <a:xfrm>
                  <a:off x="6973308" y="3475684"/>
                  <a:ext cx="488527" cy="569946"/>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59" name="Freeform 54"/>
                <p:cNvSpPr>
                  <a:spLocks noEditPoints="1"/>
                </p:cNvSpPr>
                <p:nvPr/>
              </p:nvSpPr>
              <p:spPr bwMode="auto">
                <a:xfrm>
                  <a:off x="4410621" y="5722442"/>
                  <a:ext cx="387472" cy="450072"/>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0" name="Freeform 55"/>
                <p:cNvSpPr>
                  <a:spLocks noEditPoints="1"/>
                </p:cNvSpPr>
                <p:nvPr/>
              </p:nvSpPr>
              <p:spPr bwMode="auto">
                <a:xfrm>
                  <a:off x="8282444" y="4255260"/>
                  <a:ext cx="400364" cy="438860"/>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1" name="Freeform 55"/>
                <p:cNvSpPr>
                  <a:spLocks noEditPoints="1"/>
                </p:cNvSpPr>
                <p:nvPr/>
              </p:nvSpPr>
              <p:spPr bwMode="auto">
                <a:xfrm>
                  <a:off x="3916117" y="2413026"/>
                  <a:ext cx="315665" cy="346017"/>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2" name="Freeform 291"/>
                <p:cNvSpPr>
                  <a:spLocks noEditPoints="1"/>
                </p:cNvSpPr>
                <p:nvPr/>
              </p:nvSpPr>
              <p:spPr bwMode="auto">
                <a:xfrm>
                  <a:off x="5761237" y="3485094"/>
                  <a:ext cx="301290" cy="301289"/>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3" name="Freeform 36"/>
                <p:cNvSpPr>
                  <a:spLocks noEditPoints="1"/>
                </p:cNvSpPr>
                <p:nvPr/>
              </p:nvSpPr>
              <p:spPr bwMode="auto">
                <a:xfrm>
                  <a:off x="6044340" y="5512059"/>
                  <a:ext cx="368224" cy="307574"/>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4" name="Freeform 34"/>
                <p:cNvSpPr>
                  <a:spLocks noEditPoints="1"/>
                </p:cNvSpPr>
                <p:nvPr/>
              </p:nvSpPr>
              <p:spPr bwMode="auto">
                <a:xfrm>
                  <a:off x="6461247" y="6320200"/>
                  <a:ext cx="315804" cy="423639"/>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5" name="Freeform 41"/>
                <p:cNvSpPr>
                  <a:spLocks noEditPoints="1"/>
                </p:cNvSpPr>
                <p:nvPr/>
              </p:nvSpPr>
              <p:spPr bwMode="auto">
                <a:xfrm>
                  <a:off x="5182947" y="6402039"/>
                  <a:ext cx="354914" cy="34308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6" name="Freeform 54"/>
                <p:cNvSpPr>
                  <a:spLocks noEditPoints="1"/>
                </p:cNvSpPr>
                <p:nvPr/>
              </p:nvSpPr>
              <p:spPr bwMode="auto">
                <a:xfrm>
                  <a:off x="7515450" y="3586495"/>
                  <a:ext cx="304249" cy="353403"/>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7" name="Freeform 296"/>
                <p:cNvSpPr>
                  <a:spLocks noEditPoints="1"/>
                </p:cNvSpPr>
                <p:nvPr/>
              </p:nvSpPr>
              <p:spPr bwMode="auto">
                <a:xfrm>
                  <a:off x="6782300" y="5458516"/>
                  <a:ext cx="332792" cy="33279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8" name="Freeform 52"/>
                <p:cNvSpPr>
                  <a:spLocks noEditPoints="1"/>
                </p:cNvSpPr>
                <p:nvPr/>
              </p:nvSpPr>
              <p:spPr bwMode="auto">
                <a:xfrm>
                  <a:off x="5244372" y="5950415"/>
                  <a:ext cx="316777" cy="29803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69" name="Freeform 28"/>
                <p:cNvSpPr>
                  <a:spLocks noEditPoints="1"/>
                </p:cNvSpPr>
                <p:nvPr/>
              </p:nvSpPr>
              <p:spPr bwMode="auto">
                <a:xfrm>
                  <a:off x="6663668" y="4253054"/>
                  <a:ext cx="530567" cy="430519"/>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0" name="Freeform 36"/>
                <p:cNvSpPr>
                  <a:spLocks noEditPoints="1"/>
                </p:cNvSpPr>
                <p:nvPr/>
              </p:nvSpPr>
              <p:spPr bwMode="auto">
                <a:xfrm>
                  <a:off x="5577325" y="4290527"/>
                  <a:ext cx="182021" cy="182022"/>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1" name="Freeform 24"/>
                <p:cNvSpPr>
                  <a:spLocks noEditPoints="1"/>
                </p:cNvSpPr>
                <p:nvPr/>
              </p:nvSpPr>
              <p:spPr bwMode="auto">
                <a:xfrm>
                  <a:off x="4864252" y="5497816"/>
                  <a:ext cx="509068" cy="536962"/>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2" name="Freeform 33"/>
                <p:cNvSpPr>
                  <a:spLocks noEditPoints="1"/>
                </p:cNvSpPr>
                <p:nvPr/>
              </p:nvSpPr>
              <p:spPr bwMode="auto">
                <a:xfrm>
                  <a:off x="7948290" y="3894150"/>
                  <a:ext cx="326659" cy="334627"/>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3" name="Freeform 16"/>
                <p:cNvSpPr>
                  <a:spLocks noEditPoints="1"/>
                </p:cNvSpPr>
                <p:nvPr/>
              </p:nvSpPr>
              <p:spPr bwMode="auto">
                <a:xfrm>
                  <a:off x="4592949" y="5273553"/>
                  <a:ext cx="357957" cy="394671"/>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4" name="Freeform 30"/>
                <p:cNvSpPr>
                  <a:spLocks noEditPoints="1"/>
                </p:cNvSpPr>
                <p:nvPr/>
              </p:nvSpPr>
              <p:spPr bwMode="auto">
                <a:xfrm>
                  <a:off x="4059023" y="5187459"/>
                  <a:ext cx="380904" cy="361535"/>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5" name="Freeform 17"/>
                <p:cNvSpPr>
                  <a:spLocks noEditPoints="1"/>
                </p:cNvSpPr>
                <p:nvPr/>
              </p:nvSpPr>
              <p:spPr bwMode="auto">
                <a:xfrm>
                  <a:off x="7896926" y="4698910"/>
                  <a:ext cx="465660" cy="394442"/>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6" name="Freeform 32"/>
                <p:cNvSpPr>
                  <a:spLocks noEditPoints="1"/>
                </p:cNvSpPr>
                <p:nvPr/>
              </p:nvSpPr>
              <p:spPr bwMode="auto">
                <a:xfrm>
                  <a:off x="7620505" y="4423577"/>
                  <a:ext cx="315067" cy="351792"/>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7" name="Freeform 14"/>
                <p:cNvSpPr>
                  <a:spLocks noEditPoints="1"/>
                </p:cNvSpPr>
                <p:nvPr/>
              </p:nvSpPr>
              <p:spPr bwMode="auto">
                <a:xfrm>
                  <a:off x="6256770" y="5751080"/>
                  <a:ext cx="407881" cy="475862"/>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8" name="Freeform 59"/>
                <p:cNvSpPr>
                  <a:spLocks noEditPoints="1"/>
                </p:cNvSpPr>
                <p:nvPr/>
              </p:nvSpPr>
              <p:spPr bwMode="auto">
                <a:xfrm>
                  <a:off x="7069269" y="4579197"/>
                  <a:ext cx="480692" cy="311800"/>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2 w 77"/>
                    <a:gd name="T11" fmla="*/ 46 h 48"/>
                    <a:gd name="T12" fmla="*/ 14 w 77"/>
                    <a:gd name="T13" fmla="*/ 47 h 48"/>
                    <a:gd name="T14" fmla="*/ 16 w 77"/>
                    <a:gd name="T15" fmla="*/ 48 h 48"/>
                    <a:gd name="T16" fmla="*/ 19 w 77"/>
                    <a:gd name="T17" fmla="*/ 48 h 48"/>
                    <a:gd name="T18" fmla="*/ 22 w 77"/>
                    <a:gd name="T19" fmla="*/ 47 h 48"/>
                    <a:gd name="T20" fmla="*/ 24 w 77"/>
                    <a:gd name="T21" fmla="*/ 46 h 48"/>
                    <a:gd name="T22" fmla="*/ 25 w 77"/>
                    <a:gd name="T23" fmla="*/ 43 h 48"/>
                    <a:gd name="T24" fmla="*/ 50 w 77"/>
                    <a:gd name="T25" fmla="*/ 42 h 48"/>
                    <a:gd name="T26" fmla="*/ 51 w 77"/>
                    <a:gd name="T27" fmla="*/ 44 h 48"/>
                    <a:gd name="T28" fmla="*/ 52 w 77"/>
                    <a:gd name="T29" fmla="*/ 46 h 48"/>
                    <a:gd name="T30" fmla="*/ 54 w 77"/>
                    <a:gd name="T31" fmla="*/ 47 h 48"/>
                    <a:gd name="T32" fmla="*/ 56 w 77"/>
                    <a:gd name="T33" fmla="*/ 48 h 48"/>
                    <a:gd name="T34" fmla="*/ 60 w 77"/>
                    <a:gd name="T35" fmla="*/ 48 h 48"/>
                    <a:gd name="T36" fmla="*/ 63 w 77"/>
                    <a:gd name="T37" fmla="*/ 47 h 48"/>
                    <a:gd name="T38" fmla="*/ 64 w 77"/>
                    <a:gd name="T39" fmla="*/ 46 h 48"/>
                    <a:gd name="T40" fmla="*/ 66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20 w 77"/>
                    <a:gd name="T53" fmla="*/ 43 h 48"/>
                    <a:gd name="T54" fmla="*/ 16 w 77"/>
                    <a:gd name="T55" fmla="*/ 44 h 48"/>
                    <a:gd name="T56" fmla="*/ 14 w 77"/>
                    <a:gd name="T57" fmla="*/ 42 h 48"/>
                    <a:gd name="T58" fmla="*/ 13 w 77"/>
                    <a:gd name="T59" fmla="*/ 40 h 48"/>
                    <a:gd name="T60" fmla="*/ 15 w 77"/>
                    <a:gd name="T61" fmla="*/ 36 h 48"/>
                    <a:gd name="T62" fmla="*/ 17 w 77"/>
                    <a:gd name="T63" fmla="*/ 35 h 48"/>
                    <a:gd name="T64" fmla="*/ 20 w 77"/>
                    <a:gd name="T65" fmla="*/ 36 h 48"/>
                    <a:gd name="T66" fmla="*/ 22 w 77"/>
                    <a:gd name="T67" fmla="*/ 40 h 48"/>
                    <a:gd name="T68" fmla="*/ 17 w 77"/>
                    <a:gd name="T69" fmla="*/ 31 h 48"/>
                    <a:gd name="T70" fmla="*/ 3 w 77"/>
                    <a:gd name="T71" fmla="*/ 32 h 48"/>
                    <a:gd name="T72" fmla="*/ 12 w 77"/>
                    <a:gd name="T73" fmla="*/ 12 h 48"/>
                    <a:gd name="T74" fmla="*/ 29 w 77"/>
                    <a:gd name="T75" fmla="*/ 12 h 48"/>
                    <a:gd name="T76" fmla="*/ 23 w 77"/>
                    <a:gd name="T77" fmla="*/ 33 h 48"/>
                    <a:gd name="T78" fmla="*/ 25 w 77"/>
                    <a:gd name="T79" fmla="*/ 35 h 48"/>
                    <a:gd name="T80" fmla="*/ 51 w 77"/>
                    <a:gd name="T81" fmla="*/ 35 h 48"/>
                    <a:gd name="T82" fmla="*/ 62 w 77"/>
                    <a:gd name="T83" fmla="*/ 42 h 48"/>
                    <a:gd name="T84" fmla="*/ 60 w 77"/>
                    <a:gd name="T85" fmla="*/ 43 h 48"/>
                    <a:gd name="T86" fmla="*/ 56 w 77"/>
                    <a:gd name="T87" fmla="*/ 44 h 48"/>
                    <a:gd name="T88" fmla="*/ 54 w 77"/>
                    <a:gd name="T89" fmla="*/ 42 h 48"/>
                    <a:gd name="T90" fmla="*/ 54 w 77"/>
                    <a:gd name="T91" fmla="*/ 40 h 48"/>
                    <a:gd name="T92" fmla="*/ 55 w 77"/>
                    <a:gd name="T93" fmla="*/ 36 h 48"/>
                    <a:gd name="T94" fmla="*/ 58 w 77"/>
                    <a:gd name="T95" fmla="*/ 35 h 48"/>
                    <a:gd name="T96" fmla="*/ 61 w 77"/>
                    <a:gd name="T97" fmla="*/ 36 h 48"/>
                    <a:gd name="T98" fmla="*/ 63 w 77"/>
                    <a:gd name="T99" fmla="*/ 40 h 48"/>
                    <a:gd name="T100" fmla="*/ 66 w 77"/>
                    <a:gd name="T101" fmla="*/ 39 h 48"/>
                    <a:gd name="T102" fmla="*/ 74 w 77"/>
                    <a:gd name="T103" fmla="*/ 39 h 48"/>
                    <a:gd name="T104" fmla="*/ 58 w 77"/>
                    <a:gd name="T105" fmla="*/ 31 h 48"/>
                    <a:gd name="T106" fmla="*/ 31 w 77"/>
                    <a:gd name="T107" fmla="*/ 32 h 48"/>
                    <a:gd name="T108" fmla="*/ 74 w 77"/>
                    <a:gd name="T109" fmla="*/ 3 h 48"/>
                    <a:gd name="T110" fmla="*/ 18 w 77"/>
                    <a:gd name="T111" fmla="*/ 29 h 48"/>
                    <a:gd name="T112" fmla="*/ 14 w 77"/>
                    <a:gd name="T113" fmla="*/ 27 h 48"/>
                    <a:gd name="T114" fmla="*/ 26 w 77"/>
                    <a:gd name="T115" fmla="*/ 13 h 48"/>
                    <a:gd name="T116" fmla="*/ 6 w 77"/>
                    <a:gd name="T117" fmla="*/ 23 h 48"/>
                    <a:gd name="T118" fmla="*/ 26 w 77"/>
                    <a:gd name="T119" fmla="*/ 25 h 48"/>
                    <a:gd name="T120" fmla="*/ 26 w 77"/>
                    <a:gd name="T121" fmla="*/ 13 h 48"/>
                    <a:gd name="T122" fmla="*/ 14 w 77"/>
                    <a:gd name="T123"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 h="48">
                      <a:moveTo>
                        <a:pt x="75" y="0"/>
                      </a:moveTo>
                      <a:cubicBezTo>
                        <a:pt x="30" y="0"/>
                        <a:pt x="30" y="0"/>
                        <a:pt x="30" y="0"/>
                      </a:cubicBezTo>
                      <a:cubicBezTo>
                        <a:pt x="29" y="0"/>
                        <a:pt x="28" y="1"/>
                        <a:pt x="28" y="2"/>
                      </a:cubicBezTo>
                      <a:cubicBezTo>
                        <a:pt x="28" y="8"/>
                        <a:pt x="28" y="8"/>
                        <a:pt x="28" y="8"/>
                      </a:cubicBezTo>
                      <a:cubicBezTo>
                        <a:pt x="12" y="8"/>
                        <a:pt x="12" y="8"/>
                        <a:pt x="12" y="8"/>
                      </a:cubicBezTo>
                      <a:cubicBezTo>
                        <a:pt x="11" y="8"/>
                        <a:pt x="11" y="8"/>
                        <a:pt x="10" y="9"/>
                      </a:cubicBezTo>
                      <a:cubicBezTo>
                        <a:pt x="1" y="22"/>
                        <a:pt x="1" y="22"/>
                        <a:pt x="1"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10" y="43"/>
                      </a:cubicBezTo>
                      <a:cubicBezTo>
                        <a:pt x="10" y="43"/>
                        <a:pt x="10" y="43"/>
                        <a:pt x="10" y="43"/>
                      </a:cubicBezTo>
                      <a:cubicBezTo>
                        <a:pt x="10" y="44"/>
                        <a:pt x="10" y="44"/>
                        <a:pt x="10" y="44"/>
                      </a:cubicBezTo>
                      <a:cubicBezTo>
                        <a:pt x="10" y="45"/>
                        <a:pt x="10" y="45"/>
                        <a:pt x="11" y="45"/>
                      </a:cubicBezTo>
                      <a:cubicBezTo>
                        <a:pt x="11" y="45"/>
                        <a:pt x="11" y="45"/>
                        <a:pt x="11" y="46"/>
                      </a:cubicBezTo>
                      <a:cubicBezTo>
                        <a:pt x="11" y="46"/>
                        <a:pt x="12" y="46"/>
                        <a:pt x="12" y="46"/>
                      </a:cubicBezTo>
                      <a:cubicBezTo>
                        <a:pt x="12" y="46"/>
                        <a:pt x="12" y="46"/>
                        <a:pt x="12" y="47"/>
                      </a:cubicBezTo>
                      <a:cubicBezTo>
                        <a:pt x="13" y="47"/>
                        <a:pt x="13" y="47"/>
                        <a:pt x="13" y="47"/>
                      </a:cubicBezTo>
                      <a:cubicBezTo>
                        <a:pt x="13" y="47"/>
                        <a:pt x="13" y="47"/>
                        <a:pt x="14" y="47"/>
                      </a:cubicBezTo>
                      <a:cubicBezTo>
                        <a:pt x="14" y="48"/>
                        <a:pt x="14" y="48"/>
                        <a:pt x="14" y="48"/>
                      </a:cubicBezTo>
                      <a:cubicBezTo>
                        <a:pt x="15" y="48"/>
                        <a:pt x="15" y="48"/>
                        <a:pt x="15" y="48"/>
                      </a:cubicBezTo>
                      <a:cubicBezTo>
                        <a:pt x="15" y="48"/>
                        <a:pt x="16" y="48"/>
                        <a:pt x="16" y="48"/>
                      </a:cubicBezTo>
                      <a:cubicBezTo>
                        <a:pt x="16" y="48"/>
                        <a:pt x="17" y="48"/>
                        <a:pt x="17" y="48"/>
                      </a:cubicBezTo>
                      <a:cubicBezTo>
                        <a:pt x="18" y="48"/>
                        <a:pt x="19" y="48"/>
                        <a:pt x="19" y="48"/>
                      </a:cubicBezTo>
                      <a:cubicBezTo>
                        <a:pt x="19" y="48"/>
                        <a:pt x="19" y="48"/>
                        <a:pt x="19" y="48"/>
                      </a:cubicBezTo>
                      <a:cubicBezTo>
                        <a:pt x="20" y="48"/>
                        <a:pt x="20" y="48"/>
                        <a:pt x="21" y="48"/>
                      </a:cubicBezTo>
                      <a:cubicBezTo>
                        <a:pt x="21" y="48"/>
                        <a:pt x="21" y="48"/>
                        <a:pt x="21" y="47"/>
                      </a:cubicBezTo>
                      <a:cubicBezTo>
                        <a:pt x="21" y="47"/>
                        <a:pt x="22" y="47"/>
                        <a:pt x="22" y="47"/>
                      </a:cubicBezTo>
                      <a:cubicBezTo>
                        <a:pt x="22" y="47"/>
                        <a:pt x="22" y="47"/>
                        <a:pt x="22" y="47"/>
                      </a:cubicBezTo>
                      <a:cubicBezTo>
                        <a:pt x="23" y="46"/>
                        <a:pt x="23" y="46"/>
                        <a:pt x="23" y="46"/>
                      </a:cubicBezTo>
                      <a:cubicBezTo>
                        <a:pt x="23" y="46"/>
                        <a:pt x="23" y="46"/>
                        <a:pt x="24" y="46"/>
                      </a:cubicBezTo>
                      <a:cubicBezTo>
                        <a:pt x="24" y="45"/>
                        <a:pt x="24" y="45"/>
                        <a:pt x="24" y="45"/>
                      </a:cubicBezTo>
                      <a:cubicBezTo>
                        <a:pt x="24" y="45"/>
                        <a:pt x="24" y="45"/>
                        <a:pt x="25" y="44"/>
                      </a:cubicBezTo>
                      <a:cubicBezTo>
                        <a:pt x="25" y="44"/>
                        <a:pt x="25" y="44"/>
                        <a:pt x="25" y="43"/>
                      </a:cubicBezTo>
                      <a:cubicBezTo>
                        <a:pt x="25" y="43"/>
                        <a:pt x="25" y="43"/>
                        <a:pt x="25" y="43"/>
                      </a:cubicBezTo>
                      <a:cubicBezTo>
                        <a:pt x="25" y="43"/>
                        <a:pt x="26" y="42"/>
                        <a:pt x="26" y="42"/>
                      </a:cubicBezTo>
                      <a:cubicBezTo>
                        <a:pt x="50" y="42"/>
                        <a:pt x="50" y="42"/>
                        <a:pt x="50" y="42"/>
                      </a:cubicBezTo>
                      <a:cubicBezTo>
                        <a:pt x="50" y="42"/>
                        <a:pt x="50" y="43"/>
                        <a:pt x="50" y="43"/>
                      </a:cubicBezTo>
                      <a:cubicBezTo>
                        <a:pt x="50" y="43"/>
                        <a:pt x="50" y="43"/>
                        <a:pt x="50" y="43"/>
                      </a:cubicBezTo>
                      <a:cubicBezTo>
                        <a:pt x="50" y="44"/>
                        <a:pt x="51" y="44"/>
                        <a:pt x="51" y="44"/>
                      </a:cubicBezTo>
                      <a:cubicBezTo>
                        <a:pt x="51" y="45"/>
                        <a:pt x="51" y="45"/>
                        <a:pt x="51" y="45"/>
                      </a:cubicBezTo>
                      <a:cubicBezTo>
                        <a:pt x="51" y="45"/>
                        <a:pt x="52" y="45"/>
                        <a:pt x="52" y="46"/>
                      </a:cubicBezTo>
                      <a:cubicBezTo>
                        <a:pt x="52" y="46"/>
                        <a:pt x="52" y="46"/>
                        <a:pt x="52" y="46"/>
                      </a:cubicBezTo>
                      <a:cubicBezTo>
                        <a:pt x="53" y="46"/>
                        <a:pt x="53" y="46"/>
                        <a:pt x="53" y="47"/>
                      </a:cubicBezTo>
                      <a:cubicBezTo>
                        <a:pt x="53" y="47"/>
                        <a:pt x="53" y="47"/>
                        <a:pt x="54" y="47"/>
                      </a:cubicBezTo>
                      <a:cubicBezTo>
                        <a:pt x="54" y="47"/>
                        <a:pt x="54" y="47"/>
                        <a:pt x="54" y="47"/>
                      </a:cubicBezTo>
                      <a:cubicBezTo>
                        <a:pt x="55" y="48"/>
                        <a:pt x="55" y="48"/>
                        <a:pt x="55" y="48"/>
                      </a:cubicBezTo>
                      <a:cubicBezTo>
                        <a:pt x="55" y="48"/>
                        <a:pt x="56" y="48"/>
                        <a:pt x="56" y="48"/>
                      </a:cubicBezTo>
                      <a:cubicBezTo>
                        <a:pt x="56" y="48"/>
                        <a:pt x="56" y="48"/>
                        <a:pt x="56" y="48"/>
                      </a:cubicBezTo>
                      <a:cubicBezTo>
                        <a:pt x="57" y="48"/>
                        <a:pt x="57" y="48"/>
                        <a:pt x="58" y="48"/>
                      </a:cubicBezTo>
                      <a:cubicBezTo>
                        <a:pt x="59" y="48"/>
                        <a:pt x="59" y="48"/>
                        <a:pt x="60" y="48"/>
                      </a:cubicBezTo>
                      <a:cubicBezTo>
                        <a:pt x="60" y="48"/>
                        <a:pt x="60" y="48"/>
                        <a:pt x="60" y="48"/>
                      </a:cubicBezTo>
                      <a:cubicBezTo>
                        <a:pt x="60" y="48"/>
                        <a:pt x="61" y="48"/>
                        <a:pt x="61" y="48"/>
                      </a:cubicBezTo>
                      <a:cubicBezTo>
                        <a:pt x="61" y="48"/>
                        <a:pt x="61" y="48"/>
                        <a:pt x="62" y="47"/>
                      </a:cubicBezTo>
                      <a:cubicBezTo>
                        <a:pt x="62" y="47"/>
                        <a:pt x="62" y="47"/>
                        <a:pt x="63" y="47"/>
                      </a:cubicBezTo>
                      <a:cubicBezTo>
                        <a:pt x="63" y="47"/>
                        <a:pt x="63" y="47"/>
                        <a:pt x="63" y="47"/>
                      </a:cubicBezTo>
                      <a:cubicBezTo>
                        <a:pt x="63" y="46"/>
                        <a:pt x="64" y="46"/>
                        <a:pt x="64" y="46"/>
                      </a:cubicBezTo>
                      <a:cubicBezTo>
                        <a:pt x="64" y="46"/>
                        <a:pt x="64" y="46"/>
                        <a:pt x="64" y="46"/>
                      </a:cubicBezTo>
                      <a:cubicBezTo>
                        <a:pt x="64" y="45"/>
                        <a:pt x="65" y="45"/>
                        <a:pt x="65" y="45"/>
                      </a:cubicBezTo>
                      <a:cubicBezTo>
                        <a:pt x="65" y="45"/>
                        <a:pt x="65" y="45"/>
                        <a:pt x="65" y="44"/>
                      </a:cubicBezTo>
                      <a:cubicBezTo>
                        <a:pt x="65" y="44"/>
                        <a:pt x="66" y="44"/>
                        <a:pt x="66" y="43"/>
                      </a:cubicBezTo>
                      <a:cubicBezTo>
                        <a:pt x="66" y="43"/>
                        <a:pt x="66" y="43"/>
                        <a:pt x="66"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9" y="39"/>
                      </a:moveTo>
                      <a:cubicBezTo>
                        <a:pt x="3" y="39"/>
                        <a:pt x="3" y="39"/>
                        <a:pt x="3" y="39"/>
                      </a:cubicBezTo>
                      <a:cubicBezTo>
                        <a:pt x="3" y="35"/>
                        <a:pt x="3" y="35"/>
                        <a:pt x="3" y="35"/>
                      </a:cubicBezTo>
                      <a:cubicBezTo>
                        <a:pt x="4" y="35"/>
                        <a:pt x="4" y="35"/>
                        <a:pt x="4" y="35"/>
                      </a:cubicBezTo>
                      <a:cubicBezTo>
                        <a:pt x="10" y="35"/>
                        <a:pt x="10" y="35"/>
                        <a:pt x="10" y="35"/>
                      </a:cubicBezTo>
                      <a:cubicBezTo>
                        <a:pt x="10" y="36"/>
                        <a:pt x="9" y="37"/>
                        <a:pt x="9" y="39"/>
                      </a:cubicBezTo>
                      <a:close/>
                      <a:moveTo>
                        <a:pt x="22" y="41"/>
                      </a:moveTo>
                      <a:cubicBezTo>
                        <a:pt x="22" y="41"/>
                        <a:pt x="21" y="42"/>
                        <a:pt x="21" y="42"/>
                      </a:cubicBezTo>
                      <a:cubicBezTo>
                        <a:pt x="21" y="42"/>
                        <a:pt x="21" y="42"/>
                        <a:pt x="21" y="42"/>
                      </a:cubicBezTo>
                      <a:cubicBezTo>
                        <a:pt x="21" y="43"/>
                        <a:pt x="21" y="43"/>
                        <a:pt x="20" y="43"/>
                      </a:cubicBezTo>
                      <a:cubicBezTo>
                        <a:pt x="20" y="43"/>
                        <a:pt x="20" y="43"/>
                        <a:pt x="20" y="43"/>
                      </a:cubicBezTo>
                      <a:cubicBezTo>
                        <a:pt x="20" y="44"/>
                        <a:pt x="19" y="44"/>
                        <a:pt x="19" y="44"/>
                      </a:cubicBezTo>
                      <a:cubicBezTo>
                        <a:pt x="19" y="44"/>
                        <a:pt x="18" y="44"/>
                        <a:pt x="17" y="44"/>
                      </a:cubicBezTo>
                      <a:cubicBezTo>
                        <a:pt x="17" y="44"/>
                        <a:pt x="16" y="44"/>
                        <a:pt x="16" y="44"/>
                      </a:cubicBezTo>
                      <a:cubicBezTo>
                        <a:pt x="16" y="44"/>
                        <a:pt x="15" y="44"/>
                        <a:pt x="15" y="43"/>
                      </a:cubicBezTo>
                      <a:cubicBezTo>
                        <a:pt x="15" y="43"/>
                        <a:pt x="15" y="43"/>
                        <a:pt x="15" y="43"/>
                      </a:cubicBezTo>
                      <a:cubicBezTo>
                        <a:pt x="14" y="43"/>
                        <a:pt x="14" y="43"/>
                        <a:pt x="14" y="42"/>
                      </a:cubicBezTo>
                      <a:cubicBezTo>
                        <a:pt x="14" y="42"/>
                        <a:pt x="14" y="42"/>
                        <a:pt x="14" y="42"/>
                      </a:cubicBezTo>
                      <a:cubicBezTo>
                        <a:pt x="13" y="42"/>
                        <a:pt x="13" y="41"/>
                        <a:pt x="13" y="41"/>
                      </a:cubicBezTo>
                      <a:cubicBezTo>
                        <a:pt x="13" y="40"/>
                        <a:pt x="13" y="40"/>
                        <a:pt x="13" y="40"/>
                      </a:cubicBezTo>
                      <a:cubicBezTo>
                        <a:pt x="13" y="39"/>
                        <a:pt x="13" y="38"/>
                        <a:pt x="14" y="37"/>
                      </a:cubicBezTo>
                      <a:cubicBezTo>
                        <a:pt x="14" y="37"/>
                        <a:pt x="14" y="37"/>
                        <a:pt x="14" y="37"/>
                      </a:cubicBezTo>
                      <a:cubicBezTo>
                        <a:pt x="14" y="37"/>
                        <a:pt x="14" y="37"/>
                        <a:pt x="15" y="36"/>
                      </a:cubicBezTo>
                      <a:cubicBezTo>
                        <a:pt x="15" y="36"/>
                        <a:pt x="15" y="36"/>
                        <a:pt x="15" y="36"/>
                      </a:cubicBezTo>
                      <a:cubicBezTo>
                        <a:pt x="15" y="36"/>
                        <a:pt x="16" y="36"/>
                        <a:pt x="16" y="36"/>
                      </a:cubicBezTo>
                      <a:cubicBezTo>
                        <a:pt x="16" y="35"/>
                        <a:pt x="17" y="35"/>
                        <a:pt x="17" y="35"/>
                      </a:cubicBezTo>
                      <a:cubicBezTo>
                        <a:pt x="18" y="35"/>
                        <a:pt x="19" y="35"/>
                        <a:pt x="19" y="36"/>
                      </a:cubicBezTo>
                      <a:cubicBezTo>
                        <a:pt x="19" y="36"/>
                        <a:pt x="20" y="36"/>
                        <a:pt x="20" y="36"/>
                      </a:cubicBezTo>
                      <a:cubicBezTo>
                        <a:pt x="20" y="36"/>
                        <a:pt x="20" y="36"/>
                        <a:pt x="20" y="36"/>
                      </a:cubicBezTo>
                      <a:cubicBezTo>
                        <a:pt x="21" y="37"/>
                        <a:pt x="21" y="37"/>
                        <a:pt x="21" y="37"/>
                      </a:cubicBezTo>
                      <a:cubicBezTo>
                        <a:pt x="21" y="37"/>
                        <a:pt x="21" y="37"/>
                        <a:pt x="21" y="37"/>
                      </a:cubicBezTo>
                      <a:cubicBezTo>
                        <a:pt x="22" y="38"/>
                        <a:pt x="22" y="39"/>
                        <a:pt x="22" y="40"/>
                      </a:cubicBezTo>
                      <a:cubicBezTo>
                        <a:pt x="22" y="40"/>
                        <a:pt x="22" y="40"/>
                        <a:pt x="22" y="41"/>
                      </a:cubicBezTo>
                      <a:close/>
                      <a:moveTo>
                        <a:pt x="23" y="33"/>
                      </a:moveTo>
                      <a:cubicBezTo>
                        <a:pt x="21" y="32"/>
                        <a:pt x="19" y="31"/>
                        <a:pt x="17" y="31"/>
                      </a:cubicBezTo>
                      <a:cubicBezTo>
                        <a:pt x="15" y="31"/>
                        <a:pt x="13" y="32"/>
                        <a:pt x="12" y="33"/>
                      </a:cubicBezTo>
                      <a:cubicBezTo>
                        <a:pt x="4" y="33"/>
                        <a:pt x="4" y="33"/>
                        <a:pt x="4" y="33"/>
                      </a:cubicBezTo>
                      <a:cubicBezTo>
                        <a:pt x="4" y="33"/>
                        <a:pt x="3" y="33"/>
                        <a:pt x="3" y="32"/>
                      </a:cubicBezTo>
                      <a:cubicBezTo>
                        <a:pt x="3" y="25"/>
                        <a:pt x="3" y="25"/>
                        <a:pt x="3" y="25"/>
                      </a:cubicBezTo>
                      <a:cubicBezTo>
                        <a:pt x="3" y="24"/>
                        <a:pt x="4" y="23"/>
                        <a:pt x="4" y="22"/>
                      </a:cubicBezTo>
                      <a:cubicBezTo>
                        <a:pt x="12" y="12"/>
                        <a:pt x="12" y="12"/>
                        <a:pt x="12" y="12"/>
                      </a:cubicBezTo>
                      <a:cubicBezTo>
                        <a:pt x="12" y="11"/>
                        <a:pt x="13" y="11"/>
                        <a:pt x="14" y="11"/>
                      </a:cubicBezTo>
                      <a:cubicBezTo>
                        <a:pt x="28" y="11"/>
                        <a:pt x="28" y="11"/>
                        <a:pt x="28" y="11"/>
                      </a:cubicBezTo>
                      <a:cubicBezTo>
                        <a:pt x="29" y="11"/>
                        <a:pt x="29" y="11"/>
                        <a:pt x="29" y="12"/>
                      </a:cubicBezTo>
                      <a:cubicBezTo>
                        <a:pt x="29" y="32"/>
                        <a:pt x="29" y="32"/>
                        <a:pt x="29" y="32"/>
                      </a:cubicBezTo>
                      <a:cubicBezTo>
                        <a:pt x="29" y="33"/>
                        <a:pt x="29" y="33"/>
                        <a:pt x="28" y="33"/>
                      </a:cubicBezTo>
                      <a:lnTo>
                        <a:pt x="23" y="33"/>
                      </a:lnTo>
                      <a:close/>
                      <a:moveTo>
                        <a:pt x="50" y="39"/>
                      </a:moveTo>
                      <a:cubicBezTo>
                        <a:pt x="26" y="39"/>
                        <a:pt x="26" y="39"/>
                        <a:pt x="26" y="39"/>
                      </a:cubicBezTo>
                      <a:cubicBezTo>
                        <a:pt x="26" y="37"/>
                        <a:pt x="25" y="36"/>
                        <a:pt x="25" y="35"/>
                      </a:cubicBezTo>
                      <a:cubicBezTo>
                        <a:pt x="28" y="35"/>
                        <a:pt x="28" y="35"/>
                        <a:pt x="28" y="35"/>
                      </a:cubicBezTo>
                      <a:cubicBezTo>
                        <a:pt x="30" y="35"/>
                        <a:pt x="30" y="35"/>
                        <a:pt x="30" y="35"/>
                      </a:cubicBezTo>
                      <a:cubicBezTo>
                        <a:pt x="51" y="35"/>
                        <a:pt x="51" y="35"/>
                        <a:pt x="51" y="35"/>
                      </a:cubicBezTo>
                      <a:cubicBezTo>
                        <a:pt x="50" y="36"/>
                        <a:pt x="50" y="37"/>
                        <a:pt x="50" y="39"/>
                      </a:cubicBezTo>
                      <a:close/>
                      <a:moveTo>
                        <a:pt x="62" y="41"/>
                      </a:moveTo>
                      <a:cubicBezTo>
                        <a:pt x="62" y="41"/>
                        <a:pt x="62" y="42"/>
                        <a:pt x="62" y="42"/>
                      </a:cubicBezTo>
                      <a:cubicBezTo>
                        <a:pt x="62" y="42"/>
                        <a:pt x="62" y="42"/>
                        <a:pt x="62" y="42"/>
                      </a:cubicBezTo>
                      <a:cubicBezTo>
                        <a:pt x="61" y="43"/>
                        <a:pt x="61" y="43"/>
                        <a:pt x="61" y="43"/>
                      </a:cubicBezTo>
                      <a:cubicBezTo>
                        <a:pt x="61" y="43"/>
                        <a:pt x="61" y="43"/>
                        <a:pt x="60" y="43"/>
                      </a:cubicBezTo>
                      <a:cubicBezTo>
                        <a:pt x="60" y="44"/>
                        <a:pt x="60" y="44"/>
                        <a:pt x="60" y="44"/>
                      </a:cubicBezTo>
                      <a:cubicBezTo>
                        <a:pt x="59" y="44"/>
                        <a:pt x="59" y="44"/>
                        <a:pt x="58" y="44"/>
                      </a:cubicBezTo>
                      <a:cubicBezTo>
                        <a:pt x="57" y="44"/>
                        <a:pt x="57" y="44"/>
                        <a:pt x="56" y="44"/>
                      </a:cubicBezTo>
                      <a:cubicBezTo>
                        <a:pt x="56" y="44"/>
                        <a:pt x="56" y="44"/>
                        <a:pt x="56" y="43"/>
                      </a:cubicBezTo>
                      <a:cubicBezTo>
                        <a:pt x="56" y="43"/>
                        <a:pt x="55" y="43"/>
                        <a:pt x="55" y="43"/>
                      </a:cubicBezTo>
                      <a:cubicBezTo>
                        <a:pt x="55" y="43"/>
                        <a:pt x="55" y="43"/>
                        <a:pt x="54" y="42"/>
                      </a:cubicBezTo>
                      <a:cubicBezTo>
                        <a:pt x="54" y="42"/>
                        <a:pt x="54" y="42"/>
                        <a:pt x="54" y="42"/>
                      </a:cubicBezTo>
                      <a:cubicBezTo>
                        <a:pt x="54" y="42"/>
                        <a:pt x="54" y="41"/>
                        <a:pt x="54" y="41"/>
                      </a:cubicBezTo>
                      <a:cubicBezTo>
                        <a:pt x="54" y="40"/>
                        <a:pt x="54" y="40"/>
                        <a:pt x="54" y="40"/>
                      </a:cubicBezTo>
                      <a:cubicBezTo>
                        <a:pt x="54" y="39"/>
                        <a:pt x="54" y="38"/>
                        <a:pt x="54" y="37"/>
                      </a:cubicBezTo>
                      <a:cubicBezTo>
                        <a:pt x="54" y="37"/>
                        <a:pt x="54" y="37"/>
                        <a:pt x="54" y="37"/>
                      </a:cubicBezTo>
                      <a:cubicBezTo>
                        <a:pt x="55" y="37"/>
                        <a:pt x="55" y="37"/>
                        <a:pt x="55" y="36"/>
                      </a:cubicBezTo>
                      <a:cubicBezTo>
                        <a:pt x="55" y="36"/>
                        <a:pt x="55" y="36"/>
                        <a:pt x="56" y="36"/>
                      </a:cubicBezTo>
                      <a:cubicBezTo>
                        <a:pt x="56" y="36"/>
                        <a:pt x="56" y="36"/>
                        <a:pt x="56" y="36"/>
                      </a:cubicBezTo>
                      <a:cubicBezTo>
                        <a:pt x="57" y="35"/>
                        <a:pt x="57" y="35"/>
                        <a:pt x="58" y="35"/>
                      </a:cubicBezTo>
                      <a:cubicBezTo>
                        <a:pt x="59" y="35"/>
                        <a:pt x="59" y="35"/>
                        <a:pt x="60" y="36"/>
                      </a:cubicBezTo>
                      <a:cubicBezTo>
                        <a:pt x="60" y="36"/>
                        <a:pt x="60" y="36"/>
                        <a:pt x="60" y="36"/>
                      </a:cubicBezTo>
                      <a:cubicBezTo>
                        <a:pt x="61" y="36"/>
                        <a:pt x="61" y="36"/>
                        <a:pt x="61" y="36"/>
                      </a:cubicBezTo>
                      <a:cubicBezTo>
                        <a:pt x="61" y="37"/>
                        <a:pt x="61" y="37"/>
                        <a:pt x="62" y="37"/>
                      </a:cubicBezTo>
                      <a:cubicBezTo>
                        <a:pt x="62" y="37"/>
                        <a:pt x="62" y="37"/>
                        <a:pt x="62" y="37"/>
                      </a:cubicBezTo>
                      <a:cubicBezTo>
                        <a:pt x="62" y="38"/>
                        <a:pt x="63" y="39"/>
                        <a:pt x="63" y="40"/>
                      </a:cubicBezTo>
                      <a:cubicBezTo>
                        <a:pt x="63" y="40"/>
                        <a:pt x="62" y="40"/>
                        <a:pt x="62" y="41"/>
                      </a:cubicBezTo>
                      <a:close/>
                      <a:moveTo>
                        <a:pt x="74" y="39"/>
                      </a:moveTo>
                      <a:cubicBezTo>
                        <a:pt x="66" y="39"/>
                        <a:pt x="66" y="39"/>
                        <a:pt x="66" y="39"/>
                      </a:cubicBezTo>
                      <a:cubicBezTo>
                        <a:pt x="66" y="37"/>
                        <a:pt x="66" y="36"/>
                        <a:pt x="65" y="35"/>
                      </a:cubicBezTo>
                      <a:cubicBezTo>
                        <a:pt x="74" y="35"/>
                        <a:pt x="74" y="35"/>
                        <a:pt x="74" y="35"/>
                      </a:cubicBezTo>
                      <a:lnTo>
                        <a:pt x="74" y="39"/>
                      </a:lnTo>
                      <a:close/>
                      <a:moveTo>
                        <a:pt x="74" y="33"/>
                      </a:moveTo>
                      <a:cubicBezTo>
                        <a:pt x="63" y="33"/>
                        <a:pt x="63" y="33"/>
                        <a:pt x="63" y="33"/>
                      </a:cubicBezTo>
                      <a:cubicBezTo>
                        <a:pt x="62" y="32"/>
                        <a:pt x="60" y="31"/>
                        <a:pt x="58" y="31"/>
                      </a:cubicBezTo>
                      <a:cubicBezTo>
                        <a:pt x="56" y="31"/>
                        <a:pt x="54" y="32"/>
                        <a:pt x="53" y="33"/>
                      </a:cubicBezTo>
                      <a:cubicBezTo>
                        <a:pt x="31" y="33"/>
                        <a:pt x="31" y="33"/>
                        <a:pt x="31" y="33"/>
                      </a:cubicBezTo>
                      <a:cubicBezTo>
                        <a:pt x="31" y="32"/>
                        <a:pt x="31" y="32"/>
                        <a:pt x="31" y="32"/>
                      </a:cubicBezTo>
                      <a:cubicBezTo>
                        <a:pt x="31" y="12"/>
                        <a:pt x="31" y="12"/>
                        <a:pt x="31" y="12"/>
                      </a:cubicBezTo>
                      <a:cubicBezTo>
                        <a:pt x="31" y="3"/>
                        <a:pt x="31" y="3"/>
                        <a:pt x="31" y="3"/>
                      </a:cubicBezTo>
                      <a:cubicBezTo>
                        <a:pt x="74" y="3"/>
                        <a:pt x="74" y="3"/>
                        <a:pt x="74" y="3"/>
                      </a:cubicBezTo>
                      <a:lnTo>
                        <a:pt x="74" y="33"/>
                      </a:lnTo>
                      <a:close/>
                      <a:moveTo>
                        <a:pt x="19" y="28"/>
                      </a:moveTo>
                      <a:cubicBezTo>
                        <a:pt x="19" y="28"/>
                        <a:pt x="18" y="29"/>
                        <a:pt x="18" y="29"/>
                      </a:cubicBezTo>
                      <a:cubicBezTo>
                        <a:pt x="14" y="29"/>
                        <a:pt x="14" y="29"/>
                        <a:pt x="14" y="29"/>
                      </a:cubicBezTo>
                      <a:cubicBezTo>
                        <a:pt x="13" y="29"/>
                        <a:pt x="13" y="28"/>
                        <a:pt x="13" y="28"/>
                      </a:cubicBezTo>
                      <a:cubicBezTo>
                        <a:pt x="13" y="27"/>
                        <a:pt x="13" y="27"/>
                        <a:pt x="14" y="27"/>
                      </a:cubicBezTo>
                      <a:cubicBezTo>
                        <a:pt x="18" y="27"/>
                        <a:pt x="18" y="27"/>
                        <a:pt x="18" y="27"/>
                      </a:cubicBezTo>
                      <a:cubicBezTo>
                        <a:pt x="18" y="27"/>
                        <a:pt x="19" y="27"/>
                        <a:pt x="19" y="28"/>
                      </a:cubicBezTo>
                      <a:close/>
                      <a:moveTo>
                        <a:pt x="26" y="13"/>
                      </a:moveTo>
                      <a:cubicBezTo>
                        <a:pt x="13" y="13"/>
                        <a:pt x="13" y="13"/>
                        <a:pt x="13" y="13"/>
                      </a:cubicBezTo>
                      <a:cubicBezTo>
                        <a:pt x="13" y="13"/>
                        <a:pt x="13" y="14"/>
                        <a:pt x="12" y="14"/>
                      </a:cubicBezTo>
                      <a:cubicBezTo>
                        <a:pt x="6" y="23"/>
                        <a:pt x="6" y="23"/>
                        <a:pt x="6" y="23"/>
                      </a:cubicBezTo>
                      <a:cubicBezTo>
                        <a:pt x="6" y="24"/>
                        <a:pt x="6" y="24"/>
                        <a:pt x="6" y="24"/>
                      </a:cubicBezTo>
                      <a:cubicBezTo>
                        <a:pt x="6" y="25"/>
                        <a:pt x="7" y="25"/>
                        <a:pt x="7" y="25"/>
                      </a:cubicBezTo>
                      <a:cubicBezTo>
                        <a:pt x="26" y="25"/>
                        <a:pt x="26" y="25"/>
                        <a:pt x="26" y="25"/>
                      </a:cubicBezTo>
                      <a:cubicBezTo>
                        <a:pt x="27" y="25"/>
                        <a:pt x="27" y="25"/>
                        <a:pt x="27" y="24"/>
                      </a:cubicBezTo>
                      <a:cubicBezTo>
                        <a:pt x="27" y="14"/>
                        <a:pt x="27" y="14"/>
                        <a:pt x="27" y="14"/>
                      </a:cubicBezTo>
                      <a:cubicBezTo>
                        <a:pt x="27" y="14"/>
                        <a:pt x="27" y="13"/>
                        <a:pt x="26" y="13"/>
                      </a:cubicBezTo>
                      <a:close/>
                      <a:moveTo>
                        <a:pt x="25" y="23"/>
                      </a:moveTo>
                      <a:cubicBezTo>
                        <a:pt x="9" y="23"/>
                        <a:pt x="9" y="23"/>
                        <a:pt x="9" y="23"/>
                      </a:cubicBezTo>
                      <a:cubicBezTo>
                        <a:pt x="14" y="15"/>
                        <a:pt x="14" y="15"/>
                        <a:pt x="14" y="15"/>
                      </a:cubicBezTo>
                      <a:cubicBezTo>
                        <a:pt x="25" y="15"/>
                        <a:pt x="25" y="15"/>
                        <a:pt x="25" y="15"/>
                      </a:cubicBezTo>
                      <a:lnTo>
                        <a:pt x="25" y="23"/>
                      </a:ln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79" name="Freeform 60"/>
                <p:cNvSpPr>
                  <a:spLocks noEditPoints="1"/>
                </p:cNvSpPr>
                <p:nvPr/>
              </p:nvSpPr>
              <p:spPr bwMode="auto">
                <a:xfrm>
                  <a:off x="5768003" y="5898171"/>
                  <a:ext cx="353116" cy="23029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0" name="Freeform 60"/>
                <p:cNvSpPr>
                  <a:spLocks noEditPoints="1"/>
                </p:cNvSpPr>
                <p:nvPr/>
              </p:nvSpPr>
              <p:spPr bwMode="auto">
                <a:xfrm>
                  <a:off x="4665340" y="1776226"/>
                  <a:ext cx="353116" cy="23029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1" name="Freeform 60"/>
                <p:cNvSpPr>
                  <a:spLocks noEditPoints="1"/>
                </p:cNvSpPr>
                <p:nvPr/>
              </p:nvSpPr>
              <p:spPr bwMode="auto">
                <a:xfrm>
                  <a:off x="3649749" y="5244833"/>
                  <a:ext cx="353116" cy="23029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2" name="Freeform 64"/>
                <p:cNvSpPr>
                  <a:spLocks noEditPoints="1"/>
                </p:cNvSpPr>
                <p:nvPr/>
              </p:nvSpPr>
              <p:spPr bwMode="auto">
                <a:xfrm>
                  <a:off x="4261617" y="2164453"/>
                  <a:ext cx="335451" cy="226092"/>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3" name="Freeform 64"/>
                <p:cNvSpPr>
                  <a:spLocks noEditPoints="1"/>
                </p:cNvSpPr>
                <p:nvPr/>
              </p:nvSpPr>
              <p:spPr bwMode="auto">
                <a:xfrm>
                  <a:off x="5426891" y="5684387"/>
                  <a:ext cx="335451" cy="226092"/>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4" name="Freeform 20"/>
                <p:cNvSpPr>
                  <a:spLocks noEditPoints="1"/>
                </p:cNvSpPr>
                <p:nvPr/>
              </p:nvSpPr>
              <p:spPr bwMode="auto">
                <a:xfrm>
                  <a:off x="7576395" y="4910866"/>
                  <a:ext cx="292313" cy="271182"/>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5" name="Freeform 64"/>
                <p:cNvSpPr>
                  <a:spLocks noEditPoints="1"/>
                </p:cNvSpPr>
                <p:nvPr/>
              </p:nvSpPr>
              <p:spPr bwMode="auto">
                <a:xfrm>
                  <a:off x="6394919" y="4568428"/>
                  <a:ext cx="294878" cy="198746"/>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6" name="Freeform 35"/>
                <p:cNvSpPr>
                  <a:spLocks noEditPoints="1"/>
                </p:cNvSpPr>
                <p:nvPr/>
              </p:nvSpPr>
              <p:spPr bwMode="auto">
                <a:xfrm>
                  <a:off x="6842720" y="3912123"/>
                  <a:ext cx="281540" cy="269066"/>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7" name="Freeform 35"/>
                <p:cNvSpPr>
                  <a:spLocks noEditPoints="1"/>
                </p:cNvSpPr>
                <p:nvPr/>
              </p:nvSpPr>
              <p:spPr bwMode="auto">
                <a:xfrm>
                  <a:off x="5843290" y="5254807"/>
                  <a:ext cx="328103" cy="313566"/>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8" name="Freeform 33"/>
                <p:cNvSpPr>
                  <a:spLocks noEditPoints="1"/>
                </p:cNvSpPr>
                <p:nvPr/>
              </p:nvSpPr>
              <p:spPr bwMode="auto">
                <a:xfrm>
                  <a:off x="6480791" y="5397488"/>
                  <a:ext cx="282099" cy="288980"/>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89" name="Freeform 38"/>
                <p:cNvSpPr>
                  <a:spLocks noEditPoints="1"/>
                </p:cNvSpPr>
                <p:nvPr/>
              </p:nvSpPr>
              <p:spPr bwMode="auto">
                <a:xfrm>
                  <a:off x="7965069" y="4244772"/>
                  <a:ext cx="355281" cy="31606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sp>
              <p:nvSpPr>
                <p:cNvPr id="190" name="Freeform 64"/>
                <p:cNvSpPr>
                  <a:spLocks noEditPoints="1"/>
                </p:cNvSpPr>
                <p:nvPr/>
              </p:nvSpPr>
              <p:spPr bwMode="auto">
                <a:xfrm>
                  <a:off x="7632991" y="4154948"/>
                  <a:ext cx="278989" cy="188037"/>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tIns="20320" bIns="20320"/>
                <a:lstStyle/>
                <a:p>
                  <a:pPr>
                    <a:defRPr/>
                  </a:pPr>
                  <a:endParaRPr lang="en-US" sz="1100">
                    <a:latin typeface="微软雅黑" panose="020B0503020204020204" pitchFamily="34" charset="-122"/>
                    <a:ea typeface="微软雅黑" panose="020B0503020204020204" pitchFamily="34" charset="-122"/>
                  </a:endParaRPr>
                </a:p>
              </p:txBody>
            </p:sp>
          </p:grpSp>
          <p:sp>
            <p:nvSpPr>
              <p:cNvPr id="57" name="Oval 186"/>
              <p:cNvSpPr/>
              <p:nvPr/>
            </p:nvSpPr>
            <p:spPr>
              <a:xfrm>
                <a:off x="2550486" y="3131333"/>
                <a:ext cx="1894607" cy="1895573"/>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b="1" dirty="0">
                    <a:solidFill>
                      <a:schemeClr val="bg1"/>
                    </a:solidFill>
                    <a:latin typeface="微软雅黑" panose="020B0503020204020204" pitchFamily="34" charset="-122"/>
                    <a:ea typeface="微软雅黑" panose="020B0503020204020204" pitchFamily="34" charset="-122"/>
                    <a:sym typeface="+mn-ea"/>
                  </a:rPr>
                  <a:t>Various Apps</a:t>
                </a:r>
                <a:endParaRPr lang="zh-CN" altLang="en-US" sz="1100" b="1" dirty="0">
                  <a:solidFill>
                    <a:schemeClr val="bg1"/>
                  </a:solidFill>
                  <a:latin typeface="微软雅黑" panose="020B0503020204020204" pitchFamily="34" charset="-122"/>
                  <a:ea typeface="微软雅黑" panose="020B0503020204020204" pitchFamily="34" charset="-122"/>
                  <a:sym typeface="+mn-ea"/>
                </a:endParaRPr>
              </a:p>
            </p:txBody>
          </p:sp>
          <p:sp>
            <p:nvSpPr>
              <p:cNvPr id="58" name="Oval 187"/>
              <p:cNvSpPr/>
              <p:nvPr/>
            </p:nvSpPr>
            <p:spPr>
              <a:xfrm>
                <a:off x="1913209" y="2494176"/>
                <a:ext cx="1274554" cy="1274313"/>
              </a:xfrm>
              <a:prstGeom prst="ellipse">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dirty="0">
                    <a:latin typeface="微软雅黑" panose="020B0503020204020204" pitchFamily="34" charset="-122"/>
                    <a:ea typeface="微软雅黑" panose="020B0503020204020204" pitchFamily="34" charset="-122"/>
                  </a:rPr>
                  <a:t>Office</a:t>
                </a:r>
                <a:endParaRPr lang="zh-CN" altLang="en-US" sz="1100" dirty="0">
                  <a:latin typeface="微软雅黑" panose="020B0503020204020204" pitchFamily="34" charset="-122"/>
                  <a:ea typeface="微软雅黑" panose="020B0503020204020204" pitchFamily="34" charset="-122"/>
                </a:endParaRPr>
              </a:p>
            </p:txBody>
          </p:sp>
          <p:sp>
            <p:nvSpPr>
              <p:cNvPr id="59" name="Oval 188"/>
              <p:cNvSpPr/>
              <p:nvPr/>
            </p:nvSpPr>
            <p:spPr>
              <a:xfrm>
                <a:off x="3823715" y="2809443"/>
                <a:ext cx="959228" cy="959046"/>
              </a:xfrm>
              <a:prstGeom prst="ellipse">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latin typeface="微软雅黑" panose="020B0503020204020204" pitchFamily="34" charset="-122"/>
                  <a:ea typeface="微软雅黑" panose="020B0503020204020204" pitchFamily="34" charset="-122"/>
                </a:endParaRPr>
              </a:p>
            </p:txBody>
          </p:sp>
          <p:sp>
            <p:nvSpPr>
              <p:cNvPr id="60" name="Oval 189"/>
              <p:cNvSpPr/>
              <p:nvPr/>
            </p:nvSpPr>
            <p:spPr>
              <a:xfrm>
                <a:off x="4047791" y="3977783"/>
                <a:ext cx="1398650" cy="1398300"/>
              </a:xfrm>
              <a:prstGeom prst="ellipse">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dirty="0" err="1">
                    <a:latin typeface="微软雅黑" panose="020B0503020204020204" pitchFamily="34" charset="-122"/>
                    <a:ea typeface="微软雅黑" panose="020B0503020204020204" pitchFamily="34" charset="-122"/>
                    <a:sym typeface="+mn-ea"/>
                  </a:rPr>
                  <a:t>WeCom</a:t>
                </a:r>
                <a:endParaRPr lang="en-US" sz="1100" dirty="0">
                  <a:latin typeface="微软雅黑" panose="020B0503020204020204" pitchFamily="34" charset="-122"/>
                  <a:ea typeface="微软雅黑" panose="020B0503020204020204" pitchFamily="34" charset="-122"/>
                </a:endParaRPr>
              </a:p>
            </p:txBody>
          </p:sp>
          <p:sp>
            <p:nvSpPr>
              <p:cNvPr id="61" name="Oval 190"/>
              <p:cNvSpPr/>
              <p:nvPr/>
            </p:nvSpPr>
            <p:spPr>
              <a:xfrm>
                <a:off x="1913209" y="4405646"/>
                <a:ext cx="1138090" cy="1139198"/>
              </a:xfrm>
              <a:prstGeom prst="ellipse">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dirty="0">
                    <a:latin typeface="微软雅黑" panose="020B0503020204020204" pitchFamily="34" charset="-122"/>
                    <a:ea typeface="微软雅黑" panose="020B0503020204020204" pitchFamily="34" charset="-122"/>
                  </a:rPr>
                  <a:t>Dev Tools</a:t>
                </a:r>
                <a:endParaRPr lang="zh-CN" altLang="en-US" sz="1100" dirty="0">
                  <a:latin typeface="微软雅黑" panose="020B0503020204020204" pitchFamily="34" charset="-122"/>
                  <a:ea typeface="微软雅黑" panose="020B0503020204020204" pitchFamily="34" charset="-122"/>
                </a:endParaRPr>
              </a:p>
            </p:txBody>
          </p:sp>
          <p:grpSp>
            <p:nvGrpSpPr>
              <p:cNvPr id="62" name="Group 191"/>
              <p:cNvGrpSpPr/>
              <p:nvPr/>
            </p:nvGrpSpPr>
            <p:grpSpPr bwMode="auto">
              <a:xfrm>
                <a:off x="1616053" y="2715127"/>
                <a:ext cx="1915603" cy="1421712"/>
                <a:chOff x="3861859" y="2516133"/>
                <a:chExt cx="2368005" cy="1757473"/>
              </a:xfrm>
            </p:grpSpPr>
            <p:sp>
              <p:nvSpPr>
                <p:cNvPr id="79" name="Oval 208"/>
                <p:cNvSpPr/>
                <p:nvPr/>
              </p:nvSpPr>
              <p:spPr>
                <a:xfrm>
                  <a:off x="4332375" y="3805164"/>
                  <a:ext cx="468410" cy="468321"/>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a:latin typeface="微软雅黑" panose="020B0503020204020204" pitchFamily="34" charset="-122"/>
                      <a:ea typeface="微软雅黑" panose="020B0503020204020204" pitchFamily="34" charset="-122"/>
                    </a:rPr>
                    <a:t>…</a:t>
                  </a:r>
                </a:p>
              </p:txBody>
            </p:sp>
            <p:sp>
              <p:nvSpPr>
                <p:cNvPr id="80" name="Oval 209"/>
                <p:cNvSpPr/>
                <p:nvPr/>
              </p:nvSpPr>
              <p:spPr>
                <a:xfrm>
                  <a:off x="3862326" y="3259881"/>
                  <a:ext cx="316096" cy="31603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81" name="Oval 210"/>
                <p:cNvSpPr/>
                <p:nvPr/>
              </p:nvSpPr>
              <p:spPr>
                <a:xfrm>
                  <a:off x="5842424" y="2516462"/>
                  <a:ext cx="388158" cy="388084"/>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82" name="Oval 211"/>
                <p:cNvSpPr/>
                <p:nvPr/>
              </p:nvSpPr>
              <p:spPr>
                <a:xfrm>
                  <a:off x="3919650" y="3818264"/>
                  <a:ext cx="198173" cy="199773"/>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grpSp>
          <p:grpSp>
            <p:nvGrpSpPr>
              <p:cNvPr id="63" name="Group 192"/>
              <p:cNvGrpSpPr/>
              <p:nvPr/>
            </p:nvGrpSpPr>
            <p:grpSpPr bwMode="auto">
              <a:xfrm>
                <a:off x="3617022" y="2307123"/>
                <a:ext cx="1545001" cy="1407815"/>
                <a:chOff x="6335388" y="2011762"/>
                <a:chExt cx="1909878" cy="1740293"/>
              </a:xfrm>
            </p:grpSpPr>
            <p:sp>
              <p:nvSpPr>
                <p:cNvPr id="75" name="Oval 204"/>
                <p:cNvSpPr/>
                <p:nvPr/>
              </p:nvSpPr>
              <p:spPr>
                <a:xfrm>
                  <a:off x="6335398" y="2012105"/>
                  <a:ext cx="615811" cy="615695"/>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6" name="Oval 205"/>
                <p:cNvSpPr/>
                <p:nvPr/>
              </p:nvSpPr>
              <p:spPr>
                <a:xfrm>
                  <a:off x="7879841" y="2996234"/>
                  <a:ext cx="365228" cy="36516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7" name="Oval 206"/>
                <p:cNvSpPr/>
                <p:nvPr/>
              </p:nvSpPr>
              <p:spPr>
                <a:xfrm>
                  <a:off x="7794675" y="3494030"/>
                  <a:ext cx="257134" cy="25872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8" name="Oval 207"/>
                <p:cNvSpPr/>
                <p:nvPr/>
              </p:nvSpPr>
              <p:spPr>
                <a:xfrm>
                  <a:off x="6402548" y="2770261"/>
                  <a:ext cx="221102" cy="221061"/>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grpSp>
          <p:grpSp>
            <p:nvGrpSpPr>
              <p:cNvPr id="64" name="Group 193"/>
              <p:cNvGrpSpPr/>
              <p:nvPr/>
            </p:nvGrpSpPr>
            <p:grpSpPr bwMode="auto">
              <a:xfrm>
                <a:off x="3493816" y="3836047"/>
                <a:ext cx="1669373" cy="1927364"/>
                <a:chOff x="6183097" y="3901765"/>
                <a:chExt cx="2063624" cy="2382544"/>
              </a:xfrm>
            </p:grpSpPr>
            <p:sp>
              <p:nvSpPr>
                <p:cNvPr id="70" name="Oval 199"/>
                <p:cNvSpPr/>
                <p:nvPr/>
              </p:nvSpPr>
              <p:spPr>
                <a:xfrm>
                  <a:off x="6373762" y="5416411"/>
                  <a:ext cx="816328" cy="817434"/>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1" name="Oval 200"/>
                <p:cNvSpPr/>
                <p:nvPr/>
              </p:nvSpPr>
              <p:spPr>
                <a:xfrm>
                  <a:off x="7313177" y="5778326"/>
                  <a:ext cx="265323" cy="263635"/>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2" name="Oval 201"/>
                <p:cNvSpPr/>
                <p:nvPr/>
              </p:nvSpPr>
              <p:spPr>
                <a:xfrm>
                  <a:off x="7465491" y="3901765"/>
                  <a:ext cx="189984" cy="189949"/>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3" name="Oval 202"/>
                <p:cNvSpPr/>
                <p:nvPr/>
              </p:nvSpPr>
              <p:spPr>
                <a:xfrm>
                  <a:off x="8056737" y="5608028"/>
                  <a:ext cx="189984" cy="189949"/>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74" name="Oval 203"/>
                <p:cNvSpPr/>
                <p:nvPr/>
              </p:nvSpPr>
              <p:spPr>
                <a:xfrm>
                  <a:off x="6183097" y="5897862"/>
                  <a:ext cx="386520" cy="386447"/>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grpSp>
          <p:grpSp>
            <p:nvGrpSpPr>
              <p:cNvPr id="65" name="Group 194"/>
              <p:cNvGrpSpPr/>
              <p:nvPr/>
            </p:nvGrpSpPr>
            <p:grpSpPr bwMode="auto">
              <a:xfrm>
                <a:off x="1583309" y="4063886"/>
                <a:ext cx="1709393" cy="1925155"/>
                <a:chOff x="3821377" y="4183419"/>
                <a:chExt cx="2113096" cy="2379813"/>
              </a:xfrm>
            </p:grpSpPr>
            <p:sp>
              <p:nvSpPr>
                <p:cNvPr id="66" name="Oval 195"/>
                <p:cNvSpPr/>
                <p:nvPr/>
              </p:nvSpPr>
              <p:spPr>
                <a:xfrm>
                  <a:off x="3821377" y="4183419"/>
                  <a:ext cx="637103" cy="63698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67" name="Oval 196"/>
                <p:cNvSpPr/>
                <p:nvPr/>
              </p:nvSpPr>
              <p:spPr>
                <a:xfrm>
                  <a:off x="3886888" y="4990699"/>
                  <a:ext cx="235843" cy="235798"/>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68" name="Oval 197"/>
                <p:cNvSpPr/>
                <p:nvPr/>
              </p:nvSpPr>
              <p:spPr>
                <a:xfrm>
                  <a:off x="5698293" y="5534345"/>
                  <a:ext cx="235843" cy="235798"/>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sp>
              <p:nvSpPr>
                <p:cNvPr id="69" name="Oval 198"/>
                <p:cNvSpPr/>
                <p:nvPr/>
              </p:nvSpPr>
              <p:spPr>
                <a:xfrm>
                  <a:off x="5316325" y="5945389"/>
                  <a:ext cx="618148" cy="617843"/>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微软雅黑" panose="020B0503020204020204" pitchFamily="34" charset="-122"/>
                    <a:ea typeface="微软雅黑" panose="020B0503020204020204" pitchFamily="34" charset="-122"/>
                  </a:endParaRPr>
                </a:p>
              </p:txBody>
            </p:sp>
          </p:grpSp>
        </p:grpSp>
        <p:sp>
          <p:nvSpPr>
            <p:cNvPr id="51" name="文本框 50"/>
            <p:cNvSpPr txBox="1"/>
            <p:nvPr/>
          </p:nvSpPr>
          <p:spPr>
            <a:xfrm>
              <a:off x="1282" y="4980"/>
              <a:ext cx="783" cy="327"/>
            </a:xfrm>
            <a:prstGeom prst="rect">
              <a:avLst/>
            </a:prstGeom>
            <a:noFill/>
          </p:spPr>
          <p:txBody>
            <a:bodyPr wrap="square" rtlCol="0" anchor="t">
              <a:spAutoFit/>
            </a:bodyPr>
            <a:lstStyle/>
            <a:p>
              <a:pPr algn="ctr">
                <a:defRPr/>
              </a:pPr>
              <a:r>
                <a:rPr lang="en-US" altLang="zh-CN" sz="1100" dirty="0">
                  <a:solidFill>
                    <a:schemeClr val="bg1"/>
                  </a:solidFill>
                  <a:latin typeface="微软雅黑" panose="020B0503020204020204" pitchFamily="34" charset="-122"/>
                  <a:ea typeface="微软雅黑" panose="020B0503020204020204" pitchFamily="34" charset="-122"/>
                  <a:sym typeface="+mn-ea"/>
                </a:rPr>
                <a:t>Mail</a:t>
              </a:r>
              <a:endParaRPr lang="en-US" altLang="en-US" sz="1100" dirty="0">
                <a:solidFill>
                  <a:schemeClr val="bg1"/>
                </a:solidFill>
                <a:latin typeface="微软雅黑" panose="020B0503020204020204" pitchFamily="34" charset="-122"/>
                <a:ea typeface="微软雅黑" panose="020B0503020204020204" pitchFamily="34" charset="-122"/>
                <a:sym typeface="+mn-ea"/>
              </a:endParaRPr>
            </a:p>
          </p:txBody>
        </p:sp>
        <p:sp>
          <p:nvSpPr>
            <p:cNvPr id="52" name="文本框 51"/>
            <p:cNvSpPr txBox="1"/>
            <p:nvPr/>
          </p:nvSpPr>
          <p:spPr>
            <a:xfrm>
              <a:off x="4194" y="2398"/>
              <a:ext cx="840" cy="325"/>
            </a:xfrm>
            <a:prstGeom prst="rect">
              <a:avLst/>
            </a:prstGeom>
            <a:noFill/>
          </p:spPr>
          <p:txBody>
            <a:bodyPr wrap="square" rtlCol="0" anchor="t">
              <a:spAutoFit/>
            </a:bodyPr>
            <a:lstStyle/>
            <a:p>
              <a:pPr algn="ctr">
                <a:defRPr/>
              </a:pPr>
              <a:r>
                <a:rPr lang="en-US" sz="1100" dirty="0">
                  <a:solidFill>
                    <a:schemeClr val="bg1"/>
                  </a:solidFill>
                  <a:latin typeface="微软雅黑" panose="020B0503020204020204" pitchFamily="34" charset="-122"/>
                  <a:ea typeface="微软雅黑" panose="020B0503020204020204" pitchFamily="34" charset="-122"/>
                  <a:sym typeface="+mn-ea"/>
                </a:rPr>
                <a:t>SAP</a:t>
              </a:r>
              <a:endParaRPr lang="en-US" altLang="en-US" sz="1100" dirty="0">
                <a:solidFill>
                  <a:schemeClr val="bg1"/>
                </a:solidFill>
                <a:latin typeface="微软雅黑" panose="020B0503020204020204" pitchFamily="34" charset="-122"/>
                <a:ea typeface="微软雅黑" panose="020B0503020204020204" pitchFamily="34" charset="-122"/>
                <a:sym typeface="+mn-ea"/>
              </a:endParaRPr>
            </a:p>
          </p:txBody>
        </p:sp>
        <p:sp>
          <p:nvSpPr>
            <p:cNvPr id="53" name="文本框 52"/>
            <p:cNvSpPr txBox="1"/>
            <p:nvPr/>
          </p:nvSpPr>
          <p:spPr>
            <a:xfrm>
              <a:off x="4556" y="3409"/>
              <a:ext cx="1408" cy="327"/>
            </a:xfrm>
            <a:prstGeom prst="rect">
              <a:avLst/>
            </a:prstGeom>
            <a:noFill/>
          </p:spPr>
          <p:txBody>
            <a:bodyPr wrap="square" rtlCol="0" anchor="t">
              <a:spAutoFit/>
            </a:bodyPr>
            <a:lstStyle/>
            <a:p>
              <a:pPr algn="ctr">
                <a:defRPr/>
              </a:pPr>
              <a:r>
                <a:rPr lang="en-US" altLang="zh-CN" sz="1100" dirty="0">
                  <a:solidFill>
                    <a:schemeClr val="bg1"/>
                  </a:solidFill>
                  <a:latin typeface="微软雅黑" panose="020B0503020204020204" pitchFamily="34" charset="-122"/>
                  <a:ea typeface="微软雅黑" panose="020B0503020204020204" pitchFamily="34" charset="-122"/>
                  <a:sym typeface="+mn-ea"/>
                </a:rPr>
                <a:t>Putty</a:t>
              </a:r>
              <a:endParaRPr lang="zh-CN" altLang="en-US" sz="1100" dirty="0">
                <a:solidFill>
                  <a:schemeClr val="bg1"/>
                </a:solidFill>
                <a:latin typeface="微软雅黑" panose="020B0503020204020204" pitchFamily="34" charset="-122"/>
                <a:ea typeface="微软雅黑" panose="020B0503020204020204" pitchFamily="34" charset="-122"/>
                <a:sym typeface="+mn-ea"/>
              </a:endParaRPr>
            </a:p>
          </p:txBody>
        </p:sp>
        <p:sp>
          <p:nvSpPr>
            <p:cNvPr id="54" name="文本框 53"/>
            <p:cNvSpPr txBox="1"/>
            <p:nvPr/>
          </p:nvSpPr>
          <p:spPr>
            <a:xfrm>
              <a:off x="4271" y="6502"/>
              <a:ext cx="963" cy="327"/>
            </a:xfrm>
            <a:prstGeom prst="rect">
              <a:avLst/>
            </a:prstGeom>
            <a:noFill/>
          </p:spPr>
          <p:txBody>
            <a:bodyPr wrap="square" rtlCol="0" anchor="t">
              <a:spAutoFit/>
            </a:bodyPr>
            <a:lstStyle/>
            <a:p>
              <a:pPr algn="ctr">
                <a:defRPr/>
              </a:pPr>
              <a:r>
                <a:rPr lang="en-US" sz="1100" dirty="0">
                  <a:solidFill>
                    <a:schemeClr val="bg1"/>
                  </a:solidFill>
                  <a:latin typeface="微软雅黑" panose="020B0503020204020204" pitchFamily="34" charset="-122"/>
                  <a:ea typeface="微软雅黑" panose="020B0503020204020204" pitchFamily="34" charset="-122"/>
                  <a:sym typeface="+mn-ea"/>
                </a:rPr>
                <a:t>Chrome</a:t>
              </a:r>
              <a:endParaRPr lang="en-US" altLang="en-US" sz="1100" dirty="0">
                <a:solidFill>
                  <a:schemeClr val="bg1"/>
                </a:solidFill>
                <a:latin typeface="微软雅黑" panose="020B0503020204020204" pitchFamily="34" charset="-122"/>
                <a:ea typeface="微软雅黑" panose="020B0503020204020204" pitchFamily="34" charset="-122"/>
                <a:sym typeface="+mn-ea"/>
              </a:endParaRPr>
            </a:p>
          </p:txBody>
        </p:sp>
        <p:sp>
          <p:nvSpPr>
            <p:cNvPr id="55" name="文本框 54"/>
            <p:cNvSpPr txBox="1"/>
            <p:nvPr/>
          </p:nvSpPr>
          <p:spPr>
            <a:xfrm>
              <a:off x="3053" y="6995"/>
              <a:ext cx="709" cy="327"/>
            </a:xfrm>
            <a:prstGeom prst="rect">
              <a:avLst/>
            </a:prstGeom>
            <a:noFill/>
          </p:spPr>
          <p:txBody>
            <a:bodyPr wrap="square" rtlCol="0" anchor="t">
              <a:spAutoFit/>
            </a:bodyPr>
            <a:lstStyle/>
            <a:p>
              <a:pPr algn="ctr">
                <a:defRPr/>
              </a:pPr>
              <a:r>
                <a:rPr lang="en-US" altLang="en-US" sz="1100" dirty="0">
                  <a:solidFill>
                    <a:schemeClr val="bg1"/>
                  </a:solidFill>
                  <a:latin typeface="微软雅黑" panose="020B0503020204020204" pitchFamily="34" charset="-122"/>
                  <a:ea typeface="微软雅黑" panose="020B0503020204020204" pitchFamily="34" charset="-122"/>
                  <a:sym typeface="+mn-ea"/>
                </a:rPr>
                <a:t>AV</a:t>
              </a:r>
            </a:p>
          </p:txBody>
        </p:sp>
      </p:grpSp>
      <p:grpSp>
        <p:nvGrpSpPr>
          <p:cNvPr id="191" name="组合 190"/>
          <p:cNvGrpSpPr/>
          <p:nvPr/>
        </p:nvGrpSpPr>
        <p:grpSpPr>
          <a:xfrm>
            <a:off x="1271464" y="2420888"/>
            <a:ext cx="4567594" cy="2024016"/>
            <a:chOff x="2148004" y="4501306"/>
            <a:chExt cx="10277087" cy="4554035"/>
          </a:xfrm>
        </p:grpSpPr>
        <p:sp>
          <p:nvSpPr>
            <p:cNvPr id="192" name="Rectangle 17"/>
            <p:cNvSpPr>
              <a:spLocks noChangeArrowheads="1"/>
            </p:cNvSpPr>
            <p:nvPr/>
          </p:nvSpPr>
          <p:spPr bwMode="auto">
            <a:xfrm>
              <a:off x="3480632" y="4501306"/>
              <a:ext cx="8944459" cy="455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0" indent="-349250" eaLnBrk="0" hangingPunct="0">
                <a:defRPr b="1">
                  <a:solidFill>
                    <a:schemeClr val="tx1"/>
                  </a:solidFill>
                  <a:latin typeface="Arial" panose="020B0604020202020204" pitchFamily="34" charset="0"/>
                  <a:ea typeface="宋体" panose="02010600030101010101" pitchFamily="2" charset="-122"/>
                </a:defRPr>
              </a:lvl1pPr>
              <a:lvl2pPr marL="806450" indent="-3492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ts val="265"/>
                </a:spcBef>
                <a:spcAft>
                  <a:spcPts val="265"/>
                </a:spcAft>
                <a:buClr>
                  <a:schemeClr val="tx2"/>
                </a:buClr>
                <a:buSzPct val="95000"/>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Software Inventory</a:t>
              </a:r>
            </a:p>
            <a:p>
              <a:pPr marL="279400" lvl="1" indent="-160655" eaLnBrk="1" hangingPunct="1">
                <a:lnSpc>
                  <a:spcPct val="150000"/>
                </a:lnSpc>
                <a:spcBef>
                  <a:spcPts val="265"/>
                </a:spcBef>
                <a:spcAft>
                  <a:spcPts val="265"/>
                </a:spcAft>
                <a:buClr>
                  <a:schemeClr val="tx2"/>
                </a:buClr>
                <a:buSzPct val="95000"/>
                <a:buFont typeface="Arial" panose="020B0604020202020204" pitchFamily="34" charset="0"/>
                <a:buChar char="•"/>
              </a:pP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sym typeface="+mn-ea"/>
                </a:rPr>
                <a:t>Software information collection</a:t>
              </a:r>
            </a:p>
            <a:p>
              <a:pPr marL="279400" lvl="1" indent="-160655" eaLnBrk="1" hangingPunct="1">
                <a:lnSpc>
                  <a:spcPct val="150000"/>
                </a:lnSpc>
                <a:spcBef>
                  <a:spcPts val="265"/>
                </a:spcBef>
                <a:spcAft>
                  <a:spcPts val="265"/>
                </a:spcAft>
                <a:buClr>
                  <a:schemeClr val="tx2"/>
                </a:buClr>
                <a:buSzPct val="95000"/>
                <a:buFont typeface="Arial" panose="020B0604020202020204" pitchFamily="34" charset="0"/>
                <a:buChar char="•"/>
              </a:pP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sym typeface="+mn-ea"/>
                </a:rPr>
                <a:t>Whitelisting allowed software</a:t>
              </a:r>
            </a:p>
            <a:p>
              <a:pPr marL="279400" lvl="1" indent="-160655" eaLnBrk="1" hangingPunct="1">
                <a:lnSpc>
                  <a:spcPct val="150000"/>
                </a:lnSpc>
                <a:spcBef>
                  <a:spcPts val="265"/>
                </a:spcBef>
                <a:spcAft>
                  <a:spcPts val="265"/>
                </a:spcAft>
                <a:buClr>
                  <a:schemeClr val="tx2"/>
                </a:buClr>
                <a:buSzPct val="95000"/>
                <a:buFont typeface="Arial" panose="020B0604020202020204" pitchFamily="34" charset="0"/>
                <a:buChar char="•"/>
              </a:pP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sym typeface="+mn-ea"/>
                </a:rPr>
                <a:t>Remote software distribution &amp; uninstall</a:t>
              </a:r>
            </a:p>
            <a:p>
              <a:pPr marL="203200" lvl="1" indent="0" eaLnBrk="1" hangingPunct="1">
                <a:lnSpc>
                  <a:spcPct val="150000"/>
                </a:lnSpc>
                <a:spcBef>
                  <a:spcPts val="265"/>
                </a:spcBef>
                <a:spcAft>
                  <a:spcPts val="265"/>
                </a:spcAft>
                <a:buClr>
                  <a:schemeClr val="tx2"/>
                </a:buClr>
                <a:buSzPct val="95000"/>
              </a:pPr>
              <a:endPar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3" name="Shape 2748"/>
            <p:cNvSpPr/>
            <p:nvPr/>
          </p:nvSpPr>
          <p:spPr>
            <a:xfrm>
              <a:off x="2148004" y="4745021"/>
              <a:ext cx="669377" cy="6702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8464" tIns="8464" rIns="8464" bIns="8464" anchor="ctr"/>
            <a:lstStyle/>
            <a:p>
              <a:pPr defTabSz="1009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400">
                <a:solidFill>
                  <a:schemeClr val="tx1">
                    <a:lumMod val="75000"/>
                    <a:lumOff val="25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Source Sans Pro Light" panose="020B0403030403020204" charset="0"/>
                <a:sym typeface="Gill Sans" panose="020B0502020104020203"/>
              </a:endParaRPr>
            </a:p>
          </p:txBody>
        </p:sp>
      </p:grpSp>
      <p:grpSp>
        <p:nvGrpSpPr>
          <p:cNvPr id="194" name="组合 193"/>
          <p:cNvGrpSpPr/>
          <p:nvPr/>
        </p:nvGrpSpPr>
        <p:grpSpPr>
          <a:xfrm>
            <a:off x="1271932" y="4572444"/>
            <a:ext cx="5667187" cy="1947071"/>
            <a:chOff x="2084266" y="9450921"/>
            <a:chExt cx="12751171" cy="4380914"/>
          </a:xfrm>
        </p:grpSpPr>
        <p:sp>
          <p:nvSpPr>
            <p:cNvPr id="195" name="Rectangle 17"/>
            <p:cNvSpPr>
              <a:spLocks noChangeArrowheads="1"/>
            </p:cNvSpPr>
            <p:nvPr/>
          </p:nvSpPr>
          <p:spPr bwMode="auto">
            <a:xfrm>
              <a:off x="3362230" y="9450921"/>
              <a:ext cx="11473207" cy="438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0" indent="-349250" eaLnBrk="0" hangingPunct="0">
                <a:defRPr b="1">
                  <a:solidFill>
                    <a:schemeClr val="tx1"/>
                  </a:solidFill>
                  <a:latin typeface="Arial" panose="020B0604020202020204" pitchFamily="34" charset="0"/>
                  <a:ea typeface="宋体" panose="02010600030101010101" pitchFamily="2" charset="-122"/>
                </a:defRPr>
              </a:lvl1pPr>
              <a:lvl2pPr marL="806450" indent="-3492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ts val="265"/>
                </a:spcBef>
                <a:spcAft>
                  <a:spcPts val="265"/>
                </a:spcAft>
                <a:buClr>
                  <a:schemeClr val="tx2"/>
                </a:buClr>
                <a:buSzPct val="95000"/>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App Access Control &amp; Audit</a:t>
              </a:r>
            </a:p>
            <a:p>
              <a:pPr marL="279400" lvl="1" indent="-160655" eaLnBrk="1" hangingPunct="1">
                <a:lnSpc>
                  <a:spcPct val="150000"/>
                </a:lnSpc>
                <a:spcBef>
                  <a:spcPts val="265"/>
                </a:spcBef>
                <a:spcAft>
                  <a:spcPts val="265"/>
                </a:spcAft>
                <a:buClr>
                  <a:schemeClr val="tx2"/>
                </a:buClr>
                <a:buSzPct val="95000"/>
                <a:buFont typeface="Arial" panose="020B0604020202020204" pitchFamily="34" charset="0"/>
                <a:buChar char="•"/>
              </a:pP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sym typeface="+mn-ea"/>
                </a:rPr>
                <a:t>Granular app &amp; process identification, name/version/Hash/Signature</a:t>
              </a:r>
            </a:p>
            <a:p>
              <a:pPr marL="279400" lvl="1" indent="-160655" eaLnBrk="1" hangingPunct="1">
                <a:lnSpc>
                  <a:spcPct val="150000"/>
                </a:lnSpc>
                <a:spcBef>
                  <a:spcPts val="265"/>
                </a:spcBef>
                <a:spcAft>
                  <a:spcPts val="265"/>
                </a:spcAft>
                <a:buClr>
                  <a:schemeClr val="tx2"/>
                </a:buClr>
                <a:buSzPct val="95000"/>
                <a:buFont typeface="Arial" panose="020B0604020202020204" pitchFamily="34" charset="0"/>
                <a:buChar char="•"/>
              </a:pP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sym typeface="+mn-ea"/>
                </a:rPr>
                <a:t>Remote blacklisting to stop malicious process</a:t>
              </a:r>
            </a:p>
            <a:p>
              <a:pPr marL="279400" lvl="1" indent="-160655" eaLnBrk="1" hangingPunct="1">
                <a:lnSpc>
                  <a:spcPct val="150000"/>
                </a:lnSpc>
                <a:spcBef>
                  <a:spcPts val="265"/>
                </a:spcBef>
                <a:spcAft>
                  <a:spcPts val="265"/>
                </a:spcAft>
                <a:buClr>
                  <a:schemeClr val="tx2"/>
                </a:buClr>
                <a:buSzPct val="95000"/>
                <a:buFont typeface="Arial" panose="020B0604020202020204" pitchFamily="34" charset="0"/>
                <a:buChar char="•"/>
              </a:pPr>
              <a:r>
                <a:rPr lang="en-US" altLang="zh-CN" sz="1400" b="0" dirty="0">
                  <a:solidFill>
                    <a:schemeClr val="tx1">
                      <a:lumMod val="75000"/>
                      <a:lumOff val="25000"/>
                    </a:schemeClr>
                  </a:solidFill>
                  <a:latin typeface="微软雅黑" panose="020B0503020204020204" pitchFamily="34" charset="-122"/>
                  <a:ea typeface="微软雅黑" panose="020B0503020204020204" pitchFamily="34" charset="-122"/>
                  <a:sym typeface="+mn-ea"/>
                </a:rPr>
                <a:t>Whitelisted-apps-only mode</a:t>
              </a:r>
            </a:p>
          </p:txBody>
        </p:sp>
        <p:sp>
          <p:nvSpPr>
            <p:cNvPr id="196" name="Shape 2748"/>
            <p:cNvSpPr/>
            <p:nvPr/>
          </p:nvSpPr>
          <p:spPr>
            <a:xfrm>
              <a:off x="2084266" y="9589031"/>
              <a:ext cx="669377" cy="67029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8464" tIns="8464" rIns="8464" bIns="8464" anchor="ctr"/>
            <a:lstStyle/>
            <a:p>
              <a:pPr defTabSz="1009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1400">
                <a:solidFill>
                  <a:schemeClr val="tx1">
                    <a:lumMod val="75000"/>
                    <a:lumOff val="25000"/>
                  </a:schemeClr>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Source Sans Pro Light" panose="020B0403030403020204" charset="0"/>
                <a:sym typeface="Gill Sans" panose="020B0502020104020203"/>
              </a:endParaRPr>
            </a:p>
          </p:txBody>
        </p:sp>
      </p:grpSp>
      <p:sp>
        <p:nvSpPr>
          <p:cNvPr id="2" name="标题 1"/>
          <p:cNvSpPr>
            <a:spLocks noGrp="1"/>
          </p:cNvSpPr>
          <p:nvPr>
            <p:ph type="title"/>
          </p:nvPr>
        </p:nvSpPr>
        <p:spPr>
          <a:xfrm>
            <a:off x="1359810" y="396290"/>
            <a:ext cx="10346668" cy="607123"/>
          </a:xfrm>
        </p:spPr>
        <p:txBody>
          <a:bodyPr/>
          <a:lstStyle/>
          <a:p>
            <a:r>
              <a:rPr lang="en-US" altLang="zh-CN" dirty="0"/>
              <a:t>Core Capability: Application Security</a:t>
            </a:r>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10613283"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pic>
        <p:nvPicPr>
          <p:cNvPr id="197" name="图形 26"/>
          <p:cNvPicPr>
            <a:picLocks noChangeAspect="1"/>
          </p:cNvPicPr>
          <p:nvPr/>
        </p:nvPicPr>
        <p:blipFill>
          <a:blip r:embed="rId4">
            <a:duotone>
              <a:prstClr val="black"/>
              <a:schemeClr val="accent1">
                <a:tint val="45000"/>
                <a:satMod val="400000"/>
              </a:schemeClr>
            </a:duotone>
            <a:extLst>
              <a:ext uri="{96DAC541-7B7A-43D3-8B79-37D633B846F1}">
                <asvg:svgBlip xmlns:asvg="http://schemas.microsoft.com/office/drawing/2016/SVG/main" r:embed="rId5"/>
              </a:ext>
            </a:extLst>
          </a:blip>
          <a:stretch>
            <a:fillRect/>
          </a:stretch>
        </p:blipFill>
        <p:spPr>
          <a:xfrm>
            <a:off x="8071719" y="3021043"/>
            <a:ext cx="3035653" cy="2224137"/>
          </a:xfrm>
          <a:prstGeom prst="rect">
            <a:avLst/>
          </a:prstGeom>
        </p:spPr>
      </p:pic>
      <p:sp>
        <p:nvSpPr>
          <p:cNvPr id="199" name="矩形 198"/>
          <p:cNvSpPr/>
          <p:nvPr/>
        </p:nvSpPr>
        <p:spPr>
          <a:xfrm>
            <a:off x="1638740" y="1306124"/>
            <a:ext cx="6765645" cy="2264787"/>
          </a:xfrm>
          <a:prstGeom prst="rect">
            <a:avLst/>
          </a:prstGeom>
        </p:spPr>
        <p:txBody>
          <a:bodyPr wrap="square">
            <a:spAutoFit/>
          </a:bodyPr>
          <a:lstStyle/>
          <a:p>
            <a:pPr marL="285750" indent="-285750">
              <a:lnSpc>
                <a:spcPct val="150000"/>
              </a:lnSpc>
              <a:buFont typeface="Arial" panose="020B0604020202020204" pitchFamily="34" charset="0"/>
              <a:buChar char="•"/>
            </a:pPr>
            <a:r>
              <a:rPr lang="en-SG" sz="1600" dirty="0"/>
              <a:t>Self-developed</a:t>
            </a:r>
            <a:r>
              <a:rPr lang="en-SG" sz="1600" dirty="0">
                <a:solidFill>
                  <a:srgbClr val="00B0F0"/>
                </a:solidFill>
              </a:rPr>
              <a:t> </a:t>
            </a:r>
            <a:r>
              <a:rPr lang="en-SG" sz="1600" dirty="0"/>
              <a:t>QTCP protocol to</a:t>
            </a:r>
            <a:r>
              <a:rPr lang="en-SG" sz="1600" dirty="0">
                <a:solidFill>
                  <a:srgbClr val="00B0F0"/>
                </a:solidFill>
              </a:rPr>
              <a:t> accelerate TCP transfer</a:t>
            </a:r>
          </a:p>
          <a:p>
            <a:pPr marL="285750" indent="-285750">
              <a:lnSpc>
                <a:spcPct val="150000"/>
              </a:lnSpc>
              <a:buFont typeface="Arial" panose="020B0604020202020204" pitchFamily="34" charset="0"/>
              <a:buChar char="•"/>
            </a:pPr>
            <a:r>
              <a:rPr lang="en-SG" sz="1600" dirty="0"/>
              <a:t>Self-developed</a:t>
            </a:r>
            <a:r>
              <a:rPr lang="en-SG" sz="1600" dirty="0">
                <a:solidFill>
                  <a:srgbClr val="00B0F0"/>
                </a:solidFill>
              </a:rPr>
              <a:t> </a:t>
            </a:r>
            <a:r>
              <a:rPr lang="en-SG" sz="1600" dirty="0"/>
              <a:t>algorithm to </a:t>
            </a:r>
            <a:r>
              <a:rPr lang="en-SG" sz="1600" dirty="0">
                <a:solidFill>
                  <a:srgbClr val="00B0F0"/>
                </a:solidFill>
              </a:rPr>
              <a:t>optimize network routing </a:t>
            </a:r>
          </a:p>
          <a:p>
            <a:pPr marL="285750" indent="-285750">
              <a:lnSpc>
                <a:spcPct val="150000"/>
              </a:lnSpc>
              <a:buFont typeface="Arial" panose="020B0604020202020204" pitchFamily="34" charset="0"/>
              <a:buChar char="•"/>
            </a:pPr>
            <a:r>
              <a:rPr lang="en-SG" sz="1600" dirty="0">
                <a:solidFill>
                  <a:srgbClr val="00B0F0"/>
                </a:solidFill>
              </a:rPr>
              <a:t>Encrypted communication</a:t>
            </a:r>
            <a:r>
              <a:rPr lang="en-SG" sz="1600" dirty="0"/>
              <a:t> between terminal client and </a:t>
            </a:r>
            <a:r>
              <a:rPr lang="en-SG" sz="1600" dirty="0" err="1"/>
              <a:t>iOA</a:t>
            </a:r>
            <a:r>
              <a:rPr lang="en-SG" sz="1600" dirty="0"/>
              <a:t> gateway</a:t>
            </a:r>
            <a:endParaRPr kumimoji="1"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SG" sz="1600" dirty="0">
                <a:solidFill>
                  <a:srgbClr val="00B0F0"/>
                </a:solidFill>
              </a:rPr>
              <a:t>Short connections</a:t>
            </a:r>
            <a:r>
              <a:rPr lang="zh-CN" altLang="en-US" sz="1600" dirty="0">
                <a:solidFill>
                  <a:srgbClr val="00B0F0"/>
                </a:solidFill>
              </a:rPr>
              <a:t> </a:t>
            </a:r>
            <a:r>
              <a:rPr lang="en-US" altLang="zh-CN" sz="1600" dirty="0"/>
              <a:t>mode. No need to maintain long connection tunnel.</a:t>
            </a:r>
          </a:p>
          <a:p>
            <a:pPr marL="285750" indent="-285750">
              <a:lnSpc>
                <a:spcPct val="150000"/>
              </a:lnSpc>
              <a:buFont typeface="Arial" panose="020B0604020202020204" pitchFamily="34" charset="0"/>
              <a:buChar char="•"/>
            </a:pPr>
            <a:r>
              <a:rPr lang="en-US" altLang="zh-CN" sz="1600" dirty="0"/>
              <a:t>Comprehensive identification: device, user, application and target </a:t>
            </a:r>
          </a:p>
          <a:p>
            <a:pPr>
              <a:lnSpc>
                <a:spcPct val="150000"/>
              </a:lnSpc>
            </a:pPr>
            <a:endParaRPr kumimoji="1" lang="en-US" altLang="zh-CN" sz="1600" dirty="0">
              <a:latin typeface="微软雅黑" panose="020B0503020204020204" pitchFamily="34" charset="-122"/>
              <a:ea typeface="微软雅黑" panose="020B0503020204020204" pitchFamily="34" charset="-122"/>
            </a:endParaRPr>
          </a:p>
        </p:txBody>
      </p:sp>
      <p:sp>
        <p:nvSpPr>
          <p:cNvPr id="200" name="Freeform 91"/>
          <p:cNvSpPr>
            <a:spLocks noEditPoints="1"/>
          </p:cNvSpPr>
          <p:nvPr/>
        </p:nvSpPr>
        <p:spPr bwMode="auto">
          <a:xfrm>
            <a:off x="8952552" y="3821644"/>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1" name="Freeform 91"/>
          <p:cNvSpPr>
            <a:spLocks noEditPoints="1"/>
          </p:cNvSpPr>
          <p:nvPr/>
        </p:nvSpPr>
        <p:spPr bwMode="auto">
          <a:xfrm>
            <a:off x="9207289" y="3818170"/>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2" name="Freeform 91"/>
          <p:cNvSpPr>
            <a:spLocks noEditPoints="1"/>
          </p:cNvSpPr>
          <p:nvPr/>
        </p:nvSpPr>
        <p:spPr bwMode="auto">
          <a:xfrm>
            <a:off x="8955368" y="4465310"/>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3" name="Freeform 91"/>
          <p:cNvSpPr>
            <a:spLocks noEditPoints="1"/>
          </p:cNvSpPr>
          <p:nvPr/>
        </p:nvSpPr>
        <p:spPr bwMode="auto">
          <a:xfrm>
            <a:off x="9210105" y="4461836"/>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4" name="Freeform 91"/>
          <p:cNvSpPr>
            <a:spLocks noEditPoints="1"/>
          </p:cNvSpPr>
          <p:nvPr/>
        </p:nvSpPr>
        <p:spPr bwMode="auto">
          <a:xfrm>
            <a:off x="9743647" y="3836822"/>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5" name="Freeform 91"/>
          <p:cNvSpPr>
            <a:spLocks noEditPoints="1"/>
          </p:cNvSpPr>
          <p:nvPr/>
        </p:nvSpPr>
        <p:spPr bwMode="auto">
          <a:xfrm>
            <a:off x="9998384" y="3833348"/>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6" name="Freeform 91"/>
          <p:cNvSpPr>
            <a:spLocks noEditPoints="1"/>
          </p:cNvSpPr>
          <p:nvPr/>
        </p:nvSpPr>
        <p:spPr bwMode="auto">
          <a:xfrm>
            <a:off x="9754919" y="4468785"/>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sp>
        <p:nvSpPr>
          <p:cNvPr id="207" name="Freeform 91"/>
          <p:cNvSpPr>
            <a:spLocks noEditPoints="1"/>
          </p:cNvSpPr>
          <p:nvPr/>
        </p:nvSpPr>
        <p:spPr bwMode="auto">
          <a:xfrm>
            <a:off x="10009656" y="4465310"/>
            <a:ext cx="254837" cy="434117"/>
          </a:xfrm>
          <a:custGeom>
            <a:avLst/>
            <a:gdLst>
              <a:gd name="T0" fmla="*/ 2147483646 w 366"/>
              <a:gd name="T1" fmla="*/ 0 h 715"/>
              <a:gd name="T2" fmla="*/ 2147483646 w 366"/>
              <a:gd name="T3" fmla="*/ 2147483646 h 715"/>
              <a:gd name="T4" fmla="*/ 2147483646 w 366"/>
              <a:gd name="T5" fmla="*/ 2147483646 h 715"/>
              <a:gd name="T6" fmla="*/ 2147483646 w 366"/>
              <a:gd name="T7" fmla="*/ 2147483646 h 715"/>
              <a:gd name="T8" fmla="*/ 2147483646 w 366"/>
              <a:gd name="T9" fmla="*/ 2147483646 h 715"/>
              <a:gd name="T10" fmla="*/ 2147483646 w 366"/>
              <a:gd name="T11" fmla="*/ 2147483646 h 715"/>
              <a:gd name="T12" fmla="*/ 2147483646 w 366"/>
              <a:gd name="T13" fmla="*/ 2147483646 h 715"/>
              <a:gd name="T14" fmla="*/ 2147483646 w 366"/>
              <a:gd name="T15" fmla="*/ 2147483646 h 715"/>
              <a:gd name="T16" fmla="*/ 2147483646 w 366"/>
              <a:gd name="T17" fmla="*/ 2147483646 h 715"/>
              <a:gd name="T18" fmla="*/ 2147483646 w 366"/>
              <a:gd name="T19" fmla="*/ 2147483646 h 715"/>
              <a:gd name="T20" fmla="*/ 2147483646 w 366"/>
              <a:gd name="T21" fmla="*/ 2147483646 h 715"/>
              <a:gd name="T22" fmla="*/ 2147483646 w 366"/>
              <a:gd name="T23" fmla="*/ 2147483646 h 715"/>
              <a:gd name="T24" fmla="*/ 2147483646 w 366"/>
              <a:gd name="T25" fmla="*/ 2147483646 h 715"/>
              <a:gd name="T26" fmla="*/ 2147483646 w 366"/>
              <a:gd name="T27" fmla="*/ 2147483646 h 715"/>
              <a:gd name="T28" fmla="*/ 2147483646 w 366"/>
              <a:gd name="T29" fmla="*/ 2147483646 h 715"/>
              <a:gd name="T30" fmla="*/ 2147483646 w 366"/>
              <a:gd name="T31" fmla="*/ 2147483646 h 715"/>
              <a:gd name="T32" fmla="*/ 2147483646 w 366"/>
              <a:gd name="T33" fmla="*/ 2147483646 h 715"/>
              <a:gd name="T34" fmla="*/ 2147483646 w 366"/>
              <a:gd name="T35" fmla="*/ 2147483646 h 715"/>
              <a:gd name="T36" fmla="*/ 2147483646 w 366"/>
              <a:gd name="T37" fmla="*/ 2147483646 h 715"/>
              <a:gd name="T38" fmla="*/ 2147483646 w 366"/>
              <a:gd name="T39" fmla="*/ 2147483646 h 715"/>
              <a:gd name="T40" fmla="*/ 2147483646 w 366"/>
              <a:gd name="T41" fmla="*/ 2147483646 h 715"/>
              <a:gd name="T42" fmla="*/ 2147483646 w 366"/>
              <a:gd name="T43" fmla="*/ 2147483646 h 715"/>
              <a:gd name="T44" fmla="*/ 2147483646 w 366"/>
              <a:gd name="T45" fmla="*/ 2147483646 h 715"/>
              <a:gd name="T46" fmla="*/ 2147483646 w 366"/>
              <a:gd name="T47" fmla="*/ 2147483646 h 715"/>
              <a:gd name="T48" fmla="*/ 2147483646 w 366"/>
              <a:gd name="T49" fmla="*/ 2147483646 h 715"/>
              <a:gd name="T50" fmla="*/ 0 w 366"/>
              <a:gd name="T51" fmla="*/ 2147483646 h 715"/>
              <a:gd name="T52" fmla="*/ 2147483646 w 366"/>
              <a:gd name="T53" fmla="*/ 2147483646 h 715"/>
              <a:gd name="T54" fmla="*/ 2147483646 w 366"/>
              <a:gd name="T55" fmla="*/ 2147483646 h 715"/>
              <a:gd name="T56" fmla="*/ 2147483646 w 366"/>
              <a:gd name="T57" fmla="*/ 2147483646 h 715"/>
              <a:gd name="T58" fmla="*/ 2147483646 w 366"/>
              <a:gd name="T59" fmla="*/ 0 h 715"/>
              <a:gd name="T60" fmla="*/ 2147483646 w 366"/>
              <a:gd name="T61" fmla="*/ 2147483646 h 715"/>
              <a:gd name="T62" fmla="*/ 2147483646 w 366"/>
              <a:gd name="T63" fmla="*/ 2147483646 h 715"/>
              <a:gd name="T64" fmla="*/ 2147483646 w 366"/>
              <a:gd name="T65" fmla="*/ 2147483646 h 715"/>
              <a:gd name="T66" fmla="*/ 2147483646 w 366"/>
              <a:gd name="T67" fmla="*/ 2147483646 h 715"/>
              <a:gd name="T68" fmla="*/ 2147483646 w 366"/>
              <a:gd name="T69" fmla="*/ 2147483646 h 715"/>
              <a:gd name="T70" fmla="*/ 2147483646 w 366"/>
              <a:gd name="T71" fmla="*/ 2147483646 h 715"/>
              <a:gd name="T72" fmla="*/ 2147483646 w 366"/>
              <a:gd name="T73" fmla="*/ 2147483646 h 715"/>
              <a:gd name="T74" fmla="*/ 2147483646 w 366"/>
              <a:gd name="T75" fmla="*/ 2147483646 h 715"/>
              <a:gd name="T76" fmla="*/ 2147483646 w 366"/>
              <a:gd name="T77" fmla="*/ 2147483646 h 715"/>
              <a:gd name="T78" fmla="*/ 2147483646 w 366"/>
              <a:gd name="T79" fmla="*/ 2147483646 h 7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6"/>
              <a:gd name="T121" fmla="*/ 0 h 715"/>
              <a:gd name="T122" fmla="*/ 366 w 366"/>
              <a:gd name="T123" fmla="*/ 715 h 7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6" h="715">
                <a:moveTo>
                  <a:pt x="246" y="0"/>
                </a:moveTo>
                <a:lnTo>
                  <a:pt x="9" y="36"/>
                </a:lnTo>
                <a:lnTo>
                  <a:pt x="7" y="170"/>
                </a:lnTo>
                <a:lnTo>
                  <a:pt x="104" y="170"/>
                </a:lnTo>
                <a:lnTo>
                  <a:pt x="224" y="161"/>
                </a:lnTo>
                <a:lnTo>
                  <a:pt x="224" y="213"/>
                </a:lnTo>
                <a:lnTo>
                  <a:pt x="164" y="216"/>
                </a:lnTo>
                <a:lnTo>
                  <a:pt x="164" y="233"/>
                </a:lnTo>
                <a:lnTo>
                  <a:pt x="224" y="231"/>
                </a:lnTo>
                <a:lnTo>
                  <a:pt x="222" y="283"/>
                </a:lnTo>
                <a:lnTo>
                  <a:pt x="164" y="283"/>
                </a:lnTo>
                <a:lnTo>
                  <a:pt x="164" y="301"/>
                </a:lnTo>
                <a:lnTo>
                  <a:pt x="222" y="301"/>
                </a:lnTo>
                <a:lnTo>
                  <a:pt x="222" y="353"/>
                </a:lnTo>
                <a:lnTo>
                  <a:pt x="164" y="352"/>
                </a:lnTo>
                <a:lnTo>
                  <a:pt x="164" y="369"/>
                </a:lnTo>
                <a:lnTo>
                  <a:pt x="221" y="370"/>
                </a:lnTo>
                <a:lnTo>
                  <a:pt x="220" y="422"/>
                </a:lnTo>
                <a:lnTo>
                  <a:pt x="164" y="419"/>
                </a:lnTo>
                <a:lnTo>
                  <a:pt x="164" y="436"/>
                </a:lnTo>
                <a:lnTo>
                  <a:pt x="220" y="440"/>
                </a:lnTo>
                <a:lnTo>
                  <a:pt x="216" y="693"/>
                </a:lnTo>
                <a:lnTo>
                  <a:pt x="16" y="654"/>
                </a:lnTo>
                <a:lnTo>
                  <a:pt x="17" y="527"/>
                </a:lnTo>
                <a:lnTo>
                  <a:pt x="2" y="527"/>
                </a:lnTo>
                <a:lnTo>
                  <a:pt x="0" y="667"/>
                </a:lnTo>
                <a:lnTo>
                  <a:pt x="235" y="715"/>
                </a:lnTo>
                <a:lnTo>
                  <a:pt x="355" y="657"/>
                </a:lnTo>
                <a:lnTo>
                  <a:pt x="366" y="53"/>
                </a:lnTo>
                <a:lnTo>
                  <a:pt x="246" y="0"/>
                </a:lnTo>
                <a:close/>
                <a:moveTo>
                  <a:pt x="225" y="143"/>
                </a:moveTo>
                <a:lnTo>
                  <a:pt x="23" y="160"/>
                </a:lnTo>
                <a:lnTo>
                  <a:pt x="23" y="113"/>
                </a:lnTo>
                <a:lnTo>
                  <a:pt x="226" y="91"/>
                </a:lnTo>
                <a:lnTo>
                  <a:pt x="225" y="143"/>
                </a:lnTo>
                <a:close/>
                <a:moveTo>
                  <a:pt x="226" y="73"/>
                </a:moveTo>
                <a:lnTo>
                  <a:pt x="23" y="97"/>
                </a:lnTo>
                <a:lnTo>
                  <a:pt x="24" y="50"/>
                </a:lnTo>
                <a:lnTo>
                  <a:pt x="227" y="21"/>
                </a:lnTo>
                <a:lnTo>
                  <a:pt x="226" y="73"/>
                </a:lnTo>
                <a:close/>
              </a:path>
            </a:pathLst>
          </a:custGeom>
          <a:solidFill>
            <a:schemeClr val="bg1"/>
          </a:solidFill>
          <a:ln>
            <a:solidFill>
              <a:schemeClr val="tx1"/>
            </a:solidFill>
          </a:ln>
        </p:spPr>
        <p:txBody>
          <a:bodyPr lIns="40634" tIns="20317" rIns="40634" bIns="20317"/>
          <a:lstStyle/>
          <a:p>
            <a:endParaRPr lang="zh-CN" altLang="en-US" sz="3200">
              <a:latin typeface="微软雅黑" panose="020B0503020204020204" pitchFamily="34" charset="-122"/>
              <a:ea typeface="微软雅黑" panose="020B0503020204020204" pitchFamily="34" charset="-122"/>
            </a:endParaRPr>
          </a:p>
        </p:txBody>
      </p:sp>
      <p:cxnSp>
        <p:nvCxnSpPr>
          <p:cNvPr id="208" name="直线箭头连接符 31"/>
          <p:cNvCxnSpPr/>
          <p:nvPr/>
        </p:nvCxnSpPr>
        <p:spPr>
          <a:xfrm>
            <a:off x="2999512" y="4538386"/>
            <a:ext cx="109239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直线箭头连接符 31"/>
          <p:cNvCxnSpPr/>
          <p:nvPr/>
        </p:nvCxnSpPr>
        <p:spPr>
          <a:xfrm>
            <a:off x="6803319" y="4538386"/>
            <a:ext cx="789861"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0" name="文本框 209"/>
          <p:cNvSpPr txBox="1"/>
          <p:nvPr/>
        </p:nvSpPr>
        <p:spPr>
          <a:xfrm>
            <a:off x="694366" y="5149161"/>
            <a:ext cx="2025932" cy="338554"/>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Credential Login</a:t>
            </a:r>
          </a:p>
        </p:txBody>
      </p:sp>
      <p:sp>
        <p:nvSpPr>
          <p:cNvPr id="212" name="文本框 211"/>
          <p:cNvSpPr txBox="1"/>
          <p:nvPr/>
        </p:nvSpPr>
        <p:spPr>
          <a:xfrm>
            <a:off x="6393604" y="3757821"/>
            <a:ext cx="1563028" cy="738664"/>
          </a:xfrm>
          <a:prstGeom prst="rect">
            <a:avLst/>
          </a:prstGeom>
          <a:noFill/>
        </p:spPr>
        <p:txBody>
          <a:bodyPr wrap="square" rtlCol="0">
            <a:spAutoFit/>
          </a:bodyPr>
          <a:lstStyle/>
          <a:p>
            <a:pPr algn="ctr"/>
            <a:r>
              <a:rPr lang="en-US" altLang="zh-CN" sz="1400" b="1" dirty="0">
                <a:latin typeface="微软雅黑" panose="020B0503020204020204" pitchFamily="34" charset="-122"/>
                <a:ea typeface="微软雅黑" panose="020B0503020204020204" pitchFamily="34" charset="-122"/>
              </a:rPr>
              <a:t>Trusted Application Access</a:t>
            </a:r>
            <a:endParaRPr lang="zh-CN" altLang="en-US" sz="1400" b="1" dirty="0">
              <a:latin typeface="微软雅黑" panose="020B0503020204020204" pitchFamily="34" charset="-122"/>
              <a:ea typeface="微软雅黑" panose="020B0503020204020204" pitchFamily="34" charset="-122"/>
            </a:endParaRPr>
          </a:p>
        </p:txBody>
      </p:sp>
      <p:sp>
        <p:nvSpPr>
          <p:cNvPr id="213" name="文本框 212"/>
          <p:cNvSpPr txBox="1"/>
          <p:nvPr/>
        </p:nvSpPr>
        <p:spPr>
          <a:xfrm>
            <a:off x="9032483" y="5284624"/>
            <a:ext cx="1931801"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Invisible Service</a:t>
            </a:r>
            <a:endParaRPr lang="zh-CN" altLang="en-US" sz="1600" dirty="0">
              <a:latin typeface="微软雅黑" panose="020B0503020204020204" pitchFamily="34" charset="-122"/>
              <a:ea typeface="微软雅黑" panose="020B0503020204020204" pitchFamily="34" charset="-122"/>
            </a:endParaRPr>
          </a:p>
        </p:txBody>
      </p:sp>
      <p:pic>
        <p:nvPicPr>
          <p:cNvPr id="214" name="图片 213"/>
          <p:cNvPicPr>
            <a:picLocks noChangeAspect="1"/>
          </p:cNvPicPr>
          <p:nvPr/>
        </p:nvPicPr>
        <p:blipFill>
          <a:blip r:embed="rId6">
            <a:duotone>
              <a:prstClr val="black"/>
              <a:schemeClr val="accent1">
                <a:tint val="45000"/>
                <a:satMod val="400000"/>
              </a:schemeClr>
            </a:duotone>
          </a:blip>
          <a:stretch>
            <a:fillRect/>
          </a:stretch>
        </p:blipFill>
        <p:spPr>
          <a:xfrm>
            <a:off x="981657" y="3830531"/>
            <a:ext cx="1432475" cy="1069010"/>
          </a:xfrm>
          <a:prstGeom prst="rect">
            <a:avLst/>
          </a:prstGeom>
        </p:spPr>
      </p:pic>
      <p:sp>
        <p:nvSpPr>
          <p:cNvPr id="218" name="文本框 217"/>
          <p:cNvSpPr txBox="1"/>
          <p:nvPr/>
        </p:nvSpPr>
        <p:spPr>
          <a:xfrm>
            <a:off x="4536036" y="4979884"/>
            <a:ext cx="1825094" cy="584775"/>
          </a:xfrm>
          <a:prstGeom prst="rect">
            <a:avLst/>
          </a:prstGeom>
          <a:noFill/>
          <a:ln>
            <a:noFill/>
            <a:prstDash val="lgDash"/>
          </a:ln>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Zero Trust Gateway</a:t>
            </a:r>
            <a:endParaRPr lang="zh-CN" altLang="en-US" sz="1600" dirty="0">
              <a:latin typeface="微软雅黑" panose="020B0503020204020204" pitchFamily="34" charset="-122"/>
              <a:ea typeface="微软雅黑" panose="020B0503020204020204" pitchFamily="34" charset="-122"/>
            </a:endParaRPr>
          </a:p>
        </p:txBody>
      </p:sp>
      <p:cxnSp>
        <p:nvCxnSpPr>
          <p:cNvPr id="219" name="直线箭头连接符 31"/>
          <p:cNvCxnSpPr/>
          <p:nvPr/>
        </p:nvCxnSpPr>
        <p:spPr>
          <a:xfrm>
            <a:off x="2967513" y="4517435"/>
            <a:ext cx="1092396"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直线箭头连接符 31"/>
          <p:cNvCxnSpPr/>
          <p:nvPr/>
        </p:nvCxnSpPr>
        <p:spPr>
          <a:xfrm>
            <a:off x="6636252" y="4517435"/>
            <a:ext cx="1111629"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直线连接符 16"/>
          <p:cNvCxnSpPr/>
          <p:nvPr/>
        </p:nvCxnSpPr>
        <p:spPr>
          <a:xfrm>
            <a:off x="8623645" y="5044738"/>
            <a:ext cx="0" cy="42348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359810" y="396290"/>
            <a:ext cx="10346668" cy="607123"/>
          </a:xfrm>
        </p:spPr>
        <p:txBody>
          <a:bodyPr/>
          <a:lstStyle/>
          <a:p>
            <a:r>
              <a:rPr lang="en-US" altLang="zh-CN" dirty="0"/>
              <a:t>Core Capability: Fast &amp; Secure Network</a:t>
            </a:r>
            <a:endParaRPr lang="zh-CN" altLang="en-US" dirty="0"/>
          </a:p>
        </p:txBody>
      </p:sp>
      <p:pic>
        <p:nvPicPr>
          <p:cNvPr id="31" name="图形 30" descr="服务器"/>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1563" y="4133111"/>
            <a:ext cx="896955" cy="843115"/>
          </a:xfrm>
          <a:prstGeom prst="rect">
            <a:avLst/>
          </a:prstGeom>
        </p:spPr>
      </p:pic>
      <p:sp>
        <p:nvSpPr>
          <p:cNvPr id="32" name="文本框 31"/>
          <p:cNvSpPr txBox="1"/>
          <p:nvPr/>
        </p:nvSpPr>
        <p:spPr>
          <a:xfrm>
            <a:off x="2791494" y="4161008"/>
            <a:ext cx="1641034" cy="307777"/>
          </a:xfrm>
          <a:prstGeom prst="rect">
            <a:avLst/>
          </a:prstGeom>
          <a:noFill/>
        </p:spPr>
        <p:txBody>
          <a:bodyPr wrap="square" rtlCol="0">
            <a:spAutoFit/>
          </a:bodyPr>
          <a:lstStyle/>
          <a:p>
            <a:r>
              <a:rPr lang="en-US" altLang="zh-CN" sz="1400" b="1" dirty="0">
                <a:latin typeface="+mn-ea"/>
                <a:ea typeface="+mn-ea"/>
              </a:rPr>
              <a:t>SSL Encryption</a:t>
            </a:r>
            <a:endParaRPr lang="zh-CN" altLang="en-US" sz="1400" b="1" dirty="0">
              <a:latin typeface="+mn-ea"/>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10613283" cy="451361"/>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pic>
        <p:nvPicPr>
          <p:cNvPr id="30" name="图片 29"/>
          <p:cNvPicPr>
            <a:picLocks noChangeAspect="1"/>
          </p:cNvPicPr>
          <p:nvPr/>
        </p:nvPicPr>
        <p:blipFill>
          <a:blip r:embed="rId4"/>
          <a:stretch>
            <a:fillRect/>
          </a:stretch>
        </p:blipFill>
        <p:spPr>
          <a:xfrm>
            <a:off x="749674" y="5501114"/>
            <a:ext cx="2008399" cy="1341456"/>
          </a:xfrm>
          <a:prstGeom prst="rect">
            <a:avLst/>
          </a:prstGeom>
        </p:spPr>
      </p:pic>
      <p:sp>
        <p:nvSpPr>
          <p:cNvPr id="31" name="矩形 30"/>
          <p:cNvSpPr/>
          <p:nvPr/>
        </p:nvSpPr>
        <p:spPr>
          <a:xfrm>
            <a:off x="1031708" y="5677216"/>
            <a:ext cx="1446376" cy="9217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32" name="图片 31"/>
          <p:cNvPicPr>
            <a:picLocks noChangeAspect="1"/>
          </p:cNvPicPr>
          <p:nvPr/>
        </p:nvPicPr>
        <p:blipFill>
          <a:blip r:embed="rId5"/>
          <a:stretch>
            <a:fillRect/>
          </a:stretch>
        </p:blipFill>
        <p:spPr>
          <a:xfrm>
            <a:off x="1828537" y="5962982"/>
            <a:ext cx="347144" cy="347144"/>
          </a:xfrm>
          <a:prstGeom prst="rect">
            <a:avLst/>
          </a:prstGeom>
        </p:spPr>
      </p:pic>
      <p:grpSp>
        <p:nvGrpSpPr>
          <p:cNvPr id="33" name="组合 32"/>
          <p:cNvGrpSpPr/>
          <p:nvPr/>
        </p:nvGrpSpPr>
        <p:grpSpPr>
          <a:xfrm>
            <a:off x="7467500" y="2963021"/>
            <a:ext cx="692634" cy="1485523"/>
            <a:chOff x="5580112" y="2847937"/>
            <a:chExt cx="510290" cy="1094441"/>
          </a:xfrm>
        </p:grpSpPr>
        <p:cxnSp>
          <p:nvCxnSpPr>
            <p:cNvPr id="34" name="直接连接符 33"/>
            <p:cNvCxnSpPr/>
            <p:nvPr/>
          </p:nvCxnSpPr>
          <p:spPr>
            <a:xfrm flipV="1">
              <a:off x="5580112" y="2847937"/>
              <a:ext cx="0" cy="1094441"/>
            </a:xfrm>
            <a:prstGeom prst="line">
              <a:avLst/>
            </a:prstGeom>
            <a:ln w="15875">
              <a:solidFill>
                <a:srgbClr val="00B7FF"/>
              </a:solidFill>
              <a:prstDash val="dash"/>
              <a:headEnd type="oval" w="med" len="med"/>
              <a:tailEnd type="non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5580112" y="2847937"/>
              <a:ext cx="510290" cy="0"/>
            </a:xfrm>
            <a:prstGeom prst="straightConnector1">
              <a:avLst/>
            </a:prstGeom>
            <a:ln w="15875">
              <a:solidFill>
                <a:srgbClr val="00B7FF"/>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6" name="矩形: 圆角 88"/>
          <p:cNvSpPr/>
          <p:nvPr/>
        </p:nvSpPr>
        <p:spPr>
          <a:xfrm>
            <a:off x="8173293" y="2454909"/>
            <a:ext cx="1189404" cy="3886539"/>
          </a:xfrm>
          <a:prstGeom prst="roundRect">
            <a:avLst>
              <a:gd name="adj" fmla="val 7030"/>
            </a:avLst>
          </a:prstGeom>
          <a:noFill/>
          <a:ln>
            <a:solidFill>
              <a:srgbClr val="2851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40640" tIns="20320" rIns="40640" bIns="20320" numCol="1" spcCol="0" rtlCol="0" fromWordArt="0" anchor="b" anchorCtr="0" forceAA="0" compatLnSpc="1">
            <a:noAutofit/>
          </a:bodyPr>
          <a:lstStyle/>
          <a:p>
            <a:pPr algn="ctr"/>
            <a:r>
              <a:rPr lang="en-US" altLang="zh-CN" sz="3200" dirty="0">
                <a:solidFill>
                  <a:schemeClr val="tx1"/>
                </a:solidFill>
                <a:latin typeface="微软雅黑" panose="020B0503020204020204" pitchFamily="34" charset="-122"/>
                <a:ea typeface="微软雅黑" panose="020B0503020204020204" pitchFamily="34" charset="-122"/>
              </a:rPr>
              <a:t>Enterprise App</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806716" y="3668388"/>
            <a:ext cx="1430476"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DB query</a:t>
            </a:r>
            <a:endParaRPr lang="zh-CN" altLang="en-US" sz="16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9764156" y="2519464"/>
            <a:ext cx="1430478" cy="584775"/>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Remote Debugging</a:t>
            </a:r>
            <a:endParaRPr lang="zh-CN" altLang="en-US" sz="2135"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9802876" y="4773603"/>
            <a:ext cx="1430476" cy="584775"/>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Ticket Approval</a:t>
            </a:r>
            <a:endParaRPr lang="zh-CN" altLang="en-US" sz="1600"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9813187" y="5898173"/>
            <a:ext cx="1305934"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HR </a:t>
            </a:r>
            <a:r>
              <a:rPr lang="en-US" altLang="zh-CN" sz="1600" dirty="0" err="1">
                <a:latin typeface="微软雅黑" panose="020B0503020204020204" pitchFamily="34" charset="-122"/>
                <a:ea typeface="微软雅黑" panose="020B0503020204020204" pitchFamily="34" charset="-122"/>
              </a:rPr>
              <a:t>Mgmt</a:t>
            </a:r>
            <a:endParaRPr lang="zh-CN" altLang="en-US" sz="1600" dirty="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758726" y="3718753"/>
            <a:ext cx="2008399" cy="1341456"/>
            <a:chOff x="921002" y="2807666"/>
            <a:chExt cx="1479664" cy="988302"/>
          </a:xfrm>
        </p:grpSpPr>
        <p:grpSp>
          <p:nvGrpSpPr>
            <p:cNvPr id="42" name="组合 41"/>
            <p:cNvGrpSpPr/>
            <p:nvPr/>
          </p:nvGrpSpPr>
          <p:grpSpPr>
            <a:xfrm>
              <a:off x="921002" y="2807666"/>
              <a:ext cx="1479664" cy="988302"/>
              <a:chOff x="-746568" y="2639675"/>
              <a:chExt cx="3779536" cy="2524440"/>
            </a:xfrm>
          </p:grpSpPr>
          <p:pic>
            <p:nvPicPr>
              <p:cNvPr id="44" name="图片 43"/>
              <p:cNvPicPr>
                <a:picLocks noChangeAspect="1"/>
              </p:cNvPicPr>
              <p:nvPr/>
            </p:nvPicPr>
            <p:blipFill>
              <a:blip r:embed="rId4"/>
              <a:stretch>
                <a:fillRect/>
              </a:stretch>
            </p:blipFill>
            <p:spPr>
              <a:xfrm>
                <a:off x="-746568" y="2639675"/>
                <a:ext cx="3779536" cy="2524440"/>
              </a:xfrm>
              <a:prstGeom prst="rect">
                <a:avLst/>
              </a:prstGeom>
            </p:spPr>
          </p:pic>
          <p:sp>
            <p:nvSpPr>
              <p:cNvPr id="45" name="矩形 44"/>
              <p:cNvSpPr/>
              <p:nvPr/>
            </p:nvSpPr>
            <p:spPr>
              <a:xfrm>
                <a:off x="-223668" y="2945499"/>
                <a:ext cx="2721884" cy="17345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46" name="图片 45"/>
              <p:cNvPicPr>
                <a:picLocks noChangeAspect="1"/>
              </p:cNvPicPr>
              <p:nvPr/>
            </p:nvPicPr>
            <p:blipFill>
              <a:blip r:embed="rId5"/>
              <a:stretch>
                <a:fillRect/>
              </a:stretch>
            </p:blipFill>
            <p:spPr>
              <a:xfrm>
                <a:off x="1275857" y="3483273"/>
                <a:ext cx="653278" cy="653278"/>
              </a:xfrm>
              <a:prstGeom prst="rect">
                <a:avLst/>
              </a:prstGeom>
            </p:spPr>
          </p:pic>
        </p:grpSp>
        <p:pic>
          <p:nvPicPr>
            <p:cNvPr id="43" name="图片 42"/>
            <p:cNvPicPr>
              <a:picLocks noChangeAspect="1"/>
            </p:cNvPicPr>
            <p:nvPr/>
          </p:nvPicPr>
          <p:blipFill>
            <a:blip r:embed="rId6">
              <a:lum bright="70000" contrast="-70000"/>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Lst>
            </a:blip>
            <a:stretch>
              <a:fillRect/>
            </a:stretch>
          </p:blipFill>
          <p:spPr>
            <a:xfrm>
              <a:off x="1351723" y="3116899"/>
              <a:ext cx="297815" cy="297815"/>
            </a:xfrm>
            <a:prstGeom prst="rect">
              <a:avLst/>
            </a:prstGeom>
          </p:spPr>
        </p:pic>
      </p:grpSp>
      <p:grpSp>
        <p:nvGrpSpPr>
          <p:cNvPr id="47" name="组合 46"/>
          <p:cNvGrpSpPr/>
          <p:nvPr/>
        </p:nvGrpSpPr>
        <p:grpSpPr>
          <a:xfrm>
            <a:off x="787620" y="2154929"/>
            <a:ext cx="1950612" cy="1432888"/>
            <a:chOff x="931256" y="1630206"/>
            <a:chExt cx="1437090" cy="1055663"/>
          </a:xfrm>
        </p:grpSpPr>
        <p:grpSp>
          <p:nvGrpSpPr>
            <p:cNvPr id="48" name="组合 47"/>
            <p:cNvGrpSpPr/>
            <p:nvPr/>
          </p:nvGrpSpPr>
          <p:grpSpPr>
            <a:xfrm>
              <a:off x="931256" y="1630206"/>
              <a:ext cx="1437090" cy="1055663"/>
              <a:chOff x="3735" y="3558703"/>
              <a:chExt cx="1840518" cy="1352017"/>
            </a:xfrm>
          </p:grpSpPr>
          <p:pic>
            <p:nvPicPr>
              <p:cNvPr id="50" name="图片 49"/>
              <p:cNvPicPr>
                <a:picLocks noChangeAspect="1"/>
              </p:cNvPicPr>
              <p:nvPr/>
            </p:nvPicPr>
            <p:blipFill>
              <a:blip r:embed="rId8"/>
              <a:stretch>
                <a:fillRect/>
              </a:stretch>
            </p:blipFill>
            <p:spPr>
              <a:xfrm>
                <a:off x="3735" y="3558703"/>
                <a:ext cx="1840518" cy="1352017"/>
              </a:xfrm>
              <a:prstGeom prst="rect">
                <a:avLst/>
              </a:prstGeom>
            </p:spPr>
          </p:pic>
          <p:sp>
            <p:nvSpPr>
              <p:cNvPr id="51" name="矩形 50"/>
              <p:cNvSpPr/>
              <p:nvPr/>
            </p:nvSpPr>
            <p:spPr>
              <a:xfrm>
                <a:off x="157445" y="3632983"/>
                <a:ext cx="1533099" cy="8495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52" name="图片 51"/>
              <p:cNvPicPr>
                <a:picLocks noChangeAspect="1"/>
              </p:cNvPicPr>
              <p:nvPr/>
            </p:nvPicPr>
            <p:blipFill>
              <a:blip r:embed="rId5"/>
              <a:stretch>
                <a:fillRect/>
              </a:stretch>
            </p:blipFill>
            <p:spPr>
              <a:xfrm>
                <a:off x="1012305" y="3841753"/>
                <a:ext cx="426774" cy="426773"/>
              </a:xfrm>
              <a:prstGeom prst="rect">
                <a:avLst/>
              </a:prstGeom>
            </p:spPr>
          </p:pic>
        </p:grpSp>
        <p:pic>
          <p:nvPicPr>
            <p:cNvPr id="49" name="图片 48"/>
            <p:cNvPicPr>
              <a:picLocks noChangeAspect="1"/>
            </p:cNvPicPr>
            <p:nvPr/>
          </p:nvPicPr>
          <p:blipFill>
            <a:blip r:embed="rId9">
              <a:biLevel thresh="25000"/>
            </a:blip>
            <a:stretch>
              <a:fillRect/>
            </a:stretch>
          </p:blipFill>
          <p:spPr>
            <a:xfrm>
              <a:off x="1258059" y="1805486"/>
              <a:ext cx="407745" cy="407745"/>
            </a:xfrm>
            <a:prstGeom prst="rect">
              <a:avLst/>
            </a:prstGeom>
          </p:spPr>
        </p:pic>
      </p:grpSp>
      <p:grpSp>
        <p:nvGrpSpPr>
          <p:cNvPr id="53" name="组合 52"/>
          <p:cNvGrpSpPr/>
          <p:nvPr/>
        </p:nvGrpSpPr>
        <p:grpSpPr>
          <a:xfrm>
            <a:off x="8961515" y="5740540"/>
            <a:ext cx="781825" cy="781825"/>
            <a:chOff x="6887555" y="4218528"/>
            <a:chExt cx="708781" cy="708781"/>
          </a:xfrm>
          <a:solidFill>
            <a:srgbClr val="5A86AC"/>
          </a:solidFill>
        </p:grpSpPr>
        <p:sp>
          <p:nvSpPr>
            <p:cNvPr id="54" name="椭圆 53"/>
            <p:cNvSpPr/>
            <p:nvPr/>
          </p:nvSpPr>
          <p:spPr>
            <a:xfrm>
              <a:off x="6887555" y="4218528"/>
              <a:ext cx="708781" cy="708781"/>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10"/>
            <a:stretch>
              <a:fillRect/>
            </a:stretch>
          </p:blipFill>
          <p:spPr>
            <a:xfrm>
              <a:off x="6990722" y="4399574"/>
              <a:ext cx="502446" cy="346688"/>
            </a:xfrm>
            <a:prstGeom prst="rect">
              <a:avLst/>
            </a:prstGeom>
            <a:grpFill/>
            <a:ln>
              <a:noFill/>
            </a:ln>
          </p:spPr>
        </p:pic>
      </p:grpSp>
      <p:grpSp>
        <p:nvGrpSpPr>
          <p:cNvPr id="56" name="组合 55"/>
          <p:cNvGrpSpPr/>
          <p:nvPr/>
        </p:nvGrpSpPr>
        <p:grpSpPr>
          <a:xfrm>
            <a:off x="8961515" y="4601851"/>
            <a:ext cx="781825" cy="781825"/>
            <a:chOff x="6887555" y="3275223"/>
            <a:chExt cx="708781" cy="708781"/>
          </a:xfrm>
          <a:solidFill>
            <a:srgbClr val="5A86AC"/>
          </a:solidFill>
        </p:grpSpPr>
        <p:sp>
          <p:nvSpPr>
            <p:cNvPr id="57" name="椭圆 56"/>
            <p:cNvSpPr/>
            <p:nvPr/>
          </p:nvSpPr>
          <p:spPr>
            <a:xfrm>
              <a:off x="6887555" y="3275223"/>
              <a:ext cx="708781" cy="708781"/>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11"/>
            <a:stretch>
              <a:fillRect/>
            </a:stretch>
          </p:blipFill>
          <p:spPr>
            <a:xfrm>
              <a:off x="7070625" y="3458293"/>
              <a:ext cx="342640" cy="342640"/>
            </a:xfrm>
            <a:prstGeom prst="rect">
              <a:avLst/>
            </a:prstGeom>
            <a:grpFill/>
            <a:ln>
              <a:noFill/>
            </a:ln>
          </p:spPr>
        </p:pic>
      </p:grpSp>
      <p:grpSp>
        <p:nvGrpSpPr>
          <p:cNvPr id="59" name="组合 58"/>
          <p:cNvGrpSpPr/>
          <p:nvPr/>
        </p:nvGrpSpPr>
        <p:grpSpPr>
          <a:xfrm>
            <a:off x="8961515" y="3463162"/>
            <a:ext cx="781825" cy="781825"/>
            <a:chOff x="6887555" y="2368231"/>
            <a:chExt cx="708781" cy="708781"/>
          </a:xfrm>
          <a:solidFill>
            <a:srgbClr val="5A86AC"/>
          </a:solidFill>
        </p:grpSpPr>
        <p:sp>
          <p:nvSpPr>
            <p:cNvPr id="60" name="椭圆 59"/>
            <p:cNvSpPr/>
            <p:nvPr/>
          </p:nvSpPr>
          <p:spPr>
            <a:xfrm>
              <a:off x="6887555" y="2368231"/>
              <a:ext cx="708781" cy="708781"/>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61" name="图形 32"/>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3606" y="2554282"/>
              <a:ext cx="336679" cy="336679"/>
            </a:xfrm>
            <a:prstGeom prst="rect">
              <a:avLst/>
            </a:prstGeom>
            <a:grpFill/>
          </p:spPr>
        </p:pic>
      </p:grpSp>
      <p:grpSp>
        <p:nvGrpSpPr>
          <p:cNvPr id="62" name="组合 61"/>
          <p:cNvGrpSpPr/>
          <p:nvPr/>
        </p:nvGrpSpPr>
        <p:grpSpPr>
          <a:xfrm>
            <a:off x="8961515" y="2324474"/>
            <a:ext cx="781825" cy="781825"/>
            <a:chOff x="6887555" y="1391018"/>
            <a:chExt cx="708781" cy="708781"/>
          </a:xfrm>
          <a:solidFill>
            <a:srgbClr val="5A86AC"/>
          </a:solidFill>
        </p:grpSpPr>
        <p:sp>
          <p:nvSpPr>
            <p:cNvPr id="63" name="椭圆 62"/>
            <p:cNvSpPr/>
            <p:nvPr/>
          </p:nvSpPr>
          <p:spPr>
            <a:xfrm>
              <a:off x="6887555" y="1391018"/>
              <a:ext cx="708781" cy="708781"/>
            </a:xfrm>
            <a:prstGeom prst="ellipse">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pic>
          <p:nvPicPr>
            <p:cNvPr id="64" name="图片 63"/>
            <p:cNvPicPr>
              <a:picLocks noChangeAspect="1"/>
            </p:cNvPicPr>
            <p:nvPr/>
          </p:nvPicPr>
          <p:blipFill>
            <a:blip r:embed="rId14"/>
            <a:stretch>
              <a:fillRect/>
            </a:stretch>
          </p:blipFill>
          <p:spPr>
            <a:xfrm>
              <a:off x="7064301" y="1562980"/>
              <a:ext cx="364856" cy="364856"/>
            </a:xfrm>
            <a:prstGeom prst="rect">
              <a:avLst/>
            </a:prstGeom>
            <a:grpFill/>
            <a:ln>
              <a:noFill/>
            </a:ln>
          </p:spPr>
        </p:pic>
      </p:grpSp>
      <p:sp>
        <p:nvSpPr>
          <p:cNvPr id="65" name="矩形: 圆角 86"/>
          <p:cNvSpPr/>
          <p:nvPr/>
        </p:nvSpPr>
        <p:spPr>
          <a:xfrm>
            <a:off x="3773151" y="2448146"/>
            <a:ext cx="3016748" cy="3893303"/>
          </a:xfrm>
          <a:prstGeom prst="roundRect">
            <a:avLst>
              <a:gd name="adj" fmla="val 0"/>
            </a:avLst>
          </a:prstGeom>
          <a:solidFill>
            <a:schemeClr val="accent2">
              <a:lumMod val="20000"/>
              <a:lumOff val="80000"/>
            </a:schemeClr>
          </a:solidFill>
          <a:ln w="1905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40640" tIns="20320" rIns="40640" bIns="20320" numCol="1" spcCol="0" rtlCol="0" fromWordArt="0" anchor="b" anchorCtr="0" forceAA="0" compatLnSpc="1">
            <a:noAutofit/>
          </a:bodyPr>
          <a:lstStyle/>
          <a:p>
            <a:pPr algn="ctr"/>
            <a:endParaRPr lang="zh-CN" altLang="en-US" sz="1955" dirty="0">
              <a:solidFill>
                <a:schemeClr val="tx1"/>
              </a:solidFill>
              <a:latin typeface="微软雅黑" panose="020B0503020204020204" pitchFamily="34" charset="-122"/>
              <a:ea typeface="微软雅黑" panose="020B0503020204020204" pitchFamily="34" charset="-122"/>
            </a:endParaRPr>
          </a:p>
        </p:txBody>
      </p:sp>
      <p:sp>
        <p:nvSpPr>
          <p:cNvPr id="66" name="矩形: 圆角 50"/>
          <p:cNvSpPr/>
          <p:nvPr/>
        </p:nvSpPr>
        <p:spPr>
          <a:xfrm>
            <a:off x="4167011" y="3488072"/>
            <a:ext cx="2229026" cy="635232"/>
          </a:xfrm>
          <a:prstGeom prst="roundRect">
            <a:avLst>
              <a:gd name="adj" fmla="val 11424"/>
            </a:avLst>
          </a:prstGeom>
          <a:solidFill>
            <a:srgbClr val="005BFF"/>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640" tIns="20320" rIns="40640" bIns="20320" numCol="1" spcCol="0" rtlCol="0" fromWordArt="0" anchor="ctr" anchorCtr="0" forceAA="0" compatLnSpc="1">
            <a:no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Process Validation</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7" name="矩形: 圆角 51"/>
          <p:cNvSpPr/>
          <p:nvPr/>
        </p:nvSpPr>
        <p:spPr>
          <a:xfrm>
            <a:off x="4167011" y="4394499"/>
            <a:ext cx="2229026" cy="635232"/>
          </a:xfrm>
          <a:prstGeom prst="roundRect">
            <a:avLst>
              <a:gd name="adj" fmla="val 8802"/>
            </a:avLst>
          </a:prstGeom>
          <a:solidFill>
            <a:srgbClr val="005BFF"/>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640" tIns="20320" rIns="40640" bIns="20320" numCol="1" spcCol="0" rtlCol="0" fromWordArt="0" anchor="ctr" anchorCtr="0" forceAA="0" compatLnSpc="1">
            <a:no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Device </a:t>
            </a:r>
            <a:r>
              <a:rPr lang="en-US" altLang="zh-CN" sz="1600" dirty="0" err="1">
                <a:solidFill>
                  <a:schemeClr val="bg1"/>
                </a:solidFill>
                <a:latin typeface="微软雅黑" panose="020B0503020204020204" pitchFamily="34" charset="-122"/>
                <a:ea typeface="微软雅黑" panose="020B0503020204020204" pitchFamily="34" charset="-122"/>
              </a:rPr>
              <a:t>Regconition</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8" name="矩形: 圆角 52"/>
          <p:cNvSpPr/>
          <p:nvPr/>
        </p:nvSpPr>
        <p:spPr>
          <a:xfrm>
            <a:off x="4167011" y="5343594"/>
            <a:ext cx="2229026" cy="635232"/>
          </a:xfrm>
          <a:prstGeom prst="roundRect">
            <a:avLst>
              <a:gd name="adj" fmla="val 7928"/>
            </a:avLst>
          </a:prstGeom>
          <a:solidFill>
            <a:srgbClr val="005BFF"/>
          </a:solidFill>
          <a:ln>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640" tIns="20320" rIns="40640" bIns="20320" numCol="1" spcCol="0" rtlCol="0" fromWordArt="0" anchor="ctr" anchorCtr="0" forceAA="0" compatLnSpc="1">
            <a:no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Authentication</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69" name="连接符: 肘形 39"/>
          <p:cNvCxnSpPr/>
          <p:nvPr/>
        </p:nvCxnSpPr>
        <p:spPr>
          <a:xfrm>
            <a:off x="2738232" y="2741363"/>
            <a:ext cx="1021759" cy="829502"/>
          </a:xfrm>
          <a:prstGeom prst="bentConnector3">
            <a:avLst/>
          </a:prstGeom>
          <a:ln w="15875">
            <a:solidFill>
              <a:srgbClr val="0757FC"/>
            </a:solidFill>
            <a:prstDash val="dash"/>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2767125" y="4443227"/>
            <a:ext cx="1006026" cy="5316"/>
          </a:xfrm>
          <a:prstGeom prst="straightConnector1">
            <a:avLst/>
          </a:prstGeom>
          <a:ln w="15875">
            <a:solidFill>
              <a:srgbClr val="00B7FF"/>
            </a:solidFill>
            <a:prstDash val="dash"/>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连接符: 肘形 47"/>
          <p:cNvCxnSpPr/>
          <p:nvPr/>
        </p:nvCxnSpPr>
        <p:spPr>
          <a:xfrm flipV="1">
            <a:off x="2600284" y="5316298"/>
            <a:ext cx="1172867" cy="693465"/>
          </a:xfrm>
          <a:prstGeom prst="bentConnector3">
            <a:avLst/>
          </a:prstGeom>
          <a:ln w="15875">
            <a:solidFill>
              <a:schemeClr val="accent5">
                <a:lumMod val="60000"/>
                <a:lumOff val="40000"/>
              </a:schemeClr>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3773151" y="2545885"/>
            <a:ext cx="3029908" cy="461665"/>
          </a:xfrm>
          <a:prstGeom prst="rect">
            <a:avLst/>
          </a:prstGeom>
        </p:spPr>
        <p:txBody>
          <a:bodyPr wrap="square">
            <a:spAutoFit/>
          </a:bodyPr>
          <a:lstStyle/>
          <a:p>
            <a:pPr algn="ctr"/>
            <a:r>
              <a:rPr kumimoji="1" lang="en-US" altLang="zh-CN" sz="2400" dirty="0" err="1">
                <a:latin typeface="+mn-ea"/>
                <a:ea typeface="+mn-ea"/>
              </a:rPr>
              <a:t>iOA</a:t>
            </a:r>
            <a:r>
              <a:rPr kumimoji="1" lang="en-US" altLang="zh-CN" sz="2400" dirty="0">
                <a:latin typeface="+mn-ea"/>
                <a:ea typeface="+mn-ea"/>
              </a:rPr>
              <a:t> Gateway</a:t>
            </a:r>
            <a:endParaRPr lang="zh-CN" altLang="en-US" sz="2400" dirty="0">
              <a:latin typeface="+mn-ea"/>
              <a:ea typeface="+mn-ea"/>
            </a:endParaRPr>
          </a:p>
        </p:txBody>
      </p:sp>
      <p:grpSp>
        <p:nvGrpSpPr>
          <p:cNvPr id="73" name="组合 72"/>
          <p:cNvGrpSpPr/>
          <p:nvPr/>
        </p:nvGrpSpPr>
        <p:grpSpPr>
          <a:xfrm>
            <a:off x="7291753" y="3556881"/>
            <a:ext cx="868381" cy="2383363"/>
            <a:chOff x="5724128" y="2596509"/>
            <a:chExt cx="639769" cy="1755914"/>
          </a:xfrm>
        </p:grpSpPr>
        <p:cxnSp>
          <p:nvCxnSpPr>
            <p:cNvPr id="74" name="直接连接符 73"/>
            <p:cNvCxnSpPr/>
            <p:nvPr/>
          </p:nvCxnSpPr>
          <p:spPr>
            <a:xfrm>
              <a:off x="5724128" y="2596509"/>
              <a:ext cx="0" cy="1755914"/>
            </a:xfrm>
            <a:prstGeom prst="line">
              <a:avLst/>
            </a:prstGeom>
            <a:ln w="15875">
              <a:solidFill>
                <a:srgbClr val="0757FC"/>
              </a:solidFill>
              <a:prstDash val="dash"/>
              <a:headEnd type="oval" w="med" len="med"/>
              <a:tailEnd type="non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5724128" y="4342168"/>
              <a:ext cx="639769" cy="0"/>
            </a:xfrm>
            <a:prstGeom prst="straightConnector1">
              <a:avLst/>
            </a:prstGeom>
            <a:ln w="15875">
              <a:solidFill>
                <a:srgbClr val="0757FC"/>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7096276" y="3898152"/>
            <a:ext cx="1077018" cy="1485523"/>
            <a:chOff x="5580112" y="2847937"/>
            <a:chExt cx="793480" cy="1094441"/>
          </a:xfrm>
        </p:grpSpPr>
        <p:cxnSp>
          <p:nvCxnSpPr>
            <p:cNvPr id="77" name="直接连接符 76"/>
            <p:cNvCxnSpPr/>
            <p:nvPr/>
          </p:nvCxnSpPr>
          <p:spPr>
            <a:xfrm flipV="1">
              <a:off x="5580112" y="2847937"/>
              <a:ext cx="0" cy="1094441"/>
            </a:xfrm>
            <a:prstGeom prst="line">
              <a:avLst/>
            </a:prstGeom>
            <a:ln w="15875">
              <a:solidFill>
                <a:schemeClr val="accent5">
                  <a:lumMod val="60000"/>
                  <a:lumOff val="40000"/>
                </a:schemeClr>
              </a:solidFill>
              <a:prstDash val="dash"/>
              <a:headEnd type="oval" w="med" len="med"/>
              <a:tailEnd type="non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5580112" y="2847937"/>
              <a:ext cx="793480" cy="0"/>
            </a:xfrm>
            <a:prstGeom prst="straightConnector1">
              <a:avLst/>
            </a:prstGeom>
            <a:ln w="15875">
              <a:solidFill>
                <a:schemeClr val="accent5">
                  <a:lumMod val="60000"/>
                  <a:lumOff val="4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cxnSp>
        <p:nvCxnSpPr>
          <p:cNvPr id="79" name="连接符: 肘形 2"/>
          <p:cNvCxnSpPr/>
          <p:nvPr/>
        </p:nvCxnSpPr>
        <p:spPr>
          <a:xfrm flipV="1">
            <a:off x="6789899" y="2761484"/>
            <a:ext cx="1383394" cy="809381"/>
          </a:xfrm>
          <a:prstGeom prst="bentConnector3">
            <a:avLst>
              <a:gd name="adj1" fmla="val 36137"/>
            </a:avLst>
          </a:prstGeom>
          <a:ln w="15875">
            <a:solidFill>
              <a:srgbClr val="0757FC"/>
            </a:solidFill>
            <a:prstDash val="dash"/>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59"/>
          <p:cNvCxnSpPr/>
          <p:nvPr/>
        </p:nvCxnSpPr>
        <p:spPr>
          <a:xfrm>
            <a:off x="6789899" y="4443246"/>
            <a:ext cx="1370235" cy="634934"/>
          </a:xfrm>
          <a:prstGeom prst="bentConnector3">
            <a:avLst/>
          </a:prstGeom>
          <a:ln w="15875">
            <a:solidFill>
              <a:srgbClr val="00B7FF"/>
            </a:solidFill>
            <a:prstDash val="dash"/>
            <a:headEnd type="oval" w="med" len="med"/>
            <a:tailEnd type="triangle"/>
          </a:ln>
        </p:spPr>
        <p:style>
          <a:lnRef idx="1">
            <a:schemeClr val="accent1"/>
          </a:lnRef>
          <a:fillRef idx="0">
            <a:schemeClr val="accent1"/>
          </a:fillRef>
          <a:effectRef idx="0">
            <a:schemeClr val="accent1"/>
          </a:effectRef>
          <a:fontRef idx="minor">
            <a:schemeClr val="tx1"/>
          </a:fontRef>
        </p:style>
      </p:cxnSp>
      <p:cxnSp>
        <p:nvCxnSpPr>
          <p:cNvPr id="81" name="连接符: 肘形 81"/>
          <p:cNvCxnSpPr/>
          <p:nvPr/>
        </p:nvCxnSpPr>
        <p:spPr>
          <a:xfrm>
            <a:off x="6803058" y="5383676"/>
            <a:ext cx="1357076" cy="851584"/>
          </a:xfrm>
          <a:prstGeom prst="bentConnector3">
            <a:avLst>
              <a:gd name="adj1" fmla="val 21420"/>
            </a:avLst>
          </a:prstGeom>
          <a:ln w="15875">
            <a:solidFill>
              <a:schemeClr val="accent5">
                <a:lumMod val="60000"/>
                <a:lumOff val="40000"/>
              </a:schemeClr>
            </a:solidFill>
            <a:prstDash val="dash"/>
            <a:headEnd type="oval" w="med" len="med"/>
            <a:tailEnd type="triangle"/>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7687958" y="2845763"/>
            <a:ext cx="244321" cy="244320"/>
          </a:xfrm>
          <a:prstGeom prst="ellipse">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mn-ea"/>
                <a:cs typeface="Arial Unicode MS" panose="020B0604020202020204" pitchFamily="34" charset="-122"/>
              </a:rPr>
              <a:t>X</a:t>
            </a:r>
            <a:endParaRPr lang="zh-CN" altLang="en-US" sz="1400" dirty="0">
              <a:solidFill>
                <a:schemeClr val="bg1"/>
              </a:solidFill>
              <a:latin typeface="+mn-ea"/>
              <a:cs typeface="Arial Unicode MS" panose="020B0604020202020204" pitchFamily="34" charset="-122"/>
            </a:endParaRPr>
          </a:p>
        </p:txBody>
      </p:sp>
      <p:pic>
        <p:nvPicPr>
          <p:cNvPr id="85" name="图片 84"/>
          <p:cNvPicPr>
            <a:picLocks noChangeAspect="1"/>
          </p:cNvPicPr>
          <p:nvPr/>
        </p:nvPicPr>
        <p:blipFill>
          <a:blip r:embed="rId15">
            <a:lum bright="70000" contrast="-70000"/>
          </a:blip>
          <a:stretch>
            <a:fillRect/>
          </a:stretch>
        </p:blipFill>
        <p:spPr>
          <a:xfrm>
            <a:off x="1243056" y="5917191"/>
            <a:ext cx="492503" cy="420026"/>
          </a:xfrm>
          <a:prstGeom prst="rect">
            <a:avLst/>
          </a:prstGeom>
        </p:spPr>
      </p:pic>
      <p:sp>
        <p:nvSpPr>
          <p:cNvPr id="86" name="文本框 85"/>
          <p:cNvSpPr txBox="1"/>
          <p:nvPr/>
        </p:nvSpPr>
        <p:spPr>
          <a:xfrm>
            <a:off x="508000" y="1331034"/>
            <a:ext cx="10838506" cy="646331"/>
          </a:xfrm>
          <a:prstGeom prst="rect">
            <a:avLst/>
          </a:prstGeom>
          <a:noFill/>
        </p:spPr>
        <p:txBody>
          <a:bodyPr wrap="square" rtlCol="0">
            <a:spAutoFit/>
          </a:bodyPr>
          <a:lstStyle/>
          <a:p>
            <a:r>
              <a:rPr lang="en-US" altLang="zh-CN" dirty="0">
                <a:latin typeface="+mn-ea"/>
                <a:ea typeface="+mn-ea"/>
              </a:rPr>
              <a:t>Central and unified authorization management &amp; control for intranet application. </a:t>
            </a:r>
          </a:p>
          <a:p>
            <a:r>
              <a:rPr lang="en-US" altLang="zh-CN" dirty="0">
                <a:latin typeface="+mn-ea"/>
                <a:ea typeface="+mn-ea"/>
              </a:rPr>
              <a:t>Protecting information leakage through </a:t>
            </a:r>
            <a:r>
              <a:rPr lang="en-US" altLang="zh-CN" dirty="0" err="1">
                <a:latin typeface="+mn-ea"/>
                <a:ea typeface="+mn-ea"/>
              </a:rPr>
              <a:t>iOA</a:t>
            </a:r>
            <a:r>
              <a:rPr lang="en-US" altLang="zh-CN" dirty="0">
                <a:latin typeface="+mn-ea"/>
                <a:ea typeface="+mn-ea"/>
              </a:rPr>
              <a:t> solution. </a:t>
            </a:r>
          </a:p>
        </p:txBody>
      </p:sp>
      <p:sp>
        <p:nvSpPr>
          <p:cNvPr id="2" name="标题 1"/>
          <p:cNvSpPr>
            <a:spLocks noGrp="1"/>
          </p:cNvSpPr>
          <p:nvPr>
            <p:ph type="title"/>
          </p:nvPr>
        </p:nvSpPr>
        <p:spPr>
          <a:xfrm>
            <a:off x="1359810" y="396290"/>
            <a:ext cx="10346668" cy="607123"/>
          </a:xfrm>
        </p:spPr>
        <p:txBody>
          <a:bodyPr/>
          <a:lstStyle/>
          <a:p>
            <a:r>
              <a:rPr lang="en-US" altLang="zh-CN" dirty="0"/>
              <a:t>Core Capability – Application-Level Access Control</a:t>
            </a:r>
            <a:endParaRPr lang="zh-CN" altLang="en-US" dirty="0"/>
          </a:p>
        </p:txBody>
      </p:sp>
      <p:sp>
        <p:nvSpPr>
          <p:cNvPr id="87" name="椭圆 86"/>
          <p:cNvSpPr/>
          <p:nvPr/>
        </p:nvSpPr>
        <p:spPr>
          <a:xfrm>
            <a:off x="7688854" y="3756994"/>
            <a:ext cx="244321" cy="244320"/>
          </a:xfrm>
          <a:prstGeom prst="ellipse">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mn-ea"/>
                <a:cs typeface="Arial Unicode MS" panose="020B0604020202020204" pitchFamily="34" charset="-122"/>
              </a:rPr>
              <a:t>X</a:t>
            </a:r>
            <a:endParaRPr lang="zh-CN" altLang="en-US" sz="1400" dirty="0">
              <a:solidFill>
                <a:schemeClr val="bg1"/>
              </a:solidFill>
              <a:latin typeface="+mn-ea"/>
              <a:cs typeface="Arial Unicode MS" panose="020B0604020202020204" pitchFamily="34" charset="-122"/>
            </a:endParaRPr>
          </a:p>
        </p:txBody>
      </p:sp>
      <p:sp>
        <p:nvSpPr>
          <p:cNvPr id="88" name="椭圆 87"/>
          <p:cNvSpPr/>
          <p:nvPr/>
        </p:nvSpPr>
        <p:spPr>
          <a:xfrm>
            <a:off x="7688854" y="5804165"/>
            <a:ext cx="244321" cy="244320"/>
          </a:xfrm>
          <a:prstGeom prst="ellipse">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mn-ea"/>
                <a:cs typeface="Arial Unicode MS" panose="020B0604020202020204" pitchFamily="34" charset="-122"/>
              </a:rPr>
              <a:t>X</a:t>
            </a:r>
            <a:endParaRPr lang="zh-CN" altLang="en-US" sz="1400" dirty="0">
              <a:solidFill>
                <a:schemeClr val="bg1"/>
              </a:solidFill>
              <a:latin typeface="+mn-ea"/>
              <a:cs typeface="Arial Unicode MS" panose="020B0604020202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2495890" y="3181092"/>
            <a:ext cx="3799746" cy="495815"/>
          </a:xfrm>
        </p:spPr>
        <p:txBody>
          <a:bodyPr/>
          <a:lstStyle/>
          <a:p>
            <a:r>
              <a:rPr lang="en-US" altLang="zh-CN" dirty="0"/>
              <a:t>PART</a:t>
            </a:r>
            <a:r>
              <a:rPr lang="zh-CN" altLang="en-US" dirty="0"/>
              <a:t> </a:t>
            </a:r>
            <a:r>
              <a:rPr lang="en-US" altLang="zh-CN" dirty="0"/>
              <a:t>3</a:t>
            </a:r>
            <a:endParaRPr lang="zh-CN" altLang="en-US" dirty="0"/>
          </a:p>
        </p:txBody>
      </p:sp>
      <p:sp>
        <p:nvSpPr>
          <p:cNvPr id="4" name="文本占位符 3"/>
          <p:cNvSpPr>
            <a:spLocks noGrp="1"/>
          </p:cNvSpPr>
          <p:nvPr>
            <p:ph type="body" sz="quarter" idx="11"/>
          </p:nvPr>
        </p:nvSpPr>
        <p:spPr>
          <a:xfrm>
            <a:off x="2495889" y="3671198"/>
            <a:ext cx="6760547" cy="495815"/>
          </a:xfrm>
        </p:spPr>
        <p:txBody>
          <a:bodyPr/>
          <a:lstStyle/>
          <a:p>
            <a:r>
              <a:rPr lang="en-US" altLang="zh-CN" dirty="0"/>
              <a:t>Success</a:t>
            </a:r>
            <a:r>
              <a:rPr lang="zh-CN" altLang="en-US" dirty="0"/>
              <a:t> </a:t>
            </a:r>
            <a:r>
              <a:rPr lang="en-US" altLang="zh-CN" dirty="0"/>
              <a:t>Stories</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230736"/>
            <a:ext cx="12192000" cy="6858000"/>
          </a:xfrm>
          <a:prstGeom prst="rect">
            <a:avLst/>
          </a:prstGeom>
          <a:solidFill>
            <a:srgbClr val="005A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indent="0" algn="ctr"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思源黑体 CN Regular"/>
              <a:cs typeface="+mn-cs"/>
            </a:endParaRPr>
          </a:p>
        </p:txBody>
      </p:sp>
      <p:sp>
        <p:nvSpPr>
          <p:cNvPr id="9" name="正方形"/>
          <p:cNvSpPr/>
          <p:nvPr/>
        </p:nvSpPr>
        <p:spPr>
          <a:xfrm>
            <a:off x="1116053" y="2114551"/>
            <a:ext cx="1193801" cy="1193800"/>
          </a:xfrm>
          <a:prstGeom prst="rect">
            <a:avLst/>
          </a:prstGeom>
          <a:solidFill>
            <a:srgbClr val="FFFFFF">
              <a:alpha val="9876"/>
            </a:srgbClr>
          </a:solidFill>
          <a:ln w="12700">
            <a:miter lim="400000"/>
          </a:ln>
        </p:spPr>
        <p:txBody>
          <a:bodyPr lIns="25400" tIns="25400" rIns="25400" bIns="25400" anchor="ctr"/>
          <a:lstStyle/>
          <a:p>
            <a:pPr algn="ctr" defTabSz="412750" eaLnBrk="1" fontAlgn="auto">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10" name="正方形"/>
          <p:cNvSpPr/>
          <p:nvPr/>
        </p:nvSpPr>
        <p:spPr>
          <a:xfrm>
            <a:off x="-7922" y="2434898"/>
            <a:ext cx="2137618" cy="1988206"/>
          </a:xfrm>
          <a:prstGeom prst="rect">
            <a:avLst/>
          </a:prstGeom>
          <a:solidFill>
            <a:srgbClr val="FFFFFF">
              <a:alpha val="89983"/>
            </a:srgbClr>
          </a:solidFill>
          <a:ln w="12700">
            <a:miter lim="400000"/>
          </a:ln>
        </p:spPr>
        <p:txBody>
          <a:bodyPr lIns="25400" tIns="25400" rIns="25400" bIns="25400" anchor="ctr"/>
          <a:lstStyle/>
          <a:p>
            <a:pPr marL="0" marR="0" lvl="0" indent="0" algn="ctr" defTabSz="412750" eaLnBrk="1" fontAlgn="auto" latinLnBrk="0" hangingPunct="1">
              <a:lnSpc>
                <a:spcPct val="100000"/>
              </a:lnSpc>
              <a:spcBef>
                <a:spcPts val="0"/>
              </a:spcBef>
              <a:spcAft>
                <a:spcPts val="0"/>
              </a:spcAft>
              <a:buClrTx/>
              <a:buSzTx/>
              <a:buFontTx/>
              <a:buNone/>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章节标题文本，100磅"/>
          <p:cNvSpPr txBox="1"/>
          <p:nvPr/>
        </p:nvSpPr>
        <p:spPr>
          <a:xfrm>
            <a:off x="3425907" y="2277567"/>
            <a:ext cx="7854542" cy="2213977"/>
          </a:xfrm>
          <a:prstGeom prst="rect">
            <a:avLst/>
          </a:prstGeom>
          <a:solidFill>
            <a:srgbClr val="0060FF"/>
          </a:solidFill>
          <a:ln w="12700">
            <a:noFill/>
            <a:miter lim="400000"/>
          </a:ln>
          <a:effectLst/>
        </p:spPr>
        <p:txBody>
          <a:bodyPr wrap="square" lIns="288000" tIns="108000" rIns="144000" bIns="108000" anchor="ctr">
            <a:spAutoFit/>
          </a:bodyPr>
          <a:lstStyle>
            <a:lvl1pPr algn="l" defTabSz="457200">
              <a:defRPr sz="10000" b="0">
                <a:solidFill>
                  <a:srgbClr val="FFFFFF"/>
                </a:solidFill>
                <a:latin typeface="+mn-lt"/>
                <a:ea typeface="+mn-ea"/>
                <a:cs typeface="+mn-cs"/>
                <a:sym typeface="腾讯体 W7"/>
              </a:defRPr>
            </a:lvl1pPr>
          </a:lstStyle>
          <a:p>
            <a:pPr marL="514350" marR="0" lvl="0" indent="-514350" algn="l" defTabSz="457200" eaLnBrk="1" fontAlgn="auto" latinLnBrk="0" hangingPunct="1">
              <a:lnSpc>
                <a:spcPct val="150000"/>
              </a:lnSpc>
              <a:spcBef>
                <a:spcPts val="0"/>
              </a:spcBef>
              <a:spcAft>
                <a:spcPts val="0"/>
              </a:spcAft>
              <a:buClrTx/>
              <a:buSzTx/>
              <a:buFontTx/>
              <a:buAutoNum type="arabicPeriod"/>
              <a:defRPr/>
            </a:pPr>
            <a:r>
              <a:rPr lang="en-US" altLang="zh-CN" sz="3000" kern="0" dirty="0">
                <a:solidFill>
                  <a:schemeClr val="bg1"/>
                </a:solidFill>
                <a:latin typeface="腾讯体 W7"/>
                <a:ea typeface="腾讯体 W7"/>
              </a:rPr>
              <a:t>Zero-Trust concept and evolution</a:t>
            </a:r>
            <a:endParaRPr kumimoji="0" lang="en-US" altLang="zh-CN" sz="3000" b="0" i="0" u="none" strike="noStrike" kern="0" cap="none" spc="0" normalizeH="0" baseline="0" noProof="0" dirty="0">
              <a:ln>
                <a:noFill/>
              </a:ln>
              <a:solidFill>
                <a:schemeClr val="bg1"/>
              </a:solidFill>
              <a:effectLst/>
              <a:uLnTx/>
              <a:uFillTx/>
              <a:latin typeface="腾讯体 W7"/>
              <a:ea typeface="腾讯体 W7"/>
              <a:sym typeface="腾讯体 W7"/>
            </a:endParaRPr>
          </a:p>
          <a:p>
            <a:pPr marL="514350" marR="0" lvl="0" indent="-514350" algn="l" defTabSz="457200" eaLnBrk="1" fontAlgn="auto" latinLnBrk="0" hangingPunct="1">
              <a:lnSpc>
                <a:spcPct val="150000"/>
              </a:lnSpc>
              <a:spcBef>
                <a:spcPts val="0"/>
              </a:spcBef>
              <a:spcAft>
                <a:spcPts val="0"/>
              </a:spcAft>
              <a:buClrTx/>
              <a:buSzTx/>
              <a:buFontTx/>
              <a:buAutoNum type="arabicPeriod"/>
              <a:defRPr/>
            </a:pPr>
            <a:r>
              <a:rPr lang="en-US" altLang="zh-CN" sz="3000" kern="0" dirty="0">
                <a:solidFill>
                  <a:schemeClr val="bg1"/>
                </a:solidFill>
                <a:latin typeface="腾讯体 W7"/>
                <a:ea typeface="腾讯体 W7"/>
              </a:rPr>
              <a:t>Tencent Zero-Trust security solution</a:t>
            </a:r>
          </a:p>
          <a:p>
            <a:pPr marL="514350" marR="0" lvl="0" indent="-514350" algn="l" defTabSz="457200" eaLnBrk="1" fontAlgn="auto" latinLnBrk="0" hangingPunct="1">
              <a:lnSpc>
                <a:spcPct val="150000"/>
              </a:lnSpc>
              <a:spcBef>
                <a:spcPts val="0"/>
              </a:spcBef>
              <a:spcAft>
                <a:spcPts val="0"/>
              </a:spcAft>
              <a:buClrTx/>
              <a:buSzTx/>
              <a:buFontTx/>
              <a:buAutoNum type="arabicPeriod"/>
              <a:defRPr/>
            </a:pPr>
            <a:r>
              <a:rPr kumimoji="0" lang="en-US" altLang="zh-CN" sz="3000" b="0" i="0" u="none" strike="noStrike" kern="0" cap="none" spc="0" normalizeH="0" baseline="0" noProof="0" dirty="0">
                <a:ln>
                  <a:noFill/>
                </a:ln>
                <a:solidFill>
                  <a:schemeClr val="bg1"/>
                </a:solidFill>
                <a:effectLst/>
                <a:uLnTx/>
                <a:uFillTx/>
                <a:latin typeface="腾讯体 W7"/>
                <a:ea typeface="腾讯体 W7"/>
                <a:sym typeface="腾讯体 W7"/>
              </a:rPr>
              <a:t>Success</a:t>
            </a:r>
            <a:r>
              <a:rPr lang="en-US" altLang="zh-CN" sz="3000" kern="0" dirty="0">
                <a:solidFill>
                  <a:schemeClr val="bg1"/>
                </a:solidFill>
                <a:latin typeface="腾讯体 W7"/>
                <a:ea typeface="腾讯体 W7"/>
              </a:rPr>
              <a:t> stories</a:t>
            </a:r>
            <a:endParaRPr kumimoji="0" lang="en-US" altLang="zh-CN" sz="3000" b="0" i="0" u="none" strike="noStrike" kern="0" cap="none" spc="0" normalizeH="0" baseline="0" noProof="0" dirty="0">
              <a:ln>
                <a:noFill/>
              </a:ln>
              <a:solidFill>
                <a:schemeClr val="bg1"/>
              </a:solidFill>
              <a:effectLst/>
              <a:uLnTx/>
              <a:uFillTx/>
              <a:latin typeface="腾讯体 W7"/>
              <a:ea typeface="腾讯体 W7"/>
              <a:sym typeface="腾讯体 W7"/>
            </a:endParaRPr>
          </a:p>
        </p:txBody>
      </p:sp>
      <p:sp>
        <p:nvSpPr>
          <p:cNvPr id="12" name="01"/>
          <p:cNvSpPr txBox="1"/>
          <p:nvPr/>
        </p:nvSpPr>
        <p:spPr>
          <a:xfrm>
            <a:off x="141490" y="3256110"/>
            <a:ext cx="1988206" cy="504754"/>
          </a:xfrm>
          <a:prstGeom prst="rect">
            <a:avLst/>
          </a:prstGeom>
          <a:ln w="12700">
            <a:miter lim="400000"/>
          </a:ln>
        </p:spPr>
        <p:txBody>
          <a:bodyPr wrap="square" lIns="0" tIns="0" rIns="0" bIns="0" anchor="ctr">
            <a:spAutoFit/>
          </a:bodyPr>
          <a:lstStyle>
            <a:lvl1pPr algn="l" defTabSz="457200">
              <a:lnSpc>
                <a:spcPct val="80000"/>
              </a:lnSpc>
              <a:defRPr sz="20000" b="0">
                <a:solidFill>
                  <a:schemeClr val="accent1">
                    <a:hueOff val="848127"/>
                    <a:lumOff val="-2941"/>
                  </a:schemeClr>
                </a:solidFill>
                <a:latin typeface="+mn-lt"/>
                <a:ea typeface="+mn-ea"/>
                <a:cs typeface="+mn-cs"/>
                <a:sym typeface="腾讯体 W7"/>
              </a:defRPr>
            </a:lvl1pPr>
          </a:lstStyle>
          <a:p>
            <a:pPr eaLnBrk="1" fontAlgn="auto">
              <a:spcBef>
                <a:spcPts val="0"/>
              </a:spcBef>
              <a:spcAft>
                <a:spcPts val="0"/>
              </a:spcAft>
              <a:defRPr/>
            </a:pPr>
            <a:r>
              <a:rPr lang="en-US" sz="4000" kern="0" dirty="0">
                <a:solidFill>
                  <a:srgbClr val="0060FF"/>
                </a:solidFill>
                <a:latin typeface="腾讯体 W7"/>
                <a:ea typeface="腾讯体 W7"/>
              </a:rPr>
              <a:t>Content</a:t>
            </a:r>
            <a:endParaRPr sz="4000" kern="0" dirty="0">
              <a:solidFill>
                <a:srgbClr val="0060FF"/>
              </a:solidFill>
              <a:latin typeface="腾讯体 W7"/>
              <a:ea typeface="腾讯体 W7"/>
            </a:endParaRPr>
          </a:p>
        </p:txBody>
      </p:sp>
      <p:sp>
        <p:nvSpPr>
          <p:cNvPr id="13" name="正方形"/>
          <p:cNvSpPr/>
          <p:nvPr/>
        </p:nvSpPr>
        <p:spPr>
          <a:xfrm>
            <a:off x="1783088" y="4197573"/>
            <a:ext cx="526828" cy="526828"/>
          </a:xfrm>
          <a:prstGeom prst="rect">
            <a:avLst/>
          </a:prstGeom>
          <a:solidFill>
            <a:srgbClr val="FFFFFF">
              <a:alpha val="49687"/>
            </a:srgbClr>
          </a:solidFill>
          <a:ln w="12700">
            <a:miter lim="400000"/>
          </a:ln>
        </p:spPr>
        <p:txBody>
          <a:bodyPr lIns="25400" tIns="25400" rIns="25400" bIns="25400" anchor="ctr"/>
          <a:lstStyle/>
          <a:p>
            <a:pPr algn="ctr" defTabSz="412750" eaLnBrk="1" fontAlgn="auto">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6754523" cy="408855"/>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sp>
        <p:nvSpPr>
          <p:cNvPr id="2" name="标题 1"/>
          <p:cNvSpPr>
            <a:spLocks noGrp="1"/>
          </p:cNvSpPr>
          <p:nvPr>
            <p:ph type="title"/>
          </p:nvPr>
        </p:nvSpPr>
        <p:spPr>
          <a:xfrm>
            <a:off x="1359810" y="396290"/>
            <a:ext cx="10346668" cy="607123"/>
          </a:xfrm>
        </p:spPr>
        <p:txBody>
          <a:bodyPr/>
          <a:lstStyle/>
          <a:p>
            <a:r>
              <a:rPr lang="en-SG" altLang="zh-CN" dirty="0"/>
              <a:t>Base on Tencent’s Best Practices</a:t>
            </a:r>
            <a:endParaRPr lang="zh-CN" altLang="en-US" dirty="0"/>
          </a:p>
        </p:txBody>
      </p:sp>
      <p:sp>
        <p:nvSpPr>
          <p:cNvPr id="3" name="矩形 36">
            <a:extLst>
              <a:ext uri="{FF2B5EF4-FFF2-40B4-BE49-F238E27FC236}">
                <a16:creationId xmlns:a16="http://schemas.microsoft.com/office/drawing/2014/main" id="{6B239E19-267E-E038-12B9-92C05439319C}"/>
              </a:ext>
            </a:extLst>
          </p:cNvPr>
          <p:cNvSpPr/>
          <p:nvPr/>
        </p:nvSpPr>
        <p:spPr>
          <a:xfrm>
            <a:off x="508000" y="1691840"/>
            <a:ext cx="4644000" cy="4581023"/>
          </a:xfrm>
          <a:prstGeom prst="rect">
            <a:avLst/>
          </a:prstGeom>
          <a:solidFill>
            <a:srgbClr val="222E4C">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 name="椭圆 155">
            <a:extLst>
              <a:ext uri="{FF2B5EF4-FFF2-40B4-BE49-F238E27FC236}">
                <a16:creationId xmlns:a16="http://schemas.microsoft.com/office/drawing/2014/main" id="{25CAD284-8F4C-33B3-F1E8-DCA82F01036F}"/>
              </a:ext>
            </a:extLst>
          </p:cNvPr>
          <p:cNvSpPr/>
          <p:nvPr/>
        </p:nvSpPr>
        <p:spPr>
          <a:xfrm>
            <a:off x="706385" y="3203912"/>
            <a:ext cx="2528041" cy="1442601"/>
          </a:xfrm>
          <a:prstGeom prst="ellipse">
            <a:avLst/>
          </a:prstGeom>
          <a:solidFill>
            <a:schemeClr val="bg2"/>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 name="直接连接符 76">
            <a:extLst>
              <a:ext uri="{FF2B5EF4-FFF2-40B4-BE49-F238E27FC236}">
                <a16:creationId xmlns:a16="http://schemas.microsoft.com/office/drawing/2014/main" id="{106207AB-DCCA-CE37-C7DF-573B79E1D142}"/>
              </a:ext>
            </a:extLst>
          </p:cNvPr>
          <p:cNvCxnSpPr>
            <a:cxnSpLocks/>
            <a:stCxn id="43" idx="2"/>
          </p:cNvCxnSpPr>
          <p:nvPr/>
        </p:nvCxnSpPr>
        <p:spPr>
          <a:xfrm flipH="1">
            <a:off x="1293068" y="4280429"/>
            <a:ext cx="513276" cy="304753"/>
          </a:xfrm>
          <a:prstGeom prst="line">
            <a:avLst/>
          </a:prstGeom>
          <a:ln w="12700">
            <a:solidFill>
              <a:srgbClr val="0B58F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76">
            <a:extLst>
              <a:ext uri="{FF2B5EF4-FFF2-40B4-BE49-F238E27FC236}">
                <a16:creationId xmlns:a16="http://schemas.microsoft.com/office/drawing/2014/main" id="{90E28706-AF4C-7F1C-63A4-B55E54CE8EEF}"/>
              </a:ext>
            </a:extLst>
          </p:cNvPr>
          <p:cNvCxnSpPr>
            <a:cxnSpLocks/>
            <a:stCxn id="43" idx="6"/>
          </p:cNvCxnSpPr>
          <p:nvPr/>
        </p:nvCxnSpPr>
        <p:spPr>
          <a:xfrm>
            <a:off x="2290061" y="4280429"/>
            <a:ext cx="380608" cy="341913"/>
          </a:xfrm>
          <a:prstGeom prst="line">
            <a:avLst/>
          </a:prstGeom>
          <a:ln w="12700">
            <a:solidFill>
              <a:srgbClr val="0B58F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76">
            <a:extLst>
              <a:ext uri="{FF2B5EF4-FFF2-40B4-BE49-F238E27FC236}">
                <a16:creationId xmlns:a16="http://schemas.microsoft.com/office/drawing/2014/main" id="{05E77450-9A37-EF5D-6173-ADB99908F77C}"/>
              </a:ext>
            </a:extLst>
          </p:cNvPr>
          <p:cNvCxnSpPr>
            <a:cxnSpLocks/>
            <a:stCxn id="43" idx="2"/>
          </p:cNvCxnSpPr>
          <p:nvPr/>
        </p:nvCxnSpPr>
        <p:spPr>
          <a:xfrm flipH="1" flipV="1">
            <a:off x="1272600" y="4014768"/>
            <a:ext cx="533744" cy="265661"/>
          </a:xfrm>
          <a:prstGeom prst="line">
            <a:avLst/>
          </a:prstGeom>
          <a:ln w="12700">
            <a:solidFill>
              <a:srgbClr val="0B58F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12">
            <a:extLst>
              <a:ext uri="{FF2B5EF4-FFF2-40B4-BE49-F238E27FC236}">
                <a16:creationId xmlns:a16="http://schemas.microsoft.com/office/drawing/2014/main" id="{4AF1DC41-828E-7BBF-0E5B-202A908E2DBE}"/>
              </a:ext>
            </a:extLst>
          </p:cNvPr>
          <p:cNvSpPr/>
          <p:nvPr/>
        </p:nvSpPr>
        <p:spPr>
          <a:xfrm>
            <a:off x="5201813" y="1147088"/>
            <a:ext cx="6148144" cy="528000"/>
          </a:xfrm>
          <a:prstGeom prst="rect">
            <a:avLst/>
          </a:prstGeom>
          <a:solidFill>
            <a:srgbClr val="222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矩形 13">
            <a:extLst>
              <a:ext uri="{FF2B5EF4-FFF2-40B4-BE49-F238E27FC236}">
                <a16:creationId xmlns:a16="http://schemas.microsoft.com/office/drawing/2014/main" id="{05CBB0D4-3417-6352-6C6D-27437689EE70}"/>
              </a:ext>
            </a:extLst>
          </p:cNvPr>
          <p:cNvSpPr/>
          <p:nvPr/>
        </p:nvSpPr>
        <p:spPr>
          <a:xfrm>
            <a:off x="5201812" y="1691840"/>
            <a:ext cx="6148144" cy="1653318"/>
          </a:xfrm>
          <a:prstGeom prst="rect">
            <a:avLst/>
          </a:prstGeom>
          <a:solidFill>
            <a:srgbClr val="222E4C">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0" name="矩形 14">
            <a:extLst>
              <a:ext uri="{FF2B5EF4-FFF2-40B4-BE49-F238E27FC236}">
                <a16:creationId xmlns:a16="http://schemas.microsoft.com/office/drawing/2014/main" id="{A24CEE7B-CB75-A6CA-A0D0-450289C2DE0D}"/>
              </a:ext>
            </a:extLst>
          </p:cNvPr>
          <p:cNvSpPr/>
          <p:nvPr/>
        </p:nvSpPr>
        <p:spPr>
          <a:xfrm>
            <a:off x="508000" y="1147088"/>
            <a:ext cx="4644000" cy="528000"/>
          </a:xfrm>
          <a:prstGeom prst="rect">
            <a:avLst/>
          </a:prstGeom>
          <a:solidFill>
            <a:srgbClr val="0B5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1" name="内容占位符 2">
            <a:extLst>
              <a:ext uri="{FF2B5EF4-FFF2-40B4-BE49-F238E27FC236}">
                <a16:creationId xmlns:a16="http://schemas.microsoft.com/office/drawing/2014/main" id="{5760C57B-AAAB-5828-F5BB-50712B804201}"/>
              </a:ext>
            </a:extLst>
          </p:cNvPr>
          <p:cNvSpPr txBox="1">
            <a:spLocks/>
          </p:cNvSpPr>
          <p:nvPr/>
        </p:nvSpPr>
        <p:spPr>
          <a:xfrm>
            <a:off x="5495112" y="1260277"/>
            <a:ext cx="4273888" cy="369332"/>
          </a:xfrm>
          <a:prstGeom prst="rect">
            <a:avLst/>
          </a:prstGeom>
          <a:noFill/>
        </p:spPr>
        <p:txBody>
          <a:bodyPr wrap="squar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SG" dirty="0"/>
              <a:t>Challenges of Corporate IT</a:t>
            </a:r>
            <a:endParaRPr lang="zh-CN" altLang="en-US" dirty="0"/>
          </a:p>
        </p:txBody>
      </p:sp>
      <p:sp>
        <p:nvSpPr>
          <p:cNvPr id="13" name="文本框 29">
            <a:extLst>
              <a:ext uri="{FF2B5EF4-FFF2-40B4-BE49-F238E27FC236}">
                <a16:creationId xmlns:a16="http://schemas.microsoft.com/office/drawing/2014/main" id="{5CC6F2B5-5CF6-F151-0B08-A50B04864C18}"/>
              </a:ext>
            </a:extLst>
          </p:cNvPr>
          <p:cNvSpPr txBox="1"/>
          <p:nvPr/>
        </p:nvSpPr>
        <p:spPr>
          <a:xfrm>
            <a:off x="5251624" y="1701424"/>
            <a:ext cx="6148144" cy="450636"/>
          </a:xfrm>
          <a:prstGeom prst="rect">
            <a:avLst/>
          </a:prstGeom>
          <a:noFill/>
        </p:spPr>
        <p:txBody>
          <a:bodyPr wrap="square" lIns="60960" tIns="30480" rIns="60960" bIns="30480" rtlCol="0">
            <a:spAutoFit/>
          </a:bodyPr>
          <a:lstStyle/>
          <a:p>
            <a:pPr marL="285750" indent="-285750">
              <a:lnSpc>
                <a:spcPct val="120000"/>
              </a:lnSpc>
              <a:buFont typeface="Arial" panose="020B0604020202020204" pitchFamily="34" charset="0"/>
              <a:buChar char="•"/>
            </a:pPr>
            <a:r>
              <a:rPr lang="en-SG" sz="1100" b="1" dirty="0">
                <a:solidFill>
                  <a:srgbClr val="005AFF"/>
                </a:solidFill>
                <a:latin typeface="微软雅黑" panose="020B0503020204020204" pitchFamily="34" charset="-122"/>
                <a:ea typeface="微软雅黑" panose="020B0503020204020204" pitchFamily="34" charset="-122"/>
              </a:rPr>
              <a:t>Large number of endpoint devices</a:t>
            </a:r>
            <a:r>
              <a:rPr lang="zh-CN" altLang="en-US" sz="1100" b="1" dirty="0">
                <a:solidFill>
                  <a:srgbClr val="005AFF"/>
                </a:solidFill>
                <a:latin typeface="Microsoft YaHei" panose="020B0503020204020204" pitchFamily="34" charset="-122"/>
                <a:ea typeface="Microsoft YaHei" panose="020B0503020204020204" pitchFamily="34" charset="-122"/>
              </a:rPr>
              <a:t>：</a:t>
            </a:r>
            <a:r>
              <a:rPr lang="en-US" altLang="zh-CN" sz="1100" b="1" dirty="0">
                <a:latin typeface="Microsoft YaHei" panose="020B0503020204020204" pitchFamily="34" charset="-122"/>
                <a:ea typeface="Microsoft YaHei" panose="020B0503020204020204" pitchFamily="34" charset="-122"/>
              </a:rPr>
              <a:t>Security baseline configuration for each device varies, resulting in huge maintenance work.</a:t>
            </a:r>
            <a:endParaRPr lang="zh-CN" altLang="en-US" sz="1100" dirty="0">
              <a:latin typeface="Microsoft YaHei" panose="020B0503020204020204" pitchFamily="34" charset="-122"/>
              <a:ea typeface="Microsoft YaHei" panose="020B0503020204020204" pitchFamily="34" charset="-122"/>
            </a:endParaRPr>
          </a:p>
        </p:txBody>
      </p:sp>
      <p:sp>
        <p:nvSpPr>
          <p:cNvPr id="15" name="文本框 30">
            <a:extLst>
              <a:ext uri="{FF2B5EF4-FFF2-40B4-BE49-F238E27FC236}">
                <a16:creationId xmlns:a16="http://schemas.microsoft.com/office/drawing/2014/main" id="{A9E04347-F6C0-89C2-6C6B-D26A4926AB48}"/>
              </a:ext>
            </a:extLst>
          </p:cNvPr>
          <p:cNvSpPr txBox="1"/>
          <p:nvPr/>
        </p:nvSpPr>
        <p:spPr>
          <a:xfrm>
            <a:off x="5233457" y="2160624"/>
            <a:ext cx="6064247" cy="450573"/>
          </a:xfrm>
          <a:prstGeom prst="rect">
            <a:avLst/>
          </a:prstGeom>
          <a:noFill/>
        </p:spPr>
        <p:txBody>
          <a:bodyPr wrap="square" lIns="60960" tIns="30480" rIns="60960" bIns="30480" rtlCol="0">
            <a:spAutoFit/>
          </a:bodyPr>
          <a:lstStyle/>
          <a:p>
            <a:pPr marL="285750" indent="-285750">
              <a:lnSpc>
                <a:spcPct val="120000"/>
              </a:lnSpc>
              <a:buFont typeface="Arial" panose="020B0604020202020204" pitchFamily="34" charset="0"/>
              <a:buChar char="•"/>
            </a:pPr>
            <a:r>
              <a:rPr lang="en-SG" sz="1100" b="1" dirty="0">
                <a:solidFill>
                  <a:srgbClr val="005AFF"/>
                </a:solidFill>
                <a:latin typeface="微软雅黑" panose="020B0503020204020204" pitchFamily="34" charset="-122"/>
                <a:ea typeface="微软雅黑" panose="020B0503020204020204" pitchFamily="34" charset="-122"/>
              </a:rPr>
              <a:t>Various operating systems </a:t>
            </a:r>
            <a:r>
              <a:rPr lang="zh-CN" altLang="en-US" sz="1100" b="1" dirty="0">
                <a:solidFill>
                  <a:srgbClr val="005AFF"/>
                </a:solidFill>
                <a:latin typeface="微软雅黑" panose="020B0503020204020204" pitchFamily="34" charset="-122"/>
                <a:ea typeface="微软雅黑" panose="020B0503020204020204" pitchFamily="34" charset="-122"/>
              </a:rPr>
              <a:t>：</a:t>
            </a:r>
            <a:r>
              <a:rPr lang="en-SG" sz="1100" dirty="0"/>
              <a:t> </a:t>
            </a:r>
            <a:r>
              <a:rPr lang="en-SG" sz="1100" b="1" dirty="0">
                <a:latin typeface="Microsoft YaHei" panose="020B0503020204020204" pitchFamily="34" charset="-122"/>
                <a:ea typeface="Microsoft YaHei" panose="020B0503020204020204" pitchFamily="34" charset="-122"/>
              </a:rPr>
              <a:t>A large number of MacOS developers, but lack of corresponding security management.</a:t>
            </a:r>
            <a:endParaRPr lang="en-US" altLang="zh-CN" sz="1100" b="1" dirty="0">
              <a:latin typeface="Microsoft YaHei" panose="020B0503020204020204" pitchFamily="34" charset="-122"/>
              <a:ea typeface="Microsoft YaHei" panose="020B0503020204020204" pitchFamily="34" charset="-122"/>
            </a:endParaRPr>
          </a:p>
        </p:txBody>
      </p:sp>
      <p:sp>
        <p:nvSpPr>
          <p:cNvPr id="16" name="文本框 37">
            <a:extLst>
              <a:ext uri="{FF2B5EF4-FFF2-40B4-BE49-F238E27FC236}">
                <a16:creationId xmlns:a16="http://schemas.microsoft.com/office/drawing/2014/main" id="{492F7CF8-0701-1977-7D83-98F0522211ED}"/>
              </a:ext>
            </a:extLst>
          </p:cNvPr>
          <p:cNvSpPr txBox="1"/>
          <p:nvPr/>
        </p:nvSpPr>
        <p:spPr>
          <a:xfrm>
            <a:off x="5233457" y="2619982"/>
            <a:ext cx="6064246" cy="450573"/>
          </a:xfrm>
          <a:prstGeom prst="rect">
            <a:avLst/>
          </a:prstGeom>
          <a:noFill/>
        </p:spPr>
        <p:txBody>
          <a:bodyPr wrap="square" lIns="60960" tIns="30480" rIns="60960" bIns="30480" rtlCol="0">
            <a:spAutoFit/>
          </a:bodyPr>
          <a:lstStyle/>
          <a:p>
            <a:pPr marL="285750" indent="-285750">
              <a:lnSpc>
                <a:spcPct val="120000"/>
              </a:lnSpc>
              <a:buFont typeface="Arial" panose="020B0604020202020204" pitchFamily="34" charset="0"/>
              <a:buChar char="•"/>
            </a:pPr>
            <a:r>
              <a:rPr lang="en-US" altLang="zh-CN" sz="1100" b="1" dirty="0">
                <a:solidFill>
                  <a:srgbClr val="005AFF"/>
                </a:solidFill>
                <a:latin typeface="微软雅黑" panose="020B0503020204020204" pitchFamily="34" charset="-122"/>
                <a:ea typeface="微软雅黑" panose="020B0503020204020204" pitchFamily="34" charset="-122"/>
              </a:rPr>
              <a:t>Uncertain</a:t>
            </a:r>
            <a:r>
              <a:rPr lang="zh-CN" altLang="en-US" sz="1100" b="1" dirty="0">
                <a:solidFill>
                  <a:srgbClr val="005AFF"/>
                </a:solidFill>
                <a:latin typeface="微软雅黑" panose="020B0503020204020204" pitchFamily="34" charset="-122"/>
                <a:ea typeface="微软雅黑" panose="020B0503020204020204" pitchFamily="34" charset="-122"/>
              </a:rPr>
              <a:t> </a:t>
            </a:r>
            <a:r>
              <a:rPr lang="en-US" altLang="zh-CN" sz="1100" b="1" dirty="0">
                <a:solidFill>
                  <a:srgbClr val="005AFF"/>
                </a:solidFill>
                <a:latin typeface="微软雅黑" panose="020B0503020204020204" pitchFamily="34" charset="-122"/>
                <a:ea typeface="微软雅黑" panose="020B0503020204020204" pitchFamily="34" charset="-122"/>
              </a:rPr>
              <a:t>working location</a:t>
            </a:r>
            <a:r>
              <a:rPr lang="zh-CN" altLang="en-US" sz="1100" b="1" dirty="0">
                <a:solidFill>
                  <a:srgbClr val="005AFF"/>
                </a:solidFill>
                <a:latin typeface="微软雅黑" panose="020B0503020204020204" pitchFamily="34" charset="-122"/>
                <a:ea typeface="微软雅黑" panose="020B0503020204020204" pitchFamily="34" charset="-122"/>
              </a:rPr>
              <a:t>：</a:t>
            </a:r>
            <a:r>
              <a:rPr lang="en-SG" sz="1100" dirty="0"/>
              <a:t> </a:t>
            </a:r>
            <a:r>
              <a:rPr lang="en-SG" sz="1100" b="1" dirty="0">
                <a:latin typeface="Microsoft YaHei" panose="020B0503020204020204" pitchFamily="34" charset="-122"/>
                <a:ea typeface="Microsoft YaHei" panose="020B0503020204020204" pitchFamily="34" charset="-122"/>
              </a:rPr>
              <a:t>Company, outdoor, home office, etc., Both internal and external networks need to be managed.</a:t>
            </a:r>
            <a:endParaRPr lang="en-US" altLang="zh-CN" sz="1100" b="1" dirty="0">
              <a:latin typeface="Microsoft YaHei" panose="020B0503020204020204" pitchFamily="34" charset="-122"/>
              <a:ea typeface="Microsoft YaHei" panose="020B0503020204020204" pitchFamily="34" charset="-122"/>
            </a:endParaRPr>
          </a:p>
        </p:txBody>
      </p:sp>
      <p:sp>
        <p:nvSpPr>
          <p:cNvPr id="17" name="文本框 38">
            <a:extLst>
              <a:ext uri="{FF2B5EF4-FFF2-40B4-BE49-F238E27FC236}">
                <a16:creationId xmlns:a16="http://schemas.microsoft.com/office/drawing/2014/main" id="{082921A2-C4B8-0AF2-9D88-9B1076A41BCA}"/>
              </a:ext>
            </a:extLst>
          </p:cNvPr>
          <p:cNvSpPr txBox="1"/>
          <p:nvPr/>
        </p:nvSpPr>
        <p:spPr>
          <a:xfrm>
            <a:off x="5233457" y="3044481"/>
            <a:ext cx="6375052" cy="264368"/>
          </a:xfrm>
          <a:prstGeom prst="rect">
            <a:avLst/>
          </a:prstGeom>
          <a:noFill/>
        </p:spPr>
        <p:txBody>
          <a:bodyPr wrap="square" lIns="60960" tIns="30480" rIns="60960" bIns="30480" rtlCol="0">
            <a:spAutoFit/>
          </a:bodyPr>
          <a:lstStyle/>
          <a:p>
            <a:pPr marL="285750" indent="-285750">
              <a:lnSpc>
                <a:spcPct val="120000"/>
              </a:lnSpc>
              <a:buFont typeface="Arial" panose="020B0604020202020204" pitchFamily="34" charset="0"/>
              <a:buChar char="•"/>
            </a:pPr>
            <a:r>
              <a:rPr lang="en-SG" sz="1100" b="1" dirty="0">
                <a:solidFill>
                  <a:srgbClr val="005AFF"/>
                </a:solidFill>
                <a:latin typeface="微软雅黑" panose="020B0503020204020204" pitchFamily="34" charset="-122"/>
                <a:ea typeface="微软雅黑" panose="020B0503020204020204" pitchFamily="34" charset="-122"/>
              </a:rPr>
              <a:t>Excessive use of public internet</a:t>
            </a:r>
            <a:r>
              <a:rPr lang="zh-CN" altLang="en-US" sz="1200" b="1" dirty="0">
                <a:solidFill>
                  <a:srgbClr val="005AFF"/>
                </a:solidFill>
                <a:latin typeface="微软雅黑" panose="020B0503020204020204" pitchFamily="34" charset="-122"/>
                <a:ea typeface="微软雅黑" panose="020B0503020204020204" pitchFamily="34" charset="-122"/>
              </a:rPr>
              <a:t>：</a:t>
            </a:r>
            <a:r>
              <a:rPr lang="en-US" altLang="zh-CN" sz="1100" b="1" dirty="0">
                <a:latin typeface="Microsoft YaHei" panose="020B0503020204020204" pitchFamily="34" charset="-122"/>
                <a:ea typeface="Microsoft YaHei" panose="020B0503020204020204" pitchFamily="34" charset="-122"/>
              </a:rPr>
              <a:t>Risk of sensitive information leakage.</a:t>
            </a:r>
          </a:p>
        </p:txBody>
      </p:sp>
      <p:sp>
        <p:nvSpPr>
          <p:cNvPr id="18" name="矩形 42">
            <a:extLst>
              <a:ext uri="{FF2B5EF4-FFF2-40B4-BE49-F238E27FC236}">
                <a16:creationId xmlns:a16="http://schemas.microsoft.com/office/drawing/2014/main" id="{C216BB1B-43DA-F1DF-33B4-D406BCF04454}"/>
              </a:ext>
            </a:extLst>
          </p:cNvPr>
          <p:cNvSpPr/>
          <p:nvPr/>
        </p:nvSpPr>
        <p:spPr>
          <a:xfrm>
            <a:off x="5201813" y="3398301"/>
            <a:ext cx="6148144" cy="528000"/>
          </a:xfrm>
          <a:prstGeom prst="rect">
            <a:avLst/>
          </a:prstGeom>
          <a:solidFill>
            <a:srgbClr val="222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43">
            <a:extLst>
              <a:ext uri="{FF2B5EF4-FFF2-40B4-BE49-F238E27FC236}">
                <a16:creationId xmlns:a16="http://schemas.microsoft.com/office/drawing/2014/main" id="{CB5CA048-AB6B-8397-50AC-F702D67CD934}"/>
              </a:ext>
            </a:extLst>
          </p:cNvPr>
          <p:cNvSpPr/>
          <p:nvPr/>
        </p:nvSpPr>
        <p:spPr>
          <a:xfrm>
            <a:off x="5201812" y="3943052"/>
            <a:ext cx="6148144" cy="2326267"/>
          </a:xfrm>
          <a:prstGeom prst="rect">
            <a:avLst/>
          </a:prstGeom>
          <a:solidFill>
            <a:srgbClr val="222E4C">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0" name="内容占位符 2">
            <a:extLst>
              <a:ext uri="{FF2B5EF4-FFF2-40B4-BE49-F238E27FC236}">
                <a16:creationId xmlns:a16="http://schemas.microsoft.com/office/drawing/2014/main" id="{65112FC2-C81F-6FAA-92C8-2C76DD69A376}"/>
              </a:ext>
            </a:extLst>
          </p:cNvPr>
          <p:cNvSpPr txBox="1">
            <a:spLocks/>
          </p:cNvSpPr>
          <p:nvPr/>
        </p:nvSpPr>
        <p:spPr>
          <a:xfrm>
            <a:off x="5495112" y="3511490"/>
            <a:ext cx="2101351" cy="301557"/>
          </a:xfrm>
          <a:prstGeom prst="rect">
            <a:avLst/>
          </a:prstGeom>
        </p:spPr>
        <p:txBody>
          <a:bodyPr vert="horz" lIns="60960" tIns="30480" rIns="60960" bIns="30480" rtlCol="0">
            <a:sp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altLang="zh-CN" sz="1733" dirty="0">
                <a:solidFill>
                  <a:schemeClr val="bg1"/>
                </a:solidFill>
                <a:latin typeface="微软雅黑" panose="020B0503020204020204" pitchFamily="34" charset="-122"/>
                <a:ea typeface="微软雅黑" panose="020B0503020204020204" pitchFamily="34" charset="-122"/>
              </a:rPr>
              <a:t>Solution</a:t>
            </a:r>
            <a:endParaRPr lang="zh-CN" altLang="en-US" sz="1733" dirty="0">
              <a:solidFill>
                <a:schemeClr val="bg1"/>
              </a:solidFill>
              <a:latin typeface="微软雅黑" panose="020B0503020204020204" pitchFamily="34" charset="-122"/>
              <a:ea typeface="微软雅黑" panose="020B0503020204020204" pitchFamily="34" charset="-122"/>
            </a:endParaRPr>
          </a:p>
        </p:txBody>
      </p:sp>
      <p:sp>
        <p:nvSpPr>
          <p:cNvPr id="21" name="文本框 45">
            <a:extLst>
              <a:ext uri="{FF2B5EF4-FFF2-40B4-BE49-F238E27FC236}">
                <a16:creationId xmlns:a16="http://schemas.microsoft.com/office/drawing/2014/main" id="{2C8A2BA9-7A5A-9BBC-A887-2C26153E2D1F}"/>
              </a:ext>
            </a:extLst>
          </p:cNvPr>
          <p:cNvSpPr txBox="1"/>
          <p:nvPr/>
        </p:nvSpPr>
        <p:spPr>
          <a:xfrm>
            <a:off x="5215660" y="3922024"/>
            <a:ext cx="6134295" cy="1975477"/>
          </a:xfrm>
          <a:prstGeom prst="rect">
            <a:avLst/>
          </a:prstGeom>
          <a:noFill/>
        </p:spPr>
        <p:txBody>
          <a:bodyPr wrap="square" lIns="60960" tIns="30480" rIns="60960" bIns="30480" rtlCol="0">
            <a:spAutoFit/>
          </a:bodyPr>
          <a:lstStyle/>
          <a:p>
            <a:pPr marL="171450" indent="-171450" algn="just">
              <a:lnSpc>
                <a:spcPct val="150000"/>
              </a:lnSpc>
              <a:buFont typeface="Arial" panose="020B0604020202020204" pitchFamily="34" charset="0"/>
              <a:buChar char="•"/>
            </a:pPr>
            <a:r>
              <a:rPr lang="en-SG" sz="1050" dirty="0"/>
              <a:t>Tencent </a:t>
            </a:r>
            <a:r>
              <a:rPr lang="en-SG" sz="1050" dirty="0" err="1"/>
              <a:t>iOA</a:t>
            </a:r>
            <a:r>
              <a:rPr lang="en-SG" sz="1050" dirty="0"/>
              <a:t> is Tencent IT self-designed and self-developed product, based on Tencent’s network security management practice for more than ten years.</a:t>
            </a:r>
          </a:p>
          <a:p>
            <a:pPr marL="171450" indent="-171450" algn="just">
              <a:lnSpc>
                <a:spcPct val="150000"/>
              </a:lnSpc>
              <a:buFont typeface="Arial" panose="020B0604020202020204" pitchFamily="34" charset="0"/>
              <a:buChar char="•"/>
            </a:pPr>
            <a:r>
              <a:rPr lang="en-SG" sz="1050" dirty="0"/>
              <a:t>The development was started in 2016, and it has been practiced and verified in internal production and office environments.</a:t>
            </a:r>
            <a:endParaRPr lang="en-SG" altLang="zh-CN" sz="1050" dirty="0">
              <a:latin typeface="Microsoft YaHei" panose="020B0503020204020204" pitchFamily="34" charset="-122"/>
              <a:ea typeface="Microsoft YaHei" panose="020B0503020204020204" pitchFamily="34" charset="-122"/>
            </a:endParaRPr>
          </a:p>
          <a:p>
            <a:pPr marL="171450" indent="-171450" algn="just">
              <a:lnSpc>
                <a:spcPct val="150000"/>
              </a:lnSpc>
              <a:buFont typeface="Arial" panose="020B0604020202020204" pitchFamily="34" charset="0"/>
              <a:buChar char="•"/>
            </a:pPr>
            <a:r>
              <a:rPr lang="en-SG" sz="1050" dirty="0"/>
              <a:t>At the beginning of the Covid-19 epidemic in 2020, the </a:t>
            </a:r>
            <a:r>
              <a:rPr lang="en-SG" sz="1050" dirty="0" err="1"/>
              <a:t>iOA</a:t>
            </a:r>
            <a:r>
              <a:rPr lang="en-SG" sz="1050" dirty="0"/>
              <a:t> successfully supported</a:t>
            </a:r>
            <a:r>
              <a:rPr lang="zh-CN" altLang="en-US" sz="1050" dirty="0"/>
              <a:t> </a:t>
            </a:r>
            <a:r>
              <a:rPr lang="en-SG" sz="1050" dirty="0"/>
              <a:t>the company of 60k+ employees, 100k+ devices across different cities and overseas.</a:t>
            </a:r>
          </a:p>
          <a:p>
            <a:pPr marL="171450" indent="-171450" algn="just">
              <a:lnSpc>
                <a:spcPct val="150000"/>
              </a:lnSpc>
              <a:buFont typeface="Arial" panose="020B0604020202020204" pitchFamily="34" charset="0"/>
              <a:buChar char="•"/>
            </a:pPr>
            <a:r>
              <a:rPr lang="en-SG" sz="1050" dirty="0"/>
              <a:t>The </a:t>
            </a:r>
            <a:r>
              <a:rPr lang="en-SG" sz="1050" dirty="0" err="1"/>
              <a:t>iOA</a:t>
            </a:r>
            <a:r>
              <a:rPr lang="en-SG" sz="1050" dirty="0"/>
              <a:t> network equipment were quickly expanded to 140 units which supported hundreds of application systems, carried an average of 20G network traffic, and fully supported various office scenarios.</a:t>
            </a:r>
          </a:p>
        </p:txBody>
      </p:sp>
      <p:sp>
        <p:nvSpPr>
          <p:cNvPr id="22" name="文本框 47">
            <a:extLst>
              <a:ext uri="{FF2B5EF4-FFF2-40B4-BE49-F238E27FC236}">
                <a16:creationId xmlns:a16="http://schemas.microsoft.com/office/drawing/2014/main" id="{33648F56-D00A-FD6D-2AE7-B8C42F2B7F7E}"/>
              </a:ext>
            </a:extLst>
          </p:cNvPr>
          <p:cNvSpPr txBox="1"/>
          <p:nvPr/>
        </p:nvSpPr>
        <p:spPr>
          <a:xfrm>
            <a:off x="529482" y="1834884"/>
            <a:ext cx="4788727" cy="298159"/>
          </a:xfrm>
          <a:prstGeom prst="rect">
            <a:avLst/>
          </a:prstGeom>
          <a:noFill/>
        </p:spPr>
        <p:txBody>
          <a:bodyPr wrap="square" lIns="60960" tIns="30480" rIns="60960" bIns="30480" rtlCol="0">
            <a:spAutoFit/>
          </a:bodyPr>
          <a:lstStyle/>
          <a:p>
            <a:pPr>
              <a:lnSpc>
                <a:spcPct val="120000"/>
              </a:lnSpc>
            </a:pPr>
            <a:r>
              <a:rPr lang="en-US" altLang="zh-CN" sz="1400" b="1" dirty="0">
                <a:latin typeface="Microsoft YaHei" panose="020B0503020204020204" pitchFamily="34" charset="-122"/>
                <a:ea typeface="Microsoft YaHei" panose="020B0503020204020204" pitchFamily="34" charset="-122"/>
              </a:rPr>
              <a:t>Endpoint Device Access</a:t>
            </a:r>
            <a:r>
              <a:rPr lang="zh-CN" altLang="en-US" sz="1400" dirty="0">
                <a:latin typeface="Microsoft YaHei" panose="020B0503020204020204" pitchFamily="34" charset="-122"/>
                <a:ea typeface="Microsoft YaHei" panose="020B0503020204020204" pitchFamily="34" charset="-122"/>
              </a:rPr>
              <a:t>：</a:t>
            </a:r>
            <a:r>
              <a:rPr lang="en-US" altLang="zh-CN" sz="1400" b="1" dirty="0">
                <a:solidFill>
                  <a:schemeClr val="accent1"/>
                </a:solidFill>
                <a:latin typeface="Microsoft YaHei" panose="020B0503020204020204" pitchFamily="34" charset="-122"/>
                <a:ea typeface="Microsoft YaHei" panose="020B0503020204020204" pitchFamily="34" charset="-122"/>
              </a:rPr>
              <a:t>120k+ /day</a:t>
            </a:r>
            <a:endParaRPr lang="zh-CN" altLang="en-US" sz="1400" b="1" dirty="0">
              <a:solidFill>
                <a:schemeClr val="accent1"/>
              </a:solidFill>
              <a:latin typeface="Microsoft YaHei" panose="020B0503020204020204" pitchFamily="34" charset="-122"/>
              <a:ea typeface="Microsoft YaHei" panose="020B0503020204020204" pitchFamily="34" charset="-122"/>
            </a:endParaRPr>
          </a:p>
        </p:txBody>
      </p:sp>
      <p:sp>
        <p:nvSpPr>
          <p:cNvPr id="23" name="文本框 48">
            <a:extLst>
              <a:ext uri="{FF2B5EF4-FFF2-40B4-BE49-F238E27FC236}">
                <a16:creationId xmlns:a16="http://schemas.microsoft.com/office/drawing/2014/main" id="{E0D6D0DA-A98A-CEC0-16C4-86FD837140E1}"/>
              </a:ext>
            </a:extLst>
          </p:cNvPr>
          <p:cNvSpPr txBox="1"/>
          <p:nvPr/>
        </p:nvSpPr>
        <p:spPr>
          <a:xfrm>
            <a:off x="540436" y="2160624"/>
            <a:ext cx="4591485" cy="539443"/>
          </a:xfrm>
          <a:prstGeom prst="rect">
            <a:avLst/>
          </a:prstGeom>
          <a:noFill/>
        </p:spPr>
        <p:txBody>
          <a:bodyPr wrap="square" lIns="60960" tIns="30480" rIns="60960" bIns="30480" rtlCol="0">
            <a:spAutoFit/>
          </a:bodyPr>
          <a:lstStyle/>
          <a:p>
            <a:pPr marL="285750" indent="-285750">
              <a:lnSpc>
                <a:spcPct val="150000"/>
              </a:lnSpc>
              <a:buFont typeface="Arial" panose="020B0604020202020204" pitchFamily="34" charset="0"/>
              <a:buChar char="•"/>
            </a:pPr>
            <a:r>
              <a:rPr lang="en-US" altLang="zh-CN" sz="1100" b="1" dirty="0">
                <a:latin typeface="Microsoft YaHei" panose="020B0503020204020204" pitchFamily="34" charset="-122"/>
                <a:ea typeface="Microsoft YaHei" panose="020B0503020204020204" pitchFamily="34" charset="-122"/>
              </a:rPr>
              <a:t>Laptop/Desktop Device</a:t>
            </a:r>
            <a:r>
              <a:rPr lang="zh-CN" altLang="en-US" sz="1100" b="1" dirty="0">
                <a:latin typeface="Microsoft YaHei" panose="020B0503020204020204" pitchFamily="34" charset="-122"/>
                <a:ea typeface="Microsoft YaHei" panose="020B0503020204020204" pitchFamily="34" charset="-122"/>
              </a:rPr>
              <a:t>：</a:t>
            </a:r>
            <a:r>
              <a:rPr lang="en-US" altLang="zh-CN" sz="1100" b="1" dirty="0">
                <a:solidFill>
                  <a:srgbClr val="005AFF"/>
                </a:solidFill>
                <a:latin typeface="Microsoft YaHei" panose="020B0503020204020204" pitchFamily="34" charset="-122"/>
                <a:ea typeface="Microsoft YaHei" panose="020B0503020204020204" pitchFamily="34" charset="-122"/>
              </a:rPr>
              <a:t> Windows 70k+, MacOS 18k+</a:t>
            </a:r>
          </a:p>
          <a:p>
            <a:pPr marL="285750" indent="-285750">
              <a:lnSpc>
                <a:spcPct val="150000"/>
              </a:lnSpc>
              <a:buFont typeface="Arial" panose="020B0604020202020204" pitchFamily="34" charset="0"/>
              <a:buChar char="•"/>
            </a:pPr>
            <a:r>
              <a:rPr lang="en-US" altLang="zh-CN" sz="1100" b="1" dirty="0">
                <a:latin typeface="Microsoft YaHei" panose="020B0503020204020204" pitchFamily="34" charset="-122"/>
                <a:ea typeface="Microsoft YaHei" panose="020B0503020204020204" pitchFamily="34" charset="-122"/>
              </a:rPr>
              <a:t>Mobile Device</a:t>
            </a:r>
            <a:r>
              <a:rPr lang="zh-CN" altLang="en-US" sz="1100" b="1" dirty="0">
                <a:latin typeface="Microsoft YaHei" panose="020B0503020204020204" pitchFamily="34" charset="-122"/>
                <a:ea typeface="Microsoft YaHei" panose="020B0503020204020204" pitchFamily="34" charset="-122"/>
              </a:rPr>
              <a:t>：</a:t>
            </a:r>
            <a:r>
              <a:rPr lang="en-US" altLang="zh-CN" sz="1100" b="1" dirty="0">
                <a:solidFill>
                  <a:srgbClr val="005AFF"/>
                </a:solidFill>
                <a:latin typeface="Microsoft YaHei" panose="020B0503020204020204" pitchFamily="34" charset="-122"/>
                <a:ea typeface="Microsoft YaHei" panose="020B0503020204020204" pitchFamily="34" charset="-122"/>
              </a:rPr>
              <a:t> iPhone 10k+, Android 4k+</a:t>
            </a:r>
            <a:endParaRPr lang="zh-CN" altLang="en-US" sz="1100" b="1" dirty="0">
              <a:solidFill>
                <a:srgbClr val="005AFF"/>
              </a:solidFill>
              <a:latin typeface="Microsoft YaHei" panose="020B0503020204020204" pitchFamily="34" charset="-122"/>
              <a:ea typeface="Microsoft YaHei" panose="020B0503020204020204" pitchFamily="34" charset="-122"/>
            </a:endParaRPr>
          </a:p>
        </p:txBody>
      </p:sp>
      <p:sp>
        <p:nvSpPr>
          <p:cNvPr id="24" name="矩形 50">
            <a:extLst>
              <a:ext uri="{FF2B5EF4-FFF2-40B4-BE49-F238E27FC236}">
                <a16:creationId xmlns:a16="http://schemas.microsoft.com/office/drawing/2014/main" id="{894A962C-83BC-4FB3-403D-378BAD86E404}"/>
              </a:ext>
            </a:extLst>
          </p:cNvPr>
          <p:cNvSpPr/>
          <p:nvPr/>
        </p:nvSpPr>
        <p:spPr>
          <a:xfrm>
            <a:off x="583796" y="5588391"/>
            <a:ext cx="4492408" cy="553998"/>
          </a:xfrm>
          <a:prstGeom prst="rect">
            <a:avLst/>
          </a:prstGeom>
        </p:spPr>
        <p:txBody>
          <a:bodyPr wrap="square">
            <a:spAutoFit/>
          </a:bodyPr>
          <a:lstStyle/>
          <a:p>
            <a:pPr algn="just"/>
            <a:r>
              <a:rPr lang="zh-CN" altLang="en-US" sz="900" dirty="0">
                <a:solidFill>
                  <a:schemeClr val="tx1">
                    <a:lumMod val="65000"/>
                    <a:lumOff val="35000"/>
                  </a:schemeClr>
                </a:solidFill>
                <a:latin typeface="+mn-ea"/>
                <a:ea typeface="+mn-ea"/>
              </a:rPr>
              <a:t>*</a:t>
            </a:r>
            <a:r>
              <a:rPr lang="en-SG" sz="1000" dirty="0"/>
              <a:t>There are special security requirements, such as mergers and acquisitions, investment companies, workplaces of temporary cooperative companies, department handling payment business , information security departments, etc.</a:t>
            </a:r>
            <a:endParaRPr lang="en-US" altLang="zh-CN" sz="900" dirty="0">
              <a:solidFill>
                <a:schemeClr val="tx1">
                  <a:lumMod val="65000"/>
                  <a:lumOff val="35000"/>
                </a:schemeClr>
              </a:solidFill>
              <a:latin typeface="+mn-ea"/>
              <a:ea typeface="+mn-ea"/>
            </a:endParaRPr>
          </a:p>
        </p:txBody>
      </p:sp>
      <p:cxnSp>
        <p:nvCxnSpPr>
          <p:cNvPr id="25" name="直接连接符 76">
            <a:extLst>
              <a:ext uri="{FF2B5EF4-FFF2-40B4-BE49-F238E27FC236}">
                <a16:creationId xmlns:a16="http://schemas.microsoft.com/office/drawing/2014/main" id="{D757D91D-6EC6-18BD-11C6-2F02F60C78A2}"/>
              </a:ext>
            </a:extLst>
          </p:cNvPr>
          <p:cNvCxnSpPr>
            <a:cxnSpLocks/>
            <a:stCxn id="43" idx="6"/>
          </p:cNvCxnSpPr>
          <p:nvPr/>
        </p:nvCxnSpPr>
        <p:spPr>
          <a:xfrm flipV="1">
            <a:off x="2290061" y="4001810"/>
            <a:ext cx="415048" cy="278619"/>
          </a:xfrm>
          <a:prstGeom prst="line">
            <a:avLst/>
          </a:prstGeom>
          <a:ln w="12700">
            <a:solidFill>
              <a:srgbClr val="0B58F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107">
            <a:extLst>
              <a:ext uri="{FF2B5EF4-FFF2-40B4-BE49-F238E27FC236}">
                <a16:creationId xmlns:a16="http://schemas.microsoft.com/office/drawing/2014/main" id="{76B94D20-C7BD-0EEB-1FE7-F8DE54FEE112}"/>
              </a:ext>
            </a:extLst>
          </p:cNvPr>
          <p:cNvGrpSpPr/>
          <p:nvPr/>
        </p:nvGrpSpPr>
        <p:grpSpPr>
          <a:xfrm>
            <a:off x="1110650" y="3820693"/>
            <a:ext cx="530940" cy="404575"/>
            <a:chOff x="2610026" y="3699689"/>
            <a:chExt cx="571488" cy="435473"/>
          </a:xfrm>
        </p:grpSpPr>
        <p:sp>
          <p:nvSpPr>
            <p:cNvPr id="27" name="椭圆 108">
              <a:extLst>
                <a:ext uri="{FF2B5EF4-FFF2-40B4-BE49-F238E27FC236}">
                  <a16:creationId xmlns:a16="http://schemas.microsoft.com/office/drawing/2014/main" id="{C7B489C7-E31D-5B07-221C-F66CF76E2395}"/>
                </a:ext>
              </a:extLst>
            </p:cNvPr>
            <p:cNvSpPr/>
            <p:nvPr/>
          </p:nvSpPr>
          <p:spPr>
            <a:xfrm>
              <a:off x="2610026" y="3699689"/>
              <a:ext cx="435473" cy="435473"/>
            </a:xfrm>
            <a:prstGeom prst="ellipse">
              <a:avLst/>
            </a:prstGeom>
            <a:solidFill>
              <a:srgbClr val="222E4C"/>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109">
              <a:extLst>
                <a:ext uri="{FF2B5EF4-FFF2-40B4-BE49-F238E27FC236}">
                  <a16:creationId xmlns:a16="http://schemas.microsoft.com/office/drawing/2014/main" id="{27FA0715-9253-9531-AD41-0837B90474A8}"/>
                </a:ext>
              </a:extLst>
            </p:cNvPr>
            <p:cNvSpPr txBox="1"/>
            <p:nvPr/>
          </p:nvSpPr>
          <p:spPr>
            <a:xfrm>
              <a:off x="2642399" y="3716748"/>
              <a:ext cx="539115" cy="340462"/>
            </a:xfrm>
            <a:prstGeom prst="rect">
              <a:avLst/>
            </a:prstGeom>
            <a:noFill/>
          </p:spPr>
          <p:txBody>
            <a:bodyPr wrap="square" rtlCol="0">
              <a:spAutoFit/>
            </a:bodyPr>
            <a:lstStyle/>
            <a:p>
              <a:pPr algn="l">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BJ</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grpSp>
      <p:grpSp>
        <p:nvGrpSpPr>
          <p:cNvPr id="29" name="组合 110">
            <a:extLst>
              <a:ext uri="{FF2B5EF4-FFF2-40B4-BE49-F238E27FC236}">
                <a16:creationId xmlns:a16="http://schemas.microsoft.com/office/drawing/2014/main" id="{C9B90751-9551-1112-88D8-2DE7F2BE57F9}"/>
              </a:ext>
            </a:extLst>
          </p:cNvPr>
          <p:cNvGrpSpPr/>
          <p:nvPr/>
        </p:nvGrpSpPr>
        <p:grpSpPr>
          <a:xfrm>
            <a:off x="1048258" y="4416144"/>
            <a:ext cx="500864" cy="404575"/>
            <a:chOff x="2580239" y="3699689"/>
            <a:chExt cx="539115" cy="435473"/>
          </a:xfrm>
        </p:grpSpPr>
        <p:sp>
          <p:nvSpPr>
            <p:cNvPr id="30" name="椭圆 111">
              <a:extLst>
                <a:ext uri="{FF2B5EF4-FFF2-40B4-BE49-F238E27FC236}">
                  <a16:creationId xmlns:a16="http://schemas.microsoft.com/office/drawing/2014/main" id="{4F97FE8C-DBF6-6795-7B10-0DEC8336BF8E}"/>
                </a:ext>
              </a:extLst>
            </p:cNvPr>
            <p:cNvSpPr/>
            <p:nvPr/>
          </p:nvSpPr>
          <p:spPr>
            <a:xfrm>
              <a:off x="2610026" y="3699689"/>
              <a:ext cx="435473" cy="435473"/>
            </a:xfrm>
            <a:prstGeom prst="ellipse">
              <a:avLst/>
            </a:prstGeom>
            <a:solidFill>
              <a:srgbClr val="222E4C"/>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112">
              <a:extLst>
                <a:ext uri="{FF2B5EF4-FFF2-40B4-BE49-F238E27FC236}">
                  <a16:creationId xmlns:a16="http://schemas.microsoft.com/office/drawing/2014/main" id="{7D687927-D92A-5E61-6A5F-400B3F36411A}"/>
                </a:ext>
              </a:extLst>
            </p:cNvPr>
            <p:cNvSpPr txBox="1"/>
            <p:nvPr/>
          </p:nvSpPr>
          <p:spPr>
            <a:xfrm>
              <a:off x="2580239" y="3716749"/>
              <a:ext cx="539115" cy="340462"/>
            </a:xfrm>
            <a:prstGeom prst="rect">
              <a:avLst/>
            </a:prstGeom>
            <a:noFill/>
          </p:spPr>
          <p:txBody>
            <a:bodyPr wrap="square" rtlCol="0">
              <a:spAutoFit/>
            </a:bodyPr>
            <a:lstStyle/>
            <a:p>
              <a:pPr algn="l">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CD</a:t>
              </a:r>
              <a:endParaRPr lang="zh-CN" altLang="en-US" sz="1100" b="1" dirty="0">
                <a:solidFill>
                  <a:schemeClr val="bg1"/>
                </a:solidFill>
                <a:latin typeface="Microsoft YaHei" panose="020B0503020204020204" pitchFamily="34" charset="-122"/>
                <a:ea typeface="Microsoft YaHei" panose="020B0503020204020204" pitchFamily="34" charset="-122"/>
              </a:endParaRPr>
            </a:p>
          </p:txBody>
        </p:sp>
      </p:grpSp>
      <p:grpSp>
        <p:nvGrpSpPr>
          <p:cNvPr id="32" name="组合 113">
            <a:extLst>
              <a:ext uri="{FF2B5EF4-FFF2-40B4-BE49-F238E27FC236}">
                <a16:creationId xmlns:a16="http://schemas.microsoft.com/office/drawing/2014/main" id="{684FE7BC-AFC8-99A4-20AD-DDAAB1E768D2}"/>
              </a:ext>
            </a:extLst>
          </p:cNvPr>
          <p:cNvGrpSpPr/>
          <p:nvPr/>
        </p:nvGrpSpPr>
        <p:grpSpPr>
          <a:xfrm>
            <a:off x="2454677" y="3828575"/>
            <a:ext cx="500864" cy="404575"/>
            <a:chOff x="2580240" y="3699689"/>
            <a:chExt cx="539115" cy="435473"/>
          </a:xfrm>
        </p:grpSpPr>
        <p:sp>
          <p:nvSpPr>
            <p:cNvPr id="33" name="椭圆 114">
              <a:extLst>
                <a:ext uri="{FF2B5EF4-FFF2-40B4-BE49-F238E27FC236}">
                  <a16:creationId xmlns:a16="http://schemas.microsoft.com/office/drawing/2014/main" id="{49E18531-DAB6-7997-F0F8-947C61D3E25A}"/>
                </a:ext>
              </a:extLst>
            </p:cNvPr>
            <p:cNvSpPr/>
            <p:nvPr/>
          </p:nvSpPr>
          <p:spPr>
            <a:xfrm>
              <a:off x="2610026" y="3699689"/>
              <a:ext cx="435473" cy="435473"/>
            </a:xfrm>
            <a:prstGeom prst="ellipse">
              <a:avLst/>
            </a:prstGeom>
            <a:solidFill>
              <a:srgbClr val="222E4C"/>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115">
              <a:extLst>
                <a:ext uri="{FF2B5EF4-FFF2-40B4-BE49-F238E27FC236}">
                  <a16:creationId xmlns:a16="http://schemas.microsoft.com/office/drawing/2014/main" id="{E54F84AE-FAC2-5BA7-C675-62ECBDE61FD8}"/>
                </a:ext>
              </a:extLst>
            </p:cNvPr>
            <p:cNvSpPr txBox="1"/>
            <p:nvPr/>
          </p:nvSpPr>
          <p:spPr>
            <a:xfrm>
              <a:off x="2580240" y="3716748"/>
              <a:ext cx="539115" cy="340462"/>
            </a:xfrm>
            <a:prstGeom prst="rect">
              <a:avLst/>
            </a:prstGeom>
            <a:noFill/>
          </p:spPr>
          <p:txBody>
            <a:bodyPr wrap="square" rtlCol="0">
              <a:spAutoFit/>
            </a:bodyPr>
            <a:lstStyle/>
            <a:p>
              <a:pPr algn="l">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SH</a:t>
              </a:r>
              <a:endParaRPr lang="zh-CN" altLang="en-US" sz="1100" b="1" dirty="0">
                <a:solidFill>
                  <a:schemeClr val="bg1"/>
                </a:solidFill>
                <a:latin typeface="Microsoft YaHei" panose="020B0503020204020204" pitchFamily="34" charset="-122"/>
                <a:ea typeface="Microsoft YaHei" panose="020B0503020204020204" pitchFamily="34" charset="-122"/>
              </a:endParaRPr>
            </a:p>
          </p:txBody>
        </p:sp>
      </p:grpSp>
      <p:grpSp>
        <p:nvGrpSpPr>
          <p:cNvPr id="35" name="组合 116">
            <a:extLst>
              <a:ext uri="{FF2B5EF4-FFF2-40B4-BE49-F238E27FC236}">
                <a16:creationId xmlns:a16="http://schemas.microsoft.com/office/drawing/2014/main" id="{8A6C2B88-277E-7E8E-6368-35F8EE8DB0A3}"/>
              </a:ext>
            </a:extLst>
          </p:cNvPr>
          <p:cNvGrpSpPr/>
          <p:nvPr/>
        </p:nvGrpSpPr>
        <p:grpSpPr>
          <a:xfrm>
            <a:off x="2440707" y="4420972"/>
            <a:ext cx="500864" cy="404575"/>
            <a:chOff x="2580239" y="3699689"/>
            <a:chExt cx="539115" cy="435473"/>
          </a:xfrm>
        </p:grpSpPr>
        <p:sp>
          <p:nvSpPr>
            <p:cNvPr id="36" name="椭圆 117">
              <a:extLst>
                <a:ext uri="{FF2B5EF4-FFF2-40B4-BE49-F238E27FC236}">
                  <a16:creationId xmlns:a16="http://schemas.microsoft.com/office/drawing/2014/main" id="{145FA838-CE0C-869B-11C4-CF87D3DECA26}"/>
                </a:ext>
              </a:extLst>
            </p:cNvPr>
            <p:cNvSpPr/>
            <p:nvPr/>
          </p:nvSpPr>
          <p:spPr>
            <a:xfrm>
              <a:off x="2610026" y="3699689"/>
              <a:ext cx="435473" cy="435473"/>
            </a:xfrm>
            <a:prstGeom prst="ellipse">
              <a:avLst/>
            </a:prstGeom>
            <a:solidFill>
              <a:srgbClr val="222E4C"/>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框 118">
              <a:extLst>
                <a:ext uri="{FF2B5EF4-FFF2-40B4-BE49-F238E27FC236}">
                  <a16:creationId xmlns:a16="http://schemas.microsoft.com/office/drawing/2014/main" id="{FCA49782-5CB4-F2B8-EF36-6558F5B8A376}"/>
                </a:ext>
              </a:extLst>
            </p:cNvPr>
            <p:cNvSpPr txBox="1"/>
            <p:nvPr/>
          </p:nvSpPr>
          <p:spPr>
            <a:xfrm>
              <a:off x="2580239" y="3716748"/>
              <a:ext cx="539115" cy="340462"/>
            </a:xfrm>
            <a:prstGeom prst="rect">
              <a:avLst/>
            </a:prstGeom>
            <a:noFill/>
          </p:spPr>
          <p:txBody>
            <a:bodyPr wrap="square" rtlCol="0">
              <a:spAutoFit/>
            </a:bodyPr>
            <a:lstStyle/>
            <a:p>
              <a:pPr algn="l">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GZ</a:t>
              </a:r>
              <a:endParaRPr lang="zh-CN" altLang="en-US" sz="1100" b="1" dirty="0">
                <a:solidFill>
                  <a:schemeClr val="bg1"/>
                </a:solidFill>
                <a:latin typeface="Microsoft YaHei" panose="020B0503020204020204" pitchFamily="34" charset="-122"/>
                <a:ea typeface="Microsoft YaHei" panose="020B0503020204020204" pitchFamily="34" charset="-122"/>
              </a:endParaRPr>
            </a:p>
          </p:txBody>
        </p:sp>
      </p:grpSp>
      <p:cxnSp>
        <p:nvCxnSpPr>
          <p:cNvPr id="38" name="直接连接符 76">
            <a:extLst>
              <a:ext uri="{FF2B5EF4-FFF2-40B4-BE49-F238E27FC236}">
                <a16:creationId xmlns:a16="http://schemas.microsoft.com/office/drawing/2014/main" id="{F95609C5-93B1-6873-B497-75953881017B}"/>
              </a:ext>
            </a:extLst>
          </p:cNvPr>
          <p:cNvCxnSpPr>
            <a:cxnSpLocks/>
          </p:cNvCxnSpPr>
          <p:nvPr/>
        </p:nvCxnSpPr>
        <p:spPr>
          <a:xfrm flipV="1">
            <a:off x="3234426" y="4329473"/>
            <a:ext cx="513276" cy="1"/>
          </a:xfrm>
          <a:prstGeom prst="line">
            <a:avLst/>
          </a:prstGeom>
          <a:ln w="12700">
            <a:solidFill>
              <a:srgbClr val="0B58F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9" name="文本框 134">
            <a:extLst>
              <a:ext uri="{FF2B5EF4-FFF2-40B4-BE49-F238E27FC236}">
                <a16:creationId xmlns:a16="http://schemas.microsoft.com/office/drawing/2014/main" id="{F1950D4B-337C-754A-121E-BA440820EDA7}"/>
              </a:ext>
            </a:extLst>
          </p:cNvPr>
          <p:cNvSpPr txBox="1"/>
          <p:nvPr/>
        </p:nvSpPr>
        <p:spPr>
          <a:xfrm>
            <a:off x="1254463" y="5118164"/>
            <a:ext cx="1656686" cy="298159"/>
          </a:xfrm>
          <a:prstGeom prst="rect">
            <a:avLst/>
          </a:prstGeom>
          <a:noFill/>
        </p:spPr>
        <p:txBody>
          <a:bodyPr wrap="square" lIns="60960" tIns="30480" rIns="60960" bIns="30480" rtlCol="0">
            <a:spAutoFit/>
          </a:bodyPr>
          <a:lstStyle/>
          <a:p>
            <a:pPr>
              <a:lnSpc>
                <a:spcPct val="120000"/>
              </a:lnSpc>
            </a:pPr>
            <a:r>
              <a:rPr lang="en-US" altLang="zh-CN" sz="1400" b="1" dirty="0">
                <a:latin typeface="Microsoft YaHei" panose="020B0503020204020204" pitchFamily="34" charset="-122"/>
                <a:ea typeface="Microsoft YaHei" panose="020B0503020204020204" pitchFamily="34" charset="-122"/>
              </a:rPr>
              <a:t>Offices in China</a:t>
            </a:r>
            <a:endParaRPr lang="zh-CN" altLang="en-US" sz="1400" b="1" dirty="0">
              <a:solidFill>
                <a:srgbClr val="005AFF"/>
              </a:solidFill>
              <a:latin typeface="Microsoft YaHei" panose="020B0503020204020204" pitchFamily="34" charset="-122"/>
              <a:ea typeface="Microsoft YaHei" panose="020B0503020204020204" pitchFamily="34" charset="-122"/>
            </a:endParaRPr>
          </a:p>
        </p:txBody>
      </p:sp>
      <p:sp>
        <p:nvSpPr>
          <p:cNvPr id="40" name="文本框 135">
            <a:extLst>
              <a:ext uri="{FF2B5EF4-FFF2-40B4-BE49-F238E27FC236}">
                <a16:creationId xmlns:a16="http://schemas.microsoft.com/office/drawing/2014/main" id="{69DBA75E-3E2C-9EE9-D865-E90E15ED0ABA}"/>
              </a:ext>
            </a:extLst>
          </p:cNvPr>
          <p:cNvSpPr txBox="1"/>
          <p:nvPr/>
        </p:nvSpPr>
        <p:spPr>
          <a:xfrm>
            <a:off x="3983642" y="4049300"/>
            <a:ext cx="1379506" cy="560346"/>
          </a:xfrm>
          <a:prstGeom prst="rect">
            <a:avLst/>
          </a:prstGeom>
          <a:noFill/>
        </p:spPr>
        <p:txBody>
          <a:bodyPr wrap="square" lIns="60960" tIns="30480" rIns="60960" bIns="30480" rtlCol="0">
            <a:spAutoFit/>
          </a:bodyPr>
          <a:lstStyle/>
          <a:p>
            <a:pPr>
              <a:lnSpc>
                <a:spcPct val="120000"/>
              </a:lnSpc>
            </a:pPr>
            <a:r>
              <a:rPr lang="en-SG" sz="1400" dirty="0"/>
              <a:t>Overseas Branches</a:t>
            </a:r>
            <a:endParaRPr lang="zh-CN" altLang="en-US" sz="1400" b="1" dirty="0">
              <a:latin typeface="Microsoft YaHei" panose="020B0503020204020204" pitchFamily="34" charset="-122"/>
              <a:ea typeface="Microsoft YaHei" panose="020B0503020204020204" pitchFamily="34" charset="-122"/>
            </a:endParaRPr>
          </a:p>
        </p:txBody>
      </p:sp>
      <p:pic>
        <p:nvPicPr>
          <p:cNvPr id="41" name="图片 178">
            <a:extLst>
              <a:ext uri="{FF2B5EF4-FFF2-40B4-BE49-F238E27FC236}">
                <a16:creationId xmlns:a16="http://schemas.microsoft.com/office/drawing/2014/main" id="{698A2F62-F73D-C51C-8F8A-93347E611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794" y="1266874"/>
            <a:ext cx="2470363" cy="314529"/>
          </a:xfrm>
          <a:prstGeom prst="rect">
            <a:avLst/>
          </a:prstGeom>
        </p:spPr>
      </p:pic>
      <p:grpSp>
        <p:nvGrpSpPr>
          <p:cNvPr id="42" name="组合 4">
            <a:extLst>
              <a:ext uri="{FF2B5EF4-FFF2-40B4-BE49-F238E27FC236}">
                <a16:creationId xmlns:a16="http://schemas.microsoft.com/office/drawing/2014/main" id="{CDD16FA0-F618-FB93-B57A-CB26604B5027}"/>
              </a:ext>
            </a:extLst>
          </p:cNvPr>
          <p:cNvGrpSpPr/>
          <p:nvPr/>
        </p:nvGrpSpPr>
        <p:grpSpPr>
          <a:xfrm>
            <a:off x="1806344" y="4038570"/>
            <a:ext cx="674021" cy="483717"/>
            <a:chOff x="2561782" y="3699689"/>
            <a:chExt cx="674021" cy="483717"/>
          </a:xfrm>
        </p:grpSpPr>
        <p:sp>
          <p:nvSpPr>
            <p:cNvPr id="43" name="椭圆 1">
              <a:extLst>
                <a:ext uri="{FF2B5EF4-FFF2-40B4-BE49-F238E27FC236}">
                  <a16:creationId xmlns:a16="http://schemas.microsoft.com/office/drawing/2014/main" id="{5066F62D-BC0E-DDDB-18BE-EA80A73015C3}"/>
                </a:ext>
              </a:extLst>
            </p:cNvPr>
            <p:cNvSpPr/>
            <p:nvPr/>
          </p:nvSpPr>
          <p:spPr>
            <a:xfrm>
              <a:off x="2561782" y="3699689"/>
              <a:ext cx="483717" cy="483717"/>
            </a:xfrm>
            <a:prstGeom prst="ellipse">
              <a:avLst/>
            </a:prstGeom>
            <a:solidFill>
              <a:srgbClr val="222E4C"/>
            </a:solidFill>
            <a:ln w="25400">
              <a:noFill/>
              <a:prstDash val="solid"/>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105">
              <a:extLst>
                <a:ext uri="{FF2B5EF4-FFF2-40B4-BE49-F238E27FC236}">
                  <a16:creationId xmlns:a16="http://schemas.microsoft.com/office/drawing/2014/main" id="{2E09CCFA-99F3-74B9-F454-001A0647895F}"/>
                </a:ext>
              </a:extLst>
            </p:cNvPr>
            <p:cNvSpPr txBox="1"/>
            <p:nvPr/>
          </p:nvSpPr>
          <p:spPr>
            <a:xfrm>
              <a:off x="2607334" y="3746312"/>
              <a:ext cx="628469" cy="336695"/>
            </a:xfrm>
            <a:prstGeom prst="rect">
              <a:avLst/>
            </a:prstGeom>
            <a:noFill/>
          </p:spPr>
          <p:txBody>
            <a:bodyPr wrap="square" rtlCol="0">
              <a:spAutoFit/>
            </a:bodyPr>
            <a:lstStyle/>
            <a:p>
              <a:pPr algn="l">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rPr>
                <a:t>SZ</a:t>
              </a:r>
              <a:endParaRPr lang="zh-CN" altLang="en-US" sz="1200" b="1" dirty="0">
                <a:solidFill>
                  <a:schemeClr val="bg1"/>
                </a:solidFill>
                <a:latin typeface="Microsoft YaHei" panose="020B0503020204020204" pitchFamily="34" charset="-122"/>
                <a:ea typeface="Microsoft YaHei" panose="020B0503020204020204" pitchFamily="3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6754523" cy="408855"/>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sp>
        <p:nvSpPr>
          <p:cNvPr id="2" name="标题 1"/>
          <p:cNvSpPr>
            <a:spLocks noGrp="1"/>
          </p:cNvSpPr>
          <p:nvPr>
            <p:ph type="title"/>
          </p:nvPr>
        </p:nvSpPr>
        <p:spPr>
          <a:xfrm>
            <a:off x="1359810" y="396290"/>
            <a:ext cx="10346668" cy="607123"/>
          </a:xfrm>
        </p:spPr>
        <p:txBody>
          <a:bodyPr/>
          <a:lstStyle/>
          <a:p>
            <a:r>
              <a:rPr lang="en-SG" altLang="zh-CN" dirty="0"/>
              <a:t>Success Stories in China Mainland</a:t>
            </a:r>
            <a:endParaRPr lang="zh-CN" altLang="en-US" dirty="0"/>
          </a:p>
        </p:txBody>
      </p:sp>
      <p:pic>
        <p:nvPicPr>
          <p:cNvPr id="3" name="图片 5">
            <a:extLst>
              <a:ext uri="{FF2B5EF4-FFF2-40B4-BE49-F238E27FC236}">
                <a16:creationId xmlns:a16="http://schemas.microsoft.com/office/drawing/2014/main" id="{7E9D29BD-C86E-7A7F-0AFF-0CC48F6CCD00}"/>
              </a:ext>
            </a:extLst>
          </p:cNvPr>
          <p:cNvPicPr>
            <a:picLocks noChangeAspect="1"/>
          </p:cNvPicPr>
          <p:nvPr/>
        </p:nvPicPr>
        <p:blipFill>
          <a:blip r:embed="rId4"/>
          <a:stretch>
            <a:fillRect/>
          </a:stretch>
        </p:blipFill>
        <p:spPr>
          <a:xfrm>
            <a:off x="997067" y="1911637"/>
            <a:ext cx="1913467" cy="711620"/>
          </a:xfrm>
          <a:prstGeom prst="rect">
            <a:avLst/>
          </a:prstGeom>
        </p:spPr>
      </p:pic>
      <p:pic>
        <p:nvPicPr>
          <p:cNvPr id="4" name="Picture 2" descr="重磅利好！数字政府提上日程新一轮建设热潮涌动">
            <a:extLst>
              <a:ext uri="{FF2B5EF4-FFF2-40B4-BE49-F238E27FC236}">
                <a16:creationId xmlns:a16="http://schemas.microsoft.com/office/drawing/2014/main" id="{8FF6FA5E-61F9-CCFE-0CE4-2A545B499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636" y="1597340"/>
            <a:ext cx="2027955" cy="1374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华润（集团）有限公司- 快懂百科">
            <a:extLst>
              <a:ext uri="{FF2B5EF4-FFF2-40B4-BE49-F238E27FC236}">
                <a16:creationId xmlns:a16="http://schemas.microsoft.com/office/drawing/2014/main" id="{779DBDB2-8570-3C02-FA01-8653668583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343" y="1597340"/>
            <a:ext cx="2027954" cy="1340214"/>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0439B3AA-7018-77DD-942C-46B39B096188}"/>
              </a:ext>
            </a:extLst>
          </p:cNvPr>
          <p:cNvPicPr>
            <a:picLocks noChangeAspect="1"/>
          </p:cNvPicPr>
          <p:nvPr/>
        </p:nvPicPr>
        <p:blipFill>
          <a:blip r:embed="rId7"/>
          <a:stretch>
            <a:fillRect/>
          </a:stretch>
        </p:blipFill>
        <p:spPr>
          <a:xfrm>
            <a:off x="975221" y="4255189"/>
            <a:ext cx="1935313" cy="711027"/>
          </a:xfrm>
          <a:prstGeom prst="rect">
            <a:avLst/>
          </a:prstGeom>
        </p:spPr>
      </p:pic>
      <p:pic>
        <p:nvPicPr>
          <p:cNvPr id="1026" name="Picture 2" descr="China International Capital Corporation - Wikipedia">
            <a:extLst>
              <a:ext uri="{FF2B5EF4-FFF2-40B4-BE49-F238E27FC236}">
                <a16:creationId xmlns:a16="http://schemas.microsoft.com/office/drawing/2014/main" id="{0FDDBE16-B61B-CA84-E0FF-B0197E0914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4695" y="3957912"/>
            <a:ext cx="2511251" cy="908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C8B495-0E99-CEE2-B2D1-E11E6FA5F2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2566" y="3429000"/>
            <a:ext cx="4000097" cy="224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4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p:nvPr/>
        </p:nvSpPr>
        <p:spPr>
          <a:xfrm>
            <a:off x="1308100" y="539965"/>
            <a:ext cx="6754523" cy="408855"/>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defRPr/>
            </a:pPr>
            <a:endParaRPr lang="zh-CN" altLang="en-US" sz="2800" dirty="0">
              <a:latin typeface="微软雅黑" panose="020B0503020204020204" pitchFamily="34" charset="-122"/>
              <a:ea typeface="微软雅黑" panose="020B0503020204020204" pitchFamily="34" charset="-122"/>
            </a:endParaRPr>
          </a:p>
        </p:txBody>
      </p:sp>
      <p:pic>
        <p:nvPicPr>
          <p:cNvPr id="14" name="图形 13"/>
          <p:cNvPicPr>
            <a:picLocks noChangeAspect="1"/>
          </p:cNvPicPr>
          <p:nvPr/>
        </p:nvPicPr>
        <p:blipFill>
          <a:blip r:embed="rId3"/>
          <a:stretch>
            <a:fillRect/>
          </a:stretch>
        </p:blipFill>
        <p:spPr>
          <a:xfrm>
            <a:off x="508000" y="448627"/>
            <a:ext cx="708025" cy="542699"/>
          </a:xfrm>
          <a:prstGeom prst="rect">
            <a:avLst/>
          </a:prstGeom>
        </p:spPr>
      </p:pic>
      <p:sp>
        <p:nvSpPr>
          <p:cNvPr id="2" name="标题 1"/>
          <p:cNvSpPr>
            <a:spLocks noGrp="1"/>
          </p:cNvSpPr>
          <p:nvPr>
            <p:ph type="title"/>
          </p:nvPr>
        </p:nvSpPr>
        <p:spPr>
          <a:xfrm>
            <a:off x="1359810" y="396290"/>
            <a:ext cx="10346668" cy="607123"/>
          </a:xfrm>
        </p:spPr>
        <p:txBody>
          <a:bodyPr/>
          <a:lstStyle/>
          <a:p>
            <a:r>
              <a:rPr lang="en-SG" altLang="zh-CN" dirty="0"/>
              <a:t>Success Story in HK</a:t>
            </a:r>
            <a:endParaRPr lang="zh-CN" altLang="en-US" dirty="0"/>
          </a:p>
        </p:txBody>
      </p:sp>
      <p:graphicFrame>
        <p:nvGraphicFramePr>
          <p:cNvPr id="45" name="Table 5">
            <a:extLst>
              <a:ext uri="{FF2B5EF4-FFF2-40B4-BE49-F238E27FC236}">
                <a16:creationId xmlns:a16="http://schemas.microsoft.com/office/drawing/2014/main" id="{A24E2BDD-45BD-7FAD-3927-466F646132E6}"/>
              </a:ext>
            </a:extLst>
          </p:cNvPr>
          <p:cNvGraphicFramePr>
            <a:graphicFrameLocks noGrp="1"/>
          </p:cNvGraphicFramePr>
          <p:nvPr>
            <p:extLst>
              <p:ext uri="{D42A27DB-BD31-4B8C-83A1-F6EECF244321}">
                <p14:modId xmlns:p14="http://schemas.microsoft.com/office/powerpoint/2010/main" val="3528707845"/>
              </p:ext>
            </p:extLst>
          </p:nvPr>
        </p:nvGraphicFramePr>
        <p:xfrm>
          <a:off x="976478" y="1010765"/>
          <a:ext cx="9798644" cy="2966720"/>
        </p:xfrm>
        <a:graphic>
          <a:graphicData uri="http://schemas.openxmlformats.org/drawingml/2006/table">
            <a:tbl>
              <a:tblPr firstRow="1" bandRow="1">
                <a:tableStyleId>{5C22544A-7EE6-4342-B048-85BDC9FD1C3A}</a:tableStyleId>
              </a:tblPr>
              <a:tblGrid>
                <a:gridCol w="2289618">
                  <a:extLst>
                    <a:ext uri="{9D8B030D-6E8A-4147-A177-3AD203B41FA5}">
                      <a16:colId xmlns:a16="http://schemas.microsoft.com/office/drawing/2014/main" val="330470384"/>
                    </a:ext>
                  </a:extLst>
                </a:gridCol>
                <a:gridCol w="7509026">
                  <a:extLst>
                    <a:ext uri="{9D8B030D-6E8A-4147-A177-3AD203B41FA5}">
                      <a16:colId xmlns:a16="http://schemas.microsoft.com/office/drawing/2014/main" val="4073458575"/>
                    </a:ext>
                  </a:extLst>
                </a:gridCol>
              </a:tblGrid>
              <a:tr h="370840">
                <a:tc>
                  <a:txBody>
                    <a:bodyPr/>
                    <a:lstStyle/>
                    <a:p>
                      <a:r>
                        <a:rPr lang="en-US" dirty="0"/>
                        <a:t>Customer</a:t>
                      </a:r>
                    </a:p>
                  </a:txBody>
                  <a:tcPr/>
                </a:tc>
                <a:tc>
                  <a:txBody>
                    <a:bodyPr/>
                    <a:lstStyle/>
                    <a:p>
                      <a:r>
                        <a:rPr lang="en-SG" sz="1800" b="1" kern="1200" dirty="0">
                          <a:solidFill>
                            <a:schemeClr val="lt1"/>
                          </a:solidFill>
                          <a:effectLst/>
                          <a:latin typeface="+mn-lt"/>
                          <a:ea typeface="+mn-ea"/>
                          <a:cs typeface="+mn-cs"/>
                        </a:rPr>
                        <a:t>A licensed digital banking and insurance company in HK</a:t>
                      </a:r>
                    </a:p>
                  </a:txBody>
                  <a:tcPr/>
                </a:tc>
                <a:extLst>
                  <a:ext uri="{0D108BD9-81ED-4DB2-BD59-A6C34878D82A}">
                    <a16:rowId xmlns:a16="http://schemas.microsoft.com/office/drawing/2014/main" val="42039174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kern="1200" dirty="0">
                          <a:solidFill>
                            <a:schemeClr val="dk1"/>
                          </a:solidFill>
                          <a:effectLst/>
                          <a:latin typeface="+mn-lt"/>
                          <a:ea typeface="+mn-ea"/>
                          <a:cs typeface="+mn-cs"/>
                        </a:rPr>
                        <a:t>Product</a:t>
                      </a:r>
                    </a:p>
                  </a:txBody>
                  <a:tcPr/>
                </a:tc>
                <a:tc>
                  <a:txBody>
                    <a:bodyPr/>
                    <a:lstStyle/>
                    <a:p>
                      <a:r>
                        <a:rPr lang="en-SG" sz="1800" kern="1200" dirty="0" err="1">
                          <a:solidFill>
                            <a:schemeClr val="dk1"/>
                          </a:solidFill>
                          <a:effectLst/>
                          <a:latin typeface="+mn-lt"/>
                          <a:ea typeface="+mn-ea"/>
                          <a:cs typeface="+mn-cs"/>
                        </a:rPr>
                        <a:t>iOA</a:t>
                      </a:r>
                      <a:r>
                        <a:rPr lang="en-SG" sz="1800" kern="1200" dirty="0">
                          <a:solidFill>
                            <a:schemeClr val="dk1"/>
                          </a:solidFill>
                          <a:effectLst/>
                          <a:latin typeface="+mn-lt"/>
                          <a:ea typeface="+mn-ea"/>
                          <a:cs typeface="+mn-cs"/>
                        </a:rPr>
                        <a:t> </a:t>
                      </a:r>
                      <a:r>
                        <a:rPr lang="zh-CN" altLang="en-US" sz="1800" kern="1200" dirty="0">
                          <a:solidFill>
                            <a:schemeClr val="dk1"/>
                          </a:solidFill>
                          <a:effectLst/>
                          <a:latin typeface="+mn-lt"/>
                          <a:ea typeface="+mn-ea"/>
                          <a:cs typeface="+mn-cs"/>
                        </a:rPr>
                        <a:t>零信任安全解决方案</a:t>
                      </a:r>
                    </a:p>
                  </a:txBody>
                  <a:tcPr/>
                </a:tc>
                <a:extLst>
                  <a:ext uri="{0D108BD9-81ED-4DB2-BD59-A6C34878D82A}">
                    <a16:rowId xmlns:a16="http://schemas.microsoft.com/office/drawing/2014/main" val="8265203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kern="1200" dirty="0">
                          <a:solidFill>
                            <a:schemeClr val="dk1"/>
                          </a:solidFill>
                          <a:effectLst/>
                          <a:latin typeface="+mn-lt"/>
                          <a:ea typeface="+mn-ea"/>
                          <a:cs typeface="+mn-cs"/>
                        </a:rPr>
                        <a:t>Use case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kern="1200" dirty="0">
                          <a:solidFill>
                            <a:schemeClr val="dk1"/>
                          </a:solidFill>
                          <a:effectLst/>
                          <a:latin typeface="+mn-lt"/>
                          <a:ea typeface="+mn-ea"/>
                          <a:cs typeface="+mn-cs"/>
                        </a:rPr>
                        <a:t>About 1000 endpoints, covering endpoint management, anti-virus and software </a:t>
                      </a:r>
                      <a:r>
                        <a:rPr lang="en-SG" sz="1600" kern="1200" dirty="0" err="1">
                          <a:solidFill>
                            <a:schemeClr val="dk1"/>
                          </a:solidFill>
                          <a:effectLst/>
                          <a:latin typeface="+mn-lt"/>
                          <a:ea typeface="+mn-ea"/>
                          <a:cs typeface="+mn-cs"/>
                        </a:rPr>
                        <a:t>center</a:t>
                      </a:r>
                      <a:r>
                        <a:rPr lang="en-SG" sz="16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600" kern="1200" dirty="0">
                          <a:solidFill>
                            <a:schemeClr val="dk1"/>
                          </a:solidFill>
                          <a:effectLst/>
                          <a:latin typeface="+mn-lt"/>
                          <a:ea typeface="+mn-ea"/>
                          <a:cs typeface="+mn-cs"/>
                        </a:rPr>
                        <a:t>Deployment model includes main control </a:t>
                      </a:r>
                      <a:r>
                        <a:rPr lang="en-SG" sz="1600" kern="1200" dirty="0" err="1">
                          <a:solidFill>
                            <a:schemeClr val="dk1"/>
                          </a:solidFill>
                          <a:effectLst/>
                          <a:latin typeface="+mn-lt"/>
                          <a:ea typeface="+mn-ea"/>
                          <a:cs typeface="+mn-cs"/>
                        </a:rPr>
                        <a:t>center</a:t>
                      </a:r>
                      <a:r>
                        <a:rPr lang="en-SG" sz="1600" kern="1200" dirty="0">
                          <a:solidFill>
                            <a:schemeClr val="dk1"/>
                          </a:solidFill>
                          <a:effectLst/>
                          <a:latin typeface="+mn-lt"/>
                          <a:ea typeface="+mn-ea"/>
                          <a:cs typeface="+mn-cs"/>
                        </a:rPr>
                        <a:t> and secondary cache server.</a:t>
                      </a:r>
                    </a:p>
                  </a:txBody>
                  <a:tcPr/>
                </a:tc>
                <a:extLst>
                  <a:ext uri="{0D108BD9-81ED-4DB2-BD59-A6C34878D82A}">
                    <a16:rowId xmlns:a16="http://schemas.microsoft.com/office/drawing/2014/main" val="2687883908"/>
                  </a:ext>
                </a:extLst>
              </a:tr>
              <a:tr h="160867">
                <a:tc>
                  <a:txBody>
                    <a:bodyPr/>
                    <a:lstStyle/>
                    <a:p>
                      <a:r>
                        <a:rPr lang="en-US" sz="1600" dirty="0"/>
                        <a:t>Deployment &amp; Support model</a:t>
                      </a:r>
                    </a:p>
                  </a:txBody>
                  <a:tcPr/>
                </a:tc>
                <a:tc>
                  <a:txBody>
                    <a:bodyPr/>
                    <a:lstStyle/>
                    <a:p>
                      <a:pPr marL="285750" indent="-285750">
                        <a:buFont typeface="Arial" panose="020B0604020202020204" pitchFamily="34" charset="0"/>
                        <a:buChar char="•"/>
                      </a:pPr>
                      <a:r>
                        <a:rPr lang="en-SG" sz="1600" kern="1200" dirty="0">
                          <a:solidFill>
                            <a:schemeClr val="dk1"/>
                          </a:solidFill>
                          <a:effectLst/>
                          <a:latin typeface="+mn-lt"/>
                          <a:ea typeface="+mn-ea"/>
                          <a:cs typeface="+mn-cs"/>
                        </a:rPr>
                        <a:t>Remote deployment with screen-sharing between HK IT team and our engineers located in Shenzhen. </a:t>
                      </a:r>
                    </a:p>
                    <a:p>
                      <a:pPr marL="285750" indent="-285750">
                        <a:buFont typeface="Arial" panose="020B0604020202020204" pitchFamily="34" charset="0"/>
                        <a:buChar char="•"/>
                      </a:pPr>
                      <a:r>
                        <a:rPr lang="en-SG" sz="1600" kern="1200" dirty="0">
                          <a:solidFill>
                            <a:schemeClr val="dk1"/>
                          </a:solidFill>
                          <a:effectLst/>
                          <a:latin typeface="+mn-lt"/>
                          <a:ea typeface="+mn-ea"/>
                          <a:cs typeface="+mn-cs"/>
                        </a:rPr>
                        <a:t>A dedicated WeChat support group is created between customers and our engineers for support and maintenance discussion. </a:t>
                      </a:r>
                    </a:p>
                  </a:txBody>
                  <a:tcPr/>
                </a:tc>
                <a:extLst>
                  <a:ext uri="{0D108BD9-81ED-4DB2-BD59-A6C34878D82A}">
                    <a16:rowId xmlns:a16="http://schemas.microsoft.com/office/drawing/2014/main" val="1709011171"/>
                  </a:ext>
                </a:extLst>
              </a:tr>
              <a:tr h="370840">
                <a:tc>
                  <a:txBody>
                    <a:bodyPr/>
                    <a:lstStyle/>
                    <a:p>
                      <a:r>
                        <a:rPr lang="en-US" sz="1600" dirty="0"/>
                        <a:t>Current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kern="1200" dirty="0">
                          <a:solidFill>
                            <a:schemeClr val="dk1"/>
                          </a:solidFill>
                          <a:effectLst/>
                          <a:latin typeface="+mn-lt"/>
                          <a:ea typeface="+mn-ea"/>
                          <a:cs typeface="+mn-cs"/>
                        </a:rPr>
                        <a:t>The system has been deployed and running for more that 10 months and zero major incidents reported. </a:t>
                      </a:r>
                    </a:p>
                  </a:txBody>
                  <a:tcPr/>
                </a:tc>
                <a:extLst>
                  <a:ext uri="{0D108BD9-81ED-4DB2-BD59-A6C34878D82A}">
                    <a16:rowId xmlns:a16="http://schemas.microsoft.com/office/drawing/2014/main" val="3201880528"/>
                  </a:ext>
                </a:extLst>
              </a:tr>
            </a:tbl>
          </a:graphicData>
        </a:graphic>
      </p:graphicFrame>
      <p:grpSp>
        <p:nvGrpSpPr>
          <p:cNvPr id="46" name="组合 5">
            <a:extLst>
              <a:ext uri="{FF2B5EF4-FFF2-40B4-BE49-F238E27FC236}">
                <a16:creationId xmlns:a16="http://schemas.microsoft.com/office/drawing/2014/main" id="{58281C3F-A5DA-F963-6290-61329DA39377}"/>
              </a:ext>
            </a:extLst>
          </p:cNvPr>
          <p:cNvGrpSpPr/>
          <p:nvPr/>
        </p:nvGrpSpPr>
        <p:grpSpPr>
          <a:xfrm>
            <a:off x="976479" y="4232142"/>
            <a:ext cx="9798643" cy="1997855"/>
            <a:chOff x="669956" y="5697561"/>
            <a:chExt cx="10017256" cy="1086005"/>
          </a:xfrm>
        </p:grpSpPr>
        <p:sp>
          <p:nvSpPr>
            <p:cNvPr id="47" name="矩形 11">
              <a:extLst>
                <a:ext uri="{FF2B5EF4-FFF2-40B4-BE49-F238E27FC236}">
                  <a16:creationId xmlns:a16="http://schemas.microsoft.com/office/drawing/2014/main" id="{DBB9D4C6-C24D-B073-4919-D6E8774268C5}"/>
                </a:ext>
              </a:extLst>
            </p:cNvPr>
            <p:cNvSpPr/>
            <p:nvPr/>
          </p:nvSpPr>
          <p:spPr>
            <a:xfrm>
              <a:off x="669956" y="5697562"/>
              <a:ext cx="1404972" cy="1086004"/>
            </a:xfrm>
            <a:prstGeom prst="rect">
              <a:avLst/>
            </a:prstGeom>
            <a:solidFill>
              <a:srgbClr val="0479FF"/>
            </a:solidFill>
            <a:ln w="12700">
              <a:solidFill>
                <a:srgbClr val="0479FF"/>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ltLang="zh-CN" sz="2000" dirty="0">
                  <a:solidFill>
                    <a:schemeClr val="bg1"/>
                  </a:solidFill>
                  <a:latin typeface="+mn-ea"/>
                  <a:sym typeface="+mn-ea"/>
                </a:rPr>
                <a:t>Tencent in HK</a:t>
              </a:r>
              <a:endParaRPr lang="zh-CN" altLang="en-US" sz="2000" dirty="0">
                <a:solidFill>
                  <a:schemeClr val="bg1"/>
                </a:solidFill>
                <a:latin typeface="+mn-ea"/>
                <a:sym typeface="+mn-ea"/>
              </a:endParaRPr>
            </a:p>
          </p:txBody>
        </p:sp>
        <p:sp>
          <p:nvSpPr>
            <p:cNvPr id="48" name="文本框 12">
              <a:extLst>
                <a:ext uri="{FF2B5EF4-FFF2-40B4-BE49-F238E27FC236}">
                  <a16:creationId xmlns:a16="http://schemas.microsoft.com/office/drawing/2014/main" id="{6ECCB057-9E12-9E1D-BFA8-39943339EADB}"/>
                </a:ext>
              </a:extLst>
            </p:cNvPr>
            <p:cNvSpPr txBox="1"/>
            <p:nvPr/>
          </p:nvSpPr>
          <p:spPr>
            <a:xfrm>
              <a:off x="2074928" y="5697561"/>
              <a:ext cx="8612284" cy="1086005"/>
            </a:xfrm>
            <a:prstGeom prst="rect">
              <a:avLst/>
            </a:prstGeom>
            <a:noFill/>
            <a:ln w="9525">
              <a:solidFill>
                <a:srgbClr val="0588FF"/>
              </a:solidFill>
            </a:ln>
          </p:spPr>
          <p:txBody>
            <a:bodyPr wrap="square" rtlCol="0">
              <a:spAutoFit/>
            </a:bodyPr>
            <a:lstStyle/>
            <a:p>
              <a:pPr marL="285750" lvl="0" indent="-285750">
                <a:lnSpc>
                  <a:spcPct val="150000"/>
                </a:lnSpc>
                <a:buFont typeface="Arial" panose="020B0604020202020204" pitchFamily="34" charset="0"/>
                <a:buChar char="•"/>
              </a:pPr>
              <a:r>
                <a:rPr lang="en-US" altLang="zh-CN" sz="1400" dirty="0">
                  <a:solidFill>
                    <a:srgbClr val="184199"/>
                  </a:solidFill>
                  <a:ea typeface="+mn-ea"/>
                </a:rPr>
                <a:t>Tencent is rapidly extending its </a:t>
              </a:r>
              <a:r>
                <a:rPr lang="en-US" altLang="zh-CN" sz="1400" dirty="0" err="1">
                  <a:solidFill>
                    <a:srgbClr val="184199"/>
                  </a:solidFill>
                  <a:ea typeface="+mn-ea"/>
                </a:rPr>
                <a:t>ToB</a:t>
              </a:r>
              <a:r>
                <a:rPr lang="en-US" altLang="zh-CN" sz="1400" dirty="0">
                  <a:solidFill>
                    <a:srgbClr val="184199"/>
                  </a:solidFill>
                  <a:ea typeface="+mn-ea"/>
                </a:rPr>
                <a:t> presence internationally.</a:t>
              </a:r>
            </a:p>
            <a:p>
              <a:pPr marL="285750" lvl="0" indent="-285750">
                <a:lnSpc>
                  <a:spcPct val="150000"/>
                </a:lnSpc>
                <a:buFont typeface="Arial" panose="020B0604020202020204" pitchFamily="34" charset="0"/>
                <a:buChar char="•"/>
              </a:pPr>
              <a:r>
                <a:rPr lang="en-US" altLang="zh-CN" sz="1400" dirty="0">
                  <a:solidFill>
                    <a:srgbClr val="184199"/>
                  </a:solidFill>
                </a:rPr>
                <a:t>Tencent cloud provides 3 availability zones with multiple data centers located in HK. Tencent has delivered services including IT infrastructure (Private cloud data center) and self-developed</a:t>
              </a:r>
              <a:r>
                <a:rPr lang="zh-CN" altLang="en-US" sz="1400" dirty="0">
                  <a:solidFill>
                    <a:srgbClr val="184199"/>
                  </a:solidFill>
                </a:rPr>
                <a:t> </a:t>
              </a:r>
              <a:r>
                <a:rPr lang="en-US" altLang="zh-CN" sz="1400" dirty="0">
                  <a:solidFill>
                    <a:srgbClr val="184199"/>
                  </a:solidFill>
                </a:rPr>
                <a:t>(</a:t>
              </a:r>
              <a:r>
                <a:rPr lang="zh-CN" altLang="en-US" sz="1400" dirty="0">
                  <a:solidFill>
                    <a:srgbClr val="184199"/>
                  </a:solidFill>
                </a:rPr>
                <a:t>信创</a:t>
              </a:r>
              <a:r>
                <a:rPr lang="en-US" altLang="zh-CN" sz="1400" dirty="0">
                  <a:solidFill>
                    <a:srgbClr val="184199"/>
                  </a:solidFill>
                </a:rPr>
                <a:t>) platform/</a:t>
              </a:r>
              <a:r>
                <a:rPr lang="en-US" altLang="zh-CN" sz="1400" dirty="0" err="1">
                  <a:solidFill>
                    <a:srgbClr val="184199"/>
                  </a:solidFill>
                </a:rPr>
                <a:t>softwares</a:t>
              </a:r>
              <a:r>
                <a:rPr lang="en-US" altLang="zh-CN" sz="1400" dirty="0">
                  <a:solidFill>
                    <a:srgbClr val="184199"/>
                  </a:solidFill>
                </a:rPr>
                <a:t> to customers at HK and Macao.</a:t>
              </a:r>
            </a:p>
            <a:p>
              <a:pPr marL="285750" lvl="0" indent="-285750">
                <a:lnSpc>
                  <a:spcPct val="150000"/>
                </a:lnSpc>
                <a:buFont typeface="Arial" panose="020B0604020202020204" pitchFamily="34" charset="0"/>
                <a:buChar char="•"/>
              </a:pPr>
              <a:r>
                <a:rPr lang="en-US" altLang="zh-CN" sz="1400" dirty="0">
                  <a:solidFill>
                    <a:srgbClr val="184199"/>
                  </a:solidFill>
                </a:rPr>
                <a:t>Meanwhile, we are actively developing, providing training and certification process to local partners and support teams in HK/Macao to support our customer in both region.</a:t>
              </a:r>
              <a:endParaRPr lang="en-US" altLang="zh-CN" sz="1400" dirty="0">
                <a:solidFill>
                  <a:srgbClr val="184199"/>
                </a:solidFill>
                <a:ea typeface="+mn-ea"/>
              </a:endParaRPr>
            </a:p>
          </p:txBody>
        </p:sp>
      </p:grpSp>
    </p:spTree>
    <p:extLst>
      <p:ext uri="{BB962C8B-B14F-4D97-AF65-F5344CB8AC3E}">
        <p14:creationId xmlns:p14="http://schemas.microsoft.com/office/powerpoint/2010/main" val="42720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7" descr="资源 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0" y="479425"/>
            <a:ext cx="2413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图形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51100"/>
            <a:ext cx="575468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3"/>
          <p:cNvSpPr txBox="1"/>
          <p:nvPr/>
        </p:nvSpPr>
        <p:spPr>
          <a:xfrm>
            <a:off x="2558005" y="3831543"/>
            <a:ext cx="2875373" cy="1260475"/>
          </a:xfrm>
          <a:prstGeom prst="rect">
            <a:avLst/>
          </a:prstGeom>
        </p:spPr>
        <p:txBody>
          <a:bodyPr/>
          <a:lstStyle>
            <a:lvl1pPr algn="l" rtl="0" eaLnBrk="0" fontAlgn="base" hangingPunct="0">
              <a:lnSpc>
                <a:spcPct val="90000"/>
              </a:lnSpc>
              <a:spcBef>
                <a:spcPct val="0"/>
              </a:spcBef>
              <a:spcAft>
                <a:spcPct val="0"/>
              </a:spcAft>
              <a:defRPr sz="4800" b="1" kern="1200">
                <a:solidFill>
                  <a:schemeClr val="tx1"/>
                </a:solidFill>
                <a:latin typeface="腾讯体" panose="020C08030202040F0204" charset="-122"/>
                <a:ea typeface="腾讯体" panose="020C08030202040F0204" charset="-122"/>
                <a:cs typeface="+mj-cs"/>
              </a:defRPr>
            </a:lvl1pPr>
            <a:lvl2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2pPr>
            <a:lvl3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3pPr>
            <a:lvl4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4pPr>
            <a:lvl5pPr algn="l" rtl="0" eaLnBrk="0" fontAlgn="base" hangingPunct="0">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5pPr>
            <a:lvl6pPr marL="4572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6pPr>
            <a:lvl7pPr marL="9144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7pPr>
            <a:lvl8pPr marL="13716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8pPr>
            <a:lvl9pPr marL="1828800" algn="l" rtl="0" fontAlgn="base">
              <a:lnSpc>
                <a:spcPct val="90000"/>
              </a:lnSpc>
              <a:spcBef>
                <a:spcPct val="0"/>
              </a:spcBef>
              <a:spcAft>
                <a:spcPct val="0"/>
              </a:spcAft>
              <a:defRPr sz="4800" b="1">
                <a:solidFill>
                  <a:schemeClr val="tx1"/>
                </a:solidFill>
                <a:latin typeface="腾讯体" panose="020C08030202040F0204" charset="-122"/>
                <a:ea typeface="腾讯体" panose="020C08030202040F0204" charset="-122"/>
              </a:defRPr>
            </a:lvl9pPr>
          </a:lstStyle>
          <a:p>
            <a:pPr algn="ctr">
              <a:defRPr/>
            </a:pPr>
            <a:r>
              <a:rPr lang="en-US" altLang="zh-CN" sz="3600" dirty="0">
                <a:solidFill>
                  <a:prstClr val="white"/>
                </a:solidFill>
                <a:latin typeface="微软雅黑" panose="020B0503020204020204" pitchFamily="34" charset="-122"/>
                <a:ea typeface="微软雅黑" panose="020B0503020204020204" pitchFamily="34" charset="-122"/>
              </a:rPr>
              <a:t>Thank you!</a:t>
            </a:r>
            <a:endParaRPr lang="zh-CN" alt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9379131" y="5617029"/>
            <a:ext cx="2812869" cy="1240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2495890" y="3181092"/>
            <a:ext cx="3799746" cy="495815"/>
          </a:xfrm>
        </p:spPr>
        <p:txBody>
          <a:bodyPr/>
          <a:lstStyle/>
          <a:p>
            <a:r>
              <a:rPr lang="en-US" altLang="zh-CN"/>
              <a:t>PART</a:t>
            </a:r>
            <a:r>
              <a:rPr lang="zh-CN" altLang="en-US"/>
              <a:t> </a:t>
            </a:r>
            <a:r>
              <a:rPr lang="en-US" altLang="zh-CN"/>
              <a:t>1</a:t>
            </a:r>
            <a:endParaRPr lang="zh-CN" altLang="en-US"/>
          </a:p>
        </p:txBody>
      </p:sp>
      <p:sp>
        <p:nvSpPr>
          <p:cNvPr id="8" name="文本占位符 7"/>
          <p:cNvSpPr>
            <a:spLocks noGrp="1"/>
          </p:cNvSpPr>
          <p:nvPr>
            <p:ph type="body" sz="quarter" idx="11"/>
          </p:nvPr>
        </p:nvSpPr>
        <p:spPr>
          <a:xfrm>
            <a:off x="2495889" y="3671198"/>
            <a:ext cx="7729659" cy="495815"/>
          </a:xfrm>
        </p:spPr>
        <p:txBody>
          <a:bodyPr/>
          <a:lstStyle/>
          <a:p>
            <a:r>
              <a:rPr lang="en-US" altLang="zh-CN" dirty="0"/>
              <a:t>Zero-Trust Concept and Evolution</a:t>
            </a:r>
            <a:endParaRPr lang="zh-CN" alt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9810" y="396290"/>
            <a:ext cx="10346668" cy="607123"/>
          </a:xfrm>
        </p:spPr>
        <p:txBody>
          <a:bodyPr/>
          <a:lstStyle/>
          <a:p>
            <a:r>
              <a:rPr lang="en-US" altLang="zh-CN" dirty="0"/>
              <a:t>Background: Diversified working environments leads to blurred boundaries on corporate network</a:t>
            </a:r>
            <a:endParaRPr lang="zh-CN" altLang="en-US" dirty="0"/>
          </a:p>
        </p:txBody>
      </p:sp>
      <p:sp>
        <p:nvSpPr>
          <p:cNvPr id="75" name="矩形 74"/>
          <p:cNvSpPr/>
          <p:nvPr/>
        </p:nvSpPr>
        <p:spPr>
          <a:xfrm>
            <a:off x="1656094" y="5577892"/>
            <a:ext cx="8398734" cy="890693"/>
          </a:xfrm>
          <a:prstGeom prst="rect">
            <a:avLst/>
          </a:prstGeom>
          <a:solidFill>
            <a:srgbClr val="005BFF"/>
          </a:solidFill>
        </p:spPr>
        <p:txBody>
          <a:bodyPr wrap="square" anchor="ctr" anchorCtr="0">
            <a:noAutofit/>
          </a:bodyPr>
          <a:lstStyle/>
          <a:p>
            <a:pPr algn="just">
              <a:lnSpc>
                <a:spcPct val="150000"/>
              </a:lnSpc>
            </a:pPr>
            <a:r>
              <a:rPr lang="en-SG" altLang="zh-CN" sz="1200" dirty="0">
                <a:solidFill>
                  <a:schemeClr val="bg1"/>
                </a:solidFill>
                <a:ea typeface="+mn-ea"/>
                <a:cs typeface="Calibri" panose="020F0502020204030204" pitchFamily="34" charset="0"/>
              </a:rPr>
              <a:t>As the cloud service is gaining wider adoption and remote working is increasing, the security boundaries of corporate have blurred over years. This brings an issue that the traditional security solution based on boundary protection may not address the challenge of digital transformation.</a:t>
            </a:r>
            <a:endParaRPr lang="zh-CN" altLang="en-US" sz="1200" dirty="0">
              <a:solidFill>
                <a:schemeClr val="bg1"/>
              </a:solidFill>
              <a:ea typeface="+mn-ea"/>
              <a:cs typeface="Calibri" panose="020F0502020204030204" pitchFamily="34" charset="0"/>
            </a:endParaRPr>
          </a:p>
        </p:txBody>
      </p:sp>
      <p:grpSp>
        <p:nvGrpSpPr>
          <p:cNvPr id="144" name="组合 143"/>
          <p:cNvGrpSpPr/>
          <p:nvPr/>
        </p:nvGrpSpPr>
        <p:grpSpPr>
          <a:xfrm>
            <a:off x="1411522" y="1003300"/>
            <a:ext cx="8887879" cy="4330114"/>
            <a:chOff x="931155" y="947599"/>
            <a:chExt cx="8887879" cy="4330114"/>
          </a:xfrm>
        </p:grpSpPr>
        <p:sp>
          <p:nvSpPr>
            <p:cNvPr id="72" name="梯形 71"/>
            <p:cNvSpPr/>
            <p:nvPr/>
          </p:nvSpPr>
          <p:spPr>
            <a:xfrm flipV="1">
              <a:off x="931155" y="947599"/>
              <a:ext cx="8887879" cy="4225169"/>
            </a:xfrm>
            <a:prstGeom prst="trapezoid">
              <a:avLst>
                <a:gd name="adj" fmla="val 0"/>
              </a:avLst>
            </a:prstGeom>
            <a:gradFill>
              <a:gsLst>
                <a:gs pos="0">
                  <a:schemeClr val="bg1"/>
                </a:gs>
                <a:gs pos="62000">
                  <a:schemeClr val="accent1">
                    <a:lumMod val="40000"/>
                    <a:lumOff val="60000"/>
                    <a:alpha val="14000"/>
                  </a:schemeClr>
                </a:gs>
                <a:gs pos="100000">
                  <a:srgbClr val="005BFF">
                    <a:alpha val="64000"/>
                  </a:srgbClr>
                </a:gs>
                <a:gs pos="100000">
                  <a:schemeClr val="accent1">
                    <a:lumMod val="60000"/>
                    <a:lumOff val="40000"/>
                    <a:alpha val="15000"/>
                  </a:schemeClr>
                </a:gs>
              </a:gsLst>
              <a:lin ang="5400000" scaled="1"/>
            </a:gradFill>
            <a:ln w="25400">
              <a:noFill/>
              <a:prstDash val="solid"/>
              <a:headEnd type="triangle"/>
              <a:tailEnd type="triangle"/>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椭圆 77"/>
            <p:cNvSpPr/>
            <p:nvPr/>
          </p:nvSpPr>
          <p:spPr>
            <a:xfrm>
              <a:off x="3935535" y="1184826"/>
              <a:ext cx="1080294" cy="1080294"/>
            </a:xfrm>
            <a:prstGeom prst="ellipse">
              <a:avLst/>
            </a:prstGeom>
            <a:solidFill>
              <a:schemeClr val="bg1"/>
            </a:solidFill>
            <a:ln w="25400">
              <a:solidFill>
                <a:schemeClr val="tx1">
                  <a:lumMod val="50000"/>
                  <a:lumOff val="50000"/>
                </a:schemeClr>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椭圆 78"/>
            <p:cNvSpPr/>
            <p:nvPr/>
          </p:nvSpPr>
          <p:spPr>
            <a:xfrm>
              <a:off x="5734897" y="1184826"/>
              <a:ext cx="1080294" cy="1080294"/>
            </a:xfrm>
            <a:prstGeom prst="ellipse">
              <a:avLst/>
            </a:prstGeom>
            <a:solidFill>
              <a:schemeClr val="bg1"/>
            </a:solidFill>
            <a:ln w="25400">
              <a:solidFill>
                <a:schemeClr val="tx1">
                  <a:lumMod val="50000"/>
                  <a:lumOff val="50000"/>
                </a:schemeClr>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椭圆 79"/>
            <p:cNvSpPr/>
            <p:nvPr/>
          </p:nvSpPr>
          <p:spPr>
            <a:xfrm>
              <a:off x="7534259" y="1184826"/>
              <a:ext cx="1080294" cy="1080294"/>
            </a:xfrm>
            <a:prstGeom prst="ellipse">
              <a:avLst/>
            </a:prstGeom>
            <a:solidFill>
              <a:schemeClr val="bg1"/>
            </a:solidFill>
            <a:ln w="25400">
              <a:solidFill>
                <a:schemeClr val="tx1">
                  <a:lumMod val="50000"/>
                  <a:lumOff val="50000"/>
                </a:schemeClr>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椭圆 76"/>
            <p:cNvSpPr/>
            <p:nvPr/>
          </p:nvSpPr>
          <p:spPr>
            <a:xfrm>
              <a:off x="2136173" y="1184826"/>
              <a:ext cx="1080294" cy="1080294"/>
            </a:xfrm>
            <a:prstGeom prst="ellipse">
              <a:avLst/>
            </a:prstGeom>
            <a:solidFill>
              <a:schemeClr val="bg1"/>
            </a:solidFill>
            <a:ln w="25400">
              <a:solidFill>
                <a:schemeClr val="tx1">
                  <a:lumMod val="50000"/>
                  <a:lumOff val="50000"/>
                </a:schemeClr>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6" name="组合 75"/>
            <p:cNvGrpSpPr/>
            <p:nvPr/>
          </p:nvGrpSpPr>
          <p:grpSpPr>
            <a:xfrm>
              <a:off x="4069295" y="2732294"/>
              <a:ext cx="2545419" cy="2545419"/>
              <a:chOff x="3359736" y="2732294"/>
              <a:chExt cx="2545419" cy="2545419"/>
            </a:xfrm>
          </p:grpSpPr>
          <p:sp>
            <p:nvSpPr>
              <p:cNvPr id="26" name="椭圆 25"/>
              <p:cNvSpPr/>
              <p:nvPr/>
            </p:nvSpPr>
            <p:spPr>
              <a:xfrm>
                <a:off x="3359736" y="2732294"/>
                <a:ext cx="2545419" cy="2545419"/>
              </a:xfrm>
              <a:prstGeom prst="ellipse">
                <a:avLst/>
              </a:prstGeom>
              <a:solidFill>
                <a:schemeClr val="bg1"/>
              </a:solidFill>
              <a:ln w="38100">
                <a:solidFill>
                  <a:srgbClr val="005BFF"/>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iconfont-11253-5331624"/>
              <p:cNvSpPr>
                <a:spLocks noChangeAspect="1"/>
              </p:cNvSpPr>
              <p:nvPr/>
            </p:nvSpPr>
            <p:spPr>
              <a:xfrm>
                <a:off x="4299168" y="2939542"/>
                <a:ext cx="666551" cy="460935"/>
              </a:xfrm>
              <a:custGeom>
                <a:avLst/>
                <a:gdLst>
                  <a:gd name="T0" fmla="*/ 0 w 10000"/>
                  <a:gd name="T1" fmla="*/ 5918 h 6917"/>
                  <a:gd name="T2" fmla="*/ 0 w 10000"/>
                  <a:gd name="T3" fmla="*/ 6418 h 6917"/>
                  <a:gd name="T4" fmla="*/ 245 w 10000"/>
                  <a:gd name="T5" fmla="*/ 6772 h 6917"/>
                  <a:gd name="T6" fmla="*/ 834 w 10000"/>
                  <a:gd name="T7" fmla="*/ 6917 h 6917"/>
                  <a:gd name="T8" fmla="*/ 9166 w 10000"/>
                  <a:gd name="T9" fmla="*/ 6917 h 6917"/>
                  <a:gd name="T10" fmla="*/ 9755 w 10000"/>
                  <a:gd name="T11" fmla="*/ 6772 h 6917"/>
                  <a:gd name="T12" fmla="*/ 10000 w 10000"/>
                  <a:gd name="T13" fmla="*/ 6418 h 6917"/>
                  <a:gd name="T14" fmla="*/ 10000 w 10000"/>
                  <a:gd name="T15" fmla="*/ 5918 h 6917"/>
                  <a:gd name="T16" fmla="*/ 0 w 10000"/>
                  <a:gd name="T17" fmla="*/ 5918 h 6917"/>
                  <a:gd name="T18" fmla="*/ 5416 w 10000"/>
                  <a:gd name="T19" fmla="*/ 6418 h 6917"/>
                  <a:gd name="T20" fmla="*/ 4584 w 10000"/>
                  <a:gd name="T21" fmla="*/ 6418 h 6917"/>
                  <a:gd name="T22" fmla="*/ 4501 w 10000"/>
                  <a:gd name="T23" fmla="*/ 6335 h 6917"/>
                  <a:gd name="T24" fmla="*/ 4584 w 10000"/>
                  <a:gd name="T25" fmla="*/ 6253 h 6917"/>
                  <a:gd name="T26" fmla="*/ 5416 w 10000"/>
                  <a:gd name="T27" fmla="*/ 6253 h 6917"/>
                  <a:gd name="T28" fmla="*/ 5499 w 10000"/>
                  <a:gd name="T29" fmla="*/ 6335 h 6917"/>
                  <a:gd name="T30" fmla="*/ 5416 w 10000"/>
                  <a:gd name="T31" fmla="*/ 6418 h 6917"/>
                  <a:gd name="T32" fmla="*/ 9046 w 10000"/>
                  <a:gd name="T33" fmla="*/ 245 h 6917"/>
                  <a:gd name="T34" fmla="*/ 8458 w 10000"/>
                  <a:gd name="T35" fmla="*/ 0 h 6917"/>
                  <a:gd name="T36" fmla="*/ 1541 w 10000"/>
                  <a:gd name="T37" fmla="*/ 0 h 6917"/>
                  <a:gd name="T38" fmla="*/ 953 w 10000"/>
                  <a:gd name="T39" fmla="*/ 245 h 6917"/>
                  <a:gd name="T40" fmla="*/ 708 w 10000"/>
                  <a:gd name="T41" fmla="*/ 834 h 6917"/>
                  <a:gd name="T42" fmla="*/ 708 w 10000"/>
                  <a:gd name="T43" fmla="*/ 5088 h 6917"/>
                  <a:gd name="T44" fmla="*/ 953 w 10000"/>
                  <a:gd name="T45" fmla="*/ 5677 h 6917"/>
                  <a:gd name="T46" fmla="*/ 1541 w 10000"/>
                  <a:gd name="T47" fmla="*/ 5922 h 6917"/>
                  <a:gd name="T48" fmla="*/ 8457 w 10000"/>
                  <a:gd name="T49" fmla="*/ 5922 h 6917"/>
                  <a:gd name="T50" fmla="*/ 9046 w 10000"/>
                  <a:gd name="T51" fmla="*/ 5677 h 6917"/>
                  <a:gd name="T52" fmla="*/ 9291 w 10000"/>
                  <a:gd name="T53" fmla="*/ 5088 h 6917"/>
                  <a:gd name="T54" fmla="*/ 9291 w 10000"/>
                  <a:gd name="T55" fmla="*/ 834 h 6917"/>
                  <a:gd name="T56" fmla="*/ 9046 w 10000"/>
                  <a:gd name="T57" fmla="*/ 245 h 6917"/>
                  <a:gd name="T58" fmla="*/ 8626 w 10000"/>
                  <a:gd name="T59" fmla="*/ 5088 h 6917"/>
                  <a:gd name="T60" fmla="*/ 8576 w 10000"/>
                  <a:gd name="T61" fmla="*/ 5205 h 6917"/>
                  <a:gd name="T62" fmla="*/ 8459 w 10000"/>
                  <a:gd name="T63" fmla="*/ 5255 h 6917"/>
                  <a:gd name="T64" fmla="*/ 1543 w 10000"/>
                  <a:gd name="T65" fmla="*/ 5255 h 6917"/>
                  <a:gd name="T66" fmla="*/ 1425 w 10000"/>
                  <a:gd name="T67" fmla="*/ 5205 h 6917"/>
                  <a:gd name="T68" fmla="*/ 1375 w 10000"/>
                  <a:gd name="T69" fmla="*/ 5088 h 6917"/>
                  <a:gd name="T70" fmla="*/ 1375 w 10000"/>
                  <a:gd name="T71" fmla="*/ 834 h 6917"/>
                  <a:gd name="T72" fmla="*/ 1424 w 10000"/>
                  <a:gd name="T73" fmla="*/ 717 h 6917"/>
                  <a:gd name="T74" fmla="*/ 1541 w 10000"/>
                  <a:gd name="T75" fmla="*/ 667 h 6917"/>
                  <a:gd name="T76" fmla="*/ 8459 w 10000"/>
                  <a:gd name="T77" fmla="*/ 667 h 6917"/>
                  <a:gd name="T78" fmla="*/ 8576 w 10000"/>
                  <a:gd name="T79" fmla="*/ 717 h 6917"/>
                  <a:gd name="T80" fmla="*/ 8626 w 10000"/>
                  <a:gd name="T81" fmla="*/ 834 h 6917"/>
                  <a:gd name="T82" fmla="*/ 8626 w 10000"/>
                  <a:gd name="T83" fmla="*/ 5088 h 6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00" h="6917">
                    <a:moveTo>
                      <a:pt x="0" y="5918"/>
                    </a:moveTo>
                    <a:lnTo>
                      <a:pt x="0" y="6418"/>
                    </a:lnTo>
                    <a:cubicBezTo>
                      <a:pt x="0" y="6555"/>
                      <a:pt x="83" y="6674"/>
                      <a:pt x="245" y="6772"/>
                    </a:cubicBezTo>
                    <a:cubicBezTo>
                      <a:pt x="409" y="6868"/>
                      <a:pt x="605" y="6917"/>
                      <a:pt x="834" y="6917"/>
                    </a:cubicBezTo>
                    <a:lnTo>
                      <a:pt x="9166" y="6917"/>
                    </a:lnTo>
                    <a:cubicBezTo>
                      <a:pt x="9396" y="6917"/>
                      <a:pt x="9593" y="6869"/>
                      <a:pt x="9755" y="6772"/>
                    </a:cubicBezTo>
                    <a:cubicBezTo>
                      <a:pt x="9918" y="6675"/>
                      <a:pt x="10000" y="6558"/>
                      <a:pt x="10000" y="6418"/>
                    </a:cubicBezTo>
                    <a:lnTo>
                      <a:pt x="10000" y="5918"/>
                    </a:lnTo>
                    <a:lnTo>
                      <a:pt x="0" y="5918"/>
                    </a:lnTo>
                    <a:close/>
                    <a:moveTo>
                      <a:pt x="5416" y="6418"/>
                    </a:moveTo>
                    <a:lnTo>
                      <a:pt x="4584" y="6418"/>
                    </a:lnTo>
                    <a:cubicBezTo>
                      <a:pt x="4529" y="6418"/>
                      <a:pt x="4501" y="6390"/>
                      <a:pt x="4501" y="6335"/>
                    </a:cubicBezTo>
                    <a:cubicBezTo>
                      <a:pt x="4501" y="6280"/>
                      <a:pt x="4529" y="6253"/>
                      <a:pt x="4584" y="6253"/>
                    </a:cubicBezTo>
                    <a:lnTo>
                      <a:pt x="5416" y="6253"/>
                    </a:lnTo>
                    <a:cubicBezTo>
                      <a:pt x="5471" y="6253"/>
                      <a:pt x="5499" y="6280"/>
                      <a:pt x="5499" y="6335"/>
                    </a:cubicBezTo>
                    <a:cubicBezTo>
                      <a:pt x="5499" y="6390"/>
                      <a:pt x="5471" y="6418"/>
                      <a:pt x="5416" y="6418"/>
                    </a:cubicBezTo>
                    <a:close/>
                    <a:moveTo>
                      <a:pt x="9046" y="245"/>
                    </a:moveTo>
                    <a:cubicBezTo>
                      <a:pt x="8883" y="83"/>
                      <a:pt x="8686" y="0"/>
                      <a:pt x="8458" y="0"/>
                    </a:cubicBezTo>
                    <a:lnTo>
                      <a:pt x="1541" y="0"/>
                    </a:lnTo>
                    <a:cubicBezTo>
                      <a:pt x="1311" y="0"/>
                      <a:pt x="1115" y="83"/>
                      <a:pt x="953" y="245"/>
                    </a:cubicBezTo>
                    <a:cubicBezTo>
                      <a:pt x="789" y="409"/>
                      <a:pt x="708" y="605"/>
                      <a:pt x="708" y="834"/>
                    </a:cubicBezTo>
                    <a:lnTo>
                      <a:pt x="708" y="5088"/>
                    </a:lnTo>
                    <a:cubicBezTo>
                      <a:pt x="708" y="5318"/>
                      <a:pt x="790" y="5514"/>
                      <a:pt x="953" y="5677"/>
                    </a:cubicBezTo>
                    <a:cubicBezTo>
                      <a:pt x="1116" y="5840"/>
                      <a:pt x="1313" y="5922"/>
                      <a:pt x="1541" y="5922"/>
                    </a:cubicBezTo>
                    <a:lnTo>
                      <a:pt x="8457" y="5922"/>
                    </a:lnTo>
                    <a:cubicBezTo>
                      <a:pt x="8687" y="5922"/>
                      <a:pt x="8884" y="5839"/>
                      <a:pt x="9046" y="5677"/>
                    </a:cubicBezTo>
                    <a:cubicBezTo>
                      <a:pt x="9209" y="5513"/>
                      <a:pt x="9291" y="5317"/>
                      <a:pt x="9291" y="5088"/>
                    </a:cubicBezTo>
                    <a:lnTo>
                      <a:pt x="9291" y="834"/>
                    </a:lnTo>
                    <a:cubicBezTo>
                      <a:pt x="9291" y="604"/>
                      <a:pt x="9209" y="408"/>
                      <a:pt x="9046" y="245"/>
                    </a:cubicBezTo>
                    <a:close/>
                    <a:moveTo>
                      <a:pt x="8626" y="5088"/>
                    </a:moveTo>
                    <a:cubicBezTo>
                      <a:pt x="8626" y="5133"/>
                      <a:pt x="8610" y="5172"/>
                      <a:pt x="8576" y="5205"/>
                    </a:cubicBezTo>
                    <a:cubicBezTo>
                      <a:pt x="8543" y="5239"/>
                      <a:pt x="8504" y="5255"/>
                      <a:pt x="8459" y="5255"/>
                    </a:cubicBezTo>
                    <a:lnTo>
                      <a:pt x="1543" y="5255"/>
                    </a:lnTo>
                    <a:cubicBezTo>
                      <a:pt x="1498" y="5255"/>
                      <a:pt x="1458" y="5238"/>
                      <a:pt x="1425" y="5205"/>
                    </a:cubicBezTo>
                    <a:cubicBezTo>
                      <a:pt x="1391" y="5171"/>
                      <a:pt x="1375" y="5133"/>
                      <a:pt x="1375" y="5088"/>
                    </a:cubicBezTo>
                    <a:lnTo>
                      <a:pt x="1375" y="834"/>
                    </a:lnTo>
                    <a:cubicBezTo>
                      <a:pt x="1375" y="789"/>
                      <a:pt x="1391" y="750"/>
                      <a:pt x="1424" y="717"/>
                    </a:cubicBezTo>
                    <a:cubicBezTo>
                      <a:pt x="1458" y="683"/>
                      <a:pt x="1496" y="667"/>
                      <a:pt x="1541" y="667"/>
                    </a:cubicBezTo>
                    <a:lnTo>
                      <a:pt x="8459" y="667"/>
                    </a:lnTo>
                    <a:cubicBezTo>
                      <a:pt x="8504" y="667"/>
                      <a:pt x="8544" y="684"/>
                      <a:pt x="8576" y="717"/>
                    </a:cubicBezTo>
                    <a:cubicBezTo>
                      <a:pt x="8610" y="750"/>
                      <a:pt x="8626" y="789"/>
                      <a:pt x="8626" y="834"/>
                    </a:cubicBezTo>
                    <a:lnTo>
                      <a:pt x="8626" y="5088"/>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confont-1187-868307"/>
              <p:cNvSpPr>
                <a:spLocks noChangeAspect="1"/>
              </p:cNvSpPr>
              <p:nvPr/>
            </p:nvSpPr>
            <p:spPr>
              <a:xfrm>
                <a:off x="4283260" y="4363135"/>
                <a:ext cx="698369" cy="683655"/>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confont-11910-7191771"/>
              <p:cNvSpPr>
                <a:spLocks noChangeAspect="1"/>
              </p:cNvSpPr>
              <p:nvPr/>
            </p:nvSpPr>
            <p:spPr>
              <a:xfrm>
                <a:off x="5191817" y="3629385"/>
                <a:ext cx="370497" cy="519834"/>
              </a:xfrm>
              <a:custGeom>
                <a:avLst/>
                <a:gdLst>
                  <a:gd name="T0" fmla="*/ 5824 w 7049"/>
                  <a:gd name="T1" fmla="*/ 9892 h 9892"/>
                  <a:gd name="T2" fmla="*/ 1226 w 7049"/>
                  <a:gd name="T3" fmla="*/ 9892 h 9892"/>
                  <a:gd name="T4" fmla="*/ 0 w 7049"/>
                  <a:gd name="T5" fmla="*/ 8656 h 9892"/>
                  <a:gd name="T6" fmla="*/ 0 w 7049"/>
                  <a:gd name="T7" fmla="*/ 1237 h 9892"/>
                  <a:gd name="T8" fmla="*/ 1226 w 7049"/>
                  <a:gd name="T9" fmla="*/ 0 h 9892"/>
                  <a:gd name="T10" fmla="*/ 5822 w 7049"/>
                  <a:gd name="T11" fmla="*/ 0 h 9892"/>
                  <a:gd name="T12" fmla="*/ 7049 w 7049"/>
                  <a:gd name="T13" fmla="*/ 1237 h 9892"/>
                  <a:gd name="T14" fmla="*/ 7049 w 7049"/>
                  <a:gd name="T15" fmla="*/ 8656 h 9892"/>
                  <a:gd name="T16" fmla="*/ 5824 w 7049"/>
                  <a:gd name="T17" fmla="*/ 9892 h 9892"/>
                  <a:gd name="T18" fmla="*/ 6436 w 7049"/>
                  <a:gd name="T19" fmla="*/ 1237 h 9892"/>
                  <a:gd name="T20" fmla="*/ 5824 w 7049"/>
                  <a:gd name="T21" fmla="*/ 618 h 9892"/>
                  <a:gd name="T22" fmla="*/ 1226 w 7049"/>
                  <a:gd name="T23" fmla="*/ 618 h 9892"/>
                  <a:gd name="T24" fmla="*/ 614 w 7049"/>
                  <a:gd name="T25" fmla="*/ 1237 h 9892"/>
                  <a:gd name="T26" fmla="*/ 614 w 7049"/>
                  <a:gd name="T27" fmla="*/ 1546 h 9892"/>
                  <a:gd name="T28" fmla="*/ 6436 w 7049"/>
                  <a:gd name="T29" fmla="*/ 1546 h 9892"/>
                  <a:gd name="T30" fmla="*/ 6436 w 7049"/>
                  <a:gd name="T31" fmla="*/ 1237 h 9892"/>
                  <a:gd name="T32" fmla="*/ 6436 w 7049"/>
                  <a:gd name="T33" fmla="*/ 2164 h 9892"/>
                  <a:gd name="T34" fmla="*/ 614 w 7049"/>
                  <a:gd name="T35" fmla="*/ 2164 h 9892"/>
                  <a:gd name="T36" fmla="*/ 614 w 7049"/>
                  <a:gd name="T37" fmla="*/ 7101 h 9892"/>
                  <a:gd name="T38" fmla="*/ 6436 w 7049"/>
                  <a:gd name="T39" fmla="*/ 7101 h 9892"/>
                  <a:gd name="T40" fmla="*/ 6436 w 7049"/>
                  <a:gd name="T41" fmla="*/ 2164 h 9892"/>
                  <a:gd name="T42" fmla="*/ 6436 w 7049"/>
                  <a:gd name="T43" fmla="*/ 7718 h 9892"/>
                  <a:gd name="T44" fmla="*/ 614 w 7049"/>
                  <a:gd name="T45" fmla="*/ 7718 h 9892"/>
                  <a:gd name="T46" fmla="*/ 614 w 7049"/>
                  <a:gd name="T47" fmla="*/ 8656 h 9892"/>
                  <a:gd name="T48" fmla="*/ 1226 w 7049"/>
                  <a:gd name="T49" fmla="*/ 9274 h 9892"/>
                  <a:gd name="T50" fmla="*/ 5822 w 7049"/>
                  <a:gd name="T51" fmla="*/ 9274 h 9892"/>
                  <a:gd name="T52" fmla="*/ 6435 w 7049"/>
                  <a:gd name="T53" fmla="*/ 8656 h 9892"/>
                  <a:gd name="T54" fmla="*/ 6435 w 7049"/>
                  <a:gd name="T55" fmla="*/ 7718 h 9892"/>
                  <a:gd name="T56" fmla="*/ 6436 w 7049"/>
                  <a:gd name="T57" fmla="*/ 7718 h 9892"/>
                  <a:gd name="T58" fmla="*/ 3525 w 7049"/>
                  <a:gd name="T59" fmla="*/ 8964 h 9892"/>
                  <a:gd name="T60" fmla="*/ 3065 w 7049"/>
                  <a:gd name="T61" fmla="*/ 8501 h 9892"/>
                  <a:gd name="T62" fmla="*/ 3525 w 7049"/>
                  <a:gd name="T63" fmla="*/ 8037 h 9892"/>
                  <a:gd name="T64" fmla="*/ 3985 w 7049"/>
                  <a:gd name="T65" fmla="*/ 8501 h 9892"/>
                  <a:gd name="T66" fmla="*/ 3525 w 7049"/>
                  <a:gd name="T67" fmla="*/ 8964 h 9892"/>
                  <a:gd name="T68" fmla="*/ 3525 w 7049"/>
                  <a:gd name="T69" fmla="*/ 8964 h 9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49" h="9892">
                    <a:moveTo>
                      <a:pt x="5824" y="9892"/>
                    </a:moveTo>
                    <a:lnTo>
                      <a:pt x="1226" y="9892"/>
                    </a:lnTo>
                    <a:cubicBezTo>
                      <a:pt x="549" y="9892"/>
                      <a:pt x="0" y="9338"/>
                      <a:pt x="0" y="8656"/>
                    </a:cubicBezTo>
                    <a:lnTo>
                      <a:pt x="0" y="1237"/>
                    </a:lnTo>
                    <a:cubicBezTo>
                      <a:pt x="0" y="554"/>
                      <a:pt x="549" y="0"/>
                      <a:pt x="1226" y="0"/>
                    </a:cubicBezTo>
                    <a:lnTo>
                      <a:pt x="5822" y="0"/>
                    </a:lnTo>
                    <a:cubicBezTo>
                      <a:pt x="6500" y="0"/>
                      <a:pt x="7049" y="554"/>
                      <a:pt x="7049" y="1237"/>
                    </a:cubicBezTo>
                    <a:lnTo>
                      <a:pt x="7049" y="8656"/>
                    </a:lnTo>
                    <a:cubicBezTo>
                      <a:pt x="7049" y="9338"/>
                      <a:pt x="6500" y="9892"/>
                      <a:pt x="5824" y="9892"/>
                    </a:cubicBezTo>
                    <a:close/>
                    <a:moveTo>
                      <a:pt x="6436" y="1237"/>
                    </a:moveTo>
                    <a:cubicBezTo>
                      <a:pt x="6436" y="896"/>
                      <a:pt x="6163" y="618"/>
                      <a:pt x="5824" y="618"/>
                    </a:cubicBezTo>
                    <a:lnTo>
                      <a:pt x="1226" y="618"/>
                    </a:lnTo>
                    <a:cubicBezTo>
                      <a:pt x="887" y="618"/>
                      <a:pt x="614" y="896"/>
                      <a:pt x="614" y="1237"/>
                    </a:cubicBezTo>
                    <a:lnTo>
                      <a:pt x="614" y="1546"/>
                    </a:lnTo>
                    <a:lnTo>
                      <a:pt x="6436" y="1546"/>
                    </a:lnTo>
                    <a:lnTo>
                      <a:pt x="6436" y="1237"/>
                    </a:lnTo>
                    <a:close/>
                    <a:moveTo>
                      <a:pt x="6436" y="2164"/>
                    </a:moveTo>
                    <a:lnTo>
                      <a:pt x="614" y="2164"/>
                    </a:lnTo>
                    <a:lnTo>
                      <a:pt x="614" y="7101"/>
                    </a:lnTo>
                    <a:lnTo>
                      <a:pt x="6436" y="7101"/>
                    </a:lnTo>
                    <a:lnTo>
                      <a:pt x="6436" y="2164"/>
                    </a:lnTo>
                    <a:close/>
                    <a:moveTo>
                      <a:pt x="6436" y="7718"/>
                    </a:moveTo>
                    <a:lnTo>
                      <a:pt x="614" y="7718"/>
                    </a:lnTo>
                    <a:lnTo>
                      <a:pt x="614" y="8656"/>
                    </a:lnTo>
                    <a:cubicBezTo>
                      <a:pt x="614" y="8997"/>
                      <a:pt x="889" y="9274"/>
                      <a:pt x="1226" y="9274"/>
                    </a:cubicBezTo>
                    <a:lnTo>
                      <a:pt x="5822" y="9274"/>
                    </a:lnTo>
                    <a:cubicBezTo>
                      <a:pt x="6161" y="9274"/>
                      <a:pt x="6435" y="8998"/>
                      <a:pt x="6435" y="8656"/>
                    </a:cubicBezTo>
                    <a:lnTo>
                      <a:pt x="6435" y="7718"/>
                    </a:lnTo>
                    <a:lnTo>
                      <a:pt x="6436" y="7718"/>
                    </a:lnTo>
                    <a:close/>
                    <a:moveTo>
                      <a:pt x="3525" y="8964"/>
                    </a:moveTo>
                    <a:cubicBezTo>
                      <a:pt x="3271" y="8964"/>
                      <a:pt x="3065" y="8757"/>
                      <a:pt x="3065" y="8501"/>
                    </a:cubicBezTo>
                    <a:cubicBezTo>
                      <a:pt x="3065" y="8244"/>
                      <a:pt x="3271" y="8037"/>
                      <a:pt x="3525" y="8037"/>
                    </a:cubicBezTo>
                    <a:cubicBezTo>
                      <a:pt x="3779" y="8037"/>
                      <a:pt x="3985" y="8244"/>
                      <a:pt x="3985" y="8501"/>
                    </a:cubicBezTo>
                    <a:cubicBezTo>
                      <a:pt x="3984" y="8757"/>
                      <a:pt x="3779" y="8964"/>
                      <a:pt x="3525" y="8964"/>
                    </a:cubicBezTo>
                    <a:close/>
                    <a:moveTo>
                      <a:pt x="3525" y="8964"/>
                    </a:move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esktop-pc_71739"/>
              <p:cNvSpPr>
                <a:spLocks noChangeAspect="1"/>
              </p:cNvSpPr>
              <p:nvPr/>
            </p:nvSpPr>
            <p:spPr>
              <a:xfrm>
                <a:off x="3644902" y="3587974"/>
                <a:ext cx="622077" cy="550417"/>
              </a:xfrm>
              <a:custGeom>
                <a:avLst/>
                <a:gdLst>
                  <a:gd name="connsiteX0" fmla="*/ 346955 w 604604"/>
                  <a:gd name="connsiteY0" fmla="*/ 426171 h 534957"/>
                  <a:gd name="connsiteX1" fmla="*/ 335677 w 604604"/>
                  <a:gd name="connsiteY1" fmla="*/ 437433 h 534957"/>
                  <a:gd name="connsiteX2" fmla="*/ 346955 w 604604"/>
                  <a:gd name="connsiteY2" fmla="*/ 448695 h 534957"/>
                  <a:gd name="connsiteX3" fmla="*/ 358233 w 604604"/>
                  <a:gd name="connsiteY3" fmla="*/ 437433 h 534957"/>
                  <a:gd name="connsiteX4" fmla="*/ 346955 w 604604"/>
                  <a:gd name="connsiteY4" fmla="*/ 426171 h 534957"/>
                  <a:gd name="connsiteX5" fmla="*/ 84996 w 604604"/>
                  <a:gd name="connsiteY5" fmla="*/ 402971 h 534957"/>
                  <a:gd name="connsiteX6" fmla="*/ 57323 w 604604"/>
                  <a:gd name="connsiteY6" fmla="*/ 430602 h 534957"/>
                  <a:gd name="connsiteX7" fmla="*/ 84996 w 604604"/>
                  <a:gd name="connsiteY7" fmla="*/ 458349 h 534957"/>
                  <a:gd name="connsiteX8" fmla="*/ 112785 w 604604"/>
                  <a:gd name="connsiteY8" fmla="*/ 430602 h 534957"/>
                  <a:gd name="connsiteX9" fmla="*/ 84996 w 604604"/>
                  <a:gd name="connsiteY9" fmla="*/ 402971 h 534957"/>
                  <a:gd name="connsiteX10" fmla="*/ 84996 w 604604"/>
                  <a:gd name="connsiteY10" fmla="*/ 352701 h 534957"/>
                  <a:gd name="connsiteX11" fmla="*/ 73252 w 604604"/>
                  <a:gd name="connsiteY11" fmla="*/ 364427 h 534957"/>
                  <a:gd name="connsiteX12" fmla="*/ 84996 w 604604"/>
                  <a:gd name="connsiteY12" fmla="*/ 376269 h 534957"/>
                  <a:gd name="connsiteX13" fmla="*/ 96856 w 604604"/>
                  <a:gd name="connsiteY13" fmla="*/ 364427 h 534957"/>
                  <a:gd name="connsiteX14" fmla="*/ 84996 w 604604"/>
                  <a:gd name="connsiteY14" fmla="*/ 352701 h 534957"/>
                  <a:gd name="connsiteX15" fmla="*/ 204992 w 604604"/>
                  <a:gd name="connsiteY15" fmla="*/ 97028 h 534957"/>
                  <a:gd name="connsiteX16" fmla="*/ 594373 w 604604"/>
                  <a:gd name="connsiteY16" fmla="*/ 97028 h 534957"/>
                  <a:gd name="connsiteX17" fmla="*/ 604604 w 604604"/>
                  <a:gd name="connsiteY17" fmla="*/ 107245 h 534957"/>
                  <a:gd name="connsiteX18" fmla="*/ 604604 w 604604"/>
                  <a:gd name="connsiteY18" fmla="*/ 457402 h 534957"/>
                  <a:gd name="connsiteX19" fmla="*/ 594373 w 604604"/>
                  <a:gd name="connsiteY19" fmla="*/ 467503 h 534957"/>
                  <a:gd name="connsiteX20" fmla="*/ 423808 w 604604"/>
                  <a:gd name="connsiteY20" fmla="*/ 467503 h 534957"/>
                  <a:gd name="connsiteX21" fmla="*/ 469617 w 604604"/>
                  <a:gd name="connsiteY21" fmla="*/ 511737 h 534957"/>
                  <a:gd name="connsiteX22" fmla="*/ 472059 w 604604"/>
                  <a:gd name="connsiteY22" fmla="*/ 517310 h 534957"/>
                  <a:gd name="connsiteX23" fmla="*/ 472059 w 604604"/>
                  <a:gd name="connsiteY23" fmla="*/ 527178 h 534957"/>
                  <a:gd name="connsiteX24" fmla="*/ 464269 w 604604"/>
                  <a:gd name="connsiteY24" fmla="*/ 534957 h 534957"/>
                  <a:gd name="connsiteX25" fmla="*/ 229641 w 604604"/>
                  <a:gd name="connsiteY25" fmla="*/ 534957 h 534957"/>
                  <a:gd name="connsiteX26" fmla="*/ 221851 w 604604"/>
                  <a:gd name="connsiteY26" fmla="*/ 527178 h 534957"/>
                  <a:gd name="connsiteX27" fmla="*/ 221851 w 604604"/>
                  <a:gd name="connsiteY27" fmla="*/ 517310 h 534957"/>
                  <a:gd name="connsiteX28" fmla="*/ 224292 w 604604"/>
                  <a:gd name="connsiteY28" fmla="*/ 511737 h 534957"/>
                  <a:gd name="connsiteX29" fmla="*/ 270102 w 604604"/>
                  <a:gd name="connsiteY29" fmla="*/ 467503 h 534957"/>
                  <a:gd name="connsiteX30" fmla="*/ 204992 w 604604"/>
                  <a:gd name="connsiteY30" fmla="*/ 467503 h 534957"/>
                  <a:gd name="connsiteX31" fmla="*/ 204992 w 604604"/>
                  <a:gd name="connsiteY31" fmla="*/ 403764 h 534957"/>
                  <a:gd name="connsiteX32" fmla="*/ 563445 w 604604"/>
                  <a:gd name="connsiteY32" fmla="*/ 403764 h 534957"/>
                  <a:gd name="connsiteX33" fmla="*/ 563445 w 604604"/>
                  <a:gd name="connsiteY33" fmla="*/ 145558 h 534957"/>
                  <a:gd name="connsiteX34" fmla="*/ 204992 w 604604"/>
                  <a:gd name="connsiteY34" fmla="*/ 145558 h 534957"/>
                  <a:gd name="connsiteX35" fmla="*/ 73601 w 604604"/>
                  <a:gd name="connsiteY35" fmla="*/ 61531 h 534957"/>
                  <a:gd name="connsiteX36" fmla="*/ 71625 w 604604"/>
                  <a:gd name="connsiteY36" fmla="*/ 63505 h 534957"/>
                  <a:gd name="connsiteX37" fmla="*/ 71625 w 604604"/>
                  <a:gd name="connsiteY37" fmla="*/ 260753 h 534957"/>
                  <a:gd name="connsiteX38" fmla="*/ 73601 w 604604"/>
                  <a:gd name="connsiteY38" fmla="*/ 262726 h 534957"/>
                  <a:gd name="connsiteX39" fmla="*/ 96507 w 604604"/>
                  <a:gd name="connsiteY39" fmla="*/ 262726 h 534957"/>
                  <a:gd name="connsiteX40" fmla="*/ 98484 w 604604"/>
                  <a:gd name="connsiteY40" fmla="*/ 260753 h 534957"/>
                  <a:gd name="connsiteX41" fmla="*/ 98484 w 604604"/>
                  <a:gd name="connsiteY41" fmla="*/ 63505 h 534957"/>
                  <a:gd name="connsiteX42" fmla="*/ 96507 w 604604"/>
                  <a:gd name="connsiteY42" fmla="*/ 61531 h 534957"/>
                  <a:gd name="connsiteX43" fmla="*/ 12558 w 604604"/>
                  <a:gd name="connsiteY43" fmla="*/ 0 h 534957"/>
                  <a:gd name="connsiteX44" fmla="*/ 157551 w 604604"/>
                  <a:gd name="connsiteY44" fmla="*/ 0 h 534957"/>
                  <a:gd name="connsiteX45" fmla="*/ 169992 w 604604"/>
                  <a:gd name="connsiteY45" fmla="*/ 12538 h 534957"/>
                  <a:gd name="connsiteX46" fmla="*/ 169992 w 604604"/>
                  <a:gd name="connsiteY46" fmla="*/ 521970 h 534957"/>
                  <a:gd name="connsiteX47" fmla="*/ 157551 w 604604"/>
                  <a:gd name="connsiteY47" fmla="*/ 534392 h 534957"/>
                  <a:gd name="connsiteX48" fmla="*/ 12558 w 604604"/>
                  <a:gd name="connsiteY48" fmla="*/ 534392 h 534957"/>
                  <a:gd name="connsiteX49" fmla="*/ 0 w 604604"/>
                  <a:gd name="connsiteY49" fmla="*/ 521970 h 534957"/>
                  <a:gd name="connsiteX50" fmla="*/ 0 w 604604"/>
                  <a:gd name="connsiteY50" fmla="*/ 12538 h 534957"/>
                  <a:gd name="connsiteX51" fmla="*/ 12558 w 604604"/>
                  <a:gd name="connsiteY51" fmla="*/ 0 h 53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604" h="534957">
                    <a:moveTo>
                      <a:pt x="346955" y="426171"/>
                    </a:moveTo>
                    <a:cubicBezTo>
                      <a:pt x="340793" y="426171"/>
                      <a:pt x="335677" y="431280"/>
                      <a:pt x="335677" y="437433"/>
                    </a:cubicBezTo>
                    <a:cubicBezTo>
                      <a:pt x="335677" y="443586"/>
                      <a:pt x="340793" y="448695"/>
                      <a:pt x="346955" y="448695"/>
                    </a:cubicBezTo>
                    <a:cubicBezTo>
                      <a:pt x="353117" y="448695"/>
                      <a:pt x="358233" y="443586"/>
                      <a:pt x="358233" y="437433"/>
                    </a:cubicBezTo>
                    <a:cubicBezTo>
                      <a:pt x="358233" y="431280"/>
                      <a:pt x="353117" y="426171"/>
                      <a:pt x="346955" y="426171"/>
                    </a:cubicBezTo>
                    <a:close/>
                    <a:moveTo>
                      <a:pt x="84996" y="402971"/>
                    </a:moveTo>
                    <a:cubicBezTo>
                      <a:pt x="69764" y="402971"/>
                      <a:pt x="57323" y="415393"/>
                      <a:pt x="57323" y="430602"/>
                    </a:cubicBezTo>
                    <a:cubicBezTo>
                      <a:pt x="57323" y="445926"/>
                      <a:pt x="69764" y="458349"/>
                      <a:pt x="84996" y="458349"/>
                    </a:cubicBezTo>
                    <a:cubicBezTo>
                      <a:pt x="100344" y="458349"/>
                      <a:pt x="112785" y="445926"/>
                      <a:pt x="112785" y="430602"/>
                    </a:cubicBezTo>
                    <a:cubicBezTo>
                      <a:pt x="112785" y="415393"/>
                      <a:pt x="100344" y="402971"/>
                      <a:pt x="84996" y="402971"/>
                    </a:cubicBezTo>
                    <a:close/>
                    <a:moveTo>
                      <a:pt x="84996" y="352701"/>
                    </a:moveTo>
                    <a:cubicBezTo>
                      <a:pt x="78485" y="352701"/>
                      <a:pt x="73252" y="357925"/>
                      <a:pt x="73252" y="364427"/>
                    </a:cubicBezTo>
                    <a:cubicBezTo>
                      <a:pt x="73252" y="370928"/>
                      <a:pt x="78485" y="376269"/>
                      <a:pt x="84996" y="376269"/>
                    </a:cubicBezTo>
                    <a:cubicBezTo>
                      <a:pt x="91507" y="376269"/>
                      <a:pt x="96856" y="370928"/>
                      <a:pt x="96856" y="364427"/>
                    </a:cubicBezTo>
                    <a:cubicBezTo>
                      <a:pt x="96856" y="357925"/>
                      <a:pt x="91507" y="352701"/>
                      <a:pt x="84996" y="352701"/>
                    </a:cubicBezTo>
                    <a:close/>
                    <a:moveTo>
                      <a:pt x="204992" y="97028"/>
                    </a:moveTo>
                    <a:lnTo>
                      <a:pt x="594373" y="97028"/>
                    </a:lnTo>
                    <a:cubicBezTo>
                      <a:pt x="600070" y="97028"/>
                      <a:pt x="604604" y="101556"/>
                      <a:pt x="604604" y="107245"/>
                    </a:cubicBezTo>
                    <a:lnTo>
                      <a:pt x="604604" y="457402"/>
                    </a:lnTo>
                    <a:cubicBezTo>
                      <a:pt x="604604" y="462975"/>
                      <a:pt x="600070" y="467503"/>
                      <a:pt x="594373" y="467503"/>
                    </a:cubicBezTo>
                    <a:lnTo>
                      <a:pt x="423808" y="467503"/>
                    </a:lnTo>
                    <a:lnTo>
                      <a:pt x="469617" y="511737"/>
                    </a:lnTo>
                    <a:cubicBezTo>
                      <a:pt x="471245" y="513130"/>
                      <a:pt x="472059" y="515220"/>
                      <a:pt x="472059" y="517310"/>
                    </a:cubicBezTo>
                    <a:lnTo>
                      <a:pt x="472059" y="527178"/>
                    </a:lnTo>
                    <a:cubicBezTo>
                      <a:pt x="472059" y="531474"/>
                      <a:pt x="468571" y="534957"/>
                      <a:pt x="464269" y="534957"/>
                    </a:cubicBezTo>
                    <a:lnTo>
                      <a:pt x="229641" y="534957"/>
                    </a:lnTo>
                    <a:cubicBezTo>
                      <a:pt x="225339" y="534957"/>
                      <a:pt x="221851" y="531474"/>
                      <a:pt x="221851" y="527178"/>
                    </a:cubicBezTo>
                    <a:lnTo>
                      <a:pt x="221851" y="517310"/>
                    </a:lnTo>
                    <a:cubicBezTo>
                      <a:pt x="221851" y="515220"/>
                      <a:pt x="222781" y="513130"/>
                      <a:pt x="224292" y="511737"/>
                    </a:cubicBezTo>
                    <a:lnTo>
                      <a:pt x="270102" y="467503"/>
                    </a:lnTo>
                    <a:lnTo>
                      <a:pt x="204992" y="467503"/>
                    </a:lnTo>
                    <a:lnTo>
                      <a:pt x="204992" y="403764"/>
                    </a:lnTo>
                    <a:lnTo>
                      <a:pt x="563445" y="403764"/>
                    </a:lnTo>
                    <a:lnTo>
                      <a:pt x="563445" y="145558"/>
                    </a:lnTo>
                    <a:lnTo>
                      <a:pt x="204992" y="145558"/>
                    </a:lnTo>
                    <a:close/>
                    <a:moveTo>
                      <a:pt x="73601" y="61531"/>
                    </a:moveTo>
                    <a:cubicBezTo>
                      <a:pt x="72439" y="61531"/>
                      <a:pt x="71625" y="62460"/>
                      <a:pt x="71625" y="63505"/>
                    </a:cubicBezTo>
                    <a:lnTo>
                      <a:pt x="71625" y="260753"/>
                    </a:lnTo>
                    <a:cubicBezTo>
                      <a:pt x="71625" y="261914"/>
                      <a:pt x="72439" y="262726"/>
                      <a:pt x="73601" y="262726"/>
                    </a:cubicBezTo>
                    <a:lnTo>
                      <a:pt x="96507" y="262726"/>
                    </a:lnTo>
                    <a:cubicBezTo>
                      <a:pt x="97554" y="262726"/>
                      <a:pt x="98484" y="261914"/>
                      <a:pt x="98484" y="260753"/>
                    </a:cubicBezTo>
                    <a:lnTo>
                      <a:pt x="98484" y="63505"/>
                    </a:lnTo>
                    <a:cubicBezTo>
                      <a:pt x="98484" y="62460"/>
                      <a:pt x="97554" y="61531"/>
                      <a:pt x="96507" y="61531"/>
                    </a:cubicBezTo>
                    <a:close/>
                    <a:moveTo>
                      <a:pt x="12558" y="0"/>
                    </a:moveTo>
                    <a:lnTo>
                      <a:pt x="157551" y="0"/>
                    </a:lnTo>
                    <a:cubicBezTo>
                      <a:pt x="164411" y="0"/>
                      <a:pt x="169992" y="5689"/>
                      <a:pt x="169992" y="12538"/>
                    </a:cubicBezTo>
                    <a:lnTo>
                      <a:pt x="169992" y="521970"/>
                    </a:lnTo>
                    <a:cubicBezTo>
                      <a:pt x="169992" y="528819"/>
                      <a:pt x="164411" y="534392"/>
                      <a:pt x="157551" y="534392"/>
                    </a:cubicBezTo>
                    <a:lnTo>
                      <a:pt x="12558" y="534392"/>
                    </a:lnTo>
                    <a:cubicBezTo>
                      <a:pt x="5581" y="534392"/>
                      <a:pt x="0" y="528819"/>
                      <a:pt x="0" y="521970"/>
                    </a:cubicBezTo>
                    <a:lnTo>
                      <a:pt x="0" y="12538"/>
                    </a:lnTo>
                    <a:cubicBezTo>
                      <a:pt x="0" y="5689"/>
                      <a:pt x="5581" y="0"/>
                      <a:pt x="12558"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文本框 28"/>
              <p:cNvSpPr txBox="1"/>
              <p:nvPr/>
            </p:nvSpPr>
            <p:spPr>
              <a:xfrm>
                <a:off x="3452331" y="4164093"/>
                <a:ext cx="1155428"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Workstation</a:t>
                </a:r>
                <a:endParaRPr kumimoji="1" lang="zh-CN" altLang="en-US" sz="1400" dirty="0">
                  <a:latin typeface="+mn-ea"/>
                  <a:ea typeface="+mn-ea"/>
                </a:endParaRPr>
              </a:p>
            </p:txBody>
          </p:sp>
          <p:sp>
            <p:nvSpPr>
              <p:cNvPr id="30" name="文本框 29"/>
              <p:cNvSpPr txBox="1"/>
              <p:nvPr/>
            </p:nvSpPr>
            <p:spPr>
              <a:xfrm>
                <a:off x="4167839" y="3418198"/>
                <a:ext cx="1006865"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PC/Laptop</a:t>
                </a:r>
                <a:endParaRPr kumimoji="1" lang="zh-CN" altLang="en-US" sz="1400" dirty="0">
                  <a:latin typeface="+mn-ea"/>
                  <a:ea typeface="+mn-ea"/>
                </a:endParaRPr>
              </a:p>
            </p:txBody>
          </p:sp>
          <p:sp>
            <p:nvSpPr>
              <p:cNvPr id="31" name="文本框 30"/>
              <p:cNvSpPr txBox="1"/>
              <p:nvPr/>
            </p:nvSpPr>
            <p:spPr>
              <a:xfrm>
                <a:off x="4910823" y="4187741"/>
                <a:ext cx="929206"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Mobile</a:t>
                </a:r>
                <a:endParaRPr kumimoji="1" lang="zh-CN" altLang="en-US" sz="1400" dirty="0">
                  <a:latin typeface="+mn-ea"/>
                  <a:ea typeface="+mn-ea"/>
                </a:endParaRPr>
              </a:p>
            </p:txBody>
          </p:sp>
        </p:grpSp>
        <p:grpSp>
          <p:nvGrpSpPr>
            <p:cNvPr id="60" name="组合 59"/>
            <p:cNvGrpSpPr/>
            <p:nvPr/>
          </p:nvGrpSpPr>
          <p:grpSpPr>
            <a:xfrm>
              <a:off x="2519629" y="2725391"/>
              <a:ext cx="1198010" cy="1090049"/>
              <a:chOff x="4197695" y="1408459"/>
              <a:chExt cx="1198010" cy="1090049"/>
            </a:xfrm>
          </p:grpSpPr>
          <p:grpSp>
            <p:nvGrpSpPr>
              <p:cNvPr id="49" name="组合 48"/>
              <p:cNvGrpSpPr/>
              <p:nvPr/>
            </p:nvGrpSpPr>
            <p:grpSpPr>
              <a:xfrm>
                <a:off x="4197695" y="1408459"/>
                <a:ext cx="1198010" cy="1032767"/>
                <a:chOff x="4197695" y="1408459"/>
                <a:chExt cx="1198010" cy="1032767"/>
              </a:xfrm>
            </p:grpSpPr>
            <p:sp>
              <p:nvSpPr>
                <p:cNvPr id="45" name="六边形 44"/>
                <p:cNvSpPr/>
                <p:nvPr/>
              </p:nvSpPr>
              <p:spPr>
                <a:xfrm>
                  <a:off x="4197695" y="1408459"/>
                  <a:ext cx="1198010" cy="1032767"/>
                </a:xfrm>
                <a:prstGeom prst="hexagon">
                  <a:avLst>
                    <a:gd name="adj" fmla="val 30854"/>
                    <a:gd name="vf" fmla="val 115470"/>
                  </a:avLst>
                </a:prstGeom>
                <a:solidFill>
                  <a:schemeClr val="bg1"/>
                </a:solidFill>
                <a:ln w="25400">
                  <a:solidFill>
                    <a:srgbClr val="005BFF"/>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embassy_89010"/>
                <p:cNvSpPr>
                  <a:spLocks noChangeAspect="1"/>
                </p:cNvSpPr>
                <p:nvPr/>
              </p:nvSpPr>
              <p:spPr>
                <a:xfrm>
                  <a:off x="4571072" y="1456601"/>
                  <a:ext cx="451255" cy="562057"/>
                </a:xfrm>
                <a:custGeom>
                  <a:avLst/>
                  <a:gdLst>
                    <a:gd name="T0" fmla="*/ 3427 w 3600"/>
                    <a:gd name="T1" fmla="*/ 1254 h 4492"/>
                    <a:gd name="T2" fmla="*/ 2647 w 3600"/>
                    <a:gd name="T3" fmla="*/ 4128 h 4492"/>
                    <a:gd name="T4" fmla="*/ 2462 w 3600"/>
                    <a:gd name="T5" fmla="*/ 702 h 4492"/>
                    <a:gd name="T6" fmla="*/ 1842 w 3600"/>
                    <a:gd name="T7" fmla="*/ 404 h 4492"/>
                    <a:gd name="T8" fmla="*/ 2259 w 3600"/>
                    <a:gd name="T9" fmla="*/ 95 h 4492"/>
                    <a:gd name="T10" fmla="*/ 1842 w 3600"/>
                    <a:gd name="T11" fmla="*/ 62 h 4492"/>
                    <a:gd name="T12" fmla="*/ 1759 w 3600"/>
                    <a:gd name="T13" fmla="*/ 702 h 4492"/>
                    <a:gd name="T14" fmla="*/ 1138 w 3600"/>
                    <a:gd name="T15" fmla="*/ 4128 h 4492"/>
                    <a:gd name="T16" fmla="*/ 953 w 3600"/>
                    <a:gd name="T17" fmla="*/ 1254 h 4492"/>
                    <a:gd name="T18" fmla="*/ 173 w 3600"/>
                    <a:gd name="T19" fmla="*/ 4128 h 4492"/>
                    <a:gd name="T20" fmla="*/ 0 w 3600"/>
                    <a:gd name="T21" fmla="*/ 4492 h 4492"/>
                    <a:gd name="T22" fmla="*/ 3600 w 3600"/>
                    <a:gd name="T23" fmla="*/ 4128 h 4492"/>
                    <a:gd name="T24" fmla="*/ 763 w 3600"/>
                    <a:gd name="T25" fmla="*/ 3945 h 4492"/>
                    <a:gd name="T26" fmla="*/ 396 w 3600"/>
                    <a:gd name="T27" fmla="*/ 3579 h 4492"/>
                    <a:gd name="T28" fmla="*/ 763 w 3600"/>
                    <a:gd name="T29" fmla="*/ 3945 h 4492"/>
                    <a:gd name="T30" fmla="*/ 396 w 3600"/>
                    <a:gd name="T31" fmla="*/ 3285 h 4492"/>
                    <a:gd name="T32" fmla="*/ 763 w 3600"/>
                    <a:gd name="T33" fmla="*/ 2918 h 4492"/>
                    <a:gd name="T34" fmla="*/ 763 w 3600"/>
                    <a:gd name="T35" fmla="*/ 2624 h 4492"/>
                    <a:gd name="T36" fmla="*/ 396 w 3600"/>
                    <a:gd name="T37" fmla="*/ 2258 h 4492"/>
                    <a:gd name="T38" fmla="*/ 763 w 3600"/>
                    <a:gd name="T39" fmla="*/ 2624 h 4492"/>
                    <a:gd name="T40" fmla="*/ 396 w 3600"/>
                    <a:gd name="T41" fmla="*/ 1964 h 4492"/>
                    <a:gd name="T42" fmla="*/ 763 w 3600"/>
                    <a:gd name="T43" fmla="*/ 1597 h 4492"/>
                    <a:gd name="T44" fmla="*/ 2176 w 3600"/>
                    <a:gd name="T45" fmla="*/ 3829 h 4492"/>
                    <a:gd name="T46" fmla="*/ 1424 w 3600"/>
                    <a:gd name="T47" fmla="*/ 3461 h 4492"/>
                    <a:gd name="T48" fmla="*/ 2176 w 3600"/>
                    <a:gd name="T49" fmla="*/ 3829 h 4492"/>
                    <a:gd name="T50" fmla="*/ 1424 w 3600"/>
                    <a:gd name="T51" fmla="*/ 2999 h 4492"/>
                    <a:gd name="T52" fmla="*/ 2176 w 3600"/>
                    <a:gd name="T53" fmla="*/ 2632 h 4492"/>
                    <a:gd name="T54" fmla="*/ 2176 w 3600"/>
                    <a:gd name="T55" fmla="*/ 2170 h 4492"/>
                    <a:gd name="T56" fmla="*/ 1424 w 3600"/>
                    <a:gd name="T57" fmla="*/ 1803 h 4492"/>
                    <a:gd name="T58" fmla="*/ 2176 w 3600"/>
                    <a:gd name="T59" fmla="*/ 2170 h 4492"/>
                    <a:gd name="T60" fmla="*/ 1424 w 3600"/>
                    <a:gd name="T61" fmla="*/ 1341 h 4492"/>
                    <a:gd name="T62" fmla="*/ 2176 w 3600"/>
                    <a:gd name="T63" fmla="*/ 974 h 4492"/>
                    <a:gd name="T64" fmla="*/ 3204 w 3600"/>
                    <a:gd name="T65" fmla="*/ 3945 h 4492"/>
                    <a:gd name="T66" fmla="*/ 2837 w 3600"/>
                    <a:gd name="T67" fmla="*/ 3579 h 4492"/>
                    <a:gd name="T68" fmla="*/ 3204 w 3600"/>
                    <a:gd name="T69" fmla="*/ 3945 h 4492"/>
                    <a:gd name="T70" fmla="*/ 2837 w 3600"/>
                    <a:gd name="T71" fmla="*/ 3285 h 4492"/>
                    <a:gd name="T72" fmla="*/ 3204 w 3600"/>
                    <a:gd name="T73" fmla="*/ 2918 h 4492"/>
                    <a:gd name="T74" fmla="*/ 3204 w 3600"/>
                    <a:gd name="T75" fmla="*/ 2624 h 4492"/>
                    <a:gd name="T76" fmla="*/ 2837 w 3600"/>
                    <a:gd name="T77" fmla="*/ 2258 h 4492"/>
                    <a:gd name="T78" fmla="*/ 3204 w 3600"/>
                    <a:gd name="T79" fmla="*/ 2624 h 4492"/>
                    <a:gd name="T80" fmla="*/ 2837 w 3600"/>
                    <a:gd name="T81" fmla="*/ 1964 h 4492"/>
                    <a:gd name="T82" fmla="*/ 3204 w 3600"/>
                    <a:gd name="T83" fmla="*/ 1597 h 4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00" h="4492">
                      <a:moveTo>
                        <a:pt x="3427" y="4128"/>
                      </a:moveTo>
                      <a:lnTo>
                        <a:pt x="3427" y="1254"/>
                      </a:lnTo>
                      <a:lnTo>
                        <a:pt x="2647" y="1254"/>
                      </a:lnTo>
                      <a:lnTo>
                        <a:pt x="2647" y="4128"/>
                      </a:lnTo>
                      <a:lnTo>
                        <a:pt x="2462" y="4128"/>
                      </a:lnTo>
                      <a:lnTo>
                        <a:pt x="2462" y="702"/>
                      </a:lnTo>
                      <a:lnTo>
                        <a:pt x="1842" y="702"/>
                      </a:lnTo>
                      <a:lnTo>
                        <a:pt x="1842" y="404"/>
                      </a:lnTo>
                      <a:cubicBezTo>
                        <a:pt x="1991" y="455"/>
                        <a:pt x="2103" y="291"/>
                        <a:pt x="2259" y="385"/>
                      </a:cubicBezTo>
                      <a:lnTo>
                        <a:pt x="2259" y="95"/>
                      </a:lnTo>
                      <a:cubicBezTo>
                        <a:pt x="2103" y="0"/>
                        <a:pt x="1991" y="165"/>
                        <a:pt x="1842" y="114"/>
                      </a:cubicBezTo>
                      <a:lnTo>
                        <a:pt x="1842" y="62"/>
                      </a:lnTo>
                      <a:lnTo>
                        <a:pt x="1759" y="62"/>
                      </a:lnTo>
                      <a:lnTo>
                        <a:pt x="1759" y="702"/>
                      </a:lnTo>
                      <a:lnTo>
                        <a:pt x="1138" y="702"/>
                      </a:lnTo>
                      <a:lnTo>
                        <a:pt x="1138" y="4128"/>
                      </a:lnTo>
                      <a:lnTo>
                        <a:pt x="953" y="4128"/>
                      </a:lnTo>
                      <a:lnTo>
                        <a:pt x="953" y="1254"/>
                      </a:lnTo>
                      <a:lnTo>
                        <a:pt x="173" y="1254"/>
                      </a:lnTo>
                      <a:lnTo>
                        <a:pt x="173" y="4128"/>
                      </a:lnTo>
                      <a:lnTo>
                        <a:pt x="0" y="4128"/>
                      </a:lnTo>
                      <a:lnTo>
                        <a:pt x="0" y="4492"/>
                      </a:lnTo>
                      <a:lnTo>
                        <a:pt x="3600" y="4492"/>
                      </a:lnTo>
                      <a:lnTo>
                        <a:pt x="3600" y="4128"/>
                      </a:lnTo>
                      <a:lnTo>
                        <a:pt x="3427" y="4128"/>
                      </a:lnTo>
                      <a:close/>
                      <a:moveTo>
                        <a:pt x="763" y="3945"/>
                      </a:moveTo>
                      <a:lnTo>
                        <a:pt x="396" y="3945"/>
                      </a:lnTo>
                      <a:lnTo>
                        <a:pt x="396" y="3579"/>
                      </a:lnTo>
                      <a:lnTo>
                        <a:pt x="763" y="3579"/>
                      </a:lnTo>
                      <a:lnTo>
                        <a:pt x="763" y="3945"/>
                      </a:lnTo>
                      <a:close/>
                      <a:moveTo>
                        <a:pt x="763" y="3285"/>
                      </a:moveTo>
                      <a:lnTo>
                        <a:pt x="396" y="3285"/>
                      </a:lnTo>
                      <a:lnTo>
                        <a:pt x="396" y="2918"/>
                      </a:lnTo>
                      <a:lnTo>
                        <a:pt x="763" y="2918"/>
                      </a:lnTo>
                      <a:lnTo>
                        <a:pt x="763" y="3285"/>
                      </a:lnTo>
                      <a:close/>
                      <a:moveTo>
                        <a:pt x="763" y="2624"/>
                      </a:moveTo>
                      <a:lnTo>
                        <a:pt x="396" y="2624"/>
                      </a:lnTo>
                      <a:lnTo>
                        <a:pt x="396" y="2258"/>
                      </a:lnTo>
                      <a:lnTo>
                        <a:pt x="763" y="2258"/>
                      </a:lnTo>
                      <a:lnTo>
                        <a:pt x="763" y="2624"/>
                      </a:lnTo>
                      <a:close/>
                      <a:moveTo>
                        <a:pt x="763" y="1964"/>
                      </a:moveTo>
                      <a:lnTo>
                        <a:pt x="396" y="1964"/>
                      </a:lnTo>
                      <a:lnTo>
                        <a:pt x="396" y="1597"/>
                      </a:lnTo>
                      <a:lnTo>
                        <a:pt x="763" y="1597"/>
                      </a:lnTo>
                      <a:lnTo>
                        <a:pt x="763" y="1964"/>
                      </a:lnTo>
                      <a:close/>
                      <a:moveTo>
                        <a:pt x="2176" y="3829"/>
                      </a:moveTo>
                      <a:lnTo>
                        <a:pt x="1424" y="3829"/>
                      </a:lnTo>
                      <a:lnTo>
                        <a:pt x="1424" y="3461"/>
                      </a:lnTo>
                      <a:lnTo>
                        <a:pt x="2176" y="3461"/>
                      </a:lnTo>
                      <a:lnTo>
                        <a:pt x="2176" y="3829"/>
                      </a:lnTo>
                      <a:close/>
                      <a:moveTo>
                        <a:pt x="2176" y="2999"/>
                      </a:moveTo>
                      <a:lnTo>
                        <a:pt x="1424" y="2999"/>
                      </a:lnTo>
                      <a:lnTo>
                        <a:pt x="1424" y="2632"/>
                      </a:lnTo>
                      <a:lnTo>
                        <a:pt x="2176" y="2632"/>
                      </a:lnTo>
                      <a:lnTo>
                        <a:pt x="2176" y="2999"/>
                      </a:lnTo>
                      <a:close/>
                      <a:moveTo>
                        <a:pt x="2176" y="2170"/>
                      </a:moveTo>
                      <a:lnTo>
                        <a:pt x="1424" y="2170"/>
                      </a:lnTo>
                      <a:lnTo>
                        <a:pt x="1424" y="1803"/>
                      </a:lnTo>
                      <a:lnTo>
                        <a:pt x="2176" y="1803"/>
                      </a:lnTo>
                      <a:lnTo>
                        <a:pt x="2176" y="2170"/>
                      </a:lnTo>
                      <a:close/>
                      <a:moveTo>
                        <a:pt x="2176" y="1341"/>
                      </a:moveTo>
                      <a:lnTo>
                        <a:pt x="1424" y="1341"/>
                      </a:lnTo>
                      <a:lnTo>
                        <a:pt x="1424" y="974"/>
                      </a:lnTo>
                      <a:lnTo>
                        <a:pt x="2176" y="974"/>
                      </a:lnTo>
                      <a:lnTo>
                        <a:pt x="2176" y="1341"/>
                      </a:lnTo>
                      <a:close/>
                      <a:moveTo>
                        <a:pt x="3204" y="3945"/>
                      </a:moveTo>
                      <a:lnTo>
                        <a:pt x="2837" y="3945"/>
                      </a:lnTo>
                      <a:lnTo>
                        <a:pt x="2837" y="3579"/>
                      </a:lnTo>
                      <a:lnTo>
                        <a:pt x="3204" y="3579"/>
                      </a:lnTo>
                      <a:lnTo>
                        <a:pt x="3204" y="3945"/>
                      </a:lnTo>
                      <a:close/>
                      <a:moveTo>
                        <a:pt x="3204" y="3285"/>
                      </a:moveTo>
                      <a:lnTo>
                        <a:pt x="2837" y="3285"/>
                      </a:lnTo>
                      <a:lnTo>
                        <a:pt x="2837" y="2918"/>
                      </a:lnTo>
                      <a:lnTo>
                        <a:pt x="3204" y="2918"/>
                      </a:lnTo>
                      <a:lnTo>
                        <a:pt x="3204" y="3285"/>
                      </a:lnTo>
                      <a:close/>
                      <a:moveTo>
                        <a:pt x="3204" y="2624"/>
                      </a:moveTo>
                      <a:lnTo>
                        <a:pt x="2837" y="2624"/>
                      </a:lnTo>
                      <a:lnTo>
                        <a:pt x="2837" y="2258"/>
                      </a:lnTo>
                      <a:lnTo>
                        <a:pt x="3204" y="2258"/>
                      </a:lnTo>
                      <a:lnTo>
                        <a:pt x="3204" y="2624"/>
                      </a:lnTo>
                      <a:close/>
                      <a:moveTo>
                        <a:pt x="3204" y="1964"/>
                      </a:moveTo>
                      <a:lnTo>
                        <a:pt x="2837" y="1964"/>
                      </a:lnTo>
                      <a:lnTo>
                        <a:pt x="2837" y="1597"/>
                      </a:lnTo>
                      <a:lnTo>
                        <a:pt x="3204" y="1597"/>
                      </a:lnTo>
                      <a:lnTo>
                        <a:pt x="3204" y="1964"/>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文本框 52"/>
              <p:cNvSpPr txBox="1"/>
              <p:nvPr/>
            </p:nvSpPr>
            <p:spPr>
              <a:xfrm>
                <a:off x="4484302" y="1994918"/>
                <a:ext cx="672353" cy="503590"/>
              </a:xfrm>
              <a:prstGeom prst="rect">
                <a:avLst/>
              </a:prstGeom>
              <a:noFill/>
            </p:spPr>
            <p:txBody>
              <a:bodyPr wrap="square" lIns="36000" tIns="36000" rIns="36000" bIns="36000" rtlCol="0">
                <a:spAutoFit/>
              </a:bodyPr>
              <a:lstStyle/>
              <a:p>
                <a:pPr algn="ctr"/>
                <a:r>
                  <a:rPr kumimoji="1" lang="en-US" altLang="zh-CN" sz="1400" dirty="0">
                    <a:latin typeface="+mn-ea"/>
                    <a:ea typeface="+mn-ea"/>
                  </a:rPr>
                  <a:t>Main office</a:t>
                </a:r>
                <a:endParaRPr kumimoji="1" lang="zh-CN" altLang="en-US" sz="1400" dirty="0">
                  <a:latin typeface="+mn-ea"/>
                  <a:ea typeface="+mn-ea"/>
                </a:endParaRPr>
              </a:p>
            </p:txBody>
          </p:sp>
        </p:grpSp>
        <p:grpSp>
          <p:nvGrpSpPr>
            <p:cNvPr id="59" name="组合 58"/>
            <p:cNvGrpSpPr/>
            <p:nvPr/>
          </p:nvGrpSpPr>
          <p:grpSpPr>
            <a:xfrm>
              <a:off x="8603912" y="2725391"/>
              <a:ext cx="1198010" cy="1090049"/>
              <a:chOff x="6009074" y="1408458"/>
              <a:chExt cx="1198010" cy="1090049"/>
            </a:xfrm>
          </p:grpSpPr>
          <p:grpSp>
            <p:nvGrpSpPr>
              <p:cNvPr id="50" name="组合 49"/>
              <p:cNvGrpSpPr/>
              <p:nvPr/>
            </p:nvGrpSpPr>
            <p:grpSpPr>
              <a:xfrm>
                <a:off x="6009074" y="1408458"/>
                <a:ext cx="1198010" cy="1032767"/>
                <a:chOff x="6009074" y="1408458"/>
                <a:chExt cx="1198010" cy="1032767"/>
              </a:xfrm>
            </p:grpSpPr>
            <p:sp>
              <p:nvSpPr>
                <p:cNvPr id="46" name="六边形 45"/>
                <p:cNvSpPr/>
                <p:nvPr/>
              </p:nvSpPr>
              <p:spPr>
                <a:xfrm>
                  <a:off x="6009074" y="1408458"/>
                  <a:ext cx="1198010" cy="1032767"/>
                </a:xfrm>
                <a:prstGeom prst="hexagon">
                  <a:avLst>
                    <a:gd name="adj" fmla="val 30854"/>
                    <a:gd name="vf" fmla="val 115470"/>
                  </a:avLst>
                </a:prstGeom>
                <a:solidFill>
                  <a:schemeClr val="bg1"/>
                </a:solidFill>
                <a:ln w="25400">
                  <a:solidFill>
                    <a:srgbClr val="005BFF"/>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house-big-construction_58151"/>
                <p:cNvSpPr>
                  <a:spLocks noChangeAspect="1"/>
                </p:cNvSpPr>
                <p:nvPr/>
              </p:nvSpPr>
              <p:spPr>
                <a:xfrm>
                  <a:off x="6321008" y="1481227"/>
                  <a:ext cx="609685" cy="528820"/>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 name="connsiteX34" fmla="*/ 121763 h 600884"/>
                    <a:gd name="connsiteY34" fmla="*/ 121763 h 600884"/>
                    <a:gd name="connsiteX35" fmla="*/ 121763 h 600884"/>
                    <a:gd name="connsiteY35" fmla="*/ 121763 h 600884"/>
                    <a:gd name="connsiteX36" fmla="*/ 121763 h 600884"/>
                    <a:gd name="connsiteY36" fmla="*/ 121763 h 600884"/>
                    <a:gd name="connsiteX37" fmla="*/ 121763 h 600884"/>
                    <a:gd name="connsiteY37" fmla="*/ 121763 h 600884"/>
                    <a:gd name="connsiteX38" fmla="*/ 121763 h 600884"/>
                    <a:gd name="connsiteY38" fmla="*/ 121763 h 600884"/>
                    <a:gd name="connsiteX39" fmla="*/ 121763 h 600884"/>
                    <a:gd name="connsiteY39" fmla="*/ 121763 h 600884"/>
                    <a:gd name="connsiteX40" fmla="*/ 121763 h 600884"/>
                    <a:gd name="connsiteY40" fmla="*/ 121763 h 600884"/>
                    <a:gd name="connsiteX41" fmla="*/ 121763 h 600884"/>
                    <a:gd name="connsiteY41" fmla="*/ 121763 h 600884"/>
                    <a:gd name="connsiteX42" fmla="*/ 121763 h 600884"/>
                    <a:gd name="connsiteY42" fmla="*/ 121763 h 600884"/>
                    <a:gd name="connsiteX43" fmla="*/ 121763 h 600884"/>
                    <a:gd name="connsiteY43" fmla="*/ 121763 h 600884"/>
                    <a:gd name="connsiteX44" fmla="*/ 121763 h 600884"/>
                    <a:gd name="connsiteY44" fmla="*/ 121763 h 600884"/>
                    <a:gd name="connsiteX45" fmla="*/ 121763 h 600884"/>
                    <a:gd name="connsiteY45" fmla="*/ 121763 h 600884"/>
                    <a:gd name="connsiteX46" fmla="*/ 121763 h 600884"/>
                    <a:gd name="connsiteY46" fmla="*/ 121763 h 600884"/>
                    <a:gd name="connsiteX47" fmla="*/ 121763 h 600884"/>
                    <a:gd name="connsiteY47" fmla="*/ 121763 h 600884"/>
                    <a:gd name="connsiteX48" fmla="*/ 121763 h 600884"/>
                    <a:gd name="connsiteY48" fmla="*/ 121763 h 600884"/>
                    <a:gd name="connsiteX49" fmla="*/ 121763 h 600884"/>
                    <a:gd name="connsiteY49" fmla="*/ 121763 h 600884"/>
                    <a:gd name="connsiteX50" fmla="*/ 121763 h 600884"/>
                    <a:gd name="connsiteY50" fmla="*/ 121763 h 600884"/>
                    <a:gd name="connsiteX51" fmla="*/ 121763 h 600884"/>
                    <a:gd name="connsiteY51" fmla="*/ 121763 h 600884"/>
                    <a:gd name="connsiteX52" fmla="*/ 121763 h 600884"/>
                    <a:gd name="connsiteY52" fmla="*/ 121763 h 600884"/>
                    <a:gd name="connsiteX53" fmla="*/ 121763 h 600884"/>
                    <a:gd name="connsiteY53" fmla="*/ 121763 h 600884"/>
                    <a:gd name="connsiteX54" fmla="*/ 121763 h 600884"/>
                    <a:gd name="connsiteY54" fmla="*/ 121763 h 600884"/>
                    <a:gd name="connsiteX55" fmla="*/ 121763 h 600884"/>
                    <a:gd name="connsiteY55" fmla="*/ 121763 h 600884"/>
                    <a:gd name="connsiteX56" fmla="*/ 121763 h 600884"/>
                    <a:gd name="connsiteY56" fmla="*/ 121763 h 600884"/>
                    <a:gd name="connsiteX57" fmla="*/ 121763 h 600884"/>
                    <a:gd name="connsiteY57" fmla="*/ 121763 h 600884"/>
                    <a:gd name="connsiteX58" fmla="*/ 121763 h 600884"/>
                    <a:gd name="connsiteY58" fmla="*/ 121763 h 600884"/>
                    <a:gd name="connsiteX59" fmla="*/ 121763 h 600884"/>
                    <a:gd name="connsiteY59" fmla="*/ 121763 h 600884"/>
                    <a:gd name="connsiteX60" fmla="*/ 121763 h 600884"/>
                    <a:gd name="connsiteY60" fmla="*/ 121763 h 600884"/>
                    <a:gd name="connsiteX61" fmla="*/ 121763 h 600884"/>
                    <a:gd name="connsiteY61" fmla="*/ 121763 h 600884"/>
                    <a:gd name="connsiteX62" fmla="*/ 121763 h 600884"/>
                    <a:gd name="connsiteY62" fmla="*/ 121763 h 600884"/>
                    <a:gd name="connsiteX63" fmla="*/ 121763 h 600884"/>
                    <a:gd name="connsiteY63" fmla="*/ 121763 h 600884"/>
                    <a:gd name="connsiteX64" fmla="*/ 121763 h 600884"/>
                    <a:gd name="connsiteY64" fmla="*/ 121763 h 600884"/>
                    <a:gd name="connsiteX65" fmla="*/ 121763 h 600884"/>
                    <a:gd name="connsiteY65" fmla="*/ 121763 h 600884"/>
                    <a:gd name="connsiteX66" fmla="*/ 121763 h 600884"/>
                    <a:gd name="connsiteY66" fmla="*/ 121763 h 600884"/>
                    <a:gd name="connsiteX67" fmla="*/ 121763 h 600884"/>
                    <a:gd name="connsiteY67" fmla="*/ 121763 h 600884"/>
                    <a:gd name="connsiteX68" fmla="*/ 121763 h 600884"/>
                    <a:gd name="connsiteY68" fmla="*/ 121763 h 600884"/>
                    <a:gd name="connsiteX69" fmla="*/ 121763 h 600884"/>
                    <a:gd name="connsiteY69" fmla="*/ 121763 h 600884"/>
                    <a:gd name="connsiteX70" fmla="*/ 121763 h 600884"/>
                    <a:gd name="connsiteY70" fmla="*/ 121763 h 600884"/>
                    <a:gd name="connsiteX71" fmla="*/ 121763 h 600884"/>
                    <a:gd name="connsiteY71" fmla="*/ 121763 h 600884"/>
                    <a:gd name="connsiteX72" fmla="*/ 121763 h 600884"/>
                    <a:gd name="connsiteY72" fmla="*/ 121763 h 600884"/>
                    <a:gd name="connsiteX73" fmla="*/ 121763 h 600884"/>
                    <a:gd name="connsiteY73" fmla="*/ 121763 h 600884"/>
                    <a:gd name="connsiteX74" fmla="*/ 121763 h 600884"/>
                    <a:gd name="connsiteY74" fmla="*/ 121763 h 600884"/>
                    <a:gd name="connsiteX75" fmla="*/ 121763 h 600884"/>
                    <a:gd name="connsiteY75" fmla="*/ 121763 h 600884"/>
                    <a:gd name="connsiteX76" fmla="*/ 121763 h 600884"/>
                    <a:gd name="connsiteY76" fmla="*/ 121763 h 600884"/>
                    <a:gd name="connsiteX77" fmla="*/ 121763 h 600884"/>
                    <a:gd name="connsiteY77" fmla="*/ 121763 h 600884"/>
                    <a:gd name="connsiteX78" fmla="*/ 121763 h 600884"/>
                    <a:gd name="connsiteY78" fmla="*/ 121763 h 600884"/>
                    <a:gd name="connsiteX79" fmla="*/ 121763 h 600884"/>
                    <a:gd name="connsiteY79" fmla="*/ 121763 h 600884"/>
                    <a:gd name="connsiteX80" fmla="*/ 121763 h 600884"/>
                    <a:gd name="connsiteY80" fmla="*/ 121763 h 600884"/>
                    <a:gd name="connsiteX81" fmla="*/ 121763 h 600884"/>
                    <a:gd name="connsiteY81" fmla="*/ 121763 h 600884"/>
                    <a:gd name="connsiteX82" fmla="*/ 121763 h 600884"/>
                    <a:gd name="connsiteY82" fmla="*/ 121763 h 600884"/>
                    <a:gd name="connsiteX83" fmla="*/ 121763 h 600884"/>
                    <a:gd name="connsiteY83" fmla="*/ 121763 h 600884"/>
                    <a:gd name="connsiteX84" fmla="*/ 121763 h 600884"/>
                    <a:gd name="connsiteY84" fmla="*/ 121763 h 600884"/>
                    <a:gd name="connsiteX85" fmla="*/ 121763 h 600884"/>
                    <a:gd name="connsiteY85" fmla="*/ 121763 h 600884"/>
                    <a:gd name="connsiteX86" fmla="*/ 121763 h 600884"/>
                    <a:gd name="connsiteY86" fmla="*/ 121763 h 600884"/>
                    <a:gd name="connsiteX87" fmla="*/ 121763 h 600884"/>
                    <a:gd name="connsiteY87" fmla="*/ 121763 h 600884"/>
                    <a:gd name="connsiteX88" fmla="*/ 121763 h 600884"/>
                    <a:gd name="connsiteY88" fmla="*/ 121763 h 600884"/>
                    <a:gd name="connsiteX89" fmla="*/ 121763 h 600884"/>
                    <a:gd name="connsiteY89" fmla="*/ 121763 h 600884"/>
                    <a:gd name="connsiteX90" fmla="*/ 121763 h 600884"/>
                    <a:gd name="connsiteY90" fmla="*/ 121763 h 600884"/>
                    <a:gd name="connsiteX91" fmla="*/ 121763 h 600884"/>
                    <a:gd name="connsiteY91" fmla="*/ 121763 h 600884"/>
                    <a:gd name="connsiteX92" fmla="*/ 121763 h 600884"/>
                    <a:gd name="connsiteY92" fmla="*/ 121763 h 600884"/>
                    <a:gd name="connsiteX93" fmla="*/ 121763 h 600884"/>
                    <a:gd name="connsiteY93" fmla="*/ 121763 h 600884"/>
                    <a:gd name="connsiteX94" fmla="*/ 121763 h 600884"/>
                    <a:gd name="connsiteY94" fmla="*/ 121763 h 600884"/>
                    <a:gd name="connsiteX95" fmla="*/ 121763 h 600884"/>
                    <a:gd name="connsiteY95" fmla="*/ 121763 h 600884"/>
                    <a:gd name="connsiteX96" fmla="*/ 121763 h 600884"/>
                    <a:gd name="connsiteY96" fmla="*/ 121763 h 600884"/>
                    <a:gd name="connsiteX97" fmla="*/ 121763 h 600884"/>
                    <a:gd name="connsiteY97" fmla="*/ 121763 h 600884"/>
                    <a:gd name="connsiteX98" fmla="*/ 121763 h 600884"/>
                    <a:gd name="connsiteY98" fmla="*/ 121763 h 600884"/>
                    <a:gd name="connsiteX99" fmla="*/ 121763 h 600884"/>
                    <a:gd name="connsiteY99" fmla="*/ 121763 h 600884"/>
                    <a:gd name="connsiteX100" fmla="*/ 121763 h 600884"/>
                    <a:gd name="connsiteY100" fmla="*/ 121763 h 600884"/>
                    <a:gd name="connsiteX101" fmla="*/ 121763 h 600884"/>
                    <a:gd name="connsiteY101" fmla="*/ 121763 h 600884"/>
                    <a:gd name="connsiteX102" fmla="*/ 121763 h 600884"/>
                    <a:gd name="connsiteY102" fmla="*/ 121763 h 600884"/>
                    <a:gd name="connsiteX103" fmla="*/ 121763 h 600884"/>
                    <a:gd name="connsiteY103" fmla="*/ 121763 h 600884"/>
                    <a:gd name="connsiteX104" fmla="*/ 121763 h 600884"/>
                    <a:gd name="connsiteY104" fmla="*/ 121763 h 600884"/>
                    <a:gd name="connsiteX105" fmla="*/ 121763 h 600884"/>
                    <a:gd name="connsiteY105" fmla="*/ 121763 h 600884"/>
                    <a:gd name="connsiteX106" fmla="*/ 121763 h 600884"/>
                    <a:gd name="connsiteY106" fmla="*/ 121763 h 600884"/>
                    <a:gd name="connsiteX107" fmla="*/ 121763 h 600884"/>
                    <a:gd name="connsiteY107" fmla="*/ 121763 h 600884"/>
                    <a:gd name="connsiteX108" fmla="*/ 121763 h 600884"/>
                    <a:gd name="connsiteY108" fmla="*/ 121763 h 600884"/>
                    <a:gd name="connsiteX109" fmla="*/ 121763 h 600884"/>
                    <a:gd name="connsiteY109" fmla="*/ 121763 h 600884"/>
                    <a:gd name="connsiteX110" fmla="*/ 121763 h 600884"/>
                    <a:gd name="connsiteY110" fmla="*/ 121763 h 600884"/>
                    <a:gd name="connsiteX111" fmla="*/ 121763 h 600884"/>
                    <a:gd name="connsiteY111"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08542" h="527829">
                      <a:moveTo>
                        <a:pt x="449706" y="367054"/>
                      </a:moveTo>
                      <a:cubicBezTo>
                        <a:pt x="446116" y="367054"/>
                        <a:pt x="443254" y="369961"/>
                        <a:pt x="443254" y="373545"/>
                      </a:cubicBezTo>
                      <a:lnTo>
                        <a:pt x="443254" y="416561"/>
                      </a:lnTo>
                      <a:cubicBezTo>
                        <a:pt x="443254" y="420145"/>
                        <a:pt x="446116" y="423003"/>
                        <a:pt x="449706" y="423003"/>
                      </a:cubicBezTo>
                      <a:lnTo>
                        <a:pt x="492788" y="423003"/>
                      </a:lnTo>
                      <a:cubicBezTo>
                        <a:pt x="496378" y="423003"/>
                        <a:pt x="499289" y="420145"/>
                        <a:pt x="499289" y="416561"/>
                      </a:cubicBezTo>
                      <a:lnTo>
                        <a:pt x="499289" y="373545"/>
                      </a:lnTo>
                      <a:cubicBezTo>
                        <a:pt x="499289" y="369961"/>
                        <a:pt x="496378" y="367054"/>
                        <a:pt x="492788" y="367054"/>
                      </a:cubicBezTo>
                      <a:close/>
                      <a:moveTo>
                        <a:pt x="366212" y="367054"/>
                      </a:moveTo>
                      <a:cubicBezTo>
                        <a:pt x="362670" y="367054"/>
                        <a:pt x="359759" y="369961"/>
                        <a:pt x="359759" y="373545"/>
                      </a:cubicBezTo>
                      <a:lnTo>
                        <a:pt x="359759" y="416561"/>
                      </a:lnTo>
                      <a:cubicBezTo>
                        <a:pt x="359759" y="420145"/>
                        <a:pt x="362670" y="423003"/>
                        <a:pt x="366212" y="423003"/>
                      </a:cubicBezTo>
                      <a:lnTo>
                        <a:pt x="409342" y="423003"/>
                      </a:lnTo>
                      <a:cubicBezTo>
                        <a:pt x="412932" y="423003"/>
                        <a:pt x="415794" y="420145"/>
                        <a:pt x="415794" y="416561"/>
                      </a:cubicBezTo>
                      <a:lnTo>
                        <a:pt x="415794" y="373545"/>
                      </a:lnTo>
                      <a:cubicBezTo>
                        <a:pt x="415794" y="369961"/>
                        <a:pt x="412932" y="367054"/>
                        <a:pt x="409342" y="367054"/>
                      </a:cubicBezTo>
                      <a:close/>
                      <a:moveTo>
                        <a:pt x="282765" y="367054"/>
                      </a:moveTo>
                      <a:cubicBezTo>
                        <a:pt x="279175" y="367054"/>
                        <a:pt x="276264" y="369961"/>
                        <a:pt x="276264" y="373545"/>
                      </a:cubicBezTo>
                      <a:lnTo>
                        <a:pt x="276264" y="476530"/>
                      </a:lnTo>
                      <a:cubicBezTo>
                        <a:pt x="276264" y="480066"/>
                        <a:pt x="279175" y="482973"/>
                        <a:pt x="282765" y="482973"/>
                      </a:cubicBezTo>
                      <a:lnTo>
                        <a:pt x="325847" y="482973"/>
                      </a:lnTo>
                      <a:cubicBezTo>
                        <a:pt x="329437" y="482973"/>
                        <a:pt x="332348" y="480066"/>
                        <a:pt x="332348" y="476530"/>
                      </a:cubicBezTo>
                      <a:lnTo>
                        <a:pt x="332348" y="373545"/>
                      </a:lnTo>
                      <a:cubicBezTo>
                        <a:pt x="332348" y="369961"/>
                        <a:pt x="329437" y="367054"/>
                        <a:pt x="325847" y="367054"/>
                      </a:cubicBezTo>
                      <a:close/>
                      <a:moveTo>
                        <a:pt x="199271" y="367054"/>
                      </a:moveTo>
                      <a:cubicBezTo>
                        <a:pt x="195729" y="367054"/>
                        <a:pt x="192818" y="369961"/>
                        <a:pt x="192818" y="373545"/>
                      </a:cubicBezTo>
                      <a:lnTo>
                        <a:pt x="192818" y="416561"/>
                      </a:lnTo>
                      <a:cubicBezTo>
                        <a:pt x="192818" y="420145"/>
                        <a:pt x="195729" y="423003"/>
                        <a:pt x="199271" y="423003"/>
                      </a:cubicBezTo>
                      <a:lnTo>
                        <a:pt x="242401" y="423003"/>
                      </a:lnTo>
                      <a:cubicBezTo>
                        <a:pt x="245942" y="423003"/>
                        <a:pt x="248853" y="420145"/>
                        <a:pt x="248853" y="416561"/>
                      </a:cubicBezTo>
                      <a:lnTo>
                        <a:pt x="248853" y="373545"/>
                      </a:lnTo>
                      <a:cubicBezTo>
                        <a:pt x="248853" y="369961"/>
                        <a:pt x="245942" y="367054"/>
                        <a:pt x="242401" y="367054"/>
                      </a:cubicBezTo>
                      <a:close/>
                      <a:moveTo>
                        <a:pt x="115824" y="367054"/>
                      </a:moveTo>
                      <a:cubicBezTo>
                        <a:pt x="112234" y="367054"/>
                        <a:pt x="109323" y="369961"/>
                        <a:pt x="109323" y="373545"/>
                      </a:cubicBezTo>
                      <a:lnTo>
                        <a:pt x="109323" y="416561"/>
                      </a:lnTo>
                      <a:cubicBezTo>
                        <a:pt x="109323" y="420145"/>
                        <a:pt x="112234" y="423003"/>
                        <a:pt x="115824" y="423003"/>
                      </a:cubicBezTo>
                      <a:lnTo>
                        <a:pt x="158906" y="423003"/>
                      </a:lnTo>
                      <a:cubicBezTo>
                        <a:pt x="162496" y="423003"/>
                        <a:pt x="165359" y="420145"/>
                        <a:pt x="165359" y="416561"/>
                      </a:cubicBezTo>
                      <a:lnTo>
                        <a:pt x="165359" y="373545"/>
                      </a:lnTo>
                      <a:cubicBezTo>
                        <a:pt x="165359" y="369961"/>
                        <a:pt x="162496" y="367054"/>
                        <a:pt x="158906" y="367054"/>
                      </a:cubicBezTo>
                      <a:close/>
                      <a:moveTo>
                        <a:pt x="449706" y="271336"/>
                      </a:moveTo>
                      <a:cubicBezTo>
                        <a:pt x="446116" y="271336"/>
                        <a:pt x="443254" y="274242"/>
                        <a:pt x="443254" y="277778"/>
                      </a:cubicBezTo>
                      <a:lnTo>
                        <a:pt x="443254" y="320842"/>
                      </a:lnTo>
                      <a:cubicBezTo>
                        <a:pt x="443254" y="324378"/>
                        <a:pt x="446116" y="327285"/>
                        <a:pt x="449706" y="327285"/>
                      </a:cubicBezTo>
                      <a:lnTo>
                        <a:pt x="492788" y="327285"/>
                      </a:lnTo>
                      <a:cubicBezTo>
                        <a:pt x="496378" y="327285"/>
                        <a:pt x="499289" y="324378"/>
                        <a:pt x="499289" y="320842"/>
                      </a:cubicBezTo>
                      <a:lnTo>
                        <a:pt x="499289" y="277778"/>
                      </a:lnTo>
                      <a:cubicBezTo>
                        <a:pt x="499289" y="274242"/>
                        <a:pt x="496378" y="271336"/>
                        <a:pt x="492788" y="271336"/>
                      </a:cubicBezTo>
                      <a:close/>
                      <a:moveTo>
                        <a:pt x="366212" y="271336"/>
                      </a:moveTo>
                      <a:cubicBezTo>
                        <a:pt x="362670" y="271336"/>
                        <a:pt x="359759" y="274242"/>
                        <a:pt x="359759" y="277778"/>
                      </a:cubicBezTo>
                      <a:lnTo>
                        <a:pt x="359759" y="320842"/>
                      </a:lnTo>
                      <a:cubicBezTo>
                        <a:pt x="359759" y="324378"/>
                        <a:pt x="362670" y="327285"/>
                        <a:pt x="366212" y="327285"/>
                      </a:cubicBezTo>
                      <a:lnTo>
                        <a:pt x="409342" y="327285"/>
                      </a:lnTo>
                      <a:cubicBezTo>
                        <a:pt x="412932" y="327285"/>
                        <a:pt x="415794" y="324378"/>
                        <a:pt x="415794" y="320842"/>
                      </a:cubicBezTo>
                      <a:lnTo>
                        <a:pt x="415794" y="277778"/>
                      </a:lnTo>
                      <a:cubicBezTo>
                        <a:pt x="415794" y="274242"/>
                        <a:pt x="412932" y="271336"/>
                        <a:pt x="409342" y="271336"/>
                      </a:cubicBezTo>
                      <a:close/>
                      <a:moveTo>
                        <a:pt x="282765" y="271336"/>
                      </a:moveTo>
                      <a:cubicBezTo>
                        <a:pt x="279175" y="271336"/>
                        <a:pt x="276264" y="274242"/>
                        <a:pt x="276264" y="277778"/>
                      </a:cubicBezTo>
                      <a:lnTo>
                        <a:pt x="276264" y="320842"/>
                      </a:lnTo>
                      <a:cubicBezTo>
                        <a:pt x="276264" y="324378"/>
                        <a:pt x="279175" y="327285"/>
                        <a:pt x="282765" y="327285"/>
                      </a:cubicBezTo>
                      <a:lnTo>
                        <a:pt x="325847" y="327285"/>
                      </a:lnTo>
                      <a:cubicBezTo>
                        <a:pt x="329437" y="327285"/>
                        <a:pt x="332348" y="324378"/>
                        <a:pt x="332348" y="320842"/>
                      </a:cubicBezTo>
                      <a:lnTo>
                        <a:pt x="332348" y="277778"/>
                      </a:lnTo>
                      <a:cubicBezTo>
                        <a:pt x="332348" y="274242"/>
                        <a:pt x="329437" y="271336"/>
                        <a:pt x="325847" y="271336"/>
                      </a:cubicBezTo>
                      <a:close/>
                      <a:moveTo>
                        <a:pt x="199271" y="271336"/>
                      </a:moveTo>
                      <a:cubicBezTo>
                        <a:pt x="195729" y="271336"/>
                        <a:pt x="192818" y="274242"/>
                        <a:pt x="192818" y="277778"/>
                      </a:cubicBezTo>
                      <a:lnTo>
                        <a:pt x="192818" y="320842"/>
                      </a:lnTo>
                      <a:cubicBezTo>
                        <a:pt x="192818" y="324378"/>
                        <a:pt x="195729" y="327285"/>
                        <a:pt x="199271" y="327285"/>
                      </a:cubicBezTo>
                      <a:lnTo>
                        <a:pt x="242401" y="327285"/>
                      </a:lnTo>
                      <a:cubicBezTo>
                        <a:pt x="245942" y="327285"/>
                        <a:pt x="248853" y="324378"/>
                        <a:pt x="248853" y="320842"/>
                      </a:cubicBezTo>
                      <a:lnTo>
                        <a:pt x="248853" y="277778"/>
                      </a:lnTo>
                      <a:cubicBezTo>
                        <a:pt x="248853" y="274242"/>
                        <a:pt x="245942" y="271336"/>
                        <a:pt x="242401" y="271336"/>
                      </a:cubicBezTo>
                      <a:close/>
                      <a:moveTo>
                        <a:pt x="115824" y="271336"/>
                      </a:moveTo>
                      <a:cubicBezTo>
                        <a:pt x="112234" y="271336"/>
                        <a:pt x="109323" y="274242"/>
                        <a:pt x="109323" y="277778"/>
                      </a:cubicBezTo>
                      <a:lnTo>
                        <a:pt x="109323" y="320842"/>
                      </a:lnTo>
                      <a:cubicBezTo>
                        <a:pt x="109323" y="324378"/>
                        <a:pt x="112234" y="327285"/>
                        <a:pt x="115824" y="327285"/>
                      </a:cubicBezTo>
                      <a:lnTo>
                        <a:pt x="158906" y="327285"/>
                      </a:lnTo>
                      <a:cubicBezTo>
                        <a:pt x="162496" y="327285"/>
                        <a:pt x="165359" y="324378"/>
                        <a:pt x="165359" y="320842"/>
                      </a:cubicBezTo>
                      <a:lnTo>
                        <a:pt x="165359" y="277778"/>
                      </a:lnTo>
                      <a:cubicBezTo>
                        <a:pt x="165359" y="274242"/>
                        <a:pt x="162496" y="271336"/>
                        <a:pt x="158906" y="271336"/>
                      </a:cubicBezTo>
                      <a:close/>
                      <a:moveTo>
                        <a:pt x="81864" y="238299"/>
                      </a:moveTo>
                      <a:lnTo>
                        <a:pt x="526749" y="238299"/>
                      </a:lnTo>
                      <a:cubicBezTo>
                        <a:pt x="530339" y="238299"/>
                        <a:pt x="533250" y="241157"/>
                        <a:pt x="533250" y="244742"/>
                      </a:cubicBezTo>
                      <a:lnTo>
                        <a:pt x="533250" y="497457"/>
                      </a:lnTo>
                      <a:lnTo>
                        <a:pt x="571140" y="497457"/>
                      </a:lnTo>
                      <a:cubicBezTo>
                        <a:pt x="574730" y="497457"/>
                        <a:pt x="577641" y="500363"/>
                        <a:pt x="577641" y="503948"/>
                      </a:cubicBezTo>
                      <a:lnTo>
                        <a:pt x="577641" y="521386"/>
                      </a:lnTo>
                      <a:cubicBezTo>
                        <a:pt x="577641" y="524923"/>
                        <a:pt x="574730" y="527829"/>
                        <a:pt x="571140" y="527829"/>
                      </a:cubicBezTo>
                      <a:lnTo>
                        <a:pt x="37472" y="527829"/>
                      </a:lnTo>
                      <a:cubicBezTo>
                        <a:pt x="33882" y="527829"/>
                        <a:pt x="30971" y="524923"/>
                        <a:pt x="30971" y="521386"/>
                      </a:cubicBezTo>
                      <a:lnTo>
                        <a:pt x="30971" y="503948"/>
                      </a:lnTo>
                      <a:cubicBezTo>
                        <a:pt x="30971" y="500363"/>
                        <a:pt x="33882" y="497457"/>
                        <a:pt x="37472" y="497457"/>
                      </a:cubicBezTo>
                      <a:lnTo>
                        <a:pt x="75411" y="497457"/>
                      </a:lnTo>
                      <a:lnTo>
                        <a:pt x="75411" y="244742"/>
                      </a:lnTo>
                      <a:cubicBezTo>
                        <a:pt x="75411" y="241157"/>
                        <a:pt x="78274" y="238299"/>
                        <a:pt x="81864" y="238299"/>
                      </a:cubicBezTo>
                      <a:close/>
                      <a:moveTo>
                        <a:pt x="193268" y="0"/>
                      </a:moveTo>
                      <a:lnTo>
                        <a:pt x="224754" y="0"/>
                      </a:lnTo>
                      <a:cubicBezTo>
                        <a:pt x="228345" y="0"/>
                        <a:pt x="231255" y="2907"/>
                        <a:pt x="231255" y="6443"/>
                      </a:cubicBezTo>
                      <a:lnTo>
                        <a:pt x="231255" y="49848"/>
                      </a:lnTo>
                      <a:cubicBezTo>
                        <a:pt x="231255" y="53433"/>
                        <a:pt x="234166" y="56340"/>
                        <a:pt x="237708" y="56340"/>
                      </a:cubicBezTo>
                      <a:lnTo>
                        <a:pt x="466893" y="56340"/>
                      </a:lnTo>
                      <a:cubicBezTo>
                        <a:pt x="468737" y="56340"/>
                        <a:pt x="470532" y="57115"/>
                        <a:pt x="471745" y="58520"/>
                      </a:cubicBezTo>
                      <a:lnTo>
                        <a:pt x="606908" y="211504"/>
                      </a:lnTo>
                      <a:cubicBezTo>
                        <a:pt x="610595" y="215670"/>
                        <a:pt x="607636" y="222210"/>
                        <a:pt x="602105" y="222210"/>
                      </a:cubicBezTo>
                      <a:lnTo>
                        <a:pt x="6485" y="222210"/>
                      </a:lnTo>
                      <a:cubicBezTo>
                        <a:pt x="906" y="222210"/>
                        <a:pt x="-2054" y="215670"/>
                        <a:pt x="1633" y="211504"/>
                      </a:cubicBezTo>
                      <a:lnTo>
                        <a:pt x="136797" y="58520"/>
                      </a:lnTo>
                      <a:cubicBezTo>
                        <a:pt x="138009" y="57115"/>
                        <a:pt x="139804" y="56340"/>
                        <a:pt x="141648" y="56340"/>
                      </a:cubicBezTo>
                      <a:lnTo>
                        <a:pt x="180363" y="56340"/>
                      </a:lnTo>
                      <a:cubicBezTo>
                        <a:pt x="183905" y="56340"/>
                        <a:pt x="186816" y="53433"/>
                        <a:pt x="186816" y="49848"/>
                      </a:cubicBezTo>
                      <a:lnTo>
                        <a:pt x="186816" y="6443"/>
                      </a:lnTo>
                      <a:cubicBezTo>
                        <a:pt x="186816" y="2907"/>
                        <a:pt x="189727" y="0"/>
                        <a:pt x="193268"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文本框 53"/>
              <p:cNvSpPr txBox="1"/>
              <p:nvPr/>
            </p:nvSpPr>
            <p:spPr>
              <a:xfrm>
                <a:off x="6295267" y="1994917"/>
                <a:ext cx="672353" cy="503590"/>
              </a:xfrm>
              <a:prstGeom prst="rect">
                <a:avLst/>
              </a:prstGeom>
              <a:noFill/>
            </p:spPr>
            <p:txBody>
              <a:bodyPr wrap="square" lIns="36000" tIns="36000" rIns="36000" bIns="36000" rtlCol="0">
                <a:spAutoFit/>
              </a:bodyPr>
              <a:lstStyle/>
              <a:p>
                <a:pPr algn="ctr"/>
                <a:r>
                  <a:rPr kumimoji="1" lang="en-US" altLang="zh-CN" sz="1400" dirty="0">
                    <a:latin typeface="+mn-ea"/>
                    <a:ea typeface="+mn-ea"/>
                  </a:rPr>
                  <a:t>Branch office</a:t>
                </a:r>
                <a:endParaRPr kumimoji="1" lang="zh-CN" altLang="en-US" sz="1400" dirty="0">
                  <a:latin typeface="+mn-ea"/>
                  <a:ea typeface="+mn-ea"/>
                </a:endParaRPr>
              </a:p>
            </p:txBody>
          </p:sp>
        </p:grpSp>
        <p:grpSp>
          <p:nvGrpSpPr>
            <p:cNvPr id="61" name="组合 60"/>
            <p:cNvGrpSpPr/>
            <p:nvPr/>
          </p:nvGrpSpPr>
          <p:grpSpPr>
            <a:xfrm>
              <a:off x="931155" y="2725391"/>
              <a:ext cx="1198010" cy="1032767"/>
              <a:chOff x="2729972" y="1408458"/>
              <a:chExt cx="1198010" cy="1032767"/>
            </a:xfrm>
          </p:grpSpPr>
          <p:sp>
            <p:nvSpPr>
              <p:cNvPr id="47" name="六边形 46"/>
              <p:cNvSpPr/>
              <p:nvPr/>
            </p:nvSpPr>
            <p:spPr>
              <a:xfrm>
                <a:off x="2729972" y="1408458"/>
                <a:ext cx="1198010" cy="1032767"/>
              </a:xfrm>
              <a:prstGeom prst="hexagon">
                <a:avLst>
                  <a:gd name="adj" fmla="val 30854"/>
                  <a:gd name="vf" fmla="val 115470"/>
                </a:avLst>
              </a:prstGeom>
              <a:solidFill>
                <a:schemeClr val="bg1"/>
              </a:solidFill>
              <a:ln w="25400">
                <a:solidFill>
                  <a:srgbClr val="005BFF"/>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文本框 51"/>
              <p:cNvSpPr txBox="1"/>
              <p:nvPr/>
            </p:nvSpPr>
            <p:spPr>
              <a:xfrm>
                <a:off x="2992799" y="2132355"/>
                <a:ext cx="672353"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Home</a:t>
                </a:r>
                <a:endParaRPr kumimoji="1" lang="zh-CN" altLang="en-US" sz="1400" dirty="0">
                  <a:latin typeface="+mn-ea"/>
                  <a:ea typeface="+mn-ea"/>
                </a:endParaRPr>
              </a:p>
            </p:txBody>
          </p:sp>
          <p:sp>
            <p:nvSpPr>
              <p:cNvPr id="56" name="house_153952"/>
              <p:cNvSpPr>
                <a:spLocks noChangeAspect="1"/>
              </p:cNvSpPr>
              <p:nvPr/>
            </p:nvSpPr>
            <p:spPr>
              <a:xfrm>
                <a:off x="3064112" y="1497619"/>
                <a:ext cx="529725" cy="528820"/>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4083" h="603052">
                    <a:moveTo>
                      <a:pt x="54851" y="365529"/>
                    </a:moveTo>
                    <a:lnTo>
                      <a:pt x="549161" y="365529"/>
                    </a:lnTo>
                    <a:lnTo>
                      <a:pt x="549161" y="575640"/>
                    </a:lnTo>
                    <a:cubicBezTo>
                      <a:pt x="549161" y="590717"/>
                      <a:pt x="536803" y="603052"/>
                      <a:pt x="521700" y="603052"/>
                    </a:cubicBezTo>
                    <a:lnTo>
                      <a:pt x="375329" y="603052"/>
                    </a:lnTo>
                    <a:cubicBezTo>
                      <a:pt x="375329" y="603052"/>
                      <a:pt x="375192" y="603052"/>
                      <a:pt x="375192" y="603052"/>
                    </a:cubicBezTo>
                    <a:lnTo>
                      <a:pt x="347730" y="603052"/>
                    </a:lnTo>
                    <a:lnTo>
                      <a:pt x="347730" y="527670"/>
                    </a:lnTo>
                    <a:lnTo>
                      <a:pt x="347730" y="438581"/>
                    </a:lnTo>
                    <a:lnTo>
                      <a:pt x="256283" y="438581"/>
                    </a:lnTo>
                    <a:lnTo>
                      <a:pt x="256283" y="527670"/>
                    </a:lnTo>
                    <a:lnTo>
                      <a:pt x="256283" y="603052"/>
                    </a:lnTo>
                    <a:lnTo>
                      <a:pt x="228821" y="603052"/>
                    </a:lnTo>
                    <a:cubicBezTo>
                      <a:pt x="228821" y="603052"/>
                      <a:pt x="228684" y="603052"/>
                      <a:pt x="228684" y="603052"/>
                    </a:cubicBezTo>
                    <a:lnTo>
                      <a:pt x="82313" y="603052"/>
                    </a:lnTo>
                    <a:cubicBezTo>
                      <a:pt x="67209" y="603052"/>
                      <a:pt x="54851" y="590717"/>
                      <a:pt x="54851" y="575640"/>
                    </a:cubicBezTo>
                    <a:close/>
                    <a:moveTo>
                      <a:pt x="375222" y="0"/>
                    </a:moveTo>
                    <a:cubicBezTo>
                      <a:pt x="390462" y="0"/>
                      <a:pt x="402681" y="12335"/>
                      <a:pt x="402681" y="27411"/>
                    </a:cubicBezTo>
                    <a:lnTo>
                      <a:pt x="402681" y="54821"/>
                    </a:lnTo>
                    <a:lnTo>
                      <a:pt x="521718" y="54821"/>
                    </a:lnTo>
                    <a:cubicBezTo>
                      <a:pt x="534075" y="54821"/>
                      <a:pt x="544921" y="63045"/>
                      <a:pt x="548216" y="74968"/>
                    </a:cubicBezTo>
                    <a:lnTo>
                      <a:pt x="603135" y="276025"/>
                    </a:lnTo>
                    <a:cubicBezTo>
                      <a:pt x="605332" y="284249"/>
                      <a:pt x="603685" y="293020"/>
                      <a:pt x="598467" y="299873"/>
                    </a:cubicBezTo>
                    <a:cubicBezTo>
                      <a:pt x="593250" y="306725"/>
                      <a:pt x="585149" y="310700"/>
                      <a:pt x="576637" y="310700"/>
                    </a:cubicBezTo>
                    <a:lnTo>
                      <a:pt x="549178" y="310700"/>
                    </a:lnTo>
                    <a:lnTo>
                      <a:pt x="54907" y="310700"/>
                    </a:lnTo>
                    <a:lnTo>
                      <a:pt x="27447" y="310700"/>
                    </a:lnTo>
                    <a:cubicBezTo>
                      <a:pt x="18935" y="310700"/>
                      <a:pt x="10834" y="306725"/>
                      <a:pt x="5617" y="299873"/>
                    </a:cubicBezTo>
                    <a:cubicBezTo>
                      <a:pt x="400" y="293020"/>
                      <a:pt x="-1248" y="284249"/>
                      <a:pt x="949" y="276025"/>
                    </a:cubicBezTo>
                    <a:lnTo>
                      <a:pt x="55868" y="74968"/>
                    </a:lnTo>
                    <a:cubicBezTo>
                      <a:pt x="59163" y="63045"/>
                      <a:pt x="70010" y="54821"/>
                      <a:pt x="82366" y="54821"/>
                    </a:cubicBezTo>
                    <a:lnTo>
                      <a:pt x="347762" y="54821"/>
                    </a:lnTo>
                    <a:lnTo>
                      <a:pt x="347762" y="27411"/>
                    </a:lnTo>
                    <a:cubicBezTo>
                      <a:pt x="347762" y="12335"/>
                      <a:pt x="360119" y="0"/>
                      <a:pt x="37522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组合 57"/>
            <p:cNvGrpSpPr/>
            <p:nvPr/>
          </p:nvGrpSpPr>
          <p:grpSpPr>
            <a:xfrm>
              <a:off x="7037441" y="2725391"/>
              <a:ext cx="1198010" cy="1032767"/>
              <a:chOff x="7440448" y="1408458"/>
              <a:chExt cx="1198010" cy="1032767"/>
            </a:xfrm>
          </p:grpSpPr>
          <p:sp>
            <p:nvSpPr>
              <p:cNvPr id="44" name="六边形 43"/>
              <p:cNvSpPr/>
              <p:nvPr/>
            </p:nvSpPr>
            <p:spPr>
              <a:xfrm>
                <a:off x="7440448" y="1408458"/>
                <a:ext cx="1198010" cy="1032767"/>
              </a:xfrm>
              <a:prstGeom prst="hexagon">
                <a:avLst>
                  <a:gd name="adj" fmla="val 30854"/>
                  <a:gd name="vf" fmla="val 115470"/>
                </a:avLst>
              </a:prstGeom>
              <a:solidFill>
                <a:schemeClr val="bg1"/>
              </a:solidFill>
              <a:ln w="25400">
                <a:solidFill>
                  <a:srgbClr val="005BFF"/>
                </a:solidFill>
                <a:prstDash val="solid"/>
                <a:headEnd type="triangle"/>
                <a:tailEnd type="triangle"/>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文本框 54"/>
              <p:cNvSpPr txBox="1"/>
              <p:nvPr/>
            </p:nvSpPr>
            <p:spPr>
              <a:xfrm>
                <a:off x="7703275" y="2132355"/>
                <a:ext cx="672353"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Public</a:t>
                </a:r>
                <a:endParaRPr kumimoji="1" lang="zh-CN" altLang="en-US" sz="1400" dirty="0">
                  <a:latin typeface="+mn-ea"/>
                  <a:ea typeface="+mn-ea"/>
                </a:endParaRPr>
              </a:p>
            </p:txBody>
          </p:sp>
          <p:sp>
            <p:nvSpPr>
              <p:cNvPr id="57" name="iconfont-1185-36767"/>
              <p:cNvSpPr>
                <a:spLocks noChangeAspect="1"/>
              </p:cNvSpPr>
              <p:nvPr/>
            </p:nvSpPr>
            <p:spPr>
              <a:xfrm>
                <a:off x="7820453" y="1471096"/>
                <a:ext cx="471576" cy="512428"/>
              </a:xfrm>
              <a:custGeom>
                <a:avLst/>
                <a:gdLst>
                  <a:gd name="T0" fmla="*/ 3489 w 10172"/>
                  <a:gd name="T1" fmla="*/ 9310 h 11052"/>
                  <a:gd name="T2" fmla="*/ 5814 w 10172"/>
                  <a:gd name="T3" fmla="*/ 9310 h 11052"/>
                  <a:gd name="T4" fmla="*/ 8138 w 10172"/>
                  <a:gd name="T5" fmla="*/ 6983 h 11052"/>
                  <a:gd name="T6" fmla="*/ 8138 w 10172"/>
                  <a:gd name="T7" fmla="*/ 2328 h 11052"/>
                  <a:gd name="T8" fmla="*/ 6950 w 10172"/>
                  <a:gd name="T9" fmla="*/ 2328 h 11052"/>
                  <a:gd name="T10" fmla="*/ 6118 w 10172"/>
                  <a:gd name="T11" fmla="*/ 1336 h 11052"/>
                  <a:gd name="T12" fmla="*/ 5581 w 10172"/>
                  <a:gd name="T13" fmla="*/ 658 h 11052"/>
                  <a:gd name="T14" fmla="*/ 6091 w 10172"/>
                  <a:gd name="T15" fmla="*/ 0 h 11052"/>
                  <a:gd name="T16" fmla="*/ 4861 w 10172"/>
                  <a:gd name="T17" fmla="*/ 0 h 11052"/>
                  <a:gd name="T18" fmla="*/ 4651 w 10172"/>
                  <a:gd name="T19" fmla="*/ 658 h 11052"/>
                  <a:gd name="T20" fmla="*/ 5509 w 10172"/>
                  <a:gd name="T21" fmla="*/ 1893 h 11052"/>
                  <a:gd name="T22" fmla="*/ 5983 w 10172"/>
                  <a:gd name="T23" fmla="*/ 2328 h 11052"/>
                  <a:gd name="T24" fmla="*/ 3957 w 10172"/>
                  <a:gd name="T25" fmla="*/ 2328 h 11052"/>
                  <a:gd name="T26" fmla="*/ 3212 w 10172"/>
                  <a:gd name="T27" fmla="*/ 1586 h 11052"/>
                  <a:gd name="T28" fmla="*/ 2676 w 10172"/>
                  <a:gd name="T29" fmla="*/ 909 h 11052"/>
                  <a:gd name="T30" fmla="*/ 3212 w 10172"/>
                  <a:gd name="T31" fmla="*/ 232 h 11052"/>
                  <a:gd name="T32" fmla="*/ 3530 w 10172"/>
                  <a:gd name="T33" fmla="*/ 0 h 11052"/>
                  <a:gd name="T34" fmla="*/ 2175 w 10172"/>
                  <a:gd name="T35" fmla="*/ 0 h 11052"/>
                  <a:gd name="T36" fmla="*/ 1746 w 10172"/>
                  <a:gd name="T37" fmla="*/ 909 h 11052"/>
                  <a:gd name="T38" fmla="*/ 2604 w 10172"/>
                  <a:gd name="T39" fmla="*/ 2143 h 11052"/>
                  <a:gd name="T40" fmla="*/ 2857 w 10172"/>
                  <a:gd name="T41" fmla="*/ 2328 h 11052"/>
                  <a:gd name="T42" fmla="*/ 1165 w 10172"/>
                  <a:gd name="T43" fmla="*/ 2328 h 11052"/>
                  <a:gd name="T44" fmla="*/ 1165 w 10172"/>
                  <a:gd name="T45" fmla="*/ 6983 h 11052"/>
                  <a:gd name="T46" fmla="*/ 3489 w 10172"/>
                  <a:gd name="T47" fmla="*/ 9310 h 11052"/>
                  <a:gd name="T48" fmla="*/ 2105 w 10172"/>
                  <a:gd name="T49" fmla="*/ 3159 h 11052"/>
                  <a:gd name="T50" fmla="*/ 7266 w 10172"/>
                  <a:gd name="T51" fmla="*/ 3201 h 11052"/>
                  <a:gd name="T52" fmla="*/ 7266 w 10172"/>
                  <a:gd name="T53" fmla="*/ 6983 h 11052"/>
                  <a:gd name="T54" fmla="*/ 5814 w 10172"/>
                  <a:gd name="T55" fmla="*/ 8437 h 11052"/>
                  <a:gd name="T56" fmla="*/ 3489 w 10172"/>
                  <a:gd name="T57" fmla="*/ 8437 h 11052"/>
                  <a:gd name="T58" fmla="*/ 2036 w 10172"/>
                  <a:gd name="T59" fmla="*/ 6983 h 11052"/>
                  <a:gd name="T60" fmla="*/ 2105 w 10172"/>
                  <a:gd name="T61" fmla="*/ 3159 h 11052"/>
                  <a:gd name="T62" fmla="*/ 8646 w 10172"/>
                  <a:gd name="T63" fmla="*/ 3782 h 11052"/>
                  <a:gd name="T64" fmla="*/ 8138 w 10172"/>
                  <a:gd name="T65" fmla="*/ 3871 h 11052"/>
                  <a:gd name="T66" fmla="*/ 8138 w 10172"/>
                  <a:gd name="T67" fmla="*/ 5237 h 11052"/>
                  <a:gd name="T68" fmla="*/ 8719 w 10172"/>
                  <a:gd name="T69" fmla="*/ 4359 h 11052"/>
                  <a:gd name="T70" fmla="*/ 9591 w 10172"/>
                  <a:gd name="T71" fmla="*/ 5237 h 11052"/>
                  <a:gd name="T72" fmla="*/ 8719 w 10172"/>
                  <a:gd name="T73" fmla="*/ 6116 h 11052"/>
                  <a:gd name="T74" fmla="*/ 8138 w 10172"/>
                  <a:gd name="T75" fmla="*/ 5237 h 11052"/>
                  <a:gd name="T76" fmla="*/ 8138 w 10172"/>
                  <a:gd name="T77" fmla="*/ 6602 h 11052"/>
                  <a:gd name="T78" fmla="*/ 8646 w 10172"/>
                  <a:gd name="T79" fmla="*/ 6692 h 11052"/>
                  <a:gd name="T80" fmla="*/ 10172 w 10172"/>
                  <a:gd name="T81" fmla="*/ 5237 h 11052"/>
                  <a:gd name="T82" fmla="*/ 8646 w 10172"/>
                  <a:gd name="T83" fmla="*/ 3782 h 11052"/>
                  <a:gd name="T84" fmla="*/ 4650 w 10172"/>
                  <a:gd name="T85" fmla="*/ 9889 h 11052"/>
                  <a:gd name="T86" fmla="*/ 0 w 10172"/>
                  <a:gd name="T87" fmla="*/ 10470 h 11052"/>
                  <a:gd name="T88" fmla="*/ 4650 w 10172"/>
                  <a:gd name="T89" fmla="*/ 11052 h 11052"/>
                  <a:gd name="T90" fmla="*/ 9301 w 10172"/>
                  <a:gd name="T91" fmla="*/ 10470 h 11052"/>
                  <a:gd name="T92" fmla="*/ 4650 w 10172"/>
                  <a:gd name="T93" fmla="*/ 9889 h 1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72" h="11052">
                    <a:moveTo>
                      <a:pt x="3489" y="9310"/>
                    </a:moveTo>
                    <a:lnTo>
                      <a:pt x="5814" y="9310"/>
                    </a:lnTo>
                    <a:cubicBezTo>
                      <a:pt x="7097" y="9310"/>
                      <a:pt x="8138" y="8268"/>
                      <a:pt x="8138" y="6983"/>
                    </a:cubicBezTo>
                    <a:lnTo>
                      <a:pt x="8138" y="2328"/>
                    </a:lnTo>
                    <a:lnTo>
                      <a:pt x="6950" y="2328"/>
                    </a:lnTo>
                    <a:cubicBezTo>
                      <a:pt x="6849" y="1839"/>
                      <a:pt x="6449" y="1563"/>
                      <a:pt x="6118" y="1336"/>
                    </a:cubicBezTo>
                    <a:cubicBezTo>
                      <a:pt x="5765" y="1094"/>
                      <a:pt x="5581" y="954"/>
                      <a:pt x="5581" y="658"/>
                    </a:cubicBezTo>
                    <a:cubicBezTo>
                      <a:pt x="5581" y="371"/>
                      <a:pt x="5758" y="230"/>
                      <a:pt x="6091" y="0"/>
                    </a:cubicBezTo>
                    <a:lnTo>
                      <a:pt x="4861" y="0"/>
                    </a:lnTo>
                    <a:cubicBezTo>
                      <a:pt x="4737" y="177"/>
                      <a:pt x="4651" y="389"/>
                      <a:pt x="4651" y="658"/>
                    </a:cubicBezTo>
                    <a:cubicBezTo>
                      <a:pt x="4651" y="1305"/>
                      <a:pt x="5127" y="1631"/>
                      <a:pt x="5509" y="1893"/>
                    </a:cubicBezTo>
                    <a:cubicBezTo>
                      <a:pt x="5749" y="2057"/>
                      <a:pt x="5904" y="2177"/>
                      <a:pt x="5983" y="2328"/>
                    </a:cubicBezTo>
                    <a:lnTo>
                      <a:pt x="3957" y="2328"/>
                    </a:lnTo>
                    <a:cubicBezTo>
                      <a:pt x="3794" y="1990"/>
                      <a:pt x="3482" y="1771"/>
                      <a:pt x="3212" y="1586"/>
                    </a:cubicBezTo>
                    <a:cubicBezTo>
                      <a:pt x="2860" y="1344"/>
                      <a:pt x="2676" y="1205"/>
                      <a:pt x="2676" y="909"/>
                    </a:cubicBezTo>
                    <a:cubicBezTo>
                      <a:pt x="2676" y="613"/>
                      <a:pt x="2860" y="473"/>
                      <a:pt x="3212" y="232"/>
                    </a:cubicBezTo>
                    <a:cubicBezTo>
                      <a:pt x="3315" y="161"/>
                      <a:pt x="3424" y="85"/>
                      <a:pt x="3530" y="0"/>
                    </a:cubicBezTo>
                    <a:lnTo>
                      <a:pt x="2175" y="0"/>
                    </a:lnTo>
                    <a:cubicBezTo>
                      <a:pt x="1938" y="218"/>
                      <a:pt x="1746" y="499"/>
                      <a:pt x="1746" y="909"/>
                    </a:cubicBezTo>
                    <a:cubicBezTo>
                      <a:pt x="1746" y="1555"/>
                      <a:pt x="2222" y="1881"/>
                      <a:pt x="2604" y="2143"/>
                    </a:cubicBezTo>
                    <a:cubicBezTo>
                      <a:pt x="2703" y="2211"/>
                      <a:pt x="2785" y="2270"/>
                      <a:pt x="2857" y="2328"/>
                    </a:cubicBezTo>
                    <a:lnTo>
                      <a:pt x="1165" y="2328"/>
                    </a:lnTo>
                    <a:lnTo>
                      <a:pt x="1165" y="6983"/>
                    </a:lnTo>
                    <a:cubicBezTo>
                      <a:pt x="1165" y="8268"/>
                      <a:pt x="2205" y="9310"/>
                      <a:pt x="3489" y="9310"/>
                    </a:cubicBezTo>
                    <a:close/>
                    <a:moveTo>
                      <a:pt x="2105" y="3159"/>
                    </a:moveTo>
                    <a:lnTo>
                      <a:pt x="7266" y="3201"/>
                    </a:lnTo>
                    <a:lnTo>
                      <a:pt x="7266" y="6983"/>
                    </a:lnTo>
                    <a:cubicBezTo>
                      <a:pt x="7266" y="7625"/>
                      <a:pt x="6455" y="8437"/>
                      <a:pt x="5814" y="8437"/>
                    </a:cubicBezTo>
                    <a:lnTo>
                      <a:pt x="3489" y="8437"/>
                    </a:lnTo>
                    <a:cubicBezTo>
                      <a:pt x="2847" y="8437"/>
                      <a:pt x="2036" y="7625"/>
                      <a:pt x="2036" y="6983"/>
                    </a:cubicBezTo>
                    <a:lnTo>
                      <a:pt x="2105" y="3159"/>
                    </a:lnTo>
                    <a:close/>
                    <a:moveTo>
                      <a:pt x="8646" y="3782"/>
                    </a:moveTo>
                    <a:cubicBezTo>
                      <a:pt x="8467" y="3782"/>
                      <a:pt x="8298" y="3817"/>
                      <a:pt x="8138" y="3871"/>
                    </a:cubicBezTo>
                    <a:lnTo>
                      <a:pt x="8138" y="5237"/>
                    </a:lnTo>
                    <a:cubicBezTo>
                      <a:pt x="8138" y="4969"/>
                      <a:pt x="8238" y="4359"/>
                      <a:pt x="8719" y="4359"/>
                    </a:cubicBezTo>
                    <a:cubicBezTo>
                      <a:pt x="9200" y="4359"/>
                      <a:pt x="9591" y="4752"/>
                      <a:pt x="9591" y="5237"/>
                    </a:cubicBezTo>
                    <a:cubicBezTo>
                      <a:pt x="9591" y="5722"/>
                      <a:pt x="9200" y="6116"/>
                      <a:pt x="8719" y="6116"/>
                    </a:cubicBezTo>
                    <a:cubicBezTo>
                      <a:pt x="8238" y="6116"/>
                      <a:pt x="8138" y="5505"/>
                      <a:pt x="8138" y="5237"/>
                    </a:cubicBezTo>
                    <a:lnTo>
                      <a:pt x="8138" y="6602"/>
                    </a:lnTo>
                    <a:cubicBezTo>
                      <a:pt x="8298" y="6657"/>
                      <a:pt x="8467" y="6692"/>
                      <a:pt x="8646" y="6692"/>
                    </a:cubicBezTo>
                    <a:cubicBezTo>
                      <a:pt x="9489" y="6692"/>
                      <a:pt x="10172" y="6040"/>
                      <a:pt x="10172" y="5237"/>
                    </a:cubicBezTo>
                    <a:cubicBezTo>
                      <a:pt x="10172" y="4434"/>
                      <a:pt x="9489" y="3782"/>
                      <a:pt x="8646" y="3782"/>
                    </a:cubicBezTo>
                    <a:close/>
                    <a:moveTo>
                      <a:pt x="4650" y="9889"/>
                    </a:moveTo>
                    <a:cubicBezTo>
                      <a:pt x="2082" y="9889"/>
                      <a:pt x="0" y="10149"/>
                      <a:pt x="0" y="10470"/>
                    </a:cubicBezTo>
                    <a:cubicBezTo>
                      <a:pt x="0" y="10791"/>
                      <a:pt x="2082" y="11052"/>
                      <a:pt x="4650" y="11052"/>
                    </a:cubicBezTo>
                    <a:cubicBezTo>
                      <a:pt x="7219" y="11052"/>
                      <a:pt x="9301" y="10791"/>
                      <a:pt x="9301" y="10470"/>
                    </a:cubicBezTo>
                    <a:cubicBezTo>
                      <a:pt x="9301" y="10149"/>
                      <a:pt x="7219" y="9889"/>
                      <a:pt x="4650" y="988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iconfont-11442-3338428"/>
            <p:cNvSpPr>
              <a:spLocks noChangeAspect="1"/>
            </p:cNvSpPr>
            <p:nvPr/>
          </p:nvSpPr>
          <p:spPr>
            <a:xfrm>
              <a:off x="2372966" y="1244487"/>
              <a:ext cx="609685" cy="609685"/>
            </a:xfrm>
            <a:custGeom>
              <a:avLst/>
              <a:gdLst>
                <a:gd name="T0" fmla="*/ 10427 w 12800"/>
                <a:gd name="T1" fmla="*/ 1426 h 12800"/>
                <a:gd name="T2" fmla="*/ 2373 w 12800"/>
                <a:gd name="T3" fmla="*/ 1426 h 12800"/>
                <a:gd name="T4" fmla="*/ 0 w 12800"/>
                <a:gd name="T5" fmla="*/ 6400 h 12800"/>
                <a:gd name="T6" fmla="*/ 2373 w 12800"/>
                <a:gd name="T7" fmla="*/ 11374 h 12800"/>
                <a:gd name="T8" fmla="*/ 10427 w 12800"/>
                <a:gd name="T9" fmla="*/ 11374 h 12800"/>
                <a:gd name="T10" fmla="*/ 12800 w 12800"/>
                <a:gd name="T11" fmla="*/ 6400 h 12800"/>
                <a:gd name="T12" fmla="*/ 4174 w 12800"/>
                <a:gd name="T13" fmla="*/ 1206 h 12800"/>
                <a:gd name="T14" fmla="*/ 2942 w 12800"/>
                <a:gd name="T15" fmla="*/ 1931 h 12800"/>
                <a:gd name="T16" fmla="*/ 2373 w 12800"/>
                <a:gd name="T17" fmla="*/ 2437 h 12800"/>
                <a:gd name="T18" fmla="*/ 2596 w 12800"/>
                <a:gd name="T19" fmla="*/ 6028 h 12800"/>
                <a:gd name="T20" fmla="*/ 1194 w 12800"/>
                <a:gd name="T21" fmla="*/ 4201 h 12800"/>
                <a:gd name="T22" fmla="*/ 2373 w 12800"/>
                <a:gd name="T23" fmla="*/ 10363 h 12800"/>
                <a:gd name="T24" fmla="*/ 762 w 12800"/>
                <a:gd name="T25" fmla="*/ 6772 h 12800"/>
                <a:gd name="T26" fmla="*/ 3174 w 12800"/>
                <a:gd name="T27" fmla="*/ 9809 h 12800"/>
                <a:gd name="T28" fmla="*/ 2942 w 12800"/>
                <a:gd name="T29" fmla="*/ 10869 h 12800"/>
                <a:gd name="T30" fmla="*/ 4174 w 12800"/>
                <a:gd name="T31" fmla="*/ 11594 h 12800"/>
                <a:gd name="T32" fmla="*/ 6028 w 12800"/>
                <a:gd name="T33" fmla="*/ 12005 h 12800"/>
                <a:gd name="T34" fmla="*/ 4350 w 12800"/>
                <a:gd name="T35" fmla="*/ 10542 h 12800"/>
                <a:gd name="T36" fmla="*/ 4201 w 12800"/>
                <a:gd name="T37" fmla="*/ 10131 h 12800"/>
                <a:gd name="T38" fmla="*/ 6028 w 12800"/>
                <a:gd name="T39" fmla="*/ 12005 h 12800"/>
                <a:gd name="T40" fmla="*/ 3847 w 12800"/>
                <a:gd name="T41" fmla="*/ 9467 h 12800"/>
                <a:gd name="T42" fmla="*/ 3346 w 12800"/>
                <a:gd name="T43" fmla="*/ 6772 h 12800"/>
                <a:gd name="T44" fmla="*/ 6028 w 12800"/>
                <a:gd name="T45" fmla="*/ 8948 h 12800"/>
                <a:gd name="T46" fmla="*/ 3346 w 12800"/>
                <a:gd name="T47" fmla="*/ 6028 h 12800"/>
                <a:gd name="T48" fmla="*/ 3847 w 12800"/>
                <a:gd name="T49" fmla="*/ 3333 h 12800"/>
                <a:gd name="T50" fmla="*/ 6028 w 12800"/>
                <a:gd name="T51" fmla="*/ 6028 h 12800"/>
                <a:gd name="T52" fmla="*/ 4201 w 12800"/>
                <a:gd name="T53" fmla="*/ 2669 h 12800"/>
                <a:gd name="T54" fmla="*/ 4350 w 12800"/>
                <a:gd name="T55" fmla="*/ 2258 h 12800"/>
                <a:gd name="T56" fmla="*/ 6028 w 12800"/>
                <a:gd name="T57" fmla="*/ 795 h 12800"/>
                <a:gd name="T58" fmla="*/ 11606 w 12800"/>
                <a:gd name="T59" fmla="*/ 4201 h 12800"/>
                <a:gd name="T60" fmla="*/ 10204 w 12800"/>
                <a:gd name="T61" fmla="*/ 6028 h 12800"/>
                <a:gd name="T62" fmla="*/ 10427 w 12800"/>
                <a:gd name="T63" fmla="*/ 2437 h 12800"/>
                <a:gd name="T64" fmla="*/ 9858 w 12800"/>
                <a:gd name="T65" fmla="*/ 1931 h 12800"/>
                <a:gd name="T66" fmla="*/ 8626 w 12800"/>
                <a:gd name="T67" fmla="*/ 1206 h 12800"/>
                <a:gd name="T68" fmla="*/ 6772 w 12800"/>
                <a:gd name="T69" fmla="*/ 795 h 12800"/>
                <a:gd name="T70" fmla="*/ 8450 w 12800"/>
                <a:gd name="T71" fmla="*/ 2258 h 12800"/>
                <a:gd name="T72" fmla="*/ 8599 w 12800"/>
                <a:gd name="T73" fmla="*/ 2669 h 12800"/>
                <a:gd name="T74" fmla="*/ 6772 w 12800"/>
                <a:gd name="T75" fmla="*/ 795 h 12800"/>
                <a:gd name="T76" fmla="*/ 8953 w 12800"/>
                <a:gd name="T77" fmla="*/ 3333 h 12800"/>
                <a:gd name="T78" fmla="*/ 9454 w 12800"/>
                <a:gd name="T79" fmla="*/ 6028 h 12800"/>
                <a:gd name="T80" fmla="*/ 6772 w 12800"/>
                <a:gd name="T81" fmla="*/ 3852 h 12800"/>
                <a:gd name="T82" fmla="*/ 9454 w 12800"/>
                <a:gd name="T83" fmla="*/ 6772 h 12800"/>
                <a:gd name="T84" fmla="*/ 8953 w 12800"/>
                <a:gd name="T85" fmla="*/ 9467 h 12800"/>
                <a:gd name="T86" fmla="*/ 6772 w 12800"/>
                <a:gd name="T87" fmla="*/ 6772 h 12800"/>
                <a:gd name="T88" fmla="*/ 6772 w 12800"/>
                <a:gd name="T89" fmla="*/ 12005 h 12800"/>
                <a:gd name="T90" fmla="*/ 8599 w 12800"/>
                <a:gd name="T91" fmla="*/ 10131 h 12800"/>
                <a:gd name="T92" fmla="*/ 8450 w 12800"/>
                <a:gd name="T93" fmla="*/ 10542 h 12800"/>
                <a:gd name="T94" fmla="*/ 8626 w 12800"/>
                <a:gd name="T95" fmla="*/ 11594 h 12800"/>
                <a:gd name="T96" fmla="*/ 9858 w 12800"/>
                <a:gd name="T97" fmla="*/ 10869 h 12800"/>
                <a:gd name="T98" fmla="*/ 11606 w 12800"/>
                <a:gd name="T99" fmla="*/ 8599 h 12800"/>
                <a:gd name="T100" fmla="*/ 9626 w 12800"/>
                <a:gd name="T101" fmla="*/ 9809 h 12800"/>
                <a:gd name="T102" fmla="*/ 12038 w 12800"/>
                <a:gd name="T103" fmla="*/ 6772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00" h="12800">
                  <a:moveTo>
                    <a:pt x="10981" y="1931"/>
                  </a:moveTo>
                  <a:cubicBezTo>
                    <a:pt x="10807" y="1752"/>
                    <a:pt x="10621" y="1583"/>
                    <a:pt x="10427" y="1426"/>
                  </a:cubicBezTo>
                  <a:cubicBezTo>
                    <a:pt x="9327" y="534"/>
                    <a:pt x="7926" y="0"/>
                    <a:pt x="6400" y="0"/>
                  </a:cubicBezTo>
                  <a:cubicBezTo>
                    <a:pt x="4874" y="0"/>
                    <a:pt x="3473" y="534"/>
                    <a:pt x="2373" y="1426"/>
                  </a:cubicBezTo>
                  <a:cubicBezTo>
                    <a:pt x="2179" y="1583"/>
                    <a:pt x="1993" y="1752"/>
                    <a:pt x="1819" y="1931"/>
                  </a:cubicBezTo>
                  <a:cubicBezTo>
                    <a:pt x="693" y="3085"/>
                    <a:pt x="0" y="4661"/>
                    <a:pt x="0" y="6400"/>
                  </a:cubicBezTo>
                  <a:cubicBezTo>
                    <a:pt x="0" y="8139"/>
                    <a:pt x="693" y="9715"/>
                    <a:pt x="1819" y="10869"/>
                  </a:cubicBezTo>
                  <a:cubicBezTo>
                    <a:pt x="1993" y="11048"/>
                    <a:pt x="2179" y="11217"/>
                    <a:pt x="2373" y="11374"/>
                  </a:cubicBezTo>
                  <a:cubicBezTo>
                    <a:pt x="3473" y="12266"/>
                    <a:pt x="4874" y="12800"/>
                    <a:pt x="6400" y="12800"/>
                  </a:cubicBezTo>
                  <a:cubicBezTo>
                    <a:pt x="7926" y="12800"/>
                    <a:pt x="9327" y="12266"/>
                    <a:pt x="10427" y="11374"/>
                  </a:cubicBezTo>
                  <a:cubicBezTo>
                    <a:pt x="10621" y="11217"/>
                    <a:pt x="10807" y="11048"/>
                    <a:pt x="10981" y="10869"/>
                  </a:cubicBezTo>
                  <a:cubicBezTo>
                    <a:pt x="12107" y="9715"/>
                    <a:pt x="12800" y="8139"/>
                    <a:pt x="12800" y="6400"/>
                  </a:cubicBezTo>
                  <a:cubicBezTo>
                    <a:pt x="12800" y="4661"/>
                    <a:pt x="12107" y="3085"/>
                    <a:pt x="10981" y="1931"/>
                  </a:cubicBezTo>
                  <a:close/>
                  <a:moveTo>
                    <a:pt x="4174" y="1206"/>
                  </a:moveTo>
                  <a:cubicBezTo>
                    <a:pt x="3914" y="1520"/>
                    <a:pt x="3680" y="1887"/>
                    <a:pt x="3475" y="2298"/>
                  </a:cubicBezTo>
                  <a:cubicBezTo>
                    <a:pt x="3290" y="2186"/>
                    <a:pt x="3112" y="2064"/>
                    <a:pt x="2942" y="1931"/>
                  </a:cubicBezTo>
                  <a:cubicBezTo>
                    <a:pt x="3319" y="1638"/>
                    <a:pt x="3732" y="1395"/>
                    <a:pt x="4174" y="1206"/>
                  </a:cubicBezTo>
                  <a:close/>
                  <a:moveTo>
                    <a:pt x="2373" y="2437"/>
                  </a:moveTo>
                  <a:cubicBezTo>
                    <a:pt x="2626" y="2642"/>
                    <a:pt x="2894" y="2827"/>
                    <a:pt x="3174" y="2991"/>
                  </a:cubicBezTo>
                  <a:cubicBezTo>
                    <a:pt x="2841" y="3880"/>
                    <a:pt x="2634" y="4916"/>
                    <a:pt x="2596" y="6028"/>
                  </a:cubicBezTo>
                  <a:lnTo>
                    <a:pt x="762" y="6028"/>
                  </a:lnTo>
                  <a:cubicBezTo>
                    <a:pt x="803" y="5396"/>
                    <a:pt x="947" y="4783"/>
                    <a:pt x="1194" y="4201"/>
                  </a:cubicBezTo>
                  <a:cubicBezTo>
                    <a:pt x="1472" y="3542"/>
                    <a:pt x="1869" y="2949"/>
                    <a:pt x="2373" y="2437"/>
                  </a:cubicBezTo>
                  <a:close/>
                  <a:moveTo>
                    <a:pt x="2373" y="10363"/>
                  </a:moveTo>
                  <a:cubicBezTo>
                    <a:pt x="1869" y="9851"/>
                    <a:pt x="1472" y="9258"/>
                    <a:pt x="1194" y="8599"/>
                  </a:cubicBezTo>
                  <a:cubicBezTo>
                    <a:pt x="947" y="8017"/>
                    <a:pt x="803" y="7404"/>
                    <a:pt x="762" y="6772"/>
                  </a:cubicBezTo>
                  <a:lnTo>
                    <a:pt x="2596" y="6772"/>
                  </a:lnTo>
                  <a:cubicBezTo>
                    <a:pt x="2634" y="7884"/>
                    <a:pt x="2841" y="8920"/>
                    <a:pt x="3174" y="9809"/>
                  </a:cubicBezTo>
                  <a:cubicBezTo>
                    <a:pt x="2894" y="9973"/>
                    <a:pt x="2626" y="10158"/>
                    <a:pt x="2373" y="10363"/>
                  </a:cubicBezTo>
                  <a:close/>
                  <a:moveTo>
                    <a:pt x="2942" y="10869"/>
                  </a:moveTo>
                  <a:cubicBezTo>
                    <a:pt x="3112" y="10736"/>
                    <a:pt x="3290" y="10614"/>
                    <a:pt x="3475" y="10502"/>
                  </a:cubicBezTo>
                  <a:cubicBezTo>
                    <a:pt x="3680" y="10913"/>
                    <a:pt x="3914" y="11280"/>
                    <a:pt x="4174" y="11594"/>
                  </a:cubicBezTo>
                  <a:cubicBezTo>
                    <a:pt x="3732" y="11405"/>
                    <a:pt x="3319" y="11162"/>
                    <a:pt x="2942" y="10869"/>
                  </a:cubicBezTo>
                  <a:close/>
                  <a:moveTo>
                    <a:pt x="6028" y="12005"/>
                  </a:moveTo>
                  <a:cubicBezTo>
                    <a:pt x="5799" y="11949"/>
                    <a:pt x="5572" y="11843"/>
                    <a:pt x="5351" y="11686"/>
                  </a:cubicBezTo>
                  <a:cubicBezTo>
                    <a:pt x="4988" y="11428"/>
                    <a:pt x="4642" y="11032"/>
                    <a:pt x="4350" y="10542"/>
                  </a:cubicBezTo>
                  <a:cubicBezTo>
                    <a:pt x="4277" y="10419"/>
                    <a:pt x="4207" y="10290"/>
                    <a:pt x="4141" y="10157"/>
                  </a:cubicBezTo>
                  <a:cubicBezTo>
                    <a:pt x="4161" y="10148"/>
                    <a:pt x="4181" y="10140"/>
                    <a:pt x="4201" y="10131"/>
                  </a:cubicBezTo>
                  <a:cubicBezTo>
                    <a:pt x="4783" y="9885"/>
                    <a:pt x="5396" y="9740"/>
                    <a:pt x="6028" y="9700"/>
                  </a:cubicBezTo>
                  <a:lnTo>
                    <a:pt x="6028" y="12005"/>
                  </a:lnTo>
                  <a:close/>
                  <a:moveTo>
                    <a:pt x="6028" y="8948"/>
                  </a:moveTo>
                  <a:cubicBezTo>
                    <a:pt x="5257" y="8993"/>
                    <a:pt x="4522" y="9173"/>
                    <a:pt x="3847" y="9467"/>
                  </a:cubicBezTo>
                  <a:cubicBezTo>
                    <a:pt x="3760" y="9225"/>
                    <a:pt x="3683" y="8972"/>
                    <a:pt x="3616" y="8708"/>
                  </a:cubicBezTo>
                  <a:cubicBezTo>
                    <a:pt x="3461" y="8092"/>
                    <a:pt x="3371" y="7442"/>
                    <a:pt x="3346" y="6772"/>
                  </a:cubicBezTo>
                  <a:lnTo>
                    <a:pt x="6028" y="6772"/>
                  </a:lnTo>
                  <a:lnTo>
                    <a:pt x="6028" y="8948"/>
                  </a:lnTo>
                  <a:close/>
                  <a:moveTo>
                    <a:pt x="6028" y="6028"/>
                  </a:moveTo>
                  <a:lnTo>
                    <a:pt x="3346" y="6028"/>
                  </a:lnTo>
                  <a:cubicBezTo>
                    <a:pt x="3371" y="5358"/>
                    <a:pt x="3461" y="4708"/>
                    <a:pt x="3616" y="4092"/>
                  </a:cubicBezTo>
                  <a:cubicBezTo>
                    <a:pt x="3683" y="3828"/>
                    <a:pt x="3760" y="3575"/>
                    <a:pt x="3847" y="3333"/>
                  </a:cubicBezTo>
                  <a:cubicBezTo>
                    <a:pt x="4522" y="3627"/>
                    <a:pt x="5257" y="3807"/>
                    <a:pt x="6028" y="3852"/>
                  </a:cubicBezTo>
                  <a:lnTo>
                    <a:pt x="6028" y="6028"/>
                  </a:lnTo>
                  <a:close/>
                  <a:moveTo>
                    <a:pt x="6028" y="3100"/>
                  </a:moveTo>
                  <a:cubicBezTo>
                    <a:pt x="5396" y="3060"/>
                    <a:pt x="4783" y="2915"/>
                    <a:pt x="4201" y="2669"/>
                  </a:cubicBezTo>
                  <a:cubicBezTo>
                    <a:pt x="4181" y="2660"/>
                    <a:pt x="4161" y="2652"/>
                    <a:pt x="4141" y="2643"/>
                  </a:cubicBezTo>
                  <a:cubicBezTo>
                    <a:pt x="4207" y="2510"/>
                    <a:pt x="4277" y="2381"/>
                    <a:pt x="4350" y="2258"/>
                  </a:cubicBezTo>
                  <a:cubicBezTo>
                    <a:pt x="4642" y="1768"/>
                    <a:pt x="4988" y="1372"/>
                    <a:pt x="5351" y="1114"/>
                  </a:cubicBezTo>
                  <a:cubicBezTo>
                    <a:pt x="5572" y="957"/>
                    <a:pt x="5799" y="851"/>
                    <a:pt x="6028" y="795"/>
                  </a:cubicBezTo>
                  <a:lnTo>
                    <a:pt x="6028" y="3100"/>
                  </a:lnTo>
                  <a:close/>
                  <a:moveTo>
                    <a:pt x="11606" y="4201"/>
                  </a:moveTo>
                  <a:cubicBezTo>
                    <a:pt x="11853" y="4783"/>
                    <a:pt x="11997" y="5396"/>
                    <a:pt x="12038" y="6028"/>
                  </a:cubicBezTo>
                  <a:lnTo>
                    <a:pt x="10204" y="6028"/>
                  </a:lnTo>
                  <a:cubicBezTo>
                    <a:pt x="10166" y="4916"/>
                    <a:pt x="9959" y="3880"/>
                    <a:pt x="9626" y="2991"/>
                  </a:cubicBezTo>
                  <a:cubicBezTo>
                    <a:pt x="9906" y="2827"/>
                    <a:pt x="10174" y="2642"/>
                    <a:pt x="10427" y="2437"/>
                  </a:cubicBezTo>
                  <a:cubicBezTo>
                    <a:pt x="10931" y="2949"/>
                    <a:pt x="11328" y="3542"/>
                    <a:pt x="11606" y="4201"/>
                  </a:cubicBezTo>
                  <a:close/>
                  <a:moveTo>
                    <a:pt x="9858" y="1931"/>
                  </a:moveTo>
                  <a:cubicBezTo>
                    <a:pt x="9688" y="2064"/>
                    <a:pt x="9510" y="2186"/>
                    <a:pt x="9325" y="2298"/>
                  </a:cubicBezTo>
                  <a:cubicBezTo>
                    <a:pt x="9120" y="1887"/>
                    <a:pt x="8886" y="1520"/>
                    <a:pt x="8626" y="1206"/>
                  </a:cubicBezTo>
                  <a:cubicBezTo>
                    <a:pt x="9068" y="1395"/>
                    <a:pt x="9481" y="1638"/>
                    <a:pt x="9858" y="1931"/>
                  </a:cubicBezTo>
                  <a:close/>
                  <a:moveTo>
                    <a:pt x="6772" y="795"/>
                  </a:moveTo>
                  <a:cubicBezTo>
                    <a:pt x="7001" y="851"/>
                    <a:pt x="7228" y="957"/>
                    <a:pt x="7449" y="1114"/>
                  </a:cubicBezTo>
                  <a:cubicBezTo>
                    <a:pt x="7812" y="1372"/>
                    <a:pt x="8158" y="1768"/>
                    <a:pt x="8450" y="2258"/>
                  </a:cubicBezTo>
                  <a:cubicBezTo>
                    <a:pt x="8523" y="2381"/>
                    <a:pt x="8593" y="2510"/>
                    <a:pt x="8659" y="2643"/>
                  </a:cubicBezTo>
                  <a:cubicBezTo>
                    <a:pt x="8639" y="2652"/>
                    <a:pt x="8619" y="2660"/>
                    <a:pt x="8599" y="2669"/>
                  </a:cubicBezTo>
                  <a:cubicBezTo>
                    <a:pt x="8017" y="2915"/>
                    <a:pt x="7404" y="3060"/>
                    <a:pt x="6772" y="3100"/>
                  </a:cubicBezTo>
                  <a:lnTo>
                    <a:pt x="6772" y="795"/>
                  </a:lnTo>
                  <a:close/>
                  <a:moveTo>
                    <a:pt x="6772" y="3852"/>
                  </a:moveTo>
                  <a:cubicBezTo>
                    <a:pt x="7543" y="3807"/>
                    <a:pt x="8278" y="3627"/>
                    <a:pt x="8953" y="3333"/>
                  </a:cubicBezTo>
                  <a:cubicBezTo>
                    <a:pt x="9040" y="3575"/>
                    <a:pt x="9117" y="3828"/>
                    <a:pt x="9184" y="4092"/>
                  </a:cubicBezTo>
                  <a:cubicBezTo>
                    <a:pt x="9339" y="4708"/>
                    <a:pt x="9429" y="5358"/>
                    <a:pt x="9454" y="6028"/>
                  </a:cubicBezTo>
                  <a:lnTo>
                    <a:pt x="6772" y="6028"/>
                  </a:lnTo>
                  <a:lnTo>
                    <a:pt x="6772" y="3852"/>
                  </a:lnTo>
                  <a:close/>
                  <a:moveTo>
                    <a:pt x="6772" y="6772"/>
                  </a:moveTo>
                  <a:lnTo>
                    <a:pt x="9454" y="6772"/>
                  </a:lnTo>
                  <a:cubicBezTo>
                    <a:pt x="9429" y="7442"/>
                    <a:pt x="9339" y="8092"/>
                    <a:pt x="9184" y="8708"/>
                  </a:cubicBezTo>
                  <a:cubicBezTo>
                    <a:pt x="9117" y="8972"/>
                    <a:pt x="9040" y="9225"/>
                    <a:pt x="8953" y="9467"/>
                  </a:cubicBezTo>
                  <a:cubicBezTo>
                    <a:pt x="8278" y="9173"/>
                    <a:pt x="7543" y="8993"/>
                    <a:pt x="6772" y="8948"/>
                  </a:cubicBezTo>
                  <a:lnTo>
                    <a:pt x="6772" y="6772"/>
                  </a:lnTo>
                  <a:close/>
                  <a:moveTo>
                    <a:pt x="7449" y="11686"/>
                  </a:moveTo>
                  <a:cubicBezTo>
                    <a:pt x="7228" y="11843"/>
                    <a:pt x="7001" y="11949"/>
                    <a:pt x="6772" y="12005"/>
                  </a:cubicBezTo>
                  <a:lnTo>
                    <a:pt x="6772" y="9700"/>
                  </a:lnTo>
                  <a:cubicBezTo>
                    <a:pt x="7404" y="9740"/>
                    <a:pt x="8017" y="9885"/>
                    <a:pt x="8599" y="10131"/>
                  </a:cubicBezTo>
                  <a:cubicBezTo>
                    <a:pt x="8619" y="10140"/>
                    <a:pt x="8639" y="10148"/>
                    <a:pt x="8659" y="10157"/>
                  </a:cubicBezTo>
                  <a:cubicBezTo>
                    <a:pt x="8593" y="10290"/>
                    <a:pt x="8523" y="10419"/>
                    <a:pt x="8450" y="10542"/>
                  </a:cubicBezTo>
                  <a:cubicBezTo>
                    <a:pt x="8158" y="11032"/>
                    <a:pt x="7812" y="11428"/>
                    <a:pt x="7449" y="11686"/>
                  </a:cubicBezTo>
                  <a:close/>
                  <a:moveTo>
                    <a:pt x="8626" y="11594"/>
                  </a:moveTo>
                  <a:cubicBezTo>
                    <a:pt x="8886" y="11280"/>
                    <a:pt x="9120" y="10913"/>
                    <a:pt x="9325" y="10502"/>
                  </a:cubicBezTo>
                  <a:cubicBezTo>
                    <a:pt x="9510" y="10614"/>
                    <a:pt x="9688" y="10736"/>
                    <a:pt x="9858" y="10869"/>
                  </a:cubicBezTo>
                  <a:cubicBezTo>
                    <a:pt x="9481" y="11162"/>
                    <a:pt x="9068" y="11405"/>
                    <a:pt x="8626" y="11594"/>
                  </a:cubicBezTo>
                  <a:close/>
                  <a:moveTo>
                    <a:pt x="11606" y="8599"/>
                  </a:moveTo>
                  <a:cubicBezTo>
                    <a:pt x="11328" y="9258"/>
                    <a:pt x="10931" y="9851"/>
                    <a:pt x="10427" y="10363"/>
                  </a:cubicBezTo>
                  <a:cubicBezTo>
                    <a:pt x="10174" y="10158"/>
                    <a:pt x="9906" y="9973"/>
                    <a:pt x="9626" y="9809"/>
                  </a:cubicBezTo>
                  <a:cubicBezTo>
                    <a:pt x="9959" y="8920"/>
                    <a:pt x="10166" y="7884"/>
                    <a:pt x="10204" y="6772"/>
                  </a:cubicBezTo>
                  <a:lnTo>
                    <a:pt x="12038" y="6772"/>
                  </a:lnTo>
                  <a:cubicBezTo>
                    <a:pt x="11997" y="7404"/>
                    <a:pt x="11853" y="8017"/>
                    <a:pt x="11606" y="859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confont-1188-763156"/>
            <p:cNvSpPr/>
            <p:nvPr/>
          </p:nvSpPr>
          <p:spPr>
            <a:xfrm>
              <a:off x="7773517" y="1244487"/>
              <a:ext cx="609685" cy="609685"/>
            </a:xfrm>
            <a:custGeom>
              <a:avLst/>
              <a:gdLst>
                <a:gd name="T0" fmla="*/ 10880 w 12800"/>
                <a:gd name="T1" fmla="*/ 720 h 12800"/>
                <a:gd name="T2" fmla="*/ 6400 w 12800"/>
                <a:gd name="T3" fmla="*/ 0 h 12800"/>
                <a:gd name="T4" fmla="*/ 1920 w 12800"/>
                <a:gd name="T5" fmla="*/ 720 h 12800"/>
                <a:gd name="T6" fmla="*/ 0 w 12800"/>
                <a:gd name="T7" fmla="*/ 2640 h 12800"/>
                <a:gd name="T8" fmla="*/ 0 w 12800"/>
                <a:gd name="T9" fmla="*/ 10080 h 12800"/>
                <a:gd name="T10" fmla="*/ 1920 w 12800"/>
                <a:gd name="T11" fmla="*/ 12000 h 12800"/>
                <a:gd name="T12" fmla="*/ 6400 w 12800"/>
                <a:gd name="T13" fmla="*/ 12800 h 12800"/>
                <a:gd name="T14" fmla="*/ 10880 w 12800"/>
                <a:gd name="T15" fmla="*/ 12080 h 12800"/>
                <a:gd name="T16" fmla="*/ 12800 w 12800"/>
                <a:gd name="T17" fmla="*/ 10160 h 12800"/>
                <a:gd name="T18" fmla="*/ 12800 w 12800"/>
                <a:gd name="T19" fmla="*/ 2640 h 12800"/>
                <a:gd name="T20" fmla="*/ 10880 w 12800"/>
                <a:gd name="T21" fmla="*/ 720 h 12800"/>
                <a:gd name="T22" fmla="*/ 10160 w 12800"/>
                <a:gd name="T23" fmla="*/ 4000 h 12800"/>
                <a:gd name="T24" fmla="*/ 6400 w 12800"/>
                <a:gd name="T25" fmla="*/ 4560 h 12800"/>
                <a:gd name="T26" fmla="*/ 2640 w 12800"/>
                <a:gd name="T27" fmla="*/ 4000 h 12800"/>
                <a:gd name="T28" fmla="*/ 880 w 12800"/>
                <a:gd name="T29" fmla="*/ 2640 h 12800"/>
                <a:gd name="T30" fmla="*/ 2640 w 12800"/>
                <a:gd name="T31" fmla="*/ 1280 h 12800"/>
                <a:gd name="T32" fmla="*/ 6400 w 12800"/>
                <a:gd name="T33" fmla="*/ 800 h 12800"/>
                <a:gd name="T34" fmla="*/ 10160 w 12800"/>
                <a:gd name="T35" fmla="*/ 1360 h 12800"/>
                <a:gd name="T36" fmla="*/ 11920 w 12800"/>
                <a:gd name="T37" fmla="*/ 2720 h 12800"/>
                <a:gd name="T38" fmla="*/ 10160 w 12800"/>
                <a:gd name="T39" fmla="*/ 4000 h 12800"/>
                <a:gd name="T40" fmla="*/ 10240 w 12800"/>
                <a:gd name="T41" fmla="*/ 6320 h 12800"/>
                <a:gd name="T42" fmla="*/ 6400 w 12800"/>
                <a:gd name="T43" fmla="*/ 6880 h 12800"/>
                <a:gd name="T44" fmla="*/ 2560 w 12800"/>
                <a:gd name="T45" fmla="*/ 6320 h 12800"/>
                <a:gd name="T46" fmla="*/ 800 w 12800"/>
                <a:gd name="T47" fmla="*/ 4960 h 12800"/>
                <a:gd name="T48" fmla="*/ 800 w 12800"/>
                <a:gd name="T49" fmla="*/ 4080 h 12800"/>
                <a:gd name="T50" fmla="*/ 3040 w 12800"/>
                <a:gd name="T51" fmla="*/ 4960 h 12800"/>
                <a:gd name="T52" fmla="*/ 6400 w 12800"/>
                <a:gd name="T53" fmla="*/ 5360 h 12800"/>
                <a:gd name="T54" fmla="*/ 9760 w 12800"/>
                <a:gd name="T55" fmla="*/ 4960 h 12800"/>
                <a:gd name="T56" fmla="*/ 12000 w 12800"/>
                <a:gd name="T57" fmla="*/ 4080 h 12800"/>
                <a:gd name="T58" fmla="*/ 12000 w 12800"/>
                <a:gd name="T59" fmla="*/ 5040 h 12800"/>
                <a:gd name="T60" fmla="*/ 10240 w 12800"/>
                <a:gd name="T61" fmla="*/ 6320 h 12800"/>
                <a:gd name="T62" fmla="*/ 10240 w 12800"/>
                <a:gd name="T63" fmla="*/ 8880 h 12800"/>
                <a:gd name="T64" fmla="*/ 6400 w 12800"/>
                <a:gd name="T65" fmla="*/ 9440 h 12800"/>
                <a:gd name="T66" fmla="*/ 2560 w 12800"/>
                <a:gd name="T67" fmla="*/ 8880 h 12800"/>
                <a:gd name="T68" fmla="*/ 800 w 12800"/>
                <a:gd name="T69" fmla="*/ 7520 h 12800"/>
                <a:gd name="T70" fmla="*/ 800 w 12800"/>
                <a:gd name="T71" fmla="*/ 6320 h 12800"/>
                <a:gd name="T72" fmla="*/ 3040 w 12800"/>
                <a:gd name="T73" fmla="*/ 7280 h 12800"/>
                <a:gd name="T74" fmla="*/ 6400 w 12800"/>
                <a:gd name="T75" fmla="*/ 7680 h 12800"/>
                <a:gd name="T76" fmla="*/ 9760 w 12800"/>
                <a:gd name="T77" fmla="*/ 7280 h 12800"/>
                <a:gd name="T78" fmla="*/ 12000 w 12800"/>
                <a:gd name="T79" fmla="*/ 6320 h 12800"/>
                <a:gd name="T80" fmla="*/ 12000 w 12800"/>
                <a:gd name="T81" fmla="*/ 7520 h 12800"/>
                <a:gd name="T82" fmla="*/ 10240 w 12800"/>
                <a:gd name="T83" fmla="*/ 8880 h 12800"/>
                <a:gd name="T84" fmla="*/ 6400 w 12800"/>
                <a:gd name="T85" fmla="*/ 12000 h 12800"/>
                <a:gd name="T86" fmla="*/ 2560 w 12800"/>
                <a:gd name="T87" fmla="*/ 11440 h 12800"/>
                <a:gd name="T88" fmla="*/ 800 w 12800"/>
                <a:gd name="T89" fmla="*/ 10160 h 12800"/>
                <a:gd name="T90" fmla="*/ 800 w 12800"/>
                <a:gd name="T91" fmla="*/ 8960 h 12800"/>
                <a:gd name="T92" fmla="*/ 3040 w 12800"/>
                <a:gd name="T93" fmla="*/ 9920 h 12800"/>
                <a:gd name="T94" fmla="*/ 6320 w 12800"/>
                <a:gd name="T95" fmla="*/ 10320 h 12800"/>
                <a:gd name="T96" fmla="*/ 9680 w 12800"/>
                <a:gd name="T97" fmla="*/ 9920 h 12800"/>
                <a:gd name="T98" fmla="*/ 12000 w 12800"/>
                <a:gd name="T99" fmla="*/ 8960 h 12800"/>
                <a:gd name="T100" fmla="*/ 12000 w 12800"/>
                <a:gd name="T101" fmla="*/ 10160 h 12800"/>
                <a:gd name="T102" fmla="*/ 10240 w 12800"/>
                <a:gd name="T103" fmla="*/ 11520 h 12800"/>
                <a:gd name="T104" fmla="*/ 6400 w 12800"/>
                <a:gd name="T105" fmla="*/ 12000 h 12800"/>
                <a:gd name="T106" fmla="*/ 6400 w 12800"/>
                <a:gd name="T107" fmla="*/ 120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00" h="12800">
                  <a:moveTo>
                    <a:pt x="10880" y="720"/>
                  </a:moveTo>
                  <a:cubicBezTo>
                    <a:pt x="9760" y="240"/>
                    <a:pt x="8160" y="0"/>
                    <a:pt x="6400" y="0"/>
                  </a:cubicBezTo>
                  <a:cubicBezTo>
                    <a:pt x="4640" y="0"/>
                    <a:pt x="3040" y="240"/>
                    <a:pt x="1920" y="720"/>
                  </a:cubicBezTo>
                  <a:cubicBezTo>
                    <a:pt x="640" y="1280"/>
                    <a:pt x="0" y="1920"/>
                    <a:pt x="0" y="2640"/>
                  </a:cubicBezTo>
                  <a:lnTo>
                    <a:pt x="0" y="10080"/>
                  </a:lnTo>
                  <a:cubicBezTo>
                    <a:pt x="0" y="10800"/>
                    <a:pt x="640" y="11520"/>
                    <a:pt x="1920" y="12000"/>
                  </a:cubicBezTo>
                  <a:cubicBezTo>
                    <a:pt x="3040" y="12560"/>
                    <a:pt x="4640" y="12800"/>
                    <a:pt x="6400" y="12800"/>
                  </a:cubicBezTo>
                  <a:cubicBezTo>
                    <a:pt x="8160" y="12800"/>
                    <a:pt x="9760" y="12560"/>
                    <a:pt x="10880" y="12080"/>
                  </a:cubicBezTo>
                  <a:cubicBezTo>
                    <a:pt x="12080" y="11600"/>
                    <a:pt x="12800" y="10880"/>
                    <a:pt x="12800" y="10160"/>
                  </a:cubicBezTo>
                  <a:lnTo>
                    <a:pt x="12800" y="2640"/>
                  </a:lnTo>
                  <a:cubicBezTo>
                    <a:pt x="12800" y="1920"/>
                    <a:pt x="12160" y="1280"/>
                    <a:pt x="10880" y="720"/>
                  </a:cubicBezTo>
                  <a:close/>
                  <a:moveTo>
                    <a:pt x="10160" y="4000"/>
                  </a:moveTo>
                  <a:cubicBezTo>
                    <a:pt x="9120" y="4400"/>
                    <a:pt x="7680" y="4560"/>
                    <a:pt x="6400" y="4560"/>
                  </a:cubicBezTo>
                  <a:cubicBezTo>
                    <a:pt x="5040" y="4560"/>
                    <a:pt x="3680" y="4400"/>
                    <a:pt x="2640" y="4000"/>
                  </a:cubicBezTo>
                  <a:cubicBezTo>
                    <a:pt x="1440" y="3680"/>
                    <a:pt x="880" y="3200"/>
                    <a:pt x="880" y="2640"/>
                  </a:cubicBezTo>
                  <a:cubicBezTo>
                    <a:pt x="880" y="2160"/>
                    <a:pt x="1520" y="1680"/>
                    <a:pt x="2640" y="1280"/>
                  </a:cubicBezTo>
                  <a:cubicBezTo>
                    <a:pt x="3680" y="960"/>
                    <a:pt x="5040" y="800"/>
                    <a:pt x="6400" y="800"/>
                  </a:cubicBezTo>
                  <a:cubicBezTo>
                    <a:pt x="7680" y="800"/>
                    <a:pt x="9120" y="1040"/>
                    <a:pt x="10160" y="1360"/>
                  </a:cubicBezTo>
                  <a:cubicBezTo>
                    <a:pt x="11280" y="1760"/>
                    <a:pt x="11920" y="2240"/>
                    <a:pt x="11920" y="2720"/>
                  </a:cubicBezTo>
                  <a:cubicBezTo>
                    <a:pt x="11920" y="3200"/>
                    <a:pt x="11360" y="3680"/>
                    <a:pt x="10160" y="4000"/>
                  </a:cubicBezTo>
                  <a:close/>
                  <a:moveTo>
                    <a:pt x="10240" y="6320"/>
                  </a:moveTo>
                  <a:cubicBezTo>
                    <a:pt x="9200" y="6640"/>
                    <a:pt x="7760" y="6880"/>
                    <a:pt x="6400" y="6880"/>
                  </a:cubicBezTo>
                  <a:cubicBezTo>
                    <a:pt x="5040" y="6880"/>
                    <a:pt x="3680" y="6640"/>
                    <a:pt x="2560" y="6320"/>
                  </a:cubicBezTo>
                  <a:cubicBezTo>
                    <a:pt x="1440" y="5920"/>
                    <a:pt x="800" y="5440"/>
                    <a:pt x="800" y="4960"/>
                  </a:cubicBezTo>
                  <a:lnTo>
                    <a:pt x="800" y="4080"/>
                  </a:lnTo>
                  <a:cubicBezTo>
                    <a:pt x="1600" y="4400"/>
                    <a:pt x="2160" y="4800"/>
                    <a:pt x="3040" y="4960"/>
                  </a:cubicBezTo>
                  <a:cubicBezTo>
                    <a:pt x="4080" y="5200"/>
                    <a:pt x="5200" y="5360"/>
                    <a:pt x="6400" y="5360"/>
                  </a:cubicBezTo>
                  <a:cubicBezTo>
                    <a:pt x="7600" y="5360"/>
                    <a:pt x="8720" y="5200"/>
                    <a:pt x="9760" y="4960"/>
                  </a:cubicBezTo>
                  <a:cubicBezTo>
                    <a:pt x="10640" y="4800"/>
                    <a:pt x="11200" y="4400"/>
                    <a:pt x="12000" y="4080"/>
                  </a:cubicBezTo>
                  <a:lnTo>
                    <a:pt x="12000" y="5040"/>
                  </a:lnTo>
                  <a:cubicBezTo>
                    <a:pt x="12000" y="5440"/>
                    <a:pt x="11360" y="5920"/>
                    <a:pt x="10240" y="6320"/>
                  </a:cubicBezTo>
                  <a:close/>
                  <a:moveTo>
                    <a:pt x="10240" y="8880"/>
                  </a:moveTo>
                  <a:cubicBezTo>
                    <a:pt x="9200" y="9200"/>
                    <a:pt x="7760" y="9440"/>
                    <a:pt x="6400" y="9440"/>
                  </a:cubicBezTo>
                  <a:cubicBezTo>
                    <a:pt x="5040" y="9440"/>
                    <a:pt x="3680" y="9200"/>
                    <a:pt x="2560" y="8880"/>
                  </a:cubicBezTo>
                  <a:cubicBezTo>
                    <a:pt x="1440" y="8560"/>
                    <a:pt x="800" y="8080"/>
                    <a:pt x="800" y="7520"/>
                  </a:cubicBezTo>
                  <a:lnTo>
                    <a:pt x="800" y="6320"/>
                  </a:lnTo>
                  <a:cubicBezTo>
                    <a:pt x="1600" y="6720"/>
                    <a:pt x="2160" y="7040"/>
                    <a:pt x="3040" y="7280"/>
                  </a:cubicBezTo>
                  <a:cubicBezTo>
                    <a:pt x="4080" y="7520"/>
                    <a:pt x="5200" y="7680"/>
                    <a:pt x="6400" y="7680"/>
                  </a:cubicBezTo>
                  <a:cubicBezTo>
                    <a:pt x="7600" y="7680"/>
                    <a:pt x="8720" y="7520"/>
                    <a:pt x="9760" y="7280"/>
                  </a:cubicBezTo>
                  <a:cubicBezTo>
                    <a:pt x="10640" y="7040"/>
                    <a:pt x="11200" y="6720"/>
                    <a:pt x="12000" y="6320"/>
                  </a:cubicBezTo>
                  <a:lnTo>
                    <a:pt x="12000" y="7520"/>
                  </a:lnTo>
                  <a:cubicBezTo>
                    <a:pt x="12000" y="8080"/>
                    <a:pt x="11360" y="8560"/>
                    <a:pt x="10240" y="8880"/>
                  </a:cubicBezTo>
                  <a:close/>
                  <a:moveTo>
                    <a:pt x="6400" y="12000"/>
                  </a:moveTo>
                  <a:cubicBezTo>
                    <a:pt x="5040" y="12000"/>
                    <a:pt x="3680" y="11760"/>
                    <a:pt x="2560" y="11440"/>
                  </a:cubicBezTo>
                  <a:cubicBezTo>
                    <a:pt x="1440" y="11120"/>
                    <a:pt x="800" y="10640"/>
                    <a:pt x="800" y="10160"/>
                  </a:cubicBezTo>
                  <a:lnTo>
                    <a:pt x="800" y="8960"/>
                  </a:lnTo>
                  <a:cubicBezTo>
                    <a:pt x="1600" y="9360"/>
                    <a:pt x="2160" y="9680"/>
                    <a:pt x="3040" y="9920"/>
                  </a:cubicBezTo>
                  <a:cubicBezTo>
                    <a:pt x="4000" y="10160"/>
                    <a:pt x="5200" y="10320"/>
                    <a:pt x="6320" y="10320"/>
                  </a:cubicBezTo>
                  <a:cubicBezTo>
                    <a:pt x="7520" y="10320"/>
                    <a:pt x="8640" y="10160"/>
                    <a:pt x="9680" y="9920"/>
                  </a:cubicBezTo>
                  <a:cubicBezTo>
                    <a:pt x="10640" y="9680"/>
                    <a:pt x="11200" y="9360"/>
                    <a:pt x="12000" y="8960"/>
                  </a:cubicBezTo>
                  <a:lnTo>
                    <a:pt x="12000" y="10160"/>
                  </a:lnTo>
                  <a:cubicBezTo>
                    <a:pt x="12000" y="10640"/>
                    <a:pt x="11360" y="11120"/>
                    <a:pt x="10240" y="11520"/>
                  </a:cubicBezTo>
                  <a:cubicBezTo>
                    <a:pt x="9200" y="11840"/>
                    <a:pt x="7680" y="12000"/>
                    <a:pt x="6400" y="12000"/>
                  </a:cubicBezTo>
                  <a:close/>
                  <a:moveTo>
                    <a:pt x="6400" y="12000"/>
                  </a:move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global_59904"/>
            <p:cNvSpPr>
              <a:spLocks noChangeAspect="1"/>
            </p:cNvSpPr>
            <p:nvPr/>
          </p:nvSpPr>
          <p:spPr>
            <a:xfrm>
              <a:off x="4163909" y="1280071"/>
              <a:ext cx="623546" cy="592305"/>
            </a:xfrm>
            <a:custGeom>
              <a:avLst/>
              <a:gdLst>
                <a:gd name="connsiteX0" fmla="*/ 398806 w 605835"/>
                <a:gd name="connsiteY0" fmla="*/ 496297 h 575481"/>
                <a:gd name="connsiteX1" fmla="*/ 391430 w 605835"/>
                <a:gd name="connsiteY1" fmla="*/ 511029 h 575481"/>
                <a:gd name="connsiteX2" fmla="*/ 406643 w 605835"/>
                <a:gd name="connsiteY2" fmla="*/ 500901 h 575481"/>
                <a:gd name="connsiteX3" fmla="*/ 398806 w 605835"/>
                <a:gd name="connsiteY3" fmla="*/ 496297 h 575481"/>
                <a:gd name="connsiteX4" fmla="*/ 207031 w 605835"/>
                <a:gd name="connsiteY4" fmla="*/ 496297 h 575481"/>
                <a:gd name="connsiteX5" fmla="*/ 199194 w 605835"/>
                <a:gd name="connsiteY5" fmla="*/ 500901 h 575481"/>
                <a:gd name="connsiteX6" fmla="*/ 214407 w 605835"/>
                <a:gd name="connsiteY6" fmla="*/ 511029 h 575481"/>
                <a:gd name="connsiteX7" fmla="*/ 207031 w 605835"/>
                <a:gd name="connsiteY7" fmla="*/ 496297 h 575481"/>
                <a:gd name="connsiteX8" fmla="*/ 321819 w 605835"/>
                <a:gd name="connsiteY8" fmla="*/ 473278 h 575481"/>
                <a:gd name="connsiteX9" fmla="*/ 321819 w 605835"/>
                <a:gd name="connsiteY9" fmla="*/ 529904 h 575481"/>
                <a:gd name="connsiteX10" fmla="*/ 363309 w 605835"/>
                <a:gd name="connsiteY10" fmla="*/ 481105 h 575481"/>
                <a:gd name="connsiteX11" fmla="*/ 321819 w 605835"/>
                <a:gd name="connsiteY11" fmla="*/ 473278 h 575481"/>
                <a:gd name="connsiteX12" fmla="*/ 284017 w 605835"/>
                <a:gd name="connsiteY12" fmla="*/ 473278 h 575481"/>
                <a:gd name="connsiteX13" fmla="*/ 242528 w 605835"/>
                <a:gd name="connsiteY13" fmla="*/ 481105 h 575481"/>
                <a:gd name="connsiteX14" fmla="*/ 284017 w 605835"/>
                <a:gd name="connsiteY14" fmla="*/ 529904 h 575481"/>
                <a:gd name="connsiteX15" fmla="*/ 424161 w 605835"/>
                <a:gd name="connsiteY15" fmla="*/ 383966 h 575481"/>
                <a:gd name="connsiteX16" fmla="*/ 412636 w 605835"/>
                <a:gd name="connsiteY16" fmla="*/ 457165 h 575481"/>
                <a:gd name="connsiteX17" fmla="*/ 437069 w 605835"/>
                <a:gd name="connsiteY17" fmla="*/ 472818 h 575481"/>
                <a:gd name="connsiteX18" fmla="*/ 476253 w 605835"/>
                <a:gd name="connsiteY18" fmla="*/ 383966 h 575481"/>
                <a:gd name="connsiteX19" fmla="*/ 321819 w 605835"/>
                <a:gd name="connsiteY19" fmla="*/ 383966 h 575481"/>
                <a:gd name="connsiteX20" fmla="*/ 321819 w 605835"/>
                <a:gd name="connsiteY20" fmla="*/ 432305 h 575481"/>
                <a:gd name="connsiteX21" fmla="*/ 377139 w 605835"/>
                <a:gd name="connsiteY21" fmla="*/ 442894 h 575481"/>
                <a:gd name="connsiteX22" fmla="*/ 386820 w 605835"/>
                <a:gd name="connsiteY22" fmla="*/ 383966 h 575481"/>
                <a:gd name="connsiteX23" fmla="*/ 219017 w 605835"/>
                <a:gd name="connsiteY23" fmla="*/ 383966 h 575481"/>
                <a:gd name="connsiteX24" fmla="*/ 228698 w 605835"/>
                <a:gd name="connsiteY24" fmla="*/ 442433 h 575481"/>
                <a:gd name="connsiteX25" fmla="*/ 284017 w 605835"/>
                <a:gd name="connsiteY25" fmla="*/ 432305 h 575481"/>
                <a:gd name="connsiteX26" fmla="*/ 284017 w 605835"/>
                <a:gd name="connsiteY26" fmla="*/ 383966 h 575481"/>
                <a:gd name="connsiteX27" fmla="*/ 129122 w 605835"/>
                <a:gd name="connsiteY27" fmla="*/ 383966 h 575481"/>
                <a:gd name="connsiteX28" fmla="*/ 168768 w 605835"/>
                <a:gd name="connsiteY28" fmla="*/ 472818 h 575481"/>
                <a:gd name="connsiteX29" fmla="*/ 193201 w 605835"/>
                <a:gd name="connsiteY29" fmla="*/ 457165 h 575481"/>
                <a:gd name="connsiteX30" fmla="*/ 181676 w 605835"/>
                <a:gd name="connsiteY30" fmla="*/ 383966 h 575481"/>
                <a:gd name="connsiteX31" fmla="*/ 377139 w 605835"/>
                <a:gd name="connsiteY31" fmla="*/ 284065 h 575481"/>
                <a:gd name="connsiteX32" fmla="*/ 321819 w 605835"/>
                <a:gd name="connsiteY32" fmla="*/ 294653 h 575481"/>
                <a:gd name="connsiteX33" fmla="*/ 321819 w 605835"/>
                <a:gd name="connsiteY33" fmla="*/ 342993 h 575481"/>
                <a:gd name="connsiteX34" fmla="*/ 386820 w 605835"/>
                <a:gd name="connsiteY34" fmla="*/ 342993 h 575481"/>
                <a:gd name="connsiteX35" fmla="*/ 377139 w 605835"/>
                <a:gd name="connsiteY35" fmla="*/ 284065 h 575481"/>
                <a:gd name="connsiteX36" fmla="*/ 228237 w 605835"/>
                <a:gd name="connsiteY36" fmla="*/ 284065 h 575481"/>
                <a:gd name="connsiteX37" fmla="*/ 219017 w 605835"/>
                <a:gd name="connsiteY37" fmla="*/ 342993 h 575481"/>
                <a:gd name="connsiteX38" fmla="*/ 284017 w 605835"/>
                <a:gd name="connsiteY38" fmla="*/ 342993 h 575481"/>
                <a:gd name="connsiteX39" fmla="*/ 284017 w 605835"/>
                <a:gd name="connsiteY39" fmla="*/ 294653 h 575481"/>
                <a:gd name="connsiteX40" fmla="*/ 228237 w 605835"/>
                <a:gd name="connsiteY40" fmla="*/ 284065 h 575481"/>
                <a:gd name="connsiteX41" fmla="*/ 437069 w 605835"/>
                <a:gd name="connsiteY41" fmla="*/ 254141 h 575481"/>
                <a:gd name="connsiteX42" fmla="*/ 412636 w 605835"/>
                <a:gd name="connsiteY42" fmla="*/ 269333 h 575481"/>
                <a:gd name="connsiteX43" fmla="*/ 424161 w 605835"/>
                <a:gd name="connsiteY43" fmla="*/ 342993 h 575481"/>
                <a:gd name="connsiteX44" fmla="*/ 476253 w 605835"/>
                <a:gd name="connsiteY44" fmla="*/ 342993 h 575481"/>
                <a:gd name="connsiteX45" fmla="*/ 437069 w 605835"/>
                <a:gd name="connsiteY45" fmla="*/ 254141 h 575481"/>
                <a:gd name="connsiteX46" fmla="*/ 168768 w 605835"/>
                <a:gd name="connsiteY46" fmla="*/ 254141 h 575481"/>
                <a:gd name="connsiteX47" fmla="*/ 129122 w 605835"/>
                <a:gd name="connsiteY47" fmla="*/ 342993 h 575481"/>
                <a:gd name="connsiteX48" fmla="*/ 181676 w 605835"/>
                <a:gd name="connsiteY48" fmla="*/ 342993 h 575481"/>
                <a:gd name="connsiteX49" fmla="*/ 193201 w 605835"/>
                <a:gd name="connsiteY49" fmla="*/ 269793 h 575481"/>
                <a:gd name="connsiteX50" fmla="*/ 168768 w 605835"/>
                <a:gd name="connsiteY50" fmla="*/ 254141 h 575481"/>
                <a:gd name="connsiteX51" fmla="*/ 391430 w 605835"/>
                <a:gd name="connsiteY51" fmla="*/ 215930 h 575481"/>
                <a:gd name="connsiteX52" fmla="*/ 398806 w 605835"/>
                <a:gd name="connsiteY52" fmla="*/ 230661 h 575481"/>
                <a:gd name="connsiteX53" fmla="*/ 406643 w 605835"/>
                <a:gd name="connsiteY53" fmla="*/ 226058 h 575481"/>
                <a:gd name="connsiteX54" fmla="*/ 391430 w 605835"/>
                <a:gd name="connsiteY54" fmla="*/ 215930 h 575481"/>
                <a:gd name="connsiteX55" fmla="*/ 214407 w 605835"/>
                <a:gd name="connsiteY55" fmla="*/ 215930 h 575481"/>
                <a:gd name="connsiteX56" fmla="*/ 199194 w 605835"/>
                <a:gd name="connsiteY56" fmla="*/ 226058 h 575481"/>
                <a:gd name="connsiteX57" fmla="*/ 207031 w 605835"/>
                <a:gd name="connsiteY57" fmla="*/ 230661 h 575481"/>
                <a:gd name="connsiteX58" fmla="*/ 214407 w 605835"/>
                <a:gd name="connsiteY58" fmla="*/ 215930 h 575481"/>
                <a:gd name="connsiteX59" fmla="*/ 321819 w 605835"/>
                <a:gd name="connsiteY59" fmla="*/ 197054 h 575481"/>
                <a:gd name="connsiteX60" fmla="*/ 321819 w 605835"/>
                <a:gd name="connsiteY60" fmla="*/ 253680 h 575481"/>
                <a:gd name="connsiteX61" fmla="*/ 363309 w 605835"/>
                <a:gd name="connsiteY61" fmla="*/ 245854 h 575481"/>
                <a:gd name="connsiteX62" fmla="*/ 321819 w 605835"/>
                <a:gd name="connsiteY62" fmla="*/ 197054 h 575481"/>
                <a:gd name="connsiteX63" fmla="*/ 284017 w 605835"/>
                <a:gd name="connsiteY63" fmla="*/ 197054 h 575481"/>
                <a:gd name="connsiteX64" fmla="*/ 242528 w 605835"/>
                <a:gd name="connsiteY64" fmla="*/ 245854 h 575481"/>
                <a:gd name="connsiteX65" fmla="*/ 284017 w 605835"/>
                <a:gd name="connsiteY65" fmla="*/ 253680 h 575481"/>
                <a:gd name="connsiteX66" fmla="*/ 302918 w 605835"/>
                <a:gd name="connsiteY66" fmla="*/ 151477 h 575481"/>
                <a:gd name="connsiteX67" fmla="*/ 515438 w 605835"/>
                <a:gd name="connsiteY67" fmla="*/ 363249 h 575481"/>
                <a:gd name="connsiteX68" fmla="*/ 302918 w 605835"/>
                <a:gd name="connsiteY68" fmla="*/ 575481 h 575481"/>
                <a:gd name="connsiteX69" fmla="*/ 90398 w 605835"/>
                <a:gd name="connsiteY69" fmla="*/ 363249 h 575481"/>
                <a:gd name="connsiteX70" fmla="*/ 302918 w 605835"/>
                <a:gd name="connsiteY70" fmla="*/ 151477 h 575481"/>
                <a:gd name="connsiteX71" fmla="*/ 259578 w 605835"/>
                <a:gd name="connsiteY71" fmla="*/ 0 h 575481"/>
                <a:gd name="connsiteX72" fmla="*/ 349024 w 605835"/>
                <a:gd name="connsiteY72" fmla="*/ 29927 h 575481"/>
                <a:gd name="connsiteX73" fmla="*/ 359167 w 605835"/>
                <a:gd name="connsiteY73" fmla="*/ 32689 h 575481"/>
                <a:gd name="connsiteX74" fmla="*/ 367005 w 605835"/>
                <a:gd name="connsiteY74" fmla="*/ 32689 h 575481"/>
                <a:gd name="connsiteX75" fmla="*/ 473511 w 605835"/>
                <a:gd name="connsiteY75" fmla="*/ 86557 h 575481"/>
                <a:gd name="connsiteX76" fmla="*/ 484576 w 605835"/>
                <a:gd name="connsiteY76" fmla="*/ 92543 h 575481"/>
                <a:gd name="connsiteX77" fmla="*/ 605835 w 605835"/>
                <a:gd name="connsiteY77" fmla="*/ 224220 h 575481"/>
                <a:gd name="connsiteX78" fmla="*/ 538520 w 605835"/>
                <a:gd name="connsiteY78" fmla="*/ 338862 h 575481"/>
                <a:gd name="connsiteX79" fmla="*/ 526072 w 605835"/>
                <a:gd name="connsiteY79" fmla="*/ 284534 h 575481"/>
                <a:gd name="connsiteX80" fmla="*/ 553735 w 605835"/>
                <a:gd name="connsiteY80" fmla="*/ 224220 h 575481"/>
                <a:gd name="connsiteX81" fmla="*/ 473511 w 605835"/>
                <a:gd name="connsiteY81" fmla="*/ 144109 h 575481"/>
                <a:gd name="connsiteX82" fmla="*/ 465211 w 605835"/>
                <a:gd name="connsiteY82" fmla="*/ 144569 h 575481"/>
                <a:gd name="connsiteX83" fmla="*/ 439392 w 605835"/>
                <a:gd name="connsiteY83" fmla="*/ 129836 h 575481"/>
                <a:gd name="connsiteX84" fmla="*/ 367005 w 605835"/>
                <a:gd name="connsiteY84" fmla="*/ 84716 h 575481"/>
                <a:gd name="connsiteX85" fmla="*/ 350868 w 605835"/>
                <a:gd name="connsiteY85" fmla="*/ 86097 h 575481"/>
                <a:gd name="connsiteX86" fmla="*/ 327354 w 605835"/>
                <a:gd name="connsiteY86" fmla="*/ 79191 h 575481"/>
                <a:gd name="connsiteX87" fmla="*/ 260039 w 605835"/>
                <a:gd name="connsiteY87" fmla="*/ 52027 h 575481"/>
                <a:gd name="connsiteX88" fmla="*/ 166443 w 605835"/>
                <a:gd name="connsiteY88" fmla="*/ 124771 h 575481"/>
                <a:gd name="connsiteX89" fmla="*/ 138780 w 605835"/>
                <a:gd name="connsiteY89" fmla="*/ 144569 h 575481"/>
                <a:gd name="connsiteX90" fmla="*/ 132325 w 605835"/>
                <a:gd name="connsiteY90" fmla="*/ 144109 h 575481"/>
                <a:gd name="connsiteX91" fmla="*/ 52100 w 605835"/>
                <a:gd name="connsiteY91" fmla="*/ 224220 h 575481"/>
                <a:gd name="connsiteX92" fmla="*/ 79764 w 605835"/>
                <a:gd name="connsiteY92" fmla="*/ 284534 h 575481"/>
                <a:gd name="connsiteX93" fmla="*/ 67315 w 605835"/>
                <a:gd name="connsiteY93" fmla="*/ 338862 h 575481"/>
                <a:gd name="connsiteX94" fmla="*/ 0 w 605835"/>
                <a:gd name="connsiteY94" fmla="*/ 224220 h 575481"/>
                <a:gd name="connsiteX95" fmla="*/ 113882 w 605835"/>
                <a:gd name="connsiteY95" fmla="*/ 93464 h 575481"/>
                <a:gd name="connsiteX96" fmla="*/ 125409 w 605835"/>
                <a:gd name="connsiteY96" fmla="*/ 84716 h 575481"/>
                <a:gd name="connsiteX97" fmla="*/ 259578 w 605835"/>
                <a:gd name="connsiteY97" fmla="*/ 0 h 57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5835" h="575481">
                  <a:moveTo>
                    <a:pt x="398806" y="496297"/>
                  </a:moveTo>
                  <a:cubicBezTo>
                    <a:pt x="396501" y="501361"/>
                    <a:pt x="393735" y="506425"/>
                    <a:pt x="391430" y="511029"/>
                  </a:cubicBezTo>
                  <a:cubicBezTo>
                    <a:pt x="396501" y="507806"/>
                    <a:pt x="401572" y="504584"/>
                    <a:pt x="406643" y="500901"/>
                  </a:cubicBezTo>
                  <a:cubicBezTo>
                    <a:pt x="404338" y="499520"/>
                    <a:pt x="401572" y="497678"/>
                    <a:pt x="398806" y="496297"/>
                  </a:cubicBezTo>
                  <a:close/>
                  <a:moveTo>
                    <a:pt x="207031" y="496297"/>
                  </a:moveTo>
                  <a:cubicBezTo>
                    <a:pt x="204265" y="497678"/>
                    <a:pt x="201499" y="499059"/>
                    <a:pt x="199194" y="500901"/>
                  </a:cubicBezTo>
                  <a:cubicBezTo>
                    <a:pt x="203804" y="504584"/>
                    <a:pt x="208875" y="507806"/>
                    <a:pt x="214407" y="511029"/>
                  </a:cubicBezTo>
                  <a:cubicBezTo>
                    <a:pt x="211641" y="505965"/>
                    <a:pt x="209336" y="501361"/>
                    <a:pt x="207031" y="496297"/>
                  </a:cubicBezTo>
                  <a:close/>
                  <a:moveTo>
                    <a:pt x="321819" y="473278"/>
                  </a:moveTo>
                  <a:lnTo>
                    <a:pt x="321819" y="529904"/>
                  </a:lnTo>
                  <a:cubicBezTo>
                    <a:pt x="337032" y="522078"/>
                    <a:pt x="351784" y="505044"/>
                    <a:pt x="363309" y="481105"/>
                  </a:cubicBezTo>
                  <a:cubicBezTo>
                    <a:pt x="349940" y="477422"/>
                    <a:pt x="336110" y="474659"/>
                    <a:pt x="321819" y="473278"/>
                  </a:cubicBezTo>
                  <a:close/>
                  <a:moveTo>
                    <a:pt x="284017" y="473278"/>
                  </a:moveTo>
                  <a:cubicBezTo>
                    <a:pt x="269726" y="474659"/>
                    <a:pt x="255896" y="477422"/>
                    <a:pt x="242528" y="481105"/>
                  </a:cubicBezTo>
                  <a:cubicBezTo>
                    <a:pt x="254052" y="505044"/>
                    <a:pt x="268804" y="522078"/>
                    <a:pt x="284017" y="529904"/>
                  </a:cubicBezTo>
                  <a:close/>
                  <a:moveTo>
                    <a:pt x="424161" y="383966"/>
                  </a:moveTo>
                  <a:cubicBezTo>
                    <a:pt x="422778" y="409747"/>
                    <a:pt x="419090" y="434607"/>
                    <a:pt x="412636" y="457165"/>
                  </a:cubicBezTo>
                  <a:cubicBezTo>
                    <a:pt x="421395" y="461769"/>
                    <a:pt x="429693" y="467293"/>
                    <a:pt x="437069" y="472818"/>
                  </a:cubicBezTo>
                  <a:cubicBezTo>
                    <a:pt x="458736" y="447497"/>
                    <a:pt x="472565" y="416652"/>
                    <a:pt x="476253" y="383966"/>
                  </a:cubicBezTo>
                  <a:close/>
                  <a:moveTo>
                    <a:pt x="321819" y="383966"/>
                  </a:moveTo>
                  <a:lnTo>
                    <a:pt x="321819" y="432305"/>
                  </a:lnTo>
                  <a:cubicBezTo>
                    <a:pt x="341181" y="433686"/>
                    <a:pt x="359621" y="436909"/>
                    <a:pt x="377139" y="442894"/>
                  </a:cubicBezTo>
                  <a:cubicBezTo>
                    <a:pt x="382210" y="424018"/>
                    <a:pt x="385437" y="404683"/>
                    <a:pt x="386820" y="383966"/>
                  </a:cubicBezTo>
                  <a:close/>
                  <a:moveTo>
                    <a:pt x="219017" y="383966"/>
                  </a:moveTo>
                  <a:cubicBezTo>
                    <a:pt x="220400" y="404683"/>
                    <a:pt x="223627" y="424018"/>
                    <a:pt x="228698" y="442433"/>
                  </a:cubicBezTo>
                  <a:cubicBezTo>
                    <a:pt x="246216" y="436909"/>
                    <a:pt x="264655" y="433686"/>
                    <a:pt x="284017" y="432305"/>
                  </a:cubicBezTo>
                  <a:lnTo>
                    <a:pt x="284017" y="383966"/>
                  </a:lnTo>
                  <a:close/>
                  <a:moveTo>
                    <a:pt x="129122" y="383966"/>
                  </a:moveTo>
                  <a:cubicBezTo>
                    <a:pt x="133271" y="416652"/>
                    <a:pt x="146640" y="447497"/>
                    <a:pt x="168768" y="472818"/>
                  </a:cubicBezTo>
                  <a:cubicBezTo>
                    <a:pt x="176144" y="467293"/>
                    <a:pt x="184442" y="461769"/>
                    <a:pt x="193201" y="457165"/>
                  </a:cubicBezTo>
                  <a:cubicBezTo>
                    <a:pt x="186747" y="434607"/>
                    <a:pt x="183059" y="409747"/>
                    <a:pt x="181676" y="383966"/>
                  </a:cubicBezTo>
                  <a:close/>
                  <a:moveTo>
                    <a:pt x="377139" y="284065"/>
                  </a:moveTo>
                  <a:cubicBezTo>
                    <a:pt x="359621" y="289589"/>
                    <a:pt x="341181" y="293272"/>
                    <a:pt x="321819" y="294653"/>
                  </a:cubicBezTo>
                  <a:lnTo>
                    <a:pt x="321819" y="342993"/>
                  </a:lnTo>
                  <a:lnTo>
                    <a:pt x="386820" y="342993"/>
                  </a:lnTo>
                  <a:cubicBezTo>
                    <a:pt x="385437" y="322276"/>
                    <a:pt x="382210" y="302480"/>
                    <a:pt x="377139" y="284065"/>
                  </a:cubicBezTo>
                  <a:close/>
                  <a:moveTo>
                    <a:pt x="228237" y="284065"/>
                  </a:moveTo>
                  <a:cubicBezTo>
                    <a:pt x="223627" y="302480"/>
                    <a:pt x="220400" y="322276"/>
                    <a:pt x="219017" y="342993"/>
                  </a:cubicBezTo>
                  <a:lnTo>
                    <a:pt x="284017" y="342993"/>
                  </a:lnTo>
                  <a:lnTo>
                    <a:pt x="284017" y="294653"/>
                  </a:lnTo>
                  <a:cubicBezTo>
                    <a:pt x="264655" y="293272"/>
                    <a:pt x="246216" y="289589"/>
                    <a:pt x="228237" y="284065"/>
                  </a:cubicBezTo>
                  <a:close/>
                  <a:moveTo>
                    <a:pt x="437069" y="254141"/>
                  </a:moveTo>
                  <a:cubicBezTo>
                    <a:pt x="429232" y="259665"/>
                    <a:pt x="421395" y="264729"/>
                    <a:pt x="412636" y="269333"/>
                  </a:cubicBezTo>
                  <a:cubicBezTo>
                    <a:pt x="419090" y="292352"/>
                    <a:pt x="422778" y="317212"/>
                    <a:pt x="424161" y="342993"/>
                  </a:cubicBezTo>
                  <a:lnTo>
                    <a:pt x="476253" y="342993"/>
                  </a:lnTo>
                  <a:cubicBezTo>
                    <a:pt x="472565" y="309846"/>
                    <a:pt x="458736" y="279461"/>
                    <a:pt x="437069" y="254141"/>
                  </a:cubicBezTo>
                  <a:close/>
                  <a:moveTo>
                    <a:pt x="168768" y="254141"/>
                  </a:moveTo>
                  <a:cubicBezTo>
                    <a:pt x="146640" y="279461"/>
                    <a:pt x="133271" y="310306"/>
                    <a:pt x="129122" y="342993"/>
                  </a:cubicBezTo>
                  <a:lnTo>
                    <a:pt x="181676" y="342993"/>
                  </a:lnTo>
                  <a:cubicBezTo>
                    <a:pt x="183059" y="316751"/>
                    <a:pt x="186747" y="292352"/>
                    <a:pt x="193201" y="269793"/>
                  </a:cubicBezTo>
                  <a:cubicBezTo>
                    <a:pt x="184442" y="264729"/>
                    <a:pt x="176144" y="259665"/>
                    <a:pt x="168768" y="254141"/>
                  </a:cubicBezTo>
                  <a:close/>
                  <a:moveTo>
                    <a:pt x="391430" y="215930"/>
                  </a:moveTo>
                  <a:cubicBezTo>
                    <a:pt x="393735" y="220533"/>
                    <a:pt x="396501" y="225597"/>
                    <a:pt x="398806" y="230661"/>
                  </a:cubicBezTo>
                  <a:cubicBezTo>
                    <a:pt x="401572" y="229280"/>
                    <a:pt x="403877" y="227439"/>
                    <a:pt x="406643" y="226058"/>
                  </a:cubicBezTo>
                  <a:cubicBezTo>
                    <a:pt x="401572" y="222375"/>
                    <a:pt x="396501" y="219152"/>
                    <a:pt x="391430" y="215930"/>
                  </a:cubicBezTo>
                  <a:close/>
                  <a:moveTo>
                    <a:pt x="214407" y="215930"/>
                  </a:moveTo>
                  <a:cubicBezTo>
                    <a:pt x="208875" y="219152"/>
                    <a:pt x="203804" y="222375"/>
                    <a:pt x="199194" y="226058"/>
                  </a:cubicBezTo>
                  <a:cubicBezTo>
                    <a:pt x="201499" y="227439"/>
                    <a:pt x="204265" y="229280"/>
                    <a:pt x="207031" y="230661"/>
                  </a:cubicBezTo>
                  <a:cubicBezTo>
                    <a:pt x="209336" y="225597"/>
                    <a:pt x="211641" y="220533"/>
                    <a:pt x="214407" y="215930"/>
                  </a:cubicBezTo>
                  <a:close/>
                  <a:moveTo>
                    <a:pt x="321819" y="197054"/>
                  </a:moveTo>
                  <a:lnTo>
                    <a:pt x="321819" y="253680"/>
                  </a:lnTo>
                  <a:cubicBezTo>
                    <a:pt x="336110" y="252299"/>
                    <a:pt x="349940" y="249537"/>
                    <a:pt x="363309" y="245854"/>
                  </a:cubicBezTo>
                  <a:cubicBezTo>
                    <a:pt x="351784" y="221454"/>
                    <a:pt x="337032" y="204881"/>
                    <a:pt x="321819" y="197054"/>
                  </a:cubicBezTo>
                  <a:close/>
                  <a:moveTo>
                    <a:pt x="284017" y="197054"/>
                  </a:moveTo>
                  <a:cubicBezTo>
                    <a:pt x="268804" y="204881"/>
                    <a:pt x="254052" y="221454"/>
                    <a:pt x="242528" y="245854"/>
                  </a:cubicBezTo>
                  <a:cubicBezTo>
                    <a:pt x="255896" y="249537"/>
                    <a:pt x="269726" y="252299"/>
                    <a:pt x="284017" y="253680"/>
                  </a:cubicBezTo>
                  <a:close/>
                  <a:moveTo>
                    <a:pt x="302918" y="151477"/>
                  </a:moveTo>
                  <a:cubicBezTo>
                    <a:pt x="420012" y="151477"/>
                    <a:pt x="515438" y="246314"/>
                    <a:pt x="515438" y="363249"/>
                  </a:cubicBezTo>
                  <a:cubicBezTo>
                    <a:pt x="515438" y="480184"/>
                    <a:pt x="420012" y="575481"/>
                    <a:pt x="302918" y="575481"/>
                  </a:cubicBezTo>
                  <a:cubicBezTo>
                    <a:pt x="185825" y="575481"/>
                    <a:pt x="90398" y="480184"/>
                    <a:pt x="90398" y="363249"/>
                  </a:cubicBezTo>
                  <a:cubicBezTo>
                    <a:pt x="90398" y="246314"/>
                    <a:pt x="185825" y="151477"/>
                    <a:pt x="302918" y="151477"/>
                  </a:cubicBezTo>
                  <a:close/>
                  <a:moveTo>
                    <a:pt x="259578" y="0"/>
                  </a:moveTo>
                  <a:cubicBezTo>
                    <a:pt x="292313" y="0"/>
                    <a:pt x="323666" y="10590"/>
                    <a:pt x="349024" y="29927"/>
                  </a:cubicBezTo>
                  <a:cubicBezTo>
                    <a:pt x="351790" y="31769"/>
                    <a:pt x="355479" y="33150"/>
                    <a:pt x="359167" y="32689"/>
                  </a:cubicBezTo>
                  <a:cubicBezTo>
                    <a:pt x="361934" y="32689"/>
                    <a:pt x="364700" y="32689"/>
                    <a:pt x="367005" y="32689"/>
                  </a:cubicBezTo>
                  <a:cubicBezTo>
                    <a:pt x="409423" y="32689"/>
                    <a:pt x="449074" y="52947"/>
                    <a:pt x="473511" y="86557"/>
                  </a:cubicBezTo>
                  <a:cubicBezTo>
                    <a:pt x="476277" y="89780"/>
                    <a:pt x="479965" y="92082"/>
                    <a:pt x="484576" y="92543"/>
                  </a:cubicBezTo>
                  <a:cubicBezTo>
                    <a:pt x="552352" y="98068"/>
                    <a:pt x="605835" y="155159"/>
                    <a:pt x="605835" y="224220"/>
                  </a:cubicBezTo>
                  <a:cubicBezTo>
                    <a:pt x="605835" y="273484"/>
                    <a:pt x="578633" y="316302"/>
                    <a:pt x="538520" y="338862"/>
                  </a:cubicBezTo>
                  <a:cubicBezTo>
                    <a:pt x="536676" y="319985"/>
                    <a:pt x="532526" y="301569"/>
                    <a:pt x="526072" y="284534"/>
                  </a:cubicBezTo>
                  <a:cubicBezTo>
                    <a:pt x="543131" y="269801"/>
                    <a:pt x="553735" y="248161"/>
                    <a:pt x="553735" y="224220"/>
                  </a:cubicBezTo>
                  <a:cubicBezTo>
                    <a:pt x="553735" y="180021"/>
                    <a:pt x="517772" y="144109"/>
                    <a:pt x="473511" y="144109"/>
                  </a:cubicBezTo>
                  <a:cubicBezTo>
                    <a:pt x="470744" y="144109"/>
                    <a:pt x="467978" y="144109"/>
                    <a:pt x="465211" y="144569"/>
                  </a:cubicBezTo>
                  <a:cubicBezTo>
                    <a:pt x="454607" y="145490"/>
                    <a:pt x="444003" y="139965"/>
                    <a:pt x="439392" y="129836"/>
                  </a:cubicBezTo>
                  <a:cubicBezTo>
                    <a:pt x="425560" y="101751"/>
                    <a:pt x="397896" y="84716"/>
                    <a:pt x="367005" y="84716"/>
                  </a:cubicBezTo>
                  <a:cubicBezTo>
                    <a:pt x="361473" y="84716"/>
                    <a:pt x="355940" y="85176"/>
                    <a:pt x="350868" y="86097"/>
                  </a:cubicBezTo>
                  <a:cubicBezTo>
                    <a:pt x="342108" y="87939"/>
                    <a:pt x="333348" y="85637"/>
                    <a:pt x="327354" y="79191"/>
                  </a:cubicBezTo>
                  <a:cubicBezTo>
                    <a:pt x="308912" y="61695"/>
                    <a:pt x="284936" y="52027"/>
                    <a:pt x="260039" y="52027"/>
                  </a:cubicBezTo>
                  <a:cubicBezTo>
                    <a:pt x="215777" y="52027"/>
                    <a:pt x="177048" y="81953"/>
                    <a:pt x="166443" y="124771"/>
                  </a:cubicBezTo>
                  <a:cubicBezTo>
                    <a:pt x="163216" y="137203"/>
                    <a:pt x="151690" y="145490"/>
                    <a:pt x="138780" y="144569"/>
                  </a:cubicBezTo>
                  <a:cubicBezTo>
                    <a:pt x="136936" y="144109"/>
                    <a:pt x="134630" y="144109"/>
                    <a:pt x="132325" y="144109"/>
                  </a:cubicBezTo>
                  <a:cubicBezTo>
                    <a:pt x="88063" y="144109"/>
                    <a:pt x="52100" y="180021"/>
                    <a:pt x="52100" y="224220"/>
                  </a:cubicBezTo>
                  <a:cubicBezTo>
                    <a:pt x="52100" y="248161"/>
                    <a:pt x="62705" y="269801"/>
                    <a:pt x="79764" y="284534"/>
                  </a:cubicBezTo>
                  <a:cubicBezTo>
                    <a:pt x="73309" y="301569"/>
                    <a:pt x="69159" y="319985"/>
                    <a:pt x="67315" y="338862"/>
                  </a:cubicBezTo>
                  <a:cubicBezTo>
                    <a:pt x="27203" y="316302"/>
                    <a:pt x="0" y="273484"/>
                    <a:pt x="0" y="224220"/>
                  </a:cubicBezTo>
                  <a:cubicBezTo>
                    <a:pt x="0" y="157461"/>
                    <a:pt x="49795" y="102211"/>
                    <a:pt x="113882" y="93464"/>
                  </a:cubicBezTo>
                  <a:cubicBezTo>
                    <a:pt x="118954" y="92543"/>
                    <a:pt x="123565" y="89320"/>
                    <a:pt x="125409" y="84716"/>
                  </a:cubicBezTo>
                  <a:cubicBezTo>
                    <a:pt x="149845" y="33610"/>
                    <a:pt x="201484" y="0"/>
                    <a:pt x="259578"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lobal-cloud-upload_59853"/>
            <p:cNvSpPr>
              <a:spLocks noChangeAspect="1"/>
            </p:cNvSpPr>
            <p:nvPr/>
          </p:nvSpPr>
          <p:spPr>
            <a:xfrm>
              <a:off x="5968713" y="1270832"/>
              <a:ext cx="623546" cy="556994"/>
            </a:xfrm>
            <a:custGeom>
              <a:avLst/>
              <a:gdLst>
                <a:gd name="connsiteX0" fmla="*/ 284476 w 606115"/>
                <a:gd name="connsiteY0" fmla="*/ 474661 h 541424"/>
                <a:gd name="connsiteX1" fmla="*/ 278021 w 606115"/>
                <a:gd name="connsiteY1" fmla="*/ 487093 h 541424"/>
                <a:gd name="connsiteX2" fmla="*/ 290932 w 606115"/>
                <a:gd name="connsiteY2" fmla="*/ 478805 h 541424"/>
                <a:gd name="connsiteX3" fmla="*/ 284476 w 606115"/>
                <a:gd name="connsiteY3" fmla="*/ 474661 h 541424"/>
                <a:gd name="connsiteX4" fmla="*/ 123091 w 606115"/>
                <a:gd name="connsiteY4" fmla="*/ 474661 h 541424"/>
                <a:gd name="connsiteX5" fmla="*/ 116174 w 606115"/>
                <a:gd name="connsiteY5" fmla="*/ 478805 h 541424"/>
                <a:gd name="connsiteX6" fmla="*/ 129085 w 606115"/>
                <a:gd name="connsiteY6" fmla="*/ 487093 h 541424"/>
                <a:gd name="connsiteX7" fmla="*/ 123091 w 606115"/>
                <a:gd name="connsiteY7" fmla="*/ 474661 h 541424"/>
                <a:gd name="connsiteX8" fmla="*/ 219461 w 606115"/>
                <a:gd name="connsiteY8" fmla="*/ 455323 h 541424"/>
                <a:gd name="connsiteX9" fmla="*/ 219461 w 606115"/>
                <a:gd name="connsiteY9" fmla="*/ 502748 h 541424"/>
                <a:gd name="connsiteX10" fmla="*/ 254505 w 606115"/>
                <a:gd name="connsiteY10" fmla="*/ 462229 h 541424"/>
                <a:gd name="connsiteX11" fmla="*/ 219461 w 606115"/>
                <a:gd name="connsiteY11" fmla="*/ 455323 h 541424"/>
                <a:gd name="connsiteX12" fmla="*/ 187645 w 606115"/>
                <a:gd name="connsiteY12" fmla="*/ 455323 h 541424"/>
                <a:gd name="connsiteX13" fmla="*/ 152601 w 606115"/>
                <a:gd name="connsiteY13" fmla="*/ 462229 h 541424"/>
                <a:gd name="connsiteX14" fmla="*/ 187645 w 606115"/>
                <a:gd name="connsiteY14" fmla="*/ 502748 h 541424"/>
                <a:gd name="connsiteX15" fmla="*/ 305687 w 606115"/>
                <a:gd name="connsiteY15" fmla="*/ 380272 h 541424"/>
                <a:gd name="connsiteX16" fmla="*/ 296004 w 606115"/>
                <a:gd name="connsiteY16" fmla="*/ 441970 h 541424"/>
                <a:gd name="connsiteX17" fmla="*/ 316753 w 606115"/>
                <a:gd name="connsiteY17" fmla="*/ 454862 h 541424"/>
                <a:gd name="connsiteX18" fmla="*/ 349953 w 606115"/>
                <a:gd name="connsiteY18" fmla="*/ 380272 h 541424"/>
                <a:gd name="connsiteX19" fmla="*/ 219461 w 606115"/>
                <a:gd name="connsiteY19" fmla="*/ 380272 h 541424"/>
                <a:gd name="connsiteX20" fmla="*/ 219461 w 606115"/>
                <a:gd name="connsiteY20" fmla="*/ 420790 h 541424"/>
                <a:gd name="connsiteX21" fmla="*/ 266493 w 606115"/>
                <a:gd name="connsiteY21" fmla="*/ 429539 h 541424"/>
                <a:gd name="connsiteX22" fmla="*/ 274332 w 606115"/>
                <a:gd name="connsiteY22" fmla="*/ 380272 h 541424"/>
                <a:gd name="connsiteX23" fmla="*/ 132774 w 606115"/>
                <a:gd name="connsiteY23" fmla="*/ 380272 h 541424"/>
                <a:gd name="connsiteX24" fmla="*/ 141074 w 606115"/>
                <a:gd name="connsiteY24" fmla="*/ 429539 h 541424"/>
                <a:gd name="connsiteX25" fmla="*/ 187645 w 606115"/>
                <a:gd name="connsiteY25" fmla="*/ 420790 h 541424"/>
                <a:gd name="connsiteX26" fmla="*/ 187645 w 606115"/>
                <a:gd name="connsiteY26" fmla="*/ 380272 h 541424"/>
                <a:gd name="connsiteX27" fmla="*/ 57153 w 606115"/>
                <a:gd name="connsiteY27" fmla="*/ 380272 h 541424"/>
                <a:gd name="connsiteX28" fmla="*/ 90814 w 606115"/>
                <a:gd name="connsiteY28" fmla="*/ 454862 h 541424"/>
                <a:gd name="connsiteX29" fmla="*/ 111102 w 606115"/>
                <a:gd name="connsiteY29" fmla="*/ 441970 h 541424"/>
                <a:gd name="connsiteX30" fmla="*/ 101419 w 606115"/>
                <a:gd name="connsiteY30" fmla="*/ 380272 h 541424"/>
                <a:gd name="connsiteX31" fmla="*/ 266493 w 606115"/>
                <a:gd name="connsiteY31" fmla="*/ 296013 h 541424"/>
                <a:gd name="connsiteX32" fmla="*/ 219461 w 606115"/>
                <a:gd name="connsiteY32" fmla="*/ 304761 h 541424"/>
                <a:gd name="connsiteX33" fmla="*/ 219461 w 606115"/>
                <a:gd name="connsiteY33" fmla="*/ 345740 h 541424"/>
                <a:gd name="connsiteX34" fmla="*/ 274332 w 606115"/>
                <a:gd name="connsiteY34" fmla="*/ 345740 h 541424"/>
                <a:gd name="connsiteX35" fmla="*/ 266493 w 606115"/>
                <a:gd name="connsiteY35" fmla="*/ 296013 h 541424"/>
                <a:gd name="connsiteX36" fmla="*/ 141074 w 606115"/>
                <a:gd name="connsiteY36" fmla="*/ 296013 h 541424"/>
                <a:gd name="connsiteX37" fmla="*/ 132774 w 606115"/>
                <a:gd name="connsiteY37" fmla="*/ 345740 h 541424"/>
                <a:gd name="connsiteX38" fmla="*/ 187645 w 606115"/>
                <a:gd name="connsiteY38" fmla="*/ 345740 h 541424"/>
                <a:gd name="connsiteX39" fmla="*/ 187645 w 606115"/>
                <a:gd name="connsiteY39" fmla="*/ 304761 h 541424"/>
                <a:gd name="connsiteX40" fmla="*/ 141074 w 606115"/>
                <a:gd name="connsiteY40" fmla="*/ 296013 h 541424"/>
                <a:gd name="connsiteX41" fmla="*/ 316753 w 606115"/>
                <a:gd name="connsiteY41" fmla="*/ 270689 h 541424"/>
                <a:gd name="connsiteX42" fmla="*/ 296004 w 606115"/>
                <a:gd name="connsiteY42" fmla="*/ 283581 h 541424"/>
                <a:gd name="connsiteX43" fmla="*/ 305687 w 606115"/>
                <a:gd name="connsiteY43" fmla="*/ 345740 h 541424"/>
                <a:gd name="connsiteX44" fmla="*/ 349953 w 606115"/>
                <a:gd name="connsiteY44" fmla="*/ 345740 h 541424"/>
                <a:gd name="connsiteX45" fmla="*/ 316753 w 606115"/>
                <a:gd name="connsiteY45" fmla="*/ 270689 h 541424"/>
                <a:gd name="connsiteX46" fmla="*/ 90814 w 606115"/>
                <a:gd name="connsiteY46" fmla="*/ 270689 h 541424"/>
                <a:gd name="connsiteX47" fmla="*/ 57153 w 606115"/>
                <a:gd name="connsiteY47" fmla="*/ 345740 h 541424"/>
                <a:gd name="connsiteX48" fmla="*/ 101419 w 606115"/>
                <a:gd name="connsiteY48" fmla="*/ 345740 h 541424"/>
                <a:gd name="connsiteX49" fmla="*/ 111102 w 606115"/>
                <a:gd name="connsiteY49" fmla="*/ 283581 h 541424"/>
                <a:gd name="connsiteX50" fmla="*/ 90814 w 606115"/>
                <a:gd name="connsiteY50" fmla="*/ 270689 h 541424"/>
                <a:gd name="connsiteX51" fmla="*/ 278021 w 606115"/>
                <a:gd name="connsiteY51" fmla="*/ 238458 h 541424"/>
                <a:gd name="connsiteX52" fmla="*/ 284476 w 606115"/>
                <a:gd name="connsiteY52" fmla="*/ 250890 h 541424"/>
                <a:gd name="connsiteX53" fmla="*/ 290932 w 606115"/>
                <a:gd name="connsiteY53" fmla="*/ 246746 h 541424"/>
                <a:gd name="connsiteX54" fmla="*/ 278021 w 606115"/>
                <a:gd name="connsiteY54" fmla="*/ 238458 h 541424"/>
                <a:gd name="connsiteX55" fmla="*/ 129085 w 606115"/>
                <a:gd name="connsiteY55" fmla="*/ 238458 h 541424"/>
                <a:gd name="connsiteX56" fmla="*/ 116174 w 606115"/>
                <a:gd name="connsiteY56" fmla="*/ 246746 h 541424"/>
                <a:gd name="connsiteX57" fmla="*/ 123091 w 606115"/>
                <a:gd name="connsiteY57" fmla="*/ 250890 h 541424"/>
                <a:gd name="connsiteX58" fmla="*/ 129085 w 606115"/>
                <a:gd name="connsiteY58" fmla="*/ 238458 h 541424"/>
                <a:gd name="connsiteX59" fmla="*/ 219461 w 606115"/>
                <a:gd name="connsiteY59" fmla="*/ 222804 h 541424"/>
                <a:gd name="connsiteX60" fmla="*/ 219461 w 606115"/>
                <a:gd name="connsiteY60" fmla="*/ 270228 h 541424"/>
                <a:gd name="connsiteX61" fmla="*/ 254505 w 606115"/>
                <a:gd name="connsiteY61" fmla="*/ 263782 h 541424"/>
                <a:gd name="connsiteX62" fmla="*/ 219461 w 606115"/>
                <a:gd name="connsiteY62" fmla="*/ 222804 h 541424"/>
                <a:gd name="connsiteX63" fmla="*/ 187645 w 606115"/>
                <a:gd name="connsiteY63" fmla="*/ 222804 h 541424"/>
                <a:gd name="connsiteX64" fmla="*/ 152601 w 606115"/>
                <a:gd name="connsiteY64" fmla="*/ 263782 h 541424"/>
                <a:gd name="connsiteX65" fmla="*/ 187645 w 606115"/>
                <a:gd name="connsiteY65" fmla="*/ 270228 h 541424"/>
                <a:gd name="connsiteX66" fmla="*/ 203784 w 606115"/>
                <a:gd name="connsiteY66" fmla="*/ 184127 h 541424"/>
                <a:gd name="connsiteX67" fmla="*/ 382691 w 606115"/>
                <a:gd name="connsiteY67" fmla="*/ 362776 h 541424"/>
                <a:gd name="connsiteX68" fmla="*/ 203784 w 606115"/>
                <a:gd name="connsiteY68" fmla="*/ 541424 h 541424"/>
                <a:gd name="connsiteX69" fmla="*/ 24876 w 606115"/>
                <a:gd name="connsiteY69" fmla="*/ 362776 h 541424"/>
                <a:gd name="connsiteX70" fmla="*/ 203784 w 606115"/>
                <a:gd name="connsiteY70" fmla="*/ 184127 h 541424"/>
                <a:gd name="connsiteX71" fmla="*/ 497956 w 606115"/>
                <a:gd name="connsiteY71" fmla="*/ 172652 h 541424"/>
                <a:gd name="connsiteX72" fmla="*/ 517321 w 606115"/>
                <a:gd name="connsiteY72" fmla="*/ 182321 h 541424"/>
                <a:gd name="connsiteX73" fmla="*/ 601231 w 606115"/>
                <a:gd name="connsiteY73" fmla="*/ 292827 h 541424"/>
                <a:gd name="connsiteX74" fmla="*/ 603537 w 606115"/>
                <a:gd name="connsiteY74" fmla="*/ 318611 h 541424"/>
                <a:gd name="connsiteX75" fmla="*/ 581867 w 606115"/>
                <a:gd name="connsiteY75" fmla="*/ 331964 h 541424"/>
                <a:gd name="connsiteX76" fmla="*/ 558815 w 606115"/>
                <a:gd name="connsiteY76" fmla="*/ 331964 h 541424"/>
                <a:gd name="connsiteX77" fmla="*/ 410818 w 606115"/>
                <a:gd name="connsiteY77" fmla="*/ 471016 h 541424"/>
                <a:gd name="connsiteX78" fmla="*/ 392376 w 606115"/>
                <a:gd name="connsiteY78" fmla="*/ 459505 h 541424"/>
                <a:gd name="connsiteX79" fmla="*/ 394682 w 606115"/>
                <a:gd name="connsiteY79" fmla="*/ 437865 h 541424"/>
                <a:gd name="connsiteX80" fmla="*/ 436176 w 606115"/>
                <a:gd name="connsiteY80" fmla="*/ 331964 h 541424"/>
                <a:gd name="connsiteX81" fmla="*/ 414507 w 606115"/>
                <a:gd name="connsiteY81" fmla="*/ 331964 h 541424"/>
                <a:gd name="connsiteX82" fmla="*/ 392837 w 606115"/>
                <a:gd name="connsiteY82" fmla="*/ 318611 h 541424"/>
                <a:gd name="connsiteX83" fmla="*/ 395143 w 606115"/>
                <a:gd name="connsiteY83" fmla="*/ 292827 h 541424"/>
                <a:gd name="connsiteX84" fmla="*/ 478592 w 606115"/>
                <a:gd name="connsiteY84" fmla="*/ 182321 h 541424"/>
                <a:gd name="connsiteX85" fmla="*/ 497956 w 606115"/>
                <a:gd name="connsiteY85" fmla="*/ 172652 h 541424"/>
                <a:gd name="connsiteX86" fmla="*/ 252190 w 606115"/>
                <a:gd name="connsiteY86" fmla="*/ 0 h 541424"/>
                <a:gd name="connsiteX87" fmla="*/ 339788 w 606115"/>
                <a:gd name="connsiteY87" fmla="*/ 29923 h 541424"/>
                <a:gd name="connsiteX88" fmla="*/ 347625 w 606115"/>
                <a:gd name="connsiteY88" fmla="*/ 32225 h 541424"/>
                <a:gd name="connsiteX89" fmla="*/ 356385 w 606115"/>
                <a:gd name="connsiteY89" fmla="*/ 31765 h 541424"/>
                <a:gd name="connsiteX90" fmla="*/ 460581 w 606115"/>
                <a:gd name="connsiteY90" fmla="*/ 85166 h 541424"/>
                <a:gd name="connsiteX91" fmla="*/ 468879 w 606115"/>
                <a:gd name="connsiteY91" fmla="*/ 89770 h 541424"/>
                <a:gd name="connsiteX92" fmla="*/ 588289 w 606115"/>
                <a:gd name="connsiteY92" fmla="*/ 217749 h 541424"/>
                <a:gd name="connsiteX93" fmla="*/ 586906 w 606115"/>
                <a:gd name="connsiteY93" fmla="*/ 233862 h 541424"/>
                <a:gd name="connsiteX94" fmla="*/ 537113 w 606115"/>
                <a:gd name="connsiteY94" fmla="*/ 167570 h 541424"/>
                <a:gd name="connsiteX95" fmla="*/ 497925 w 606115"/>
                <a:gd name="connsiteY95" fmla="*/ 148235 h 541424"/>
                <a:gd name="connsiteX96" fmla="*/ 459197 w 606115"/>
                <a:gd name="connsiteY96" fmla="*/ 167570 h 541424"/>
                <a:gd name="connsiteX97" fmla="*/ 384048 w 606115"/>
                <a:gd name="connsiteY97" fmla="*/ 267468 h 541424"/>
                <a:gd name="connsiteX98" fmla="*/ 203780 w 606115"/>
                <a:gd name="connsiteY98" fmla="*/ 158823 h 541424"/>
                <a:gd name="connsiteX99" fmla="*/ 16598 w 606115"/>
                <a:gd name="connsiteY99" fmla="*/ 280818 h 541424"/>
                <a:gd name="connsiteX100" fmla="*/ 0 w 606115"/>
                <a:gd name="connsiteY100" fmla="*/ 217749 h 541424"/>
                <a:gd name="connsiteX101" fmla="*/ 112494 w 606115"/>
                <a:gd name="connsiteY101" fmla="*/ 90691 h 541424"/>
                <a:gd name="connsiteX102" fmla="*/ 121254 w 606115"/>
                <a:gd name="connsiteY102" fmla="*/ 84246 h 541424"/>
                <a:gd name="connsiteX103" fmla="*/ 252190 w 606115"/>
                <a:gd name="connsiteY103" fmla="*/ 0 h 54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6115" h="541424">
                  <a:moveTo>
                    <a:pt x="284476" y="474661"/>
                  </a:moveTo>
                  <a:cubicBezTo>
                    <a:pt x="282171" y="478805"/>
                    <a:pt x="280326" y="482949"/>
                    <a:pt x="278021" y="487093"/>
                  </a:cubicBezTo>
                  <a:cubicBezTo>
                    <a:pt x="282632" y="484330"/>
                    <a:pt x="286782" y="481568"/>
                    <a:pt x="290932" y="478805"/>
                  </a:cubicBezTo>
                  <a:cubicBezTo>
                    <a:pt x="289087" y="477424"/>
                    <a:pt x="286782" y="476042"/>
                    <a:pt x="284476" y="474661"/>
                  </a:cubicBezTo>
                  <a:close/>
                  <a:moveTo>
                    <a:pt x="123091" y="474661"/>
                  </a:moveTo>
                  <a:cubicBezTo>
                    <a:pt x="120785" y="476042"/>
                    <a:pt x="118480" y="477424"/>
                    <a:pt x="116174" y="478805"/>
                  </a:cubicBezTo>
                  <a:cubicBezTo>
                    <a:pt x="120324" y="481568"/>
                    <a:pt x="124474" y="484330"/>
                    <a:pt x="129085" y="487093"/>
                  </a:cubicBezTo>
                  <a:cubicBezTo>
                    <a:pt x="126780" y="482949"/>
                    <a:pt x="124935" y="478805"/>
                    <a:pt x="123091" y="474661"/>
                  </a:cubicBezTo>
                  <a:close/>
                  <a:moveTo>
                    <a:pt x="219461" y="455323"/>
                  </a:moveTo>
                  <a:lnTo>
                    <a:pt x="219461" y="502748"/>
                  </a:lnTo>
                  <a:cubicBezTo>
                    <a:pt x="232372" y="496302"/>
                    <a:pt x="244822" y="482489"/>
                    <a:pt x="254505" y="462229"/>
                  </a:cubicBezTo>
                  <a:cubicBezTo>
                    <a:pt x="243438" y="458546"/>
                    <a:pt x="231450" y="456244"/>
                    <a:pt x="219461" y="455323"/>
                  </a:cubicBezTo>
                  <a:close/>
                  <a:moveTo>
                    <a:pt x="187645" y="455323"/>
                  </a:moveTo>
                  <a:cubicBezTo>
                    <a:pt x="175656" y="456244"/>
                    <a:pt x="164129" y="458546"/>
                    <a:pt x="152601" y="462229"/>
                  </a:cubicBezTo>
                  <a:cubicBezTo>
                    <a:pt x="162745" y="482489"/>
                    <a:pt x="174734" y="496302"/>
                    <a:pt x="187645" y="502748"/>
                  </a:cubicBezTo>
                  <a:close/>
                  <a:moveTo>
                    <a:pt x="305687" y="380272"/>
                  </a:moveTo>
                  <a:cubicBezTo>
                    <a:pt x="304765" y="401913"/>
                    <a:pt x="301537" y="422632"/>
                    <a:pt x="296004" y="441970"/>
                  </a:cubicBezTo>
                  <a:cubicBezTo>
                    <a:pt x="303382" y="445654"/>
                    <a:pt x="310298" y="450258"/>
                    <a:pt x="316753" y="454862"/>
                  </a:cubicBezTo>
                  <a:cubicBezTo>
                    <a:pt x="335198" y="433683"/>
                    <a:pt x="346725" y="407898"/>
                    <a:pt x="349953" y="380272"/>
                  </a:cubicBezTo>
                  <a:close/>
                  <a:moveTo>
                    <a:pt x="219461" y="380272"/>
                  </a:moveTo>
                  <a:lnTo>
                    <a:pt x="219461" y="420790"/>
                  </a:lnTo>
                  <a:cubicBezTo>
                    <a:pt x="235600" y="422172"/>
                    <a:pt x="251738" y="424934"/>
                    <a:pt x="266493" y="429539"/>
                  </a:cubicBezTo>
                  <a:cubicBezTo>
                    <a:pt x="270643" y="413884"/>
                    <a:pt x="273410" y="397308"/>
                    <a:pt x="274332" y="380272"/>
                  </a:cubicBezTo>
                  <a:close/>
                  <a:moveTo>
                    <a:pt x="132774" y="380272"/>
                  </a:moveTo>
                  <a:cubicBezTo>
                    <a:pt x="134157" y="397308"/>
                    <a:pt x="136924" y="413884"/>
                    <a:pt x="141074" y="429539"/>
                  </a:cubicBezTo>
                  <a:cubicBezTo>
                    <a:pt x="155829" y="424934"/>
                    <a:pt x="171506" y="422172"/>
                    <a:pt x="187645" y="420790"/>
                  </a:cubicBezTo>
                  <a:lnTo>
                    <a:pt x="187645" y="380272"/>
                  </a:lnTo>
                  <a:close/>
                  <a:moveTo>
                    <a:pt x="57153" y="380272"/>
                  </a:moveTo>
                  <a:cubicBezTo>
                    <a:pt x="60842" y="407898"/>
                    <a:pt x="72369" y="433683"/>
                    <a:pt x="90814" y="454862"/>
                  </a:cubicBezTo>
                  <a:cubicBezTo>
                    <a:pt x="96808" y="450258"/>
                    <a:pt x="103724" y="445654"/>
                    <a:pt x="111102" y="441970"/>
                  </a:cubicBezTo>
                  <a:cubicBezTo>
                    <a:pt x="106030" y="422632"/>
                    <a:pt x="102802" y="401913"/>
                    <a:pt x="101419" y="380272"/>
                  </a:cubicBezTo>
                  <a:close/>
                  <a:moveTo>
                    <a:pt x="266493" y="296013"/>
                  </a:moveTo>
                  <a:cubicBezTo>
                    <a:pt x="251738" y="300617"/>
                    <a:pt x="236061" y="303840"/>
                    <a:pt x="219461" y="304761"/>
                  </a:cubicBezTo>
                  <a:lnTo>
                    <a:pt x="219461" y="345740"/>
                  </a:lnTo>
                  <a:lnTo>
                    <a:pt x="274332" y="345740"/>
                  </a:lnTo>
                  <a:cubicBezTo>
                    <a:pt x="273410" y="328243"/>
                    <a:pt x="270643" y="311667"/>
                    <a:pt x="266493" y="296013"/>
                  </a:cubicBezTo>
                  <a:close/>
                  <a:moveTo>
                    <a:pt x="141074" y="296013"/>
                  </a:moveTo>
                  <a:cubicBezTo>
                    <a:pt x="136924" y="311667"/>
                    <a:pt x="134157" y="328243"/>
                    <a:pt x="132774" y="345740"/>
                  </a:cubicBezTo>
                  <a:lnTo>
                    <a:pt x="187645" y="345740"/>
                  </a:lnTo>
                  <a:lnTo>
                    <a:pt x="187645" y="304761"/>
                  </a:lnTo>
                  <a:cubicBezTo>
                    <a:pt x="171506" y="303840"/>
                    <a:pt x="155829" y="300617"/>
                    <a:pt x="141074" y="296013"/>
                  </a:cubicBezTo>
                  <a:close/>
                  <a:moveTo>
                    <a:pt x="316753" y="270689"/>
                  </a:moveTo>
                  <a:cubicBezTo>
                    <a:pt x="310298" y="275293"/>
                    <a:pt x="303382" y="279897"/>
                    <a:pt x="296004" y="283581"/>
                  </a:cubicBezTo>
                  <a:cubicBezTo>
                    <a:pt x="301537" y="302919"/>
                    <a:pt x="304765" y="323639"/>
                    <a:pt x="305687" y="345740"/>
                  </a:cubicBezTo>
                  <a:lnTo>
                    <a:pt x="349953" y="345740"/>
                  </a:lnTo>
                  <a:cubicBezTo>
                    <a:pt x="346725" y="317653"/>
                    <a:pt x="335198" y="292329"/>
                    <a:pt x="316753" y="270689"/>
                  </a:cubicBezTo>
                  <a:close/>
                  <a:moveTo>
                    <a:pt x="90814" y="270689"/>
                  </a:moveTo>
                  <a:cubicBezTo>
                    <a:pt x="71908" y="292329"/>
                    <a:pt x="60842" y="318114"/>
                    <a:pt x="57153" y="345740"/>
                  </a:cubicBezTo>
                  <a:lnTo>
                    <a:pt x="101419" y="345740"/>
                  </a:lnTo>
                  <a:cubicBezTo>
                    <a:pt x="102341" y="323639"/>
                    <a:pt x="106030" y="302919"/>
                    <a:pt x="111102" y="283581"/>
                  </a:cubicBezTo>
                  <a:cubicBezTo>
                    <a:pt x="103724" y="279897"/>
                    <a:pt x="96808" y="275293"/>
                    <a:pt x="90814" y="270689"/>
                  </a:cubicBezTo>
                  <a:close/>
                  <a:moveTo>
                    <a:pt x="278021" y="238458"/>
                  </a:moveTo>
                  <a:cubicBezTo>
                    <a:pt x="280326" y="242602"/>
                    <a:pt x="282171" y="246746"/>
                    <a:pt x="284476" y="250890"/>
                  </a:cubicBezTo>
                  <a:cubicBezTo>
                    <a:pt x="286782" y="249969"/>
                    <a:pt x="289087" y="248588"/>
                    <a:pt x="290932" y="246746"/>
                  </a:cubicBezTo>
                  <a:cubicBezTo>
                    <a:pt x="286782" y="243984"/>
                    <a:pt x="282632" y="241221"/>
                    <a:pt x="278021" y="238458"/>
                  </a:cubicBezTo>
                  <a:close/>
                  <a:moveTo>
                    <a:pt x="129085" y="238458"/>
                  </a:moveTo>
                  <a:cubicBezTo>
                    <a:pt x="124474" y="241221"/>
                    <a:pt x="120324" y="243984"/>
                    <a:pt x="116174" y="246746"/>
                  </a:cubicBezTo>
                  <a:cubicBezTo>
                    <a:pt x="118480" y="248127"/>
                    <a:pt x="120324" y="249509"/>
                    <a:pt x="123091" y="250890"/>
                  </a:cubicBezTo>
                  <a:cubicBezTo>
                    <a:pt x="124935" y="246746"/>
                    <a:pt x="126780" y="242602"/>
                    <a:pt x="129085" y="238458"/>
                  </a:cubicBezTo>
                  <a:close/>
                  <a:moveTo>
                    <a:pt x="219461" y="222804"/>
                  </a:moveTo>
                  <a:lnTo>
                    <a:pt x="219461" y="270228"/>
                  </a:lnTo>
                  <a:cubicBezTo>
                    <a:pt x="231450" y="269307"/>
                    <a:pt x="243438" y="267005"/>
                    <a:pt x="254505" y="263782"/>
                  </a:cubicBezTo>
                  <a:cubicBezTo>
                    <a:pt x="244822" y="243523"/>
                    <a:pt x="232372" y="229250"/>
                    <a:pt x="219461" y="222804"/>
                  </a:cubicBezTo>
                  <a:close/>
                  <a:moveTo>
                    <a:pt x="187645" y="222804"/>
                  </a:moveTo>
                  <a:cubicBezTo>
                    <a:pt x="174734" y="229250"/>
                    <a:pt x="162745" y="243523"/>
                    <a:pt x="152601" y="263782"/>
                  </a:cubicBezTo>
                  <a:cubicBezTo>
                    <a:pt x="164129" y="267005"/>
                    <a:pt x="175656" y="269307"/>
                    <a:pt x="187645" y="270228"/>
                  </a:cubicBezTo>
                  <a:close/>
                  <a:moveTo>
                    <a:pt x="203784" y="184127"/>
                  </a:moveTo>
                  <a:cubicBezTo>
                    <a:pt x="302459" y="184127"/>
                    <a:pt x="382691" y="264243"/>
                    <a:pt x="382691" y="362776"/>
                  </a:cubicBezTo>
                  <a:cubicBezTo>
                    <a:pt x="382691" y="461309"/>
                    <a:pt x="302459" y="541424"/>
                    <a:pt x="203784" y="541424"/>
                  </a:cubicBezTo>
                  <a:cubicBezTo>
                    <a:pt x="105108" y="541424"/>
                    <a:pt x="24876" y="461309"/>
                    <a:pt x="24876" y="362776"/>
                  </a:cubicBezTo>
                  <a:cubicBezTo>
                    <a:pt x="24876" y="264243"/>
                    <a:pt x="105108" y="184127"/>
                    <a:pt x="203784" y="184127"/>
                  </a:cubicBezTo>
                  <a:close/>
                  <a:moveTo>
                    <a:pt x="497956" y="172652"/>
                  </a:moveTo>
                  <a:cubicBezTo>
                    <a:pt x="505794" y="172652"/>
                    <a:pt x="513171" y="176336"/>
                    <a:pt x="517321" y="182321"/>
                  </a:cubicBezTo>
                  <a:lnTo>
                    <a:pt x="601231" y="292827"/>
                  </a:lnTo>
                  <a:cubicBezTo>
                    <a:pt x="606764" y="300194"/>
                    <a:pt x="607686" y="310323"/>
                    <a:pt x="603537" y="318611"/>
                  </a:cubicBezTo>
                  <a:cubicBezTo>
                    <a:pt x="599387" y="326899"/>
                    <a:pt x="591088" y="331964"/>
                    <a:pt x="581867" y="331964"/>
                  </a:cubicBezTo>
                  <a:lnTo>
                    <a:pt x="558815" y="331964"/>
                  </a:lnTo>
                  <a:cubicBezTo>
                    <a:pt x="553743" y="410238"/>
                    <a:pt x="489197" y="471016"/>
                    <a:pt x="410818" y="471016"/>
                  </a:cubicBezTo>
                  <a:cubicBezTo>
                    <a:pt x="402981" y="471016"/>
                    <a:pt x="396065" y="466412"/>
                    <a:pt x="392376" y="459505"/>
                  </a:cubicBezTo>
                  <a:cubicBezTo>
                    <a:pt x="389149" y="452599"/>
                    <a:pt x="390071" y="444311"/>
                    <a:pt x="394682" y="437865"/>
                  </a:cubicBezTo>
                  <a:cubicBezTo>
                    <a:pt x="417273" y="407936"/>
                    <a:pt x="432027" y="371561"/>
                    <a:pt x="436176" y="331964"/>
                  </a:cubicBezTo>
                  <a:lnTo>
                    <a:pt x="414507" y="331964"/>
                  </a:lnTo>
                  <a:cubicBezTo>
                    <a:pt x="405286" y="331964"/>
                    <a:pt x="396987" y="326899"/>
                    <a:pt x="392837" y="318611"/>
                  </a:cubicBezTo>
                  <a:cubicBezTo>
                    <a:pt x="388688" y="310323"/>
                    <a:pt x="389610" y="300194"/>
                    <a:pt x="395143" y="292827"/>
                  </a:cubicBezTo>
                  <a:lnTo>
                    <a:pt x="478592" y="182321"/>
                  </a:lnTo>
                  <a:cubicBezTo>
                    <a:pt x="483203" y="176336"/>
                    <a:pt x="490580" y="172652"/>
                    <a:pt x="497956" y="172652"/>
                  </a:cubicBezTo>
                  <a:close/>
                  <a:moveTo>
                    <a:pt x="252190" y="0"/>
                  </a:moveTo>
                  <a:cubicBezTo>
                    <a:pt x="284463" y="0"/>
                    <a:pt x="314891" y="10588"/>
                    <a:pt x="339788" y="29923"/>
                  </a:cubicBezTo>
                  <a:cubicBezTo>
                    <a:pt x="342093" y="31304"/>
                    <a:pt x="344859" y="32225"/>
                    <a:pt x="347625" y="32225"/>
                  </a:cubicBezTo>
                  <a:cubicBezTo>
                    <a:pt x="350392" y="31765"/>
                    <a:pt x="353619" y="31765"/>
                    <a:pt x="356385" y="31765"/>
                  </a:cubicBezTo>
                  <a:cubicBezTo>
                    <a:pt x="397879" y="31765"/>
                    <a:pt x="436606" y="52021"/>
                    <a:pt x="460581" y="85166"/>
                  </a:cubicBezTo>
                  <a:cubicBezTo>
                    <a:pt x="462425" y="87928"/>
                    <a:pt x="465652" y="89770"/>
                    <a:pt x="468879" y="89770"/>
                  </a:cubicBezTo>
                  <a:cubicBezTo>
                    <a:pt x="535730" y="94834"/>
                    <a:pt x="588289" y="150077"/>
                    <a:pt x="588289" y="217749"/>
                  </a:cubicBezTo>
                  <a:cubicBezTo>
                    <a:pt x="588289" y="223273"/>
                    <a:pt x="587828" y="228337"/>
                    <a:pt x="586906" y="233862"/>
                  </a:cubicBezTo>
                  <a:lnTo>
                    <a:pt x="537113" y="167570"/>
                  </a:lnTo>
                  <a:cubicBezTo>
                    <a:pt x="527893" y="155601"/>
                    <a:pt x="513139" y="148235"/>
                    <a:pt x="497925" y="148235"/>
                  </a:cubicBezTo>
                  <a:cubicBezTo>
                    <a:pt x="482711" y="148235"/>
                    <a:pt x="468418" y="155601"/>
                    <a:pt x="459197" y="167570"/>
                  </a:cubicBezTo>
                  <a:lnTo>
                    <a:pt x="384048" y="267468"/>
                  </a:lnTo>
                  <a:cubicBezTo>
                    <a:pt x="349469" y="203018"/>
                    <a:pt x="281696" y="158823"/>
                    <a:pt x="203780" y="158823"/>
                  </a:cubicBezTo>
                  <a:cubicBezTo>
                    <a:pt x="120332" y="158823"/>
                    <a:pt x="48409" y="209002"/>
                    <a:pt x="16598" y="280818"/>
                  </a:cubicBezTo>
                  <a:cubicBezTo>
                    <a:pt x="5994" y="262404"/>
                    <a:pt x="0" y="240767"/>
                    <a:pt x="0" y="217749"/>
                  </a:cubicBezTo>
                  <a:cubicBezTo>
                    <a:pt x="0" y="152378"/>
                    <a:pt x="48870" y="98517"/>
                    <a:pt x="112494" y="90691"/>
                  </a:cubicBezTo>
                  <a:cubicBezTo>
                    <a:pt x="116182" y="90230"/>
                    <a:pt x="119410" y="87468"/>
                    <a:pt x="121254" y="84246"/>
                  </a:cubicBezTo>
                  <a:cubicBezTo>
                    <a:pt x="144306" y="33606"/>
                    <a:pt x="195021" y="0"/>
                    <a:pt x="25219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文本框 66"/>
            <p:cNvSpPr txBox="1"/>
            <p:nvPr/>
          </p:nvSpPr>
          <p:spPr>
            <a:xfrm>
              <a:off x="2304149" y="1871438"/>
              <a:ext cx="814717"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Internet</a:t>
              </a:r>
              <a:endParaRPr kumimoji="1" lang="zh-CN" altLang="en-US" sz="1400" dirty="0">
                <a:latin typeface="+mn-ea"/>
                <a:ea typeface="+mn-ea"/>
              </a:endParaRPr>
            </a:p>
          </p:txBody>
        </p:sp>
        <p:sp>
          <p:nvSpPr>
            <p:cNvPr id="68" name="文本框 67"/>
            <p:cNvSpPr txBox="1"/>
            <p:nvPr/>
          </p:nvSpPr>
          <p:spPr>
            <a:xfrm>
              <a:off x="4181824" y="1808020"/>
              <a:ext cx="609685" cy="442035"/>
            </a:xfrm>
            <a:prstGeom prst="rect">
              <a:avLst/>
            </a:prstGeom>
            <a:noFill/>
          </p:spPr>
          <p:txBody>
            <a:bodyPr wrap="square" lIns="36000" tIns="36000" rIns="36000" bIns="36000" rtlCol="0">
              <a:spAutoFit/>
            </a:bodyPr>
            <a:lstStyle/>
            <a:p>
              <a:pPr algn="ctr"/>
              <a:r>
                <a:rPr kumimoji="1" lang="en-US" altLang="zh-CN" sz="1200" dirty="0">
                  <a:latin typeface="+mn-ea"/>
                  <a:ea typeface="+mn-ea"/>
                </a:rPr>
                <a:t>Public Cloud</a:t>
              </a:r>
              <a:endParaRPr kumimoji="1" lang="zh-CN" altLang="en-US" sz="1200" dirty="0">
                <a:latin typeface="+mn-ea"/>
                <a:ea typeface="+mn-ea"/>
              </a:endParaRPr>
            </a:p>
          </p:txBody>
        </p:sp>
        <p:sp>
          <p:nvSpPr>
            <p:cNvPr id="69" name="文本框 68"/>
            <p:cNvSpPr txBox="1"/>
            <p:nvPr/>
          </p:nvSpPr>
          <p:spPr>
            <a:xfrm>
              <a:off x="5982134" y="1871438"/>
              <a:ext cx="609685"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SaaS</a:t>
              </a:r>
              <a:endParaRPr kumimoji="1" lang="zh-CN" altLang="en-US" sz="1400" dirty="0">
                <a:latin typeface="+mn-ea"/>
                <a:ea typeface="+mn-ea"/>
              </a:endParaRPr>
            </a:p>
          </p:txBody>
        </p:sp>
        <p:sp>
          <p:nvSpPr>
            <p:cNvPr id="70" name="文本框 69"/>
            <p:cNvSpPr txBox="1"/>
            <p:nvPr/>
          </p:nvSpPr>
          <p:spPr>
            <a:xfrm>
              <a:off x="7467548" y="1781353"/>
              <a:ext cx="1213715" cy="442035"/>
            </a:xfrm>
            <a:prstGeom prst="rect">
              <a:avLst/>
            </a:prstGeom>
            <a:noFill/>
          </p:spPr>
          <p:txBody>
            <a:bodyPr wrap="square" lIns="36000" tIns="36000" rIns="36000" bIns="36000" rtlCol="0">
              <a:spAutoFit/>
            </a:bodyPr>
            <a:lstStyle/>
            <a:p>
              <a:pPr algn="ctr"/>
              <a:r>
                <a:rPr kumimoji="1" lang="en-US" altLang="zh-CN" sz="1200" dirty="0">
                  <a:latin typeface="+mn-ea"/>
                  <a:ea typeface="+mn-ea"/>
                </a:rPr>
                <a:t>On-premise Datacenter</a:t>
              </a:r>
              <a:endParaRPr kumimoji="1" lang="zh-CN" altLang="en-US" sz="1200" dirty="0">
                <a:latin typeface="+mn-ea"/>
                <a:ea typeface="+mn-ea"/>
              </a:endParaRPr>
            </a:p>
          </p:txBody>
        </p:sp>
        <p:cxnSp>
          <p:nvCxnSpPr>
            <p:cNvPr id="82" name="直线连接符 81"/>
            <p:cNvCxnSpPr>
              <a:stCxn id="47" idx="5"/>
              <a:endCxn id="77" idx="4"/>
            </p:cNvCxnSpPr>
            <p:nvPr/>
          </p:nvCxnSpPr>
          <p:spPr>
            <a:xfrm flipV="1">
              <a:off x="1810515" y="2265120"/>
              <a:ext cx="865805"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直线连接符 82"/>
            <p:cNvCxnSpPr>
              <a:stCxn id="47" idx="5"/>
              <a:endCxn id="80" idx="4"/>
            </p:cNvCxnSpPr>
            <p:nvPr/>
          </p:nvCxnSpPr>
          <p:spPr>
            <a:xfrm flipV="1">
              <a:off x="1810515" y="2265120"/>
              <a:ext cx="6263891"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直线连接符 83"/>
            <p:cNvCxnSpPr>
              <a:stCxn id="47" idx="5"/>
              <a:endCxn id="78" idx="4"/>
            </p:cNvCxnSpPr>
            <p:nvPr/>
          </p:nvCxnSpPr>
          <p:spPr>
            <a:xfrm flipV="1">
              <a:off x="1810515" y="2265120"/>
              <a:ext cx="2665167"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直线连接符 84"/>
            <p:cNvCxnSpPr>
              <a:stCxn id="44" idx="4"/>
              <a:endCxn id="80" idx="4"/>
            </p:cNvCxnSpPr>
            <p:nvPr/>
          </p:nvCxnSpPr>
          <p:spPr>
            <a:xfrm flipV="1">
              <a:off x="7356091" y="2265120"/>
              <a:ext cx="718315"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直线连接符 85"/>
            <p:cNvCxnSpPr>
              <a:stCxn id="47" idx="5"/>
              <a:endCxn id="79" idx="4"/>
            </p:cNvCxnSpPr>
            <p:nvPr/>
          </p:nvCxnSpPr>
          <p:spPr>
            <a:xfrm flipV="1">
              <a:off x="1810515" y="2265120"/>
              <a:ext cx="4464529"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直线连接符 86"/>
            <p:cNvCxnSpPr>
              <a:stCxn id="44" idx="4"/>
              <a:endCxn id="78" idx="4"/>
            </p:cNvCxnSpPr>
            <p:nvPr/>
          </p:nvCxnSpPr>
          <p:spPr>
            <a:xfrm flipH="1" flipV="1">
              <a:off x="4475682" y="2265120"/>
              <a:ext cx="2880409"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直线连接符 87"/>
            <p:cNvCxnSpPr>
              <a:stCxn id="80" idx="4"/>
              <a:endCxn id="46" idx="4"/>
            </p:cNvCxnSpPr>
            <p:nvPr/>
          </p:nvCxnSpPr>
          <p:spPr>
            <a:xfrm>
              <a:off x="8074406" y="2265120"/>
              <a:ext cx="848156"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8" name="直线连接符 97"/>
            <p:cNvCxnSpPr>
              <a:stCxn id="44" idx="4"/>
              <a:endCxn id="79" idx="4"/>
            </p:cNvCxnSpPr>
            <p:nvPr/>
          </p:nvCxnSpPr>
          <p:spPr>
            <a:xfrm flipH="1" flipV="1">
              <a:off x="6275044" y="2265120"/>
              <a:ext cx="1081047"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直线连接符 98"/>
            <p:cNvCxnSpPr>
              <a:stCxn id="44" idx="4"/>
              <a:endCxn id="77" idx="4"/>
            </p:cNvCxnSpPr>
            <p:nvPr/>
          </p:nvCxnSpPr>
          <p:spPr>
            <a:xfrm flipH="1" flipV="1">
              <a:off x="2676320" y="2265120"/>
              <a:ext cx="4679771"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0" name="直线连接符 99"/>
            <p:cNvCxnSpPr>
              <a:stCxn id="45" idx="5"/>
              <a:endCxn id="77" idx="4"/>
            </p:cNvCxnSpPr>
            <p:nvPr/>
          </p:nvCxnSpPr>
          <p:spPr>
            <a:xfrm flipH="1" flipV="1">
              <a:off x="2676320" y="2265120"/>
              <a:ext cx="722669"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9" name="直线连接符 108"/>
            <p:cNvCxnSpPr>
              <a:stCxn id="80" idx="4"/>
              <a:endCxn id="45" idx="5"/>
            </p:cNvCxnSpPr>
            <p:nvPr/>
          </p:nvCxnSpPr>
          <p:spPr>
            <a:xfrm flipH="1">
              <a:off x="3398989" y="2265120"/>
              <a:ext cx="4675417"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0" name="直线连接符 109"/>
            <p:cNvCxnSpPr>
              <a:stCxn id="45" idx="5"/>
              <a:endCxn id="79" idx="4"/>
            </p:cNvCxnSpPr>
            <p:nvPr/>
          </p:nvCxnSpPr>
          <p:spPr>
            <a:xfrm flipV="1">
              <a:off x="3398989" y="2265120"/>
              <a:ext cx="2876055"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1" name="直线连接符 110"/>
            <p:cNvCxnSpPr>
              <a:stCxn id="45" idx="5"/>
              <a:endCxn id="78" idx="4"/>
            </p:cNvCxnSpPr>
            <p:nvPr/>
          </p:nvCxnSpPr>
          <p:spPr>
            <a:xfrm flipV="1">
              <a:off x="3398989" y="2265120"/>
              <a:ext cx="1076693"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直线连接符 119"/>
            <p:cNvCxnSpPr>
              <a:stCxn id="79" idx="4"/>
              <a:endCxn id="46" idx="4"/>
            </p:cNvCxnSpPr>
            <p:nvPr/>
          </p:nvCxnSpPr>
          <p:spPr>
            <a:xfrm>
              <a:off x="6275044" y="2265120"/>
              <a:ext cx="2647518"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直线连接符 120"/>
            <p:cNvCxnSpPr>
              <a:stCxn id="78" idx="4"/>
              <a:endCxn id="46" idx="4"/>
            </p:cNvCxnSpPr>
            <p:nvPr/>
          </p:nvCxnSpPr>
          <p:spPr>
            <a:xfrm>
              <a:off x="4475682" y="2265120"/>
              <a:ext cx="4446880"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2" name="直线连接符 121"/>
            <p:cNvCxnSpPr>
              <a:stCxn id="77" idx="4"/>
              <a:endCxn id="46" idx="4"/>
            </p:cNvCxnSpPr>
            <p:nvPr/>
          </p:nvCxnSpPr>
          <p:spPr>
            <a:xfrm>
              <a:off x="2676320" y="2265120"/>
              <a:ext cx="6246242" cy="46027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1" name="直线连接符 130"/>
            <p:cNvCxnSpPr>
              <a:stCxn id="26" idx="2"/>
              <a:endCxn id="47" idx="1"/>
            </p:cNvCxnSpPr>
            <p:nvPr/>
          </p:nvCxnSpPr>
          <p:spPr>
            <a:xfrm flipH="1" flipV="1">
              <a:off x="1810515" y="3758158"/>
              <a:ext cx="2258780" cy="24684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直线连接符 133"/>
            <p:cNvCxnSpPr>
              <a:stCxn id="26" idx="2"/>
              <a:endCxn id="45" idx="1"/>
            </p:cNvCxnSpPr>
            <p:nvPr/>
          </p:nvCxnSpPr>
          <p:spPr>
            <a:xfrm flipH="1" flipV="1">
              <a:off x="3398989" y="3758158"/>
              <a:ext cx="670306" cy="24684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直线连接符 134"/>
            <p:cNvCxnSpPr>
              <a:stCxn id="46" idx="2"/>
              <a:endCxn id="26" idx="6"/>
            </p:cNvCxnSpPr>
            <p:nvPr/>
          </p:nvCxnSpPr>
          <p:spPr>
            <a:xfrm flipH="1">
              <a:off x="6614714" y="3758158"/>
              <a:ext cx="2307848" cy="24684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6" name="直线连接符 135"/>
            <p:cNvCxnSpPr>
              <a:stCxn id="44" idx="2"/>
              <a:endCxn id="26" idx="6"/>
            </p:cNvCxnSpPr>
            <p:nvPr/>
          </p:nvCxnSpPr>
          <p:spPr>
            <a:xfrm flipH="1">
              <a:off x="6614714" y="3758158"/>
              <a:ext cx="741377" cy="24684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359810" y="396290"/>
            <a:ext cx="10346668" cy="607123"/>
          </a:xfrm>
        </p:spPr>
        <p:txBody>
          <a:bodyPr/>
          <a:lstStyle/>
          <a:p>
            <a:r>
              <a:rPr lang="en-SG" altLang="zh-CN" dirty="0"/>
              <a:t>New Challenges to Traditional Cybersecurity</a:t>
            </a:r>
            <a:endParaRPr lang="zh-CN" altLang="en-US" dirty="0"/>
          </a:p>
        </p:txBody>
      </p:sp>
      <p:sp>
        <p:nvSpPr>
          <p:cNvPr id="5" name="Oval 15"/>
          <p:cNvSpPr/>
          <p:nvPr/>
        </p:nvSpPr>
        <p:spPr>
          <a:xfrm>
            <a:off x="3966983" y="1696364"/>
            <a:ext cx="1460311" cy="1460311"/>
          </a:xfrm>
          <a:prstGeom prst="ellipse">
            <a:avLst/>
          </a:prstGeom>
          <a:solidFill>
            <a:srgbClr val="A735FF"/>
          </a:solidFill>
          <a:ln w="12700">
            <a:miter lim="400000"/>
          </a:ln>
        </p:spPr>
        <p:txBody>
          <a:bodyPr lIns="0" tIns="0" rIns="0" bIns="0" anchor="ctr"/>
          <a:lstStyle/>
          <a:p>
            <a:pPr defTabSz="914400">
              <a:spcBef>
                <a:spcPts val="1000"/>
              </a:spcBef>
              <a:defRPr sz="3600" b="0">
                <a:solidFill>
                  <a:srgbClr val="F0F0F0"/>
                </a:solidFill>
                <a:latin typeface="Helvetica"/>
                <a:ea typeface="Helvetica"/>
                <a:cs typeface="Helvetica"/>
                <a:sym typeface="Helvetica"/>
              </a:defRPr>
            </a:pPr>
            <a:endParaRPr dirty="0">
              <a:latin typeface="FZLanTingHei-R-GBK" panose="02000000000000000000" pitchFamily="2" charset="-122"/>
              <a:ea typeface="FZLanTingHei-R-GBK" panose="02000000000000000000" pitchFamily="2" charset="-122"/>
            </a:endParaRPr>
          </a:p>
        </p:txBody>
      </p:sp>
      <p:sp>
        <p:nvSpPr>
          <p:cNvPr id="6" name="Oval 17"/>
          <p:cNvSpPr/>
          <p:nvPr/>
        </p:nvSpPr>
        <p:spPr>
          <a:xfrm>
            <a:off x="6796618" y="1696364"/>
            <a:ext cx="1460311" cy="1460311"/>
          </a:xfrm>
          <a:prstGeom prst="ellipse">
            <a:avLst/>
          </a:prstGeom>
          <a:solidFill>
            <a:srgbClr val="02905C"/>
          </a:solidFill>
          <a:ln w="12700">
            <a:miter lim="400000"/>
          </a:ln>
        </p:spPr>
        <p:txBody>
          <a:bodyPr lIns="0" tIns="0" rIns="0" bIns="0"/>
          <a:lstStyle/>
          <a:p>
            <a:pPr defTabSz="914400">
              <a:spcBef>
                <a:spcPts val="1000"/>
              </a:spcBef>
              <a:defRPr sz="3600" b="0">
                <a:solidFill>
                  <a:srgbClr val="F0F0F0"/>
                </a:solidFill>
                <a:latin typeface="PingFang SC Regular"/>
                <a:ea typeface="PingFang SC Regular"/>
                <a:cs typeface="PingFang SC Regular"/>
                <a:sym typeface="PingFang SC Regular"/>
              </a:defRPr>
            </a:pPr>
            <a:endParaRPr dirty="0">
              <a:latin typeface="FZLanTingHei-R-GBK" panose="02000000000000000000" pitchFamily="2" charset="-122"/>
              <a:ea typeface="微软雅黑" panose="020B0503020204020204" pitchFamily="34" charset="-122"/>
            </a:endParaRPr>
          </a:p>
        </p:txBody>
      </p:sp>
      <p:sp>
        <p:nvSpPr>
          <p:cNvPr id="7" name="Oval 19"/>
          <p:cNvSpPr/>
          <p:nvPr/>
        </p:nvSpPr>
        <p:spPr>
          <a:xfrm>
            <a:off x="9731748" y="1696364"/>
            <a:ext cx="1460311" cy="1460311"/>
          </a:xfrm>
          <a:prstGeom prst="ellipse">
            <a:avLst/>
          </a:prstGeom>
          <a:solidFill>
            <a:srgbClr val="EB8707"/>
          </a:solidFill>
          <a:ln w="12700">
            <a:miter lim="400000"/>
          </a:ln>
        </p:spPr>
        <p:txBody>
          <a:bodyPr lIns="25397" tIns="25397" rIns="25397" bIns="25397" anchor="ctr"/>
          <a:lstStyle/>
          <a:p>
            <a:pPr>
              <a:defRPr sz="3200" b="0">
                <a:solidFill>
                  <a:srgbClr val="FFFFFF"/>
                </a:solidFill>
                <a:latin typeface="Helvetica Neue Medium"/>
                <a:ea typeface="Helvetica Neue Medium"/>
                <a:cs typeface="Helvetica Neue Medium"/>
                <a:sym typeface="Helvetica Neue Medium"/>
              </a:defRPr>
            </a:pPr>
            <a:endParaRPr sz="1600"/>
          </a:p>
        </p:txBody>
      </p:sp>
      <p:sp>
        <p:nvSpPr>
          <p:cNvPr id="8" name="Oval 12"/>
          <p:cNvSpPr/>
          <p:nvPr/>
        </p:nvSpPr>
        <p:spPr>
          <a:xfrm>
            <a:off x="1084600" y="1696364"/>
            <a:ext cx="1460311" cy="1460311"/>
          </a:xfrm>
          <a:prstGeom prst="ellipse">
            <a:avLst/>
          </a:prstGeom>
          <a:solidFill>
            <a:srgbClr val="005AFF"/>
          </a:solidFill>
          <a:ln w="12700">
            <a:miter lim="400000"/>
          </a:ln>
        </p:spPr>
        <p:txBody>
          <a:bodyPr lIns="0" tIns="0" rIns="0" bIns="0"/>
          <a:lstStyle/>
          <a:p>
            <a:pPr defTabSz="914400">
              <a:spcBef>
                <a:spcPts val="1000"/>
              </a:spcBef>
              <a:defRPr sz="2000" b="0">
                <a:solidFill>
                  <a:srgbClr val="FFFFFF"/>
                </a:solidFill>
                <a:latin typeface="PingFang SC Regular"/>
                <a:ea typeface="PingFang SC Regular"/>
                <a:cs typeface="PingFang SC Regular"/>
                <a:sym typeface="PingFang SC Regular"/>
              </a:defRPr>
            </a:pPr>
            <a:endParaRPr sz="1000" dirty="0">
              <a:latin typeface="FZLanTingHei-R-GBK" panose="02000000000000000000" pitchFamily="2" charset="-122"/>
              <a:ea typeface="微软雅黑" panose="020B0503020204020204" pitchFamily="34" charset="-122"/>
            </a:endParaRPr>
          </a:p>
        </p:txBody>
      </p:sp>
      <p:sp>
        <p:nvSpPr>
          <p:cNvPr id="9" name="标题文本一"/>
          <p:cNvSpPr txBox="1"/>
          <p:nvPr/>
        </p:nvSpPr>
        <p:spPr>
          <a:xfrm>
            <a:off x="421787" y="3435491"/>
            <a:ext cx="2564686" cy="430887"/>
          </a:xfrm>
          <a:prstGeom prst="rect">
            <a:avLst/>
          </a:prstGeom>
          <a:ln w="12700">
            <a:miter lim="400000"/>
          </a:ln>
        </p:spPr>
        <p:txBody>
          <a:bodyPr wrap="square" lIns="0" tIns="0" rIns="0" bIns="0" anchor="ctr" anchorCtr="0">
            <a:spAutoFit/>
          </a:bodyPr>
          <a:lstStyle/>
          <a:p>
            <a:pPr marL="0" lvl="1" algn="ctr" defTabSz="228600">
              <a:defRPr b="0">
                <a:solidFill>
                  <a:schemeClr val="accent1">
                    <a:hueOff val="848127"/>
                    <a:lumOff val="-2941"/>
                  </a:schemeClr>
                </a:solidFill>
                <a:latin typeface="+mn-lt"/>
                <a:ea typeface="+mn-ea"/>
                <a:cs typeface="+mn-cs"/>
                <a:sym typeface="腾讯体 W7"/>
              </a:defRPr>
            </a:pPr>
            <a:r>
              <a:rPr lang="en-SG" altLang="zh-CN" sz="1400" b="1" dirty="0">
                <a:solidFill>
                  <a:srgbClr val="005AFF"/>
                </a:solidFill>
                <a:latin typeface="FZLanTingHei-R-GBK" panose="02000000000000000000" pitchFamily="2" charset="-122"/>
                <a:ea typeface="FZLanTingHei-R-GBK" panose="02000000000000000000" pitchFamily="2" charset="-122"/>
              </a:rPr>
              <a:t>Challenges arose from Digital Transformation</a:t>
            </a:r>
            <a:endParaRPr sz="1400" b="1" dirty="0">
              <a:solidFill>
                <a:srgbClr val="005AFF"/>
              </a:solidFill>
              <a:latin typeface="FZLanTingHei-R-GBK" panose="02000000000000000000" pitchFamily="2" charset="-122"/>
              <a:ea typeface="FZLanTingHei-R-GBK" panose="02000000000000000000" pitchFamily="2" charset="-122"/>
            </a:endParaRPr>
          </a:p>
        </p:txBody>
      </p:sp>
      <p:sp>
        <p:nvSpPr>
          <p:cNvPr id="11" name="标题文本一"/>
          <p:cNvSpPr txBox="1"/>
          <p:nvPr/>
        </p:nvSpPr>
        <p:spPr>
          <a:xfrm>
            <a:off x="3532008" y="3435490"/>
            <a:ext cx="2232000" cy="430887"/>
          </a:xfrm>
          <a:prstGeom prst="rect">
            <a:avLst/>
          </a:prstGeom>
          <a:ln w="12700">
            <a:miter lim="400000"/>
          </a:ln>
        </p:spPr>
        <p:txBody>
          <a:bodyPr wrap="square" lIns="0" tIns="0" rIns="0" bIns="0" anchor="ctr" anchorCtr="0">
            <a:spAutoFit/>
          </a:bodyPr>
          <a:lstStyle/>
          <a:p>
            <a:pPr marL="0" lvl="1" algn="ctr" defTabSz="228600">
              <a:defRPr b="0">
                <a:solidFill>
                  <a:schemeClr val="accent1">
                    <a:hueOff val="848127"/>
                    <a:lumOff val="-2941"/>
                  </a:schemeClr>
                </a:solidFill>
                <a:latin typeface="+mn-lt"/>
                <a:ea typeface="+mn-ea"/>
                <a:cs typeface="+mn-cs"/>
                <a:sym typeface="腾讯体 W7"/>
              </a:defRPr>
            </a:pPr>
            <a:r>
              <a:rPr lang="en-SG" altLang="zh-CN" sz="1400" b="1" dirty="0">
                <a:solidFill>
                  <a:srgbClr val="A735FF"/>
                </a:solidFill>
                <a:latin typeface="FZLanTingHei-R-GBK" panose="02000000000000000000" pitchFamily="2" charset="-122"/>
                <a:ea typeface="FZLanTingHei-R-GBK" panose="02000000000000000000" pitchFamily="2" charset="-122"/>
              </a:rPr>
              <a:t>High Cost and Complexity</a:t>
            </a:r>
            <a:endParaRPr sz="1400" b="1" dirty="0">
              <a:solidFill>
                <a:srgbClr val="A735FF"/>
              </a:solidFill>
              <a:latin typeface="FZLanTingHei-R-GBK" panose="02000000000000000000" pitchFamily="2" charset="-122"/>
              <a:ea typeface="FZLanTingHei-R-GBK" panose="02000000000000000000" pitchFamily="2" charset="-122"/>
            </a:endParaRPr>
          </a:p>
        </p:txBody>
      </p:sp>
      <p:sp>
        <p:nvSpPr>
          <p:cNvPr id="13" name="标题文本一"/>
          <p:cNvSpPr txBox="1"/>
          <p:nvPr/>
        </p:nvSpPr>
        <p:spPr>
          <a:xfrm>
            <a:off x="6408085" y="3435489"/>
            <a:ext cx="2232000" cy="430887"/>
          </a:xfrm>
          <a:prstGeom prst="rect">
            <a:avLst/>
          </a:prstGeom>
          <a:ln w="12700">
            <a:miter lim="400000"/>
          </a:ln>
        </p:spPr>
        <p:txBody>
          <a:bodyPr wrap="square" lIns="0" tIns="0" rIns="0" bIns="0" anchor="ctr" anchorCtr="0">
            <a:spAutoFit/>
          </a:bodyPr>
          <a:lstStyle/>
          <a:p>
            <a:pPr marL="0" lvl="1" algn="ctr" defTabSz="228600">
              <a:defRPr b="0">
                <a:solidFill>
                  <a:schemeClr val="accent1">
                    <a:hueOff val="848127"/>
                    <a:lumOff val="-2941"/>
                  </a:schemeClr>
                </a:solidFill>
                <a:latin typeface="+mn-lt"/>
                <a:ea typeface="+mn-ea"/>
                <a:cs typeface="+mn-cs"/>
                <a:sym typeface="腾讯体 W7"/>
              </a:defRPr>
            </a:pPr>
            <a:r>
              <a:rPr lang="en-SG" altLang="zh-CN" sz="1400" b="1" dirty="0">
                <a:solidFill>
                  <a:srgbClr val="02905C"/>
                </a:solidFill>
                <a:latin typeface="FZLanTingHei-R-GBK" panose="02000000000000000000" pitchFamily="2" charset="-122"/>
                <a:ea typeface="FZLanTingHei-R-GBK" panose="02000000000000000000" pitchFamily="2" charset="-122"/>
              </a:rPr>
              <a:t>Fragmented Security Management</a:t>
            </a:r>
            <a:endParaRPr sz="1400" b="1" dirty="0">
              <a:solidFill>
                <a:srgbClr val="02905C"/>
              </a:solidFill>
              <a:latin typeface="FZLanTingHei-R-GBK" panose="02000000000000000000" pitchFamily="2" charset="-122"/>
              <a:ea typeface="FZLanTingHei-R-GBK" panose="02000000000000000000" pitchFamily="2" charset="-122"/>
            </a:endParaRPr>
          </a:p>
        </p:txBody>
      </p:sp>
      <p:sp>
        <p:nvSpPr>
          <p:cNvPr id="15" name="标题文本一"/>
          <p:cNvSpPr txBox="1"/>
          <p:nvPr/>
        </p:nvSpPr>
        <p:spPr>
          <a:xfrm>
            <a:off x="9345903" y="3378160"/>
            <a:ext cx="2232000" cy="646331"/>
          </a:xfrm>
          <a:prstGeom prst="rect">
            <a:avLst/>
          </a:prstGeom>
          <a:ln w="12700">
            <a:miter lim="400000"/>
          </a:ln>
        </p:spPr>
        <p:txBody>
          <a:bodyPr wrap="square" lIns="0" tIns="0" rIns="0" bIns="0" anchor="ctr" anchorCtr="0">
            <a:spAutoFit/>
          </a:bodyPr>
          <a:lstStyle/>
          <a:p>
            <a:pPr marL="0" lvl="1" algn="ctr" defTabSz="228600">
              <a:defRPr b="0">
                <a:solidFill>
                  <a:schemeClr val="accent1">
                    <a:hueOff val="848127"/>
                    <a:lumOff val="-2941"/>
                  </a:schemeClr>
                </a:solidFill>
                <a:latin typeface="+mn-lt"/>
                <a:ea typeface="+mn-ea"/>
                <a:cs typeface="+mn-cs"/>
                <a:sym typeface="腾讯体 W7"/>
              </a:defRPr>
            </a:pPr>
            <a:r>
              <a:rPr lang="en-SG" altLang="zh-CN" sz="1400" b="1" dirty="0">
                <a:solidFill>
                  <a:srgbClr val="EB8707"/>
                </a:solidFill>
                <a:latin typeface="FZLanTingHei-R-GBK" panose="02000000000000000000" pitchFamily="2" charset="-122"/>
                <a:ea typeface="FZLanTingHei-R-GBK" panose="02000000000000000000" pitchFamily="2" charset="-122"/>
              </a:rPr>
              <a:t>Lack of Control to Services Deployed in Cloud</a:t>
            </a:r>
            <a:endParaRPr sz="1400" b="1" dirty="0">
              <a:solidFill>
                <a:srgbClr val="EB8707"/>
              </a:solidFill>
              <a:latin typeface="FZLanTingHei-R-GBK" panose="02000000000000000000" pitchFamily="2" charset="-122"/>
              <a:ea typeface="FZLanTingHei-R-GBK" panose="02000000000000000000" pitchFamily="2" charset="-122"/>
            </a:endParaRPr>
          </a:p>
        </p:txBody>
      </p:sp>
      <p:pic>
        <p:nvPicPr>
          <p:cNvPr id="17" name="图形 16"/>
          <p:cNvPicPr preferRelativeResize="0">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7586" y="2083179"/>
            <a:ext cx="634336" cy="690722"/>
          </a:xfrm>
          <a:prstGeom prst="rect">
            <a:avLst/>
          </a:prstGeom>
        </p:spPr>
      </p:pic>
      <p:pic>
        <p:nvPicPr>
          <p:cNvPr id="18" name="图形 17"/>
          <p:cNvPicPr preferRelativeResize="0">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9604" y="2083179"/>
            <a:ext cx="634336" cy="690722"/>
          </a:xfrm>
          <a:prstGeom prst="rect">
            <a:avLst/>
          </a:prstGeom>
        </p:spPr>
      </p:pic>
      <p:pic>
        <p:nvPicPr>
          <p:cNvPr id="19" name="图形 18"/>
          <p:cNvPicPr preferRelativeResize="0">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79969" y="2083179"/>
            <a:ext cx="634336" cy="690722"/>
          </a:xfrm>
          <a:prstGeom prst="rect">
            <a:avLst/>
          </a:prstGeom>
        </p:spPr>
      </p:pic>
      <p:pic>
        <p:nvPicPr>
          <p:cNvPr id="20" name="图形 19"/>
          <p:cNvPicPr preferRelativeResize="0">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35831" y="2083057"/>
            <a:ext cx="634562" cy="690969"/>
          </a:xfrm>
          <a:prstGeom prst="rect">
            <a:avLst/>
          </a:prstGeom>
        </p:spPr>
      </p:pic>
      <p:sp>
        <p:nvSpPr>
          <p:cNvPr id="2" name="此处为内容描述文本，文本字体选用微软雅黑，字号20磅，字重Regular，颜色色值为#000000，行距为1.5倍。">
            <a:extLst>
              <a:ext uri="{FF2B5EF4-FFF2-40B4-BE49-F238E27FC236}">
                <a16:creationId xmlns:a16="http://schemas.microsoft.com/office/drawing/2014/main" id="{DDF34164-70C2-C929-01DD-39C8FDD88F96}"/>
              </a:ext>
            </a:extLst>
          </p:cNvPr>
          <p:cNvSpPr txBox="1"/>
          <p:nvPr/>
        </p:nvSpPr>
        <p:spPr>
          <a:xfrm>
            <a:off x="624016" y="4104498"/>
            <a:ext cx="2588004" cy="1671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a:defRPr lang="zh-CN"/>
            </a:defPPr>
            <a:lvl1pPr defTabSz="457200">
              <a:lnSpc>
                <a:spcPct val="150000"/>
              </a:lnSpc>
              <a:defRPr sz="1000" b="0">
                <a:solidFill>
                  <a:schemeClr val="tx1">
                    <a:lumMod val="50000"/>
                    <a:lumOff val="50000"/>
                  </a:schemeClr>
                </a:solidFill>
                <a:latin typeface="+mn-ea"/>
                <a:ea typeface="+mn-ea"/>
                <a:cs typeface="PingFang SC Regular"/>
              </a:defRPr>
            </a:lvl1pPr>
          </a:lstStyle>
          <a:p>
            <a:r>
              <a:rPr lang="en-SG" sz="1050" dirty="0"/>
              <a:t>The digital transformation of corporate is driving the need to apply new technologies</a:t>
            </a:r>
            <a:r>
              <a:rPr lang="zh-CN" altLang="en-US" sz="1050" dirty="0"/>
              <a:t> </a:t>
            </a:r>
            <a:r>
              <a:rPr lang="en-US" altLang="zh-CN" sz="1050" dirty="0"/>
              <a:t>such as </a:t>
            </a:r>
            <a:r>
              <a:rPr lang="en-SG" sz="1050" dirty="0"/>
              <a:t>cloud computing, big data, and the Internet of Things. The adoption of these new technologies poses new challenges to the traditional network security technology and management methods.</a:t>
            </a:r>
            <a:endParaRPr lang="en-US" altLang="zh-CN" sz="1050" dirty="0"/>
          </a:p>
        </p:txBody>
      </p:sp>
      <p:sp>
        <p:nvSpPr>
          <p:cNvPr id="3" name="此处为内容描述文本，文本字体选用微软雅黑，字号20磅，字重Regular，颜色色值为#000000，行距为1.5倍。">
            <a:extLst>
              <a:ext uri="{FF2B5EF4-FFF2-40B4-BE49-F238E27FC236}">
                <a16:creationId xmlns:a16="http://schemas.microsoft.com/office/drawing/2014/main" id="{C0BA2109-A3C7-1592-3B9B-ED6758F62EBD}"/>
              </a:ext>
            </a:extLst>
          </p:cNvPr>
          <p:cNvSpPr txBox="1"/>
          <p:nvPr/>
        </p:nvSpPr>
        <p:spPr>
          <a:xfrm>
            <a:off x="3572362" y="4104498"/>
            <a:ext cx="2328037" cy="1671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a:defRPr lang="zh-CN"/>
            </a:defPPr>
            <a:lvl1pPr defTabSz="457200">
              <a:lnSpc>
                <a:spcPct val="150000"/>
              </a:lnSpc>
              <a:defRPr sz="1400" b="0">
                <a:latin typeface="+mn-ea"/>
                <a:ea typeface="+mn-ea"/>
                <a:cs typeface="PingFang SC Regular"/>
              </a:defRPr>
            </a:lvl1pPr>
          </a:lstStyle>
          <a:p>
            <a:r>
              <a:rPr lang="en-SG" sz="1050" dirty="0">
                <a:solidFill>
                  <a:schemeClr val="tx1">
                    <a:lumMod val="50000"/>
                    <a:lumOff val="50000"/>
                  </a:schemeClr>
                </a:solidFill>
              </a:rPr>
              <a:t>The development of corporate business has been expanding to hybrid cloud and multi-cloud environments. However, the failure to implement security controls on time has resulted in security blind</a:t>
            </a:r>
            <a:r>
              <a:rPr lang="zh-CN" altLang="en-US" sz="1050" dirty="0">
                <a:solidFill>
                  <a:schemeClr val="tx1">
                    <a:lumMod val="50000"/>
                    <a:lumOff val="50000"/>
                  </a:schemeClr>
                </a:solidFill>
              </a:rPr>
              <a:t> </a:t>
            </a:r>
            <a:r>
              <a:rPr lang="en-US" altLang="zh-CN" sz="1050" dirty="0">
                <a:solidFill>
                  <a:schemeClr val="tx1">
                    <a:lumMod val="50000"/>
                    <a:lumOff val="50000"/>
                  </a:schemeClr>
                </a:solidFill>
              </a:rPr>
              <a:t>spot</a:t>
            </a:r>
            <a:r>
              <a:rPr lang="en-SG" sz="1050" dirty="0">
                <a:solidFill>
                  <a:schemeClr val="tx1">
                    <a:lumMod val="50000"/>
                    <a:lumOff val="50000"/>
                  </a:schemeClr>
                </a:solidFill>
              </a:rPr>
              <a:t>, which leads to difficulty conducting unified security management and control.</a:t>
            </a:r>
            <a:endParaRPr lang="en-US" altLang="zh-CN" sz="1050" dirty="0">
              <a:solidFill>
                <a:schemeClr val="tx1">
                  <a:lumMod val="50000"/>
                  <a:lumOff val="50000"/>
                </a:schemeClr>
              </a:solidFill>
            </a:endParaRPr>
          </a:p>
        </p:txBody>
      </p:sp>
      <p:sp>
        <p:nvSpPr>
          <p:cNvPr id="21" name="此处为内容描述文本，文本字体选用微软雅黑，字号20磅，字重Regular，颜色色值为#000000，行距为1.5倍。">
            <a:extLst>
              <a:ext uri="{FF2B5EF4-FFF2-40B4-BE49-F238E27FC236}">
                <a16:creationId xmlns:a16="http://schemas.microsoft.com/office/drawing/2014/main" id="{3A277533-BD09-02E3-BDF0-48062A743606}"/>
              </a:ext>
            </a:extLst>
          </p:cNvPr>
          <p:cNvSpPr txBox="1"/>
          <p:nvPr/>
        </p:nvSpPr>
        <p:spPr>
          <a:xfrm>
            <a:off x="6408085" y="4104498"/>
            <a:ext cx="2387023" cy="1910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a:defRPr lang="zh-CN"/>
            </a:defPPr>
            <a:lvl1pPr defTabSz="457200">
              <a:lnSpc>
                <a:spcPct val="150000"/>
              </a:lnSpc>
              <a:defRPr sz="1400" b="0">
                <a:latin typeface="+mn-ea"/>
                <a:ea typeface="+mn-ea"/>
                <a:cs typeface="PingFang SC Regular"/>
              </a:defRPr>
            </a:lvl1pPr>
          </a:lstStyle>
          <a:p>
            <a:r>
              <a:rPr lang="en-SG" sz="1050" dirty="0">
                <a:solidFill>
                  <a:schemeClr val="tx1">
                    <a:lumMod val="50000"/>
                    <a:lumOff val="50000"/>
                  </a:schemeClr>
                </a:solidFill>
              </a:rPr>
              <a:t>Endpoint security, identity management, and business application access control are fragmented and disconnected. There is an urgent need for an effective way to integrate these capabilities in providing a holistically defence mechanism.</a:t>
            </a:r>
            <a:endParaRPr lang="en-US" altLang="zh-CN" sz="1050" dirty="0">
              <a:solidFill>
                <a:schemeClr val="tx1">
                  <a:lumMod val="50000"/>
                  <a:lumOff val="50000"/>
                </a:schemeClr>
              </a:solidFill>
            </a:endParaRPr>
          </a:p>
        </p:txBody>
      </p:sp>
      <p:sp>
        <p:nvSpPr>
          <p:cNvPr id="22" name="此处为内容描述文本，文本字体选用微软雅黑，字号20磅，字重Regular，颜色色值为#000000，行距为1.5倍。">
            <a:extLst>
              <a:ext uri="{FF2B5EF4-FFF2-40B4-BE49-F238E27FC236}">
                <a16:creationId xmlns:a16="http://schemas.microsoft.com/office/drawing/2014/main" id="{5E97F677-C9F5-6FC2-C363-9355F20CC056}"/>
              </a:ext>
            </a:extLst>
          </p:cNvPr>
          <p:cNvSpPr txBox="1"/>
          <p:nvPr/>
        </p:nvSpPr>
        <p:spPr>
          <a:xfrm>
            <a:off x="9122957" y="4104498"/>
            <a:ext cx="2677892" cy="1591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a:defRPr lang="zh-CN"/>
            </a:defPPr>
            <a:lvl1pPr defTabSz="457200">
              <a:lnSpc>
                <a:spcPct val="150000"/>
              </a:lnSpc>
              <a:defRPr sz="1400" b="0">
                <a:latin typeface="+mn-ea"/>
                <a:ea typeface="+mn-ea"/>
                <a:cs typeface="PingFang SC Regular"/>
              </a:defRPr>
            </a:lvl1pPr>
          </a:lstStyle>
          <a:p>
            <a:r>
              <a:rPr lang="en-US" altLang="zh-CN" sz="1000" dirty="0">
                <a:solidFill>
                  <a:schemeClr val="tx1">
                    <a:lumMod val="50000"/>
                    <a:lumOff val="50000"/>
                  </a:schemeClr>
                </a:solidFill>
              </a:rPr>
              <a:t>Corporate access and security management are complex and ever-changing. Traditional technologies are complex and require lots of effort to make changes, resulting in long cycles to make changes that involve hardware and software components. It also incurs additional costs on hardware and operational </a:t>
            </a:r>
            <a:r>
              <a:rPr lang="en-US" altLang="zh-CN" sz="1000" dirty="0" err="1">
                <a:solidFill>
                  <a:schemeClr val="tx1">
                    <a:lumMod val="50000"/>
                    <a:lumOff val="50000"/>
                  </a:schemeClr>
                </a:solidFill>
              </a:rPr>
              <a:t>labour</a:t>
            </a:r>
            <a:r>
              <a:rPr lang="en-US" altLang="zh-CN" sz="1000" dirty="0">
                <a:solidFill>
                  <a:schemeClr val="tx1">
                    <a:lumMod val="50000"/>
                    <a:lumOff val="50000"/>
                  </a:schemeClr>
                </a:solidFill>
              </a:rPr>
              <a:t>. </a:t>
            </a:r>
            <a:endParaRPr lang="en-US" altLang="zh-CN" sz="1050" dirty="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359810" y="396290"/>
            <a:ext cx="10346668" cy="607123"/>
          </a:xfrm>
        </p:spPr>
        <p:txBody>
          <a:bodyPr/>
          <a:lstStyle/>
          <a:p>
            <a:r>
              <a:rPr lang="en-US" altLang="zh-CN" dirty="0"/>
              <a:t>What is Zero-Trust?</a:t>
            </a:r>
            <a:endParaRPr lang="zh-CN" altLang="en-US" dirty="0"/>
          </a:p>
        </p:txBody>
      </p:sp>
      <p:grpSp>
        <p:nvGrpSpPr>
          <p:cNvPr id="6" name="组合 5"/>
          <p:cNvGrpSpPr/>
          <p:nvPr/>
        </p:nvGrpSpPr>
        <p:grpSpPr>
          <a:xfrm>
            <a:off x="669956" y="3823855"/>
            <a:ext cx="10017257" cy="1350563"/>
            <a:chOff x="669956" y="5697561"/>
            <a:chExt cx="10017257" cy="1350563"/>
          </a:xfrm>
        </p:grpSpPr>
        <p:sp>
          <p:nvSpPr>
            <p:cNvPr id="12" name="矩形 11"/>
            <p:cNvSpPr/>
            <p:nvPr/>
          </p:nvSpPr>
          <p:spPr>
            <a:xfrm>
              <a:off x="669956" y="5697562"/>
              <a:ext cx="1087058" cy="1350562"/>
            </a:xfrm>
            <a:prstGeom prst="rect">
              <a:avLst/>
            </a:prstGeom>
            <a:solidFill>
              <a:srgbClr val="0479FF"/>
            </a:solidFill>
            <a:ln w="12700">
              <a:solidFill>
                <a:srgbClr val="0479FF"/>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ltLang="zh-CN" sz="2000" dirty="0">
                  <a:solidFill>
                    <a:schemeClr val="bg1"/>
                  </a:solidFill>
                  <a:latin typeface="+mn-ea"/>
                  <a:sym typeface="+mn-ea"/>
                </a:rPr>
                <a:t>What </a:t>
              </a:r>
            </a:p>
            <a:p>
              <a:pPr lvl="0" algn="ctr"/>
              <a:r>
                <a:rPr lang="en-US" altLang="zh-CN" sz="2000" dirty="0">
                  <a:solidFill>
                    <a:schemeClr val="bg1"/>
                  </a:solidFill>
                  <a:latin typeface="+mn-ea"/>
                  <a:sym typeface="+mn-ea"/>
                </a:rPr>
                <a:t>is it?</a:t>
              </a:r>
              <a:endParaRPr lang="zh-CN" altLang="en-US" sz="2000" dirty="0">
                <a:solidFill>
                  <a:schemeClr val="bg1"/>
                </a:solidFill>
                <a:latin typeface="+mn-ea"/>
                <a:sym typeface="+mn-ea"/>
              </a:endParaRPr>
            </a:p>
          </p:txBody>
        </p:sp>
        <p:sp>
          <p:nvSpPr>
            <p:cNvPr id="13" name="文本框 12"/>
            <p:cNvSpPr txBox="1"/>
            <p:nvPr/>
          </p:nvSpPr>
          <p:spPr>
            <a:xfrm>
              <a:off x="1757014" y="5697561"/>
              <a:ext cx="8930199" cy="1350562"/>
            </a:xfrm>
            <a:prstGeom prst="rect">
              <a:avLst/>
            </a:prstGeom>
            <a:noFill/>
            <a:ln w="9525">
              <a:solidFill>
                <a:srgbClr val="0588FF"/>
              </a:solidFill>
            </a:ln>
          </p:spPr>
          <p:txBody>
            <a:bodyPr wrap="square" rtlCol="0" anchor="ctr">
              <a:noAutofit/>
            </a:bodyPr>
            <a:lstStyle/>
            <a:p>
              <a:pPr lvl="0">
                <a:lnSpc>
                  <a:spcPct val="150000"/>
                </a:lnSpc>
              </a:pPr>
              <a:r>
                <a:rPr lang="en-US" altLang="zh-CN" sz="1200" dirty="0">
                  <a:solidFill>
                    <a:srgbClr val="184199"/>
                  </a:solidFill>
                  <a:latin typeface="+mn-ea"/>
                  <a:ea typeface="+mn-ea"/>
                </a:rPr>
                <a:t>Zero-Trust is a </a:t>
              </a:r>
              <a:r>
                <a:rPr lang="en-US" altLang="zh-CN" sz="1200" dirty="0">
                  <a:solidFill>
                    <a:schemeClr val="accent5"/>
                  </a:solidFill>
                  <a:latin typeface="+mn-ea"/>
                  <a:ea typeface="+mn-ea"/>
                </a:rPr>
                <a:t>security concept</a:t>
              </a:r>
              <a:r>
                <a:rPr lang="en-US" altLang="zh-CN" sz="1200" dirty="0">
                  <a:solidFill>
                    <a:srgbClr val="184199"/>
                  </a:solidFill>
                  <a:latin typeface="+mn-ea"/>
                  <a:ea typeface="+mn-ea"/>
                </a:rPr>
                <a:t> instead of a technology or a product.</a:t>
              </a:r>
            </a:p>
            <a:p>
              <a:pPr lvl="0">
                <a:lnSpc>
                  <a:spcPct val="150000"/>
                </a:lnSpc>
              </a:pPr>
              <a:r>
                <a:rPr lang="en-US" altLang="zh-CN" sz="1200" dirty="0">
                  <a:solidFill>
                    <a:srgbClr val="184199"/>
                  </a:solidFill>
                  <a:latin typeface="+mn-ea"/>
                  <a:ea typeface="+mn-ea"/>
                </a:rPr>
                <a:t>Assuming the network environment is already compromised: for every access request and service execution, </a:t>
              </a:r>
              <a:r>
                <a:rPr lang="en-US" altLang="zh-CN" sz="1200" dirty="0">
                  <a:solidFill>
                    <a:schemeClr val="accent5"/>
                  </a:solidFill>
                  <a:latin typeface="+mn-ea"/>
                  <a:ea typeface="+mn-ea"/>
                </a:rPr>
                <a:t>a holistic, dynamic and smart access control verification</a:t>
              </a:r>
              <a:r>
                <a:rPr lang="en-US" altLang="zh-CN" sz="1200" dirty="0">
                  <a:solidFill>
                    <a:srgbClr val="184199"/>
                  </a:solidFill>
                  <a:latin typeface="+mn-ea"/>
                  <a:ea typeface="+mn-ea"/>
                </a:rPr>
                <a:t> is always required based on as many factors as possible (such as </a:t>
              </a:r>
              <a:r>
                <a:rPr lang="en-US" altLang="zh-CN" sz="1200" dirty="0">
                  <a:solidFill>
                    <a:schemeClr val="accent5"/>
                  </a:solidFill>
                  <a:latin typeface="+mn-ea"/>
                  <a:ea typeface="+mn-ea"/>
                </a:rPr>
                <a:t>human, device, system</a:t>
              </a:r>
              <a:r>
                <a:rPr lang="en-US" altLang="zh-CN" sz="1200" dirty="0">
                  <a:solidFill>
                    <a:srgbClr val="184199"/>
                  </a:solidFill>
                  <a:latin typeface="+mn-ea"/>
                  <a:ea typeface="+mn-ea"/>
                </a:rPr>
                <a:t> </a:t>
              </a:r>
              <a:r>
                <a:rPr lang="en-US" altLang="zh-CN" sz="1200" dirty="0" err="1">
                  <a:solidFill>
                    <a:srgbClr val="184199"/>
                  </a:solidFill>
                  <a:latin typeface="+mn-ea"/>
                  <a:ea typeface="+mn-ea"/>
                </a:rPr>
                <a:t>etc</a:t>
              </a:r>
              <a:r>
                <a:rPr lang="en-US" altLang="zh-CN" sz="1200" dirty="0">
                  <a:solidFill>
                    <a:srgbClr val="184199"/>
                  </a:solidFill>
                  <a:latin typeface="+mn-ea"/>
                  <a:ea typeface="+mn-ea"/>
                </a:rPr>
                <a:t>) to lower uncertainty of policy decision. Access to resources is secured with end-to-end encryption.</a:t>
              </a:r>
            </a:p>
          </p:txBody>
        </p:sp>
      </p:grpSp>
      <p:grpSp>
        <p:nvGrpSpPr>
          <p:cNvPr id="2" name="组合 1"/>
          <p:cNvGrpSpPr/>
          <p:nvPr/>
        </p:nvGrpSpPr>
        <p:grpSpPr>
          <a:xfrm>
            <a:off x="669956" y="1397515"/>
            <a:ext cx="9979122" cy="2185063"/>
            <a:chOff x="708091" y="2971275"/>
            <a:chExt cx="9979122" cy="2185063"/>
          </a:xfrm>
        </p:grpSpPr>
        <p:grpSp>
          <p:nvGrpSpPr>
            <p:cNvPr id="5" name="组合 4"/>
            <p:cNvGrpSpPr/>
            <p:nvPr/>
          </p:nvGrpSpPr>
          <p:grpSpPr>
            <a:xfrm>
              <a:off x="708091" y="2971275"/>
              <a:ext cx="3766850" cy="2185062"/>
              <a:chOff x="1504301" y="1796564"/>
              <a:chExt cx="4190944" cy="2185062"/>
            </a:xfrm>
          </p:grpSpPr>
          <p:sp>
            <p:nvSpPr>
              <p:cNvPr id="736" name="矩形"/>
              <p:cNvSpPr/>
              <p:nvPr/>
            </p:nvSpPr>
            <p:spPr>
              <a:xfrm>
                <a:off x="1504790" y="2330106"/>
                <a:ext cx="4190455" cy="1651520"/>
              </a:xfrm>
              <a:prstGeom prst="roundRect">
                <a:avLst>
                  <a:gd name="adj" fmla="val 0"/>
                </a:avLst>
              </a:prstGeom>
              <a:solidFill>
                <a:srgbClr val="EDF1FF"/>
              </a:solidFill>
              <a:ln w="12700">
                <a:miter lim="400000"/>
              </a:ln>
            </p:spPr>
            <p:txBody>
              <a:bodyPr lIns="25397" tIns="25397" rIns="25397" bIns="25397" anchor="ctr"/>
              <a:lstStyle/>
              <a:p>
                <a:pPr algn="ctr" defTabSz="412750" eaLnBrk="1" fontAlgn="auto">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1600" kern="0">
                  <a:solidFill>
                    <a:srgbClr val="FFFFFF"/>
                  </a:solidFill>
                  <a:latin typeface="+mn-ea"/>
                  <a:ea typeface="+mn-ea"/>
                  <a:cs typeface="Helvetica Neue Medium"/>
                  <a:sym typeface="Helvetica Neue Medium"/>
                </a:endParaRPr>
              </a:p>
            </p:txBody>
          </p:sp>
          <p:sp>
            <p:nvSpPr>
              <p:cNvPr id="737" name="标题一"/>
              <p:cNvSpPr/>
              <p:nvPr/>
            </p:nvSpPr>
            <p:spPr>
              <a:xfrm>
                <a:off x="1504301" y="1796564"/>
                <a:ext cx="4190455" cy="547435"/>
              </a:xfrm>
              <a:prstGeom prst="rect">
                <a:avLst/>
              </a:prstGeom>
              <a:solidFill>
                <a:srgbClr val="0379FF"/>
              </a:solidFill>
              <a:ln w="12700">
                <a:miter lim="400000"/>
              </a:ln>
            </p:spPr>
            <p:txBody>
              <a:bodyPr lIns="0" tIns="0" rIns="0" bIns="0" anchor="ctr"/>
              <a:lstStyle>
                <a:lvl1pPr>
                  <a:defRPr sz="4000" b="0">
                    <a:solidFill>
                      <a:srgbClr val="FFFFFF"/>
                    </a:solidFill>
                    <a:latin typeface="+mn-lt"/>
                    <a:ea typeface="+mn-ea"/>
                    <a:cs typeface="+mn-cs"/>
                    <a:sym typeface="腾讯体 W7"/>
                  </a:defRPr>
                </a:lvl1pPr>
              </a:lstStyle>
              <a:p>
                <a:pPr algn="ctr" defTabSz="412750" eaLnBrk="1" fontAlgn="auto">
                  <a:spcBef>
                    <a:spcPts val="0"/>
                  </a:spcBef>
                  <a:spcAft>
                    <a:spcPts val="0"/>
                  </a:spcAft>
                </a:pPr>
                <a:r>
                  <a:rPr lang="en-US" sz="2000" kern="0" dirty="0">
                    <a:latin typeface="+mn-ea"/>
                  </a:rPr>
                  <a:t>Traditional Security Mindset</a:t>
                </a:r>
                <a:endParaRPr sz="2000" kern="0" dirty="0">
                  <a:latin typeface="+mn-ea"/>
                </a:endParaRPr>
              </a:p>
            </p:txBody>
          </p:sp>
          <p:sp>
            <p:nvSpPr>
              <p:cNvPr id="10" name="此处为内容描述文本，文本字体选用微软雅黑，字号20磅，字重Regular，颜色色值为#000000，行距为1.5倍。"/>
              <p:cNvSpPr txBox="1"/>
              <p:nvPr/>
            </p:nvSpPr>
            <p:spPr>
              <a:xfrm>
                <a:off x="1822502" y="2662941"/>
                <a:ext cx="3554052" cy="909054"/>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12700" eaLnBrk="1" fontAlgn="auto">
                  <a:lnSpc>
                    <a:spcPct val="150000"/>
                  </a:lnSpc>
                  <a:spcBef>
                    <a:spcPts val="0"/>
                  </a:spcBef>
                  <a:spcAft>
                    <a:spcPts val="0"/>
                  </a:spcAft>
                  <a:defRPr b="0">
                    <a:solidFill>
                      <a:srgbClr val="FFFFFF"/>
                    </a:solidFill>
                    <a:latin typeface="PingFang SC Regular"/>
                    <a:ea typeface="PingFang SC Regular"/>
                    <a:cs typeface="PingFang SC Regular"/>
                    <a:sym typeface="PingFang SC Regular"/>
                  </a:defRPr>
                </a:pPr>
                <a:r>
                  <a:rPr lang="en-US" altLang="zh-CN" sz="1400" kern="0" dirty="0">
                    <a:solidFill>
                      <a:srgbClr val="FFFFFF">
                        <a:lumMod val="10000"/>
                      </a:srgbClr>
                    </a:solidFill>
                    <a:latin typeface="Calibri" panose="020F0502020204030204" pitchFamily="34" charset="0"/>
                    <a:ea typeface="+mn-ea"/>
                    <a:cs typeface="Calibri" panose="020F0502020204030204" pitchFamily="34" charset="0"/>
                  </a:rPr>
                  <a:t>Trust all internal network traffic by default, authorize user based on IP and location</a:t>
                </a:r>
              </a:p>
            </p:txBody>
          </p:sp>
        </p:grpSp>
        <p:grpSp>
          <p:nvGrpSpPr>
            <p:cNvPr id="3" name="组合 2"/>
            <p:cNvGrpSpPr/>
            <p:nvPr/>
          </p:nvGrpSpPr>
          <p:grpSpPr>
            <a:xfrm>
              <a:off x="6919874" y="2971275"/>
              <a:ext cx="3767339" cy="2185063"/>
              <a:chOff x="6496270" y="1655686"/>
              <a:chExt cx="3767339" cy="2185063"/>
            </a:xfrm>
          </p:grpSpPr>
          <p:sp>
            <p:nvSpPr>
              <p:cNvPr id="739" name="矩形"/>
              <p:cNvSpPr/>
              <p:nvPr/>
            </p:nvSpPr>
            <p:spPr>
              <a:xfrm>
                <a:off x="6496759" y="2203121"/>
                <a:ext cx="3766850" cy="1637628"/>
              </a:xfrm>
              <a:prstGeom prst="roundRect">
                <a:avLst>
                  <a:gd name="adj" fmla="val 0"/>
                </a:avLst>
              </a:prstGeom>
              <a:solidFill>
                <a:srgbClr val="EDF1FF"/>
              </a:solidFill>
              <a:ln w="12700">
                <a:miter lim="400000"/>
              </a:ln>
            </p:spPr>
            <p:txBody>
              <a:bodyPr lIns="25397" tIns="25397" rIns="25397" bIns="25397" anchor="ctr"/>
              <a:lstStyle/>
              <a:p>
                <a:pPr algn="ctr" defTabSz="412750" eaLnBrk="1" fontAlgn="auto">
                  <a:spcBef>
                    <a:spcPts val="0"/>
                  </a:spcBef>
                  <a:spcAft>
                    <a:spcPts val="0"/>
                  </a:spcAft>
                  <a:defRPr sz="3200" b="0">
                    <a:solidFill>
                      <a:srgbClr val="FFFFFF"/>
                    </a:solidFill>
                    <a:latin typeface="Helvetica Neue Medium"/>
                    <a:ea typeface="Helvetica Neue Medium"/>
                    <a:cs typeface="Helvetica Neue Medium"/>
                    <a:sym typeface="Helvetica Neue Medium"/>
                  </a:defRPr>
                </a:pPr>
                <a:endParaRPr sz="1600" kern="0">
                  <a:solidFill>
                    <a:srgbClr val="FFFFFF"/>
                  </a:solidFill>
                  <a:latin typeface="+mn-ea"/>
                  <a:ea typeface="+mn-ea"/>
                  <a:cs typeface="Helvetica Neue Medium"/>
                  <a:sym typeface="Helvetica Neue Medium"/>
                </a:endParaRPr>
              </a:p>
            </p:txBody>
          </p:sp>
          <p:sp>
            <p:nvSpPr>
              <p:cNvPr id="740" name="标题二"/>
              <p:cNvSpPr/>
              <p:nvPr/>
            </p:nvSpPr>
            <p:spPr>
              <a:xfrm>
                <a:off x="6496270" y="1655686"/>
                <a:ext cx="3766410" cy="547434"/>
              </a:xfrm>
              <a:prstGeom prst="roundRect">
                <a:avLst>
                  <a:gd name="adj" fmla="val 0"/>
                </a:avLst>
              </a:prstGeom>
              <a:solidFill>
                <a:srgbClr val="0379FF"/>
              </a:solidFill>
              <a:ln w="12700">
                <a:miter lim="400000"/>
              </a:ln>
            </p:spPr>
            <p:txBody>
              <a:bodyPr lIns="0" tIns="0" rIns="0" bIns="0" anchor="ctr"/>
              <a:lstStyle>
                <a:lvl1pPr>
                  <a:defRPr sz="4000" b="0">
                    <a:solidFill>
                      <a:srgbClr val="FFFFFF"/>
                    </a:solidFill>
                    <a:latin typeface="+mn-lt"/>
                    <a:ea typeface="+mn-ea"/>
                    <a:cs typeface="+mn-cs"/>
                    <a:sym typeface="腾讯体 W7"/>
                  </a:defRPr>
                </a:lvl1pPr>
              </a:lstStyle>
              <a:p>
                <a:pPr algn="ctr" defTabSz="412750" eaLnBrk="1" fontAlgn="auto">
                  <a:spcBef>
                    <a:spcPts val="0"/>
                  </a:spcBef>
                  <a:spcAft>
                    <a:spcPts val="0"/>
                  </a:spcAft>
                </a:pPr>
                <a:r>
                  <a:rPr lang="en-US" altLang="zh-CN" sz="2000" kern="0" dirty="0">
                    <a:latin typeface="+mn-ea"/>
                  </a:rPr>
                  <a:t>Zero-Trust Mindset</a:t>
                </a:r>
                <a:endParaRPr sz="2000" kern="0" dirty="0">
                  <a:latin typeface="+mn-ea"/>
                </a:endParaRPr>
              </a:p>
            </p:txBody>
          </p:sp>
          <p:sp>
            <p:nvSpPr>
              <p:cNvPr id="11" name="此处为内容描述文本，文本字体选用微软雅黑，字号20磅，字重Regular，颜色色值为#000000，行距为1.5倍。"/>
              <p:cNvSpPr txBox="1"/>
              <p:nvPr/>
            </p:nvSpPr>
            <p:spPr>
              <a:xfrm>
                <a:off x="6849487" y="2533178"/>
                <a:ext cx="3312460" cy="1028921"/>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12700" eaLnBrk="1" fontAlgn="auto">
                  <a:lnSpc>
                    <a:spcPct val="150000"/>
                  </a:lnSpc>
                  <a:spcBef>
                    <a:spcPts val="0"/>
                  </a:spcBef>
                  <a:spcAft>
                    <a:spcPts val="0"/>
                  </a:spcAft>
                  <a:defRPr b="0">
                    <a:solidFill>
                      <a:srgbClr val="FFFFFF"/>
                    </a:solidFill>
                    <a:latin typeface="PingFang SC Regular"/>
                    <a:ea typeface="PingFang SC Regular"/>
                    <a:cs typeface="PingFang SC Regular"/>
                    <a:sym typeface="PingFang SC Regular"/>
                  </a:defRPr>
                </a:pPr>
                <a:r>
                  <a:rPr lang="en-US" altLang="zh-CN" sz="1400" kern="0" dirty="0">
                    <a:solidFill>
                      <a:srgbClr val="FFFFFF">
                        <a:lumMod val="10000"/>
                      </a:srgbClr>
                    </a:solidFill>
                    <a:latin typeface="Calibri" panose="020F0502020204030204" pitchFamily="34" charset="0"/>
                    <a:ea typeface="+mn-ea"/>
                    <a:cs typeface="Calibri" panose="020F0502020204030204" pitchFamily="34" charset="0"/>
                  </a:rPr>
                  <a:t>Do not trust anything by default, authorize based on identity and user behavior</a:t>
                </a:r>
              </a:p>
            </p:txBody>
          </p:sp>
        </p:grpSp>
        <p:sp>
          <p:nvSpPr>
            <p:cNvPr id="7" name="文本框 6"/>
            <p:cNvSpPr txBox="1"/>
            <p:nvPr/>
          </p:nvSpPr>
          <p:spPr>
            <a:xfrm>
              <a:off x="5271638" y="3837652"/>
              <a:ext cx="749940" cy="688256"/>
            </a:xfrm>
            <a:prstGeom prst="rect">
              <a:avLst/>
            </a:prstGeom>
            <a:noFill/>
          </p:spPr>
          <p:txBody>
            <a:bodyPr wrap="none" lIns="36000" tIns="36000" rIns="36000" bIns="36000" rtlCol="0">
              <a:spAutoFit/>
            </a:bodyPr>
            <a:lstStyle/>
            <a:p>
              <a:pPr algn="l"/>
              <a:r>
                <a:rPr kumimoji="1" lang="en-US" altLang="zh-CN" sz="4000" b="1" dirty="0">
                  <a:solidFill>
                    <a:srgbClr val="005AFF"/>
                  </a:solidFill>
                  <a:latin typeface="+mn-ea"/>
                  <a:ea typeface="+mn-ea"/>
                </a:rPr>
                <a:t>VS.</a:t>
              </a:r>
              <a:endParaRPr kumimoji="1" lang="zh-CN" altLang="en-US" sz="4000" b="1" dirty="0">
                <a:solidFill>
                  <a:srgbClr val="005AFF"/>
                </a:solidFill>
                <a:latin typeface="+mn-ea"/>
                <a:ea typeface="+mn-ea"/>
              </a:endParaRPr>
            </a:p>
          </p:txBody>
        </p:sp>
      </p:grpSp>
      <p:sp>
        <p:nvSpPr>
          <p:cNvPr id="8" name="文本框 7"/>
          <p:cNvSpPr txBox="1"/>
          <p:nvPr/>
        </p:nvSpPr>
        <p:spPr>
          <a:xfrm>
            <a:off x="669956" y="5529393"/>
            <a:ext cx="10017257" cy="688256"/>
          </a:xfrm>
          <a:prstGeom prst="rect">
            <a:avLst/>
          </a:prstGeom>
          <a:solidFill>
            <a:srgbClr val="0379FF"/>
          </a:solidFill>
        </p:spPr>
        <p:txBody>
          <a:bodyPr wrap="square" lIns="36000" tIns="36000" rIns="36000" bIns="36000" rtlCol="0" anchor="ctr" anchorCtr="0">
            <a:noAutofit/>
          </a:bodyPr>
          <a:lstStyle/>
          <a:p>
            <a:pPr algn="ctr"/>
            <a:r>
              <a:rPr kumimoji="1" lang="en-US" altLang="zh-CN" sz="3200" dirty="0">
                <a:solidFill>
                  <a:schemeClr val="bg1"/>
                </a:solidFill>
                <a:latin typeface="+mn-ea"/>
                <a:ea typeface="+mn-ea"/>
              </a:rPr>
              <a:t>Continuous Validation, Never Trust</a:t>
            </a:r>
            <a:endParaRPr kumimoji="1" lang="zh-CN" altLang="en-US" sz="3200" dirty="0">
              <a:solidFill>
                <a:schemeClr val="bg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线条"/>
          <p:cNvSpPr/>
          <p:nvPr/>
        </p:nvSpPr>
        <p:spPr>
          <a:xfrm>
            <a:off x="0" y="3589042"/>
            <a:ext cx="12192000" cy="0"/>
          </a:xfrm>
          <a:prstGeom prst="line">
            <a:avLst/>
          </a:prstGeom>
          <a:ln w="63500">
            <a:solidFill>
              <a:schemeClr val="accent1"/>
            </a:solidFill>
            <a:miter lim="400000"/>
            <a:tailEnd type="triangle" w="med" len="med"/>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latin typeface="Helvetica Neue Medium"/>
              <a:ea typeface="Helvetica Neue Medium"/>
              <a:cs typeface="Helvetica Neue Medium"/>
              <a:sym typeface="Helvetica Neue Medium"/>
            </a:endParaRPr>
          </a:p>
        </p:txBody>
      </p:sp>
      <p:grpSp>
        <p:nvGrpSpPr>
          <p:cNvPr id="8" name="组合 7"/>
          <p:cNvGrpSpPr/>
          <p:nvPr/>
        </p:nvGrpSpPr>
        <p:grpSpPr>
          <a:xfrm>
            <a:off x="2392777" y="3584069"/>
            <a:ext cx="2525923" cy="1745690"/>
            <a:chOff x="2863908" y="3533904"/>
            <a:chExt cx="2525923" cy="1745690"/>
          </a:xfrm>
        </p:grpSpPr>
        <p:sp>
          <p:nvSpPr>
            <p:cNvPr id="599" name="圆形"/>
            <p:cNvSpPr/>
            <p:nvPr/>
          </p:nvSpPr>
          <p:spPr>
            <a:xfrm>
              <a:off x="2863908" y="3533904"/>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04" name="线条"/>
            <p:cNvSpPr/>
            <p:nvPr/>
          </p:nvSpPr>
          <p:spPr>
            <a:xfrm flipV="1">
              <a:off x="2920210" y="3634133"/>
              <a:ext cx="1" cy="1645461"/>
            </a:xfrm>
            <a:prstGeom prst="line">
              <a:avLst/>
            </a:prstGeom>
            <a:ln w="12700">
              <a:solidFill>
                <a:schemeClr val="accent1"/>
              </a:solidFill>
              <a:miter lim="400000"/>
              <a:head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617" name="2020.03"/>
            <p:cNvSpPr txBox="1"/>
            <p:nvPr/>
          </p:nvSpPr>
          <p:spPr>
            <a:xfrm>
              <a:off x="3051189" y="3837753"/>
              <a:ext cx="988351" cy="331116"/>
            </a:xfrm>
            <a:prstGeom prst="rect">
              <a:avLst/>
            </a:prstGeom>
            <a:ln w="12700">
              <a:miter lim="400000"/>
            </a:ln>
          </p:spPr>
          <p:txBody>
            <a:bodyPr wrap="square"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2011</a:t>
              </a:r>
              <a:endParaRPr lang="zh-CN" altLang="en-US" sz="1600" dirty="0">
                <a:solidFill>
                  <a:schemeClr val="tx2"/>
                </a:solidFill>
                <a:latin typeface="Calibri" panose="020F0502020204030204" pitchFamily="34" charset="0"/>
                <a:ea typeface="腾讯体 W7"/>
                <a:cs typeface="Calibri" panose="020F0502020204030204" pitchFamily="34" charset="0"/>
              </a:endParaRPr>
            </a:p>
          </p:txBody>
        </p:sp>
        <p:sp>
          <p:nvSpPr>
            <p:cNvPr id="618" name="此处为内容描述文本，文本字体选用微软雅黑，字号20磅，字重Regular，颜色色值为#000000，行距为1.5倍。"/>
            <p:cNvSpPr txBox="1"/>
            <p:nvPr/>
          </p:nvSpPr>
          <p:spPr>
            <a:xfrm>
              <a:off x="3002989" y="4192789"/>
              <a:ext cx="2386842" cy="826413"/>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a:lnSpc>
                  <a:spcPct val="150000"/>
                </a:lnSpc>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Google launched </a:t>
              </a:r>
              <a:r>
                <a:rPr lang="en-US" altLang="zh-CN" sz="1200" dirty="0" err="1">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BeyondCorp</a:t>
              </a: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 project and implementing zero-trust within the company. Published articles about </a:t>
              </a:r>
              <a:r>
                <a:rPr lang="en-US" altLang="zh-CN" sz="1200" dirty="0" err="1">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BeyondCorp</a:t>
              </a: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 in 2014</a:t>
              </a:r>
              <a:endPar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endParaRPr>
            </a:p>
          </p:txBody>
        </p:sp>
      </p:grpSp>
      <p:grpSp>
        <p:nvGrpSpPr>
          <p:cNvPr id="6" name="组合 5"/>
          <p:cNvGrpSpPr/>
          <p:nvPr/>
        </p:nvGrpSpPr>
        <p:grpSpPr>
          <a:xfrm>
            <a:off x="4886656" y="3543429"/>
            <a:ext cx="2082898" cy="1745690"/>
            <a:chOff x="5695849" y="3533904"/>
            <a:chExt cx="2082898" cy="1745690"/>
          </a:xfrm>
        </p:grpSpPr>
        <p:sp>
          <p:nvSpPr>
            <p:cNvPr id="600" name="圆形"/>
            <p:cNvSpPr/>
            <p:nvPr/>
          </p:nvSpPr>
          <p:spPr>
            <a:xfrm>
              <a:off x="5695849" y="3533904"/>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05" name="线条"/>
            <p:cNvSpPr/>
            <p:nvPr/>
          </p:nvSpPr>
          <p:spPr>
            <a:xfrm flipV="1">
              <a:off x="5752151" y="3634132"/>
              <a:ext cx="1" cy="1645462"/>
            </a:xfrm>
            <a:prstGeom prst="line">
              <a:avLst/>
            </a:prstGeom>
            <a:ln w="12700">
              <a:solidFill>
                <a:schemeClr val="accent1"/>
              </a:solidFill>
              <a:miter lim="400000"/>
              <a:head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19" name="2020.05"/>
            <p:cNvSpPr txBox="1"/>
            <p:nvPr/>
          </p:nvSpPr>
          <p:spPr>
            <a:xfrm>
              <a:off x="5860680" y="3962146"/>
              <a:ext cx="943477"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2016</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620" name="此处为内容描述文本，文本字体选用微软雅黑，字号20磅，字重Regular，颜色色值为#000000，行距为1.5倍。"/>
            <p:cNvSpPr txBox="1"/>
            <p:nvPr/>
          </p:nvSpPr>
          <p:spPr>
            <a:xfrm>
              <a:off x="5825198" y="4327012"/>
              <a:ext cx="1953549" cy="757798"/>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a:lnSpc>
                  <a:spcPct val="150000"/>
                </a:lnSpc>
                <a:spcBef>
                  <a:spcPts val="0"/>
                </a:spcBef>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Tencent started implementing zero-trust within the company and apply to the entire organization.</a:t>
              </a:r>
            </a:p>
          </p:txBody>
        </p:sp>
      </p:grpSp>
      <p:grpSp>
        <p:nvGrpSpPr>
          <p:cNvPr id="4" name="组合 3"/>
          <p:cNvGrpSpPr/>
          <p:nvPr/>
        </p:nvGrpSpPr>
        <p:grpSpPr>
          <a:xfrm>
            <a:off x="6888993" y="3600579"/>
            <a:ext cx="1985591" cy="1745690"/>
            <a:chOff x="9345799" y="3533904"/>
            <a:chExt cx="1985591" cy="1745690"/>
          </a:xfrm>
        </p:grpSpPr>
        <p:sp>
          <p:nvSpPr>
            <p:cNvPr id="601" name="圆形"/>
            <p:cNvSpPr/>
            <p:nvPr/>
          </p:nvSpPr>
          <p:spPr>
            <a:xfrm>
              <a:off x="9345799" y="3533904"/>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06" name="线条"/>
            <p:cNvSpPr/>
            <p:nvPr/>
          </p:nvSpPr>
          <p:spPr>
            <a:xfrm flipV="1">
              <a:off x="9402101" y="3634132"/>
              <a:ext cx="1" cy="1645462"/>
            </a:xfrm>
            <a:prstGeom prst="line">
              <a:avLst/>
            </a:prstGeom>
            <a:ln w="12700">
              <a:solidFill>
                <a:schemeClr val="accent1"/>
              </a:solidFill>
              <a:miter lim="400000"/>
              <a:head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621" name="2020.07"/>
            <p:cNvSpPr txBox="1"/>
            <p:nvPr/>
          </p:nvSpPr>
          <p:spPr>
            <a:xfrm>
              <a:off x="9534888" y="3975817"/>
              <a:ext cx="943477"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2019</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622" name="此处为内容描述文本，文本字体选用微软雅黑，字号20磅，字重Regular，颜色色值为#000000，行距为1.5倍。"/>
            <p:cNvSpPr txBox="1"/>
            <p:nvPr/>
          </p:nvSpPr>
          <p:spPr>
            <a:xfrm>
              <a:off x="9499405" y="4336911"/>
              <a:ext cx="1831985" cy="757798"/>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228600">
                <a:lnSpc>
                  <a:spcPct val="150000"/>
                </a:lnSpc>
                <a:spcBef>
                  <a:spcPts val="350"/>
                </a:spcBef>
                <a:defRPr b="0">
                  <a:solidFill>
                    <a:srgbClr val="FFFFFF"/>
                  </a:solidFill>
                  <a:latin typeface="PingFang SC Regular"/>
                  <a:ea typeface="PingFang SC Regular"/>
                  <a:cs typeface="PingFang SC Regular"/>
                  <a:sym typeface="PingFang SC Regular"/>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Gartner published</a:t>
              </a:r>
              <a:r>
                <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a:t>
              </a: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Market Guide for Zero Trust Network Access”</a:t>
              </a:r>
              <a:endPar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endParaRPr>
            </a:p>
          </p:txBody>
        </p:sp>
      </p:grpSp>
      <p:grpSp>
        <p:nvGrpSpPr>
          <p:cNvPr id="9" name="组合 8"/>
          <p:cNvGrpSpPr/>
          <p:nvPr/>
        </p:nvGrpSpPr>
        <p:grpSpPr>
          <a:xfrm>
            <a:off x="1234368" y="1785421"/>
            <a:ext cx="2003885" cy="1845873"/>
            <a:chOff x="1260976" y="1796216"/>
            <a:chExt cx="2003885" cy="1845873"/>
          </a:xfrm>
        </p:grpSpPr>
        <p:sp>
          <p:nvSpPr>
            <p:cNvPr id="611" name="线条"/>
            <p:cNvSpPr/>
            <p:nvPr/>
          </p:nvSpPr>
          <p:spPr>
            <a:xfrm flipV="1">
              <a:off x="1317280" y="1957178"/>
              <a:ext cx="1" cy="1583084"/>
            </a:xfrm>
            <a:prstGeom prst="line">
              <a:avLst/>
            </a:prstGeom>
            <a:ln w="12700" cap="rnd">
              <a:solidFill>
                <a:schemeClr val="accent1"/>
              </a:solidFill>
              <a:miter lim="400000"/>
              <a:headEnd type="none"/>
              <a:tail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597" name="圆形"/>
            <p:cNvSpPr/>
            <p:nvPr/>
          </p:nvSpPr>
          <p:spPr>
            <a:xfrm>
              <a:off x="1260976" y="3529483"/>
              <a:ext cx="112605"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25" name="2020.02"/>
            <p:cNvSpPr txBox="1"/>
            <p:nvPr/>
          </p:nvSpPr>
          <p:spPr>
            <a:xfrm>
              <a:off x="1465096" y="1796216"/>
              <a:ext cx="1309518" cy="331116"/>
            </a:xfrm>
            <a:prstGeom prst="rect">
              <a:avLst/>
            </a:prstGeom>
            <a:ln w="12700">
              <a:miter lim="400000"/>
            </a:ln>
          </p:spPr>
          <p:txBody>
            <a:bodyPr wrap="square"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2010</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626" name="此处为内容描述文本，文本字体选用微软雅黑，字号20磅，字重Regular，颜色色值为#000000，行距为1.5倍。"/>
            <p:cNvSpPr txBox="1"/>
            <p:nvPr/>
          </p:nvSpPr>
          <p:spPr>
            <a:xfrm>
              <a:off x="1465095" y="2212371"/>
              <a:ext cx="1799766" cy="909055"/>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a:lnSpc>
                  <a:spcPct val="150000"/>
                </a:lnSpc>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Zero-Trust brought up by John </a:t>
              </a:r>
              <a:r>
                <a:rPr lang="en-US" altLang="zh-CN" sz="1200" dirty="0" err="1">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Kindervag</a:t>
              </a: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 Chief analyst of Forrester</a:t>
              </a:r>
              <a:endPar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endParaRPr>
            </a:p>
          </p:txBody>
        </p:sp>
      </p:grpSp>
      <p:grpSp>
        <p:nvGrpSpPr>
          <p:cNvPr id="7" name="组合 6"/>
          <p:cNvGrpSpPr/>
          <p:nvPr/>
        </p:nvGrpSpPr>
        <p:grpSpPr>
          <a:xfrm>
            <a:off x="3743604" y="1785458"/>
            <a:ext cx="1850062" cy="1856630"/>
            <a:chOff x="4320607" y="1785458"/>
            <a:chExt cx="1850062" cy="1856630"/>
          </a:xfrm>
        </p:grpSpPr>
        <p:sp>
          <p:nvSpPr>
            <p:cNvPr id="608" name="圆形"/>
            <p:cNvSpPr/>
            <p:nvPr/>
          </p:nvSpPr>
          <p:spPr>
            <a:xfrm>
              <a:off x="4320607" y="3529482"/>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12" name="线条"/>
            <p:cNvSpPr/>
            <p:nvPr/>
          </p:nvSpPr>
          <p:spPr>
            <a:xfrm flipV="1">
              <a:off x="4376909" y="1957177"/>
              <a:ext cx="1" cy="1583084"/>
            </a:xfrm>
            <a:prstGeom prst="line">
              <a:avLst/>
            </a:prstGeom>
            <a:ln w="12700">
              <a:solidFill>
                <a:schemeClr val="accent1"/>
              </a:solidFill>
              <a:miter lim="400000"/>
              <a:tail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27" name="2020.04"/>
            <p:cNvSpPr txBox="1"/>
            <p:nvPr/>
          </p:nvSpPr>
          <p:spPr>
            <a:xfrm>
              <a:off x="4520296" y="1785458"/>
              <a:ext cx="943478"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2013</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628" name="此处为内容描述文本，文本字体选用微软雅黑，字号20磅，字重Regular，颜色色值为#000000，行距为1.5倍。"/>
            <p:cNvSpPr txBox="1"/>
            <p:nvPr/>
          </p:nvSpPr>
          <p:spPr>
            <a:xfrm>
              <a:off x="4520297" y="2201612"/>
              <a:ext cx="1650372" cy="909055"/>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a:lnSpc>
                  <a:spcPct val="150000"/>
                </a:lnSpc>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CSA brought up Software-Defined Perimeter (SDP) and it’s the first technical solution of zero-trust.</a:t>
              </a:r>
            </a:p>
          </p:txBody>
        </p:sp>
      </p:grpSp>
      <p:grpSp>
        <p:nvGrpSpPr>
          <p:cNvPr id="5" name="组合 4"/>
          <p:cNvGrpSpPr/>
          <p:nvPr/>
        </p:nvGrpSpPr>
        <p:grpSpPr>
          <a:xfrm>
            <a:off x="5982221" y="1813129"/>
            <a:ext cx="1884213" cy="1828959"/>
            <a:chOff x="7601672" y="1813129"/>
            <a:chExt cx="1470279" cy="1828959"/>
          </a:xfrm>
        </p:grpSpPr>
        <p:sp>
          <p:nvSpPr>
            <p:cNvPr id="609" name="圆形"/>
            <p:cNvSpPr/>
            <p:nvPr/>
          </p:nvSpPr>
          <p:spPr>
            <a:xfrm>
              <a:off x="7601672" y="3529482"/>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613" name="线条"/>
            <p:cNvSpPr/>
            <p:nvPr/>
          </p:nvSpPr>
          <p:spPr>
            <a:xfrm flipV="1">
              <a:off x="7657975" y="1994048"/>
              <a:ext cx="0" cy="1546213"/>
            </a:xfrm>
            <a:prstGeom prst="line">
              <a:avLst/>
            </a:prstGeom>
            <a:ln w="12700">
              <a:solidFill>
                <a:schemeClr val="accent1"/>
              </a:solidFill>
              <a:miter lim="400000"/>
              <a:tail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629" name="2020.06"/>
            <p:cNvSpPr txBox="1"/>
            <p:nvPr/>
          </p:nvSpPr>
          <p:spPr>
            <a:xfrm>
              <a:off x="7810029" y="1813129"/>
              <a:ext cx="943476"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2019</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630" name="此处为内容描述文本，文本字体选用微软雅黑，字号20磅，字重Regular，颜色色值为#000000，行距为1.5倍。"/>
            <p:cNvSpPr txBox="1"/>
            <p:nvPr/>
          </p:nvSpPr>
          <p:spPr>
            <a:xfrm>
              <a:off x="7672257" y="2141608"/>
              <a:ext cx="1399694" cy="909055"/>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228600">
                <a:lnSpc>
                  <a:spcPct val="150000"/>
                </a:lnSpc>
                <a:spcBef>
                  <a:spcPts val="350"/>
                </a:spcBef>
                <a:defRPr b="0">
                  <a:solidFill>
                    <a:srgbClr val="FFFFFF"/>
                  </a:solidFill>
                  <a:latin typeface="PingFang SC Regular"/>
                  <a:ea typeface="PingFang SC Regular"/>
                  <a:cs typeface="PingFang SC Regular"/>
                  <a:sym typeface="PingFang SC Regular"/>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Tencent Security initiated zero-trust project under ITU-T, contributed to standardized implementation.</a:t>
              </a:r>
            </a:p>
          </p:txBody>
        </p:sp>
      </p:grpSp>
      <p:sp>
        <p:nvSpPr>
          <p:cNvPr id="3" name="标题 2"/>
          <p:cNvSpPr>
            <a:spLocks noGrp="1"/>
          </p:cNvSpPr>
          <p:nvPr>
            <p:ph type="title"/>
          </p:nvPr>
        </p:nvSpPr>
        <p:spPr>
          <a:xfrm>
            <a:off x="1359810" y="396290"/>
            <a:ext cx="10346668" cy="607123"/>
          </a:xfrm>
        </p:spPr>
        <p:txBody>
          <a:bodyPr/>
          <a:lstStyle/>
          <a:p>
            <a:r>
              <a:rPr lang="en-US" altLang="zh-CN" dirty="0"/>
              <a:t>Zero-Trust Concept Evolution and Practices</a:t>
            </a:r>
            <a:endParaRPr lang="zh-CN" altLang="en-US" dirty="0"/>
          </a:p>
        </p:txBody>
      </p:sp>
      <p:grpSp>
        <p:nvGrpSpPr>
          <p:cNvPr id="35" name="组合 34"/>
          <p:cNvGrpSpPr/>
          <p:nvPr/>
        </p:nvGrpSpPr>
        <p:grpSpPr>
          <a:xfrm flipV="1">
            <a:off x="8891057" y="3535676"/>
            <a:ext cx="2058366" cy="1733065"/>
            <a:chOff x="7601672" y="1909023"/>
            <a:chExt cx="2058366" cy="1733065"/>
          </a:xfrm>
        </p:grpSpPr>
        <p:sp>
          <p:nvSpPr>
            <p:cNvPr id="36" name="圆形"/>
            <p:cNvSpPr/>
            <p:nvPr/>
          </p:nvSpPr>
          <p:spPr>
            <a:xfrm>
              <a:off x="7601672" y="3529482"/>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37" name="线条"/>
            <p:cNvSpPr/>
            <p:nvPr/>
          </p:nvSpPr>
          <p:spPr>
            <a:xfrm flipV="1">
              <a:off x="7657975" y="1997379"/>
              <a:ext cx="0" cy="1542882"/>
            </a:xfrm>
            <a:prstGeom prst="line">
              <a:avLst/>
            </a:prstGeom>
            <a:ln w="12700">
              <a:solidFill>
                <a:schemeClr val="accent1"/>
              </a:solidFill>
              <a:miter lim="400000"/>
              <a:tail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38" name="2020.06"/>
            <p:cNvSpPr txBox="1"/>
            <p:nvPr/>
          </p:nvSpPr>
          <p:spPr>
            <a:xfrm rot="10800000">
              <a:off x="7768434" y="2863791"/>
              <a:ext cx="943476"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2020</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39" name="此处为内容描述文本，文本字体选用微软雅黑，字号20磅，字重Regular，颜色色值为#000000，行距为1.5倍。"/>
            <p:cNvSpPr txBox="1"/>
            <p:nvPr/>
          </p:nvSpPr>
          <p:spPr>
            <a:xfrm rot="10800000">
              <a:off x="7768433" y="1909023"/>
              <a:ext cx="1891605" cy="909055"/>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228600">
                <a:lnSpc>
                  <a:spcPct val="150000"/>
                </a:lnSpc>
                <a:spcBef>
                  <a:spcPts val="350"/>
                </a:spcBef>
                <a:defRPr b="0">
                  <a:solidFill>
                    <a:srgbClr val="FFFFFF"/>
                  </a:solidFill>
                  <a:latin typeface="PingFang SC Regular"/>
                  <a:ea typeface="PingFang SC Regular"/>
                  <a:cs typeface="PingFang SC Regular"/>
                  <a:sym typeface="PingFang SC Regular"/>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US officially published </a:t>
              </a:r>
              <a:r>
                <a:rPr lang="en-US" altLang="zh-CN" sz="1200" i="1"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NIST</a:t>
              </a:r>
              <a:r>
                <a:rPr lang="zh-CN" altLang="en-US" sz="1200" i="1"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 </a:t>
              </a:r>
              <a:r>
                <a:rPr lang="en-US" altLang="zh-CN" sz="1200" i="1"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SP800-207 Zero-Trust Architecture Standard </a:t>
              </a: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in Aug</a:t>
              </a:r>
              <a:endPar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endParaRPr>
            </a:p>
          </p:txBody>
        </p:sp>
      </p:grpSp>
      <p:sp>
        <p:nvSpPr>
          <p:cNvPr id="44" name="燕尾形 43"/>
          <p:cNvSpPr/>
          <p:nvPr/>
        </p:nvSpPr>
        <p:spPr>
          <a:xfrm>
            <a:off x="3577465" y="5501156"/>
            <a:ext cx="4714292" cy="748145"/>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Development</a:t>
            </a:r>
            <a:endParaRPr kumimoji="1" lang="zh-CN" altLang="en-US" dirty="0">
              <a:solidFill>
                <a:schemeClr val="bg1"/>
              </a:solidFill>
            </a:endParaRPr>
          </a:p>
        </p:txBody>
      </p:sp>
      <p:sp>
        <p:nvSpPr>
          <p:cNvPr id="45" name="燕尾形 44"/>
          <p:cNvSpPr/>
          <p:nvPr/>
        </p:nvSpPr>
        <p:spPr>
          <a:xfrm>
            <a:off x="8476205" y="5497917"/>
            <a:ext cx="3623415" cy="748145"/>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Implementation</a:t>
            </a:r>
            <a:endParaRPr kumimoji="1" lang="zh-CN" altLang="en-US" dirty="0">
              <a:solidFill>
                <a:schemeClr val="bg1"/>
              </a:solidFill>
            </a:endParaRPr>
          </a:p>
        </p:txBody>
      </p:sp>
      <p:sp>
        <p:nvSpPr>
          <p:cNvPr id="46" name="燕尾形 45"/>
          <p:cNvSpPr/>
          <p:nvPr/>
        </p:nvSpPr>
        <p:spPr>
          <a:xfrm>
            <a:off x="337522" y="5483994"/>
            <a:ext cx="2929560" cy="748145"/>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bg1"/>
                </a:solidFill>
              </a:rPr>
              <a:t>Ideation</a:t>
            </a:r>
            <a:endParaRPr kumimoji="1" lang="zh-CN" altLang="en-US" dirty="0">
              <a:solidFill>
                <a:schemeClr val="bg1"/>
              </a:solidFill>
            </a:endParaRPr>
          </a:p>
        </p:txBody>
      </p:sp>
      <p:grpSp>
        <p:nvGrpSpPr>
          <p:cNvPr id="48" name="组合 47"/>
          <p:cNvGrpSpPr/>
          <p:nvPr/>
        </p:nvGrpSpPr>
        <p:grpSpPr>
          <a:xfrm>
            <a:off x="281220" y="3533904"/>
            <a:ext cx="2085228" cy="1745690"/>
            <a:chOff x="2863908" y="3533904"/>
            <a:chExt cx="2085228" cy="1745690"/>
          </a:xfrm>
        </p:grpSpPr>
        <p:sp>
          <p:nvSpPr>
            <p:cNvPr id="49" name="圆形"/>
            <p:cNvSpPr/>
            <p:nvPr/>
          </p:nvSpPr>
          <p:spPr>
            <a:xfrm>
              <a:off x="2863908" y="3533904"/>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50" name="线条"/>
            <p:cNvSpPr/>
            <p:nvPr/>
          </p:nvSpPr>
          <p:spPr>
            <a:xfrm flipV="1">
              <a:off x="2920210" y="3634133"/>
              <a:ext cx="1" cy="1645461"/>
            </a:xfrm>
            <a:prstGeom prst="line">
              <a:avLst/>
            </a:prstGeom>
            <a:ln w="12700">
              <a:solidFill>
                <a:schemeClr val="accent1"/>
              </a:solidFill>
              <a:miter lim="400000"/>
              <a:head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51" name="2020.03"/>
            <p:cNvSpPr txBox="1"/>
            <p:nvPr/>
          </p:nvSpPr>
          <p:spPr>
            <a:xfrm>
              <a:off x="3038719" y="4127422"/>
              <a:ext cx="943478"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1994</a:t>
              </a:r>
              <a:endParaRPr lang="zh-CN" altLang="en-US" sz="1600" dirty="0">
                <a:solidFill>
                  <a:schemeClr val="tx2"/>
                </a:solidFill>
                <a:latin typeface="Calibri" panose="020F0502020204030204" pitchFamily="34" charset="0"/>
                <a:ea typeface="腾讯体 W7"/>
                <a:cs typeface="Calibri" panose="020F0502020204030204" pitchFamily="34" charset="0"/>
              </a:endParaRPr>
            </a:p>
          </p:txBody>
        </p:sp>
        <p:sp>
          <p:nvSpPr>
            <p:cNvPr id="52" name="此处为内容描述文本，文本字体选用微软雅黑，字号20磅，字重Regular，颜色色值为#000000，行距为1.5倍。"/>
            <p:cNvSpPr txBox="1"/>
            <p:nvPr/>
          </p:nvSpPr>
          <p:spPr>
            <a:xfrm>
              <a:off x="2995585" y="4453181"/>
              <a:ext cx="1953551" cy="826413"/>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a:lnSpc>
                  <a:spcPct val="150000"/>
                </a:lnSpc>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Jericho</a:t>
              </a:r>
              <a:r>
                <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 </a:t>
              </a: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Forum explored on security architecture and solution for borderless network</a:t>
              </a:r>
              <a:endParaRPr lang="zh-CN" altLang="en-US"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endParaRPr>
            </a:p>
          </p:txBody>
        </p:sp>
      </p:grpSp>
      <p:grpSp>
        <p:nvGrpSpPr>
          <p:cNvPr id="54" name="组合 53"/>
          <p:cNvGrpSpPr/>
          <p:nvPr/>
        </p:nvGrpSpPr>
        <p:grpSpPr>
          <a:xfrm>
            <a:off x="7796110" y="1815004"/>
            <a:ext cx="2109600" cy="1843438"/>
            <a:chOff x="7601672" y="1798650"/>
            <a:chExt cx="2109600" cy="1843438"/>
          </a:xfrm>
        </p:grpSpPr>
        <p:sp>
          <p:nvSpPr>
            <p:cNvPr id="55" name="圆形"/>
            <p:cNvSpPr/>
            <p:nvPr/>
          </p:nvSpPr>
          <p:spPr>
            <a:xfrm>
              <a:off x="7601672" y="3529482"/>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56" name="线条"/>
            <p:cNvSpPr/>
            <p:nvPr/>
          </p:nvSpPr>
          <p:spPr>
            <a:xfrm flipV="1">
              <a:off x="7657975" y="1997379"/>
              <a:ext cx="0" cy="1542882"/>
            </a:xfrm>
            <a:prstGeom prst="line">
              <a:avLst/>
            </a:prstGeom>
            <a:ln w="12700">
              <a:solidFill>
                <a:schemeClr val="accent1"/>
              </a:solidFill>
              <a:miter lim="400000"/>
              <a:tail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57" name="2020.06"/>
            <p:cNvSpPr txBox="1"/>
            <p:nvPr/>
          </p:nvSpPr>
          <p:spPr>
            <a:xfrm>
              <a:off x="7810029" y="1798650"/>
              <a:ext cx="943476"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1"/>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2020</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58" name="此处为内容描述文本，文本字体选用微软雅黑，字号20磅，字重Regular，颜色色值为#000000，行距为1.5倍。"/>
            <p:cNvSpPr txBox="1"/>
            <p:nvPr/>
          </p:nvSpPr>
          <p:spPr>
            <a:xfrm>
              <a:off x="7810028" y="2214804"/>
              <a:ext cx="1901244" cy="909055"/>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228600">
                <a:lnSpc>
                  <a:spcPct val="150000"/>
                </a:lnSpc>
                <a:spcBef>
                  <a:spcPts val="350"/>
                </a:spcBef>
                <a:defRPr b="0">
                  <a:solidFill>
                    <a:srgbClr val="FFFFFF"/>
                  </a:solidFill>
                  <a:latin typeface="PingFang SC Regular"/>
                  <a:ea typeface="PingFang SC Regular"/>
                  <a:cs typeface="PingFang SC Regular"/>
                  <a:sym typeface="PingFang SC Regular"/>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Tencent co-published </a:t>
              </a:r>
              <a:r>
                <a:rPr lang="en-US" altLang="zh-CN" sz="1200" i="1"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Whitepaper of Zero-Trust practices and implementation</a:t>
              </a:r>
              <a:endParaRPr lang="zh-CN" altLang="en-US" sz="1200" i="1"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endParaRPr>
            </a:p>
          </p:txBody>
        </p:sp>
      </p:grpSp>
      <p:grpSp>
        <p:nvGrpSpPr>
          <p:cNvPr id="10" name="组合 9"/>
          <p:cNvGrpSpPr/>
          <p:nvPr/>
        </p:nvGrpSpPr>
        <p:grpSpPr>
          <a:xfrm>
            <a:off x="10001465" y="1893411"/>
            <a:ext cx="1861421" cy="1738361"/>
            <a:chOff x="7601672" y="1903727"/>
            <a:chExt cx="1861421" cy="1738361"/>
          </a:xfrm>
        </p:grpSpPr>
        <p:sp>
          <p:nvSpPr>
            <p:cNvPr id="11" name="圆形"/>
            <p:cNvSpPr/>
            <p:nvPr/>
          </p:nvSpPr>
          <p:spPr>
            <a:xfrm>
              <a:off x="7601672" y="3529482"/>
              <a:ext cx="112606" cy="112606"/>
            </a:xfrm>
            <a:prstGeom prst="ellipse">
              <a:avLst/>
            </a:prstGeom>
            <a:solidFill>
              <a:srgbClr val="FFFFFF"/>
            </a:solidFill>
            <a:ln w="38100">
              <a:solidFill>
                <a:schemeClr val="accent1"/>
              </a:solidFill>
              <a:miter lim="400000"/>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a:solidFill>
                  <a:srgbClr val="FFFFFF"/>
                </a:solidFill>
                <a:ea typeface="Helvetica Neue Medium"/>
                <a:cs typeface="Calibri" panose="020F0502020204030204" pitchFamily="34" charset="0"/>
                <a:sym typeface="Helvetica Neue Medium"/>
              </a:endParaRPr>
            </a:p>
          </p:txBody>
        </p:sp>
        <p:sp>
          <p:nvSpPr>
            <p:cNvPr id="12" name="线条"/>
            <p:cNvSpPr/>
            <p:nvPr/>
          </p:nvSpPr>
          <p:spPr>
            <a:xfrm flipV="1">
              <a:off x="7657975" y="1997379"/>
              <a:ext cx="0" cy="1542882"/>
            </a:xfrm>
            <a:prstGeom prst="line">
              <a:avLst/>
            </a:prstGeom>
            <a:ln w="12700">
              <a:solidFill>
                <a:schemeClr val="accent1"/>
              </a:solidFill>
              <a:miter lim="400000"/>
              <a:tailEnd type="oval"/>
            </a:ln>
          </p:spPr>
          <p:txBody>
            <a:bodyPr lIns="0" tIns="0" rIns="0" bIns="0" anchor="ctr"/>
            <a:lstStyle/>
            <a:p>
              <a:pPr defTabSz="412750">
                <a:defRPr sz="3200" b="0">
                  <a:solidFill>
                    <a:srgbClr val="FFFFFF"/>
                  </a:solidFill>
                  <a:latin typeface="Helvetica Neue Medium"/>
                  <a:ea typeface="Helvetica Neue Medium"/>
                  <a:cs typeface="Helvetica Neue Medium"/>
                  <a:sym typeface="Helvetica Neue Medium"/>
                </a:defRPr>
              </a:pPr>
              <a:endParaRPr sz="1600" dirty="0">
                <a:solidFill>
                  <a:srgbClr val="FFFFFF"/>
                </a:solidFill>
                <a:ea typeface="Helvetica Neue Medium"/>
                <a:cs typeface="Calibri" panose="020F0502020204030204" pitchFamily="34" charset="0"/>
                <a:sym typeface="Helvetica Neue Medium"/>
              </a:endParaRPr>
            </a:p>
          </p:txBody>
        </p:sp>
        <p:sp>
          <p:nvSpPr>
            <p:cNvPr id="13" name="2020.06"/>
            <p:cNvSpPr txBox="1"/>
            <p:nvPr/>
          </p:nvSpPr>
          <p:spPr>
            <a:xfrm>
              <a:off x="7810028" y="1903727"/>
              <a:ext cx="943476" cy="331116"/>
            </a:xfrm>
            <a:prstGeom prst="rect">
              <a:avLst/>
            </a:prstGeom>
            <a:ln w="12700">
              <a:miter lim="400000"/>
            </a:ln>
          </p:spPr>
          <p:txBody>
            <a:bodyPr lIns="0" tIns="0" rIns="0" bIns="0" anchor="ctr">
              <a:spAutoFit/>
            </a:bodyPr>
            <a:lstStyle>
              <a:lvl1pPr algn="l" defTabSz="457200">
                <a:lnSpc>
                  <a:spcPct val="110000"/>
                </a:lnSpc>
                <a:defRPr b="0">
                  <a:solidFill>
                    <a:schemeClr val="accent1">
                      <a:hueOff val="848127"/>
                      <a:lumOff val="-2940"/>
                    </a:schemeClr>
                  </a:solidFill>
                  <a:latin typeface="+mn-lt"/>
                  <a:ea typeface="+mn-ea"/>
                  <a:cs typeface="+mn-cs"/>
                  <a:sym typeface="腾讯体 W7"/>
                </a:defRPr>
              </a:lvl1pPr>
            </a:lstStyle>
            <a:p>
              <a:pPr defTabSz="228600">
                <a:lnSpc>
                  <a:spcPct val="150000"/>
                </a:lnSpc>
                <a:defRPr/>
              </a:pPr>
              <a:r>
                <a:rPr lang="en-US" altLang="zh-CN" sz="1600" dirty="0">
                  <a:solidFill>
                    <a:schemeClr val="tx2"/>
                  </a:solidFill>
                  <a:latin typeface="Calibri" panose="020F0502020204030204" pitchFamily="34" charset="0"/>
                  <a:ea typeface="腾讯体 W7"/>
                  <a:cs typeface="Calibri" panose="020F0502020204030204" pitchFamily="34" charset="0"/>
                </a:rPr>
                <a:t>2021</a:t>
              </a:r>
              <a:endParaRPr sz="1600" dirty="0">
                <a:solidFill>
                  <a:schemeClr val="tx2"/>
                </a:solidFill>
                <a:latin typeface="Calibri" panose="020F0502020204030204" pitchFamily="34" charset="0"/>
                <a:ea typeface="腾讯体 W7"/>
                <a:cs typeface="Calibri" panose="020F0502020204030204" pitchFamily="34" charset="0"/>
              </a:endParaRPr>
            </a:p>
          </p:txBody>
        </p:sp>
        <p:sp>
          <p:nvSpPr>
            <p:cNvPr id="14" name="此处为内容描述文本，文本字体选用微软雅黑，字号20磅，字重Regular，颜色色值为#000000，行距为1.5倍。"/>
            <p:cNvSpPr txBox="1"/>
            <p:nvPr/>
          </p:nvSpPr>
          <p:spPr>
            <a:xfrm>
              <a:off x="7714278" y="2350417"/>
              <a:ext cx="1748815" cy="909055"/>
            </a:xfrm>
            <a:prstGeom prst="rect">
              <a:avLst/>
            </a:prstGeom>
            <a:ln w="12700">
              <a:miter lim="400000"/>
            </a:ln>
          </p:spPr>
          <p:txBody>
            <a:bodyPr lIns="0" tIns="0" rIns="0" bIns="0"/>
            <a:lstStyle>
              <a:lvl1pPr algn="l" defTabSz="12700">
                <a:lnSpc>
                  <a:spcPct val="120000"/>
                </a:lnSpc>
                <a:spcBef>
                  <a:spcPts val="600"/>
                </a:spcBef>
                <a:defRPr sz="2000" b="0">
                  <a:latin typeface="PingFang SC Regular"/>
                  <a:ea typeface="PingFang SC Regular"/>
                  <a:cs typeface="PingFang SC Regular"/>
                  <a:sym typeface="PingFang SC Regular"/>
                </a:defRPr>
              </a:lvl1pPr>
            </a:lstStyle>
            <a:p>
              <a:pPr defTabSz="228600">
                <a:lnSpc>
                  <a:spcPct val="150000"/>
                </a:lnSpc>
                <a:spcBef>
                  <a:spcPts val="350"/>
                </a:spcBef>
                <a:defRPr b="0">
                  <a:solidFill>
                    <a:srgbClr val="FFFFFF"/>
                  </a:solidFill>
                  <a:latin typeface="PingFang SC Regular"/>
                  <a:ea typeface="PingFang SC Regular"/>
                  <a:cs typeface="PingFang SC Regular"/>
                  <a:sym typeface="PingFang SC Regular"/>
                </a:defRPr>
              </a:pPr>
              <a:r>
                <a:rPr lang="en-US" altLang="zh-CN" sz="1200" dirty="0">
                  <a:solidFill>
                    <a:srgbClr val="D5D5D5">
                      <a:lumMod val="10000"/>
                    </a:srgbClr>
                  </a:solidFill>
                  <a:latin typeface="Calibri" panose="020F0502020204030204" pitchFamily="34" charset="0"/>
                  <a:ea typeface="FZLanTingHei-R-GBK" panose="02000000000000000000" pitchFamily="2" charset="-122"/>
                  <a:cs typeface="Calibri" panose="020F0502020204030204" pitchFamily="34" charset="0"/>
                </a:rPr>
                <a:t>Tencent led ITU standard, shortlisted by authorities such as Gartner, IDC, CSA.</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a:t>PART</a:t>
            </a:r>
            <a:r>
              <a:rPr lang="zh-CN" altLang="en-US"/>
              <a:t> </a:t>
            </a:r>
            <a:r>
              <a:rPr lang="en-US" altLang="zh-CN"/>
              <a:t>2</a:t>
            </a:r>
            <a:endParaRPr lang="zh-CN" altLang="en-US"/>
          </a:p>
        </p:txBody>
      </p:sp>
      <p:sp>
        <p:nvSpPr>
          <p:cNvPr id="8" name="文本占位符 7"/>
          <p:cNvSpPr>
            <a:spLocks noGrp="1"/>
          </p:cNvSpPr>
          <p:nvPr>
            <p:ph type="body" sz="quarter" idx="11"/>
          </p:nvPr>
        </p:nvSpPr>
        <p:spPr>
          <a:xfrm>
            <a:off x="2495889" y="3671198"/>
            <a:ext cx="6785763" cy="495815"/>
          </a:xfrm>
        </p:spPr>
        <p:txBody>
          <a:bodyPr/>
          <a:lstStyle/>
          <a:p>
            <a:r>
              <a:rPr lang="en-US" altLang="zh-CN" dirty="0"/>
              <a:t>Tencent </a:t>
            </a:r>
            <a:r>
              <a:rPr lang="en-US" altLang="zh-CN" dirty="0" err="1"/>
              <a:t>iOA</a:t>
            </a:r>
            <a:r>
              <a:rPr lang="en-US" altLang="zh-CN" dirty="0"/>
              <a:t> </a:t>
            </a:r>
          </a:p>
          <a:p>
            <a:r>
              <a:rPr lang="en-US" altLang="zh-CN" dirty="0"/>
              <a:t>Zero-Trust Security Solution</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061102" y="1395085"/>
            <a:ext cx="1689568" cy="4893734"/>
          </a:xfrm>
          <a:prstGeom prst="rect">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2" name="标题 1"/>
          <p:cNvSpPr>
            <a:spLocks noGrp="1"/>
          </p:cNvSpPr>
          <p:nvPr>
            <p:ph type="title"/>
          </p:nvPr>
        </p:nvSpPr>
        <p:spPr>
          <a:xfrm>
            <a:off x="1359810" y="396290"/>
            <a:ext cx="10346668" cy="607123"/>
          </a:xfrm>
        </p:spPr>
        <p:txBody>
          <a:bodyPr/>
          <a:lstStyle/>
          <a:p>
            <a:r>
              <a:rPr lang="en-US" altLang="zh-CN" dirty="0"/>
              <a:t>Tencent </a:t>
            </a:r>
            <a:r>
              <a:rPr lang="en-US" altLang="zh-CN" dirty="0" err="1"/>
              <a:t>iOA</a:t>
            </a:r>
            <a:r>
              <a:rPr lang="en-US" altLang="zh-CN" dirty="0"/>
              <a:t> Security Solution Overview</a:t>
            </a:r>
            <a:endParaRPr lang="zh-CN" altLang="en-US" dirty="0"/>
          </a:p>
        </p:txBody>
      </p:sp>
      <p:sp>
        <p:nvSpPr>
          <p:cNvPr id="27" name="矩形 26"/>
          <p:cNvSpPr/>
          <p:nvPr/>
        </p:nvSpPr>
        <p:spPr>
          <a:xfrm>
            <a:off x="971044" y="1320421"/>
            <a:ext cx="1878537" cy="5055857"/>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28" name="文本框 27"/>
          <p:cNvSpPr txBox="1"/>
          <p:nvPr/>
        </p:nvSpPr>
        <p:spPr>
          <a:xfrm>
            <a:off x="1169684" y="1433702"/>
            <a:ext cx="1446142" cy="349702"/>
          </a:xfrm>
          <a:prstGeom prst="rect">
            <a:avLst/>
          </a:prstGeom>
          <a:noFill/>
        </p:spPr>
        <p:txBody>
          <a:bodyPr wrap="square" lIns="36000" tIns="36000" rIns="36000" bIns="36000" rtlCol="0">
            <a:spAutoFit/>
          </a:bodyPr>
          <a:lstStyle/>
          <a:p>
            <a:pPr algn="ctr"/>
            <a:r>
              <a:rPr kumimoji="1" lang="en-US" altLang="zh-CN" dirty="0">
                <a:solidFill>
                  <a:schemeClr val="tx2"/>
                </a:solidFill>
                <a:latin typeface="+mn-ea"/>
                <a:ea typeface="+mn-ea"/>
              </a:rPr>
              <a:t>User Access</a:t>
            </a:r>
            <a:endParaRPr kumimoji="1" lang="zh-CN" altLang="en-US" dirty="0">
              <a:solidFill>
                <a:schemeClr val="tx2"/>
              </a:solidFill>
              <a:latin typeface="+mn-ea"/>
              <a:ea typeface="+mn-ea"/>
            </a:endParaRPr>
          </a:p>
        </p:txBody>
      </p:sp>
      <p:grpSp>
        <p:nvGrpSpPr>
          <p:cNvPr id="71" name="组合 70"/>
          <p:cNvGrpSpPr/>
          <p:nvPr/>
        </p:nvGrpSpPr>
        <p:grpSpPr>
          <a:xfrm>
            <a:off x="1198230" y="3547975"/>
            <a:ext cx="1417596" cy="1020284"/>
            <a:chOff x="712708" y="3577558"/>
            <a:chExt cx="1417596" cy="1020284"/>
          </a:xfrm>
          <a:effectLst>
            <a:outerShdw blurRad="50800" dist="38100" dir="2700000" algn="tl" rotWithShape="0">
              <a:prstClr val="black">
                <a:alpha val="40000"/>
              </a:prstClr>
            </a:outerShdw>
          </a:effectLst>
        </p:grpSpPr>
        <p:sp>
          <p:nvSpPr>
            <p:cNvPr id="13" name="圆角矩形 12"/>
            <p:cNvSpPr/>
            <p:nvPr/>
          </p:nvSpPr>
          <p:spPr>
            <a:xfrm>
              <a:off x="712708" y="3577558"/>
              <a:ext cx="1417596" cy="1020284"/>
            </a:xfrm>
            <a:prstGeom prst="roundRect">
              <a:avLst>
                <a:gd name="adj" fmla="val 2555"/>
              </a:avLst>
            </a:prstGeom>
            <a:solidFill>
              <a:srgbClr val="005B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600" b="0" i="0" u="none" strike="noStrike" kern="1200" cap="none" spc="0" normalizeH="0" baseline="0" noProof="0">
                <a:ln>
                  <a:noFill/>
                </a:ln>
                <a:solidFill>
                  <a:schemeClr val="bg1"/>
                </a:solidFill>
                <a:effectLst/>
                <a:uLnTx/>
                <a:uFillTx/>
                <a:latin typeface="思源黑体 CN Regular"/>
                <a:cs typeface="+mn-cs"/>
              </a:endParaRPr>
            </a:p>
          </p:txBody>
        </p:sp>
        <p:sp>
          <p:nvSpPr>
            <p:cNvPr id="25" name="文本框 24"/>
            <p:cNvSpPr txBox="1"/>
            <p:nvPr/>
          </p:nvSpPr>
          <p:spPr>
            <a:xfrm>
              <a:off x="973201" y="3643135"/>
              <a:ext cx="896610" cy="288147"/>
            </a:xfrm>
            <a:prstGeom prst="rect">
              <a:avLst/>
            </a:prstGeom>
            <a:noFill/>
          </p:spPr>
          <p:txBody>
            <a:bodyPr wrap="square" lIns="36000" tIns="36000" rIns="36000" bIns="36000" rtlCol="0">
              <a:spAutoFit/>
            </a:bodyPr>
            <a:lstStyle/>
            <a:p>
              <a:pPr algn="ctr"/>
              <a:r>
                <a:rPr kumimoji="1" lang="en-US" altLang="zh-CN" sz="1400" dirty="0">
                  <a:solidFill>
                    <a:schemeClr val="bg1"/>
                  </a:solidFill>
                  <a:latin typeface="+mn-ea"/>
                  <a:ea typeface="+mn-ea"/>
                </a:rPr>
                <a:t>Browser</a:t>
              </a:r>
              <a:endParaRPr kumimoji="1" lang="zh-CN" altLang="en-US" sz="1400" dirty="0">
                <a:solidFill>
                  <a:schemeClr val="bg1"/>
                </a:solidFill>
                <a:latin typeface="+mn-ea"/>
                <a:ea typeface="+mn-ea"/>
              </a:endParaRPr>
            </a:p>
          </p:txBody>
        </p:sp>
        <p:sp>
          <p:nvSpPr>
            <p:cNvPr id="35" name="iconfont-11790-5634661"/>
            <p:cNvSpPr>
              <a:spLocks noChangeAspect="1"/>
            </p:cNvSpPr>
            <p:nvPr/>
          </p:nvSpPr>
          <p:spPr>
            <a:xfrm>
              <a:off x="802365" y="4049844"/>
              <a:ext cx="336399" cy="346909"/>
            </a:xfrm>
            <a:custGeom>
              <a:avLst/>
              <a:gdLst>
                <a:gd name="T0" fmla="*/ 11918 w 12000"/>
                <a:gd name="T1" fmla="*/ 5477 h 12375"/>
                <a:gd name="T2" fmla="*/ 11655 w 12000"/>
                <a:gd name="T3" fmla="*/ 4835 h 12375"/>
                <a:gd name="T4" fmla="*/ 10960 w 12000"/>
                <a:gd name="T5" fmla="*/ 3330 h 12375"/>
                <a:gd name="T6" fmla="*/ 10053 w 12000"/>
                <a:gd name="T7" fmla="*/ 2132 h 12375"/>
                <a:gd name="T8" fmla="*/ 9483 w 12000"/>
                <a:gd name="T9" fmla="*/ 1775 h 12375"/>
                <a:gd name="T10" fmla="*/ 8075 w 12000"/>
                <a:gd name="T11" fmla="*/ 0 h 12375"/>
                <a:gd name="T12" fmla="*/ 8332 w 12000"/>
                <a:gd name="T13" fmla="*/ 4770 h 12375"/>
                <a:gd name="T14" fmla="*/ 8730 w 12000"/>
                <a:gd name="T15" fmla="*/ 5397 h 12375"/>
                <a:gd name="T16" fmla="*/ 6197 w 12000"/>
                <a:gd name="T17" fmla="*/ 9320 h 12375"/>
                <a:gd name="T18" fmla="*/ 4900 w 12000"/>
                <a:gd name="T19" fmla="*/ 9017 h 12375"/>
                <a:gd name="T20" fmla="*/ 4075 w 12000"/>
                <a:gd name="T21" fmla="*/ 8252 h 12375"/>
                <a:gd name="T22" fmla="*/ 4475 w 12000"/>
                <a:gd name="T23" fmla="*/ 8362 h 12375"/>
                <a:gd name="T24" fmla="*/ 6780 w 12000"/>
                <a:gd name="T25" fmla="*/ 7847 h 12375"/>
                <a:gd name="T26" fmla="*/ 7010 w 12000"/>
                <a:gd name="T27" fmla="*/ 7497 h 12375"/>
                <a:gd name="T28" fmla="*/ 4495 w 12000"/>
                <a:gd name="T29" fmla="*/ 7144 h 12375"/>
                <a:gd name="T30" fmla="*/ 4472 w 12000"/>
                <a:gd name="T31" fmla="*/ 7089 h 12375"/>
                <a:gd name="T32" fmla="*/ 4190 w 12000"/>
                <a:gd name="T33" fmla="*/ 6894 h 12375"/>
                <a:gd name="T34" fmla="*/ 3790 w 12000"/>
                <a:gd name="T35" fmla="*/ 5912 h 12375"/>
                <a:gd name="T36" fmla="*/ 4143 w 12000"/>
                <a:gd name="T37" fmla="*/ 5759 h 12375"/>
                <a:gd name="T38" fmla="*/ 4110 w 12000"/>
                <a:gd name="T39" fmla="*/ 5659 h 12375"/>
                <a:gd name="T40" fmla="*/ 4525 w 12000"/>
                <a:gd name="T41" fmla="*/ 5922 h 12375"/>
                <a:gd name="T42" fmla="*/ 4398 w 12000"/>
                <a:gd name="T43" fmla="*/ 5689 h 12375"/>
                <a:gd name="T44" fmla="*/ 4568 w 12000"/>
                <a:gd name="T45" fmla="*/ 5792 h 12375"/>
                <a:gd name="T46" fmla="*/ 4605 w 12000"/>
                <a:gd name="T47" fmla="*/ 5247 h 12375"/>
                <a:gd name="T48" fmla="*/ 4623 w 12000"/>
                <a:gd name="T49" fmla="*/ 5142 h 12375"/>
                <a:gd name="T50" fmla="*/ 4653 w 12000"/>
                <a:gd name="T51" fmla="*/ 5102 h 12375"/>
                <a:gd name="T52" fmla="*/ 5305 w 12000"/>
                <a:gd name="T53" fmla="*/ 4744 h 12375"/>
                <a:gd name="T54" fmla="*/ 5738 w 12000"/>
                <a:gd name="T55" fmla="*/ 4517 h 12375"/>
                <a:gd name="T56" fmla="*/ 6000 w 12000"/>
                <a:gd name="T57" fmla="*/ 4004 h 12375"/>
                <a:gd name="T58" fmla="*/ 5040 w 12000"/>
                <a:gd name="T59" fmla="*/ 3739 h 12375"/>
                <a:gd name="T60" fmla="*/ 4478 w 12000"/>
                <a:gd name="T61" fmla="*/ 3214 h 12375"/>
                <a:gd name="T62" fmla="*/ 4478 w 12000"/>
                <a:gd name="T63" fmla="*/ 3214 h 12375"/>
                <a:gd name="T64" fmla="*/ 5248 w 12000"/>
                <a:gd name="T65" fmla="*/ 2252 h 12375"/>
                <a:gd name="T66" fmla="*/ 5393 w 12000"/>
                <a:gd name="T67" fmla="*/ 2152 h 12375"/>
                <a:gd name="T68" fmla="*/ 4785 w 12000"/>
                <a:gd name="T69" fmla="*/ 2154 h 12375"/>
                <a:gd name="T70" fmla="*/ 4315 w 12000"/>
                <a:gd name="T71" fmla="*/ 2302 h 12375"/>
                <a:gd name="T72" fmla="*/ 3953 w 12000"/>
                <a:gd name="T73" fmla="*/ 2534 h 12375"/>
                <a:gd name="T74" fmla="*/ 3775 w 12000"/>
                <a:gd name="T75" fmla="*/ 2639 h 12375"/>
                <a:gd name="T76" fmla="*/ 2407 w 12000"/>
                <a:gd name="T77" fmla="*/ 2524 h 12375"/>
                <a:gd name="T78" fmla="*/ 2407 w 12000"/>
                <a:gd name="T79" fmla="*/ 2522 h 12375"/>
                <a:gd name="T80" fmla="*/ 2160 w 12000"/>
                <a:gd name="T81" fmla="*/ 2252 h 12375"/>
                <a:gd name="T82" fmla="*/ 2057 w 12000"/>
                <a:gd name="T83" fmla="*/ 2097 h 12375"/>
                <a:gd name="T84" fmla="*/ 1985 w 12000"/>
                <a:gd name="T85" fmla="*/ 1962 h 12375"/>
                <a:gd name="T86" fmla="*/ 1962 w 12000"/>
                <a:gd name="T87" fmla="*/ 1992 h 12375"/>
                <a:gd name="T88" fmla="*/ 1847 w 12000"/>
                <a:gd name="T89" fmla="*/ 1339 h 12375"/>
                <a:gd name="T90" fmla="*/ 1515 w 12000"/>
                <a:gd name="T91" fmla="*/ 1814 h 12375"/>
                <a:gd name="T92" fmla="*/ 1527 w 12000"/>
                <a:gd name="T93" fmla="*/ 1724 h 12375"/>
                <a:gd name="T94" fmla="*/ 1422 w 12000"/>
                <a:gd name="T95" fmla="*/ 1879 h 12375"/>
                <a:gd name="T96" fmla="*/ 1365 w 12000"/>
                <a:gd name="T97" fmla="*/ 2002 h 12375"/>
                <a:gd name="T98" fmla="*/ 1357 w 12000"/>
                <a:gd name="T99" fmla="*/ 1977 h 12375"/>
                <a:gd name="T100" fmla="*/ 1035 w 12000"/>
                <a:gd name="T101" fmla="*/ 3362 h 12375"/>
                <a:gd name="T102" fmla="*/ 717 w 12000"/>
                <a:gd name="T103" fmla="*/ 3794 h 12375"/>
                <a:gd name="T104" fmla="*/ 405 w 12000"/>
                <a:gd name="T105" fmla="*/ 4807 h 12375"/>
                <a:gd name="T106" fmla="*/ 175 w 12000"/>
                <a:gd name="T107" fmla="*/ 6305 h 12375"/>
                <a:gd name="T108" fmla="*/ 2967 w 12000"/>
                <a:gd name="T109" fmla="*/ 11430 h 12375"/>
                <a:gd name="T110" fmla="*/ 4505 w 12000"/>
                <a:gd name="T111" fmla="*/ 12142 h 12375"/>
                <a:gd name="T112" fmla="*/ 6190 w 12000"/>
                <a:gd name="T113" fmla="*/ 12375 h 12375"/>
                <a:gd name="T114" fmla="*/ 9282 w 12000"/>
                <a:gd name="T115" fmla="*/ 11167 h 12375"/>
                <a:gd name="T116" fmla="*/ 9430 w 12000"/>
                <a:gd name="T117" fmla="*/ 11102 h 12375"/>
                <a:gd name="T118" fmla="*/ 10360 w 12000"/>
                <a:gd name="T119" fmla="*/ 10527 h 12375"/>
                <a:gd name="T120" fmla="*/ 11192 w 12000"/>
                <a:gd name="T121" fmla="*/ 8770 h 12375"/>
                <a:gd name="T122" fmla="*/ 12000 w 12000"/>
                <a:gd name="T123" fmla="*/ 6264 h 12375"/>
                <a:gd name="T124" fmla="*/ 11953 w 12000"/>
                <a:gd name="T125" fmla="*/ 5655 h 1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00" h="12375">
                  <a:moveTo>
                    <a:pt x="11953" y="5655"/>
                  </a:moveTo>
                  <a:cubicBezTo>
                    <a:pt x="11935" y="5542"/>
                    <a:pt x="11918" y="5477"/>
                    <a:pt x="11918" y="5477"/>
                  </a:cubicBezTo>
                  <a:cubicBezTo>
                    <a:pt x="11918" y="5477"/>
                    <a:pt x="11873" y="5527"/>
                    <a:pt x="11800" y="5625"/>
                  </a:cubicBezTo>
                  <a:cubicBezTo>
                    <a:pt x="11778" y="5357"/>
                    <a:pt x="11730" y="5095"/>
                    <a:pt x="11655" y="4835"/>
                  </a:cubicBezTo>
                  <a:cubicBezTo>
                    <a:pt x="11563" y="4512"/>
                    <a:pt x="11443" y="4200"/>
                    <a:pt x="11293" y="3900"/>
                  </a:cubicBezTo>
                  <a:cubicBezTo>
                    <a:pt x="11198" y="3700"/>
                    <a:pt x="11088" y="3510"/>
                    <a:pt x="10960" y="3330"/>
                  </a:cubicBezTo>
                  <a:cubicBezTo>
                    <a:pt x="10915" y="3262"/>
                    <a:pt x="10868" y="3195"/>
                    <a:pt x="10820" y="3132"/>
                  </a:cubicBezTo>
                  <a:cubicBezTo>
                    <a:pt x="10600" y="2772"/>
                    <a:pt x="10345" y="2550"/>
                    <a:pt x="10053" y="2132"/>
                  </a:cubicBezTo>
                  <a:cubicBezTo>
                    <a:pt x="9863" y="1812"/>
                    <a:pt x="9730" y="1460"/>
                    <a:pt x="9668" y="1092"/>
                  </a:cubicBezTo>
                  <a:cubicBezTo>
                    <a:pt x="9588" y="1315"/>
                    <a:pt x="9525" y="1542"/>
                    <a:pt x="9483" y="1775"/>
                  </a:cubicBezTo>
                  <a:cubicBezTo>
                    <a:pt x="9180" y="1470"/>
                    <a:pt x="8920" y="1255"/>
                    <a:pt x="8760" y="1107"/>
                  </a:cubicBezTo>
                  <a:cubicBezTo>
                    <a:pt x="7985" y="377"/>
                    <a:pt x="8075" y="0"/>
                    <a:pt x="8075" y="0"/>
                  </a:cubicBezTo>
                  <a:cubicBezTo>
                    <a:pt x="8075" y="0"/>
                    <a:pt x="6618" y="1627"/>
                    <a:pt x="7247" y="3322"/>
                  </a:cubicBezTo>
                  <a:cubicBezTo>
                    <a:pt x="7465" y="3897"/>
                    <a:pt x="7843" y="4400"/>
                    <a:pt x="8332" y="4770"/>
                  </a:cubicBezTo>
                  <a:cubicBezTo>
                    <a:pt x="8942" y="5275"/>
                    <a:pt x="9603" y="5670"/>
                    <a:pt x="9950" y="6685"/>
                  </a:cubicBezTo>
                  <a:cubicBezTo>
                    <a:pt x="9670" y="6152"/>
                    <a:pt x="9247" y="5705"/>
                    <a:pt x="8730" y="5397"/>
                  </a:cubicBezTo>
                  <a:cubicBezTo>
                    <a:pt x="8885" y="5765"/>
                    <a:pt x="8965" y="6162"/>
                    <a:pt x="8962" y="6560"/>
                  </a:cubicBezTo>
                  <a:cubicBezTo>
                    <a:pt x="8962" y="8085"/>
                    <a:pt x="7722" y="9322"/>
                    <a:pt x="6197" y="9320"/>
                  </a:cubicBezTo>
                  <a:cubicBezTo>
                    <a:pt x="5990" y="9320"/>
                    <a:pt x="5785" y="9297"/>
                    <a:pt x="5585" y="9250"/>
                  </a:cubicBezTo>
                  <a:cubicBezTo>
                    <a:pt x="5347" y="9204"/>
                    <a:pt x="5118" y="9127"/>
                    <a:pt x="4900" y="9017"/>
                  </a:cubicBezTo>
                  <a:cubicBezTo>
                    <a:pt x="4577" y="8822"/>
                    <a:pt x="4300" y="8564"/>
                    <a:pt x="4080" y="8259"/>
                  </a:cubicBezTo>
                  <a:lnTo>
                    <a:pt x="4075" y="8252"/>
                  </a:lnTo>
                  <a:lnTo>
                    <a:pt x="4125" y="8269"/>
                  </a:lnTo>
                  <a:cubicBezTo>
                    <a:pt x="4240" y="8309"/>
                    <a:pt x="4355" y="8339"/>
                    <a:pt x="4475" y="8362"/>
                  </a:cubicBezTo>
                  <a:cubicBezTo>
                    <a:pt x="4943" y="8462"/>
                    <a:pt x="5433" y="8404"/>
                    <a:pt x="5865" y="8197"/>
                  </a:cubicBezTo>
                  <a:cubicBezTo>
                    <a:pt x="6303" y="7954"/>
                    <a:pt x="6565" y="7774"/>
                    <a:pt x="6780" y="7847"/>
                  </a:cubicBezTo>
                  <a:lnTo>
                    <a:pt x="6785" y="7847"/>
                  </a:lnTo>
                  <a:cubicBezTo>
                    <a:pt x="6995" y="7914"/>
                    <a:pt x="7160" y="7709"/>
                    <a:pt x="7010" y="7497"/>
                  </a:cubicBezTo>
                  <a:cubicBezTo>
                    <a:pt x="6750" y="7162"/>
                    <a:pt x="6325" y="6997"/>
                    <a:pt x="5905" y="7072"/>
                  </a:cubicBezTo>
                  <a:cubicBezTo>
                    <a:pt x="5468" y="7134"/>
                    <a:pt x="5068" y="7447"/>
                    <a:pt x="4495" y="7144"/>
                  </a:cubicBezTo>
                  <a:cubicBezTo>
                    <a:pt x="4458" y="7124"/>
                    <a:pt x="4422" y="7104"/>
                    <a:pt x="4387" y="7082"/>
                  </a:cubicBezTo>
                  <a:cubicBezTo>
                    <a:pt x="4347" y="7059"/>
                    <a:pt x="4510" y="7114"/>
                    <a:pt x="4472" y="7089"/>
                  </a:cubicBezTo>
                  <a:cubicBezTo>
                    <a:pt x="4347" y="7027"/>
                    <a:pt x="4227" y="6954"/>
                    <a:pt x="4112" y="6874"/>
                  </a:cubicBezTo>
                  <a:cubicBezTo>
                    <a:pt x="4105" y="6867"/>
                    <a:pt x="4200" y="6902"/>
                    <a:pt x="4190" y="6894"/>
                  </a:cubicBezTo>
                  <a:cubicBezTo>
                    <a:pt x="4042" y="6794"/>
                    <a:pt x="3915" y="6664"/>
                    <a:pt x="3815" y="6514"/>
                  </a:cubicBezTo>
                  <a:cubicBezTo>
                    <a:pt x="3712" y="6329"/>
                    <a:pt x="3702" y="6104"/>
                    <a:pt x="3790" y="5912"/>
                  </a:cubicBezTo>
                  <a:cubicBezTo>
                    <a:pt x="3842" y="5817"/>
                    <a:pt x="3925" y="5739"/>
                    <a:pt x="4022" y="5694"/>
                  </a:cubicBezTo>
                  <a:cubicBezTo>
                    <a:pt x="4097" y="5732"/>
                    <a:pt x="4143" y="5759"/>
                    <a:pt x="4143" y="5759"/>
                  </a:cubicBezTo>
                  <a:cubicBezTo>
                    <a:pt x="4143" y="5759"/>
                    <a:pt x="4110" y="5697"/>
                    <a:pt x="4090" y="5664"/>
                  </a:cubicBezTo>
                  <a:cubicBezTo>
                    <a:pt x="4098" y="5662"/>
                    <a:pt x="4103" y="5664"/>
                    <a:pt x="4110" y="5659"/>
                  </a:cubicBezTo>
                  <a:cubicBezTo>
                    <a:pt x="4175" y="5687"/>
                    <a:pt x="4318" y="5759"/>
                    <a:pt x="4395" y="5804"/>
                  </a:cubicBezTo>
                  <a:cubicBezTo>
                    <a:pt x="4448" y="5832"/>
                    <a:pt x="4490" y="5872"/>
                    <a:pt x="4525" y="5922"/>
                  </a:cubicBezTo>
                  <a:cubicBezTo>
                    <a:pt x="4525" y="5922"/>
                    <a:pt x="4550" y="5909"/>
                    <a:pt x="4533" y="5854"/>
                  </a:cubicBezTo>
                  <a:cubicBezTo>
                    <a:pt x="4505" y="5787"/>
                    <a:pt x="4460" y="5729"/>
                    <a:pt x="4398" y="5689"/>
                  </a:cubicBezTo>
                  <a:lnTo>
                    <a:pt x="4403" y="5689"/>
                  </a:lnTo>
                  <a:cubicBezTo>
                    <a:pt x="4460" y="5719"/>
                    <a:pt x="4515" y="5754"/>
                    <a:pt x="4568" y="5792"/>
                  </a:cubicBezTo>
                  <a:cubicBezTo>
                    <a:pt x="4615" y="5682"/>
                    <a:pt x="4638" y="5562"/>
                    <a:pt x="4633" y="5442"/>
                  </a:cubicBezTo>
                  <a:cubicBezTo>
                    <a:pt x="4637" y="5377"/>
                    <a:pt x="4628" y="5309"/>
                    <a:pt x="4605" y="5247"/>
                  </a:cubicBezTo>
                  <a:cubicBezTo>
                    <a:pt x="4585" y="5207"/>
                    <a:pt x="4618" y="5192"/>
                    <a:pt x="4653" y="5234"/>
                  </a:cubicBezTo>
                  <a:cubicBezTo>
                    <a:pt x="4648" y="5202"/>
                    <a:pt x="4635" y="5172"/>
                    <a:pt x="4623" y="5142"/>
                  </a:cubicBezTo>
                  <a:lnTo>
                    <a:pt x="4623" y="5139"/>
                  </a:lnTo>
                  <a:cubicBezTo>
                    <a:pt x="4623" y="5139"/>
                    <a:pt x="4643" y="5112"/>
                    <a:pt x="4653" y="5102"/>
                  </a:cubicBezTo>
                  <a:cubicBezTo>
                    <a:pt x="4678" y="5077"/>
                    <a:pt x="4705" y="5054"/>
                    <a:pt x="4738" y="5034"/>
                  </a:cubicBezTo>
                  <a:cubicBezTo>
                    <a:pt x="4918" y="4922"/>
                    <a:pt x="5108" y="4824"/>
                    <a:pt x="5305" y="4744"/>
                  </a:cubicBezTo>
                  <a:cubicBezTo>
                    <a:pt x="5465" y="4674"/>
                    <a:pt x="5597" y="4622"/>
                    <a:pt x="5625" y="4604"/>
                  </a:cubicBezTo>
                  <a:cubicBezTo>
                    <a:pt x="5665" y="4579"/>
                    <a:pt x="5703" y="4549"/>
                    <a:pt x="5738" y="4517"/>
                  </a:cubicBezTo>
                  <a:cubicBezTo>
                    <a:pt x="5870" y="4404"/>
                    <a:pt x="5963" y="4247"/>
                    <a:pt x="5993" y="4074"/>
                  </a:cubicBezTo>
                  <a:cubicBezTo>
                    <a:pt x="5995" y="4052"/>
                    <a:pt x="5997" y="4029"/>
                    <a:pt x="6000" y="4004"/>
                  </a:cubicBezTo>
                  <a:lnTo>
                    <a:pt x="6000" y="3967"/>
                  </a:lnTo>
                  <a:cubicBezTo>
                    <a:pt x="5978" y="3879"/>
                    <a:pt x="5828" y="3814"/>
                    <a:pt x="5040" y="3739"/>
                  </a:cubicBezTo>
                  <a:cubicBezTo>
                    <a:pt x="4763" y="3694"/>
                    <a:pt x="4540" y="3487"/>
                    <a:pt x="4478" y="3212"/>
                  </a:cubicBezTo>
                  <a:lnTo>
                    <a:pt x="4478" y="3214"/>
                  </a:lnTo>
                  <a:cubicBezTo>
                    <a:pt x="4468" y="3242"/>
                    <a:pt x="4455" y="3272"/>
                    <a:pt x="4445" y="3302"/>
                  </a:cubicBezTo>
                  <a:cubicBezTo>
                    <a:pt x="4455" y="3272"/>
                    <a:pt x="4465" y="3244"/>
                    <a:pt x="4478" y="3214"/>
                  </a:cubicBezTo>
                  <a:lnTo>
                    <a:pt x="4478" y="3209"/>
                  </a:lnTo>
                  <a:cubicBezTo>
                    <a:pt x="4628" y="2817"/>
                    <a:pt x="4898" y="2482"/>
                    <a:pt x="5248" y="2252"/>
                  </a:cubicBezTo>
                  <a:cubicBezTo>
                    <a:pt x="5268" y="2234"/>
                    <a:pt x="5168" y="2257"/>
                    <a:pt x="5188" y="2239"/>
                  </a:cubicBezTo>
                  <a:cubicBezTo>
                    <a:pt x="5255" y="2207"/>
                    <a:pt x="5323" y="2177"/>
                    <a:pt x="5393" y="2152"/>
                  </a:cubicBezTo>
                  <a:cubicBezTo>
                    <a:pt x="5428" y="2137"/>
                    <a:pt x="5243" y="2067"/>
                    <a:pt x="5078" y="2084"/>
                  </a:cubicBezTo>
                  <a:cubicBezTo>
                    <a:pt x="4978" y="2089"/>
                    <a:pt x="4878" y="2114"/>
                    <a:pt x="4785" y="2154"/>
                  </a:cubicBezTo>
                  <a:cubicBezTo>
                    <a:pt x="4825" y="2122"/>
                    <a:pt x="4940" y="2077"/>
                    <a:pt x="4913" y="2077"/>
                  </a:cubicBezTo>
                  <a:cubicBezTo>
                    <a:pt x="4703" y="2117"/>
                    <a:pt x="4500" y="2194"/>
                    <a:pt x="4315" y="2302"/>
                  </a:cubicBezTo>
                  <a:cubicBezTo>
                    <a:pt x="4315" y="2282"/>
                    <a:pt x="4318" y="2264"/>
                    <a:pt x="4328" y="2247"/>
                  </a:cubicBezTo>
                  <a:cubicBezTo>
                    <a:pt x="4180" y="2309"/>
                    <a:pt x="4053" y="2409"/>
                    <a:pt x="3953" y="2534"/>
                  </a:cubicBezTo>
                  <a:cubicBezTo>
                    <a:pt x="3955" y="2512"/>
                    <a:pt x="3958" y="2489"/>
                    <a:pt x="3958" y="2467"/>
                  </a:cubicBezTo>
                  <a:cubicBezTo>
                    <a:pt x="3890" y="2517"/>
                    <a:pt x="3828" y="2574"/>
                    <a:pt x="3775" y="2639"/>
                  </a:cubicBezTo>
                  <a:lnTo>
                    <a:pt x="3772" y="2642"/>
                  </a:lnTo>
                  <a:cubicBezTo>
                    <a:pt x="3337" y="2474"/>
                    <a:pt x="2865" y="2434"/>
                    <a:pt x="2407" y="2524"/>
                  </a:cubicBezTo>
                  <a:lnTo>
                    <a:pt x="2402" y="2522"/>
                  </a:lnTo>
                  <a:lnTo>
                    <a:pt x="2407" y="2522"/>
                  </a:lnTo>
                  <a:cubicBezTo>
                    <a:pt x="2312" y="2444"/>
                    <a:pt x="2230" y="2354"/>
                    <a:pt x="2165" y="2249"/>
                  </a:cubicBezTo>
                  <a:lnTo>
                    <a:pt x="2160" y="2252"/>
                  </a:lnTo>
                  <a:lnTo>
                    <a:pt x="2150" y="2247"/>
                  </a:lnTo>
                  <a:cubicBezTo>
                    <a:pt x="2120" y="2202"/>
                    <a:pt x="2090" y="2152"/>
                    <a:pt x="2057" y="2097"/>
                  </a:cubicBezTo>
                  <a:cubicBezTo>
                    <a:pt x="2035" y="2057"/>
                    <a:pt x="2012" y="2012"/>
                    <a:pt x="1990" y="1967"/>
                  </a:cubicBezTo>
                  <a:cubicBezTo>
                    <a:pt x="1990" y="1964"/>
                    <a:pt x="1987" y="1962"/>
                    <a:pt x="1985" y="1962"/>
                  </a:cubicBezTo>
                  <a:cubicBezTo>
                    <a:pt x="1975" y="1962"/>
                    <a:pt x="1970" y="2004"/>
                    <a:pt x="1962" y="1994"/>
                  </a:cubicBezTo>
                  <a:lnTo>
                    <a:pt x="1962" y="1992"/>
                  </a:lnTo>
                  <a:cubicBezTo>
                    <a:pt x="1882" y="1784"/>
                    <a:pt x="1845" y="1562"/>
                    <a:pt x="1852" y="1337"/>
                  </a:cubicBezTo>
                  <a:lnTo>
                    <a:pt x="1847" y="1339"/>
                  </a:lnTo>
                  <a:cubicBezTo>
                    <a:pt x="1720" y="1427"/>
                    <a:pt x="1622" y="1554"/>
                    <a:pt x="1570" y="1702"/>
                  </a:cubicBezTo>
                  <a:cubicBezTo>
                    <a:pt x="1547" y="1754"/>
                    <a:pt x="1530" y="1784"/>
                    <a:pt x="1515" y="1814"/>
                  </a:cubicBezTo>
                  <a:lnTo>
                    <a:pt x="1515" y="1802"/>
                  </a:lnTo>
                  <a:cubicBezTo>
                    <a:pt x="1517" y="1774"/>
                    <a:pt x="1530" y="1719"/>
                    <a:pt x="1527" y="1724"/>
                  </a:cubicBezTo>
                  <a:cubicBezTo>
                    <a:pt x="1525" y="1729"/>
                    <a:pt x="1522" y="1732"/>
                    <a:pt x="1520" y="1734"/>
                  </a:cubicBezTo>
                  <a:cubicBezTo>
                    <a:pt x="1482" y="1777"/>
                    <a:pt x="1447" y="1827"/>
                    <a:pt x="1422" y="1879"/>
                  </a:cubicBezTo>
                  <a:cubicBezTo>
                    <a:pt x="1400" y="1927"/>
                    <a:pt x="1380" y="1977"/>
                    <a:pt x="1365" y="2027"/>
                  </a:cubicBezTo>
                  <a:cubicBezTo>
                    <a:pt x="1362" y="2034"/>
                    <a:pt x="1365" y="2019"/>
                    <a:pt x="1365" y="2002"/>
                  </a:cubicBezTo>
                  <a:cubicBezTo>
                    <a:pt x="1365" y="1984"/>
                    <a:pt x="1367" y="1952"/>
                    <a:pt x="1365" y="1959"/>
                  </a:cubicBezTo>
                  <a:lnTo>
                    <a:pt x="1357" y="1977"/>
                  </a:lnTo>
                  <a:cubicBezTo>
                    <a:pt x="1190" y="2349"/>
                    <a:pt x="1085" y="2747"/>
                    <a:pt x="1047" y="3154"/>
                  </a:cubicBezTo>
                  <a:cubicBezTo>
                    <a:pt x="1037" y="3224"/>
                    <a:pt x="1032" y="3294"/>
                    <a:pt x="1035" y="3362"/>
                  </a:cubicBezTo>
                  <a:lnTo>
                    <a:pt x="1035" y="3367"/>
                  </a:lnTo>
                  <a:cubicBezTo>
                    <a:pt x="915" y="3497"/>
                    <a:pt x="810" y="3642"/>
                    <a:pt x="717" y="3794"/>
                  </a:cubicBezTo>
                  <a:cubicBezTo>
                    <a:pt x="415" y="4304"/>
                    <a:pt x="190" y="4857"/>
                    <a:pt x="47" y="5434"/>
                  </a:cubicBezTo>
                  <a:cubicBezTo>
                    <a:pt x="147" y="5214"/>
                    <a:pt x="267" y="5004"/>
                    <a:pt x="405" y="4807"/>
                  </a:cubicBezTo>
                  <a:cubicBezTo>
                    <a:pt x="138" y="5485"/>
                    <a:pt x="0" y="6207"/>
                    <a:pt x="0" y="6937"/>
                  </a:cubicBezTo>
                  <a:cubicBezTo>
                    <a:pt x="45" y="6722"/>
                    <a:pt x="105" y="6512"/>
                    <a:pt x="175" y="6305"/>
                  </a:cubicBezTo>
                  <a:cubicBezTo>
                    <a:pt x="133" y="7167"/>
                    <a:pt x="298" y="8027"/>
                    <a:pt x="660" y="8812"/>
                  </a:cubicBezTo>
                  <a:cubicBezTo>
                    <a:pt x="1145" y="9900"/>
                    <a:pt x="1950" y="10812"/>
                    <a:pt x="2967" y="11430"/>
                  </a:cubicBezTo>
                  <a:cubicBezTo>
                    <a:pt x="3382" y="11710"/>
                    <a:pt x="3835" y="11927"/>
                    <a:pt x="4313" y="12075"/>
                  </a:cubicBezTo>
                  <a:cubicBezTo>
                    <a:pt x="4375" y="12097"/>
                    <a:pt x="4440" y="12120"/>
                    <a:pt x="4505" y="12142"/>
                  </a:cubicBezTo>
                  <a:cubicBezTo>
                    <a:pt x="4485" y="12135"/>
                    <a:pt x="4465" y="12125"/>
                    <a:pt x="4445" y="12117"/>
                  </a:cubicBezTo>
                  <a:cubicBezTo>
                    <a:pt x="5010" y="12287"/>
                    <a:pt x="5600" y="12375"/>
                    <a:pt x="6190" y="12375"/>
                  </a:cubicBezTo>
                  <a:cubicBezTo>
                    <a:pt x="8282" y="12375"/>
                    <a:pt x="8973" y="11577"/>
                    <a:pt x="9035" y="11500"/>
                  </a:cubicBezTo>
                  <a:cubicBezTo>
                    <a:pt x="9138" y="11407"/>
                    <a:pt x="9223" y="11295"/>
                    <a:pt x="9282" y="11167"/>
                  </a:cubicBezTo>
                  <a:cubicBezTo>
                    <a:pt x="9323" y="11150"/>
                    <a:pt x="9362" y="11132"/>
                    <a:pt x="9405" y="11115"/>
                  </a:cubicBezTo>
                  <a:lnTo>
                    <a:pt x="9430" y="11102"/>
                  </a:lnTo>
                  <a:lnTo>
                    <a:pt x="9477" y="11080"/>
                  </a:lnTo>
                  <a:cubicBezTo>
                    <a:pt x="9792" y="10932"/>
                    <a:pt x="10090" y="10745"/>
                    <a:pt x="10360" y="10527"/>
                  </a:cubicBezTo>
                  <a:cubicBezTo>
                    <a:pt x="10767" y="10235"/>
                    <a:pt x="11057" y="9810"/>
                    <a:pt x="11182" y="9325"/>
                  </a:cubicBezTo>
                  <a:cubicBezTo>
                    <a:pt x="11257" y="9147"/>
                    <a:pt x="11260" y="8950"/>
                    <a:pt x="11192" y="8770"/>
                  </a:cubicBezTo>
                  <a:cubicBezTo>
                    <a:pt x="11215" y="8735"/>
                    <a:pt x="11235" y="8700"/>
                    <a:pt x="11260" y="8662"/>
                  </a:cubicBezTo>
                  <a:cubicBezTo>
                    <a:pt x="11710" y="7940"/>
                    <a:pt x="11965" y="7115"/>
                    <a:pt x="12000" y="6264"/>
                  </a:cubicBezTo>
                  <a:lnTo>
                    <a:pt x="12000" y="6194"/>
                  </a:lnTo>
                  <a:cubicBezTo>
                    <a:pt x="12000" y="6012"/>
                    <a:pt x="11985" y="5832"/>
                    <a:pt x="11953" y="565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confont-11253-5322182"/>
            <p:cNvSpPr>
              <a:spLocks noChangeAspect="1"/>
            </p:cNvSpPr>
            <p:nvPr/>
          </p:nvSpPr>
          <p:spPr>
            <a:xfrm>
              <a:off x="1743793" y="4049844"/>
              <a:ext cx="343449" cy="346909"/>
            </a:xfrm>
            <a:custGeom>
              <a:avLst/>
              <a:gdLst>
                <a:gd name="T0" fmla="*/ 9864 w 10136"/>
                <a:gd name="T1" fmla="*/ 2324 h 10235"/>
                <a:gd name="T2" fmla="*/ 8900 w 10136"/>
                <a:gd name="T3" fmla="*/ 124 h 10235"/>
                <a:gd name="T4" fmla="*/ 6106 w 10136"/>
                <a:gd name="T5" fmla="*/ 1064 h 10235"/>
                <a:gd name="T6" fmla="*/ 5464 w 10136"/>
                <a:gd name="T7" fmla="*/ 1014 h 10235"/>
                <a:gd name="T8" fmla="*/ 1929 w 10136"/>
                <a:gd name="T9" fmla="*/ 2695 h 10235"/>
                <a:gd name="T10" fmla="*/ 1211 w 10136"/>
                <a:gd name="T11" fmla="*/ 4648 h 10235"/>
                <a:gd name="T12" fmla="*/ 4500 w 10136"/>
                <a:gd name="T13" fmla="*/ 1904 h 10235"/>
                <a:gd name="T14" fmla="*/ 1211 w 10136"/>
                <a:gd name="T15" fmla="*/ 5712 h 10235"/>
                <a:gd name="T16" fmla="*/ 1211 w 10136"/>
                <a:gd name="T17" fmla="*/ 5737 h 10235"/>
                <a:gd name="T18" fmla="*/ 1062 w 10136"/>
                <a:gd name="T19" fmla="*/ 6058 h 10235"/>
                <a:gd name="T20" fmla="*/ 1681 w 10136"/>
                <a:gd name="T21" fmla="*/ 10038 h 10235"/>
                <a:gd name="T22" fmla="*/ 4301 w 10136"/>
                <a:gd name="T23" fmla="*/ 8975 h 10235"/>
                <a:gd name="T24" fmla="*/ 7639 w 10136"/>
                <a:gd name="T25" fmla="*/ 8654 h 10235"/>
                <a:gd name="T26" fmla="*/ 9469 w 10136"/>
                <a:gd name="T27" fmla="*/ 6157 h 10235"/>
                <a:gd name="T28" fmla="*/ 6748 w 10136"/>
                <a:gd name="T29" fmla="*/ 6157 h 10235"/>
                <a:gd name="T30" fmla="*/ 5166 w 10136"/>
                <a:gd name="T31" fmla="*/ 7022 h 10235"/>
                <a:gd name="T32" fmla="*/ 3757 w 10136"/>
                <a:gd name="T33" fmla="*/ 5464 h 10235"/>
                <a:gd name="T34" fmla="*/ 9517 w 10136"/>
                <a:gd name="T35" fmla="*/ 5464 h 10235"/>
                <a:gd name="T36" fmla="*/ 8800 w 10136"/>
                <a:gd name="T37" fmla="*/ 2670 h 10235"/>
                <a:gd name="T38" fmla="*/ 6847 w 10136"/>
                <a:gd name="T39" fmla="*/ 1212 h 10235"/>
                <a:gd name="T40" fmla="*/ 7960 w 10136"/>
                <a:gd name="T41" fmla="*/ 618 h 10235"/>
                <a:gd name="T42" fmla="*/ 9517 w 10136"/>
                <a:gd name="T43" fmla="*/ 1088 h 10235"/>
                <a:gd name="T44" fmla="*/ 9270 w 10136"/>
                <a:gd name="T45" fmla="*/ 3535 h 10235"/>
                <a:gd name="T46" fmla="*/ 9864 w 10136"/>
                <a:gd name="T47" fmla="*/ 2324 h 10235"/>
                <a:gd name="T48" fmla="*/ 3906 w 10136"/>
                <a:gd name="T49" fmla="*/ 8877 h 10235"/>
                <a:gd name="T50" fmla="*/ 1458 w 10136"/>
                <a:gd name="T51" fmla="*/ 9149 h 10235"/>
                <a:gd name="T52" fmla="*/ 1458 w 10136"/>
                <a:gd name="T53" fmla="*/ 6578 h 10235"/>
                <a:gd name="T54" fmla="*/ 2298 w 10136"/>
                <a:gd name="T55" fmla="*/ 7888 h 10235"/>
                <a:gd name="T56" fmla="*/ 3906 w 10136"/>
                <a:gd name="T57" fmla="*/ 8877 h 10235"/>
                <a:gd name="T58" fmla="*/ 3856 w 10136"/>
                <a:gd name="T59" fmla="*/ 4055 h 10235"/>
                <a:gd name="T60" fmla="*/ 5117 w 10136"/>
                <a:gd name="T61" fmla="*/ 2844 h 10235"/>
                <a:gd name="T62" fmla="*/ 6872 w 10136"/>
                <a:gd name="T63" fmla="*/ 4105 h 10235"/>
                <a:gd name="T64" fmla="*/ 3856 w 10136"/>
                <a:gd name="T65" fmla="*/ 4055 h 10235"/>
                <a:gd name="T66" fmla="*/ 3856 w 10136"/>
                <a:gd name="T67" fmla="*/ 4055 h 10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6" h="10235">
                  <a:moveTo>
                    <a:pt x="9864" y="2324"/>
                  </a:moveTo>
                  <a:cubicBezTo>
                    <a:pt x="10061" y="1632"/>
                    <a:pt x="10136" y="297"/>
                    <a:pt x="8900" y="124"/>
                  </a:cubicBezTo>
                  <a:cubicBezTo>
                    <a:pt x="7911" y="0"/>
                    <a:pt x="6725" y="643"/>
                    <a:pt x="6106" y="1064"/>
                  </a:cubicBezTo>
                  <a:cubicBezTo>
                    <a:pt x="5909" y="1039"/>
                    <a:pt x="5686" y="1014"/>
                    <a:pt x="5464" y="1014"/>
                  </a:cubicBezTo>
                  <a:cubicBezTo>
                    <a:pt x="3856" y="989"/>
                    <a:pt x="2818" y="1533"/>
                    <a:pt x="1929" y="2695"/>
                  </a:cubicBezTo>
                  <a:cubicBezTo>
                    <a:pt x="1607" y="3115"/>
                    <a:pt x="1311" y="3833"/>
                    <a:pt x="1211" y="4648"/>
                  </a:cubicBezTo>
                  <a:cubicBezTo>
                    <a:pt x="1656" y="3882"/>
                    <a:pt x="3041" y="2473"/>
                    <a:pt x="4500" y="1904"/>
                  </a:cubicBezTo>
                  <a:cubicBezTo>
                    <a:pt x="4500" y="1904"/>
                    <a:pt x="2300" y="3487"/>
                    <a:pt x="1211" y="5712"/>
                  </a:cubicBezTo>
                  <a:lnTo>
                    <a:pt x="1211" y="5737"/>
                  </a:lnTo>
                  <a:cubicBezTo>
                    <a:pt x="1161" y="5835"/>
                    <a:pt x="1112" y="5934"/>
                    <a:pt x="1062" y="6058"/>
                  </a:cubicBezTo>
                  <a:cubicBezTo>
                    <a:pt x="0" y="8703"/>
                    <a:pt x="865" y="9840"/>
                    <a:pt x="1681" y="10038"/>
                  </a:cubicBezTo>
                  <a:cubicBezTo>
                    <a:pt x="2422" y="10235"/>
                    <a:pt x="3461" y="9865"/>
                    <a:pt x="4301" y="8975"/>
                  </a:cubicBezTo>
                  <a:cubicBezTo>
                    <a:pt x="5710" y="9297"/>
                    <a:pt x="7120" y="8925"/>
                    <a:pt x="7639" y="8654"/>
                  </a:cubicBezTo>
                  <a:cubicBezTo>
                    <a:pt x="8627" y="8110"/>
                    <a:pt x="9320" y="7147"/>
                    <a:pt x="9469" y="6157"/>
                  </a:cubicBezTo>
                  <a:lnTo>
                    <a:pt x="6748" y="6157"/>
                  </a:lnTo>
                  <a:cubicBezTo>
                    <a:pt x="6748" y="6157"/>
                    <a:pt x="6625" y="7022"/>
                    <a:pt x="5166" y="7022"/>
                  </a:cubicBezTo>
                  <a:cubicBezTo>
                    <a:pt x="3831" y="7022"/>
                    <a:pt x="3757" y="5464"/>
                    <a:pt x="3757" y="5464"/>
                  </a:cubicBezTo>
                  <a:lnTo>
                    <a:pt x="9517" y="5464"/>
                  </a:lnTo>
                  <a:cubicBezTo>
                    <a:pt x="9517" y="5464"/>
                    <a:pt x="9616" y="3783"/>
                    <a:pt x="8800" y="2670"/>
                  </a:cubicBezTo>
                  <a:cubicBezTo>
                    <a:pt x="8330" y="2053"/>
                    <a:pt x="7712" y="1508"/>
                    <a:pt x="6847" y="1212"/>
                  </a:cubicBezTo>
                  <a:cubicBezTo>
                    <a:pt x="7120" y="1014"/>
                    <a:pt x="7565" y="717"/>
                    <a:pt x="7960" y="618"/>
                  </a:cubicBezTo>
                  <a:cubicBezTo>
                    <a:pt x="8701" y="420"/>
                    <a:pt x="9196" y="544"/>
                    <a:pt x="9517" y="1088"/>
                  </a:cubicBezTo>
                  <a:cubicBezTo>
                    <a:pt x="9937" y="1829"/>
                    <a:pt x="9270" y="3535"/>
                    <a:pt x="9270" y="3535"/>
                  </a:cubicBezTo>
                  <a:cubicBezTo>
                    <a:pt x="9270" y="3535"/>
                    <a:pt x="9666" y="3042"/>
                    <a:pt x="9864" y="2324"/>
                  </a:cubicBezTo>
                  <a:close/>
                  <a:moveTo>
                    <a:pt x="3906" y="8877"/>
                  </a:moveTo>
                  <a:cubicBezTo>
                    <a:pt x="2768" y="9817"/>
                    <a:pt x="1830" y="9693"/>
                    <a:pt x="1458" y="9149"/>
                  </a:cubicBezTo>
                  <a:cubicBezTo>
                    <a:pt x="1137" y="8654"/>
                    <a:pt x="1087" y="7789"/>
                    <a:pt x="1458" y="6578"/>
                  </a:cubicBezTo>
                  <a:cubicBezTo>
                    <a:pt x="1631" y="7048"/>
                    <a:pt x="1903" y="7493"/>
                    <a:pt x="2298" y="7888"/>
                  </a:cubicBezTo>
                  <a:cubicBezTo>
                    <a:pt x="2793" y="8381"/>
                    <a:pt x="3337" y="8703"/>
                    <a:pt x="3906" y="8877"/>
                  </a:cubicBezTo>
                  <a:close/>
                  <a:moveTo>
                    <a:pt x="3856" y="4055"/>
                  </a:moveTo>
                  <a:cubicBezTo>
                    <a:pt x="3856" y="4055"/>
                    <a:pt x="3906" y="2943"/>
                    <a:pt x="5117" y="2844"/>
                  </a:cubicBezTo>
                  <a:cubicBezTo>
                    <a:pt x="6156" y="2745"/>
                    <a:pt x="6700" y="3215"/>
                    <a:pt x="6872" y="4105"/>
                  </a:cubicBezTo>
                  <a:lnTo>
                    <a:pt x="3856" y="4055"/>
                  </a:lnTo>
                  <a:close/>
                  <a:moveTo>
                    <a:pt x="3856" y="4055"/>
                  </a:move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confont-11790-5634601"/>
            <p:cNvSpPr>
              <a:spLocks noChangeAspect="1"/>
            </p:cNvSpPr>
            <p:nvPr/>
          </p:nvSpPr>
          <p:spPr>
            <a:xfrm>
              <a:off x="1267824" y="4057944"/>
              <a:ext cx="346909" cy="330708"/>
            </a:xfrm>
            <a:custGeom>
              <a:avLst/>
              <a:gdLst>
                <a:gd name="T0" fmla="*/ 3288 w 13070"/>
                <a:gd name="T1" fmla="*/ 5245 h 12460"/>
                <a:gd name="T2" fmla="*/ 1378 w 13070"/>
                <a:gd name="T3" fmla="*/ 2310 h 12460"/>
                <a:gd name="T4" fmla="*/ 6178 w 13070"/>
                <a:gd name="T5" fmla="*/ 7 h 12460"/>
                <a:gd name="T6" fmla="*/ 9298 w 13070"/>
                <a:gd name="T7" fmla="*/ 837 h 12460"/>
                <a:gd name="T8" fmla="*/ 11732 w 13070"/>
                <a:gd name="T9" fmla="*/ 3412 h 12460"/>
                <a:gd name="T10" fmla="*/ 6600 w 13070"/>
                <a:gd name="T11" fmla="*/ 3142 h 12460"/>
                <a:gd name="T12" fmla="*/ 3288 w 13070"/>
                <a:gd name="T13" fmla="*/ 5245 h 12460"/>
                <a:gd name="T14" fmla="*/ 4110 w 13070"/>
                <a:gd name="T15" fmla="*/ 6207 h 12460"/>
                <a:gd name="T16" fmla="*/ 6200 w 13070"/>
                <a:gd name="T17" fmla="*/ 8297 h 12460"/>
                <a:gd name="T18" fmla="*/ 8290 w 13070"/>
                <a:gd name="T19" fmla="*/ 6207 h 12460"/>
                <a:gd name="T20" fmla="*/ 6200 w 13070"/>
                <a:gd name="T21" fmla="*/ 4117 h 12460"/>
                <a:gd name="T22" fmla="*/ 4110 w 13070"/>
                <a:gd name="T23" fmla="*/ 6207 h 12460"/>
                <a:gd name="T24" fmla="*/ 11982 w 13070"/>
                <a:gd name="T25" fmla="*/ 3977 h 12460"/>
                <a:gd name="T26" fmla="*/ 8490 w 13070"/>
                <a:gd name="T27" fmla="*/ 4157 h 12460"/>
                <a:gd name="T28" fmla="*/ 8655 w 13070"/>
                <a:gd name="T29" fmla="*/ 8087 h 12460"/>
                <a:gd name="T30" fmla="*/ 5853 w 13070"/>
                <a:gd name="T31" fmla="*/ 12397 h 12460"/>
                <a:gd name="T32" fmla="*/ 9298 w 13070"/>
                <a:gd name="T33" fmla="*/ 11575 h 12460"/>
                <a:gd name="T34" fmla="*/ 11982 w 13070"/>
                <a:gd name="T35" fmla="*/ 3977 h 12460"/>
                <a:gd name="T36" fmla="*/ 3342 w 13070"/>
                <a:gd name="T37" fmla="*/ 7397 h 12460"/>
                <a:gd name="T38" fmla="*/ 1010 w 13070"/>
                <a:gd name="T39" fmla="*/ 2810 h 12460"/>
                <a:gd name="T40" fmla="*/ 0 w 13070"/>
                <a:gd name="T41" fmla="*/ 6207 h 12460"/>
                <a:gd name="T42" fmla="*/ 5238 w 13070"/>
                <a:gd name="T43" fmla="*/ 12330 h 12460"/>
                <a:gd name="T44" fmla="*/ 6830 w 13070"/>
                <a:gd name="T45" fmla="*/ 9210 h 12460"/>
                <a:gd name="T46" fmla="*/ 3342 w 13070"/>
                <a:gd name="T47" fmla="*/ 7397 h 1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70" h="12460">
                  <a:moveTo>
                    <a:pt x="3288" y="5245"/>
                  </a:moveTo>
                  <a:lnTo>
                    <a:pt x="1378" y="2310"/>
                  </a:lnTo>
                  <a:cubicBezTo>
                    <a:pt x="2568" y="829"/>
                    <a:pt x="4353" y="14"/>
                    <a:pt x="6178" y="7"/>
                  </a:cubicBezTo>
                  <a:cubicBezTo>
                    <a:pt x="7235" y="0"/>
                    <a:pt x="8315" y="270"/>
                    <a:pt x="9298" y="837"/>
                  </a:cubicBezTo>
                  <a:cubicBezTo>
                    <a:pt x="10382" y="1467"/>
                    <a:pt x="11207" y="2372"/>
                    <a:pt x="11732" y="3412"/>
                  </a:cubicBezTo>
                  <a:lnTo>
                    <a:pt x="6600" y="3142"/>
                  </a:lnTo>
                  <a:cubicBezTo>
                    <a:pt x="5148" y="3057"/>
                    <a:pt x="3765" y="3875"/>
                    <a:pt x="3288" y="5245"/>
                  </a:cubicBezTo>
                  <a:close/>
                  <a:moveTo>
                    <a:pt x="4110" y="6207"/>
                  </a:moveTo>
                  <a:cubicBezTo>
                    <a:pt x="4110" y="7362"/>
                    <a:pt x="5045" y="8297"/>
                    <a:pt x="6200" y="8297"/>
                  </a:cubicBezTo>
                  <a:cubicBezTo>
                    <a:pt x="7355" y="8297"/>
                    <a:pt x="8290" y="7362"/>
                    <a:pt x="8290" y="6207"/>
                  </a:cubicBezTo>
                  <a:cubicBezTo>
                    <a:pt x="8290" y="5052"/>
                    <a:pt x="7355" y="4117"/>
                    <a:pt x="6200" y="4117"/>
                  </a:cubicBezTo>
                  <a:cubicBezTo>
                    <a:pt x="5045" y="4117"/>
                    <a:pt x="4110" y="5050"/>
                    <a:pt x="4110" y="6207"/>
                  </a:cubicBezTo>
                  <a:close/>
                  <a:moveTo>
                    <a:pt x="11982" y="3977"/>
                  </a:moveTo>
                  <a:lnTo>
                    <a:pt x="8490" y="4157"/>
                  </a:lnTo>
                  <a:cubicBezTo>
                    <a:pt x="9438" y="5265"/>
                    <a:pt x="9453" y="6862"/>
                    <a:pt x="8655" y="8087"/>
                  </a:cubicBezTo>
                  <a:lnTo>
                    <a:pt x="5853" y="12397"/>
                  </a:lnTo>
                  <a:cubicBezTo>
                    <a:pt x="7015" y="12460"/>
                    <a:pt x="8213" y="12205"/>
                    <a:pt x="9298" y="11575"/>
                  </a:cubicBezTo>
                  <a:cubicBezTo>
                    <a:pt x="11982" y="10025"/>
                    <a:pt x="13070" y="6775"/>
                    <a:pt x="11982" y="3977"/>
                  </a:cubicBezTo>
                  <a:close/>
                  <a:moveTo>
                    <a:pt x="3342" y="7397"/>
                  </a:moveTo>
                  <a:lnTo>
                    <a:pt x="1010" y="2810"/>
                  </a:lnTo>
                  <a:cubicBezTo>
                    <a:pt x="373" y="3785"/>
                    <a:pt x="0" y="4955"/>
                    <a:pt x="0" y="6207"/>
                  </a:cubicBezTo>
                  <a:cubicBezTo>
                    <a:pt x="0" y="9307"/>
                    <a:pt x="2270" y="11875"/>
                    <a:pt x="5238" y="12330"/>
                  </a:cubicBezTo>
                  <a:lnTo>
                    <a:pt x="6830" y="9210"/>
                  </a:lnTo>
                  <a:cubicBezTo>
                    <a:pt x="5390" y="9480"/>
                    <a:pt x="4000" y="8689"/>
                    <a:pt x="3342" y="739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组合 71"/>
          <p:cNvGrpSpPr/>
          <p:nvPr/>
        </p:nvGrpSpPr>
        <p:grpSpPr>
          <a:xfrm>
            <a:off x="1198230" y="1899438"/>
            <a:ext cx="1417596" cy="1273250"/>
            <a:chOff x="712708" y="1889499"/>
            <a:chExt cx="1417596" cy="1273250"/>
          </a:xfrm>
          <a:effectLst>
            <a:outerShdw blurRad="50800" dist="38100" dir="2700000" algn="tl" rotWithShape="0">
              <a:prstClr val="black">
                <a:alpha val="40000"/>
              </a:prstClr>
            </a:outerShdw>
          </a:effectLst>
        </p:grpSpPr>
        <p:grpSp>
          <p:nvGrpSpPr>
            <p:cNvPr id="31" name="组合 30"/>
            <p:cNvGrpSpPr/>
            <p:nvPr/>
          </p:nvGrpSpPr>
          <p:grpSpPr>
            <a:xfrm>
              <a:off x="712708" y="1889499"/>
              <a:ext cx="1417596" cy="1273250"/>
              <a:chOff x="1359810" y="1989632"/>
              <a:chExt cx="1417596" cy="1273250"/>
            </a:xfrm>
          </p:grpSpPr>
          <p:sp>
            <p:nvSpPr>
              <p:cNvPr id="12" name="圆角矩形 11"/>
              <p:cNvSpPr/>
              <p:nvPr/>
            </p:nvSpPr>
            <p:spPr>
              <a:xfrm>
                <a:off x="1359810" y="1989632"/>
                <a:ext cx="1417596" cy="1273250"/>
              </a:xfrm>
              <a:prstGeom prst="roundRect">
                <a:avLst>
                  <a:gd name="adj" fmla="val 1981"/>
                </a:avLst>
              </a:prstGeom>
              <a:solidFill>
                <a:srgbClr val="005B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indent="0" algn="r" defTabSz="914400" rtl="0" eaLnBrk="0" fontAlgn="base" latinLnBrk="0" hangingPunct="0">
                  <a:lnSpc>
                    <a:spcPct val="100000"/>
                  </a:lnSpc>
                  <a:spcBef>
                    <a:spcPct val="0"/>
                  </a:spcBef>
                  <a:spcAft>
                    <a:spcPct val="0"/>
                  </a:spcAft>
                  <a:buClrTx/>
                  <a:buSzTx/>
                  <a:buFontTx/>
                  <a:buNone/>
                </a:pPr>
                <a:endParaRPr kumimoji="1" lang="zh-CN" altLang="en-US" sz="1600" b="0" i="0" u="none" strike="noStrike" kern="1200" cap="none" spc="0" normalizeH="0" baseline="0" noProof="0">
                  <a:ln>
                    <a:noFill/>
                  </a:ln>
                  <a:solidFill>
                    <a:schemeClr val="bg1"/>
                  </a:solidFill>
                  <a:effectLst/>
                  <a:uLnTx/>
                  <a:uFillTx/>
                  <a:latin typeface="思源黑体 CN Regular"/>
                  <a:cs typeface="+mn-cs"/>
                </a:endParaRPr>
              </a:p>
            </p:txBody>
          </p:sp>
          <p:pic>
            <p:nvPicPr>
              <p:cNvPr id="15" name="图片 14"/>
              <p:cNvPicPr>
                <a:picLocks noChangeAspect="1"/>
              </p:cNvPicPr>
              <p:nvPr/>
            </p:nvPicPr>
            <p:blipFill>
              <a:blip r:embed="rId2"/>
              <a:stretch>
                <a:fillRect/>
              </a:stretch>
            </p:blipFill>
            <p:spPr>
              <a:xfrm>
                <a:off x="1504073" y="2043499"/>
                <a:ext cx="288149" cy="288147"/>
              </a:xfrm>
              <a:prstGeom prst="rect">
                <a:avLst/>
              </a:prstGeom>
            </p:spPr>
          </p:pic>
          <p:sp>
            <p:nvSpPr>
              <p:cNvPr id="30" name="文本框 29"/>
              <p:cNvSpPr txBox="1"/>
              <p:nvPr/>
            </p:nvSpPr>
            <p:spPr>
              <a:xfrm>
                <a:off x="1732795" y="2045484"/>
                <a:ext cx="1003972" cy="288147"/>
              </a:xfrm>
              <a:prstGeom prst="rect">
                <a:avLst/>
              </a:prstGeom>
              <a:noFill/>
            </p:spPr>
            <p:txBody>
              <a:bodyPr wrap="square" lIns="36000" tIns="36000" rIns="36000" bIns="36000" rtlCol="0">
                <a:spAutoFit/>
              </a:bodyPr>
              <a:lstStyle/>
              <a:p>
                <a:pPr algn="ctr"/>
                <a:r>
                  <a:rPr kumimoji="1" lang="en-US" altLang="zh-CN" sz="1400" dirty="0" err="1">
                    <a:solidFill>
                      <a:schemeClr val="bg1"/>
                    </a:solidFill>
                    <a:latin typeface="+mn-ea"/>
                    <a:ea typeface="+mn-ea"/>
                  </a:rPr>
                  <a:t>iOA</a:t>
                </a:r>
                <a:r>
                  <a:rPr kumimoji="1" lang="en-US" altLang="zh-CN" sz="1400" dirty="0">
                    <a:solidFill>
                      <a:schemeClr val="bg1"/>
                    </a:solidFill>
                    <a:latin typeface="+mn-ea"/>
                    <a:ea typeface="+mn-ea"/>
                  </a:rPr>
                  <a:t> Client</a:t>
                </a:r>
                <a:endParaRPr kumimoji="1" lang="zh-CN" altLang="en-US" sz="1400" dirty="0">
                  <a:solidFill>
                    <a:schemeClr val="bg1"/>
                  </a:solidFill>
                  <a:latin typeface="+mn-ea"/>
                  <a:ea typeface="+mn-ea"/>
                </a:endParaRPr>
              </a:p>
            </p:txBody>
          </p:sp>
        </p:grpSp>
        <p:sp>
          <p:nvSpPr>
            <p:cNvPr id="39" name="iconfont-11790-5634909"/>
            <p:cNvSpPr>
              <a:spLocks noChangeAspect="1"/>
            </p:cNvSpPr>
            <p:nvPr/>
          </p:nvSpPr>
          <p:spPr>
            <a:xfrm>
              <a:off x="1584781" y="2357025"/>
              <a:ext cx="318024" cy="318024"/>
            </a:xfrm>
            <a:custGeom>
              <a:avLst/>
              <a:gdLst>
                <a:gd name="T0" fmla="*/ 0 w 11200"/>
                <a:gd name="T1" fmla="*/ 1543 h 11200"/>
                <a:gd name="T2" fmla="*/ 4590 w 11200"/>
                <a:gd name="T3" fmla="*/ 910 h 11200"/>
                <a:gd name="T4" fmla="*/ 4590 w 11200"/>
                <a:gd name="T5" fmla="*/ 5345 h 11200"/>
                <a:gd name="T6" fmla="*/ 0 w 11200"/>
                <a:gd name="T7" fmla="*/ 5345 h 11200"/>
                <a:gd name="T8" fmla="*/ 0 w 11200"/>
                <a:gd name="T9" fmla="*/ 1543 h 11200"/>
                <a:gd name="T10" fmla="*/ 0 w 11200"/>
                <a:gd name="T11" fmla="*/ 9658 h 11200"/>
                <a:gd name="T12" fmla="*/ 4590 w 11200"/>
                <a:gd name="T13" fmla="*/ 10290 h 11200"/>
                <a:gd name="T14" fmla="*/ 4590 w 11200"/>
                <a:gd name="T15" fmla="*/ 5910 h 11200"/>
                <a:gd name="T16" fmla="*/ 0 w 11200"/>
                <a:gd name="T17" fmla="*/ 5910 h 11200"/>
                <a:gd name="T18" fmla="*/ 0 w 11200"/>
                <a:gd name="T19" fmla="*/ 9658 h 11200"/>
                <a:gd name="T20" fmla="*/ 5095 w 11200"/>
                <a:gd name="T21" fmla="*/ 10358 h 11200"/>
                <a:gd name="T22" fmla="*/ 11200 w 11200"/>
                <a:gd name="T23" fmla="*/ 11200 h 11200"/>
                <a:gd name="T24" fmla="*/ 11200 w 11200"/>
                <a:gd name="T25" fmla="*/ 5910 h 11200"/>
                <a:gd name="T26" fmla="*/ 5095 w 11200"/>
                <a:gd name="T27" fmla="*/ 5910 h 11200"/>
                <a:gd name="T28" fmla="*/ 5095 w 11200"/>
                <a:gd name="T29" fmla="*/ 10358 h 11200"/>
                <a:gd name="T30" fmla="*/ 5095 w 11200"/>
                <a:gd name="T31" fmla="*/ 842 h 11200"/>
                <a:gd name="T32" fmla="*/ 5095 w 11200"/>
                <a:gd name="T33" fmla="*/ 5345 h 11200"/>
                <a:gd name="T34" fmla="*/ 11200 w 11200"/>
                <a:gd name="T35" fmla="*/ 5345 h 11200"/>
                <a:gd name="T36" fmla="*/ 11200 w 11200"/>
                <a:gd name="T37" fmla="*/ 0 h 11200"/>
                <a:gd name="T38" fmla="*/ 5095 w 11200"/>
                <a:gd name="T39" fmla="*/ 842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00" h="11200">
                  <a:moveTo>
                    <a:pt x="0" y="1543"/>
                  </a:moveTo>
                  <a:lnTo>
                    <a:pt x="4590" y="910"/>
                  </a:lnTo>
                  <a:lnTo>
                    <a:pt x="4590" y="5345"/>
                  </a:lnTo>
                  <a:lnTo>
                    <a:pt x="0" y="5345"/>
                  </a:lnTo>
                  <a:lnTo>
                    <a:pt x="0" y="1543"/>
                  </a:lnTo>
                  <a:close/>
                  <a:moveTo>
                    <a:pt x="0" y="9658"/>
                  </a:moveTo>
                  <a:lnTo>
                    <a:pt x="4590" y="10290"/>
                  </a:lnTo>
                  <a:lnTo>
                    <a:pt x="4590" y="5910"/>
                  </a:lnTo>
                  <a:lnTo>
                    <a:pt x="0" y="5910"/>
                  </a:lnTo>
                  <a:lnTo>
                    <a:pt x="0" y="9658"/>
                  </a:lnTo>
                  <a:close/>
                  <a:moveTo>
                    <a:pt x="5095" y="10358"/>
                  </a:moveTo>
                  <a:lnTo>
                    <a:pt x="11200" y="11200"/>
                  </a:lnTo>
                  <a:lnTo>
                    <a:pt x="11200" y="5910"/>
                  </a:lnTo>
                  <a:lnTo>
                    <a:pt x="5095" y="5910"/>
                  </a:lnTo>
                  <a:lnTo>
                    <a:pt x="5095" y="10358"/>
                  </a:lnTo>
                  <a:close/>
                  <a:moveTo>
                    <a:pt x="5095" y="842"/>
                  </a:moveTo>
                  <a:lnTo>
                    <a:pt x="5095" y="5345"/>
                  </a:lnTo>
                  <a:lnTo>
                    <a:pt x="11200" y="5345"/>
                  </a:lnTo>
                  <a:lnTo>
                    <a:pt x="11200" y="0"/>
                  </a:lnTo>
                  <a:lnTo>
                    <a:pt x="5095" y="84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ndroid_152753"/>
            <p:cNvSpPr>
              <a:spLocks noChangeAspect="1"/>
            </p:cNvSpPr>
            <p:nvPr/>
          </p:nvSpPr>
          <p:spPr>
            <a:xfrm>
              <a:off x="1633790" y="2794294"/>
              <a:ext cx="254794" cy="304662"/>
            </a:xfrm>
            <a:custGeom>
              <a:avLst/>
              <a:gdLst>
                <a:gd name="connsiteX0" fmla="*/ 468696 w 506660"/>
                <a:gd name="connsiteY0" fmla="*/ 200990 h 605824"/>
                <a:gd name="connsiteX1" fmla="*/ 506660 w 506660"/>
                <a:gd name="connsiteY1" fmla="*/ 238894 h 605824"/>
                <a:gd name="connsiteX2" fmla="*/ 506660 w 506660"/>
                <a:gd name="connsiteY2" fmla="*/ 415982 h 605824"/>
                <a:gd name="connsiteX3" fmla="*/ 468696 w 506660"/>
                <a:gd name="connsiteY3" fmla="*/ 454037 h 605824"/>
                <a:gd name="connsiteX4" fmla="*/ 430732 w 506660"/>
                <a:gd name="connsiteY4" fmla="*/ 415982 h 605824"/>
                <a:gd name="connsiteX5" fmla="*/ 430732 w 506660"/>
                <a:gd name="connsiteY5" fmla="*/ 238894 h 605824"/>
                <a:gd name="connsiteX6" fmla="*/ 468696 w 506660"/>
                <a:gd name="connsiteY6" fmla="*/ 200990 h 605824"/>
                <a:gd name="connsiteX7" fmla="*/ 101403 w 506660"/>
                <a:gd name="connsiteY7" fmla="*/ 200990 h 605824"/>
                <a:gd name="connsiteX8" fmla="*/ 405399 w 506660"/>
                <a:gd name="connsiteY8" fmla="*/ 200990 h 605824"/>
                <a:gd name="connsiteX9" fmla="*/ 405399 w 506660"/>
                <a:gd name="connsiteY9" fmla="*/ 454049 h 605824"/>
                <a:gd name="connsiteX10" fmla="*/ 380041 w 506660"/>
                <a:gd name="connsiteY10" fmla="*/ 479370 h 605824"/>
                <a:gd name="connsiteX11" fmla="*/ 354682 w 506660"/>
                <a:gd name="connsiteY11" fmla="*/ 479370 h 605824"/>
                <a:gd name="connsiteX12" fmla="*/ 354682 w 506660"/>
                <a:gd name="connsiteY12" fmla="*/ 567918 h 605824"/>
                <a:gd name="connsiteX13" fmla="*/ 316721 w 506660"/>
                <a:gd name="connsiteY13" fmla="*/ 605824 h 605824"/>
                <a:gd name="connsiteX14" fmla="*/ 278759 w 506660"/>
                <a:gd name="connsiteY14" fmla="*/ 567918 h 605824"/>
                <a:gd name="connsiteX15" fmla="*/ 278759 w 506660"/>
                <a:gd name="connsiteY15" fmla="*/ 479370 h 605824"/>
                <a:gd name="connsiteX16" fmla="*/ 228043 w 506660"/>
                <a:gd name="connsiteY16" fmla="*/ 479370 h 605824"/>
                <a:gd name="connsiteX17" fmla="*/ 228043 w 506660"/>
                <a:gd name="connsiteY17" fmla="*/ 567918 h 605824"/>
                <a:gd name="connsiteX18" fmla="*/ 190081 w 506660"/>
                <a:gd name="connsiteY18" fmla="*/ 605824 h 605824"/>
                <a:gd name="connsiteX19" fmla="*/ 152120 w 506660"/>
                <a:gd name="connsiteY19" fmla="*/ 567918 h 605824"/>
                <a:gd name="connsiteX20" fmla="*/ 152120 w 506660"/>
                <a:gd name="connsiteY20" fmla="*/ 479370 h 605824"/>
                <a:gd name="connsiteX21" fmla="*/ 126761 w 506660"/>
                <a:gd name="connsiteY21" fmla="*/ 479370 h 605824"/>
                <a:gd name="connsiteX22" fmla="*/ 101403 w 506660"/>
                <a:gd name="connsiteY22" fmla="*/ 454049 h 605824"/>
                <a:gd name="connsiteX23" fmla="*/ 38111 w 506660"/>
                <a:gd name="connsiteY23" fmla="*/ 200990 h 605824"/>
                <a:gd name="connsiteX24" fmla="*/ 76070 w 506660"/>
                <a:gd name="connsiteY24" fmla="*/ 238894 h 605824"/>
                <a:gd name="connsiteX25" fmla="*/ 76070 w 506660"/>
                <a:gd name="connsiteY25" fmla="*/ 415982 h 605824"/>
                <a:gd name="connsiteX26" fmla="*/ 38111 w 506660"/>
                <a:gd name="connsiteY26" fmla="*/ 454037 h 605824"/>
                <a:gd name="connsiteX27" fmla="*/ 0 w 506660"/>
                <a:gd name="connsiteY27" fmla="*/ 415982 h 605824"/>
                <a:gd name="connsiteX28" fmla="*/ 0 w 506660"/>
                <a:gd name="connsiteY28" fmla="*/ 238894 h 605824"/>
                <a:gd name="connsiteX29" fmla="*/ 38111 w 506660"/>
                <a:gd name="connsiteY29" fmla="*/ 200990 h 605824"/>
                <a:gd name="connsiteX30" fmla="*/ 316721 w 506660"/>
                <a:gd name="connsiteY30" fmla="*/ 93495 h 605824"/>
                <a:gd name="connsiteX31" fmla="*/ 297740 w 506660"/>
                <a:gd name="connsiteY31" fmla="*/ 112444 h 605824"/>
                <a:gd name="connsiteX32" fmla="*/ 316721 w 506660"/>
                <a:gd name="connsiteY32" fmla="*/ 131544 h 605824"/>
                <a:gd name="connsiteX33" fmla="*/ 335702 w 506660"/>
                <a:gd name="connsiteY33" fmla="*/ 112444 h 605824"/>
                <a:gd name="connsiteX34" fmla="*/ 316721 w 506660"/>
                <a:gd name="connsiteY34" fmla="*/ 93495 h 605824"/>
                <a:gd name="connsiteX35" fmla="*/ 189929 w 506660"/>
                <a:gd name="connsiteY35" fmla="*/ 93495 h 605824"/>
                <a:gd name="connsiteX36" fmla="*/ 170949 w 506660"/>
                <a:gd name="connsiteY36" fmla="*/ 112444 h 605824"/>
                <a:gd name="connsiteX37" fmla="*/ 189929 w 506660"/>
                <a:gd name="connsiteY37" fmla="*/ 131544 h 605824"/>
                <a:gd name="connsiteX38" fmla="*/ 209062 w 506660"/>
                <a:gd name="connsiteY38" fmla="*/ 112444 h 605824"/>
                <a:gd name="connsiteX39" fmla="*/ 189929 w 506660"/>
                <a:gd name="connsiteY39" fmla="*/ 93495 h 605824"/>
                <a:gd name="connsiteX40" fmla="*/ 140598 w 506660"/>
                <a:gd name="connsiteY40" fmla="*/ 1 h 605824"/>
                <a:gd name="connsiteX41" fmla="*/ 149538 w 506660"/>
                <a:gd name="connsiteY41" fmla="*/ 3753 h 605824"/>
                <a:gd name="connsiteX42" fmla="*/ 183552 w 506660"/>
                <a:gd name="connsiteY42" fmla="*/ 37557 h 605824"/>
                <a:gd name="connsiteX43" fmla="*/ 185070 w 506660"/>
                <a:gd name="connsiteY43" fmla="*/ 39225 h 605824"/>
                <a:gd name="connsiteX44" fmla="*/ 252945 w 506660"/>
                <a:gd name="connsiteY44" fmla="*/ 24066 h 605824"/>
                <a:gd name="connsiteX45" fmla="*/ 253401 w 506660"/>
                <a:gd name="connsiteY45" fmla="*/ 24066 h 605824"/>
                <a:gd name="connsiteX46" fmla="*/ 253705 w 506660"/>
                <a:gd name="connsiteY46" fmla="*/ 24066 h 605824"/>
                <a:gd name="connsiteX47" fmla="*/ 321732 w 506660"/>
                <a:gd name="connsiteY47" fmla="*/ 39225 h 605824"/>
                <a:gd name="connsiteX48" fmla="*/ 323250 w 506660"/>
                <a:gd name="connsiteY48" fmla="*/ 37557 h 605824"/>
                <a:gd name="connsiteX49" fmla="*/ 357264 w 506660"/>
                <a:gd name="connsiteY49" fmla="*/ 3753 h 605824"/>
                <a:gd name="connsiteX50" fmla="*/ 375030 w 506660"/>
                <a:gd name="connsiteY50" fmla="*/ 3753 h 605824"/>
                <a:gd name="connsiteX51" fmla="*/ 375030 w 506660"/>
                <a:gd name="connsiteY51" fmla="*/ 21489 h 605824"/>
                <a:gd name="connsiteX52" fmla="*/ 342079 w 506660"/>
                <a:gd name="connsiteY52" fmla="*/ 54233 h 605824"/>
                <a:gd name="connsiteX53" fmla="*/ 370626 w 506660"/>
                <a:gd name="connsiteY53" fmla="*/ 79851 h 605824"/>
                <a:gd name="connsiteX54" fmla="*/ 405247 w 506660"/>
                <a:gd name="connsiteY54" fmla="*/ 167774 h 605824"/>
                <a:gd name="connsiteX55" fmla="*/ 405247 w 506660"/>
                <a:gd name="connsiteY55" fmla="*/ 168836 h 605824"/>
                <a:gd name="connsiteX56" fmla="*/ 405399 w 506660"/>
                <a:gd name="connsiteY56" fmla="*/ 175657 h 605824"/>
                <a:gd name="connsiteX57" fmla="*/ 101403 w 506660"/>
                <a:gd name="connsiteY57" fmla="*/ 175657 h 605824"/>
                <a:gd name="connsiteX58" fmla="*/ 101555 w 506660"/>
                <a:gd name="connsiteY58" fmla="*/ 168836 h 605824"/>
                <a:gd name="connsiteX59" fmla="*/ 101555 w 506660"/>
                <a:gd name="connsiteY59" fmla="*/ 167774 h 605824"/>
                <a:gd name="connsiteX60" fmla="*/ 136176 w 506660"/>
                <a:gd name="connsiteY60" fmla="*/ 79851 h 605824"/>
                <a:gd name="connsiteX61" fmla="*/ 164723 w 506660"/>
                <a:gd name="connsiteY61" fmla="*/ 54233 h 605824"/>
                <a:gd name="connsiteX62" fmla="*/ 131772 w 506660"/>
                <a:gd name="connsiteY62" fmla="*/ 21489 h 605824"/>
                <a:gd name="connsiteX63" fmla="*/ 131772 w 506660"/>
                <a:gd name="connsiteY63" fmla="*/ 3753 h 605824"/>
                <a:gd name="connsiteX64" fmla="*/ 140598 w 506660"/>
                <a:gd name="connsiteY64" fmla="*/ 1 h 60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6660" h="605824">
                  <a:moveTo>
                    <a:pt x="468696" y="200990"/>
                  </a:moveTo>
                  <a:cubicBezTo>
                    <a:pt x="489045" y="200990"/>
                    <a:pt x="506660" y="218729"/>
                    <a:pt x="506660" y="238894"/>
                  </a:cubicBezTo>
                  <a:lnTo>
                    <a:pt x="506660" y="415982"/>
                  </a:lnTo>
                  <a:cubicBezTo>
                    <a:pt x="506660" y="436298"/>
                    <a:pt x="489045" y="454037"/>
                    <a:pt x="468696" y="454037"/>
                  </a:cubicBezTo>
                  <a:cubicBezTo>
                    <a:pt x="448499" y="454037"/>
                    <a:pt x="430732" y="436298"/>
                    <a:pt x="430732" y="415982"/>
                  </a:cubicBezTo>
                  <a:lnTo>
                    <a:pt x="430732" y="238894"/>
                  </a:lnTo>
                  <a:cubicBezTo>
                    <a:pt x="430732" y="218729"/>
                    <a:pt x="448499" y="200990"/>
                    <a:pt x="468696" y="200990"/>
                  </a:cubicBezTo>
                  <a:close/>
                  <a:moveTo>
                    <a:pt x="101403" y="200990"/>
                  </a:moveTo>
                  <a:lnTo>
                    <a:pt x="405399" y="200990"/>
                  </a:lnTo>
                  <a:lnTo>
                    <a:pt x="405399" y="454049"/>
                  </a:lnTo>
                  <a:cubicBezTo>
                    <a:pt x="405399" y="469212"/>
                    <a:pt x="395225" y="479370"/>
                    <a:pt x="380041" y="479370"/>
                  </a:cubicBezTo>
                  <a:lnTo>
                    <a:pt x="354682" y="479370"/>
                  </a:lnTo>
                  <a:lnTo>
                    <a:pt x="354682" y="567918"/>
                  </a:lnTo>
                  <a:cubicBezTo>
                    <a:pt x="354682" y="588084"/>
                    <a:pt x="337068" y="605824"/>
                    <a:pt x="316721" y="605824"/>
                  </a:cubicBezTo>
                  <a:cubicBezTo>
                    <a:pt x="296373" y="605824"/>
                    <a:pt x="278759" y="588084"/>
                    <a:pt x="278759" y="567918"/>
                  </a:cubicBezTo>
                  <a:lnTo>
                    <a:pt x="278759" y="479370"/>
                  </a:lnTo>
                  <a:lnTo>
                    <a:pt x="228043" y="479370"/>
                  </a:lnTo>
                  <a:lnTo>
                    <a:pt x="228043" y="567918"/>
                  </a:lnTo>
                  <a:cubicBezTo>
                    <a:pt x="228043" y="588084"/>
                    <a:pt x="210277" y="605824"/>
                    <a:pt x="190081" y="605824"/>
                  </a:cubicBezTo>
                  <a:cubicBezTo>
                    <a:pt x="169734" y="605824"/>
                    <a:pt x="152120" y="588084"/>
                    <a:pt x="152120" y="567918"/>
                  </a:cubicBezTo>
                  <a:lnTo>
                    <a:pt x="152120" y="479370"/>
                  </a:lnTo>
                  <a:lnTo>
                    <a:pt x="126761" y="479370"/>
                  </a:lnTo>
                  <a:cubicBezTo>
                    <a:pt x="111425" y="479370"/>
                    <a:pt x="101403" y="469212"/>
                    <a:pt x="101403" y="454049"/>
                  </a:cubicBezTo>
                  <a:close/>
                  <a:moveTo>
                    <a:pt x="38111" y="200990"/>
                  </a:moveTo>
                  <a:cubicBezTo>
                    <a:pt x="58305" y="200990"/>
                    <a:pt x="76070" y="218729"/>
                    <a:pt x="76070" y="238894"/>
                  </a:cubicBezTo>
                  <a:lnTo>
                    <a:pt x="76070" y="415982"/>
                  </a:lnTo>
                  <a:cubicBezTo>
                    <a:pt x="76070" y="436298"/>
                    <a:pt x="58305" y="454037"/>
                    <a:pt x="38111" y="454037"/>
                  </a:cubicBezTo>
                  <a:cubicBezTo>
                    <a:pt x="17765" y="454037"/>
                    <a:pt x="0" y="436298"/>
                    <a:pt x="0" y="415982"/>
                  </a:cubicBezTo>
                  <a:lnTo>
                    <a:pt x="0" y="238894"/>
                  </a:lnTo>
                  <a:cubicBezTo>
                    <a:pt x="0" y="218729"/>
                    <a:pt x="17765" y="200990"/>
                    <a:pt x="38111" y="200990"/>
                  </a:cubicBezTo>
                  <a:close/>
                  <a:moveTo>
                    <a:pt x="316721" y="93495"/>
                  </a:moveTo>
                  <a:cubicBezTo>
                    <a:pt x="306243" y="93495"/>
                    <a:pt x="297740" y="101984"/>
                    <a:pt x="297740" y="112444"/>
                  </a:cubicBezTo>
                  <a:cubicBezTo>
                    <a:pt x="297740" y="122903"/>
                    <a:pt x="306243" y="131544"/>
                    <a:pt x="316721" y="131544"/>
                  </a:cubicBezTo>
                  <a:cubicBezTo>
                    <a:pt x="327198" y="131544"/>
                    <a:pt x="335702" y="122903"/>
                    <a:pt x="335702" y="112444"/>
                  </a:cubicBezTo>
                  <a:cubicBezTo>
                    <a:pt x="335702" y="101984"/>
                    <a:pt x="327198" y="93495"/>
                    <a:pt x="316721" y="93495"/>
                  </a:cubicBezTo>
                  <a:close/>
                  <a:moveTo>
                    <a:pt x="189929" y="93495"/>
                  </a:moveTo>
                  <a:cubicBezTo>
                    <a:pt x="179452" y="93495"/>
                    <a:pt x="170949" y="101984"/>
                    <a:pt x="170949" y="112444"/>
                  </a:cubicBezTo>
                  <a:cubicBezTo>
                    <a:pt x="170949" y="122903"/>
                    <a:pt x="179452" y="131544"/>
                    <a:pt x="189929" y="131544"/>
                  </a:cubicBezTo>
                  <a:cubicBezTo>
                    <a:pt x="200559" y="131544"/>
                    <a:pt x="209062" y="122903"/>
                    <a:pt x="209062" y="112444"/>
                  </a:cubicBezTo>
                  <a:cubicBezTo>
                    <a:pt x="209062" y="101984"/>
                    <a:pt x="200559" y="93495"/>
                    <a:pt x="189929" y="93495"/>
                  </a:cubicBezTo>
                  <a:close/>
                  <a:moveTo>
                    <a:pt x="140598" y="1"/>
                  </a:moveTo>
                  <a:cubicBezTo>
                    <a:pt x="143768" y="1"/>
                    <a:pt x="146957" y="1251"/>
                    <a:pt x="149538" y="3753"/>
                  </a:cubicBezTo>
                  <a:lnTo>
                    <a:pt x="183552" y="37557"/>
                  </a:lnTo>
                  <a:lnTo>
                    <a:pt x="185070" y="39225"/>
                  </a:lnTo>
                  <a:cubicBezTo>
                    <a:pt x="205266" y="29068"/>
                    <a:pt x="227891" y="24066"/>
                    <a:pt x="252945" y="24066"/>
                  </a:cubicBezTo>
                  <a:cubicBezTo>
                    <a:pt x="253097" y="24066"/>
                    <a:pt x="253249" y="24066"/>
                    <a:pt x="253401" y="24066"/>
                  </a:cubicBezTo>
                  <a:cubicBezTo>
                    <a:pt x="253553" y="24066"/>
                    <a:pt x="253553" y="24066"/>
                    <a:pt x="253705" y="24066"/>
                  </a:cubicBezTo>
                  <a:cubicBezTo>
                    <a:pt x="278911" y="24066"/>
                    <a:pt x="301536" y="29068"/>
                    <a:pt x="321732" y="39225"/>
                  </a:cubicBezTo>
                  <a:lnTo>
                    <a:pt x="323250" y="37557"/>
                  </a:lnTo>
                  <a:lnTo>
                    <a:pt x="357264" y="3753"/>
                  </a:lnTo>
                  <a:cubicBezTo>
                    <a:pt x="362427" y="-1250"/>
                    <a:pt x="369867" y="-1250"/>
                    <a:pt x="375030" y="3753"/>
                  </a:cubicBezTo>
                  <a:cubicBezTo>
                    <a:pt x="380041" y="8907"/>
                    <a:pt x="380041" y="16335"/>
                    <a:pt x="375030" y="21489"/>
                  </a:cubicBezTo>
                  <a:lnTo>
                    <a:pt x="342079" y="54233"/>
                  </a:lnTo>
                  <a:cubicBezTo>
                    <a:pt x="352708" y="61357"/>
                    <a:pt x="362275" y="69998"/>
                    <a:pt x="370626" y="79851"/>
                  </a:cubicBezTo>
                  <a:cubicBezTo>
                    <a:pt x="390670" y="103500"/>
                    <a:pt x="403425" y="134424"/>
                    <a:pt x="405247" y="167774"/>
                  </a:cubicBezTo>
                  <a:cubicBezTo>
                    <a:pt x="405247" y="168078"/>
                    <a:pt x="405247" y="168532"/>
                    <a:pt x="405247" y="168836"/>
                  </a:cubicBezTo>
                  <a:cubicBezTo>
                    <a:pt x="405399" y="171109"/>
                    <a:pt x="405399" y="173383"/>
                    <a:pt x="405399" y="175657"/>
                  </a:cubicBezTo>
                  <a:lnTo>
                    <a:pt x="101403" y="175657"/>
                  </a:lnTo>
                  <a:cubicBezTo>
                    <a:pt x="101403" y="173383"/>
                    <a:pt x="101403" y="171109"/>
                    <a:pt x="101555" y="168836"/>
                  </a:cubicBezTo>
                  <a:cubicBezTo>
                    <a:pt x="101555" y="168532"/>
                    <a:pt x="101555" y="168078"/>
                    <a:pt x="101555" y="167774"/>
                  </a:cubicBezTo>
                  <a:cubicBezTo>
                    <a:pt x="103377" y="134424"/>
                    <a:pt x="116132" y="103500"/>
                    <a:pt x="136176" y="79851"/>
                  </a:cubicBezTo>
                  <a:cubicBezTo>
                    <a:pt x="144527" y="69998"/>
                    <a:pt x="154094" y="61357"/>
                    <a:pt x="164723" y="54233"/>
                  </a:cubicBezTo>
                  <a:lnTo>
                    <a:pt x="131772" y="21489"/>
                  </a:lnTo>
                  <a:cubicBezTo>
                    <a:pt x="126761" y="16335"/>
                    <a:pt x="126761" y="8907"/>
                    <a:pt x="131772" y="3753"/>
                  </a:cubicBezTo>
                  <a:cubicBezTo>
                    <a:pt x="134278" y="1251"/>
                    <a:pt x="137428" y="1"/>
                    <a:pt x="140598" y="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pple-logo_747"/>
            <p:cNvSpPr>
              <a:spLocks noChangeAspect="1"/>
            </p:cNvSpPr>
            <p:nvPr/>
          </p:nvSpPr>
          <p:spPr>
            <a:xfrm>
              <a:off x="959646" y="2349417"/>
              <a:ext cx="256383" cy="313892"/>
            </a:xfrm>
            <a:custGeom>
              <a:avLst/>
              <a:gdLst>
                <a:gd name="connsiteX0" fmla="*/ 350777 w 457856"/>
                <a:gd name="connsiteY0" fmla="*/ 136349 h 560555"/>
                <a:gd name="connsiteX1" fmla="*/ 443086 w 457856"/>
                <a:gd name="connsiteY1" fmla="*/ 191681 h 560555"/>
                <a:gd name="connsiteX2" fmla="*/ 382162 w 457856"/>
                <a:gd name="connsiteY2" fmla="*/ 307876 h 560555"/>
                <a:gd name="connsiteX3" fmla="*/ 457856 w 457856"/>
                <a:gd name="connsiteY3" fmla="*/ 411161 h 560555"/>
                <a:gd name="connsiteX4" fmla="*/ 409855 w 457856"/>
                <a:gd name="connsiteY4" fmla="*/ 501535 h 560555"/>
                <a:gd name="connsiteX5" fmla="*/ 332315 w 457856"/>
                <a:gd name="connsiteY5" fmla="*/ 558711 h 560555"/>
                <a:gd name="connsiteX6" fmla="*/ 241851 w 457856"/>
                <a:gd name="connsiteY6" fmla="*/ 536578 h 560555"/>
                <a:gd name="connsiteX7" fmla="*/ 151388 w 457856"/>
                <a:gd name="connsiteY7" fmla="*/ 560555 h 560555"/>
                <a:gd name="connsiteX8" fmla="*/ 140311 w 457856"/>
                <a:gd name="connsiteY8" fmla="*/ 560555 h 560555"/>
                <a:gd name="connsiteX9" fmla="*/ 81233 w 457856"/>
                <a:gd name="connsiteY9" fmla="*/ 519979 h 560555"/>
                <a:gd name="connsiteX10" fmla="*/ 0 w 457856"/>
                <a:gd name="connsiteY10" fmla="*/ 315254 h 560555"/>
                <a:gd name="connsiteX11" fmla="*/ 0 w 457856"/>
                <a:gd name="connsiteY11" fmla="*/ 291277 h 560555"/>
                <a:gd name="connsiteX12" fmla="*/ 72002 w 457856"/>
                <a:gd name="connsiteY12" fmla="*/ 156637 h 560555"/>
                <a:gd name="connsiteX13" fmla="*/ 153234 w 457856"/>
                <a:gd name="connsiteY13" fmla="*/ 138194 h 560555"/>
                <a:gd name="connsiteX14" fmla="*/ 193850 w 457856"/>
                <a:gd name="connsiteY14" fmla="*/ 149260 h 560555"/>
                <a:gd name="connsiteX15" fmla="*/ 232620 w 457856"/>
                <a:gd name="connsiteY15" fmla="*/ 160326 h 560555"/>
                <a:gd name="connsiteX16" fmla="*/ 260313 w 457856"/>
                <a:gd name="connsiteY16" fmla="*/ 152949 h 560555"/>
                <a:gd name="connsiteX17" fmla="*/ 350777 w 457856"/>
                <a:gd name="connsiteY17" fmla="*/ 136349 h 560555"/>
                <a:gd name="connsiteX18" fmla="*/ 335937 w 457856"/>
                <a:gd name="connsiteY18" fmla="*/ 0 h 560555"/>
                <a:gd name="connsiteX19" fmla="*/ 339628 w 457856"/>
                <a:gd name="connsiteY19" fmla="*/ 0 h 560555"/>
                <a:gd name="connsiteX20" fmla="*/ 310105 w 457856"/>
                <a:gd name="connsiteY20" fmla="*/ 90437 h 560555"/>
                <a:gd name="connsiteX21" fmla="*/ 227073 w 457856"/>
                <a:gd name="connsiteY21" fmla="*/ 129196 h 560555"/>
                <a:gd name="connsiteX22" fmla="*/ 258441 w 457856"/>
                <a:gd name="connsiteY22" fmla="*/ 40604 h 560555"/>
                <a:gd name="connsiteX23" fmla="*/ 335937 w 457856"/>
                <a:gd name="connsiteY23" fmla="*/ 0 h 5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6" h="560555">
                  <a:moveTo>
                    <a:pt x="350777" y="136349"/>
                  </a:moveTo>
                  <a:cubicBezTo>
                    <a:pt x="393239" y="141882"/>
                    <a:pt x="422778" y="162171"/>
                    <a:pt x="443086" y="191681"/>
                  </a:cubicBezTo>
                  <a:cubicBezTo>
                    <a:pt x="406163" y="213813"/>
                    <a:pt x="378470" y="248856"/>
                    <a:pt x="382162" y="307876"/>
                  </a:cubicBezTo>
                  <a:cubicBezTo>
                    <a:pt x="387701" y="361363"/>
                    <a:pt x="417240" y="392717"/>
                    <a:pt x="457856" y="411161"/>
                  </a:cubicBezTo>
                  <a:cubicBezTo>
                    <a:pt x="446779" y="446204"/>
                    <a:pt x="430163" y="475714"/>
                    <a:pt x="409855" y="501535"/>
                  </a:cubicBezTo>
                  <a:cubicBezTo>
                    <a:pt x="393239" y="525512"/>
                    <a:pt x="371085" y="558711"/>
                    <a:pt x="332315" y="558711"/>
                  </a:cubicBezTo>
                  <a:cubicBezTo>
                    <a:pt x="299083" y="558711"/>
                    <a:pt x="275083" y="538423"/>
                    <a:pt x="241851" y="536578"/>
                  </a:cubicBezTo>
                  <a:cubicBezTo>
                    <a:pt x="204927" y="536578"/>
                    <a:pt x="184619" y="555022"/>
                    <a:pt x="151388" y="560555"/>
                  </a:cubicBezTo>
                  <a:lnTo>
                    <a:pt x="140311" y="560555"/>
                  </a:lnTo>
                  <a:cubicBezTo>
                    <a:pt x="116310" y="556866"/>
                    <a:pt x="96002" y="536578"/>
                    <a:pt x="81233" y="519979"/>
                  </a:cubicBezTo>
                  <a:cubicBezTo>
                    <a:pt x="38770" y="468337"/>
                    <a:pt x="5539" y="401939"/>
                    <a:pt x="0" y="315254"/>
                  </a:cubicBezTo>
                  <a:lnTo>
                    <a:pt x="0" y="291277"/>
                  </a:lnTo>
                  <a:cubicBezTo>
                    <a:pt x="1846" y="230412"/>
                    <a:pt x="33231" y="180614"/>
                    <a:pt x="72002" y="156637"/>
                  </a:cubicBezTo>
                  <a:cubicBezTo>
                    <a:pt x="92310" y="143727"/>
                    <a:pt x="121849" y="132661"/>
                    <a:pt x="153234" y="138194"/>
                  </a:cubicBezTo>
                  <a:cubicBezTo>
                    <a:pt x="166157" y="140038"/>
                    <a:pt x="180927" y="143727"/>
                    <a:pt x="193850" y="149260"/>
                  </a:cubicBezTo>
                  <a:cubicBezTo>
                    <a:pt x="204927" y="152949"/>
                    <a:pt x="219697" y="160326"/>
                    <a:pt x="232620" y="160326"/>
                  </a:cubicBezTo>
                  <a:cubicBezTo>
                    <a:pt x="241851" y="160326"/>
                    <a:pt x="251082" y="154793"/>
                    <a:pt x="260313" y="152949"/>
                  </a:cubicBezTo>
                  <a:cubicBezTo>
                    <a:pt x="288006" y="141882"/>
                    <a:pt x="315699" y="130816"/>
                    <a:pt x="350777" y="136349"/>
                  </a:cubicBezTo>
                  <a:close/>
                  <a:moveTo>
                    <a:pt x="335937" y="0"/>
                  </a:moveTo>
                  <a:lnTo>
                    <a:pt x="339628" y="0"/>
                  </a:lnTo>
                  <a:cubicBezTo>
                    <a:pt x="343318" y="38759"/>
                    <a:pt x="328557" y="68289"/>
                    <a:pt x="310105" y="90437"/>
                  </a:cubicBezTo>
                  <a:cubicBezTo>
                    <a:pt x="291654" y="112585"/>
                    <a:pt x="267667" y="132888"/>
                    <a:pt x="227073" y="129196"/>
                  </a:cubicBezTo>
                  <a:cubicBezTo>
                    <a:pt x="225228" y="90437"/>
                    <a:pt x="239989" y="62752"/>
                    <a:pt x="258441" y="40604"/>
                  </a:cubicBezTo>
                  <a:cubicBezTo>
                    <a:pt x="275047" y="22148"/>
                    <a:pt x="306415" y="3691"/>
                    <a:pt x="33593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nux-penguin-logo-character-symbol-of-the-operative-system_39385"/>
            <p:cNvSpPr/>
            <p:nvPr/>
          </p:nvSpPr>
          <p:spPr>
            <a:xfrm>
              <a:off x="986448" y="2806770"/>
              <a:ext cx="256383" cy="304663"/>
            </a:xfrm>
            <a:custGeom>
              <a:avLst/>
              <a:gdLst>
                <a:gd name="T0" fmla="*/ 100 w 395"/>
                <a:gd name="T1" fmla="*/ 235 h 470"/>
                <a:gd name="T2" fmla="*/ 91 w 395"/>
                <a:gd name="T3" fmla="*/ 317 h 470"/>
                <a:gd name="T4" fmla="*/ 139 w 395"/>
                <a:gd name="T5" fmla="*/ 220 h 470"/>
                <a:gd name="T6" fmla="*/ 143 w 395"/>
                <a:gd name="T7" fmla="*/ 160 h 470"/>
                <a:gd name="T8" fmla="*/ 144 w 395"/>
                <a:gd name="T9" fmla="*/ 114 h 470"/>
                <a:gd name="T10" fmla="*/ 173 w 395"/>
                <a:gd name="T11" fmla="*/ 101 h 470"/>
                <a:gd name="T12" fmla="*/ 227 w 395"/>
                <a:gd name="T13" fmla="*/ 75 h 470"/>
                <a:gd name="T14" fmla="*/ 238 w 395"/>
                <a:gd name="T15" fmla="*/ 146 h 470"/>
                <a:gd name="T16" fmla="*/ 273 w 395"/>
                <a:gd name="T17" fmla="*/ 236 h 470"/>
                <a:gd name="T18" fmla="*/ 296 w 395"/>
                <a:gd name="T19" fmla="*/ 335 h 470"/>
                <a:gd name="T20" fmla="*/ 339 w 395"/>
                <a:gd name="T21" fmla="*/ 329 h 470"/>
                <a:gd name="T22" fmla="*/ 311 w 395"/>
                <a:gd name="T23" fmla="*/ 299 h 470"/>
                <a:gd name="T24" fmla="*/ 310 w 395"/>
                <a:gd name="T25" fmla="*/ 317 h 470"/>
                <a:gd name="T26" fmla="*/ 355 w 395"/>
                <a:gd name="T27" fmla="*/ 312 h 470"/>
                <a:gd name="T28" fmla="*/ 270 w 395"/>
                <a:gd name="T29" fmla="*/ 95 h 470"/>
                <a:gd name="T30" fmla="*/ 138 w 395"/>
                <a:gd name="T31" fmla="*/ 32 h 470"/>
                <a:gd name="T32" fmla="*/ 102 w 395"/>
                <a:gd name="T33" fmla="*/ 205 h 470"/>
                <a:gd name="T34" fmla="*/ 254 w 395"/>
                <a:gd name="T35" fmla="*/ 143 h 470"/>
                <a:gd name="T36" fmla="*/ 251 w 395"/>
                <a:gd name="T37" fmla="*/ 146 h 470"/>
                <a:gd name="T38" fmla="*/ 221 w 395"/>
                <a:gd name="T39" fmla="*/ 64 h 470"/>
                <a:gd name="T40" fmla="*/ 226 w 395"/>
                <a:gd name="T41" fmla="*/ 41 h 470"/>
                <a:gd name="T42" fmla="*/ 160 w 395"/>
                <a:gd name="T43" fmla="*/ 67 h 470"/>
                <a:gd name="T44" fmla="*/ 138 w 395"/>
                <a:gd name="T45" fmla="*/ 460 h 470"/>
                <a:gd name="T46" fmla="*/ 12 w 395"/>
                <a:gd name="T47" fmla="*/ 439 h 470"/>
                <a:gd name="T48" fmla="*/ 27 w 395"/>
                <a:gd name="T49" fmla="*/ 355 h 470"/>
                <a:gd name="T50" fmla="*/ 108 w 395"/>
                <a:gd name="T51" fmla="*/ 359 h 470"/>
                <a:gd name="T52" fmla="*/ 373 w 395"/>
                <a:gd name="T53" fmla="*/ 418 h 470"/>
                <a:gd name="T54" fmla="*/ 257 w 395"/>
                <a:gd name="T55" fmla="*/ 448 h 470"/>
                <a:gd name="T56" fmla="*/ 288 w 395"/>
                <a:gd name="T57" fmla="*/ 339 h 470"/>
                <a:gd name="T58" fmla="*/ 355 w 395"/>
                <a:gd name="T59" fmla="*/ 338 h 470"/>
                <a:gd name="T60" fmla="*/ 387 w 395"/>
                <a:gd name="T61" fmla="*/ 409 h 470"/>
                <a:gd name="T62" fmla="*/ 236 w 395"/>
                <a:gd name="T63" fmla="*/ 134 h 470"/>
                <a:gd name="T64" fmla="*/ 221 w 395"/>
                <a:gd name="T65" fmla="*/ 90 h 470"/>
                <a:gd name="T66" fmla="*/ 165 w 395"/>
                <a:gd name="T67" fmla="*/ 109 h 470"/>
                <a:gd name="T68" fmla="*/ 154 w 395"/>
                <a:gd name="T69" fmla="*/ 117 h 470"/>
                <a:gd name="T70" fmla="*/ 173 w 395"/>
                <a:gd name="T71" fmla="*/ 170 h 470"/>
                <a:gd name="T72" fmla="*/ 219 w 395"/>
                <a:gd name="T73" fmla="*/ 98 h 470"/>
                <a:gd name="T74" fmla="*/ 193 w 395"/>
                <a:gd name="T75" fmla="*/ 112 h 470"/>
                <a:gd name="T76" fmla="*/ 186 w 395"/>
                <a:gd name="T77" fmla="*/ 111 h 470"/>
                <a:gd name="T78" fmla="*/ 169 w 395"/>
                <a:gd name="T79" fmla="*/ 115 h 470"/>
                <a:gd name="T80" fmla="*/ 155 w 395"/>
                <a:gd name="T81" fmla="*/ 92 h 470"/>
                <a:gd name="T82" fmla="*/ 154 w 395"/>
                <a:gd name="T83" fmla="*/ 93 h 470"/>
                <a:gd name="T84" fmla="*/ 193 w 395"/>
                <a:gd name="T85" fmla="*/ 147 h 470"/>
                <a:gd name="T86" fmla="*/ 227 w 395"/>
                <a:gd name="T87" fmla="*/ 134 h 470"/>
                <a:gd name="T88" fmla="*/ 253 w 395"/>
                <a:gd name="T89" fmla="*/ 393 h 470"/>
                <a:gd name="T90" fmla="*/ 253 w 395"/>
                <a:gd name="T91" fmla="*/ 393 h 470"/>
                <a:gd name="T92" fmla="*/ 141 w 395"/>
                <a:gd name="T93" fmla="*/ 394 h 470"/>
                <a:gd name="T94" fmla="*/ 100 w 395"/>
                <a:gd name="T95" fmla="*/ 33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470">
                  <a:moveTo>
                    <a:pt x="82" y="316"/>
                  </a:moveTo>
                  <a:cubicBezTo>
                    <a:pt x="81" y="310"/>
                    <a:pt x="79" y="303"/>
                    <a:pt x="79" y="296"/>
                  </a:cubicBezTo>
                  <a:cubicBezTo>
                    <a:pt x="78" y="274"/>
                    <a:pt x="88" y="254"/>
                    <a:pt x="99" y="235"/>
                  </a:cubicBezTo>
                  <a:cubicBezTo>
                    <a:pt x="99" y="235"/>
                    <a:pt x="100" y="235"/>
                    <a:pt x="100" y="235"/>
                  </a:cubicBezTo>
                  <a:cubicBezTo>
                    <a:pt x="100" y="237"/>
                    <a:pt x="99" y="240"/>
                    <a:pt x="97" y="242"/>
                  </a:cubicBezTo>
                  <a:cubicBezTo>
                    <a:pt x="89" y="258"/>
                    <a:pt x="81" y="275"/>
                    <a:pt x="81" y="294"/>
                  </a:cubicBezTo>
                  <a:cubicBezTo>
                    <a:pt x="81" y="304"/>
                    <a:pt x="83" y="314"/>
                    <a:pt x="91" y="322"/>
                  </a:cubicBezTo>
                  <a:cubicBezTo>
                    <a:pt x="91" y="320"/>
                    <a:pt x="91" y="318"/>
                    <a:pt x="91" y="317"/>
                  </a:cubicBezTo>
                  <a:cubicBezTo>
                    <a:pt x="91" y="309"/>
                    <a:pt x="91" y="302"/>
                    <a:pt x="92" y="295"/>
                  </a:cubicBezTo>
                  <a:cubicBezTo>
                    <a:pt x="94" y="277"/>
                    <a:pt x="101" y="260"/>
                    <a:pt x="110" y="244"/>
                  </a:cubicBezTo>
                  <a:cubicBezTo>
                    <a:pt x="115" y="233"/>
                    <a:pt x="122" y="226"/>
                    <a:pt x="134" y="223"/>
                  </a:cubicBezTo>
                  <a:cubicBezTo>
                    <a:pt x="135" y="222"/>
                    <a:pt x="137" y="221"/>
                    <a:pt x="139" y="220"/>
                  </a:cubicBezTo>
                  <a:cubicBezTo>
                    <a:pt x="136" y="218"/>
                    <a:pt x="133" y="216"/>
                    <a:pt x="131" y="215"/>
                  </a:cubicBezTo>
                  <a:cubicBezTo>
                    <a:pt x="126" y="211"/>
                    <a:pt x="124" y="206"/>
                    <a:pt x="127" y="199"/>
                  </a:cubicBezTo>
                  <a:cubicBezTo>
                    <a:pt x="129" y="196"/>
                    <a:pt x="130" y="193"/>
                    <a:pt x="132" y="191"/>
                  </a:cubicBezTo>
                  <a:cubicBezTo>
                    <a:pt x="140" y="182"/>
                    <a:pt x="144" y="172"/>
                    <a:pt x="143" y="160"/>
                  </a:cubicBezTo>
                  <a:cubicBezTo>
                    <a:pt x="143" y="159"/>
                    <a:pt x="143" y="159"/>
                    <a:pt x="143" y="159"/>
                  </a:cubicBezTo>
                  <a:cubicBezTo>
                    <a:pt x="144" y="156"/>
                    <a:pt x="143" y="153"/>
                    <a:pt x="141" y="151"/>
                  </a:cubicBezTo>
                  <a:cubicBezTo>
                    <a:pt x="132" y="140"/>
                    <a:pt x="133" y="130"/>
                    <a:pt x="143" y="121"/>
                  </a:cubicBezTo>
                  <a:cubicBezTo>
                    <a:pt x="145" y="119"/>
                    <a:pt x="145" y="117"/>
                    <a:pt x="144" y="114"/>
                  </a:cubicBezTo>
                  <a:cubicBezTo>
                    <a:pt x="140" y="104"/>
                    <a:pt x="139" y="93"/>
                    <a:pt x="143" y="81"/>
                  </a:cubicBezTo>
                  <a:cubicBezTo>
                    <a:pt x="146" y="72"/>
                    <a:pt x="156" y="69"/>
                    <a:pt x="163" y="76"/>
                  </a:cubicBezTo>
                  <a:cubicBezTo>
                    <a:pt x="168" y="80"/>
                    <a:pt x="171" y="85"/>
                    <a:pt x="172" y="91"/>
                  </a:cubicBezTo>
                  <a:cubicBezTo>
                    <a:pt x="173" y="95"/>
                    <a:pt x="173" y="98"/>
                    <a:pt x="173" y="101"/>
                  </a:cubicBezTo>
                  <a:lnTo>
                    <a:pt x="191" y="101"/>
                  </a:lnTo>
                  <a:cubicBezTo>
                    <a:pt x="191" y="99"/>
                    <a:pt x="191" y="98"/>
                    <a:pt x="191" y="96"/>
                  </a:cubicBezTo>
                  <a:cubicBezTo>
                    <a:pt x="190" y="90"/>
                    <a:pt x="193" y="84"/>
                    <a:pt x="196" y="79"/>
                  </a:cubicBezTo>
                  <a:cubicBezTo>
                    <a:pt x="203" y="68"/>
                    <a:pt x="219" y="65"/>
                    <a:pt x="227" y="75"/>
                  </a:cubicBezTo>
                  <a:cubicBezTo>
                    <a:pt x="235" y="83"/>
                    <a:pt x="239" y="94"/>
                    <a:pt x="237" y="105"/>
                  </a:cubicBezTo>
                  <a:cubicBezTo>
                    <a:pt x="236" y="110"/>
                    <a:pt x="235" y="114"/>
                    <a:pt x="233" y="118"/>
                  </a:cubicBezTo>
                  <a:cubicBezTo>
                    <a:pt x="238" y="121"/>
                    <a:pt x="242" y="125"/>
                    <a:pt x="241" y="131"/>
                  </a:cubicBezTo>
                  <a:cubicBezTo>
                    <a:pt x="240" y="136"/>
                    <a:pt x="239" y="141"/>
                    <a:pt x="238" y="146"/>
                  </a:cubicBezTo>
                  <a:cubicBezTo>
                    <a:pt x="237" y="148"/>
                    <a:pt x="237" y="151"/>
                    <a:pt x="237" y="152"/>
                  </a:cubicBezTo>
                  <a:cubicBezTo>
                    <a:pt x="239" y="158"/>
                    <a:pt x="242" y="164"/>
                    <a:pt x="244" y="169"/>
                  </a:cubicBezTo>
                  <a:cubicBezTo>
                    <a:pt x="247" y="175"/>
                    <a:pt x="250" y="182"/>
                    <a:pt x="253" y="188"/>
                  </a:cubicBezTo>
                  <a:cubicBezTo>
                    <a:pt x="260" y="204"/>
                    <a:pt x="267" y="220"/>
                    <a:pt x="273" y="236"/>
                  </a:cubicBezTo>
                  <a:cubicBezTo>
                    <a:pt x="276" y="243"/>
                    <a:pt x="279" y="249"/>
                    <a:pt x="281" y="256"/>
                  </a:cubicBezTo>
                  <a:cubicBezTo>
                    <a:pt x="287" y="277"/>
                    <a:pt x="288" y="298"/>
                    <a:pt x="286" y="319"/>
                  </a:cubicBezTo>
                  <a:cubicBezTo>
                    <a:pt x="286" y="321"/>
                    <a:pt x="286" y="323"/>
                    <a:pt x="289" y="324"/>
                  </a:cubicBezTo>
                  <a:cubicBezTo>
                    <a:pt x="294" y="326"/>
                    <a:pt x="296" y="330"/>
                    <a:pt x="296" y="335"/>
                  </a:cubicBezTo>
                  <a:cubicBezTo>
                    <a:pt x="296" y="338"/>
                    <a:pt x="296" y="340"/>
                    <a:pt x="296" y="342"/>
                  </a:cubicBezTo>
                  <a:cubicBezTo>
                    <a:pt x="297" y="344"/>
                    <a:pt x="297" y="347"/>
                    <a:pt x="299" y="348"/>
                  </a:cubicBezTo>
                  <a:cubicBezTo>
                    <a:pt x="305" y="354"/>
                    <a:pt x="314" y="354"/>
                    <a:pt x="320" y="350"/>
                  </a:cubicBezTo>
                  <a:cubicBezTo>
                    <a:pt x="328" y="345"/>
                    <a:pt x="333" y="337"/>
                    <a:pt x="339" y="329"/>
                  </a:cubicBezTo>
                  <a:cubicBezTo>
                    <a:pt x="324" y="317"/>
                    <a:pt x="309" y="316"/>
                    <a:pt x="292" y="324"/>
                  </a:cubicBezTo>
                  <a:cubicBezTo>
                    <a:pt x="294" y="322"/>
                    <a:pt x="296" y="319"/>
                    <a:pt x="298" y="319"/>
                  </a:cubicBezTo>
                  <a:cubicBezTo>
                    <a:pt x="305" y="318"/>
                    <a:pt x="306" y="314"/>
                    <a:pt x="308" y="309"/>
                  </a:cubicBezTo>
                  <a:cubicBezTo>
                    <a:pt x="309" y="305"/>
                    <a:pt x="310" y="302"/>
                    <a:pt x="311" y="299"/>
                  </a:cubicBezTo>
                  <a:cubicBezTo>
                    <a:pt x="317" y="276"/>
                    <a:pt x="313" y="256"/>
                    <a:pt x="297" y="237"/>
                  </a:cubicBezTo>
                  <a:cubicBezTo>
                    <a:pt x="293" y="233"/>
                    <a:pt x="288" y="229"/>
                    <a:pt x="283" y="225"/>
                  </a:cubicBezTo>
                  <a:cubicBezTo>
                    <a:pt x="294" y="230"/>
                    <a:pt x="303" y="238"/>
                    <a:pt x="309" y="249"/>
                  </a:cubicBezTo>
                  <a:cubicBezTo>
                    <a:pt x="322" y="271"/>
                    <a:pt x="317" y="294"/>
                    <a:pt x="310" y="317"/>
                  </a:cubicBezTo>
                  <a:cubicBezTo>
                    <a:pt x="328" y="318"/>
                    <a:pt x="334" y="320"/>
                    <a:pt x="341" y="328"/>
                  </a:cubicBezTo>
                  <a:cubicBezTo>
                    <a:pt x="343" y="327"/>
                    <a:pt x="346" y="327"/>
                    <a:pt x="348" y="327"/>
                  </a:cubicBezTo>
                  <a:cubicBezTo>
                    <a:pt x="349" y="327"/>
                    <a:pt x="351" y="326"/>
                    <a:pt x="351" y="325"/>
                  </a:cubicBezTo>
                  <a:cubicBezTo>
                    <a:pt x="352" y="321"/>
                    <a:pt x="354" y="316"/>
                    <a:pt x="355" y="312"/>
                  </a:cubicBezTo>
                  <a:cubicBezTo>
                    <a:pt x="357" y="299"/>
                    <a:pt x="354" y="287"/>
                    <a:pt x="351" y="275"/>
                  </a:cubicBezTo>
                  <a:cubicBezTo>
                    <a:pt x="343" y="249"/>
                    <a:pt x="330" y="226"/>
                    <a:pt x="315" y="204"/>
                  </a:cubicBezTo>
                  <a:cubicBezTo>
                    <a:pt x="305" y="191"/>
                    <a:pt x="295" y="177"/>
                    <a:pt x="287" y="163"/>
                  </a:cubicBezTo>
                  <a:cubicBezTo>
                    <a:pt x="275" y="142"/>
                    <a:pt x="269" y="119"/>
                    <a:pt x="270" y="95"/>
                  </a:cubicBezTo>
                  <a:cubicBezTo>
                    <a:pt x="270" y="86"/>
                    <a:pt x="269" y="77"/>
                    <a:pt x="268" y="69"/>
                  </a:cubicBezTo>
                  <a:cubicBezTo>
                    <a:pt x="265" y="54"/>
                    <a:pt x="260" y="39"/>
                    <a:pt x="249" y="28"/>
                  </a:cubicBezTo>
                  <a:cubicBezTo>
                    <a:pt x="227" y="7"/>
                    <a:pt x="202" y="0"/>
                    <a:pt x="173" y="8"/>
                  </a:cubicBezTo>
                  <a:cubicBezTo>
                    <a:pt x="159" y="12"/>
                    <a:pt x="146" y="18"/>
                    <a:pt x="138" y="32"/>
                  </a:cubicBezTo>
                  <a:cubicBezTo>
                    <a:pt x="132" y="42"/>
                    <a:pt x="129" y="54"/>
                    <a:pt x="129" y="67"/>
                  </a:cubicBezTo>
                  <a:cubicBezTo>
                    <a:pt x="129" y="89"/>
                    <a:pt x="129" y="112"/>
                    <a:pt x="132" y="134"/>
                  </a:cubicBezTo>
                  <a:cubicBezTo>
                    <a:pt x="134" y="154"/>
                    <a:pt x="130" y="171"/>
                    <a:pt x="117" y="186"/>
                  </a:cubicBezTo>
                  <a:cubicBezTo>
                    <a:pt x="111" y="192"/>
                    <a:pt x="107" y="198"/>
                    <a:pt x="102" y="205"/>
                  </a:cubicBezTo>
                  <a:cubicBezTo>
                    <a:pt x="82" y="232"/>
                    <a:pt x="69" y="263"/>
                    <a:pt x="58" y="294"/>
                  </a:cubicBezTo>
                  <a:cubicBezTo>
                    <a:pt x="55" y="302"/>
                    <a:pt x="54" y="310"/>
                    <a:pt x="56" y="319"/>
                  </a:cubicBezTo>
                  <a:cubicBezTo>
                    <a:pt x="65" y="313"/>
                    <a:pt x="74" y="311"/>
                    <a:pt x="82" y="316"/>
                  </a:cubicBezTo>
                  <a:close/>
                  <a:moveTo>
                    <a:pt x="254" y="143"/>
                  </a:moveTo>
                  <a:cubicBezTo>
                    <a:pt x="258" y="145"/>
                    <a:pt x="263" y="147"/>
                    <a:pt x="267" y="150"/>
                  </a:cubicBezTo>
                  <a:cubicBezTo>
                    <a:pt x="268" y="151"/>
                    <a:pt x="269" y="154"/>
                    <a:pt x="269" y="155"/>
                  </a:cubicBezTo>
                  <a:cubicBezTo>
                    <a:pt x="269" y="160"/>
                    <a:pt x="265" y="163"/>
                    <a:pt x="261" y="161"/>
                  </a:cubicBezTo>
                  <a:cubicBezTo>
                    <a:pt x="255" y="157"/>
                    <a:pt x="252" y="152"/>
                    <a:pt x="251" y="146"/>
                  </a:cubicBezTo>
                  <a:cubicBezTo>
                    <a:pt x="251" y="143"/>
                    <a:pt x="252" y="142"/>
                    <a:pt x="254" y="143"/>
                  </a:cubicBezTo>
                  <a:close/>
                  <a:moveTo>
                    <a:pt x="221" y="64"/>
                  </a:moveTo>
                  <a:cubicBezTo>
                    <a:pt x="228" y="64"/>
                    <a:pt x="236" y="70"/>
                    <a:pt x="238" y="78"/>
                  </a:cubicBezTo>
                  <a:cubicBezTo>
                    <a:pt x="234" y="72"/>
                    <a:pt x="229" y="66"/>
                    <a:pt x="221" y="64"/>
                  </a:cubicBezTo>
                  <a:close/>
                  <a:moveTo>
                    <a:pt x="224" y="28"/>
                  </a:moveTo>
                  <a:cubicBezTo>
                    <a:pt x="229" y="28"/>
                    <a:pt x="230" y="31"/>
                    <a:pt x="232" y="35"/>
                  </a:cubicBezTo>
                  <a:cubicBezTo>
                    <a:pt x="233" y="38"/>
                    <a:pt x="230" y="39"/>
                    <a:pt x="228" y="40"/>
                  </a:cubicBezTo>
                  <a:cubicBezTo>
                    <a:pt x="227" y="41"/>
                    <a:pt x="227" y="41"/>
                    <a:pt x="226" y="41"/>
                  </a:cubicBezTo>
                  <a:cubicBezTo>
                    <a:pt x="220" y="44"/>
                    <a:pt x="218" y="43"/>
                    <a:pt x="218" y="36"/>
                  </a:cubicBezTo>
                  <a:cubicBezTo>
                    <a:pt x="218" y="30"/>
                    <a:pt x="220" y="28"/>
                    <a:pt x="224" y="28"/>
                  </a:cubicBezTo>
                  <a:close/>
                  <a:moveTo>
                    <a:pt x="173" y="78"/>
                  </a:moveTo>
                  <a:cubicBezTo>
                    <a:pt x="169" y="74"/>
                    <a:pt x="164" y="70"/>
                    <a:pt x="160" y="67"/>
                  </a:cubicBezTo>
                  <a:cubicBezTo>
                    <a:pt x="165" y="66"/>
                    <a:pt x="171" y="71"/>
                    <a:pt x="173" y="78"/>
                  </a:cubicBezTo>
                  <a:close/>
                  <a:moveTo>
                    <a:pt x="153" y="438"/>
                  </a:moveTo>
                  <a:cubicBezTo>
                    <a:pt x="154" y="445"/>
                    <a:pt x="151" y="451"/>
                    <a:pt x="144" y="455"/>
                  </a:cubicBezTo>
                  <a:cubicBezTo>
                    <a:pt x="142" y="457"/>
                    <a:pt x="140" y="458"/>
                    <a:pt x="138" y="460"/>
                  </a:cubicBezTo>
                  <a:cubicBezTo>
                    <a:pt x="130" y="468"/>
                    <a:pt x="121" y="470"/>
                    <a:pt x="110" y="467"/>
                  </a:cubicBezTo>
                  <a:cubicBezTo>
                    <a:pt x="105" y="466"/>
                    <a:pt x="100" y="464"/>
                    <a:pt x="94" y="462"/>
                  </a:cubicBezTo>
                  <a:cubicBezTo>
                    <a:pt x="75" y="454"/>
                    <a:pt x="54" y="449"/>
                    <a:pt x="34" y="445"/>
                  </a:cubicBezTo>
                  <a:cubicBezTo>
                    <a:pt x="26" y="444"/>
                    <a:pt x="19" y="442"/>
                    <a:pt x="12" y="439"/>
                  </a:cubicBezTo>
                  <a:cubicBezTo>
                    <a:pt x="3" y="436"/>
                    <a:pt x="0" y="430"/>
                    <a:pt x="2" y="420"/>
                  </a:cubicBezTo>
                  <a:cubicBezTo>
                    <a:pt x="5" y="406"/>
                    <a:pt x="5" y="391"/>
                    <a:pt x="2" y="377"/>
                  </a:cubicBezTo>
                  <a:cubicBezTo>
                    <a:pt x="1" y="365"/>
                    <a:pt x="3" y="361"/>
                    <a:pt x="15" y="358"/>
                  </a:cubicBezTo>
                  <a:cubicBezTo>
                    <a:pt x="19" y="357"/>
                    <a:pt x="23" y="356"/>
                    <a:pt x="27" y="355"/>
                  </a:cubicBezTo>
                  <a:cubicBezTo>
                    <a:pt x="35" y="354"/>
                    <a:pt x="41" y="349"/>
                    <a:pt x="46" y="343"/>
                  </a:cubicBezTo>
                  <a:cubicBezTo>
                    <a:pt x="50" y="337"/>
                    <a:pt x="54" y="331"/>
                    <a:pt x="59" y="326"/>
                  </a:cubicBezTo>
                  <a:cubicBezTo>
                    <a:pt x="68" y="318"/>
                    <a:pt x="75" y="317"/>
                    <a:pt x="83" y="326"/>
                  </a:cubicBezTo>
                  <a:cubicBezTo>
                    <a:pt x="92" y="336"/>
                    <a:pt x="100" y="347"/>
                    <a:pt x="108" y="359"/>
                  </a:cubicBezTo>
                  <a:cubicBezTo>
                    <a:pt x="121" y="377"/>
                    <a:pt x="131" y="397"/>
                    <a:pt x="146" y="415"/>
                  </a:cubicBezTo>
                  <a:cubicBezTo>
                    <a:pt x="151" y="421"/>
                    <a:pt x="154" y="429"/>
                    <a:pt x="153" y="438"/>
                  </a:cubicBezTo>
                  <a:close/>
                  <a:moveTo>
                    <a:pt x="387" y="409"/>
                  </a:moveTo>
                  <a:cubicBezTo>
                    <a:pt x="383" y="412"/>
                    <a:pt x="378" y="415"/>
                    <a:pt x="373" y="418"/>
                  </a:cubicBezTo>
                  <a:cubicBezTo>
                    <a:pt x="353" y="429"/>
                    <a:pt x="333" y="442"/>
                    <a:pt x="316" y="458"/>
                  </a:cubicBezTo>
                  <a:cubicBezTo>
                    <a:pt x="308" y="466"/>
                    <a:pt x="298" y="468"/>
                    <a:pt x="287" y="468"/>
                  </a:cubicBezTo>
                  <a:cubicBezTo>
                    <a:pt x="284" y="468"/>
                    <a:pt x="281" y="468"/>
                    <a:pt x="278" y="468"/>
                  </a:cubicBezTo>
                  <a:cubicBezTo>
                    <a:pt x="266" y="466"/>
                    <a:pt x="259" y="460"/>
                    <a:pt x="257" y="448"/>
                  </a:cubicBezTo>
                  <a:cubicBezTo>
                    <a:pt x="254" y="439"/>
                    <a:pt x="255" y="429"/>
                    <a:pt x="257" y="420"/>
                  </a:cubicBezTo>
                  <a:cubicBezTo>
                    <a:pt x="263" y="395"/>
                    <a:pt x="263" y="369"/>
                    <a:pt x="263" y="344"/>
                  </a:cubicBezTo>
                  <a:cubicBezTo>
                    <a:pt x="263" y="332"/>
                    <a:pt x="266" y="329"/>
                    <a:pt x="279" y="329"/>
                  </a:cubicBezTo>
                  <a:cubicBezTo>
                    <a:pt x="288" y="329"/>
                    <a:pt x="289" y="331"/>
                    <a:pt x="288" y="339"/>
                  </a:cubicBezTo>
                  <a:cubicBezTo>
                    <a:pt x="287" y="350"/>
                    <a:pt x="295" y="358"/>
                    <a:pt x="307" y="359"/>
                  </a:cubicBezTo>
                  <a:cubicBezTo>
                    <a:pt x="321" y="361"/>
                    <a:pt x="330" y="353"/>
                    <a:pt x="338" y="344"/>
                  </a:cubicBezTo>
                  <a:cubicBezTo>
                    <a:pt x="339" y="342"/>
                    <a:pt x="340" y="340"/>
                    <a:pt x="342" y="337"/>
                  </a:cubicBezTo>
                  <a:cubicBezTo>
                    <a:pt x="345" y="332"/>
                    <a:pt x="352" y="333"/>
                    <a:pt x="355" y="338"/>
                  </a:cubicBezTo>
                  <a:cubicBezTo>
                    <a:pt x="356" y="342"/>
                    <a:pt x="357" y="346"/>
                    <a:pt x="357" y="350"/>
                  </a:cubicBezTo>
                  <a:cubicBezTo>
                    <a:pt x="356" y="358"/>
                    <a:pt x="359" y="365"/>
                    <a:pt x="365" y="371"/>
                  </a:cubicBezTo>
                  <a:cubicBezTo>
                    <a:pt x="371" y="377"/>
                    <a:pt x="378" y="382"/>
                    <a:pt x="386" y="388"/>
                  </a:cubicBezTo>
                  <a:cubicBezTo>
                    <a:pt x="394" y="394"/>
                    <a:pt x="395" y="402"/>
                    <a:pt x="387" y="409"/>
                  </a:cubicBezTo>
                  <a:close/>
                  <a:moveTo>
                    <a:pt x="173" y="170"/>
                  </a:moveTo>
                  <a:cubicBezTo>
                    <a:pt x="185" y="172"/>
                    <a:pt x="195" y="169"/>
                    <a:pt x="205" y="163"/>
                  </a:cubicBezTo>
                  <a:cubicBezTo>
                    <a:pt x="210" y="159"/>
                    <a:pt x="216" y="155"/>
                    <a:pt x="222" y="153"/>
                  </a:cubicBezTo>
                  <a:cubicBezTo>
                    <a:pt x="231" y="150"/>
                    <a:pt x="235" y="144"/>
                    <a:pt x="236" y="134"/>
                  </a:cubicBezTo>
                  <a:cubicBezTo>
                    <a:pt x="237" y="127"/>
                    <a:pt x="235" y="124"/>
                    <a:pt x="228" y="121"/>
                  </a:cubicBezTo>
                  <a:cubicBezTo>
                    <a:pt x="224" y="119"/>
                    <a:pt x="220" y="118"/>
                    <a:pt x="216" y="116"/>
                  </a:cubicBezTo>
                  <a:cubicBezTo>
                    <a:pt x="222" y="114"/>
                    <a:pt x="226" y="111"/>
                    <a:pt x="226" y="105"/>
                  </a:cubicBezTo>
                  <a:cubicBezTo>
                    <a:pt x="227" y="99"/>
                    <a:pt x="225" y="94"/>
                    <a:pt x="221" y="90"/>
                  </a:cubicBezTo>
                  <a:cubicBezTo>
                    <a:pt x="218" y="87"/>
                    <a:pt x="213" y="87"/>
                    <a:pt x="209" y="88"/>
                  </a:cubicBezTo>
                  <a:cubicBezTo>
                    <a:pt x="204" y="90"/>
                    <a:pt x="203" y="94"/>
                    <a:pt x="202" y="99"/>
                  </a:cubicBezTo>
                  <a:cubicBezTo>
                    <a:pt x="202" y="103"/>
                    <a:pt x="202" y="107"/>
                    <a:pt x="202" y="111"/>
                  </a:cubicBezTo>
                  <a:cubicBezTo>
                    <a:pt x="190" y="103"/>
                    <a:pt x="178" y="104"/>
                    <a:pt x="165" y="109"/>
                  </a:cubicBezTo>
                  <a:cubicBezTo>
                    <a:pt x="164" y="104"/>
                    <a:pt x="164" y="100"/>
                    <a:pt x="163" y="95"/>
                  </a:cubicBezTo>
                  <a:cubicBezTo>
                    <a:pt x="162" y="90"/>
                    <a:pt x="157" y="87"/>
                    <a:pt x="153" y="88"/>
                  </a:cubicBezTo>
                  <a:cubicBezTo>
                    <a:pt x="149" y="89"/>
                    <a:pt x="146" y="93"/>
                    <a:pt x="146" y="98"/>
                  </a:cubicBezTo>
                  <a:cubicBezTo>
                    <a:pt x="145" y="106"/>
                    <a:pt x="149" y="112"/>
                    <a:pt x="154" y="117"/>
                  </a:cubicBezTo>
                  <a:cubicBezTo>
                    <a:pt x="152" y="120"/>
                    <a:pt x="149" y="122"/>
                    <a:pt x="146" y="124"/>
                  </a:cubicBezTo>
                  <a:cubicBezTo>
                    <a:pt x="138" y="132"/>
                    <a:pt x="137" y="140"/>
                    <a:pt x="145" y="148"/>
                  </a:cubicBezTo>
                  <a:cubicBezTo>
                    <a:pt x="152" y="155"/>
                    <a:pt x="159" y="161"/>
                    <a:pt x="166" y="167"/>
                  </a:cubicBezTo>
                  <a:cubicBezTo>
                    <a:pt x="168" y="169"/>
                    <a:pt x="171" y="169"/>
                    <a:pt x="173" y="170"/>
                  </a:cubicBezTo>
                  <a:close/>
                  <a:moveTo>
                    <a:pt x="216" y="91"/>
                  </a:moveTo>
                  <a:cubicBezTo>
                    <a:pt x="217" y="92"/>
                    <a:pt x="219" y="93"/>
                    <a:pt x="220" y="94"/>
                  </a:cubicBezTo>
                  <a:cubicBezTo>
                    <a:pt x="221" y="95"/>
                    <a:pt x="220" y="97"/>
                    <a:pt x="221" y="98"/>
                  </a:cubicBezTo>
                  <a:cubicBezTo>
                    <a:pt x="220" y="98"/>
                    <a:pt x="220" y="98"/>
                    <a:pt x="219" y="98"/>
                  </a:cubicBezTo>
                  <a:cubicBezTo>
                    <a:pt x="218" y="96"/>
                    <a:pt x="216" y="94"/>
                    <a:pt x="215" y="92"/>
                  </a:cubicBezTo>
                  <a:cubicBezTo>
                    <a:pt x="215" y="92"/>
                    <a:pt x="216" y="92"/>
                    <a:pt x="216" y="91"/>
                  </a:cubicBezTo>
                  <a:close/>
                  <a:moveTo>
                    <a:pt x="186" y="111"/>
                  </a:moveTo>
                  <a:cubicBezTo>
                    <a:pt x="188" y="111"/>
                    <a:pt x="190" y="111"/>
                    <a:pt x="193" y="112"/>
                  </a:cubicBezTo>
                  <a:cubicBezTo>
                    <a:pt x="194" y="112"/>
                    <a:pt x="194" y="114"/>
                    <a:pt x="194" y="115"/>
                  </a:cubicBezTo>
                  <a:cubicBezTo>
                    <a:pt x="194" y="116"/>
                    <a:pt x="193" y="116"/>
                    <a:pt x="193" y="116"/>
                  </a:cubicBezTo>
                  <a:cubicBezTo>
                    <a:pt x="190" y="115"/>
                    <a:pt x="188" y="114"/>
                    <a:pt x="185" y="112"/>
                  </a:cubicBezTo>
                  <a:cubicBezTo>
                    <a:pt x="185" y="112"/>
                    <a:pt x="186" y="111"/>
                    <a:pt x="186" y="111"/>
                  </a:cubicBezTo>
                  <a:close/>
                  <a:moveTo>
                    <a:pt x="168" y="112"/>
                  </a:moveTo>
                  <a:cubicBezTo>
                    <a:pt x="169" y="111"/>
                    <a:pt x="171" y="112"/>
                    <a:pt x="172" y="111"/>
                  </a:cubicBezTo>
                  <a:cubicBezTo>
                    <a:pt x="172" y="112"/>
                    <a:pt x="172" y="112"/>
                    <a:pt x="173" y="113"/>
                  </a:cubicBezTo>
                  <a:cubicBezTo>
                    <a:pt x="172" y="114"/>
                    <a:pt x="171" y="115"/>
                    <a:pt x="169" y="115"/>
                  </a:cubicBezTo>
                  <a:cubicBezTo>
                    <a:pt x="168" y="116"/>
                    <a:pt x="167" y="115"/>
                    <a:pt x="166" y="115"/>
                  </a:cubicBezTo>
                  <a:cubicBezTo>
                    <a:pt x="166" y="114"/>
                    <a:pt x="167" y="113"/>
                    <a:pt x="168" y="112"/>
                  </a:cubicBezTo>
                  <a:close/>
                  <a:moveTo>
                    <a:pt x="154" y="93"/>
                  </a:moveTo>
                  <a:cubicBezTo>
                    <a:pt x="155" y="92"/>
                    <a:pt x="155" y="92"/>
                    <a:pt x="155" y="92"/>
                  </a:cubicBezTo>
                  <a:cubicBezTo>
                    <a:pt x="156" y="92"/>
                    <a:pt x="158" y="92"/>
                    <a:pt x="158" y="93"/>
                  </a:cubicBezTo>
                  <a:cubicBezTo>
                    <a:pt x="159" y="95"/>
                    <a:pt x="159" y="97"/>
                    <a:pt x="160" y="100"/>
                  </a:cubicBezTo>
                  <a:cubicBezTo>
                    <a:pt x="159" y="100"/>
                    <a:pt x="159" y="100"/>
                    <a:pt x="158" y="100"/>
                  </a:cubicBezTo>
                  <a:cubicBezTo>
                    <a:pt x="157" y="97"/>
                    <a:pt x="156" y="95"/>
                    <a:pt x="154" y="93"/>
                  </a:cubicBezTo>
                  <a:close/>
                  <a:moveTo>
                    <a:pt x="141" y="140"/>
                  </a:moveTo>
                  <a:cubicBezTo>
                    <a:pt x="142" y="139"/>
                    <a:pt x="142" y="139"/>
                    <a:pt x="143" y="138"/>
                  </a:cubicBezTo>
                  <a:cubicBezTo>
                    <a:pt x="144" y="139"/>
                    <a:pt x="146" y="140"/>
                    <a:pt x="147" y="141"/>
                  </a:cubicBezTo>
                  <a:cubicBezTo>
                    <a:pt x="161" y="154"/>
                    <a:pt x="177" y="155"/>
                    <a:pt x="193" y="147"/>
                  </a:cubicBezTo>
                  <a:cubicBezTo>
                    <a:pt x="203" y="142"/>
                    <a:pt x="212" y="137"/>
                    <a:pt x="222" y="132"/>
                  </a:cubicBezTo>
                  <a:cubicBezTo>
                    <a:pt x="224" y="131"/>
                    <a:pt x="227" y="130"/>
                    <a:pt x="229" y="130"/>
                  </a:cubicBezTo>
                  <a:cubicBezTo>
                    <a:pt x="229" y="130"/>
                    <a:pt x="229" y="130"/>
                    <a:pt x="229" y="131"/>
                  </a:cubicBezTo>
                  <a:cubicBezTo>
                    <a:pt x="229" y="132"/>
                    <a:pt x="228" y="133"/>
                    <a:pt x="227" y="134"/>
                  </a:cubicBezTo>
                  <a:cubicBezTo>
                    <a:pt x="214" y="142"/>
                    <a:pt x="200" y="151"/>
                    <a:pt x="185" y="155"/>
                  </a:cubicBezTo>
                  <a:cubicBezTo>
                    <a:pt x="170" y="158"/>
                    <a:pt x="156" y="156"/>
                    <a:pt x="145" y="145"/>
                  </a:cubicBezTo>
                  <a:cubicBezTo>
                    <a:pt x="144" y="143"/>
                    <a:pt x="143" y="141"/>
                    <a:pt x="141" y="140"/>
                  </a:cubicBezTo>
                  <a:close/>
                  <a:moveTo>
                    <a:pt x="253" y="393"/>
                  </a:moveTo>
                  <a:cubicBezTo>
                    <a:pt x="251" y="411"/>
                    <a:pt x="249" y="429"/>
                    <a:pt x="246" y="447"/>
                  </a:cubicBezTo>
                  <a:cubicBezTo>
                    <a:pt x="218" y="440"/>
                    <a:pt x="190" y="446"/>
                    <a:pt x="161" y="446"/>
                  </a:cubicBezTo>
                  <a:cubicBezTo>
                    <a:pt x="161" y="438"/>
                    <a:pt x="160" y="430"/>
                    <a:pt x="159" y="422"/>
                  </a:cubicBezTo>
                  <a:cubicBezTo>
                    <a:pt x="194" y="426"/>
                    <a:pt x="226" y="418"/>
                    <a:pt x="253" y="393"/>
                  </a:cubicBezTo>
                  <a:close/>
                  <a:moveTo>
                    <a:pt x="132" y="359"/>
                  </a:moveTo>
                  <a:cubicBezTo>
                    <a:pt x="137" y="363"/>
                    <a:pt x="141" y="367"/>
                    <a:pt x="145" y="371"/>
                  </a:cubicBezTo>
                  <a:cubicBezTo>
                    <a:pt x="149" y="375"/>
                    <a:pt x="151" y="380"/>
                    <a:pt x="150" y="385"/>
                  </a:cubicBezTo>
                  <a:cubicBezTo>
                    <a:pt x="149" y="390"/>
                    <a:pt x="145" y="394"/>
                    <a:pt x="141" y="394"/>
                  </a:cubicBezTo>
                  <a:cubicBezTo>
                    <a:pt x="139" y="394"/>
                    <a:pt x="138" y="392"/>
                    <a:pt x="137" y="391"/>
                  </a:cubicBezTo>
                  <a:cubicBezTo>
                    <a:pt x="127" y="375"/>
                    <a:pt x="117" y="359"/>
                    <a:pt x="107" y="344"/>
                  </a:cubicBezTo>
                  <a:cubicBezTo>
                    <a:pt x="105" y="340"/>
                    <a:pt x="102" y="337"/>
                    <a:pt x="99" y="333"/>
                  </a:cubicBezTo>
                  <a:cubicBezTo>
                    <a:pt x="100" y="333"/>
                    <a:pt x="100" y="333"/>
                    <a:pt x="100" y="333"/>
                  </a:cubicBezTo>
                  <a:cubicBezTo>
                    <a:pt x="111" y="342"/>
                    <a:pt x="121" y="350"/>
                    <a:pt x="132" y="35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组合 69"/>
          <p:cNvGrpSpPr/>
          <p:nvPr/>
        </p:nvGrpSpPr>
        <p:grpSpPr>
          <a:xfrm>
            <a:off x="1198230" y="4943546"/>
            <a:ext cx="1417596" cy="1268589"/>
            <a:chOff x="712708" y="4933607"/>
            <a:chExt cx="1417596" cy="1268589"/>
          </a:xfrm>
          <a:effectLst>
            <a:outerShdw blurRad="50800" dist="38100" dir="2700000" algn="tl" rotWithShape="0">
              <a:prstClr val="black">
                <a:alpha val="40000"/>
              </a:prstClr>
            </a:outerShdw>
          </a:effectLst>
        </p:grpSpPr>
        <p:sp>
          <p:nvSpPr>
            <p:cNvPr id="45" name="圆角矩形 44"/>
            <p:cNvSpPr/>
            <p:nvPr/>
          </p:nvSpPr>
          <p:spPr>
            <a:xfrm>
              <a:off x="712708" y="4933607"/>
              <a:ext cx="1417596" cy="1268589"/>
            </a:xfrm>
            <a:prstGeom prst="roundRect">
              <a:avLst>
                <a:gd name="adj" fmla="val 2555"/>
              </a:avLst>
            </a:prstGeom>
            <a:solidFill>
              <a:srgbClr val="005B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600" b="0" i="0" u="none" strike="noStrike" kern="1200" cap="none" spc="0" normalizeH="0" baseline="0" noProof="0">
                <a:ln>
                  <a:noFill/>
                </a:ln>
                <a:solidFill>
                  <a:schemeClr val="bg1"/>
                </a:solidFill>
                <a:effectLst/>
                <a:uLnTx/>
                <a:uFillTx/>
                <a:latin typeface="思源黑体 CN Regular"/>
                <a:cs typeface="+mn-cs"/>
              </a:endParaRPr>
            </a:p>
          </p:txBody>
        </p:sp>
        <p:sp>
          <p:nvSpPr>
            <p:cNvPr id="46" name="文本框 45"/>
            <p:cNvSpPr txBox="1"/>
            <p:nvPr/>
          </p:nvSpPr>
          <p:spPr>
            <a:xfrm>
              <a:off x="973201" y="4988395"/>
              <a:ext cx="896610" cy="288147"/>
            </a:xfrm>
            <a:prstGeom prst="rect">
              <a:avLst/>
            </a:prstGeom>
            <a:noFill/>
          </p:spPr>
          <p:txBody>
            <a:bodyPr wrap="square" lIns="36000" tIns="36000" rIns="36000" bIns="36000" rtlCol="0">
              <a:spAutoFit/>
            </a:bodyPr>
            <a:lstStyle/>
            <a:p>
              <a:pPr algn="ctr"/>
              <a:r>
                <a:rPr kumimoji="1" lang="en-US" altLang="zh-CN" sz="1400" dirty="0">
                  <a:solidFill>
                    <a:schemeClr val="bg1"/>
                  </a:solidFill>
                  <a:latin typeface="+mn-ea"/>
                  <a:ea typeface="+mn-ea"/>
                </a:rPr>
                <a:t>Application</a:t>
              </a:r>
              <a:endParaRPr kumimoji="1" lang="zh-CN" altLang="en-US" sz="1400" dirty="0">
                <a:solidFill>
                  <a:schemeClr val="bg1"/>
                </a:solidFill>
                <a:latin typeface="+mn-ea"/>
                <a:ea typeface="+mn-ea"/>
              </a:endParaRPr>
            </a:p>
          </p:txBody>
        </p:sp>
        <p:pic>
          <p:nvPicPr>
            <p:cNvPr id="52" name="图片 5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4759" y="5673070"/>
              <a:ext cx="245431" cy="245431"/>
            </a:xfrm>
            <a:prstGeom prst="rect">
              <a:avLst/>
            </a:prstGeom>
          </p:spPr>
        </p:pic>
        <p:pic>
          <p:nvPicPr>
            <p:cNvPr id="53" name="图片 5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88592" y="5672812"/>
              <a:ext cx="246800" cy="245946"/>
            </a:xfrm>
            <a:prstGeom prst="rect">
              <a:avLst/>
            </a:prstGeom>
          </p:spPr>
        </p:pic>
        <p:pic>
          <p:nvPicPr>
            <p:cNvPr id="54" name="图片 5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8996" y="5360210"/>
              <a:ext cx="245431" cy="245431"/>
            </a:xfrm>
            <a:prstGeom prst="rect">
              <a:avLst/>
            </a:prstGeom>
          </p:spPr>
        </p:pic>
        <p:pic>
          <p:nvPicPr>
            <p:cNvPr id="55" name="图片 5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6177" y="5360210"/>
              <a:ext cx="245431" cy="245431"/>
            </a:xfrm>
            <a:prstGeom prst="rect">
              <a:avLst/>
            </a:prstGeom>
          </p:spPr>
        </p:pic>
        <p:sp>
          <p:nvSpPr>
            <p:cNvPr id="56" name="database-configuration_1374"/>
            <p:cNvSpPr>
              <a:spLocks noChangeAspect="1"/>
            </p:cNvSpPr>
            <p:nvPr/>
          </p:nvSpPr>
          <p:spPr>
            <a:xfrm>
              <a:off x="1743793" y="5655551"/>
              <a:ext cx="280862" cy="280469"/>
            </a:xfrm>
            <a:custGeom>
              <a:avLst/>
              <a:gdLst>
                <a:gd name="connsiteX0" fmla="*/ 426365 w 555531"/>
                <a:gd name="connsiteY0" fmla="*/ 380555 h 554754"/>
                <a:gd name="connsiteX1" fmla="*/ 381157 w 555531"/>
                <a:gd name="connsiteY1" fmla="*/ 425718 h 554754"/>
                <a:gd name="connsiteX2" fmla="*/ 426365 w 555531"/>
                <a:gd name="connsiteY2" fmla="*/ 470880 h 554754"/>
                <a:gd name="connsiteX3" fmla="*/ 471573 w 555531"/>
                <a:gd name="connsiteY3" fmla="*/ 425718 h 554754"/>
                <a:gd name="connsiteX4" fmla="*/ 426365 w 555531"/>
                <a:gd name="connsiteY4" fmla="*/ 380555 h 554754"/>
                <a:gd name="connsiteX5" fmla="*/ 0 w 555531"/>
                <a:gd name="connsiteY5" fmla="*/ 346689 h 554754"/>
                <a:gd name="connsiteX6" fmla="*/ 232675 w 555531"/>
                <a:gd name="connsiteY6" fmla="*/ 449856 h 554754"/>
                <a:gd name="connsiteX7" fmla="*/ 255296 w 555531"/>
                <a:gd name="connsiteY7" fmla="*/ 449856 h 554754"/>
                <a:gd name="connsiteX8" fmla="*/ 287612 w 555531"/>
                <a:gd name="connsiteY8" fmla="*/ 483708 h 554754"/>
                <a:gd name="connsiteX9" fmla="*/ 285996 w 555531"/>
                <a:gd name="connsiteY9" fmla="*/ 527231 h 554754"/>
                <a:gd name="connsiteX10" fmla="*/ 232675 w 555531"/>
                <a:gd name="connsiteY10" fmla="*/ 528843 h 554754"/>
                <a:gd name="connsiteX11" fmla="*/ 0 w 555531"/>
                <a:gd name="connsiteY11" fmla="*/ 425676 h 554754"/>
                <a:gd name="connsiteX12" fmla="*/ 410219 w 555531"/>
                <a:gd name="connsiteY12" fmla="*/ 296681 h 554754"/>
                <a:gd name="connsiteX13" fmla="*/ 442511 w 555531"/>
                <a:gd name="connsiteY13" fmla="*/ 296681 h 554754"/>
                <a:gd name="connsiteX14" fmla="*/ 448969 w 555531"/>
                <a:gd name="connsiteY14" fmla="*/ 335392 h 554754"/>
                <a:gd name="connsiteX15" fmla="*/ 474802 w 555531"/>
                <a:gd name="connsiteY15" fmla="*/ 345070 h 554754"/>
                <a:gd name="connsiteX16" fmla="*/ 507094 w 555531"/>
                <a:gd name="connsiteY16" fmla="*/ 322488 h 554754"/>
                <a:gd name="connsiteX17" fmla="*/ 529698 w 555531"/>
                <a:gd name="connsiteY17" fmla="*/ 346683 h 554754"/>
                <a:gd name="connsiteX18" fmla="*/ 507094 w 555531"/>
                <a:gd name="connsiteY18" fmla="*/ 377329 h 554754"/>
                <a:gd name="connsiteX19" fmla="*/ 516781 w 555531"/>
                <a:gd name="connsiteY19" fmla="*/ 403136 h 554754"/>
                <a:gd name="connsiteX20" fmla="*/ 555531 w 555531"/>
                <a:gd name="connsiteY20" fmla="*/ 409588 h 554754"/>
                <a:gd name="connsiteX21" fmla="*/ 555531 w 555531"/>
                <a:gd name="connsiteY21" fmla="*/ 441847 h 554754"/>
                <a:gd name="connsiteX22" fmla="*/ 516781 w 555531"/>
                <a:gd name="connsiteY22" fmla="*/ 448299 h 554754"/>
                <a:gd name="connsiteX23" fmla="*/ 507094 w 555531"/>
                <a:gd name="connsiteY23" fmla="*/ 474106 h 554754"/>
                <a:gd name="connsiteX24" fmla="*/ 529698 w 555531"/>
                <a:gd name="connsiteY24" fmla="*/ 506365 h 554754"/>
                <a:gd name="connsiteX25" fmla="*/ 507094 w 555531"/>
                <a:gd name="connsiteY25" fmla="*/ 528947 h 554754"/>
                <a:gd name="connsiteX26" fmla="*/ 474802 w 555531"/>
                <a:gd name="connsiteY26" fmla="*/ 506365 h 554754"/>
                <a:gd name="connsiteX27" fmla="*/ 448969 w 555531"/>
                <a:gd name="connsiteY27" fmla="*/ 516043 h 554754"/>
                <a:gd name="connsiteX28" fmla="*/ 442511 w 555531"/>
                <a:gd name="connsiteY28" fmla="*/ 554754 h 554754"/>
                <a:gd name="connsiteX29" fmla="*/ 410219 w 555531"/>
                <a:gd name="connsiteY29" fmla="*/ 554754 h 554754"/>
                <a:gd name="connsiteX30" fmla="*/ 403761 w 555531"/>
                <a:gd name="connsiteY30" fmla="*/ 517656 h 554754"/>
                <a:gd name="connsiteX31" fmla="*/ 377928 w 555531"/>
                <a:gd name="connsiteY31" fmla="*/ 506365 h 554754"/>
                <a:gd name="connsiteX32" fmla="*/ 347251 w 555531"/>
                <a:gd name="connsiteY32" fmla="*/ 528947 h 554754"/>
                <a:gd name="connsiteX33" fmla="*/ 323032 w 555531"/>
                <a:gd name="connsiteY33" fmla="*/ 506365 h 554754"/>
                <a:gd name="connsiteX34" fmla="*/ 345636 w 555531"/>
                <a:gd name="connsiteY34" fmla="*/ 474106 h 554754"/>
                <a:gd name="connsiteX35" fmla="*/ 335949 w 555531"/>
                <a:gd name="connsiteY35" fmla="*/ 448299 h 554754"/>
                <a:gd name="connsiteX36" fmla="*/ 297199 w 555531"/>
                <a:gd name="connsiteY36" fmla="*/ 441847 h 554754"/>
                <a:gd name="connsiteX37" fmla="*/ 297199 w 555531"/>
                <a:gd name="connsiteY37" fmla="*/ 409588 h 554754"/>
                <a:gd name="connsiteX38" fmla="*/ 335949 w 555531"/>
                <a:gd name="connsiteY38" fmla="*/ 403136 h 554754"/>
                <a:gd name="connsiteX39" fmla="*/ 345636 w 555531"/>
                <a:gd name="connsiteY39" fmla="*/ 377329 h 554754"/>
                <a:gd name="connsiteX40" fmla="*/ 324647 w 555531"/>
                <a:gd name="connsiteY40" fmla="*/ 346683 h 554754"/>
                <a:gd name="connsiteX41" fmla="*/ 347251 w 555531"/>
                <a:gd name="connsiteY41" fmla="*/ 322488 h 554754"/>
                <a:gd name="connsiteX42" fmla="*/ 377928 w 555531"/>
                <a:gd name="connsiteY42" fmla="*/ 345070 h 554754"/>
                <a:gd name="connsiteX43" fmla="*/ 403761 w 555531"/>
                <a:gd name="connsiteY43" fmla="*/ 335392 h 554754"/>
                <a:gd name="connsiteX44" fmla="*/ 0 w 555531"/>
                <a:gd name="connsiteY44" fmla="*/ 238640 h 554754"/>
                <a:gd name="connsiteX45" fmla="*/ 232675 w 555531"/>
                <a:gd name="connsiteY45" fmla="*/ 343386 h 554754"/>
                <a:gd name="connsiteX46" fmla="*/ 281149 w 555531"/>
                <a:gd name="connsiteY46" fmla="*/ 340164 h 554754"/>
                <a:gd name="connsiteX47" fmla="*/ 287612 w 555531"/>
                <a:gd name="connsiteY47" fmla="*/ 367559 h 554754"/>
                <a:gd name="connsiteX48" fmla="*/ 255296 w 555531"/>
                <a:gd name="connsiteY48" fmla="*/ 409457 h 554754"/>
                <a:gd name="connsiteX49" fmla="*/ 255296 w 555531"/>
                <a:gd name="connsiteY49" fmla="*/ 420738 h 554754"/>
                <a:gd name="connsiteX50" fmla="*/ 232675 w 555531"/>
                <a:gd name="connsiteY50" fmla="*/ 422349 h 554754"/>
                <a:gd name="connsiteX51" fmla="*/ 0 w 555531"/>
                <a:gd name="connsiteY51" fmla="*/ 319214 h 554754"/>
                <a:gd name="connsiteX52" fmla="*/ 0 w 555531"/>
                <a:gd name="connsiteY52" fmla="*/ 132146 h 554754"/>
                <a:gd name="connsiteX53" fmla="*/ 232551 w 555531"/>
                <a:gd name="connsiteY53" fmla="*/ 235313 h 554754"/>
                <a:gd name="connsiteX54" fmla="*/ 465102 w 555531"/>
                <a:gd name="connsiteY54" fmla="*/ 132146 h 554754"/>
                <a:gd name="connsiteX55" fmla="*/ 465102 w 555531"/>
                <a:gd name="connsiteY55" fmla="*/ 211133 h 554754"/>
                <a:gd name="connsiteX56" fmla="*/ 444108 w 555531"/>
                <a:gd name="connsiteY56" fmla="*/ 254657 h 554754"/>
                <a:gd name="connsiteX57" fmla="*/ 442493 w 555531"/>
                <a:gd name="connsiteY57" fmla="*/ 254657 h 554754"/>
                <a:gd name="connsiteX58" fmla="*/ 410194 w 555531"/>
                <a:gd name="connsiteY58" fmla="*/ 254657 h 554754"/>
                <a:gd name="connsiteX59" fmla="*/ 368206 w 555531"/>
                <a:gd name="connsiteY59" fmla="*/ 285284 h 554754"/>
                <a:gd name="connsiteX60" fmla="*/ 347212 w 555531"/>
                <a:gd name="connsiteY60" fmla="*/ 280448 h 554754"/>
                <a:gd name="connsiteX61" fmla="*/ 316528 w 555531"/>
                <a:gd name="connsiteY61" fmla="*/ 293344 h 554754"/>
                <a:gd name="connsiteX62" fmla="*/ 298764 w 555531"/>
                <a:gd name="connsiteY62" fmla="*/ 309464 h 554754"/>
                <a:gd name="connsiteX63" fmla="*/ 232551 w 555531"/>
                <a:gd name="connsiteY63" fmla="*/ 314300 h 554754"/>
                <a:gd name="connsiteX64" fmla="*/ 0 w 555531"/>
                <a:gd name="connsiteY64" fmla="*/ 211133 h 554754"/>
                <a:gd name="connsiteX65" fmla="*/ 232551 w 555531"/>
                <a:gd name="connsiteY65" fmla="*/ 0 h 554754"/>
                <a:gd name="connsiteX66" fmla="*/ 465102 w 555531"/>
                <a:gd name="connsiteY66" fmla="*/ 103255 h 554754"/>
                <a:gd name="connsiteX67" fmla="*/ 232551 w 555531"/>
                <a:gd name="connsiteY67" fmla="*/ 206510 h 554754"/>
                <a:gd name="connsiteX68" fmla="*/ 0 w 555531"/>
                <a:gd name="connsiteY68" fmla="*/ 103255 h 554754"/>
                <a:gd name="connsiteX69" fmla="*/ 232551 w 555531"/>
                <a:gd name="connsiteY69" fmla="*/ 0 h 55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55531" h="554754">
                  <a:moveTo>
                    <a:pt x="426365" y="380555"/>
                  </a:moveTo>
                  <a:cubicBezTo>
                    <a:pt x="402147" y="380555"/>
                    <a:pt x="381157" y="401523"/>
                    <a:pt x="381157" y="425718"/>
                  </a:cubicBezTo>
                  <a:cubicBezTo>
                    <a:pt x="381157" y="451525"/>
                    <a:pt x="402147" y="470880"/>
                    <a:pt x="426365" y="470880"/>
                  </a:cubicBezTo>
                  <a:cubicBezTo>
                    <a:pt x="452198" y="470880"/>
                    <a:pt x="471573" y="451525"/>
                    <a:pt x="471573" y="425718"/>
                  </a:cubicBezTo>
                  <a:cubicBezTo>
                    <a:pt x="471573" y="401523"/>
                    <a:pt x="452198" y="380555"/>
                    <a:pt x="426365" y="380555"/>
                  </a:cubicBezTo>
                  <a:close/>
                  <a:moveTo>
                    <a:pt x="0" y="346689"/>
                  </a:moveTo>
                  <a:cubicBezTo>
                    <a:pt x="0" y="404720"/>
                    <a:pt x="105027" y="449856"/>
                    <a:pt x="232675" y="449856"/>
                  </a:cubicBezTo>
                  <a:cubicBezTo>
                    <a:pt x="240754" y="449856"/>
                    <a:pt x="247217" y="449856"/>
                    <a:pt x="255296" y="449856"/>
                  </a:cubicBezTo>
                  <a:cubicBezTo>
                    <a:pt x="258528" y="465976"/>
                    <a:pt x="269838" y="478872"/>
                    <a:pt x="287612" y="483708"/>
                  </a:cubicBezTo>
                  <a:cubicBezTo>
                    <a:pt x="279533" y="496603"/>
                    <a:pt x="279533" y="512723"/>
                    <a:pt x="285996" y="527231"/>
                  </a:cubicBezTo>
                  <a:cubicBezTo>
                    <a:pt x="269838" y="528843"/>
                    <a:pt x="252064" y="528843"/>
                    <a:pt x="232675" y="528843"/>
                  </a:cubicBezTo>
                  <a:cubicBezTo>
                    <a:pt x="105027" y="528843"/>
                    <a:pt x="0" y="483708"/>
                    <a:pt x="0" y="425676"/>
                  </a:cubicBezTo>
                  <a:close/>
                  <a:moveTo>
                    <a:pt x="410219" y="296681"/>
                  </a:moveTo>
                  <a:lnTo>
                    <a:pt x="442511" y="296681"/>
                  </a:lnTo>
                  <a:lnTo>
                    <a:pt x="448969" y="335392"/>
                  </a:lnTo>
                  <a:cubicBezTo>
                    <a:pt x="458657" y="337005"/>
                    <a:pt x="466730" y="341844"/>
                    <a:pt x="474802" y="345070"/>
                  </a:cubicBezTo>
                  <a:lnTo>
                    <a:pt x="507094" y="322488"/>
                  </a:lnTo>
                  <a:lnTo>
                    <a:pt x="529698" y="346683"/>
                  </a:lnTo>
                  <a:lnTo>
                    <a:pt x="507094" y="377329"/>
                  </a:lnTo>
                  <a:cubicBezTo>
                    <a:pt x="511938" y="385394"/>
                    <a:pt x="515167" y="393459"/>
                    <a:pt x="516781" y="403136"/>
                  </a:cubicBezTo>
                  <a:lnTo>
                    <a:pt x="555531" y="409588"/>
                  </a:lnTo>
                  <a:lnTo>
                    <a:pt x="555531" y="441847"/>
                  </a:lnTo>
                  <a:lnTo>
                    <a:pt x="516781" y="448299"/>
                  </a:lnTo>
                  <a:cubicBezTo>
                    <a:pt x="515167" y="457977"/>
                    <a:pt x="511938" y="466042"/>
                    <a:pt x="507094" y="474106"/>
                  </a:cubicBezTo>
                  <a:lnTo>
                    <a:pt x="529698" y="506365"/>
                  </a:lnTo>
                  <a:lnTo>
                    <a:pt x="507094" y="528947"/>
                  </a:lnTo>
                  <a:lnTo>
                    <a:pt x="474802" y="506365"/>
                  </a:lnTo>
                  <a:cubicBezTo>
                    <a:pt x="466730" y="511204"/>
                    <a:pt x="458657" y="514430"/>
                    <a:pt x="448969" y="516043"/>
                  </a:cubicBezTo>
                  <a:lnTo>
                    <a:pt x="442511" y="554754"/>
                  </a:lnTo>
                  <a:lnTo>
                    <a:pt x="410219" y="554754"/>
                  </a:lnTo>
                  <a:lnTo>
                    <a:pt x="403761" y="517656"/>
                  </a:lnTo>
                  <a:cubicBezTo>
                    <a:pt x="394074" y="514430"/>
                    <a:pt x="386001" y="511204"/>
                    <a:pt x="377928" y="506365"/>
                  </a:cubicBezTo>
                  <a:lnTo>
                    <a:pt x="347251" y="528947"/>
                  </a:lnTo>
                  <a:lnTo>
                    <a:pt x="323032" y="506365"/>
                  </a:lnTo>
                  <a:lnTo>
                    <a:pt x="345636" y="474106"/>
                  </a:lnTo>
                  <a:cubicBezTo>
                    <a:pt x="340793" y="466042"/>
                    <a:pt x="337564" y="457977"/>
                    <a:pt x="335949" y="448299"/>
                  </a:cubicBezTo>
                  <a:lnTo>
                    <a:pt x="297199" y="441847"/>
                  </a:lnTo>
                  <a:lnTo>
                    <a:pt x="297199" y="409588"/>
                  </a:lnTo>
                  <a:lnTo>
                    <a:pt x="335949" y="403136"/>
                  </a:lnTo>
                  <a:cubicBezTo>
                    <a:pt x="337564" y="393459"/>
                    <a:pt x="340793" y="385394"/>
                    <a:pt x="345636" y="377329"/>
                  </a:cubicBezTo>
                  <a:lnTo>
                    <a:pt x="324647" y="346683"/>
                  </a:lnTo>
                  <a:lnTo>
                    <a:pt x="347251" y="322488"/>
                  </a:lnTo>
                  <a:lnTo>
                    <a:pt x="377928" y="345070"/>
                  </a:lnTo>
                  <a:cubicBezTo>
                    <a:pt x="386001" y="340231"/>
                    <a:pt x="394074" y="337005"/>
                    <a:pt x="403761" y="335392"/>
                  </a:cubicBezTo>
                  <a:close/>
                  <a:moveTo>
                    <a:pt x="0" y="238640"/>
                  </a:moveTo>
                  <a:cubicBezTo>
                    <a:pt x="0" y="296653"/>
                    <a:pt x="105027" y="343386"/>
                    <a:pt x="232675" y="343386"/>
                  </a:cubicBezTo>
                  <a:cubicBezTo>
                    <a:pt x="248833" y="343386"/>
                    <a:pt x="266606" y="341775"/>
                    <a:pt x="281149" y="340164"/>
                  </a:cubicBezTo>
                  <a:cubicBezTo>
                    <a:pt x="279533" y="349832"/>
                    <a:pt x="282764" y="359501"/>
                    <a:pt x="287612" y="367559"/>
                  </a:cubicBezTo>
                  <a:cubicBezTo>
                    <a:pt x="268222" y="372393"/>
                    <a:pt x="255296" y="390119"/>
                    <a:pt x="255296" y="409457"/>
                  </a:cubicBezTo>
                  <a:lnTo>
                    <a:pt x="255296" y="420738"/>
                  </a:lnTo>
                  <a:cubicBezTo>
                    <a:pt x="247217" y="422349"/>
                    <a:pt x="240754" y="422349"/>
                    <a:pt x="232675" y="422349"/>
                  </a:cubicBezTo>
                  <a:cubicBezTo>
                    <a:pt x="105027" y="422349"/>
                    <a:pt x="0" y="375616"/>
                    <a:pt x="0" y="319214"/>
                  </a:cubicBezTo>
                  <a:close/>
                  <a:moveTo>
                    <a:pt x="0" y="132146"/>
                  </a:moveTo>
                  <a:cubicBezTo>
                    <a:pt x="0" y="188565"/>
                    <a:pt x="104971" y="235313"/>
                    <a:pt x="232551" y="235313"/>
                  </a:cubicBezTo>
                  <a:cubicBezTo>
                    <a:pt x="361746" y="235313"/>
                    <a:pt x="465102" y="188565"/>
                    <a:pt x="465102" y="132146"/>
                  </a:cubicBezTo>
                  <a:lnTo>
                    <a:pt x="465102" y="211133"/>
                  </a:lnTo>
                  <a:cubicBezTo>
                    <a:pt x="465102" y="225641"/>
                    <a:pt x="458642" y="240149"/>
                    <a:pt x="444108" y="254657"/>
                  </a:cubicBezTo>
                  <a:cubicBezTo>
                    <a:pt x="444108" y="254657"/>
                    <a:pt x="442493" y="254657"/>
                    <a:pt x="442493" y="254657"/>
                  </a:cubicBezTo>
                  <a:lnTo>
                    <a:pt x="410194" y="254657"/>
                  </a:lnTo>
                  <a:cubicBezTo>
                    <a:pt x="390815" y="254657"/>
                    <a:pt x="373051" y="267552"/>
                    <a:pt x="368206" y="285284"/>
                  </a:cubicBezTo>
                  <a:cubicBezTo>
                    <a:pt x="361746" y="282060"/>
                    <a:pt x="353671" y="280448"/>
                    <a:pt x="347212" y="280448"/>
                  </a:cubicBezTo>
                  <a:cubicBezTo>
                    <a:pt x="335907" y="280448"/>
                    <a:pt x="324603" y="283672"/>
                    <a:pt x="316528" y="293344"/>
                  </a:cubicBezTo>
                  <a:lnTo>
                    <a:pt x="298764" y="309464"/>
                  </a:lnTo>
                  <a:cubicBezTo>
                    <a:pt x="277769" y="312688"/>
                    <a:pt x="255160" y="314300"/>
                    <a:pt x="232551" y="314300"/>
                  </a:cubicBezTo>
                  <a:cubicBezTo>
                    <a:pt x="104971" y="314300"/>
                    <a:pt x="0" y="267552"/>
                    <a:pt x="0" y="211133"/>
                  </a:cubicBezTo>
                  <a:close/>
                  <a:moveTo>
                    <a:pt x="232551" y="0"/>
                  </a:moveTo>
                  <a:cubicBezTo>
                    <a:pt x="360985" y="0"/>
                    <a:pt x="465102" y="46229"/>
                    <a:pt x="465102" y="103255"/>
                  </a:cubicBezTo>
                  <a:cubicBezTo>
                    <a:pt x="465102" y="160281"/>
                    <a:pt x="360985" y="206510"/>
                    <a:pt x="232551" y="206510"/>
                  </a:cubicBezTo>
                  <a:cubicBezTo>
                    <a:pt x="104117" y="206510"/>
                    <a:pt x="0" y="160281"/>
                    <a:pt x="0" y="103255"/>
                  </a:cubicBezTo>
                  <a:cubicBezTo>
                    <a:pt x="0" y="46229"/>
                    <a:pt x="104117" y="0"/>
                    <a:pt x="232551" y="0"/>
                  </a:cubicBezTo>
                  <a:close/>
                </a:path>
              </a:pathLst>
            </a:custGeom>
            <a:solidFill>
              <a:srgbClr val="D2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图片 56"/>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31815" y="5342985"/>
              <a:ext cx="279881" cy="279881"/>
            </a:xfrm>
            <a:prstGeom prst="rect">
              <a:avLst/>
            </a:prstGeom>
          </p:spPr>
        </p:pic>
      </p:grpSp>
      <p:grpSp>
        <p:nvGrpSpPr>
          <p:cNvPr id="124" name="组合 123"/>
          <p:cNvGrpSpPr/>
          <p:nvPr/>
        </p:nvGrpSpPr>
        <p:grpSpPr>
          <a:xfrm>
            <a:off x="4311075" y="1189775"/>
            <a:ext cx="3635181" cy="5095735"/>
            <a:chOff x="2789816" y="1179836"/>
            <a:chExt cx="3635181" cy="5095735"/>
          </a:xfrm>
        </p:grpSpPr>
        <p:sp>
          <p:nvSpPr>
            <p:cNvPr id="65" name="矩形 64"/>
            <p:cNvSpPr/>
            <p:nvPr/>
          </p:nvSpPr>
          <p:spPr>
            <a:xfrm>
              <a:off x="2789816" y="5092861"/>
              <a:ext cx="3635181" cy="1182710"/>
            </a:xfrm>
            <a:prstGeom prst="rect">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11" name="圆角矩形 10"/>
            <p:cNvSpPr/>
            <p:nvPr/>
          </p:nvSpPr>
          <p:spPr>
            <a:xfrm>
              <a:off x="4164579" y="5479360"/>
              <a:ext cx="1765545" cy="386904"/>
            </a:xfrm>
            <a:prstGeom prst="roundRect">
              <a:avLst>
                <a:gd name="adj" fmla="val 8461"/>
              </a:avLst>
            </a:prstGeom>
            <a:solidFill>
              <a:srgbClr val="005BFF"/>
            </a:solidFill>
            <a:ln w="63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600" b="0" i="0" u="none" strike="noStrike" kern="1200" cap="none" spc="0" normalizeH="0" baseline="0" noProof="0" dirty="0">
                  <a:ln>
                    <a:noFill/>
                  </a:ln>
                  <a:solidFill>
                    <a:schemeClr val="bg1"/>
                  </a:solidFill>
                  <a:effectLst/>
                  <a:uLnTx/>
                  <a:uFillTx/>
                  <a:latin typeface="思源黑体 CN Regular"/>
                  <a:cs typeface="+mn-cs"/>
                </a:rPr>
                <a:t>Zero-Trust network gateway</a:t>
              </a:r>
              <a:endParaRPr kumimoji="1" lang="zh-CN" altLang="en-US" sz="1600" b="0" i="0" u="none" strike="noStrike" kern="1200" cap="none" spc="0" normalizeH="0" baseline="0" noProof="0" dirty="0">
                <a:ln>
                  <a:noFill/>
                </a:ln>
                <a:solidFill>
                  <a:schemeClr val="bg1"/>
                </a:solidFill>
                <a:effectLst/>
                <a:uLnTx/>
                <a:uFillTx/>
                <a:latin typeface="思源黑体 CN Regular"/>
                <a:cs typeface="+mn-cs"/>
              </a:endParaRPr>
            </a:p>
          </p:txBody>
        </p:sp>
        <p:grpSp>
          <p:nvGrpSpPr>
            <p:cNvPr id="10" name="组合 9"/>
            <p:cNvGrpSpPr/>
            <p:nvPr/>
          </p:nvGrpSpPr>
          <p:grpSpPr>
            <a:xfrm>
              <a:off x="2789816" y="1179836"/>
              <a:ext cx="3635181" cy="1280570"/>
              <a:chOff x="3369262" y="1157947"/>
              <a:chExt cx="3635181" cy="1280570"/>
            </a:xfrm>
          </p:grpSpPr>
          <p:sp>
            <p:nvSpPr>
              <p:cNvPr id="18" name="圆角矩形 17"/>
              <p:cNvSpPr/>
              <p:nvPr/>
            </p:nvSpPr>
            <p:spPr>
              <a:xfrm>
                <a:off x="3369262" y="1157947"/>
                <a:ext cx="3635181" cy="1274251"/>
              </a:xfrm>
              <a:prstGeom prst="roundRect">
                <a:avLst>
                  <a:gd name="adj" fmla="val 1786"/>
                </a:avLst>
              </a:prstGeom>
              <a:solidFill>
                <a:schemeClr val="accent1">
                  <a:lumMod val="40000"/>
                  <a:lumOff val="60000"/>
                  <a:alpha val="28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900" b="0" i="0" u="none" strike="noStrike" kern="1200" cap="none" spc="0" normalizeH="0" baseline="0" noProof="0" dirty="0">
                  <a:ln>
                    <a:noFill/>
                  </a:ln>
                  <a:solidFill>
                    <a:prstClr val="white"/>
                  </a:solidFill>
                  <a:effectLst/>
                  <a:uLnTx/>
                  <a:uFillTx/>
                  <a:latin typeface="思源黑体 CN Regular"/>
                  <a:cs typeface="+mn-cs"/>
                </a:endParaRPr>
              </a:p>
            </p:txBody>
          </p:sp>
          <p:sp>
            <p:nvSpPr>
              <p:cNvPr id="19" name="文本框 18"/>
              <p:cNvSpPr txBox="1"/>
              <p:nvPr/>
            </p:nvSpPr>
            <p:spPr>
              <a:xfrm>
                <a:off x="3445759" y="1853742"/>
                <a:ext cx="1135667" cy="584775"/>
              </a:xfrm>
              <a:prstGeom prst="rect">
                <a:avLst/>
              </a:prstGeom>
              <a:noFill/>
            </p:spPr>
            <p:txBody>
              <a:bodyPr wrap="square" rtlCol="0">
                <a:spAutoFit/>
              </a:bodyPr>
              <a:lstStyle/>
              <a:p>
                <a:pPr algn="ctr"/>
                <a:r>
                  <a:rPr lang="en-US" altLang="zh-CN" sz="1600" dirty="0">
                    <a:latin typeface="+mn-ea"/>
                    <a:ea typeface="+mn-ea"/>
                  </a:rPr>
                  <a:t>Security Engine</a:t>
                </a:r>
                <a:endParaRPr lang="zh-CN" altLang="en-US" sz="1600" dirty="0">
                  <a:latin typeface="+mn-ea"/>
                  <a:ea typeface="+mn-ea"/>
                </a:endParaRPr>
              </a:p>
            </p:txBody>
          </p:sp>
          <p:grpSp>
            <p:nvGrpSpPr>
              <p:cNvPr id="20" name="组合 19"/>
              <p:cNvGrpSpPr/>
              <p:nvPr/>
            </p:nvGrpSpPr>
            <p:grpSpPr>
              <a:xfrm>
                <a:off x="4723977" y="1454497"/>
                <a:ext cx="2066307" cy="872155"/>
                <a:chOff x="3454440" y="2106829"/>
                <a:chExt cx="1930037" cy="872155"/>
              </a:xfrm>
            </p:grpSpPr>
            <p:sp>
              <p:nvSpPr>
                <p:cNvPr id="21" name="矩形: 圆角 124"/>
                <p:cNvSpPr/>
                <p:nvPr/>
              </p:nvSpPr>
              <p:spPr>
                <a:xfrm>
                  <a:off x="3454440" y="2106829"/>
                  <a:ext cx="822060" cy="390154"/>
                </a:xfrm>
                <a:prstGeom prst="roundRect">
                  <a:avLst>
                    <a:gd name="adj" fmla="val 6526"/>
                  </a:avLst>
                </a:prstGeom>
                <a:solidFill>
                  <a:srgbClr val="005B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latin typeface="+mn-ea"/>
                    </a:rPr>
                    <a:t>ID security big data</a:t>
                  </a:r>
                </a:p>
              </p:txBody>
            </p:sp>
            <p:sp>
              <p:nvSpPr>
                <p:cNvPr id="22" name="矩形: 圆角 125"/>
                <p:cNvSpPr/>
                <p:nvPr/>
              </p:nvSpPr>
              <p:spPr>
                <a:xfrm>
                  <a:off x="4539345" y="2112389"/>
                  <a:ext cx="845132" cy="390154"/>
                </a:xfrm>
                <a:prstGeom prst="roundRect">
                  <a:avLst>
                    <a:gd name="adj" fmla="val 6525"/>
                  </a:avLst>
                </a:prstGeom>
                <a:solidFill>
                  <a:srgbClr val="005B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latin typeface="+mn-ea"/>
                    </a:rPr>
                    <a:t>Device Risk big data</a:t>
                  </a:r>
                </a:p>
              </p:txBody>
            </p:sp>
            <p:sp>
              <p:nvSpPr>
                <p:cNvPr id="23" name="矩形: 圆角 126"/>
                <p:cNvSpPr/>
                <p:nvPr/>
              </p:nvSpPr>
              <p:spPr>
                <a:xfrm>
                  <a:off x="3454440" y="2588830"/>
                  <a:ext cx="822060" cy="390154"/>
                </a:xfrm>
                <a:prstGeom prst="roundRect">
                  <a:avLst>
                    <a:gd name="adj" fmla="val 6525"/>
                  </a:avLst>
                </a:prstGeom>
                <a:solidFill>
                  <a:srgbClr val="005B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latin typeface="+mn-ea"/>
                    </a:rPr>
                    <a:t>App risk </a:t>
                  </a:r>
                </a:p>
                <a:p>
                  <a:pPr algn="ctr"/>
                  <a:r>
                    <a:rPr lang="en-US" altLang="zh-CN" sz="1000" dirty="0">
                      <a:solidFill>
                        <a:schemeClr val="bg1"/>
                      </a:solidFill>
                      <a:latin typeface="+mn-ea"/>
                    </a:rPr>
                    <a:t>big data</a:t>
                  </a:r>
                </a:p>
              </p:txBody>
            </p:sp>
            <p:sp>
              <p:nvSpPr>
                <p:cNvPr id="24" name="矩形: 圆角 127"/>
                <p:cNvSpPr/>
                <p:nvPr/>
              </p:nvSpPr>
              <p:spPr>
                <a:xfrm>
                  <a:off x="4536326" y="2588830"/>
                  <a:ext cx="848151" cy="390154"/>
                </a:xfrm>
                <a:prstGeom prst="roundRect">
                  <a:avLst>
                    <a:gd name="adj" fmla="val 6526"/>
                  </a:avLst>
                </a:prstGeom>
                <a:solidFill>
                  <a:srgbClr val="005B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latin typeface="+mn-ea"/>
                    </a:rPr>
                    <a:t>Threat Intelligence</a:t>
                  </a:r>
                </a:p>
              </p:txBody>
            </p:sp>
          </p:grpSp>
          <p:sp>
            <p:nvSpPr>
              <p:cNvPr id="26" name="文本框 25"/>
              <p:cNvSpPr txBox="1"/>
              <p:nvPr/>
            </p:nvSpPr>
            <p:spPr>
              <a:xfrm>
                <a:off x="4744025" y="1208869"/>
                <a:ext cx="2046262" cy="226591"/>
              </a:xfrm>
              <a:prstGeom prst="rect">
                <a:avLst/>
              </a:prstGeom>
              <a:noFill/>
            </p:spPr>
            <p:txBody>
              <a:bodyPr wrap="square" lIns="36000" tIns="36000" rIns="36000" bIns="36000" rtlCol="0">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1" lang="en-US" altLang="zh-CN" sz="1000" dirty="0">
                    <a:solidFill>
                      <a:schemeClr val="tx1">
                        <a:lumMod val="50000"/>
                        <a:lumOff val="50000"/>
                      </a:schemeClr>
                    </a:solidFill>
                    <a:latin typeface="思源黑体 CN Regular"/>
                    <a:ea typeface="+mn-ea"/>
                  </a:rPr>
                  <a:t>Data Analysis &amp; External Data Sources</a:t>
                </a:r>
                <a:endParaRPr kumimoji="1" lang="zh-CN" altLang="en-US" sz="1000" b="0" i="0" u="none" strike="noStrike" kern="1200" cap="none" spc="0" normalizeH="0" baseline="0" noProof="0" dirty="0">
                  <a:ln>
                    <a:noFill/>
                  </a:ln>
                  <a:solidFill>
                    <a:schemeClr val="tx1">
                      <a:lumMod val="50000"/>
                      <a:lumOff val="50000"/>
                    </a:schemeClr>
                  </a:solidFill>
                  <a:effectLst/>
                  <a:uLnTx/>
                  <a:uFillTx/>
                  <a:latin typeface="思源黑体 CN Regular"/>
                  <a:ea typeface="+mn-ea"/>
                  <a:cs typeface="+mn-cs"/>
                </a:endParaRPr>
              </a:p>
            </p:txBody>
          </p:sp>
        </p:grpSp>
        <p:grpSp>
          <p:nvGrpSpPr>
            <p:cNvPr id="64" name="组合 63"/>
            <p:cNvGrpSpPr>
              <a:grpSpLocks noChangeAspect="1"/>
            </p:cNvGrpSpPr>
            <p:nvPr/>
          </p:nvGrpSpPr>
          <p:grpSpPr>
            <a:xfrm>
              <a:off x="2929814" y="5275244"/>
              <a:ext cx="912790" cy="795136"/>
              <a:chOff x="5802899" y="4420781"/>
              <a:chExt cx="1085030" cy="945175"/>
            </a:xfrm>
          </p:grpSpPr>
          <p:pic>
            <p:nvPicPr>
              <p:cNvPr id="59" name="图形 58" descr="服务器"/>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3917" y="4950434"/>
                <a:ext cx="434012" cy="407960"/>
              </a:xfrm>
              <a:prstGeom prst="rect">
                <a:avLst/>
              </a:prstGeom>
            </p:spPr>
          </p:pic>
          <p:pic>
            <p:nvPicPr>
              <p:cNvPr id="60" name="图形 59" descr="服务器"/>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2899" y="4957996"/>
                <a:ext cx="434012" cy="407960"/>
              </a:xfrm>
              <a:prstGeom prst="rect">
                <a:avLst/>
              </a:prstGeom>
            </p:spPr>
          </p:pic>
          <p:pic>
            <p:nvPicPr>
              <p:cNvPr id="61" name="图形 60" descr="服务器"/>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9248" y="4420781"/>
                <a:ext cx="434012" cy="407960"/>
              </a:xfrm>
              <a:prstGeom prst="rect">
                <a:avLst/>
              </a:prstGeom>
            </p:spPr>
          </p:pic>
          <p:sp>
            <p:nvSpPr>
              <p:cNvPr id="63" name="椭圆 62"/>
              <p:cNvSpPr/>
              <p:nvPr/>
            </p:nvSpPr>
            <p:spPr>
              <a:xfrm>
                <a:off x="6014439" y="4652531"/>
                <a:ext cx="656484" cy="656484"/>
              </a:xfrm>
              <a:prstGeom prst="ellipse">
                <a:avLst/>
              </a:prstGeom>
              <a:noFill/>
              <a:ln w="22225">
                <a:solidFill>
                  <a:srgbClr val="005B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grpSp>
        <p:grpSp>
          <p:nvGrpSpPr>
            <p:cNvPr id="73" name="组合 72"/>
            <p:cNvGrpSpPr/>
            <p:nvPr/>
          </p:nvGrpSpPr>
          <p:grpSpPr>
            <a:xfrm>
              <a:off x="2789816" y="2713624"/>
              <a:ext cx="3635181" cy="2127555"/>
              <a:chOff x="4379265" y="2284205"/>
              <a:chExt cx="3635181" cy="2127555"/>
            </a:xfrm>
          </p:grpSpPr>
          <p:sp>
            <p:nvSpPr>
              <p:cNvPr id="66" name="矩形 65"/>
              <p:cNvSpPr/>
              <p:nvPr/>
            </p:nvSpPr>
            <p:spPr>
              <a:xfrm>
                <a:off x="4379265" y="2284205"/>
                <a:ext cx="3635181" cy="2127555"/>
              </a:xfrm>
              <a:prstGeom prst="rect">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3" name="矩形 2"/>
              <p:cNvSpPr/>
              <p:nvPr/>
            </p:nvSpPr>
            <p:spPr>
              <a:xfrm>
                <a:off x="4614697" y="2790854"/>
                <a:ext cx="1549493" cy="384626"/>
              </a:xfrm>
              <a:prstGeom prst="rect">
                <a:avLst/>
              </a:prstGeom>
              <a:solidFill>
                <a:srgbClr val="005BFF"/>
              </a:solidFill>
              <a:ln w="12700">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400" dirty="0">
                    <a:solidFill>
                      <a:schemeClr val="bg1"/>
                    </a:solidFill>
                    <a:latin typeface="思源黑体 CN Regular"/>
                  </a:rPr>
                  <a:t>Endpoint Security &amp; </a:t>
                </a:r>
                <a:r>
                  <a:rPr kumimoji="1" lang="en-US" altLang="zh-CN" sz="1400" dirty="0" err="1">
                    <a:solidFill>
                      <a:schemeClr val="bg1"/>
                    </a:solidFill>
                    <a:latin typeface="思源黑体 CN Regular"/>
                  </a:rPr>
                  <a:t>Mgmt</a:t>
                </a:r>
                <a:endParaRPr kumimoji="1" lang="zh-CN" altLang="en-US" sz="1400" b="0" i="0" u="none" strike="noStrike" kern="1200" cap="none" spc="0" normalizeH="0" baseline="0" noProof="0" dirty="0">
                  <a:ln>
                    <a:noFill/>
                  </a:ln>
                  <a:solidFill>
                    <a:schemeClr val="bg1"/>
                  </a:solidFill>
                  <a:effectLst/>
                  <a:uLnTx/>
                  <a:uFillTx/>
                  <a:latin typeface="思源黑体 CN Regular"/>
                  <a:cs typeface="+mn-cs"/>
                </a:endParaRPr>
              </a:p>
            </p:txBody>
          </p:sp>
          <p:sp>
            <p:nvSpPr>
              <p:cNvPr id="4" name="矩形 3"/>
              <p:cNvSpPr/>
              <p:nvPr/>
            </p:nvSpPr>
            <p:spPr>
              <a:xfrm>
                <a:off x="4611091" y="3839864"/>
                <a:ext cx="1481303" cy="384626"/>
              </a:xfrm>
              <a:prstGeom prst="rect">
                <a:avLst/>
              </a:prstGeom>
              <a:solidFill>
                <a:srgbClr val="005BFF"/>
              </a:solidFill>
              <a:ln w="12700">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400" dirty="0">
                    <a:solidFill>
                      <a:schemeClr val="bg1"/>
                    </a:solidFill>
                    <a:latin typeface="思源黑体 CN Regular"/>
                  </a:rPr>
                  <a:t>App credibility</a:t>
                </a:r>
                <a:endParaRPr kumimoji="1" lang="zh-CN" altLang="en-US" sz="1400" b="0" i="0" u="none" strike="noStrike" kern="1200" cap="none" spc="0" normalizeH="0" baseline="0" noProof="0" dirty="0">
                  <a:ln>
                    <a:noFill/>
                  </a:ln>
                  <a:solidFill>
                    <a:schemeClr val="bg1"/>
                  </a:solidFill>
                  <a:effectLst/>
                  <a:uLnTx/>
                  <a:uFillTx/>
                  <a:latin typeface="思源黑体 CN Regular"/>
                  <a:cs typeface="+mn-cs"/>
                </a:endParaRPr>
              </a:p>
            </p:txBody>
          </p:sp>
          <p:sp>
            <p:nvSpPr>
              <p:cNvPr id="5" name="矩形 4"/>
              <p:cNvSpPr/>
              <p:nvPr/>
            </p:nvSpPr>
            <p:spPr>
              <a:xfrm>
                <a:off x="6292890" y="3315359"/>
                <a:ext cx="1481303" cy="384626"/>
              </a:xfrm>
              <a:prstGeom prst="rect">
                <a:avLst/>
              </a:prstGeom>
              <a:solidFill>
                <a:srgbClr val="005BFF"/>
              </a:solidFill>
              <a:ln w="12700">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400" b="0" i="0" u="none" strike="noStrike" kern="1200" cap="none" spc="0" normalizeH="0" baseline="0" noProof="0" dirty="0">
                    <a:ln>
                      <a:noFill/>
                    </a:ln>
                    <a:solidFill>
                      <a:schemeClr val="bg1"/>
                    </a:solidFill>
                    <a:effectLst/>
                    <a:uLnTx/>
                    <a:uFillTx/>
                    <a:latin typeface="思源黑体 CN Regular"/>
                    <a:cs typeface="+mn-cs"/>
                  </a:rPr>
                  <a:t>Identity </a:t>
                </a:r>
                <a:r>
                  <a:rPr kumimoji="1" lang="en-US" altLang="zh-CN" sz="1400" b="0" i="0" u="none" strike="noStrike" kern="1200" cap="none" spc="0" normalizeH="0" baseline="0" noProof="0" dirty="0" err="1">
                    <a:ln>
                      <a:noFill/>
                    </a:ln>
                    <a:solidFill>
                      <a:schemeClr val="bg1"/>
                    </a:solidFill>
                    <a:effectLst/>
                    <a:uLnTx/>
                    <a:uFillTx/>
                    <a:latin typeface="思源黑体 CN Regular"/>
                    <a:cs typeface="+mn-cs"/>
                  </a:rPr>
                  <a:t>Mgmt</a:t>
                </a:r>
                <a:endParaRPr kumimoji="1" lang="zh-CN" altLang="en-US" sz="1400" b="0" i="0" u="none" strike="noStrike" kern="1200" cap="none" spc="0" normalizeH="0" baseline="0" noProof="0" dirty="0">
                  <a:ln>
                    <a:noFill/>
                  </a:ln>
                  <a:solidFill>
                    <a:schemeClr val="bg1"/>
                  </a:solidFill>
                  <a:effectLst/>
                  <a:uLnTx/>
                  <a:uFillTx/>
                  <a:latin typeface="思源黑体 CN Regular"/>
                  <a:cs typeface="+mn-cs"/>
                </a:endParaRPr>
              </a:p>
            </p:txBody>
          </p:sp>
          <p:sp>
            <p:nvSpPr>
              <p:cNvPr id="6" name="圆角矩形 5"/>
              <p:cNvSpPr/>
              <p:nvPr/>
            </p:nvSpPr>
            <p:spPr>
              <a:xfrm>
                <a:off x="4838967" y="2367698"/>
                <a:ext cx="3159498" cy="386904"/>
              </a:xfrm>
              <a:prstGeom prst="roundRect">
                <a:avLst>
                  <a:gd name="adj" fmla="val 8461"/>
                </a:avLst>
              </a:prstGeom>
              <a:no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l" defTabSz="914400" rtl="0" eaLnBrk="0" fontAlgn="base" latinLnBrk="0" hangingPunct="0">
                  <a:lnSpc>
                    <a:spcPct val="100000"/>
                  </a:lnSpc>
                  <a:spcBef>
                    <a:spcPct val="0"/>
                  </a:spcBef>
                  <a:spcAft>
                    <a:spcPct val="0"/>
                  </a:spcAft>
                  <a:buClrTx/>
                  <a:buSzTx/>
                  <a:buFontTx/>
                  <a:buNone/>
                </a:pPr>
                <a:r>
                  <a:rPr kumimoji="1" lang="en-US" altLang="zh-CN" sz="1600" b="0" i="0" u="none" strike="noStrike" kern="1200" cap="none" spc="0" normalizeH="0" baseline="0" noProof="0" dirty="0">
                    <a:ln>
                      <a:noFill/>
                    </a:ln>
                    <a:solidFill>
                      <a:schemeClr val="tx1"/>
                    </a:solidFill>
                    <a:effectLst/>
                    <a:uLnTx/>
                    <a:uFillTx/>
                    <a:latin typeface="思源黑体 CN Regular"/>
                    <a:cs typeface="+mn-cs"/>
                  </a:rPr>
                  <a:t>Zero-Trust </a:t>
                </a:r>
                <a:r>
                  <a:rPr kumimoji="1" lang="en-US" altLang="zh-CN" sz="1600" b="0" i="0" u="none" strike="noStrike" kern="1200" cap="none" spc="0" normalizeH="0" baseline="0" noProof="0" dirty="0" err="1">
                    <a:ln>
                      <a:noFill/>
                    </a:ln>
                    <a:solidFill>
                      <a:schemeClr val="tx1"/>
                    </a:solidFill>
                    <a:effectLst/>
                    <a:uLnTx/>
                    <a:uFillTx/>
                    <a:latin typeface="思源黑体 CN Regular"/>
                    <a:cs typeface="+mn-cs"/>
                  </a:rPr>
                  <a:t>Mgmt</a:t>
                </a:r>
                <a:r>
                  <a:rPr kumimoji="1" lang="en-US" altLang="zh-CN" sz="1600" b="0" i="0" u="none" strike="noStrike" kern="1200" cap="none" spc="0" normalizeH="0" baseline="0" noProof="0" dirty="0">
                    <a:ln>
                      <a:noFill/>
                    </a:ln>
                    <a:solidFill>
                      <a:schemeClr val="tx1"/>
                    </a:solidFill>
                    <a:effectLst/>
                    <a:uLnTx/>
                    <a:uFillTx/>
                    <a:latin typeface="思源黑体 CN Regular"/>
                    <a:cs typeface="+mn-cs"/>
                  </a:rPr>
                  <a:t> System</a:t>
                </a:r>
                <a:endParaRPr kumimoji="1" lang="zh-CN" altLang="en-US" sz="1600" b="0" i="0" u="none" strike="noStrike" kern="1200" cap="none" spc="0" normalizeH="0" baseline="0" noProof="0" dirty="0">
                  <a:ln>
                    <a:noFill/>
                  </a:ln>
                  <a:solidFill>
                    <a:schemeClr val="tx1"/>
                  </a:solidFill>
                  <a:effectLst/>
                  <a:uLnTx/>
                  <a:uFillTx/>
                  <a:latin typeface="思源黑体 CN Regular"/>
                  <a:cs typeface="+mn-cs"/>
                </a:endParaRPr>
              </a:p>
            </p:txBody>
          </p:sp>
          <p:sp>
            <p:nvSpPr>
              <p:cNvPr id="8" name="矩形 7"/>
              <p:cNvSpPr/>
              <p:nvPr/>
            </p:nvSpPr>
            <p:spPr>
              <a:xfrm>
                <a:off x="6292890" y="2790854"/>
                <a:ext cx="1481303" cy="384626"/>
              </a:xfrm>
              <a:prstGeom prst="rect">
                <a:avLst/>
              </a:prstGeom>
              <a:solidFill>
                <a:srgbClr val="005BFF"/>
              </a:solidFill>
              <a:ln w="12700">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400" dirty="0">
                    <a:solidFill>
                      <a:schemeClr val="bg1"/>
                    </a:solidFill>
                    <a:latin typeface="思源黑体 CN Regular"/>
                  </a:rPr>
                  <a:t>Centralized Policy </a:t>
                </a:r>
                <a:r>
                  <a:rPr kumimoji="1" lang="en-US" altLang="zh-CN" sz="1400" dirty="0" err="1">
                    <a:solidFill>
                      <a:schemeClr val="bg1"/>
                    </a:solidFill>
                    <a:latin typeface="思源黑体 CN Regular"/>
                  </a:rPr>
                  <a:t>Mgmt</a:t>
                </a:r>
                <a:endParaRPr kumimoji="1" lang="zh-CN" altLang="en-US" sz="1400" b="0" i="0" u="none" strike="noStrike" kern="1200" cap="none" spc="0" normalizeH="0" baseline="0" noProof="0" dirty="0">
                  <a:ln>
                    <a:noFill/>
                  </a:ln>
                  <a:solidFill>
                    <a:schemeClr val="bg1"/>
                  </a:solidFill>
                  <a:effectLst/>
                  <a:uLnTx/>
                  <a:uFillTx/>
                  <a:latin typeface="思源黑体 CN Regular"/>
                  <a:cs typeface="+mn-cs"/>
                </a:endParaRPr>
              </a:p>
            </p:txBody>
          </p:sp>
          <p:sp>
            <p:nvSpPr>
              <p:cNvPr id="67" name="矩形 66"/>
              <p:cNvSpPr/>
              <p:nvPr/>
            </p:nvSpPr>
            <p:spPr>
              <a:xfrm>
                <a:off x="4613697" y="3315359"/>
                <a:ext cx="1481303" cy="384626"/>
              </a:xfrm>
              <a:prstGeom prst="rect">
                <a:avLst/>
              </a:prstGeom>
              <a:solidFill>
                <a:srgbClr val="005BFF"/>
              </a:solidFill>
              <a:ln w="12700">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400" dirty="0">
                    <a:solidFill>
                      <a:schemeClr val="bg1"/>
                    </a:solidFill>
                    <a:latin typeface="思源黑体 CN Regular"/>
                  </a:rPr>
                  <a:t>Endpoint Credibility </a:t>
                </a:r>
                <a:endParaRPr kumimoji="1" lang="zh-CN" altLang="en-US" sz="1400" b="0" i="0" u="none" strike="noStrike" kern="1200" cap="none" spc="0" normalizeH="0" baseline="0" noProof="0" dirty="0">
                  <a:ln>
                    <a:noFill/>
                  </a:ln>
                  <a:solidFill>
                    <a:schemeClr val="bg1"/>
                  </a:solidFill>
                  <a:effectLst/>
                  <a:uLnTx/>
                  <a:uFillTx/>
                  <a:latin typeface="思源黑体 CN Regular"/>
                  <a:cs typeface="+mn-cs"/>
                </a:endParaRPr>
              </a:p>
            </p:txBody>
          </p:sp>
          <p:sp>
            <p:nvSpPr>
              <p:cNvPr id="68" name="矩形 67"/>
              <p:cNvSpPr/>
              <p:nvPr/>
            </p:nvSpPr>
            <p:spPr>
              <a:xfrm>
                <a:off x="6292890" y="3839864"/>
                <a:ext cx="1481303" cy="384626"/>
              </a:xfrm>
              <a:prstGeom prst="rect">
                <a:avLst/>
              </a:prstGeom>
              <a:solidFill>
                <a:srgbClr val="005BFF"/>
              </a:solidFill>
              <a:ln w="12700">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noAutofit/>
              </a:bodyPr>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400" dirty="0">
                    <a:solidFill>
                      <a:schemeClr val="bg1"/>
                    </a:solidFill>
                    <a:latin typeface="思源黑体 CN Regular"/>
                  </a:rPr>
                  <a:t>Self-adapted MFA</a:t>
                </a:r>
                <a:endParaRPr kumimoji="1" lang="zh-CN" altLang="en-US" sz="1400" b="0" i="0" u="none" strike="noStrike" kern="1200" cap="none" spc="0" normalizeH="0" baseline="0" noProof="0" dirty="0">
                  <a:ln>
                    <a:noFill/>
                  </a:ln>
                  <a:solidFill>
                    <a:schemeClr val="bg1"/>
                  </a:solidFill>
                  <a:effectLst/>
                  <a:uLnTx/>
                  <a:uFillTx/>
                  <a:latin typeface="思源黑体 CN Regular"/>
                  <a:cs typeface="+mn-cs"/>
                </a:endParaRPr>
              </a:p>
            </p:txBody>
          </p:sp>
        </p:grpSp>
        <p:cxnSp>
          <p:nvCxnSpPr>
            <p:cNvPr id="75" name="直线箭头连接符 74"/>
            <p:cNvCxnSpPr/>
            <p:nvPr/>
          </p:nvCxnSpPr>
          <p:spPr>
            <a:xfrm>
              <a:off x="3878526" y="4734052"/>
              <a:ext cx="0" cy="449995"/>
            </a:xfrm>
            <a:prstGeom prst="straightConnector1">
              <a:avLst/>
            </a:prstGeom>
            <a:ln w="34925">
              <a:solidFill>
                <a:schemeClr val="bg2">
                  <a:lumMod val="50000"/>
                </a:schemeClr>
              </a:solidFill>
              <a:prstDash val="sysDot"/>
              <a:headEnd type="none"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76" name="直线箭头连接符 75"/>
            <p:cNvCxnSpPr/>
            <p:nvPr/>
          </p:nvCxnSpPr>
          <p:spPr>
            <a:xfrm>
              <a:off x="5332500" y="4734051"/>
              <a:ext cx="0" cy="449995"/>
            </a:xfrm>
            <a:prstGeom prst="straightConnector1">
              <a:avLst/>
            </a:prstGeom>
            <a:ln w="34925">
              <a:solidFill>
                <a:schemeClr val="bg2">
                  <a:lumMod val="50000"/>
                </a:schemeClr>
              </a:solidFill>
              <a:prstDash val="sysDot"/>
              <a:headEnd type="stealth" w="lg" len="med"/>
              <a:tailEnd type="none" w="lg" len="med"/>
            </a:ln>
          </p:spPr>
          <p:style>
            <a:lnRef idx="1">
              <a:schemeClr val="accent1"/>
            </a:lnRef>
            <a:fillRef idx="0">
              <a:schemeClr val="accent1"/>
            </a:fillRef>
            <a:effectRef idx="0">
              <a:schemeClr val="accent1"/>
            </a:effectRef>
            <a:fontRef idx="minor">
              <a:schemeClr val="tx1"/>
            </a:fontRef>
          </p:style>
        </p:cxnSp>
        <p:pic>
          <p:nvPicPr>
            <p:cNvPr id="77" name="图形 76"/>
            <p:cNvPicPr preferRelativeResize="0"/>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27154" y="1499697"/>
              <a:ext cx="394753" cy="394753"/>
            </a:xfrm>
            <a:prstGeom prst="rect">
              <a:avLst/>
            </a:prstGeom>
          </p:spPr>
        </p:pic>
        <p:cxnSp>
          <p:nvCxnSpPr>
            <p:cNvPr id="78" name="直线箭头连接符 77"/>
            <p:cNvCxnSpPr/>
            <p:nvPr/>
          </p:nvCxnSpPr>
          <p:spPr>
            <a:xfrm>
              <a:off x="4589577" y="2367062"/>
              <a:ext cx="0" cy="449995"/>
            </a:xfrm>
            <a:prstGeom prst="straightConnector1">
              <a:avLst/>
            </a:prstGeom>
            <a:ln w="34925">
              <a:solidFill>
                <a:schemeClr val="bg2">
                  <a:lumMod val="50000"/>
                </a:schemeClr>
              </a:solidFill>
              <a:prstDash val="sysDot"/>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79" name="直线箭头连接符 78"/>
            <p:cNvCxnSpPr/>
            <p:nvPr/>
          </p:nvCxnSpPr>
          <p:spPr>
            <a:xfrm>
              <a:off x="5740282" y="2367061"/>
              <a:ext cx="0" cy="449995"/>
            </a:xfrm>
            <a:prstGeom prst="straightConnector1">
              <a:avLst/>
            </a:prstGeom>
            <a:ln w="34925">
              <a:solidFill>
                <a:schemeClr val="bg2">
                  <a:lumMod val="50000"/>
                </a:schemeClr>
              </a:solidFill>
              <a:prstDash val="sysDot"/>
              <a:headEnd type="stealth" w="lg" len="med"/>
              <a:tailEnd type="stealth" w="lg" len="med"/>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9150655" y="1320421"/>
            <a:ext cx="1893077" cy="5055857"/>
            <a:chOff x="7223772" y="1310482"/>
            <a:chExt cx="1893077" cy="5055857"/>
          </a:xfrm>
        </p:grpSpPr>
        <p:sp>
          <p:nvSpPr>
            <p:cNvPr id="111" name="矩形 110"/>
            <p:cNvSpPr/>
            <p:nvPr/>
          </p:nvSpPr>
          <p:spPr>
            <a:xfrm>
              <a:off x="7332728" y="3563393"/>
              <a:ext cx="1692739" cy="2712178"/>
            </a:xfrm>
            <a:prstGeom prst="rect">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69" name="矩形 68"/>
            <p:cNvSpPr/>
            <p:nvPr/>
          </p:nvSpPr>
          <p:spPr>
            <a:xfrm>
              <a:off x="7238312" y="1310482"/>
              <a:ext cx="1878537" cy="5055857"/>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80" name="矩形 79"/>
            <p:cNvSpPr/>
            <p:nvPr/>
          </p:nvSpPr>
          <p:spPr>
            <a:xfrm>
              <a:off x="7342042" y="1904474"/>
              <a:ext cx="1692739" cy="1476122"/>
            </a:xfrm>
            <a:prstGeom prst="rect">
              <a:avLst/>
            </a:prstGeom>
            <a:solidFill>
              <a:schemeClr val="accent1">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84" name="文本框 83"/>
            <p:cNvSpPr txBox="1"/>
            <p:nvPr/>
          </p:nvSpPr>
          <p:spPr>
            <a:xfrm>
              <a:off x="7753902" y="3044234"/>
              <a:ext cx="872867" cy="276999"/>
            </a:xfrm>
            <a:prstGeom prst="rect">
              <a:avLst/>
            </a:prstGeom>
            <a:noFill/>
            <a:ln>
              <a:noFill/>
            </a:ln>
          </p:spPr>
          <p:txBody>
            <a:bodyPr wrap="none" rtlCol="0">
              <a:spAutoFit/>
            </a:bodyPr>
            <a:lstStyle>
              <a:defPPr>
                <a:defRPr lang="zh-CN"/>
              </a:defPPr>
              <a:lvl1pPr>
                <a:defRPr sz="1500">
                  <a:latin typeface="腾讯体 W7" panose="020C08030202040F0204" pitchFamily="34" charset="-122"/>
                  <a:ea typeface="腾讯体 W7" panose="020C08030202040F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effectLst/>
                  <a:uLnTx/>
                  <a:uFillTx/>
                  <a:latin typeface="+mn-ea"/>
                  <a:ea typeface="+mn-ea"/>
                  <a:cs typeface="+mn-cs"/>
                </a:rPr>
                <a:t>AD/LDAP</a:t>
              </a:r>
              <a:endParaRPr kumimoji="0" lang="zh-CN" altLang="en-US" sz="1200" b="0" i="0" u="none" strike="noStrike" kern="1200" cap="none" spc="0" normalizeH="0" baseline="0" noProof="0" dirty="0">
                <a:ln>
                  <a:noFill/>
                </a:ln>
                <a:effectLst/>
                <a:uLnTx/>
                <a:uFillTx/>
                <a:latin typeface="+mn-ea"/>
                <a:ea typeface="+mn-ea"/>
                <a:cs typeface="+mn-cs"/>
              </a:endParaRPr>
            </a:p>
          </p:txBody>
        </p:sp>
        <p:grpSp>
          <p:nvGrpSpPr>
            <p:cNvPr id="116" name="组合 115"/>
            <p:cNvGrpSpPr/>
            <p:nvPr/>
          </p:nvGrpSpPr>
          <p:grpSpPr>
            <a:xfrm>
              <a:off x="8000533" y="3933580"/>
              <a:ext cx="360976" cy="360976"/>
              <a:chOff x="7997359" y="3728389"/>
              <a:chExt cx="360976" cy="360976"/>
            </a:xfrm>
          </p:grpSpPr>
          <p:sp>
            <p:nvSpPr>
              <p:cNvPr id="87" name="椭圆 86"/>
              <p:cNvSpPr/>
              <p:nvPr/>
            </p:nvSpPr>
            <p:spPr>
              <a:xfrm>
                <a:off x="7997359" y="3728389"/>
                <a:ext cx="360976" cy="360976"/>
              </a:xfrm>
              <a:prstGeom prst="ellipse">
                <a:avLst/>
              </a:prstGeom>
              <a:solidFill>
                <a:srgbClr val="005B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思源黑体 CN Regular"/>
                  <a:ea typeface="思源黑体 CN Regular"/>
                  <a:cs typeface="+mn-cs"/>
                </a:endParaRPr>
              </a:p>
            </p:txBody>
          </p:sp>
          <p:grpSp>
            <p:nvGrpSpPr>
              <p:cNvPr id="88" name="组合 87"/>
              <p:cNvGrpSpPr>
                <a:grpSpLocks noChangeAspect="1"/>
              </p:cNvGrpSpPr>
              <p:nvPr/>
            </p:nvGrpSpPr>
            <p:grpSpPr>
              <a:xfrm>
                <a:off x="8068804" y="3806269"/>
                <a:ext cx="218086" cy="190245"/>
                <a:chOff x="4886326" y="2881313"/>
                <a:chExt cx="373062" cy="325438"/>
              </a:xfrm>
            </p:grpSpPr>
            <p:sp>
              <p:nvSpPr>
                <p:cNvPr id="89" name="Freeform 74"/>
                <p:cNvSpPr/>
                <p:nvPr/>
              </p:nvSpPr>
              <p:spPr bwMode="auto">
                <a:xfrm>
                  <a:off x="4886326" y="2963863"/>
                  <a:ext cx="236538" cy="239713"/>
                </a:xfrm>
                <a:custGeom>
                  <a:avLst/>
                  <a:gdLst>
                    <a:gd name="T0" fmla="*/ 0 w 149"/>
                    <a:gd name="T1" fmla="*/ 151 h 151"/>
                    <a:gd name="T2" fmla="*/ 26 w 149"/>
                    <a:gd name="T3" fmla="*/ 151 h 151"/>
                    <a:gd name="T4" fmla="*/ 26 w 149"/>
                    <a:gd name="T5" fmla="*/ 27 h 151"/>
                    <a:gd name="T6" fmla="*/ 149 w 149"/>
                    <a:gd name="T7" fmla="*/ 0 h 151"/>
                    <a:gd name="T8" fmla="*/ 149 w 149"/>
                    <a:gd name="T9" fmla="*/ 19 h 151"/>
                  </a:gdLst>
                  <a:ahLst/>
                  <a:cxnLst>
                    <a:cxn ang="0">
                      <a:pos x="T0" y="T1"/>
                    </a:cxn>
                    <a:cxn ang="0">
                      <a:pos x="T2" y="T3"/>
                    </a:cxn>
                    <a:cxn ang="0">
                      <a:pos x="T4" y="T5"/>
                    </a:cxn>
                    <a:cxn ang="0">
                      <a:pos x="T6" y="T7"/>
                    </a:cxn>
                    <a:cxn ang="0">
                      <a:pos x="T8" y="T9"/>
                    </a:cxn>
                  </a:cxnLst>
                  <a:rect l="0" t="0" r="r" b="b"/>
                  <a:pathLst>
                    <a:path w="149" h="151">
                      <a:moveTo>
                        <a:pt x="0" y="151"/>
                      </a:moveTo>
                      <a:lnTo>
                        <a:pt x="26" y="151"/>
                      </a:lnTo>
                      <a:lnTo>
                        <a:pt x="26" y="27"/>
                      </a:lnTo>
                      <a:lnTo>
                        <a:pt x="149" y="0"/>
                      </a:lnTo>
                      <a:lnTo>
                        <a:pt x="149" y="19"/>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0" name="Freeform 75"/>
                <p:cNvSpPr/>
                <p:nvPr/>
              </p:nvSpPr>
              <p:spPr bwMode="auto">
                <a:xfrm>
                  <a:off x="4999038" y="2881313"/>
                  <a:ext cx="196850" cy="103188"/>
                </a:xfrm>
                <a:custGeom>
                  <a:avLst/>
                  <a:gdLst>
                    <a:gd name="T0" fmla="*/ 0 w 124"/>
                    <a:gd name="T1" fmla="*/ 65 h 65"/>
                    <a:gd name="T2" fmla="*/ 0 w 124"/>
                    <a:gd name="T3" fmla="*/ 27 h 65"/>
                    <a:gd name="T4" fmla="*/ 124 w 124"/>
                    <a:gd name="T5" fmla="*/ 0 h 65"/>
                    <a:gd name="T6" fmla="*/ 124 w 124"/>
                    <a:gd name="T7" fmla="*/ 44 h 65"/>
                  </a:gdLst>
                  <a:ahLst/>
                  <a:cxnLst>
                    <a:cxn ang="0">
                      <a:pos x="T0" y="T1"/>
                    </a:cxn>
                    <a:cxn ang="0">
                      <a:pos x="T2" y="T3"/>
                    </a:cxn>
                    <a:cxn ang="0">
                      <a:pos x="T4" y="T5"/>
                    </a:cxn>
                    <a:cxn ang="0">
                      <a:pos x="T6" y="T7"/>
                    </a:cxn>
                  </a:cxnLst>
                  <a:rect l="0" t="0" r="r" b="b"/>
                  <a:pathLst>
                    <a:path w="124" h="65">
                      <a:moveTo>
                        <a:pt x="0" y="65"/>
                      </a:moveTo>
                      <a:lnTo>
                        <a:pt x="0" y="27"/>
                      </a:lnTo>
                      <a:lnTo>
                        <a:pt x="124" y="0"/>
                      </a:lnTo>
                      <a:lnTo>
                        <a:pt x="124" y="44"/>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1" name="Freeform 77"/>
                <p:cNvSpPr/>
                <p:nvPr/>
              </p:nvSpPr>
              <p:spPr bwMode="auto">
                <a:xfrm>
                  <a:off x="5119688" y="3078163"/>
                  <a:ext cx="139700" cy="128588"/>
                </a:xfrm>
                <a:custGeom>
                  <a:avLst/>
                  <a:gdLst>
                    <a:gd name="T0" fmla="*/ 187 w 193"/>
                    <a:gd name="T1" fmla="*/ 179 h 179"/>
                    <a:gd name="T2" fmla="*/ 6 w 193"/>
                    <a:gd name="T3" fmla="*/ 179 h 179"/>
                    <a:gd name="T4" fmla="*/ 0 w 193"/>
                    <a:gd name="T5" fmla="*/ 173 h 179"/>
                    <a:gd name="T6" fmla="*/ 0 w 193"/>
                    <a:gd name="T7" fmla="*/ 6 h 179"/>
                    <a:gd name="T8" fmla="*/ 6 w 193"/>
                    <a:gd name="T9" fmla="*/ 0 h 179"/>
                    <a:gd name="T10" fmla="*/ 187 w 193"/>
                    <a:gd name="T11" fmla="*/ 0 h 179"/>
                    <a:gd name="T12" fmla="*/ 193 w 193"/>
                    <a:gd name="T13" fmla="*/ 6 h 179"/>
                    <a:gd name="T14" fmla="*/ 193 w 193"/>
                    <a:gd name="T15" fmla="*/ 173 h 179"/>
                    <a:gd name="T16" fmla="*/ 187 w 193"/>
                    <a:gd name="T17"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79">
                      <a:moveTo>
                        <a:pt x="187" y="179"/>
                      </a:moveTo>
                      <a:cubicBezTo>
                        <a:pt x="6" y="179"/>
                        <a:pt x="6" y="179"/>
                        <a:pt x="6" y="179"/>
                      </a:cubicBezTo>
                      <a:cubicBezTo>
                        <a:pt x="3" y="179"/>
                        <a:pt x="0" y="176"/>
                        <a:pt x="0" y="173"/>
                      </a:cubicBezTo>
                      <a:cubicBezTo>
                        <a:pt x="0" y="6"/>
                        <a:pt x="0" y="6"/>
                        <a:pt x="0" y="6"/>
                      </a:cubicBezTo>
                      <a:cubicBezTo>
                        <a:pt x="0" y="3"/>
                        <a:pt x="3" y="0"/>
                        <a:pt x="6" y="0"/>
                      </a:cubicBezTo>
                      <a:cubicBezTo>
                        <a:pt x="187" y="0"/>
                        <a:pt x="187" y="0"/>
                        <a:pt x="187" y="0"/>
                      </a:cubicBezTo>
                      <a:cubicBezTo>
                        <a:pt x="191" y="0"/>
                        <a:pt x="193" y="3"/>
                        <a:pt x="193" y="6"/>
                      </a:cubicBezTo>
                      <a:cubicBezTo>
                        <a:pt x="193" y="173"/>
                        <a:pt x="193" y="173"/>
                        <a:pt x="193" y="173"/>
                      </a:cubicBezTo>
                      <a:cubicBezTo>
                        <a:pt x="193" y="176"/>
                        <a:pt x="191" y="179"/>
                        <a:pt x="187" y="179"/>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2" name="Freeform 78"/>
                <p:cNvSpPr/>
                <p:nvPr/>
              </p:nvSpPr>
              <p:spPr bwMode="auto">
                <a:xfrm>
                  <a:off x="5146676" y="2998788"/>
                  <a:ext cx="85725" cy="79375"/>
                </a:xfrm>
                <a:custGeom>
                  <a:avLst/>
                  <a:gdLst>
                    <a:gd name="T0" fmla="*/ 119 w 119"/>
                    <a:gd name="T1" fmla="*/ 110 h 110"/>
                    <a:gd name="T2" fmla="*/ 119 w 119"/>
                    <a:gd name="T3" fmla="*/ 60 h 110"/>
                    <a:gd name="T4" fmla="*/ 60 w 119"/>
                    <a:gd name="T5" fmla="*/ 0 h 110"/>
                    <a:gd name="T6" fmla="*/ 60 w 119"/>
                    <a:gd name="T7" fmla="*/ 0 h 110"/>
                    <a:gd name="T8" fmla="*/ 0 w 119"/>
                    <a:gd name="T9" fmla="*/ 60 h 110"/>
                    <a:gd name="T10" fmla="*/ 0 w 119"/>
                    <a:gd name="T11" fmla="*/ 110 h 110"/>
                    <a:gd name="T12" fmla="*/ 119 w 119"/>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19" h="110">
                      <a:moveTo>
                        <a:pt x="119" y="110"/>
                      </a:moveTo>
                      <a:cubicBezTo>
                        <a:pt x="119" y="60"/>
                        <a:pt x="119" y="60"/>
                        <a:pt x="119" y="60"/>
                      </a:cubicBezTo>
                      <a:cubicBezTo>
                        <a:pt x="119" y="27"/>
                        <a:pt x="92" y="0"/>
                        <a:pt x="60" y="0"/>
                      </a:cubicBezTo>
                      <a:cubicBezTo>
                        <a:pt x="60" y="0"/>
                        <a:pt x="60" y="0"/>
                        <a:pt x="60" y="0"/>
                      </a:cubicBezTo>
                      <a:cubicBezTo>
                        <a:pt x="27" y="0"/>
                        <a:pt x="0" y="27"/>
                        <a:pt x="0" y="60"/>
                      </a:cubicBezTo>
                      <a:cubicBezTo>
                        <a:pt x="0" y="110"/>
                        <a:pt x="0" y="110"/>
                        <a:pt x="0" y="110"/>
                      </a:cubicBezTo>
                      <a:lnTo>
                        <a:pt x="119" y="110"/>
                      </a:ln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3" name="Freeform 79"/>
                <p:cNvSpPr/>
                <p:nvPr/>
              </p:nvSpPr>
              <p:spPr bwMode="auto">
                <a:xfrm>
                  <a:off x="5180013" y="3113088"/>
                  <a:ext cx="19050" cy="19050"/>
                </a:xfrm>
                <a:custGeom>
                  <a:avLst/>
                  <a:gdLst>
                    <a:gd name="T0" fmla="*/ 22 w 27"/>
                    <a:gd name="T1" fmla="*/ 5 h 26"/>
                    <a:gd name="T2" fmla="*/ 22 w 27"/>
                    <a:gd name="T3" fmla="*/ 22 h 26"/>
                    <a:gd name="T4" fmla="*/ 14 w 27"/>
                    <a:gd name="T5" fmla="*/ 26 h 26"/>
                    <a:gd name="T6" fmla="*/ 5 w 27"/>
                    <a:gd name="T7" fmla="*/ 22 h 26"/>
                    <a:gd name="T8" fmla="*/ 5 w 27"/>
                    <a:gd name="T9" fmla="*/ 5 h 26"/>
                    <a:gd name="T10" fmla="*/ 22 w 27"/>
                    <a:gd name="T11" fmla="*/ 5 h 26"/>
                  </a:gdLst>
                  <a:ahLst/>
                  <a:cxnLst>
                    <a:cxn ang="0">
                      <a:pos x="T0" y="T1"/>
                    </a:cxn>
                    <a:cxn ang="0">
                      <a:pos x="T2" y="T3"/>
                    </a:cxn>
                    <a:cxn ang="0">
                      <a:pos x="T4" y="T5"/>
                    </a:cxn>
                    <a:cxn ang="0">
                      <a:pos x="T6" y="T7"/>
                    </a:cxn>
                    <a:cxn ang="0">
                      <a:pos x="T8" y="T9"/>
                    </a:cxn>
                    <a:cxn ang="0">
                      <a:pos x="T10" y="T11"/>
                    </a:cxn>
                  </a:cxnLst>
                  <a:rect l="0" t="0" r="r" b="b"/>
                  <a:pathLst>
                    <a:path w="27" h="26">
                      <a:moveTo>
                        <a:pt x="22" y="5"/>
                      </a:moveTo>
                      <a:cubicBezTo>
                        <a:pt x="27" y="10"/>
                        <a:pt x="27" y="18"/>
                        <a:pt x="22" y="22"/>
                      </a:cubicBezTo>
                      <a:cubicBezTo>
                        <a:pt x="20" y="25"/>
                        <a:pt x="17" y="26"/>
                        <a:pt x="14" y="26"/>
                      </a:cubicBezTo>
                      <a:cubicBezTo>
                        <a:pt x="10" y="26"/>
                        <a:pt x="7" y="25"/>
                        <a:pt x="5" y="22"/>
                      </a:cubicBezTo>
                      <a:cubicBezTo>
                        <a:pt x="0" y="18"/>
                        <a:pt x="0" y="10"/>
                        <a:pt x="5" y="5"/>
                      </a:cubicBezTo>
                      <a:cubicBezTo>
                        <a:pt x="10" y="0"/>
                        <a:pt x="18" y="0"/>
                        <a:pt x="22" y="5"/>
                      </a:cubicBezTo>
                      <a:close/>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4" name="Line 80"/>
                <p:cNvSpPr>
                  <a:spLocks noChangeShapeType="1"/>
                </p:cNvSpPr>
                <p:nvPr/>
              </p:nvSpPr>
              <p:spPr bwMode="auto">
                <a:xfrm flipV="1">
                  <a:off x="5189538" y="3132138"/>
                  <a:ext cx="0" cy="23813"/>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5" name="Line 81"/>
                <p:cNvSpPr>
                  <a:spLocks noChangeShapeType="1"/>
                </p:cNvSpPr>
                <p:nvPr/>
              </p:nvSpPr>
              <p:spPr bwMode="auto">
                <a:xfrm>
                  <a:off x="5033963" y="2984500"/>
                  <a:ext cx="0" cy="219075"/>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sp>
          <p:nvSpPr>
            <p:cNvPr id="96" name="文本框 95"/>
            <p:cNvSpPr txBox="1"/>
            <p:nvPr/>
          </p:nvSpPr>
          <p:spPr>
            <a:xfrm>
              <a:off x="7626086" y="4306517"/>
              <a:ext cx="1055280" cy="257369"/>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effectLst/>
                  <a:uLnTx/>
                  <a:uFillTx/>
                  <a:latin typeface="+mn-ea"/>
                  <a:ea typeface="思源黑体 CN Regular"/>
                  <a:cs typeface="+mn-cs"/>
                </a:rPr>
                <a:t>Private Cloud</a:t>
              </a:r>
              <a:endParaRPr kumimoji="1" lang="zh-CN" altLang="en-US" sz="1200" b="0" i="0" u="none" strike="noStrike" kern="1200" cap="none" spc="0" normalizeH="0" baseline="0" noProof="0" dirty="0">
                <a:ln>
                  <a:noFill/>
                </a:ln>
                <a:effectLst/>
                <a:uLnTx/>
                <a:uFillTx/>
                <a:latin typeface="+mn-ea"/>
                <a:ea typeface="思源黑体 CN Regular"/>
                <a:cs typeface="+mn-cs"/>
              </a:endParaRPr>
            </a:p>
          </p:txBody>
        </p:sp>
        <p:sp>
          <p:nvSpPr>
            <p:cNvPr id="97" name="文本框 96"/>
            <p:cNvSpPr txBox="1"/>
            <p:nvPr/>
          </p:nvSpPr>
          <p:spPr>
            <a:xfrm>
              <a:off x="7560798" y="5146559"/>
              <a:ext cx="1218632" cy="257369"/>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effectLst/>
                  <a:uLnTx/>
                  <a:uFillTx/>
                  <a:latin typeface="+mn-ea"/>
                  <a:ea typeface="思源黑体 CN Regular"/>
                  <a:cs typeface="+mn-cs"/>
                </a:rPr>
                <a:t>Public Cloud</a:t>
              </a:r>
              <a:endParaRPr kumimoji="1" lang="zh-CN" altLang="en-US" sz="1200" b="0" i="0" u="none" strike="noStrike" kern="1200" cap="none" spc="0" normalizeH="0" baseline="0" noProof="0" dirty="0">
                <a:ln>
                  <a:noFill/>
                </a:ln>
                <a:effectLst/>
                <a:uLnTx/>
                <a:uFillTx/>
                <a:latin typeface="+mn-ea"/>
                <a:ea typeface="思源黑体 CN Regular"/>
                <a:cs typeface="+mn-cs"/>
              </a:endParaRPr>
            </a:p>
          </p:txBody>
        </p:sp>
        <p:grpSp>
          <p:nvGrpSpPr>
            <p:cNvPr id="118" name="组合 117"/>
            <p:cNvGrpSpPr/>
            <p:nvPr/>
          </p:nvGrpSpPr>
          <p:grpSpPr>
            <a:xfrm>
              <a:off x="8000533" y="5612798"/>
              <a:ext cx="360976" cy="360976"/>
              <a:chOff x="8000534" y="5407607"/>
              <a:chExt cx="360976" cy="360976"/>
            </a:xfrm>
          </p:grpSpPr>
          <p:sp>
            <p:nvSpPr>
              <p:cNvPr id="85" name="椭圆 84"/>
              <p:cNvSpPr/>
              <p:nvPr/>
            </p:nvSpPr>
            <p:spPr>
              <a:xfrm>
                <a:off x="8000534" y="5407607"/>
                <a:ext cx="360976" cy="360976"/>
              </a:xfrm>
              <a:prstGeom prst="ellipse">
                <a:avLst/>
              </a:prstGeom>
              <a:solidFill>
                <a:srgbClr val="005B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思源黑体 CN Regular"/>
                  <a:ea typeface="思源黑体 CN Regular"/>
                  <a:cs typeface="+mn-cs"/>
                </a:endParaRPr>
              </a:p>
            </p:txBody>
          </p:sp>
          <p:grpSp>
            <p:nvGrpSpPr>
              <p:cNvPr id="98" name="组合 97"/>
              <p:cNvGrpSpPr/>
              <p:nvPr/>
            </p:nvGrpSpPr>
            <p:grpSpPr>
              <a:xfrm>
                <a:off x="8095678" y="5499007"/>
                <a:ext cx="166320" cy="179805"/>
                <a:chOff x="4940300" y="4445000"/>
                <a:chExt cx="293687" cy="317500"/>
              </a:xfrm>
            </p:grpSpPr>
            <p:sp>
              <p:nvSpPr>
                <p:cNvPr id="99" name="Oval 56"/>
                <p:cNvSpPr>
                  <a:spLocks noChangeArrowheads="1"/>
                </p:cNvSpPr>
                <p:nvPr/>
              </p:nvSpPr>
              <p:spPr bwMode="auto">
                <a:xfrm>
                  <a:off x="4940300" y="4445000"/>
                  <a:ext cx="293687" cy="76200"/>
                </a:xfrm>
                <a:prstGeom prst="ellipse">
                  <a:avLst/>
                </a:pr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0" name="Freeform 57"/>
                <p:cNvSpPr/>
                <p:nvPr/>
              </p:nvSpPr>
              <p:spPr bwMode="auto">
                <a:xfrm>
                  <a:off x="4940300" y="4564063"/>
                  <a:ext cx="219075" cy="38100"/>
                </a:xfrm>
                <a:custGeom>
                  <a:avLst/>
                  <a:gdLst>
                    <a:gd name="T0" fmla="*/ 276 w 276"/>
                    <a:gd name="T1" fmla="*/ 42 h 48"/>
                    <a:gd name="T2" fmla="*/ 184 w 276"/>
                    <a:gd name="T3" fmla="*/ 48 h 48"/>
                    <a:gd name="T4" fmla="*/ 0 w 276"/>
                    <a:gd name="T5" fmla="*/ 0 h 48"/>
                  </a:gdLst>
                  <a:ahLst/>
                  <a:cxnLst>
                    <a:cxn ang="0">
                      <a:pos x="T0" y="T1"/>
                    </a:cxn>
                    <a:cxn ang="0">
                      <a:pos x="T2" y="T3"/>
                    </a:cxn>
                    <a:cxn ang="0">
                      <a:pos x="T4" y="T5"/>
                    </a:cxn>
                  </a:cxnLst>
                  <a:rect l="0" t="0" r="r" b="b"/>
                  <a:pathLst>
                    <a:path w="276" h="48">
                      <a:moveTo>
                        <a:pt x="276" y="42"/>
                      </a:moveTo>
                      <a:cubicBezTo>
                        <a:pt x="249" y="46"/>
                        <a:pt x="218" y="48"/>
                        <a:pt x="184" y="48"/>
                      </a:cubicBezTo>
                      <a:cubicBezTo>
                        <a:pt x="83" y="48"/>
                        <a:pt x="0" y="26"/>
                        <a:pt x="0" y="0"/>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1" name="Freeform 58"/>
                <p:cNvSpPr/>
                <p:nvPr/>
              </p:nvSpPr>
              <p:spPr bwMode="auto">
                <a:xfrm>
                  <a:off x="4940300" y="4648200"/>
                  <a:ext cx="65087" cy="31750"/>
                </a:xfrm>
                <a:custGeom>
                  <a:avLst/>
                  <a:gdLst>
                    <a:gd name="T0" fmla="*/ 82 w 82"/>
                    <a:gd name="T1" fmla="*/ 40 h 40"/>
                    <a:gd name="T2" fmla="*/ 0 w 82"/>
                    <a:gd name="T3" fmla="*/ 0 h 40"/>
                  </a:gdLst>
                  <a:ahLst/>
                  <a:cxnLst>
                    <a:cxn ang="0">
                      <a:pos x="T0" y="T1"/>
                    </a:cxn>
                    <a:cxn ang="0">
                      <a:pos x="T2" y="T3"/>
                    </a:cxn>
                  </a:cxnLst>
                  <a:rect l="0" t="0" r="r" b="b"/>
                  <a:pathLst>
                    <a:path w="82" h="40">
                      <a:moveTo>
                        <a:pt x="82" y="40"/>
                      </a:moveTo>
                      <a:cubicBezTo>
                        <a:pt x="32" y="32"/>
                        <a:pt x="0" y="17"/>
                        <a:pt x="0" y="0"/>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2" name="Freeform 59"/>
                <p:cNvSpPr/>
                <p:nvPr/>
              </p:nvSpPr>
              <p:spPr bwMode="auto">
                <a:xfrm>
                  <a:off x="5086350" y="4648200"/>
                  <a:ext cx="147637" cy="38100"/>
                </a:xfrm>
                <a:custGeom>
                  <a:avLst/>
                  <a:gdLst>
                    <a:gd name="T0" fmla="*/ 185 w 185"/>
                    <a:gd name="T1" fmla="*/ 0 h 48"/>
                    <a:gd name="T2" fmla="*/ 0 w 185"/>
                    <a:gd name="T3" fmla="*/ 48 h 48"/>
                  </a:gdLst>
                  <a:ahLst/>
                  <a:cxnLst>
                    <a:cxn ang="0">
                      <a:pos x="T0" y="T1"/>
                    </a:cxn>
                    <a:cxn ang="0">
                      <a:pos x="T2" y="T3"/>
                    </a:cxn>
                  </a:cxnLst>
                  <a:rect l="0" t="0" r="r" b="b"/>
                  <a:pathLst>
                    <a:path w="185" h="48">
                      <a:moveTo>
                        <a:pt x="185" y="0"/>
                      </a:moveTo>
                      <a:cubicBezTo>
                        <a:pt x="185" y="27"/>
                        <a:pt x="102" y="48"/>
                        <a:pt x="0" y="48"/>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3" name="Freeform 60"/>
                <p:cNvSpPr/>
                <p:nvPr/>
              </p:nvSpPr>
              <p:spPr bwMode="auto">
                <a:xfrm>
                  <a:off x="4940300" y="4483100"/>
                  <a:ext cx="293687" cy="279400"/>
                </a:xfrm>
                <a:custGeom>
                  <a:avLst/>
                  <a:gdLst>
                    <a:gd name="T0" fmla="*/ 0 w 369"/>
                    <a:gd name="T1" fmla="*/ 0 h 353"/>
                    <a:gd name="T2" fmla="*/ 0 w 369"/>
                    <a:gd name="T3" fmla="*/ 305 h 353"/>
                    <a:gd name="T4" fmla="*/ 184 w 369"/>
                    <a:gd name="T5" fmla="*/ 353 h 353"/>
                    <a:gd name="T6" fmla="*/ 369 w 369"/>
                    <a:gd name="T7" fmla="*/ 305 h 353"/>
                    <a:gd name="T8" fmla="*/ 369 w 369"/>
                    <a:gd name="T9" fmla="*/ 0 h 353"/>
                  </a:gdLst>
                  <a:ahLst/>
                  <a:cxnLst>
                    <a:cxn ang="0">
                      <a:pos x="T0" y="T1"/>
                    </a:cxn>
                    <a:cxn ang="0">
                      <a:pos x="T2" y="T3"/>
                    </a:cxn>
                    <a:cxn ang="0">
                      <a:pos x="T4" y="T5"/>
                    </a:cxn>
                    <a:cxn ang="0">
                      <a:pos x="T6" y="T7"/>
                    </a:cxn>
                    <a:cxn ang="0">
                      <a:pos x="T8" y="T9"/>
                    </a:cxn>
                  </a:cxnLst>
                  <a:rect l="0" t="0" r="r" b="b"/>
                  <a:pathLst>
                    <a:path w="369" h="353">
                      <a:moveTo>
                        <a:pt x="0" y="0"/>
                      </a:moveTo>
                      <a:cubicBezTo>
                        <a:pt x="0" y="305"/>
                        <a:pt x="0" y="305"/>
                        <a:pt x="0" y="305"/>
                      </a:cubicBezTo>
                      <a:cubicBezTo>
                        <a:pt x="0" y="331"/>
                        <a:pt x="83" y="353"/>
                        <a:pt x="184" y="353"/>
                      </a:cubicBezTo>
                      <a:cubicBezTo>
                        <a:pt x="286" y="353"/>
                        <a:pt x="369" y="331"/>
                        <a:pt x="369" y="305"/>
                      </a:cubicBezTo>
                      <a:cubicBezTo>
                        <a:pt x="369" y="0"/>
                        <a:pt x="369" y="0"/>
                        <a:pt x="369" y="0"/>
                      </a:cubicBez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sp>
          <p:nvSpPr>
            <p:cNvPr id="104" name="文本框 103"/>
            <p:cNvSpPr txBox="1"/>
            <p:nvPr/>
          </p:nvSpPr>
          <p:spPr>
            <a:xfrm>
              <a:off x="7653381" y="5970300"/>
              <a:ext cx="1055280" cy="257369"/>
            </a:xfrm>
            <a:prstGeom prst="rect">
              <a:avLst/>
            </a:prstGeom>
            <a:noFill/>
          </p:spPr>
          <p:txBody>
            <a:bodyPr wrap="square" lIns="36000" tIns="36000" rIns="36000" bIns="36000"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1200" b="0" i="0" u="none" strike="noStrike" kern="1200" cap="none" spc="0" normalizeH="0" baseline="0" noProof="0" dirty="0">
                  <a:ln>
                    <a:noFill/>
                  </a:ln>
                  <a:effectLst/>
                  <a:uLnTx/>
                  <a:uFillTx/>
                  <a:latin typeface="+mn-ea"/>
                  <a:ea typeface="思源黑体 CN Regular"/>
                  <a:cs typeface="+mn-cs"/>
                </a:rPr>
                <a:t>Datacenter</a:t>
              </a:r>
              <a:endParaRPr kumimoji="1" lang="zh-CN" altLang="en-US" sz="1200" b="0" i="0" u="none" strike="noStrike" kern="1200" cap="none" spc="0" normalizeH="0" baseline="0" noProof="0" dirty="0">
                <a:ln>
                  <a:noFill/>
                </a:ln>
                <a:effectLst/>
                <a:uLnTx/>
                <a:uFillTx/>
                <a:latin typeface="+mn-ea"/>
                <a:ea typeface="思源黑体 CN Regular"/>
                <a:cs typeface="+mn-cs"/>
              </a:endParaRPr>
            </a:p>
          </p:txBody>
        </p:sp>
        <p:grpSp>
          <p:nvGrpSpPr>
            <p:cNvPr id="117" name="组合 116"/>
            <p:cNvGrpSpPr/>
            <p:nvPr/>
          </p:nvGrpSpPr>
          <p:grpSpPr>
            <a:xfrm>
              <a:off x="8000533" y="4742984"/>
              <a:ext cx="360976" cy="360976"/>
              <a:chOff x="8000534" y="4537793"/>
              <a:chExt cx="360976" cy="360976"/>
            </a:xfrm>
          </p:grpSpPr>
          <p:sp>
            <p:nvSpPr>
              <p:cNvPr id="86" name="椭圆 85"/>
              <p:cNvSpPr/>
              <p:nvPr/>
            </p:nvSpPr>
            <p:spPr>
              <a:xfrm>
                <a:off x="8000534" y="4537793"/>
                <a:ext cx="360976" cy="360976"/>
              </a:xfrm>
              <a:prstGeom prst="ellipse">
                <a:avLst/>
              </a:prstGeom>
              <a:solidFill>
                <a:srgbClr val="005BFF"/>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思源黑体 CN Regular"/>
                  <a:ea typeface="思源黑体 CN Regular"/>
                  <a:cs typeface="+mn-cs"/>
                </a:endParaRPr>
              </a:p>
            </p:txBody>
          </p:sp>
          <p:grpSp>
            <p:nvGrpSpPr>
              <p:cNvPr id="105" name="组合 104"/>
              <p:cNvGrpSpPr/>
              <p:nvPr/>
            </p:nvGrpSpPr>
            <p:grpSpPr>
              <a:xfrm>
                <a:off x="8068804" y="4617733"/>
                <a:ext cx="241779" cy="193773"/>
                <a:chOff x="4886325" y="3644965"/>
                <a:chExt cx="375641" cy="301057"/>
              </a:xfrm>
            </p:grpSpPr>
            <p:grpSp>
              <p:nvGrpSpPr>
                <p:cNvPr id="106" name="组合 105"/>
                <p:cNvGrpSpPr/>
                <p:nvPr/>
              </p:nvGrpSpPr>
              <p:grpSpPr>
                <a:xfrm>
                  <a:off x="4886325" y="3644965"/>
                  <a:ext cx="276651" cy="288000"/>
                  <a:chOff x="4886325" y="3856646"/>
                  <a:chExt cx="276651" cy="288000"/>
                </a:xfrm>
              </p:grpSpPr>
              <p:sp>
                <p:nvSpPr>
                  <p:cNvPr id="108" name="Freeform 87"/>
                  <p:cNvSpPr/>
                  <p:nvPr/>
                </p:nvSpPr>
                <p:spPr bwMode="auto">
                  <a:xfrm>
                    <a:off x="4886325" y="3931838"/>
                    <a:ext cx="211390" cy="212808"/>
                  </a:xfrm>
                  <a:custGeom>
                    <a:avLst/>
                    <a:gdLst>
                      <a:gd name="T0" fmla="*/ 0 w 149"/>
                      <a:gd name="T1" fmla="*/ 150 h 150"/>
                      <a:gd name="T2" fmla="*/ 26 w 149"/>
                      <a:gd name="T3" fmla="*/ 150 h 150"/>
                      <a:gd name="T4" fmla="*/ 26 w 149"/>
                      <a:gd name="T5" fmla="*/ 26 h 150"/>
                      <a:gd name="T6" fmla="*/ 149 w 149"/>
                      <a:gd name="T7" fmla="*/ 0 h 150"/>
                      <a:gd name="T8" fmla="*/ 149 w 149"/>
                      <a:gd name="T9" fmla="*/ 19 h 150"/>
                    </a:gdLst>
                    <a:ahLst/>
                    <a:cxnLst>
                      <a:cxn ang="0">
                        <a:pos x="T0" y="T1"/>
                      </a:cxn>
                      <a:cxn ang="0">
                        <a:pos x="T2" y="T3"/>
                      </a:cxn>
                      <a:cxn ang="0">
                        <a:pos x="T4" y="T5"/>
                      </a:cxn>
                      <a:cxn ang="0">
                        <a:pos x="T6" y="T7"/>
                      </a:cxn>
                      <a:cxn ang="0">
                        <a:pos x="T8" y="T9"/>
                      </a:cxn>
                    </a:cxnLst>
                    <a:rect l="0" t="0" r="r" b="b"/>
                    <a:pathLst>
                      <a:path w="149" h="150">
                        <a:moveTo>
                          <a:pt x="0" y="150"/>
                        </a:moveTo>
                        <a:lnTo>
                          <a:pt x="26" y="150"/>
                        </a:lnTo>
                        <a:lnTo>
                          <a:pt x="26" y="26"/>
                        </a:lnTo>
                        <a:lnTo>
                          <a:pt x="149" y="0"/>
                        </a:lnTo>
                        <a:lnTo>
                          <a:pt x="149" y="19"/>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9" name="Freeform 88"/>
                  <p:cNvSpPr/>
                  <p:nvPr/>
                </p:nvSpPr>
                <p:spPr bwMode="auto">
                  <a:xfrm>
                    <a:off x="4987054" y="3856646"/>
                    <a:ext cx="175922" cy="92217"/>
                  </a:xfrm>
                  <a:custGeom>
                    <a:avLst/>
                    <a:gdLst>
                      <a:gd name="T0" fmla="*/ 0 w 124"/>
                      <a:gd name="T1" fmla="*/ 65 h 65"/>
                      <a:gd name="T2" fmla="*/ 0 w 124"/>
                      <a:gd name="T3" fmla="*/ 28 h 65"/>
                      <a:gd name="T4" fmla="*/ 124 w 124"/>
                      <a:gd name="T5" fmla="*/ 0 h 65"/>
                      <a:gd name="T6" fmla="*/ 124 w 124"/>
                      <a:gd name="T7" fmla="*/ 44 h 65"/>
                    </a:gdLst>
                    <a:ahLst/>
                    <a:cxnLst>
                      <a:cxn ang="0">
                        <a:pos x="T0" y="T1"/>
                      </a:cxn>
                      <a:cxn ang="0">
                        <a:pos x="T2" y="T3"/>
                      </a:cxn>
                      <a:cxn ang="0">
                        <a:pos x="T4" y="T5"/>
                      </a:cxn>
                      <a:cxn ang="0">
                        <a:pos x="T6" y="T7"/>
                      </a:cxn>
                    </a:cxnLst>
                    <a:rect l="0" t="0" r="r" b="b"/>
                    <a:pathLst>
                      <a:path w="124" h="65">
                        <a:moveTo>
                          <a:pt x="0" y="65"/>
                        </a:moveTo>
                        <a:lnTo>
                          <a:pt x="0" y="28"/>
                        </a:lnTo>
                        <a:lnTo>
                          <a:pt x="124" y="0"/>
                        </a:lnTo>
                        <a:lnTo>
                          <a:pt x="124" y="44"/>
                        </a:lnTo>
                      </a:path>
                    </a:pathLst>
                  </a:custGeom>
                  <a:noFill/>
                  <a:ln w="127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0" name="Line 90"/>
                  <p:cNvSpPr>
                    <a:spLocks noChangeShapeType="1"/>
                  </p:cNvSpPr>
                  <p:nvPr/>
                </p:nvSpPr>
                <p:spPr bwMode="auto">
                  <a:xfrm>
                    <a:off x="5018266" y="3948862"/>
                    <a:ext cx="0" cy="195784"/>
                  </a:xfrm>
                  <a:prstGeom prst="line">
                    <a:avLst/>
                  </a:prstGeom>
                  <a:noFill/>
                  <a:ln w="127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07" name="Freeform 5"/>
                <p:cNvSpPr>
                  <a:spLocks noChangeAspect="1" noEditPoints="1"/>
                </p:cNvSpPr>
                <p:nvPr/>
              </p:nvSpPr>
              <p:spPr bwMode="auto">
                <a:xfrm>
                  <a:off x="5067866" y="3751922"/>
                  <a:ext cx="194100" cy="194100"/>
                </a:xfrm>
                <a:custGeom>
                  <a:avLst/>
                  <a:gdLst>
                    <a:gd name="T0" fmla="*/ 512 w 1024"/>
                    <a:gd name="T1" fmla="*/ 0 h 1024"/>
                    <a:gd name="T2" fmla="*/ 132 w 1024"/>
                    <a:gd name="T3" fmla="*/ 854 h 1024"/>
                    <a:gd name="T4" fmla="*/ 893 w 1024"/>
                    <a:gd name="T5" fmla="*/ 170 h 1024"/>
                    <a:gd name="T6" fmla="*/ 824 w 1024"/>
                    <a:gd name="T7" fmla="*/ 770 h 1024"/>
                    <a:gd name="T8" fmla="*/ 782 w 1024"/>
                    <a:gd name="T9" fmla="*/ 750 h 1024"/>
                    <a:gd name="T10" fmla="*/ 865 w 1024"/>
                    <a:gd name="T11" fmla="*/ 794 h 1024"/>
                    <a:gd name="T12" fmla="*/ 180 w 1024"/>
                    <a:gd name="T13" fmla="*/ 782 h 1024"/>
                    <a:gd name="T14" fmla="*/ 203 w 1024"/>
                    <a:gd name="T15" fmla="*/ 542 h 1024"/>
                    <a:gd name="T16" fmla="*/ 222 w 1024"/>
                    <a:gd name="T17" fmla="*/ 760 h 1024"/>
                    <a:gd name="T18" fmla="*/ 161 w 1024"/>
                    <a:gd name="T19" fmla="*/ 230 h 1024"/>
                    <a:gd name="T20" fmla="*/ 200 w 1024"/>
                    <a:gd name="T21" fmla="*/ 253 h 1024"/>
                    <a:gd name="T22" fmla="*/ 243 w 1024"/>
                    <a:gd name="T23" fmla="*/ 274 h 1024"/>
                    <a:gd name="T24" fmla="*/ 160 w 1024"/>
                    <a:gd name="T25" fmla="*/ 229 h 1024"/>
                    <a:gd name="T26" fmla="*/ 865 w 1024"/>
                    <a:gd name="T27" fmla="*/ 229 h 1024"/>
                    <a:gd name="T28" fmla="*/ 782 w 1024"/>
                    <a:gd name="T29" fmla="*/ 274 h 1024"/>
                    <a:gd name="T30" fmla="*/ 824 w 1024"/>
                    <a:gd name="T31" fmla="*/ 253 h 1024"/>
                    <a:gd name="T32" fmla="*/ 642 w 1024"/>
                    <a:gd name="T33" fmla="*/ 257 h 1024"/>
                    <a:gd name="T34" fmla="*/ 599 w 1024"/>
                    <a:gd name="T35" fmla="*/ 265 h 1024"/>
                    <a:gd name="T36" fmla="*/ 556 w 1024"/>
                    <a:gd name="T37" fmla="*/ 269 h 1024"/>
                    <a:gd name="T38" fmla="*/ 672 w 1024"/>
                    <a:gd name="T39" fmla="*/ 249 h 1024"/>
                    <a:gd name="T40" fmla="*/ 447 w 1024"/>
                    <a:gd name="T41" fmla="*/ 267 h 1024"/>
                    <a:gd name="T42" fmla="*/ 404 w 1024"/>
                    <a:gd name="T43" fmla="*/ 261 h 1024"/>
                    <a:gd name="T44" fmla="*/ 361 w 1024"/>
                    <a:gd name="T45" fmla="*/ 252 h 1024"/>
                    <a:gd name="T46" fmla="*/ 482 w 1024"/>
                    <a:gd name="T47" fmla="*/ 270 h 1024"/>
                    <a:gd name="T48" fmla="*/ 351 w 1024"/>
                    <a:gd name="T49" fmla="*/ 311 h 1024"/>
                    <a:gd name="T50" fmla="*/ 397 w 1024"/>
                    <a:gd name="T51" fmla="*/ 321 h 1024"/>
                    <a:gd name="T52" fmla="*/ 444 w 1024"/>
                    <a:gd name="T53" fmla="*/ 328 h 1024"/>
                    <a:gd name="T54" fmla="*/ 482 w 1024"/>
                    <a:gd name="T55" fmla="*/ 482 h 1024"/>
                    <a:gd name="T56" fmla="*/ 482 w 1024"/>
                    <a:gd name="T57" fmla="*/ 542 h 1024"/>
                    <a:gd name="T58" fmla="*/ 444 w 1024"/>
                    <a:gd name="T59" fmla="*/ 696 h 1024"/>
                    <a:gd name="T60" fmla="*/ 397 w 1024"/>
                    <a:gd name="T61" fmla="*/ 702 h 1024"/>
                    <a:gd name="T62" fmla="*/ 351 w 1024"/>
                    <a:gd name="T63" fmla="*/ 712 h 1024"/>
                    <a:gd name="T64" fmla="*/ 312 w 1024"/>
                    <a:gd name="T65" fmla="*/ 723 h 1024"/>
                    <a:gd name="T66" fmla="*/ 362 w 1024"/>
                    <a:gd name="T67" fmla="*/ 772 h 1024"/>
                    <a:gd name="T68" fmla="*/ 404 w 1024"/>
                    <a:gd name="T69" fmla="*/ 762 h 1024"/>
                    <a:gd name="T70" fmla="*/ 447 w 1024"/>
                    <a:gd name="T71" fmla="*/ 756 h 1024"/>
                    <a:gd name="T72" fmla="*/ 482 w 1024"/>
                    <a:gd name="T73" fmla="*/ 933 h 1024"/>
                    <a:gd name="T74" fmla="*/ 556 w 1024"/>
                    <a:gd name="T75" fmla="*/ 754 h 1024"/>
                    <a:gd name="T76" fmla="*/ 599 w 1024"/>
                    <a:gd name="T77" fmla="*/ 759 h 1024"/>
                    <a:gd name="T78" fmla="*/ 642 w 1024"/>
                    <a:gd name="T79" fmla="*/ 767 h 1024"/>
                    <a:gd name="T80" fmla="*/ 682 w 1024"/>
                    <a:gd name="T81" fmla="*/ 777 h 1024"/>
                    <a:gd name="T82" fmla="*/ 695 w 1024"/>
                    <a:gd name="T83" fmla="*/ 718 h 1024"/>
                    <a:gd name="T84" fmla="*/ 650 w 1024"/>
                    <a:gd name="T85" fmla="*/ 707 h 1024"/>
                    <a:gd name="T86" fmla="*/ 604 w 1024"/>
                    <a:gd name="T87" fmla="*/ 699 h 1024"/>
                    <a:gd name="T88" fmla="*/ 557 w 1024"/>
                    <a:gd name="T89" fmla="*/ 694 h 1024"/>
                    <a:gd name="T90" fmla="*/ 712 w 1024"/>
                    <a:gd name="T91" fmla="*/ 723 h 1024"/>
                    <a:gd name="T92" fmla="*/ 557 w 1024"/>
                    <a:gd name="T93" fmla="*/ 330 h 1024"/>
                    <a:gd name="T94" fmla="*/ 604 w 1024"/>
                    <a:gd name="T95" fmla="*/ 325 h 1024"/>
                    <a:gd name="T96" fmla="*/ 651 w 1024"/>
                    <a:gd name="T97" fmla="*/ 317 h 1024"/>
                    <a:gd name="T98" fmla="*/ 696 w 1024"/>
                    <a:gd name="T99" fmla="*/ 305 h 1024"/>
                    <a:gd name="T100" fmla="*/ 542 w 1024"/>
                    <a:gd name="T101" fmla="*/ 482 h 1024"/>
                    <a:gd name="T102" fmla="*/ 791 w 1024"/>
                    <a:gd name="T103" fmla="*/ 202 h 1024"/>
                    <a:gd name="T104" fmla="*/ 753 w 1024"/>
                    <a:gd name="T105" fmla="*/ 221 h 1024"/>
                    <a:gd name="T106" fmla="*/ 819 w 1024"/>
                    <a:gd name="T107" fmla="*/ 187 h 1024"/>
                    <a:gd name="T108" fmla="*/ 252 w 1024"/>
                    <a:gd name="T109" fmla="*/ 212 h 1024"/>
                    <a:gd name="T110" fmla="*/ 214 w 1024"/>
                    <a:gd name="T111" fmla="*/ 192 h 1024"/>
                    <a:gd name="T112" fmla="*/ 284 w 1024"/>
                    <a:gd name="T113" fmla="*/ 226 h 1024"/>
                    <a:gd name="T114" fmla="*/ 233 w 1024"/>
                    <a:gd name="T115" fmla="*/ 821 h 1024"/>
                    <a:gd name="T116" fmla="*/ 272 w 1024"/>
                    <a:gd name="T117" fmla="*/ 802 h 1024"/>
                    <a:gd name="T118" fmla="*/ 206 w 1024"/>
                    <a:gd name="T119" fmla="*/ 837 h 1024"/>
                    <a:gd name="T120" fmla="*/ 772 w 1024"/>
                    <a:gd name="T121" fmla="*/ 811 h 1024"/>
                    <a:gd name="T122" fmla="*/ 810 w 1024"/>
                    <a:gd name="T123" fmla="*/ 832 h 1024"/>
                    <a:gd name="T124" fmla="*/ 741 w 1024"/>
                    <a:gd name="T125" fmla="*/ 79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1024">
                      <a:moveTo>
                        <a:pt x="893" y="170"/>
                      </a:moveTo>
                      <a:cubicBezTo>
                        <a:pt x="893" y="169"/>
                        <a:pt x="893" y="169"/>
                        <a:pt x="893" y="169"/>
                      </a:cubicBezTo>
                      <a:cubicBezTo>
                        <a:pt x="796" y="62"/>
                        <a:pt x="657" y="0"/>
                        <a:pt x="512" y="0"/>
                      </a:cubicBezTo>
                      <a:cubicBezTo>
                        <a:pt x="512" y="0"/>
                        <a:pt x="512" y="0"/>
                        <a:pt x="512" y="0"/>
                      </a:cubicBezTo>
                      <a:cubicBezTo>
                        <a:pt x="367" y="0"/>
                        <a:pt x="229" y="62"/>
                        <a:pt x="132" y="169"/>
                      </a:cubicBezTo>
                      <a:cubicBezTo>
                        <a:pt x="47" y="264"/>
                        <a:pt x="0" y="385"/>
                        <a:pt x="0" y="512"/>
                      </a:cubicBezTo>
                      <a:cubicBezTo>
                        <a:pt x="0" y="638"/>
                        <a:pt x="47" y="760"/>
                        <a:pt x="132" y="854"/>
                      </a:cubicBezTo>
                      <a:cubicBezTo>
                        <a:pt x="132" y="854"/>
                        <a:pt x="132" y="854"/>
                        <a:pt x="132" y="854"/>
                      </a:cubicBezTo>
                      <a:cubicBezTo>
                        <a:pt x="229" y="962"/>
                        <a:pt x="367" y="1024"/>
                        <a:pt x="512" y="1024"/>
                      </a:cubicBezTo>
                      <a:cubicBezTo>
                        <a:pt x="657" y="1024"/>
                        <a:pt x="796" y="962"/>
                        <a:pt x="893" y="854"/>
                      </a:cubicBezTo>
                      <a:cubicBezTo>
                        <a:pt x="977" y="760"/>
                        <a:pt x="1024" y="638"/>
                        <a:pt x="1024" y="512"/>
                      </a:cubicBezTo>
                      <a:cubicBezTo>
                        <a:pt x="1024" y="385"/>
                        <a:pt x="977" y="264"/>
                        <a:pt x="893" y="170"/>
                      </a:cubicBezTo>
                      <a:close/>
                      <a:moveTo>
                        <a:pt x="865" y="794"/>
                      </a:moveTo>
                      <a:cubicBezTo>
                        <a:pt x="864" y="794"/>
                        <a:pt x="864" y="794"/>
                        <a:pt x="864" y="794"/>
                      </a:cubicBezTo>
                      <a:cubicBezTo>
                        <a:pt x="851" y="786"/>
                        <a:pt x="838" y="778"/>
                        <a:pt x="825" y="771"/>
                      </a:cubicBezTo>
                      <a:cubicBezTo>
                        <a:pt x="825" y="771"/>
                        <a:pt x="824" y="771"/>
                        <a:pt x="824" y="770"/>
                      </a:cubicBezTo>
                      <a:cubicBezTo>
                        <a:pt x="818" y="767"/>
                        <a:pt x="811" y="764"/>
                        <a:pt x="805" y="761"/>
                      </a:cubicBezTo>
                      <a:cubicBezTo>
                        <a:pt x="804" y="760"/>
                        <a:pt x="804" y="760"/>
                        <a:pt x="803" y="760"/>
                      </a:cubicBezTo>
                      <a:cubicBezTo>
                        <a:pt x="797" y="757"/>
                        <a:pt x="791" y="754"/>
                        <a:pt x="784" y="751"/>
                      </a:cubicBezTo>
                      <a:cubicBezTo>
                        <a:pt x="783" y="750"/>
                        <a:pt x="783" y="750"/>
                        <a:pt x="782" y="750"/>
                      </a:cubicBezTo>
                      <a:cubicBezTo>
                        <a:pt x="777" y="748"/>
                        <a:pt x="773" y="746"/>
                        <a:pt x="769" y="744"/>
                      </a:cubicBezTo>
                      <a:cubicBezTo>
                        <a:pt x="799" y="680"/>
                        <a:pt x="817" y="612"/>
                        <a:pt x="821" y="542"/>
                      </a:cubicBezTo>
                      <a:cubicBezTo>
                        <a:pt x="963" y="542"/>
                        <a:pt x="963" y="542"/>
                        <a:pt x="963" y="542"/>
                      </a:cubicBezTo>
                      <a:cubicBezTo>
                        <a:pt x="957" y="634"/>
                        <a:pt x="923" y="722"/>
                        <a:pt x="865" y="794"/>
                      </a:cubicBezTo>
                      <a:close/>
                      <a:moveTo>
                        <a:pt x="200" y="770"/>
                      </a:moveTo>
                      <a:cubicBezTo>
                        <a:pt x="200" y="771"/>
                        <a:pt x="199" y="771"/>
                        <a:pt x="199" y="771"/>
                      </a:cubicBezTo>
                      <a:cubicBezTo>
                        <a:pt x="193" y="774"/>
                        <a:pt x="186" y="778"/>
                        <a:pt x="180" y="782"/>
                      </a:cubicBezTo>
                      <a:cubicBezTo>
                        <a:pt x="180" y="782"/>
                        <a:pt x="180" y="782"/>
                        <a:pt x="180" y="782"/>
                      </a:cubicBezTo>
                      <a:cubicBezTo>
                        <a:pt x="173" y="786"/>
                        <a:pt x="167" y="789"/>
                        <a:pt x="161" y="793"/>
                      </a:cubicBezTo>
                      <a:cubicBezTo>
                        <a:pt x="161" y="793"/>
                        <a:pt x="160" y="794"/>
                        <a:pt x="160" y="794"/>
                      </a:cubicBezTo>
                      <a:cubicBezTo>
                        <a:pt x="102" y="722"/>
                        <a:pt x="68" y="634"/>
                        <a:pt x="62" y="542"/>
                      </a:cubicBezTo>
                      <a:cubicBezTo>
                        <a:pt x="203" y="542"/>
                        <a:pt x="203" y="542"/>
                        <a:pt x="203" y="542"/>
                      </a:cubicBezTo>
                      <a:cubicBezTo>
                        <a:pt x="207" y="612"/>
                        <a:pt x="225" y="680"/>
                        <a:pt x="255" y="744"/>
                      </a:cubicBezTo>
                      <a:cubicBezTo>
                        <a:pt x="251" y="746"/>
                        <a:pt x="247" y="748"/>
                        <a:pt x="243" y="750"/>
                      </a:cubicBezTo>
                      <a:cubicBezTo>
                        <a:pt x="242" y="750"/>
                        <a:pt x="241" y="750"/>
                        <a:pt x="240" y="751"/>
                      </a:cubicBezTo>
                      <a:cubicBezTo>
                        <a:pt x="234" y="754"/>
                        <a:pt x="228" y="756"/>
                        <a:pt x="222" y="760"/>
                      </a:cubicBezTo>
                      <a:cubicBezTo>
                        <a:pt x="221" y="760"/>
                        <a:pt x="220" y="760"/>
                        <a:pt x="219" y="761"/>
                      </a:cubicBezTo>
                      <a:cubicBezTo>
                        <a:pt x="213" y="764"/>
                        <a:pt x="207" y="767"/>
                        <a:pt x="200" y="770"/>
                      </a:cubicBezTo>
                      <a:close/>
                      <a:moveTo>
                        <a:pt x="160" y="229"/>
                      </a:moveTo>
                      <a:cubicBezTo>
                        <a:pt x="160" y="230"/>
                        <a:pt x="160" y="230"/>
                        <a:pt x="161" y="230"/>
                      </a:cubicBezTo>
                      <a:cubicBezTo>
                        <a:pt x="167" y="234"/>
                        <a:pt x="173" y="238"/>
                        <a:pt x="180" y="242"/>
                      </a:cubicBezTo>
                      <a:cubicBezTo>
                        <a:pt x="180" y="242"/>
                        <a:pt x="180" y="242"/>
                        <a:pt x="180" y="242"/>
                      </a:cubicBezTo>
                      <a:cubicBezTo>
                        <a:pt x="186" y="245"/>
                        <a:pt x="193" y="249"/>
                        <a:pt x="199" y="253"/>
                      </a:cubicBezTo>
                      <a:cubicBezTo>
                        <a:pt x="200" y="253"/>
                        <a:pt x="200" y="253"/>
                        <a:pt x="200" y="253"/>
                      </a:cubicBezTo>
                      <a:cubicBezTo>
                        <a:pt x="207" y="256"/>
                        <a:pt x="213" y="260"/>
                        <a:pt x="219" y="263"/>
                      </a:cubicBezTo>
                      <a:cubicBezTo>
                        <a:pt x="220" y="263"/>
                        <a:pt x="221" y="264"/>
                        <a:pt x="221" y="264"/>
                      </a:cubicBezTo>
                      <a:cubicBezTo>
                        <a:pt x="228" y="267"/>
                        <a:pt x="234" y="270"/>
                        <a:pt x="240" y="273"/>
                      </a:cubicBezTo>
                      <a:cubicBezTo>
                        <a:pt x="241" y="273"/>
                        <a:pt x="242" y="273"/>
                        <a:pt x="243" y="274"/>
                      </a:cubicBezTo>
                      <a:cubicBezTo>
                        <a:pt x="247" y="276"/>
                        <a:pt x="251" y="278"/>
                        <a:pt x="255" y="279"/>
                      </a:cubicBezTo>
                      <a:cubicBezTo>
                        <a:pt x="225" y="344"/>
                        <a:pt x="207" y="412"/>
                        <a:pt x="203" y="482"/>
                      </a:cubicBezTo>
                      <a:cubicBezTo>
                        <a:pt x="62" y="482"/>
                        <a:pt x="62" y="482"/>
                        <a:pt x="62" y="482"/>
                      </a:cubicBezTo>
                      <a:cubicBezTo>
                        <a:pt x="68" y="389"/>
                        <a:pt x="102" y="302"/>
                        <a:pt x="160" y="229"/>
                      </a:cubicBezTo>
                      <a:close/>
                      <a:moveTo>
                        <a:pt x="824" y="253"/>
                      </a:moveTo>
                      <a:cubicBezTo>
                        <a:pt x="824" y="253"/>
                        <a:pt x="825" y="253"/>
                        <a:pt x="825" y="253"/>
                      </a:cubicBezTo>
                      <a:cubicBezTo>
                        <a:pt x="838" y="246"/>
                        <a:pt x="851" y="238"/>
                        <a:pt x="864" y="230"/>
                      </a:cubicBezTo>
                      <a:cubicBezTo>
                        <a:pt x="864" y="230"/>
                        <a:pt x="864" y="230"/>
                        <a:pt x="865" y="229"/>
                      </a:cubicBezTo>
                      <a:cubicBezTo>
                        <a:pt x="923" y="302"/>
                        <a:pt x="957" y="389"/>
                        <a:pt x="963" y="482"/>
                      </a:cubicBezTo>
                      <a:cubicBezTo>
                        <a:pt x="821" y="482"/>
                        <a:pt x="821" y="482"/>
                        <a:pt x="821" y="482"/>
                      </a:cubicBezTo>
                      <a:cubicBezTo>
                        <a:pt x="817" y="412"/>
                        <a:pt x="799" y="344"/>
                        <a:pt x="769" y="279"/>
                      </a:cubicBezTo>
                      <a:cubicBezTo>
                        <a:pt x="773" y="278"/>
                        <a:pt x="778" y="276"/>
                        <a:pt x="782" y="274"/>
                      </a:cubicBezTo>
                      <a:cubicBezTo>
                        <a:pt x="783" y="273"/>
                        <a:pt x="783" y="273"/>
                        <a:pt x="784" y="273"/>
                      </a:cubicBezTo>
                      <a:cubicBezTo>
                        <a:pt x="790" y="270"/>
                        <a:pt x="797" y="267"/>
                        <a:pt x="803" y="264"/>
                      </a:cubicBezTo>
                      <a:cubicBezTo>
                        <a:pt x="804" y="264"/>
                        <a:pt x="804" y="263"/>
                        <a:pt x="805" y="263"/>
                      </a:cubicBezTo>
                      <a:cubicBezTo>
                        <a:pt x="811" y="260"/>
                        <a:pt x="818" y="256"/>
                        <a:pt x="824" y="253"/>
                      </a:cubicBezTo>
                      <a:close/>
                      <a:moveTo>
                        <a:pt x="672" y="249"/>
                      </a:moveTo>
                      <a:cubicBezTo>
                        <a:pt x="669" y="250"/>
                        <a:pt x="666" y="251"/>
                        <a:pt x="663" y="252"/>
                      </a:cubicBezTo>
                      <a:cubicBezTo>
                        <a:pt x="659" y="253"/>
                        <a:pt x="655" y="254"/>
                        <a:pt x="651" y="255"/>
                      </a:cubicBezTo>
                      <a:cubicBezTo>
                        <a:pt x="648" y="255"/>
                        <a:pt x="645" y="256"/>
                        <a:pt x="642" y="257"/>
                      </a:cubicBezTo>
                      <a:cubicBezTo>
                        <a:pt x="638" y="258"/>
                        <a:pt x="634" y="259"/>
                        <a:pt x="630" y="259"/>
                      </a:cubicBezTo>
                      <a:cubicBezTo>
                        <a:pt x="626" y="260"/>
                        <a:pt x="623" y="261"/>
                        <a:pt x="620" y="261"/>
                      </a:cubicBezTo>
                      <a:cubicBezTo>
                        <a:pt x="616" y="262"/>
                        <a:pt x="612" y="263"/>
                        <a:pt x="608" y="263"/>
                      </a:cubicBezTo>
                      <a:cubicBezTo>
                        <a:pt x="605" y="264"/>
                        <a:pt x="602" y="264"/>
                        <a:pt x="599" y="265"/>
                      </a:cubicBezTo>
                      <a:cubicBezTo>
                        <a:pt x="595" y="265"/>
                        <a:pt x="591" y="266"/>
                        <a:pt x="586" y="266"/>
                      </a:cubicBezTo>
                      <a:cubicBezTo>
                        <a:pt x="583" y="267"/>
                        <a:pt x="580" y="267"/>
                        <a:pt x="577" y="267"/>
                      </a:cubicBezTo>
                      <a:cubicBezTo>
                        <a:pt x="573" y="268"/>
                        <a:pt x="569" y="268"/>
                        <a:pt x="564" y="269"/>
                      </a:cubicBezTo>
                      <a:cubicBezTo>
                        <a:pt x="562" y="269"/>
                        <a:pt x="559" y="269"/>
                        <a:pt x="556" y="269"/>
                      </a:cubicBezTo>
                      <a:cubicBezTo>
                        <a:pt x="551" y="270"/>
                        <a:pt x="547" y="270"/>
                        <a:pt x="542" y="270"/>
                      </a:cubicBezTo>
                      <a:cubicBezTo>
                        <a:pt x="542" y="90"/>
                        <a:pt x="542" y="90"/>
                        <a:pt x="542" y="90"/>
                      </a:cubicBezTo>
                      <a:cubicBezTo>
                        <a:pt x="600" y="137"/>
                        <a:pt x="647" y="189"/>
                        <a:pt x="682" y="246"/>
                      </a:cubicBezTo>
                      <a:cubicBezTo>
                        <a:pt x="679" y="247"/>
                        <a:pt x="675" y="248"/>
                        <a:pt x="672" y="249"/>
                      </a:cubicBezTo>
                      <a:close/>
                      <a:moveTo>
                        <a:pt x="482" y="270"/>
                      </a:moveTo>
                      <a:cubicBezTo>
                        <a:pt x="478" y="270"/>
                        <a:pt x="473" y="270"/>
                        <a:pt x="469" y="269"/>
                      </a:cubicBezTo>
                      <a:cubicBezTo>
                        <a:pt x="466" y="269"/>
                        <a:pt x="463" y="269"/>
                        <a:pt x="460" y="269"/>
                      </a:cubicBezTo>
                      <a:cubicBezTo>
                        <a:pt x="456" y="268"/>
                        <a:pt x="451" y="268"/>
                        <a:pt x="447" y="267"/>
                      </a:cubicBezTo>
                      <a:cubicBezTo>
                        <a:pt x="444" y="267"/>
                        <a:pt x="441" y="267"/>
                        <a:pt x="438" y="266"/>
                      </a:cubicBezTo>
                      <a:cubicBezTo>
                        <a:pt x="434" y="266"/>
                        <a:pt x="430" y="265"/>
                        <a:pt x="425" y="265"/>
                      </a:cubicBezTo>
                      <a:cubicBezTo>
                        <a:pt x="422" y="264"/>
                        <a:pt x="419" y="264"/>
                        <a:pt x="416" y="263"/>
                      </a:cubicBezTo>
                      <a:cubicBezTo>
                        <a:pt x="412" y="263"/>
                        <a:pt x="408" y="262"/>
                        <a:pt x="404" y="261"/>
                      </a:cubicBezTo>
                      <a:cubicBezTo>
                        <a:pt x="401" y="261"/>
                        <a:pt x="398" y="260"/>
                        <a:pt x="395" y="259"/>
                      </a:cubicBezTo>
                      <a:cubicBezTo>
                        <a:pt x="391" y="259"/>
                        <a:pt x="387" y="258"/>
                        <a:pt x="383" y="257"/>
                      </a:cubicBezTo>
                      <a:cubicBezTo>
                        <a:pt x="380" y="256"/>
                        <a:pt x="377" y="255"/>
                        <a:pt x="374" y="255"/>
                      </a:cubicBezTo>
                      <a:cubicBezTo>
                        <a:pt x="370" y="254"/>
                        <a:pt x="366" y="253"/>
                        <a:pt x="361" y="252"/>
                      </a:cubicBezTo>
                      <a:cubicBezTo>
                        <a:pt x="359" y="251"/>
                        <a:pt x="356" y="250"/>
                        <a:pt x="353" y="249"/>
                      </a:cubicBezTo>
                      <a:cubicBezTo>
                        <a:pt x="349" y="248"/>
                        <a:pt x="346" y="247"/>
                        <a:pt x="342" y="246"/>
                      </a:cubicBezTo>
                      <a:cubicBezTo>
                        <a:pt x="378" y="189"/>
                        <a:pt x="425" y="137"/>
                        <a:pt x="482" y="90"/>
                      </a:cubicBezTo>
                      <a:lnTo>
                        <a:pt x="482" y="270"/>
                      </a:lnTo>
                      <a:close/>
                      <a:moveTo>
                        <a:pt x="328" y="305"/>
                      </a:moveTo>
                      <a:cubicBezTo>
                        <a:pt x="329" y="305"/>
                        <a:pt x="329" y="305"/>
                        <a:pt x="329" y="305"/>
                      </a:cubicBezTo>
                      <a:cubicBezTo>
                        <a:pt x="336" y="307"/>
                        <a:pt x="343" y="309"/>
                        <a:pt x="350" y="311"/>
                      </a:cubicBezTo>
                      <a:cubicBezTo>
                        <a:pt x="351" y="311"/>
                        <a:pt x="351" y="311"/>
                        <a:pt x="351" y="311"/>
                      </a:cubicBezTo>
                      <a:cubicBezTo>
                        <a:pt x="358" y="313"/>
                        <a:pt x="365" y="315"/>
                        <a:pt x="372" y="316"/>
                      </a:cubicBezTo>
                      <a:cubicBezTo>
                        <a:pt x="373" y="316"/>
                        <a:pt x="373" y="316"/>
                        <a:pt x="374" y="317"/>
                      </a:cubicBezTo>
                      <a:cubicBezTo>
                        <a:pt x="381" y="318"/>
                        <a:pt x="388" y="319"/>
                        <a:pt x="394" y="321"/>
                      </a:cubicBezTo>
                      <a:cubicBezTo>
                        <a:pt x="395" y="321"/>
                        <a:pt x="396" y="321"/>
                        <a:pt x="397" y="321"/>
                      </a:cubicBezTo>
                      <a:cubicBezTo>
                        <a:pt x="404" y="322"/>
                        <a:pt x="411" y="323"/>
                        <a:pt x="417" y="324"/>
                      </a:cubicBezTo>
                      <a:cubicBezTo>
                        <a:pt x="418" y="324"/>
                        <a:pt x="419" y="325"/>
                        <a:pt x="421" y="325"/>
                      </a:cubicBezTo>
                      <a:cubicBezTo>
                        <a:pt x="427" y="326"/>
                        <a:pt x="434" y="326"/>
                        <a:pt x="441" y="327"/>
                      </a:cubicBezTo>
                      <a:cubicBezTo>
                        <a:pt x="442" y="327"/>
                        <a:pt x="443" y="327"/>
                        <a:pt x="444" y="328"/>
                      </a:cubicBezTo>
                      <a:cubicBezTo>
                        <a:pt x="451" y="328"/>
                        <a:pt x="457" y="329"/>
                        <a:pt x="464" y="329"/>
                      </a:cubicBezTo>
                      <a:cubicBezTo>
                        <a:pt x="465" y="329"/>
                        <a:pt x="466" y="329"/>
                        <a:pt x="467" y="330"/>
                      </a:cubicBezTo>
                      <a:cubicBezTo>
                        <a:pt x="472" y="330"/>
                        <a:pt x="477" y="330"/>
                        <a:pt x="482" y="330"/>
                      </a:cubicBezTo>
                      <a:cubicBezTo>
                        <a:pt x="482" y="482"/>
                        <a:pt x="482" y="482"/>
                        <a:pt x="482" y="482"/>
                      </a:cubicBezTo>
                      <a:cubicBezTo>
                        <a:pt x="264" y="482"/>
                        <a:pt x="264" y="482"/>
                        <a:pt x="264" y="482"/>
                      </a:cubicBezTo>
                      <a:cubicBezTo>
                        <a:pt x="268" y="419"/>
                        <a:pt x="284" y="358"/>
                        <a:pt x="312" y="300"/>
                      </a:cubicBezTo>
                      <a:cubicBezTo>
                        <a:pt x="317" y="302"/>
                        <a:pt x="323" y="304"/>
                        <a:pt x="328" y="305"/>
                      </a:cubicBezTo>
                      <a:close/>
                      <a:moveTo>
                        <a:pt x="482" y="542"/>
                      </a:moveTo>
                      <a:cubicBezTo>
                        <a:pt x="482" y="693"/>
                        <a:pt x="482" y="693"/>
                        <a:pt x="482" y="693"/>
                      </a:cubicBezTo>
                      <a:cubicBezTo>
                        <a:pt x="477" y="693"/>
                        <a:pt x="472" y="694"/>
                        <a:pt x="467" y="694"/>
                      </a:cubicBezTo>
                      <a:cubicBezTo>
                        <a:pt x="466" y="694"/>
                        <a:pt x="465" y="694"/>
                        <a:pt x="464" y="694"/>
                      </a:cubicBezTo>
                      <a:cubicBezTo>
                        <a:pt x="457" y="695"/>
                        <a:pt x="451" y="695"/>
                        <a:pt x="444" y="696"/>
                      </a:cubicBezTo>
                      <a:cubicBezTo>
                        <a:pt x="443" y="696"/>
                        <a:pt x="442" y="696"/>
                        <a:pt x="441" y="696"/>
                      </a:cubicBezTo>
                      <a:cubicBezTo>
                        <a:pt x="434" y="697"/>
                        <a:pt x="427" y="698"/>
                        <a:pt x="420" y="699"/>
                      </a:cubicBezTo>
                      <a:cubicBezTo>
                        <a:pt x="419" y="699"/>
                        <a:pt x="418" y="699"/>
                        <a:pt x="417" y="699"/>
                      </a:cubicBezTo>
                      <a:cubicBezTo>
                        <a:pt x="411" y="700"/>
                        <a:pt x="404" y="701"/>
                        <a:pt x="397" y="702"/>
                      </a:cubicBezTo>
                      <a:cubicBezTo>
                        <a:pt x="396" y="703"/>
                        <a:pt x="395" y="703"/>
                        <a:pt x="394" y="703"/>
                      </a:cubicBezTo>
                      <a:cubicBezTo>
                        <a:pt x="388" y="704"/>
                        <a:pt x="381" y="705"/>
                        <a:pt x="374" y="707"/>
                      </a:cubicBezTo>
                      <a:cubicBezTo>
                        <a:pt x="373" y="707"/>
                        <a:pt x="373" y="707"/>
                        <a:pt x="372" y="707"/>
                      </a:cubicBezTo>
                      <a:cubicBezTo>
                        <a:pt x="365" y="709"/>
                        <a:pt x="358" y="710"/>
                        <a:pt x="351" y="712"/>
                      </a:cubicBezTo>
                      <a:cubicBezTo>
                        <a:pt x="351" y="712"/>
                        <a:pt x="351" y="712"/>
                        <a:pt x="350" y="712"/>
                      </a:cubicBezTo>
                      <a:cubicBezTo>
                        <a:pt x="343" y="714"/>
                        <a:pt x="336" y="716"/>
                        <a:pt x="329" y="718"/>
                      </a:cubicBezTo>
                      <a:cubicBezTo>
                        <a:pt x="329" y="718"/>
                        <a:pt x="329" y="718"/>
                        <a:pt x="328" y="718"/>
                      </a:cubicBezTo>
                      <a:cubicBezTo>
                        <a:pt x="323" y="720"/>
                        <a:pt x="317" y="721"/>
                        <a:pt x="312" y="723"/>
                      </a:cubicBezTo>
                      <a:cubicBezTo>
                        <a:pt x="284" y="665"/>
                        <a:pt x="268" y="604"/>
                        <a:pt x="264" y="542"/>
                      </a:cubicBezTo>
                      <a:lnTo>
                        <a:pt x="482" y="542"/>
                      </a:lnTo>
                      <a:close/>
                      <a:moveTo>
                        <a:pt x="353" y="774"/>
                      </a:moveTo>
                      <a:cubicBezTo>
                        <a:pt x="356" y="773"/>
                        <a:pt x="359" y="772"/>
                        <a:pt x="362" y="772"/>
                      </a:cubicBezTo>
                      <a:cubicBezTo>
                        <a:pt x="366" y="771"/>
                        <a:pt x="370" y="770"/>
                        <a:pt x="374" y="769"/>
                      </a:cubicBezTo>
                      <a:cubicBezTo>
                        <a:pt x="377" y="768"/>
                        <a:pt x="380" y="767"/>
                        <a:pt x="383" y="767"/>
                      </a:cubicBezTo>
                      <a:cubicBezTo>
                        <a:pt x="387" y="766"/>
                        <a:pt x="391" y="765"/>
                        <a:pt x="395" y="764"/>
                      </a:cubicBezTo>
                      <a:cubicBezTo>
                        <a:pt x="398" y="763"/>
                        <a:pt x="401" y="763"/>
                        <a:pt x="404" y="762"/>
                      </a:cubicBezTo>
                      <a:cubicBezTo>
                        <a:pt x="408" y="762"/>
                        <a:pt x="412" y="761"/>
                        <a:pt x="416" y="760"/>
                      </a:cubicBezTo>
                      <a:cubicBezTo>
                        <a:pt x="419" y="760"/>
                        <a:pt x="422" y="759"/>
                        <a:pt x="425" y="759"/>
                      </a:cubicBezTo>
                      <a:cubicBezTo>
                        <a:pt x="430" y="758"/>
                        <a:pt x="434" y="758"/>
                        <a:pt x="438" y="757"/>
                      </a:cubicBezTo>
                      <a:cubicBezTo>
                        <a:pt x="441" y="757"/>
                        <a:pt x="444" y="756"/>
                        <a:pt x="447" y="756"/>
                      </a:cubicBezTo>
                      <a:cubicBezTo>
                        <a:pt x="451" y="756"/>
                        <a:pt x="456" y="755"/>
                        <a:pt x="460" y="755"/>
                      </a:cubicBezTo>
                      <a:cubicBezTo>
                        <a:pt x="463" y="755"/>
                        <a:pt x="466" y="754"/>
                        <a:pt x="469" y="754"/>
                      </a:cubicBezTo>
                      <a:cubicBezTo>
                        <a:pt x="473" y="754"/>
                        <a:pt x="478" y="754"/>
                        <a:pt x="482" y="753"/>
                      </a:cubicBezTo>
                      <a:cubicBezTo>
                        <a:pt x="482" y="933"/>
                        <a:pt x="482" y="933"/>
                        <a:pt x="482" y="933"/>
                      </a:cubicBezTo>
                      <a:cubicBezTo>
                        <a:pt x="425" y="887"/>
                        <a:pt x="378" y="834"/>
                        <a:pt x="342" y="777"/>
                      </a:cubicBezTo>
                      <a:cubicBezTo>
                        <a:pt x="346" y="776"/>
                        <a:pt x="349" y="775"/>
                        <a:pt x="353" y="774"/>
                      </a:cubicBezTo>
                      <a:close/>
                      <a:moveTo>
                        <a:pt x="542" y="753"/>
                      </a:moveTo>
                      <a:cubicBezTo>
                        <a:pt x="547" y="754"/>
                        <a:pt x="551" y="754"/>
                        <a:pt x="556" y="754"/>
                      </a:cubicBezTo>
                      <a:cubicBezTo>
                        <a:pt x="559" y="754"/>
                        <a:pt x="562" y="755"/>
                        <a:pt x="564" y="755"/>
                      </a:cubicBezTo>
                      <a:cubicBezTo>
                        <a:pt x="569" y="755"/>
                        <a:pt x="573" y="756"/>
                        <a:pt x="577" y="756"/>
                      </a:cubicBezTo>
                      <a:cubicBezTo>
                        <a:pt x="580" y="756"/>
                        <a:pt x="584" y="757"/>
                        <a:pt x="587" y="757"/>
                      </a:cubicBezTo>
                      <a:cubicBezTo>
                        <a:pt x="591" y="758"/>
                        <a:pt x="595" y="758"/>
                        <a:pt x="599" y="759"/>
                      </a:cubicBezTo>
                      <a:cubicBezTo>
                        <a:pt x="602" y="759"/>
                        <a:pt x="605" y="760"/>
                        <a:pt x="608" y="760"/>
                      </a:cubicBezTo>
                      <a:cubicBezTo>
                        <a:pt x="612" y="761"/>
                        <a:pt x="616" y="762"/>
                        <a:pt x="620" y="762"/>
                      </a:cubicBezTo>
                      <a:cubicBezTo>
                        <a:pt x="623" y="763"/>
                        <a:pt x="627" y="763"/>
                        <a:pt x="630" y="764"/>
                      </a:cubicBezTo>
                      <a:cubicBezTo>
                        <a:pt x="634" y="765"/>
                        <a:pt x="638" y="766"/>
                        <a:pt x="642" y="767"/>
                      </a:cubicBezTo>
                      <a:cubicBezTo>
                        <a:pt x="645" y="767"/>
                        <a:pt x="648" y="768"/>
                        <a:pt x="651" y="769"/>
                      </a:cubicBezTo>
                      <a:cubicBezTo>
                        <a:pt x="655" y="770"/>
                        <a:pt x="659" y="771"/>
                        <a:pt x="663" y="772"/>
                      </a:cubicBezTo>
                      <a:cubicBezTo>
                        <a:pt x="666" y="772"/>
                        <a:pt x="669" y="773"/>
                        <a:pt x="672" y="774"/>
                      </a:cubicBezTo>
                      <a:cubicBezTo>
                        <a:pt x="675" y="775"/>
                        <a:pt x="679" y="776"/>
                        <a:pt x="682" y="777"/>
                      </a:cubicBezTo>
                      <a:cubicBezTo>
                        <a:pt x="647" y="834"/>
                        <a:pt x="600" y="887"/>
                        <a:pt x="542" y="933"/>
                      </a:cubicBezTo>
                      <a:lnTo>
                        <a:pt x="542" y="753"/>
                      </a:lnTo>
                      <a:close/>
                      <a:moveTo>
                        <a:pt x="696" y="718"/>
                      </a:moveTo>
                      <a:cubicBezTo>
                        <a:pt x="696" y="718"/>
                        <a:pt x="696" y="718"/>
                        <a:pt x="695" y="718"/>
                      </a:cubicBezTo>
                      <a:cubicBezTo>
                        <a:pt x="688" y="716"/>
                        <a:pt x="681" y="714"/>
                        <a:pt x="674" y="712"/>
                      </a:cubicBezTo>
                      <a:cubicBezTo>
                        <a:pt x="674" y="712"/>
                        <a:pt x="674" y="712"/>
                        <a:pt x="673" y="712"/>
                      </a:cubicBezTo>
                      <a:cubicBezTo>
                        <a:pt x="667" y="710"/>
                        <a:pt x="660" y="709"/>
                        <a:pt x="653" y="707"/>
                      </a:cubicBezTo>
                      <a:cubicBezTo>
                        <a:pt x="652" y="707"/>
                        <a:pt x="651" y="707"/>
                        <a:pt x="650" y="707"/>
                      </a:cubicBezTo>
                      <a:cubicBezTo>
                        <a:pt x="644" y="705"/>
                        <a:pt x="637" y="704"/>
                        <a:pt x="630" y="703"/>
                      </a:cubicBezTo>
                      <a:cubicBezTo>
                        <a:pt x="629" y="703"/>
                        <a:pt x="628" y="703"/>
                        <a:pt x="627" y="702"/>
                      </a:cubicBezTo>
                      <a:cubicBezTo>
                        <a:pt x="621" y="701"/>
                        <a:pt x="614" y="700"/>
                        <a:pt x="607" y="699"/>
                      </a:cubicBezTo>
                      <a:cubicBezTo>
                        <a:pt x="606" y="699"/>
                        <a:pt x="605" y="699"/>
                        <a:pt x="604" y="699"/>
                      </a:cubicBezTo>
                      <a:cubicBezTo>
                        <a:pt x="597" y="698"/>
                        <a:pt x="591" y="697"/>
                        <a:pt x="584" y="696"/>
                      </a:cubicBezTo>
                      <a:cubicBezTo>
                        <a:pt x="583" y="696"/>
                        <a:pt x="582" y="696"/>
                        <a:pt x="581" y="696"/>
                      </a:cubicBezTo>
                      <a:cubicBezTo>
                        <a:pt x="574" y="695"/>
                        <a:pt x="567" y="695"/>
                        <a:pt x="560" y="694"/>
                      </a:cubicBezTo>
                      <a:cubicBezTo>
                        <a:pt x="559" y="694"/>
                        <a:pt x="558" y="694"/>
                        <a:pt x="557" y="694"/>
                      </a:cubicBezTo>
                      <a:cubicBezTo>
                        <a:pt x="552" y="694"/>
                        <a:pt x="547" y="693"/>
                        <a:pt x="542" y="693"/>
                      </a:cubicBezTo>
                      <a:cubicBezTo>
                        <a:pt x="542" y="542"/>
                        <a:pt x="542" y="542"/>
                        <a:pt x="542" y="542"/>
                      </a:cubicBezTo>
                      <a:cubicBezTo>
                        <a:pt x="761" y="542"/>
                        <a:pt x="761" y="542"/>
                        <a:pt x="761" y="542"/>
                      </a:cubicBezTo>
                      <a:cubicBezTo>
                        <a:pt x="757" y="604"/>
                        <a:pt x="740" y="665"/>
                        <a:pt x="712" y="723"/>
                      </a:cubicBezTo>
                      <a:cubicBezTo>
                        <a:pt x="707" y="722"/>
                        <a:pt x="702" y="720"/>
                        <a:pt x="696" y="718"/>
                      </a:cubicBezTo>
                      <a:close/>
                      <a:moveTo>
                        <a:pt x="542" y="482"/>
                      </a:moveTo>
                      <a:cubicBezTo>
                        <a:pt x="542" y="330"/>
                        <a:pt x="542" y="330"/>
                        <a:pt x="542" y="330"/>
                      </a:cubicBezTo>
                      <a:cubicBezTo>
                        <a:pt x="547" y="330"/>
                        <a:pt x="552" y="330"/>
                        <a:pt x="557" y="330"/>
                      </a:cubicBezTo>
                      <a:cubicBezTo>
                        <a:pt x="558" y="329"/>
                        <a:pt x="559" y="329"/>
                        <a:pt x="560" y="329"/>
                      </a:cubicBezTo>
                      <a:cubicBezTo>
                        <a:pt x="567" y="329"/>
                        <a:pt x="574" y="328"/>
                        <a:pt x="581" y="328"/>
                      </a:cubicBezTo>
                      <a:cubicBezTo>
                        <a:pt x="582" y="327"/>
                        <a:pt x="583" y="327"/>
                        <a:pt x="584" y="327"/>
                      </a:cubicBezTo>
                      <a:cubicBezTo>
                        <a:pt x="591" y="326"/>
                        <a:pt x="597" y="326"/>
                        <a:pt x="604" y="325"/>
                      </a:cubicBezTo>
                      <a:cubicBezTo>
                        <a:pt x="605" y="325"/>
                        <a:pt x="606" y="324"/>
                        <a:pt x="607" y="324"/>
                      </a:cubicBezTo>
                      <a:cubicBezTo>
                        <a:pt x="614" y="323"/>
                        <a:pt x="621" y="322"/>
                        <a:pt x="627" y="321"/>
                      </a:cubicBezTo>
                      <a:cubicBezTo>
                        <a:pt x="628" y="321"/>
                        <a:pt x="629" y="321"/>
                        <a:pt x="630" y="321"/>
                      </a:cubicBezTo>
                      <a:cubicBezTo>
                        <a:pt x="637" y="319"/>
                        <a:pt x="644" y="318"/>
                        <a:pt x="651" y="317"/>
                      </a:cubicBezTo>
                      <a:cubicBezTo>
                        <a:pt x="651" y="316"/>
                        <a:pt x="652" y="316"/>
                        <a:pt x="652" y="316"/>
                      </a:cubicBezTo>
                      <a:cubicBezTo>
                        <a:pt x="659" y="315"/>
                        <a:pt x="667" y="313"/>
                        <a:pt x="674" y="311"/>
                      </a:cubicBezTo>
                      <a:cubicBezTo>
                        <a:pt x="674" y="311"/>
                        <a:pt x="674" y="311"/>
                        <a:pt x="674" y="311"/>
                      </a:cubicBezTo>
                      <a:cubicBezTo>
                        <a:pt x="681" y="309"/>
                        <a:pt x="688" y="307"/>
                        <a:pt x="696" y="305"/>
                      </a:cubicBezTo>
                      <a:cubicBezTo>
                        <a:pt x="696" y="305"/>
                        <a:pt x="696" y="305"/>
                        <a:pt x="696" y="305"/>
                      </a:cubicBezTo>
                      <a:cubicBezTo>
                        <a:pt x="702" y="304"/>
                        <a:pt x="707" y="302"/>
                        <a:pt x="712" y="300"/>
                      </a:cubicBezTo>
                      <a:cubicBezTo>
                        <a:pt x="740" y="358"/>
                        <a:pt x="757" y="419"/>
                        <a:pt x="761" y="482"/>
                      </a:cubicBezTo>
                      <a:lnTo>
                        <a:pt x="542" y="482"/>
                      </a:lnTo>
                      <a:close/>
                      <a:moveTo>
                        <a:pt x="819" y="187"/>
                      </a:moveTo>
                      <a:cubicBezTo>
                        <a:pt x="816" y="189"/>
                        <a:pt x="813" y="190"/>
                        <a:pt x="811" y="192"/>
                      </a:cubicBezTo>
                      <a:cubicBezTo>
                        <a:pt x="807" y="194"/>
                        <a:pt x="803" y="196"/>
                        <a:pt x="800" y="198"/>
                      </a:cubicBezTo>
                      <a:cubicBezTo>
                        <a:pt x="797" y="199"/>
                        <a:pt x="794" y="201"/>
                        <a:pt x="791" y="202"/>
                      </a:cubicBezTo>
                      <a:cubicBezTo>
                        <a:pt x="788" y="204"/>
                        <a:pt x="784" y="206"/>
                        <a:pt x="780" y="208"/>
                      </a:cubicBezTo>
                      <a:cubicBezTo>
                        <a:pt x="778" y="209"/>
                        <a:pt x="775" y="211"/>
                        <a:pt x="772" y="212"/>
                      </a:cubicBezTo>
                      <a:cubicBezTo>
                        <a:pt x="768" y="214"/>
                        <a:pt x="764" y="216"/>
                        <a:pt x="760" y="217"/>
                      </a:cubicBezTo>
                      <a:cubicBezTo>
                        <a:pt x="758" y="219"/>
                        <a:pt x="755" y="220"/>
                        <a:pt x="753" y="221"/>
                      </a:cubicBezTo>
                      <a:cubicBezTo>
                        <a:pt x="749" y="223"/>
                        <a:pt x="745" y="224"/>
                        <a:pt x="741" y="226"/>
                      </a:cubicBezTo>
                      <a:cubicBezTo>
                        <a:pt x="707" y="170"/>
                        <a:pt x="665" y="118"/>
                        <a:pt x="613" y="72"/>
                      </a:cubicBezTo>
                      <a:cubicBezTo>
                        <a:pt x="691" y="90"/>
                        <a:pt x="764" y="128"/>
                        <a:pt x="823" y="184"/>
                      </a:cubicBezTo>
                      <a:cubicBezTo>
                        <a:pt x="822" y="185"/>
                        <a:pt x="820" y="186"/>
                        <a:pt x="819" y="187"/>
                      </a:cubicBezTo>
                      <a:close/>
                      <a:moveTo>
                        <a:pt x="284" y="226"/>
                      </a:moveTo>
                      <a:cubicBezTo>
                        <a:pt x="280" y="224"/>
                        <a:pt x="276" y="223"/>
                        <a:pt x="272" y="221"/>
                      </a:cubicBezTo>
                      <a:cubicBezTo>
                        <a:pt x="269" y="220"/>
                        <a:pt x="267" y="219"/>
                        <a:pt x="264" y="217"/>
                      </a:cubicBezTo>
                      <a:cubicBezTo>
                        <a:pt x="260" y="216"/>
                        <a:pt x="256" y="214"/>
                        <a:pt x="252" y="212"/>
                      </a:cubicBezTo>
                      <a:cubicBezTo>
                        <a:pt x="250" y="211"/>
                        <a:pt x="247" y="209"/>
                        <a:pt x="244" y="208"/>
                      </a:cubicBezTo>
                      <a:cubicBezTo>
                        <a:pt x="240" y="206"/>
                        <a:pt x="237" y="204"/>
                        <a:pt x="233" y="202"/>
                      </a:cubicBezTo>
                      <a:cubicBezTo>
                        <a:pt x="230" y="201"/>
                        <a:pt x="227" y="199"/>
                        <a:pt x="225" y="198"/>
                      </a:cubicBezTo>
                      <a:cubicBezTo>
                        <a:pt x="221" y="196"/>
                        <a:pt x="218" y="194"/>
                        <a:pt x="214" y="192"/>
                      </a:cubicBezTo>
                      <a:cubicBezTo>
                        <a:pt x="211" y="190"/>
                        <a:pt x="208" y="189"/>
                        <a:pt x="206" y="187"/>
                      </a:cubicBezTo>
                      <a:cubicBezTo>
                        <a:pt x="204" y="186"/>
                        <a:pt x="203" y="185"/>
                        <a:pt x="201" y="184"/>
                      </a:cubicBezTo>
                      <a:cubicBezTo>
                        <a:pt x="260" y="128"/>
                        <a:pt x="333" y="90"/>
                        <a:pt x="411" y="72"/>
                      </a:cubicBezTo>
                      <a:cubicBezTo>
                        <a:pt x="360" y="118"/>
                        <a:pt x="317" y="170"/>
                        <a:pt x="284" y="226"/>
                      </a:cubicBezTo>
                      <a:close/>
                      <a:moveTo>
                        <a:pt x="206" y="837"/>
                      </a:moveTo>
                      <a:cubicBezTo>
                        <a:pt x="208" y="835"/>
                        <a:pt x="211" y="833"/>
                        <a:pt x="214" y="832"/>
                      </a:cubicBezTo>
                      <a:cubicBezTo>
                        <a:pt x="218" y="830"/>
                        <a:pt x="221" y="828"/>
                        <a:pt x="224" y="826"/>
                      </a:cubicBezTo>
                      <a:cubicBezTo>
                        <a:pt x="227" y="824"/>
                        <a:pt x="230" y="823"/>
                        <a:pt x="233" y="821"/>
                      </a:cubicBezTo>
                      <a:cubicBezTo>
                        <a:pt x="237" y="819"/>
                        <a:pt x="240" y="818"/>
                        <a:pt x="244" y="816"/>
                      </a:cubicBezTo>
                      <a:cubicBezTo>
                        <a:pt x="247" y="814"/>
                        <a:pt x="250" y="813"/>
                        <a:pt x="253" y="811"/>
                      </a:cubicBezTo>
                      <a:cubicBezTo>
                        <a:pt x="256" y="810"/>
                        <a:pt x="260" y="808"/>
                        <a:pt x="264" y="806"/>
                      </a:cubicBezTo>
                      <a:cubicBezTo>
                        <a:pt x="266" y="805"/>
                        <a:pt x="269" y="804"/>
                        <a:pt x="272" y="802"/>
                      </a:cubicBezTo>
                      <a:cubicBezTo>
                        <a:pt x="276" y="801"/>
                        <a:pt x="280" y="799"/>
                        <a:pt x="284" y="798"/>
                      </a:cubicBezTo>
                      <a:cubicBezTo>
                        <a:pt x="317" y="853"/>
                        <a:pt x="360" y="905"/>
                        <a:pt x="411" y="952"/>
                      </a:cubicBezTo>
                      <a:cubicBezTo>
                        <a:pt x="333" y="934"/>
                        <a:pt x="260" y="895"/>
                        <a:pt x="201" y="839"/>
                      </a:cubicBezTo>
                      <a:cubicBezTo>
                        <a:pt x="203" y="838"/>
                        <a:pt x="204" y="837"/>
                        <a:pt x="206" y="837"/>
                      </a:cubicBezTo>
                      <a:close/>
                      <a:moveTo>
                        <a:pt x="741" y="798"/>
                      </a:moveTo>
                      <a:cubicBezTo>
                        <a:pt x="745" y="799"/>
                        <a:pt x="748" y="801"/>
                        <a:pt x="752" y="802"/>
                      </a:cubicBezTo>
                      <a:cubicBezTo>
                        <a:pt x="755" y="804"/>
                        <a:pt x="758" y="805"/>
                        <a:pt x="761" y="806"/>
                      </a:cubicBezTo>
                      <a:cubicBezTo>
                        <a:pt x="765" y="808"/>
                        <a:pt x="768" y="810"/>
                        <a:pt x="772" y="811"/>
                      </a:cubicBezTo>
                      <a:cubicBezTo>
                        <a:pt x="775" y="813"/>
                        <a:pt x="778" y="814"/>
                        <a:pt x="781" y="816"/>
                      </a:cubicBezTo>
                      <a:cubicBezTo>
                        <a:pt x="784" y="818"/>
                        <a:pt x="788" y="819"/>
                        <a:pt x="791" y="821"/>
                      </a:cubicBezTo>
                      <a:cubicBezTo>
                        <a:pt x="794" y="823"/>
                        <a:pt x="797" y="824"/>
                        <a:pt x="800" y="826"/>
                      </a:cubicBezTo>
                      <a:cubicBezTo>
                        <a:pt x="803" y="828"/>
                        <a:pt x="807" y="830"/>
                        <a:pt x="810" y="832"/>
                      </a:cubicBezTo>
                      <a:cubicBezTo>
                        <a:pt x="813" y="833"/>
                        <a:pt x="816" y="835"/>
                        <a:pt x="819" y="837"/>
                      </a:cubicBezTo>
                      <a:cubicBezTo>
                        <a:pt x="820" y="837"/>
                        <a:pt x="822" y="838"/>
                        <a:pt x="823" y="839"/>
                      </a:cubicBezTo>
                      <a:cubicBezTo>
                        <a:pt x="764" y="895"/>
                        <a:pt x="691" y="934"/>
                        <a:pt x="613" y="952"/>
                      </a:cubicBezTo>
                      <a:cubicBezTo>
                        <a:pt x="665" y="905"/>
                        <a:pt x="707" y="853"/>
                        <a:pt x="741" y="79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grpSp>
          <p:nvGrpSpPr>
            <p:cNvPr id="114" name="组合 113"/>
            <p:cNvGrpSpPr/>
            <p:nvPr/>
          </p:nvGrpSpPr>
          <p:grpSpPr>
            <a:xfrm>
              <a:off x="8008055" y="2668362"/>
              <a:ext cx="364560" cy="364560"/>
              <a:chOff x="6773197" y="2515116"/>
              <a:chExt cx="480828" cy="480828"/>
            </a:xfrm>
          </p:grpSpPr>
          <p:sp>
            <p:nvSpPr>
              <p:cNvPr id="113" name="椭圆 112"/>
              <p:cNvSpPr/>
              <p:nvPr/>
            </p:nvSpPr>
            <p:spPr>
              <a:xfrm>
                <a:off x="6773197" y="2515116"/>
                <a:ext cx="480828" cy="480828"/>
              </a:xfrm>
              <a:prstGeom prst="ellipse">
                <a:avLst/>
              </a:prstGeom>
              <a:solidFill>
                <a:srgbClr val="005BF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83" name="database_149205"/>
              <p:cNvSpPr>
                <a:spLocks noChangeAspect="1"/>
              </p:cNvSpPr>
              <p:nvPr/>
            </p:nvSpPr>
            <p:spPr bwMode="auto">
              <a:xfrm>
                <a:off x="6881890" y="2633353"/>
                <a:ext cx="264926" cy="24756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 name="connsiteX68" fmla="*/ 325000 h 606722"/>
                  <a:gd name="connsiteY68" fmla="*/ 325000 h 606722"/>
                  <a:gd name="connsiteX69" fmla="*/ 325000 h 606722"/>
                  <a:gd name="connsiteY69" fmla="*/ 325000 h 606722"/>
                  <a:gd name="connsiteX70" fmla="*/ 325000 h 606722"/>
                  <a:gd name="connsiteY70" fmla="*/ 325000 h 606722"/>
                  <a:gd name="connsiteX71" fmla="*/ 325000 h 606722"/>
                  <a:gd name="connsiteY71" fmla="*/ 325000 h 606722"/>
                  <a:gd name="connsiteX72" fmla="*/ 325000 h 606722"/>
                  <a:gd name="connsiteY72" fmla="*/ 325000 h 606722"/>
                  <a:gd name="connsiteX73" fmla="*/ 325000 h 606722"/>
                  <a:gd name="connsiteY73" fmla="*/ 325000 h 606722"/>
                  <a:gd name="connsiteX74" fmla="*/ 325000 h 606722"/>
                  <a:gd name="connsiteY74" fmla="*/ 325000 h 606722"/>
                  <a:gd name="connsiteX75" fmla="*/ 325000 h 606722"/>
                  <a:gd name="connsiteY75" fmla="*/ 325000 h 606722"/>
                  <a:gd name="connsiteX76" fmla="*/ 325000 h 606722"/>
                  <a:gd name="connsiteY76" fmla="*/ 325000 h 606722"/>
                  <a:gd name="connsiteX77" fmla="*/ 325000 h 606722"/>
                  <a:gd name="connsiteY77" fmla="*/ 325000 h 606722"/>
                  <a:gd name="connsiteX78" fmla="*/ 325000 h 606722"/>
                  <a:gd name="connsiteY78" fmla="*/ 325000 h 606722"/>
                  <a:gd name="connsiteX79" fmla="*/ 325000 h 606722"/>
                  <a:gd name="connsiteY79" fmla="*/ 325000 h 606722"/>
                  <a:gd name="connsiteX80" fmla="*/ 325000 h 606722"/>
                  <a:gd name="connsiteY80" fmla="*/ 325000 h 606722"/>
                  <a:gd name="connsiteX81" fmla="*/ 325000 h 606722"/>
                  <a:gd name="connsiteY81" fmla="*/ 325000 h 606722"/>
                  <a:gd name="connsiteX82" fmla="*/ 325000 h 606722"/>
                  <a:gd name="connsiteY82" fmla="*/ 325000 h 606722"/>
                  <a:gd name="connsiteX83" fmla="*/ 325000 h 606722"/>
                  <a:gd name="connsiteY83" fmla="*/ 325000 h 606722"/>
                  <a:gd name="connsiteX84" fmla="*/ 325000 h 606722"/>
                  <a:gd name="connsiteY84" fmla="*/ 325000 h 606722"/>
                  <a:gd name="connsiteX85" fmla="*/ 325000 h 606722"/>
                  <a:gd name="connsiteY85" fmla="*/ 325000 h 606722"/>
                  <a:gd name="connsiteX86" fmla="*/ 325000 h 606722"/>
                  <a:gd name="connsiteY86" fmla="*/ 325000 h 606722"/>
                  <a:gd name="connsiteX87" fmla="*/ 325000 h 606722"/>
                  <a:gd name="connsiteY87" fmla="*/ 325000 h 606722"/>
                  <a:gd name="connsiteX88" fmla="*/ 325000 h 606722"/>
                  <a:gd name="connsiteY88" fmla="*/ 325000 h 606722"/>
                  <a:gd name="connsiteX89" fmla="*/ 325000 h 606722"/>
                  <a:gd name="connsiteY89" fmla="*/ 325000 h 606722"/>
                  <a:gd name="connsiteX90" fmla="*/ 325000 h 606722"/>
                  <a:gd name="connsiteY90" fmla="*/ 325000 h 606722"/>
                  <a:gd name="connsiteX91" fmla="*/ 325000 h 606722"/>
                  <a:gd name="connsiteY91" fmla="*/ 325000 h 606722"/>
                  <a:gd name="connsiteX92" fmla="*/ 325000 h 606722"/>
                  <a:gd name="connsiteY92" fmla="*/ 325000 h 606722"/>
                  <a:gd name="connsiteX93" fmla="*/ 325000 h 606722"/>
                  <a:gd name="connsiteY93" fmla="*/ 325000 h 606722"/>
                  <a:gd name="connsiteX94" fmla="*/ 325000 h 606722"/>
                  <a:gd name="connsiteY94" fmla="*/ 325000 h 606722"/>
                  <a:gd name="connsiteX95" fmla="*/ 325000 h 606722"/>
                  <a:gd name="connsiteY95" fmla="*/ 325000 h 606722"/>
                  <a:gd name="connsiteX96" fmla="*/ 325000 h 606722"/>
                  <a:gd name="connsiteY96" fmla="*/ 325000 h 606722"/>
                  <a:gd name="connsiteX97" fmla="*/ 325000 h 606722"/>
                  <a:gd name="connsiteY97" fmla="*/ 325000 h 606722"/>
                  <a:gd name="connsiteX98" fmla="*/ 325000 h 606722"/>
                  <a:gd name="connsiteY98" fmla="*/ 325000 h 606722"/>
                  <a:gd name="connsiteX99" fmla="*/ 325000 h 606722"/>
                  <a:gd name="connsiteY99" fmla="*/ 325000 h 606722"/>
                  <a:gd name="connsiteX100" fmla="*/ 325000 h 606722"/>
                  <a:gd name="connsiteY100" fmla="*/ 325000 h 606722"/>
                  <a:gd name="connsiteX101" fmla="*/ 325000 h 606722"/>
                  <a:gd name="connsiteY101" fmla="*/ 325000 h 606722"/>
                  <a:gd name="connsiteX102" fmla="*/ 325000 h 606722"/>
                  <a:gd name="connsiteY102" fmla="*/ 325000 h 606722"/>
                  <a:gd name="connsiteX103" fmla="*/ 325000 h 606722"/>
                  <a:gd name="connsiteY103" fmla="*/ 325000 h 606722"/>
                  <a:gd name="connsiteX104" fmla="*/ 325000 h 606722"/>
                  <a:gd name="connsiteY104" fmla="*/ 325000 h 606722"/>
                  <a:gd name="connsiteX105" fmla="*/ 325000 h 606722"/>
                  <a:gd name="connsiteY105" fmla="*/ 325000 h 606722"/>
                  <a:gd name="connsiteX106" fmla="*/ 325000 h 606722"/>
                  <a:gd name="connsiteY106" fmla="*/ 325000 h 606722"/>
                  <a:gd name="connsiteX107" fmla="*/ 325000 h 606722"/>
                  <a:gd name="connsiteY107" fmla="*/ 325000 h 606722"/>
                  <a:gd name="connsiteX108" fmla="*/ 325000 h 606722"/>
                  <a:gd name="connsiteY108" fmla="*/ 325000 h 606722"/>
                  <a:gd name="connsiteX109" fmla="*/ 325000 h 606722"/>
                  <a:gd name="connsiteY109" fmla="*/ 325000 h 606722"/>
                  <a:gd name="connsiteX110" fmla="*/ 325000 h 606722"/>
                  <a:gd name="connsiteY110" fmla="*/ 325000 h 606722"/>
                  <a:gd name="connsiteX111" fmla="*/ 325000 h 606722"/>
                  <a:gd name="connsiteY111" fmla="*/ 325000 h 606722"/>
                  <a:gd name="connsiteX112" fmla="*/ 325000 h 606722"/>
                  <a:gd name="connsiteY112" fmla="*/ 325000 h 606722"/>
                  <a:gd name="connsiteX113" fmla="*/ 325000 h 606722"/>
                  <a:gd name="connsiteY113" fmla="*/ 325000 h 606722"/>
                  <a:gd name="connsiteX114" fmla="*/ 325000 h 606722"/>
                  <a:gd name="connsiteY114" fmla="*/ 325000 h 606722"/>
                  <a:gd name="connsiteX115" fmla="*/ 325000 h 606722"/>
                  <a:gd name="connsiteY115" fmla="*/ 325000 h 606722"/>
                  <a:gd name="connsiteX116" fmla="*/ 325000 h 606722"/>
                  <a:gd name="connsiteY116" fmla="*/ 325000 h 606722"/>
                  <a:gd name="connsiteX117" fmla="*/ 325000 h 606722"/>
                  <a:gd name="connsiteY117" fmla="*/ 325000 h 606722"/>
                  <a:gd name="connsiteX118" fmla="*/ 325000 h 606722"/>
                  <a:gd name="connsiteY118" fmla="*/ 325000 h 606722"/>
                  <a:gd name="connsiteX119" fmla="*/ 325000 h 606722"/>
                  <a:gd name="connsiteY119" fmla="*/ 325000 h 606722"/>
                  <a:gd name="connsiteX120" fmla="*/ 325000 h 606722"/>
                  <a:gd name="connsiteY120" fmla="*/ 325000 h 606722"/>
                  <a:gd name="connsiteX121" fmla="*/ 325000 h 606722"/>
                  <a:gd name="connsiteY121" fmla="*/ 325000 h 606722"/>
                  <a:gd name="connsiteX122" fmla="*/ 325000 h 606722"/>
                  <a:gd name="connsiteY122" fmla="*/ 325000 h 606722"/>
                  <a:gd name="connsiteX123" fmla="*/ 325000 h 606722"/>
                  <a:gd name="connsiteY123" fmla="*/ 325000 h 606722"/>
                  <a:gd name="connsiteX124" fmla="*/ 325000 h 606722"/>
                  <a:gd name="connsiteY124" fmla="*/ 325000 h 606722"/>
                  <a:gd name="connsiteX125" fmla="*/ 325000 h 606722"/>
                  <a:gd name="connsiteY125" fmla="*/ 325000 h 606722"/>
                  <a:gd name="connsiteX126" fmla="*/ 325000 h 606722"/>
                  <a:gd name="connsiteY126" fmla="*/ 325000 h 606722"/>
                  <a:gd name="connsiteX127" fmla="*/ 325000 h 606722"/>
                  <a:gd name="connsiteY127" fmla="*/ 325000 h 606722"/>
                  <a:gd name="connsiteX128" fmla="*/ 325000 h 606722"/>
                  <a:gd name="connsiteY128" fmla="*/ 325000 h 606722"/>
                  <a:gd name="connsiteX129" fmla="*/ 325000 h 606722"/>
                  <a:gd name="connsiteY129" fmla="*/ 325000 h 606722"/>
                  <a:gd name="connsiteX130" fmla="*/ 325000 h 606722"/>
                  <a:gd name="connsiteY130" fmla="*/ 325000 h 606722"/>
                  <a:gd name="connsiteX131" fmla="*/ 325000 h 606722"/>
                  <a:gd name="connsiteY131" fmla="*/ 325000 h 606722"/>
                  <a:gd name="connsiteX132" fmla="*/ 325000 h 606722"/>
                  <a:gd name="connsiteY132" fmla="*/ 325000 h 606722"/>
                  <a:gd name="connsiteX133" fmla="*/ 325000 h 606722"/>
                  <a:gd name="connsiteY133" fmla="*/ 325000 h 606722"/>
                  <a:gd name="connsiteX134" fmla="*/ 325000 h 606722"/>
                  <a:gd name="connsiteY134" fmla="*/ 325000 h 606722"/>
                  <a:gd name="connsiteX135" fmla="*/ 325000 h 606722"/>
                  <a:gd name="connsiteY135" fmla="*/ 325000 h 606722"/>
                  <a:gd name="connsiteX136" fmla="*/ 325000 h 606722"/>
                  <a:gd name="connsiteY136" fmla="*/ 325000 h 606722"/>
                  <a:gd name="connsiteX137" fmla="*/ 325000 h 606722"/>
                  <a:gd name="connsiteY137" fmla="*/ 325000 h 606722"/>
                  <a:gd name="connsiteX138" fmla="*/ 325000 h 606722"/>
                  <a:gd name="connsiteY138" fmla="*/ 325000 h 606722"/>
                  <a:gd name="connsiteX139" fmla="*/ 325000 h 606722"/>
                  <a:gd name="connsiteY139" fmla="*/ 325000 h 606722"/>
                  <a:gd name="connsiteX140" fmla="*/ 325000 h 606722"/>
                  <a:gd name="connsiteY140" fmla="*/ 325000 h 606722"/>
                  <a:gd name="connsiteX141" fmla="*/ 325000 h 606722"/>
                  <a:gd name="connsiteY141" fmla="*/ 325000 h 606722"/>
                  <a:gd name="connsiteX142" fmla="*/ 325000 h 606722"/>
                  <a:gd name="connsiteY142" fmla="*/ 325000 h 606722"/>
                  <a:gd name="connsiteX143" fmla="*/ 325000 h 606722"/>
                  <a:gd name="connsiteY143" fmla="*/ 325000 h 606722"/>
                  <a:gd name="connsiteX144" fmla="*/ 325000 h 606722"/>
                  <a:gd name="connsiteY144" fmla="*/ 325000 h 606722"/>
                  <a:gd name="connsiteX145" fmla="*/ 325000 h 606722"/>
                  <a:gd name="connsiteY145" fmla="*/ 325000 h 606722"/>
                  <a:gd name="connsiteX146" fmla="*/ 325000 h 606722"/>
                  <a:gd name="connsiteY146" fmla="*/ 325000 h 606722"/>
                  <a:gd name="connsiteX147" fmla="*/ 325000 h 606722"/>
                  <a:gd name="connsiteY147" fmla="*/ 325000 h 606722"/>
                  <a:gd name="connsiteX148" fmla="*/ 325000 h 606722"/>
                  <a:gd name="connsiteY148" fmla="*/ 325000 h 606722"/>
                  <a:gd name="connsiteX149" fmla="*/ 325000 h 606722"/>
                  <a:gd name="connsiteY149" fmla="*/ 325000 h 606722"/>
                  <a:gd name="connsiteX150" fmla="*/ 325000 h 606722"/>
                  <a:gd name="connsiteY150" fmla="*/ 325000 h 606722"/>
                  <a:gd name="connsiteX151" fmla="*/ 325000 h 606722"/>
                  <a:gd name="connsiteY151" fmla="*/ 325000 h 606722"/>
                  <a:gd name="connsiteX152" fmla="*/ 325000 h 606722"/>
                  <a:gd name="connsiteY152" fmla="*/ 325000 h 606722"/>
                  <a:gd name="connsiteX153" fmla="*/ 325000 h 606722"/>
                  <a:gd name="connsiteY153" fmla="*/ 325000 h 606722"/>
                  <a:gd name="connsiteX154" fmla="*/ 325000 h 606722"/>
                  <a:gd name="connsiteY154" fmla="*/ 325000 h 606722"/>
                  <a:gd name="connsiteX155" fmla="*/ 325000 h 606722"/>
                  <a:gd name="connsiteY155" fmla="*/ 325000 h 606722"/>
                  <a:gd name="connsiteX156" fmla="*/ 325000 h 606722"/>
                  <a:gd name="connsiteY156" fmla="*/ 325000 h 606722"/>
                  <a:gd name="connsiteX157" fmla="*/ 325000 h 606722"/>
                  <a:gd name="connsiteY157" fmla="*/ 325000 h 606722"/>
                  <a:gd name="connsiteX158" fmla="*/ 325000 h 606722"/>
                  <a:gd name="connsiteY158" fmla="*/ 325000 h 606722"/>
                  <a:gd name="connsiteX159" fmla="*/ 325000 h 606722"/>
                  <a:gd name="connsiteY159" fmla="*/ 325000 h 606722"/>
                  <a:gd name="connsiteX160" fmla="*/ 325000 h 606722"/>
                  <a:gd name="connsiteY160" fmla="*/ 325000 h 606722"/>
                  <a:gd name="connsiteX161" fmla="*/ 325000 h 606722"/>
                  <a:gd name="connsiteY161" fmla="*/ 325000 h 606722"/>
                  <a:gd name="connsiteX162" fmla="*/ 325000 h 606722"/>
                  <a:gd name="connsiteY162" fmla="*/ 325000 h 606722"/>
                  <a:gd name="connsiteX163" fmla="*/ 325000 h 606722"/>
                  <a:gd name="connsiteY163" fmla="*/ 325000 h 606722"/>
                  <a:gd name="connsiteX164" fmla="*/ 325000 h 606722"/>
                  <a:gd name="connsiteY164" fmla="*/ 325000 h 606722"/>
                  <a:gd name="connsiteX165" fmla="*/ 325000 h 606722"/>
                  <a:gd name="connsiteY165" fmla="*/ 325000 h 606722"/>
                  <a:gd name="connsiteX166" fmla="*/ 325000 h 606722"/>
                  <a:gd name="connsiteY166" fmla="*/ 325000 h 606722"/>
                  <a:gd name="connsiteX167" fmla="*/ 325000 h 606722"/>
                  <a:gd name="connsiteY167" fmla="*/ 325000 h 606722"/>
                  <a:gd name="connsiteX168" fmla="*/ 325000 h 606722"/>
                  <a:gd name="connsiteY168" fmla="*/ 325000 h 606722"/>
                  <a:gd name="connsiteX169" fmla="*/ 325000 h 606722"/>
                  <a:gd name="connsiteY169" fmla="*/ 325000 h 606722"/>
                  <a:gd name="connsiteX170" fmla="*/ 325000 h 606722"/>
                  <a:gd name="connsiteY170" fmla="*/ 325000 h 606722"/>
                  <a:gd name="connsiteX171" fmla="*/ 325000 h 606722"/>
                  <a:gd name="connsiteY171" fmla="*/ 325000 h 606722"/>
                  <a:gd name="connsiteX172" fmla="*/ 325000 h 606722"/>
                  <a:gd name="connsiteY172" fmla="*/ 325000 h 606722"/>
                  <a:gd name="connsiteX173" fmla="*/ 325000 h 606722"/>
                  <a:gd name="connsiteY173" fmla="*/ 325000 h 606722"/>
                  <a:gd name="connsiteX174" fmla="*/ 325000 h 606722"/>
                  <a:gd name="connsiteY174" fmla="*/ 325000 h 606722"/>
                  <a:gd name="connsiteX175" fmla="*/ 325000 h 606722"/>
                  <a:gd name="connsiteY175" fmla="*/ 325000 h 606722"/>
                  <a:gd name="connsiteX176" fmla="*/ 325000 h 606722"/>
                  <a:gd name="connsiteY176" fmla="*/ 325000 h 606722"/>
                  <a:gd name="connsiteX177" fmla="*/ 325000 h 606722"/>
                  <a:gd name="connsiteY177" fmla="*/ 325000 h 606722"/>
                  <a:gd name="connsiteX178" fmla="*/ 325000 h 606722"/>
                  <a:gd name="connsiteY178" fmla="*/ 325000 h 606722"/>
                  <a:gd name="connsiteX179" fmla="*/ 325000 h 606722"/>
                  <a:gd name="connsiteY179" fmla="*/ 325000 h 606722"/>
                  <a:gd name="connsiteX180" fmla="*/ 325000 h 606722"/>
                  <a:gd name="connsiteY180" fmla="*/ 325000 h 606722"/>
                  <a:gd name="connsiteX181" fmla="*/ 325000 h 606722"/>
                  <a:gd name="connsiteY181" fmla="*/ 325000 h 606722"/>
                  <a:gd name="connsiteX182" fmla="*/ 325000 h 606722"/>
                  <a:gd name="connsiteY182" fmla="*/ 325000 h 606722"/>
                  <a:gd name="connsiteX183" fmla="*/ 325000 h 606722"/>
                  <a:gd name="connsiteY183" fmla="*/ 325000 h 606722"/>
                  <a:gd name="connsiteX184" fmla="*/ 325000 h 606722"/>
                  <a:gd name="connsiteY184" fmla="*/ 325000 h 606722"/>
                  <a:gd name="connsiteX185" fmla="*/ 325000 h 606722"/>
                  <a:gd name="connsiteY185" fmla="*/ 325000 h 606722"/>
                  <a:gd name="connsiteX186" fmla="*/ 325000 h 606722"/>
                  <a:gd name="connsiteY186" fmla="*/ 325000 h 606722"/>
                  <a:gd name="connsiteX187" fmla="*/ 325000 h 606722"/>
                  <a:gd name="connsiteY187" fmla="*/ 325000 h 606722"/>
                  <a:gd name="connsiteX188" fmla="*/ 325000 h 606722"/>
                  <a:gd name="connsiteY188" fmla="*/ 325000 h 606722"/>
                  <a:gd name="connsiteX189" fmla="*/ 325000 h 606722"/>
                  <a:gd name="connsiteY189" fmla="*/ 325000 h 606722"/>
                  <a:gd name="connsiteX190" fmla="*/ 325000 h 606722"/>
                  <a:gd name="connsiteY190" fmla="*/ 325000 h 606722"/>
                  <a:gd name="connsiteX191" fmla="*/ 325000 h 606722"/>
                  <a:gd name="connsiteY191" fmla="*/ 325000 h 606722"/>
                  <a:gd name="connsiteX192" fmla="*/ 325000 h 606722"/>
                  <a:gd name="connsiteY192" fmla="*/ 325000 h 606722"/>
                  <a:gd name="connsiteX193" fmla="*/ 325000 h 606722"/>
                  <a:gd name="connsiteY193" fmla="*/ 325000 h 606722"/>
                  <a:gd name="connsiteX194" fmla="*/ 325000 h 606722"/>
                  <a:gd name="connsiteY194" fmla="*/ 325000 h 606722"/>
                  <a:gd name="connsiteX195" fmla="*/ 325000 h 606722"/>
                  <a:gd name="connsiteY195" fmla="*/ 325000 h 606722"/>
                  <a:gd name="connsiteX196" fmla="*/ 325000 h 606722"/>
                  <a:gd name="connsiteY196" fmla="*/ 325000 h 606722"/>
                  <a:gd name="connsiteX197" fmla="*/ 325000 h 606722"/>
                  <a:gd name="connsiteY197" fmla="*/ 325000 h 606722"/>
                  <a:gd name="connsiteX198" fmla="*/ 325000 h 606722"/>
                  <a:gd name="connsiteY198" fmla="*/ 325000 h 606722"/>
                  <a:gd name="connsiteX199" fmla="*/ 325000 h 606722"/>
                  <a:gd name="connsiteY199" fmla="*/ 325000 h 606722"/>
                  <a:gd name="connsiteX200" fmla="*/ 325000 h 606722"/>
                  <a:gd name="connsiteY200" fmla="*/ 325000 h 606722"/>
                  <a:gd name="connsiteX201" fmla="*/ 325000 h 606722"/>
                  <a:gd name="connsiteY201" fmla="*/ 325000 h 606722"/>
                  <a:gd name="connsiteX202" fmla="*/ 325000 h 606722"/>
                  <a:gd name="connsiteY202" fmla="*/ 325000 h 606722"/>
                  <a:gd name="connsiteX203" fmla="*/ 325000 h 606722"/>
                  <a:gd name="connsiteY203" fmla="*/ 325000 h 606722"/>
                  <a:gd name="connsiteX204" fmla="*/ 325000 h 606722"/>
                  <a:gd name="connsiteY204" fmla="*/ 325000 h 606722"/>
                  <a:gd name="connsiteX205" fmla="*/ 325000 h 606722"/>
                  <a:gd name="connsiteY205" fmla="*/ 325000 h 606722"/>
                  <a:gd name="connsiteX206" fmla="*/ 325000 h 606722"/>
                  <a:gd name="connsiteY206" fmla="*/ 325000 h 606722"/>
                  <a:gd name="connsiteX207" fmla="*/ 325000 h 606722"/>
                  <a:gd name="connsiteY207" fmla="*/ 325000 h 606722"/>
                  <a:gd name="connsiteX208" fmla="*/ 325000 h 606722"/>
                  <a:gd name="connsiteY208" fmla="*/ 325000 h 606722"/>
                  <a:gd name="connsiteX209" fmla="*/ 325000 h 606722"/>
                  <a:gd name="connsiteY209" fmla="*/ 325000 h 606722"/>
                  <a:gd name="connsiteX210" fmla="*/ 325000 h 606722"/>
                  <a:gd name="connsiteY210" fmla="*/ 325000 h 606722"/>
                  <a:gd name="connsiteX211" fmla="*/ 325000 h 606722"/>
                  <a:gd name="connsiteY211" fmla="*/ 325000 h 606722"/>
                  <a:gd name="connsiteX212" fmla="*/ 325000 h 606722"/>
                  <a:gd name="connsiteY212" fmla="*/ 325000 h 606722"/>
                  <a:gd name="connsiteX213" fmla="*/ 325000 h 606722"/>
                  <a:gd name="connsiteY213" fmla="*/ 325000 h 606722"/>
                  <a:gd name="connsiteX214" fmla="*/ 325000 h 606722"/>
                  <a:gd name="connsiteY214" fmla="*/ 325000 h 606722"/>
                  <a:gd name="connsiteX215" fmla="*/ 325000 h 606722"/>
                  <a:gd name="connsiteY215" fmla="*/ 325000 h 606722"/>
                  <a:gd name="connsiteX216" fmla="*/ 325000 h 606722"/>
                  <a:gd name="connsiteY216" fmla="*/ 325000 h 606722"/>
                  <a:gd name="connsiteX217" fmla="*/ 325000 h 606722"/>
                  <a:gd name="connsiteY217" fmla="*/ 325000 h 606722"/>
                  <a:gd name="connsiteX218" fmla="*/ 325000 h 606722"/>
                  <a:gd name="connsiteY218" fmla="*/ 325000 h 606722"/>
                  <a:gd name="connsiteX219" fmla="*/ 325000 h 606722"/>
                  <a:gd name="connsiteY219" fmla="*/ 325000 h 606722"/>
                  <a:gd name="connsiteX220" fmla="*/ 325000 h 606722"/>
                  <a:gd name="connsiteY220" fmla="*/ 325000 h 606722"/>
                  <a:gd name="connsiteX221" fmla="*/ 325000 h 606722"/>
                  <a:gd name="connsiteY221" fmla="*/ 325000 h 606722"/>
                  <a:gd name="connsiteX222" fmla="*/ 325000 h 606722"/>
                  <a:gd name="connsiteY222" fmla="*/ 325000 h 606722"/>
                  <a:gd name="connsiteX223" fmla="*/ 325000 h 606722"/>
                  <a:gd name="connsiteY223" fmla="*/ 325000 h 606722"/>
                  <a:gd name="connsiteX224" fmla="*/ 325000 h 606722"/>
                  <a:gd name="connsiteY224" fmla="*/ 325000 h 606722"/>
                  <a:gd name="connsiteX225" fmla="*/ 325000 h 606722"/>
                  <a:gd name="connsiteY225" fmla="*/ 325000 h 606722"/>
                  <a:gd name="connsiteX226" fmla="*/ 325000 h 606722"/>
                  <a:gd name="connsiteY226" fmla="*/ 325000 h 606722"/>
                  <a:gd name="connsiteX227" fmla="*/ 325000 h 606722"/>
                  <a:gd name="connsiteY227" fmla="*/ 325000 h 606722"/>
                  <a:gd name="connsiteX228" fmla="*/ 325000 h 606722"/>
                  <a:gd name="connsiteY228" fmla="*/ 325000 h 606722"/>
                  <a:gd name="connsiteX229" fmla="*/ 325000 h 606722"/>
                  <a:gd name="connsiteY229" fmla="*/ 325000 h 606722"/>
                  <a:gd name="connsiteX230" fmla="*/ 325000 h 606722"/>
                  <a:gd name="connsiteY230" fmla="*/ 325000 h 606722"/>
                  <a:gd name="connsiteX231" fmla="*/ 325000 h 606722"/>
                  <a:gd name="connsiteY231" fmla="*/ 325000 h 606722"/>
                  <a:gd name="connsiteX232" fmla="*/ 325000 h 606722"/>
                  <a:gd name="connsiteY232" fmla="*/ 325000 h 606722"/>
                  <a:gd name="connsiteX233" fmla="*/ 325000 h 606722"/>
                  <a:gd name="connsiteY233" fmla="*/ 325000 h 606722"/>
                  <a:gd name="connsiteX234" fmla="*/ 325000 h 606722"/>
                  <a:gd name="connsiteY234" fmla="*/ 325000 h 606722"/>
                  <a:gd name="connsiteX235" fmla="*/ 325000 h 606722"/>
                  <a:gd name="connsiteY235" fmla="*/ 325000 h 606722"/>
                  <a:gd name="connsiteX236" fmla="*/ 325000 h 606722"/>
                  <a:gd name="connsiteY236" fmla="*/ 325000 h 606722"/>
                  <a:gd name="connsiteX237" fmla="*/ 325000 h 606722"/>
                  <a:gd name="connsiteY237" fmla="*/ 325000 h 606722"/>
                  <a:gd name="connsiteX238" fmla="*/ 325000 h 606722"/>
                  <a:gd name="connsiteY238" fmla="*/ 325000 h 606722"/>
                  <a:gd name="connsiteX239" fmla="*/ 325000 h 606722"/>
                  <a:gd name="connsiteY239" fmla="*/ 325000 h 606722"/>
                  <a:gd name="connsiteX240" fmla="*/ 325000 h 606722"/>
                  <a:gd name="connsiteY240" fmla="*/ 325000 h 606722"/>
                  <a:gd name="connsiteX241" fmla="*/ 325000 h 606722"/>
                  <a:gd name="connsiteY241" fmla="*/ 325000 h 606722"/>
                  <a:gd name="connsiteX242" fmla="*/ 325000 h 606722"/>
                  <a:gd name="connsiteY242" fmla="*/ 325000 h 606722"/>
                  <a:gd name="connsiteX243" fmla="*/ 325000 h 606722"/>
                  <a:gd name="connsiteY243" fmla="*/ 325000 h 606722"/>
                  <a:gd name="connsiteX244" fmla="*/ 325000 h 606722"/>
                  <a:gd name="connsiteY244" fmla="*/ 325000 h 606722"/>
                  <a:gd name="connsiteX245" fmla="*/ 325000 h 606722"/>
                  <a:gd name="connsiteY245" fmla="*/ 325000 h 606722"/>
                  <a:gd name="connsiteX246" fmla="*/ 325000 h 606722"/>
                  <a:gd name="connsiteY246" fmla="*/ 325000 h 606722"/>
                  <a:gd name="connsiteX247" fmla="*/ 325000 h 606722"/>
                  <a:gd name="connsiteY247" fmla="*/ 325000 h 606722"/>
                  <a:gd name="connsiteX248" fmla="*/ 325000 h 606722"/>
                  <a:gd name="connsiteY248" fmla="*/ 325000 h 606722"/>
                  <a:gd name="connsiteX249" fmla="*/ 325000 h 606722"/>
                  <a:gd name="connsiteY249" fmla="*/ 325000 h 606722"/>
                  <a:gd name="connsiteX250" fmla="*/ 325000 h 606722"/>
                  <a:gd name="connsiteY250" fmla="*/ 325000 h 606722"/>
                  <a:gd name="connsiteX251" fmla="*/ 325000 h 606722"/>
                  <a:gd name="connsiteY251" fmla="*/ 325000 h 606722"/>
                  <a:gd name="connsiteX252" fmla="*/ 325000 h 606722"/>
                  <a:gd name="connsiteY252" fmla="*/ 325000 h 606722"/>
                  <a:gd name="connsiteX253" fmla="*/ 325000 h 606722"/>
                  <a:gd name="connsiteY253" fmla="*/ 325000 h 606722"/>
                  <a:gd name="connsiteX254" fmla="*/ 325000 h 606722"/>
                  <a:gd name="connsiteY254" fmla="*/ 325000 h 606722"/>
                  <a:gd name="connsiteX255" fmla="*/ 325000 h 606722"/>
                  <a:gd name="connsiteY255" fmla="*/ 325000 h 606722"/>
                  <a:gd name="connsiteX256" fmla="*/ 325000 h 606722"/>
                  <a:gd name="connsiteY256" fmla="*/ 325000 h 606722"/>
                  <a:gd name="connsiteX257" fmla="*/ 325000 h 606722"/>
                  <a:gd name="connsiteY257" fmla="*/ 325000 h 606722"/>
                  <a:gd name="connsiteX258" fmla="*/ 325000 h 606722"/>
                  <a:gd name="connsiteY258" fmla="*/ 325000 h 606722"/>
                  <a:gd name="connsiteX259" fmla="*/ 325000 h 606722"/>
                  <a:gd name="connsiteY259" fmla="*/ 325000 h 606722"/>
                  <a:gd name="connsiteX260" fmla="*/ 325000 h 606722"/>
                  <a:gd name="connsiteY260" fmla="*/ 325000 h 606722"/>
                  <a:gd name="connsiteX261" fmla="*/ 325000 h 606722"/>
                  <a:gd name="connsiteY261" fmla="*/ 325000 h 606722"/>
                  <a:gd name="connsiteX262" fmla="*/ 325000 h 606722"/>
                  <a:gd name="connsiteY262" fmla="*/ 325000 h 606722"/>
                  <a:gd name="connsiteX263" fmla="*/ 325000 h 606722"/>
                  <a:gd name="connsiteY263" fmla="*/ 325000 h 606722"/>
                  <a:gd name="connsiteX264" fmla="*/ 325000 h 606722"/>
                  <a:gd name="connsiteY264" fmla="*/ 325000 h 606722"/>
                  <a:gd name="connsiteX265" fmla="*/ 325000 h 606722"/>
                  <a:gd name="connsiteY265" fmla="*/ 325000 h 606722"/>
                  <a:gd name="connsiteX266" fmla="*/ 325000 h 606722"/>
                  <a:gd name="connsiteY266" fmla="*/ 325000 h 606722"/>
                  <a:gd name="connsiteX267" fmla="*/ 325000 h 606722"/>
                  <a:gd name="connsiteY267" fmla="*/ 325000 h 606722"/>
                  <a:gd name="connsiteX268" fmla="*/ 325000 h 606722"/>
                  <a:gd name="connsiteY268" fmla="*/ 325000 h 606722"/>
                  <a:gd name="connsiteX269" fmla="*/ 325000 h 606722"/>
                  <a:gd name="connsiteY269" fmla="*/ 325000 h 606722"/>
                  <a:gd name="connsiteX270" fmla="*/ 325000 h 606722"/>
                  <a:gd name="connsiteY270" fmla="*/ 325000 h 606722"/>
                  <a:gd name="connsiteX271" fmla="*/ 325000 h 606722"/>
                  <a:gd name="connsiteY271" fmla="*/ 325000 h 606722"/>
                  <a:gd name="connsiteX272" fmla="*/ 325000 h 606722"/>
                  <a:gd name="connsiteY272" fmla="*/ 325000 h 606722"/>
                  <a:gd name="connsiteX273" fmla="*/ 325000 h 606722"/>
                  <a:gd name="connsiteY273" fmla="*/ 325000 h 606722"/>
                  <a:gd name="connsiteX274" fmla="*/ 325000 h 606722"/>
                  <a:gd name="connsiteY274" fmla="*/ 325000 h 606722"/>
                  <a:gd name="connsiteX275" fmla="*/ 325000 h 606722"/>
                  <a:gd name="connsiteY275" fmla="*/ 325000 h 606722"/>
                  <a:gd name="connsiteX276" fmla="*/ 325000 h 606722"/>
                  <a:gd name="connsiteY276" fmla="*/ 325000 h 606722"/>
                  <a:gd name="connsiteX277" fmla="*/ 325000 h 606722"/>
                  <a:gd name="connsiteY277" fmla="*/ 325000 h 606722"/>
                  <a:gd name="connsiteX278" fmla="*/ 325000 h 606722"/>
                  <a:gd name="connsiteY278" fmla="*/ 325000 h 606722"/>
                  <a:gd name="connsiteX279" fmla="*/ 325000 h 606722"/>
                  <a:gd name="connsiteY279" fmla="*/ 325000 h 606722"/>
                  <a:gd name="connsiteX280" fmla="*/ 325000 h 606722"/>
                  <a:gd name="connsiteY280" fmla="*/ 325000 h 606722"/>
                  <a:gd name="connsiteX281" fmla="*/ 325000 h 606722"/>
                  <a:gd name="connsiteY281" fmla="*/ 325000 h 606722"/>
                  <a:gd name="connsiteX282" fmla="*/ 325000 h 606722"/>
                  <a:gd name="connsiteY282" fmla="*/ 325000 h 606722"/>
                  <a:gd name="connsiteX283" fmla="*/ 325000 h 606722"/>
                  <a:gd name="connsiteY283" fmla="*/ 325000 h 606722"/>
                  <a:gd name="connsiteX284" fmla="*/ 325000 h 606722"/>
                  <a:gd name="connsiteY284" fmla="*/ 325000 h 606722"/>
                  <a:gd name="connsiteX285" fmla="*/ 325000 h 606722"/>
                  <a:gd name="connsiteY285" fmla="*/ 325000 h 606722"/>
                  <a:gd name="connsiteX286" fmla="*/ 325000 h 606722"/>
                  <a:gd name="connsiteY286" fmla="*/ 325000 h 606722"/>
                  <a:gd name="connsiteX287" fmla="*/ 325000 h 606722"/>
                  <a:gd name="connsiteY287" fmla="*/ 325000 h 606722"/>
                  <a:gd name="connsiteX288" fmla="*/ 325000 h 606722"/>
                  <a:gd name="connsiteY288" fmla="*/ 325000 h 606722"/>
                  <a:gd name="connsiteX289" fmla="*/ 325000 h 606722"/>
                  <a:gd name="connsiteY289" fmla="*/ 325000 h 606722"/>
                  <a:gd name="connsiteX290" fmla="*/ 325000 h 606722"/>
                  <a:gd name="connsiteY290" fmla="*/ 325000 h 606722"/>
                  <a:gd name="connsiteX291" fmla="*/ 325000 h 606722"/>
                  <a:gd name="connsiteY291" fmla="*/ 325000 h 606722"/>
                  <a:gd name="connsiteX292" fmla="*/ 325000 h 606722"/>
                  <a:gd name="connsiteY292" fmla="*/ 325000 h 606722"/>
                  <a:gd name="connsiteX293" fmla="*/ 325000 h 606722"/>
                  <a:gd name="connsiteY293" fmla="*/ 325000 h 606722"/>
                  <a:gd name="connsiteX294" fmla="*/ 325000 h 606722"/>
                  <a:gd name="connsiteY294" fmla="*/ 325000 h 606722"/>
                  <a:gd name="connsiteX295" fmla="*/ 325000 h 606722"/>
                  <a:gd name="connsiteY295" fmla="*/ 325000 h 606722"/>
                  <a:gd name="connsiteX296" fmla="*/ 325000 h 606722"/>
                  <a:gd name="connsiteY296" fmla="*/ 325000 h 606722"/>
                  <a:gd name="connsiteX297" fmla="*/ 325000 h 606722"/>
                  <a:gd name="connsiteY297" fmla="*/ 325000 h 606722"/>
                  <a:gd name="connsiteX298" fmla="*/ 325000 h 606722"/>
                  <a:gd name="connsiteY298" fmla="*/ 325000 h 606722"/>
                  <a:gd name="connsiteX299" fmla="*/ 325000 h 606722"/>
                  <a:gd name="connsiteY299" fmla="*/ 325000 h 606722"/>
                  <a:gd name="connsiteX300" fmla="*/ 325000 h 606722"/>
                  <a:gd name="connsiteY300" fmla="*/ 325000 h 606722"/>
                  <a:gd name="connsiteX301" fmla="*/ 325000 h 606722"/>
                  <a:gd name="connsiteY301" fmla="*/ 325000 h 606722"/>
                  <a:gd name="connsiteX302" fmla="*/ 325000 h 606722"/>
                  <a:gd name="connsiteY302" fmla="*/ 325000 h 606722"/>
                  <a:gd name="connsiteX303" fmla="*/ 325000 h 606722"/>
                  <a:gd name="connsiteY303" fmla="*/ 325000 h 606722"/>
                  <a:gd name="connsiteX304" fmla="*/ 325000 h 606722"/>
                  <a:gd name="connsiteY304" fmla="*/ 325000 h 606722"/>
                  <a:gd name="connsiteX305" fmla="*/ 325000 h 606722"/>
                  <a:gd name="connsiteY305" fmla="*/ 325000 h 606722"/>
                  <a:gd name="connsiteX306" fmla="*/ 325000 h 606722"/>
                  <a:gd name="connsiteY306" fmla="*/ 325000 h 606722"/>
                  <a:gd name="connsiteX307" fmla="*/ 325000 h 606722"/>
                  <a:gd name="connsiteY307" fmla="*/ 325000 h 606722"/>
                  <a:gd name="connsiteX308" fmla="*/ 325000 h 606722"/>
                  <a:gd name="connsiteY308" fmla="*/ 325000 h 606722"/>
                  <a:gd name="connsiteX309" fmla="*/ 325000 h 606722"/>
                  <a:gd name="connsiteY309" fmla="*/ 325000 h 606722"/>
                  <a:gd name="connsiteX310" fmla="*/ 325000 h 606722"/>
                  <a:gd name="connsiteY310" fmla="*/ 325000 h 606722"/>
                  <a:gd name="connsiteX311" fmla="*/ 325000 h 606722"/>
                  <a:gd name="connsiteY311" fmla="*/ 325000 h 606722"/>
                  <a:gd name="connsiteX312" fmla="*/ 325000 h 606722"/>
                  <a:gd name="connsiteY312" fmla="*/ 325000 h 606722"/>
                  <a:gd name="connsiteX313" fmla="*/ 325000 h 606722"/>
                  <a:gd name="connsiteY313" fmla="*/ 325000 h 606722"/>
                  <a:gd name="connsiteX314" fmla="*/ 325000 h 606722"/>
                  <a:gd name="connsiteY314" fmla="*/ 325000 h 606722"/>
                  <a:gd name="connsiteX315" fmla="*/ 325000 h 606722"/>
                  <a:gd name="connsiteY315" fmla="*/ 325000 h 606722"/>
                  <a:gd name="connsiteX316" fmla="*/ 325000 h 606722"/>
                  <a:gd name="connsiteY316" fmla="*/ 325000 h 606722"/>
                  <a:gd name="connsiteX317" fmla="*/ 325000 h 606722"/>
                  <a:gd name="connsiteY317" fmla="*/ 325000 h 606722"/>
                  <a:gd name="connsiteX318" fmla="*/ 325000 h 606722"/>
                  <a:gd name="connsiteY318" fmla="*/ 325000 h 606722"/>
                  <a:gd name="connsiteX319" fmla="*/ 325000 h 606722"/>
                  <a:gd name="connsiteY319" fmla="*/ 325000 h 606722"/>
                  <a:gd name="connsiteX320" fmla="*/ 325000 h 606722"/>
                  <a:gd name="connsiteY320" fmla="*/ 325000 h 606722"/>
                  <a:gd name="connsiteX321" fmla="*/ 325000 h 606722"/>
                  <a:gd name="connsiteY321" fmla="*/ 325000 h 606722"/>
                  <a:gd name="connsiteX322" fmla="*/ 325000 h 606722"/>
                  <a:gd name="connsiteY322" fmla="*/ 325000 h 606722"/>
                  <a:gd name="connsiteX323" fmla="*/ 325000 h 606722"/>
                  <a:gd name="connsiteY323" fmla="*/ 325000 h 606722"/>
                  <a:gd name="connsiteX324" fmla="*/ 325000 h 606722"/>
                  <a:gd name="connsiteY324" fmla="*/ 325000 h 606722"/>
                  <a:gd name="connsiteX325" fmla="*/ 325000 h 606722"/>
                  <a:gd name="connsiteY325" fmla="*/ 325000 h 606722"/>
                  <a:gd name="connsiteX326" fmla="*/ 325000 h 606722"/>
                  <a:gd name="connsiteY326" fmla="*/ 325000 h 606722"/>
                  <a:gd name="connsiteX327" fmla="*/ 325000 h 606722"/>
                  <a:gd name="connsiteY327" fmla="*/ 325000 h 606722"/>
                  <a:gd name="connsiteX328" fmla="*/ 325000 h 606722"/>
                  <a:gd name="connsiteY328" fmla="*/ 325000 h 606722"/>
                  <a:gd name="connsiteX329" fmla="*/ 325000 h 606722"/>
                  <a:gd name="connsiteY329" fmla="*/ 325000 h 606722"/>
                  <a:gd name="connsiteX330" fmla="*/ 325000 h 606722"/>
                  <a:gd name="connsiteY330" fmla="*/ 325000 h 606722"/>
                  <a:gd name="connsiteX331" fmla="*/ 325000 h 606722"/>
                  <a:gd name="connsiteY331" fmla="*/ 325000 h 606722"/>
                  <a:gd name="connsiteX332" fmla="*/ 325000 h 606722"/>
                  <a:gd name="connsiteY332" fmla="*/ 325000 h 606722"/>
                  <a:gd name="connsiteX333" fmla="*/ 325000 h 606722"/>
                  <a:gd name="connsiteY333" fmla="*/ 325000 h 606722"/>
                  <a:gd name="connsiteX334" fmla="*/ 325000 h 606722"/>
                  <a:gd name="connsiteY334" fmla="*/ 325000 h 606722"/>
                  <a:gd name="connsiteX335" fmla="*/ 325000 h 606722"/>
                  <a:gd name="connsiteY335"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07614" h="603837">
                    <a:moveTo>
                      <a:pt x="243046" y="473360"/>
                    </a:moveTo>
                    <a:lnTo>
                      <a:pt x="243046" y="531771"/>
                    </a:lnTo>
                    <a:cubicBezTo>
                      <a:pt x="243805" y="532530"/>
                      <a:pt x="243805" y="534047"/>
                      <a:pt x="244565" y="535564"/>
                    </a:cubicBezTo>
                    <a:cubicBezTo>
                      <a:pt x="244565" y="536323"/>
                      <a:pt x="245324" y="536323"/>
                      <a:pt x="245324" y="537081"/>
                    </a:cubicBezTo>
                    <a:cubicBezTo>
                      <a:pt x="252919" y="550736"/>
                      <a:pt x="281021" y="566666"/>
                      <a:pt x="331150" y="576528"/>
                    </a:cubicBezTo>
                    <a:cubicBezTo>
                      <a:pt x="355454" y="581079"/>
                      <a:pt x="384316" y="584114"/>
                      <a:pt x="415456" y="584114"/>
                    </a:cubicBezTo>
                    <a:cubicBezTo>
                      <a:pt x="512674" y="584114"/>
                      <a:pt x="583309" y="556805"/>
                      <a:pt x="587107" y="531771"/>
                    </a:cubicBezTo>
                    <a:cubicBezTo>
                      <a:pt x="587107" y="531012"/>
                      <a:pt x="587107" y="531012"/>
                      <a:pt x="587107" y="531012"/>
                    </a:cubicBezTo>
                    <a:lnTo>
                      <a:pt x="587107" y="473360"/>
                    </a:lnTo>
                    <a:cubicBezTo>
                      <a:pt x="587107" y="473360"/>
                      <a:pt x="586348" y="474118"/>
                      <a:pt x="585588" y="474118"/>
                    </a:cubicBezTo>
                    <a:cubicBezTo>
                      <a:pt x="584828" y="474877"/>
                      <a:pt x="583309" y="476394"/>
                      <a:pt x="581790" y="477153"/>
                    </a:cubicBezTo>
                    <a:cubicBezTo>
                      <a:pt x="581031" y="477911"/>
                      <a:pt x="579512" y="478670"/>
                      <a:pt x="578752" y="479428"/>
                    </a:cubicBezTo>
                    <a:cubicBezTo>
                      <a:pt x="557486" y="492324"/>
                      <a:pt x="525586" y="502186"/>
                      <a:pt x="490648" y="507496"/>
                    </a:cubicBezTo>
                    <a:cubicBezTo>
                      <a:pt x="490648" y="507496"/>
                      <a:pt x="490648" y="507496"/>
                      <a:pt x="489889" y="507496"/>
                    </a:cubicBezTo>
                    <a:cubicBezTo>
                      <a:pt x="480015" y="509013"/>
                      <a:pt x="468622" y="510531"/>
                      <a:pt x="457989" y="511289"/>
                    </a:cubicBezTo>
                    <a:cubicBezTo>
                      <a:pt x="455710" y="511289"/>
                      <a:pt x="453432" y="511289"/>
                      <a:pt x="451153" y="512048"/>
                    </a:cubicBezTo>
                    <a:cubicBezTo>
                      <a:pt x="448875" y="512048"/>
                      <a:pt x="446596" y="512048"/>
                      <a:pt x="444318" y="512048"/>
                    </a:cubicBezTo>
                    <a:cubicBezTo>
                      <a:pt x="441280" y="512048"/>
                      <a:pt x="438242" y="512806"/>
                      <a:pt x="435204" y="512806"/>
                    </a:cubicBezTo>
                    <a:cubicBezTo>
                      <a:pt x="433684" y="512806"/>
                      <a:pt x="431406" y="512806"/>
                      <a:pt x="429887" y="512806"/>
                    </a:cubicBezTo>
                    <a:cubicBezTo>
                      <a:pt x="425330" y="512806"/>
                      <a:pt x="420013" y="512806"/>
                      <a:pt x="415456" y="512806"/>
                    </a:cubicBezTo>
                    <a:cubicBezTo>
                      <a:pt x="410139" y="512806"/>
                      <a:pt x="405582" y="512806"/>
                      <a:pt x="400266" y="512806"/>
                    </a:cubicBezTo>
                    <a:cubicBezTo>
                      <a:pt x="398747" y="512806"/>
                      <a:pt x="397228" y="512806"/>
                      <a:pt x="394949" y="512806"/>
                    </a:cubicBezTo>
                    <a:cubicBezTo>
                      <a:pt x="391911" y="512806"/>
                      <a:pt x="388873" y="512048"/>
                      <a:pt x="385835" y="512048"/>
                    </a:cubicBezTo>
                    <a:cubicBezTo>
                      <a:pt x="383556" y="512048"/>
                      <a:pt x="381278" y="512048"/>
                      <a:pt x="378999" y="512048"/>
                    </a:cubicBezTo>
                    <a:cubicBezTo>
                      <a:pt x="376721" y="511289"/>
                      <a:pt x="374442" y="511289"/>
                      <a:pt x="372164" y="511289"/>
                    </a:cubicBezTo>
                    <a:cubicBezTo>
                      <a:pt x="361530" y="510531"/>
                      <a:pt x="350897" y="509013"/>
                      <a:pt x="340264" y="507496"/>
                    </a:cubicBezTo>
                    <a:cubicBezTo>
                      <a:pt x="340264" y="507496"/>
                      <a:pt x="340264" y="507496"/>
                      <a:pt x="339504" y="507496"/>
                    </a:cubicBezTo>
                    <a:cubicBezTo>
                      <a:pt x="307605" y="502186"/>
                      <a:pt x="278743" y="493842"/>
                      <a:pt x="257476" y="482463"/>
                    </a:cubicBezTo>
                    <a:cubicBezTo>
                      <a:pt x="255198" y="481704"/>
                      <a:pt x="253679" y="480187"/>
                      <a:pt x="251400" y="479428"/>
                    </a:cubicBezTo>
                    <a:cubicBezTo>
                      <a:pt x="250641" y="478670"/>
                      <a:pt x="249122" y="477911"/>
                      <a:pt x="248362" y="477153"/>
                    </a:cubicBezTo>
                    <a:cubicBezTo>
                      <a:pt x="246843" y="476394"/>
                      <a:pt x="245324" y="474877"/>
                      <a:pt x="244565" y="474118"/>
                    </a:cubicBezTo>
                    <a:cubicBezTo>
                      <a:pt x="243805" y="474118"/>
                      <a:pt x="243805" y="473360"/>
                      <a:pt x="243046" y="473360"/>
                    </a:cubicBezTo>
                    <a:close/>
                    <a:moveTo>
                      <a:pt x="106366" y="465071"/>
                    </a:moveTo>
                    <a:cubicBezTo>
                      <a:pt x="92696" y="465071"/>
                      <a:pt x="81304" y="476448"/>
                      <a:pt x="81304" y="490100"/>
                    </a:cubicBezTo>
                    <a:cubicBezTo>
                      <a:pt x="81304" y="504511"/>
                      <a:pt x="92696" y="515887"/>
                      <a:pt x="106366" y="515887"/>
                    </a:cubicBezTo>
                    <a:cubicBezTo>
                      <a:pt x="120036" y="515887"/>
                      <a:pt x="131428" y="504511"/>
                      <a:pt x="131428" y="490100"/>
                    </a:cubicBezTo>
                    <a:cubicBezTo>
                      <a:pt x="131428" y="476448"/>
                      <a:pt x="120036" y="465071"/>
                      <a:pt x="106366" y="465071"/>
                    </a:cubicBezTo>
                    <a:close/>
                    <a:moveTo>
                      <a:pt x="106366" y="444593"/>
                    </a:moveTo>
                    <a:cubicBezTo>
                      <a:pt x="131428" y="444593"/>
                      <a:pt x="151934" y="465071"/>
                      <a:pt x="151934" y="490100"/>
                    </a:cubicBezTo>
                    <a:cubicBezTo>
                      <a:pt x="151934" y="515129"/>
                      <a:pt x="131428" y="535607"/>
                      <a:pt x="106366" y="535607"/>
                    </a:cubicBezTo>
                    <a:cubicBezTo>
                      <a:pt x="81304" y="535607"/>
                      <a:pt x="60798" y="515129"/>
                      <a:pt x="60798" y="490100"/>
                    </a:cubicBezTo>
                    <a:cubicBezTo>
                      <a:pt x="60798" y="465071"/>
                      <a:pt x="81304" y="444593"/>
                      <a:pt x="106366" y="444593"/>
                    </a:cubicBezTo>
                    <a:close/>
                    <a:moveTo>
                      <a:pt x="46331" y="404328"/>
                    </a:moveTo>
                    <a:cubicBezTo>
                      <a:pt x="31900" y="404328"/>
                      <a:pt x="20507" y="416465"/>
                      <a:pt x="20507" y="430879"/>
                    </a:cubicBezTo>
                    <a:lnTo>
                      <a:pt x="20507" y="549977"/>
                    </a:lnTo>
                    <a:cubicBezTo>
                      <a:pt x="20507" y="564390"/>
                      <a:pt x="31900" y="576528"/>
                      <a:pt x="46331" y="576528"/>
                    </a:cubicBezTo>
                    <a:lnTo>
                      <a:pt x="262793" y="576528"/>
                    </a:lnTo>
                    <a:cubicBezTo>
                      <a:pt x="258236" y="574252"/>
                      <a:pt x="254438" y="571976"/>
                      <a:pt x="249881" y="568942"/>
                    </a:cubicBezTo>
                    <a:cubicBezTo>
                      <a:pt x="244565" y="565149"/>
                      <a:pt x="239248" y="561356"/>
                      <a:pt x="235450" y="557563"/>
                    </a:cubicBezTo>
                    <a:cubicBezTo>
                      <a:pt x="234691" y="556805"/>
                      <a:pt x="234691" y="556046"/>
                      <a:pt x="233931" y="555287"/>
                    </a:cubicBezTo>
                    <a:cubicBezTo>
                      <a:pt x="232412" y="553770"/>
                      <a:pt x="231653" y="553011"/>
                      <a:pt x="230134" y="551494"/>
                    </a:cubicBezTo>
                    <a:cubicBezTo>
                      <a:pt x="229374" y="549977"/>
                      <a:pt x="228615" y="548460"/>
                      <a:pt x="227855" y="546943"/>
                    </a:cubicBezTo>
                    <a:cubicBezTo>
                      <a:pt x="227096" y="546184"/>
                      <a:pt x="227096" y="545426"/>
                      <a:pt x="226336" y="544667"/>
                    </a:cubicBezTo>
                    <a:cubicBezTo>
                      <a:pt x="226336" y="543908"/>
                      <a:pt x="225577" y="543908"/>
                      <a:pt x="225577" y="543150"/>
                    </a:cubicBezTo>
                    <a:lnTo>
                      <a:pt x="222539" y="543150"/>
                    </a:lnTo>
                    <a:lnTo>
                      <a:pt x="222539" y="533288"/>
                    </a:lnTo>
                    <a:lnTo>
                      <a:pt x="222539" y="442257"/>
                    </a:lnTo>
                    <a:lnTo>
                      <a:pt x="222539" y="438465"/>
                    </a:lnTo>
                    <a:lnTo>
                      <a:pt x="222539" y="434672"/>
                    </a:lnTo>
                    <a:lnTo>
                      <a:pt x="222539" y="404328"/>
                    </a:lnTo>
                    <a:close/>
                    <a:moveTo>
                      <a:pt x="243046" y="382329"/>
                    </a:moveTo>
                    <a:lnTo>
                      <a:pt x="243046" y="383846"/>
                    </a:lnTo>
                    <a:lnTo>
                      <a:pt x="243046" y="433913"/>
                    </a:lnTo>
                    <a:cubicBezTo>
                      <a:pt x="243046" y="434672"/>
                      <a:pt x="243046" y="435430"/>
                      <a:pt x="243046" y="436189"/>
                    </a:cubicBezTo>
                    <a:cubicBezTo>
                      <a:pt x="243046" y="436947"/>
                      <a:pt x="243046" y="436947"/>
                      <a:pt x="243046" y="437706"/>
                    </a:cubicBezTo>
                    <a:lnTo>
                      <a:pt x="243046" y="439223"/>
                    </a:lnTo>
                    <a:cubicBezTo>
                      <a:pt x="243046" y="439982"/>
                      <a:pt x="243046" y="440740"/>
                      <a:pt x="243805" y="441499"/>
                    </a:cubicBezTo>
                    <a:cubicBezTo>
                      <a:pt x="243805" y="443016"/>
                      <a:pt x="243805" y="443775"/>
                      <a:pt x="244565" y="444533"/>
                    </a:cubicBezTo>
                    <a:cubicBezTo>
                      <a:pt x="244565" y="445292"/>
                      <a:pt x="245324" y="446050"/>
                      <a:pt x="245324" y="446809"/>
                    </a:cubicBezTo>
                    <a:cubicBezTo>
                      <a:pt x="246084" y="447568"/>
                      <a:pt x="246843" y="448326"/>
                      <a:pt x="246843" y="449085"/>
                    </a:cubicBezTo>
                    <a:cubicBezTo>
                      <a:pt x="247603" y="449843"/>
                      <a:pt x="249122" y="451361"/>
                      <a:pt x="249881" y="452119"/>
                    </a:cubicBezTo>
                    <a:cubicBezTo>
                      <a:pt x="249881" y="452878"/>
                      <a:pt x="250641" y="452878"/>
                      <a:pt x="250641" y="453636"/>
                    </a:cubicBezTo>
                    <a:cubicBezTo>
                      <a:pt x="272667" y="474118"/>
                      <a:pt x="335707" y="493083"/>
                      <a:pt x="415456" y="493083"/>
                    </a:cubicBezTo>
                    <a:cubicBezTo>
                      <a:pt x="494446" y="493083"/>
                      <a:pt x="558245" y="474118"/>
                      <a:pt x="579512" y="453636"/>
                    </a:cubicBezTo>
                    <a:cubicBezTo>
                      <a:pt x="579512" y="452878"/>
                      <a:pt x="580271" y="452878"/>
                      <a:pt x="580271" y="452119"/>
                    </a:cubicBezTo>
                    <a:cubicBezTo>
                      <a:pt x="581790" y="451361"/>
                      <a:pt x="582550" y="449843"/>
                      <a:pt x="583309" y="449085"/>
                    </a:cubicBezTo>
                    <a:cubicBezTo>
                      <a:pt x="584069" y="448326"/>
                      <a:pt x="584069" y="447568"/>
                      <a:pt x="584828" y="446809"/>
                    </a:cubicBezTo>
                    <a:cubicBezTo>
                      <a:pt x="584828" y="446050"/>
                      <a:pt x="585588" y="445292"/>
                      <a:pt x="585588" y="444533"/>
                    </a:cubicBezTo>
                    <a:cubicBezTo>
                      <a:pt x="586348" y="443775"/>
                      <a:pt x="586348" y="443016"/>
                      <a:pt x="587107" y="441499"/>
                    </a:cubicBezTo>
                    <a:cubicBezTo>
                      <a:pt x="587107" y="440740"/>
                      <a:pt x="587107" y="439223"/>
                      <a:pt x="587107" y="438465"/>
                    </a:cubicBezTo>
                    <a:cubicBezTo>
                      <a:pt x="587107" y="437706"/>
                      <a:pt x="587107" y="436947"/>
                      <a:pt x="587107" y="436189"/>
                    </a:cubicBezTo>
                    <a:cubicBezTo>
                      <a:pt x="587107" y="434672"/>
                      <a:pt x="587107" y="433913"/>
                      <a:pt x="587107" y="432396"/>
                    </a:cubicBezTo>
                    <a:lnTo>
                      <a:pt x="587107" y="382329"/>
                    </a:lnTo>
                    <a:cubicBezTo>
                      <a:pt x="587107" y="382329"/>
                      <a:pt x="586348" y="383088"/>
                      <a:pt x="585588" y="383088"/>
                    </a:cubicBezTo>
                    <a:cubicBezTo>
                      <a:pt x="584828" y="383846"/>
                      <a:pt x="583309" y="385363"/>
                      <a:pt x="581790" y="386122"/>
                    </a:cubicBezTo>
                    <a:cubicBezTo>
                      <a:pt x="581031" y="386881"/>
                      <a:pt x="579512" y="387639"/>
                      <a:pt x="578752" y="388398"/>
                    </a:cubicBezTo>
                    <a:cubicBezTo>
                      <a:pt x="557486" y="401294"/>
                      <a:pt x="525586" y="411155"/>
                      <a:pt x="490648" y="416465"/>
                    </a:cubicBezTo>
                    <a:cubicBezTo>
                      <a:pt x="490648" y="416465"/>
                      <a:pt x="490648" y="416465"/>
                      <a:pt x="489889" y="416465"/>
                    </a:cubicBezTo>
                    <a:cubicBezTo>
                      <a:pt x="480015" y="417983"/>
                      <a:pt x="468622" y="419500"/>
                      <a:pt x="457989" y="420258"/>
                    </a:cubicBezTo>
                    <a:cubicBezTo>
                      <a:pt x="455710" y="420258"/>
                      <a:pt x="453432" y="420258"/>
                      <a:pt x="451153" y="421017"/>
                    </a:cubicBezTo>
                    <a:cubicBezTo>
                      <a:pt x="448875" y="421017"/>
                      <a:pt x="446596" y="421017"/>
                      <a:pt x="444318" y="421017"/>
                    </a:cubicBezTo>
                    <a:cubicBezTo>
                      <a:pt x="441280" y="421017"/>
                      <a:pt x="438242" y="421776"/>
                      <a:pt x="435204" y="421776"/>
                    </a:cubicBezTo>
                    <a:cubicBezTo>
                      <a:pt x="433684" y="421776"/>
                      <a:pt x="431406" y="421776"/>
                      <a:pt x="429887" y="421776"/>
                    </a:cubicBezTo>
                    <a:cubicBezTo>
                      <a:pt x="425330" y="421776"/>
                      <a:pt x="420013" y="421776"/>
                      <a:pt x="415456" y="421776"/>
                    </a:cubicBezTo>
                    <a:cubicBezTo>
                      <a:pt x="410139" y="421776"/>
                      <a:pt x="405582" y="421776"/>
                      <a:pt x="400266" y="421776"/>
                    </a:cubicBezTo>
                    <a:cubicBezTo>
                      <a:pt x="398747" y="421776"/>
                      <a:pt x="397228" y="421776"/>
                      <a:pt x="394949" y="421776"/>
                    </a:cubicBezTo>
                    <a:cubicBezTo>
                      <a:pt x="391911" y="421776"/>
                      <a:pt x="388873" y="421017"/>
                      <a:pt x="385835" y="421017"/>
                    </a:cubicBezTo>
                    <a:cubicBezTo>
                      <a:pt x="383556" y="421017"/>
                      <a:pt x="381278" y="421017"/>
                      <a:pt x="378999" y="421017"/>
                    </a:cubicBezTo>
                    <a:cubicBezTo>
                      <a:pt x="376721" y="420258"/>
                      <a:pt x="374442" y="420258"/>
                      <a:pt x="372164" y="420258"/>
                    </a:cubicBezTo>
                    <a:cubicBezTo>
                      <a:pt x="361530" y="419500"/>
                      <a:pt x="350897" y="417983"/>
                      <a:pt x="340264" y="416465"/>
                    </a:cubicBezTo>
                    <a:cubicBezTo>
                      <a:pt x="340264" y="416465"/>
                      <a:pt x="340264" y="416465"/>
                      <a:pt x="339504" y="416465"/>
                    </a:cubicBezTo>
                    <a:cubicBezTo>
                      <a:pt x="307605" y="411155"/>
                      <a:pt x="278743" y="402811"/>
                      <a:pt x="257476" y="391432"/>
                    </a:cubicBezTo>
                    <a:cubicBezTo>
                      <a:pt x="255198" y="390673"/>
                      <a:pt x="253679" y="389156"/>
                      <a:pt x="251400" y="388398"/>
                    </a:cubicBezTo>
                    <a:cubicBezTo>
                      <a:pt x="250641" y="387639"/>
                      <a:pt x="249122" y="386881"/>
                      <a:pt x="248362" y="386122"/>
                    </a:cubicBezTo>
                    <a:cubicBezTo>
                      <a:pt x="246843" y="385363"/>
                      <a:pt x="245324" y="383846"/>
                      <a:pt x="244565" y="383088"/>
                    </a:cubicBezTo>
                    <a:cubicBezTo>
                      <a:pt x="243805" y="383088"/>
                      <a:pt x="243805" y="382329"/>
                      <a:pt x="243046" y="382329"/>
                    </a:cubicBezTo>
                    <a:close/>
                    <a:moveTo>
                      <a:pt x="243046" y="291298"/>
                    </a:moveTo>
                    <a:lnTo>
                      <a:pt x="243046" y="341365"/>
                    </a:lnTo>
                    <a:cubicBezTo>
                      <a:pt x="243046" y="342882"/>
                      <a:pt x="243805" y="343641"/>
                      <a:pt x="243046" y="345158"/>
                    </a:cubicBezTo>
                    <a:cubicBezTo>
                      <a:pt x="243046" y="345917"/>
                      <a:pt x="243046" y="346675"/>
                      <a:pt x="243046" y="347434"/>
                    </a:cubicBezTo>
                    <a:cubicBezTo>
                      <a:pt x="243046" y="348192"/>
                      <a:pt x="243046" y="349710"/>
                      <a:pt x="243805" y="350468"/>
                    </a:cubicBezTo>
                    <a:cubicBezTo>
                      <a:pt x="243805" y="351985"/>
                      <a:pt x="243805" y="352744"/>
                      <a:pt x="244565" y="353503"/>
                    </a:cubicBezTo>
                    <a:cubicBezTo>
                      <a:pt x="244565" y="354261"/>
                      <a:pt x="245324" y="355020"/>
                      <a:pt x="245324" y="355778"/>
                    </a:cubicBezTo>
                    <a:cubicBezTo>
                      <a:pt x="246084" y="356537"/>
                      <a:pt x="246843" y="357295"/>
                      <a:pt x="246843" y="358054"/>
                    </a:cubicBezTo>
                    <a:cubicBezTo>
                      <a:pt x="247603" y="358813"/>
                      <a:pt x="249122" y="360330"/>
                      <a:pt x="249881" y="361088"/>
                    </a:cubicBezTo>
                    <a:cubicBezTo>
                      <a:pt x="249881" y="361847"/>
                      <a:pt x="250641" y="361847"/>
                      <a:pt x="250641" y="362606"/>
                    </a:cubicBezTo>
                    <a:cubicBezTo>
                      <a:pt x="272667" y="383088"/>
                      <a:pt x="335707" y="402052"/>
                      <a:pt x="415456" y="402052"/>
                    </a:cubicBezTo>
                    <a:cubicBezTo>
                      <a:pt x="494446" y="402052"/>
                      <a:pt x="558245" y="383088"/>
                      <a:pt x="579512" y="362606"/>
                    </a:cubicBezTo>
                    <a:cubicBezTo>
                      <a:pt x="579512" y="361847"/>
                      <a:pt x="580271" y="361847"/>
                      <a:pt x="580271" y="361088"/>
                    </a:cubicBezTo>
                    <a:cubicBezTo>
                      <a:pt x="581790" y="360330"/>
                      <a:pt x="582550" y="358813"/>
                      <a:pt x="583309" y="358054"/>
                    </a:cubicBezTo>
                    <a:cubicBezTo>
                      <a:pt x="584069" y="357295"/>
                      <a:pt x="584069" y="356537"/>
                      <a:pt x="584828" y="355778"/>
                    </a:cubicBezTo>
                    <a:cubicBezTo>
                      <a:pt x="584828" y="355020"/>
                      <a:pt x="585588" y="354261"/>
                      <a:pt x="585588" y="353503"/>
                    </a:cubicBezTo>
                    <a:cubicBezTo>
                      <a:pt x="586348" y="352744"/>
                      <a:pt x="586348" y="351985"/>
                      <a:pt x="587107" y="350468"/>
                    </a:cubicBezTo>
                    <a:cubicBezTo>
                      <a:pt x="587107" y="349710"/>
                      <a:pt x="587107" y="348192"/>
                      <a:pt x="587107" y="347434"/>
                    </a:cubicBezTo>
                    <a:cubicBezTo>
                      <a:pt x="587107" y="346675"/>
                      <a:pt x="587107" y="345917"/>
                      <a:pt x="587107" y="345158"/>
                    </a:cubicBezTo>
                    <a:cubicBezTo>
                      <a:pt x="587107" y="343641"/>
                      <a:pt x="587107" y="342882"/>
                      <a:pt x="587107" y="341365"/>
                    </a:cubicBezTo>
                    <a:lnTo>
                      <a:pt x="587107" y="291298"/>
                    </a:lnTo>
                    <a:cubicBezTo>
                      <a:pt x="584828" y="292815"/>
                      <a:pt x="583309" y="294333"/>
                      <a:pt x="581031" y="295850"/>
                    </a:cubicBezTo>
                    <a:cubicBezTo>
                      <a:pt x="580271" y="295850"/>
                      <a:pt x="580271" y="296608"/>
                      <a:pt x="579512" y="296608"/>
                    </a:cubicBezTo>
                    <a:cubicBezTo>
                      <a:pt x="577993" y="297367"/>
                      <a:pt x="575714" y="298884"/>
                      <a:pt x="574195" y="299643"/>
                    </a:cubicBezTo>
                    <a:cubicBezTo>
                      <a:pt x="573436" y="300401"/>
                      <a:pt x="572676" y="300401"/>
                      <a:pt x="572676" y="300401"/>
                    </a:cubicBezTo>
                    <a:cubicBezTo>
                      <a:pt x="569638" y="301919"/>
                      <a:pt x="567360" y="303436"/>
                      <a:pt x="565081" y="304194"/>
                    </a:cubicBezTo>
                    <a:cubicBezTo>
                      <a:pt x="564322" y="304953"/>
                      <a:pt x="564322" y="304953"/>
                      <a:pt x="563562" y="304953"/>
                    </a:cubicBezTo>
                    <a:cubicBezTo>
                      <a:pt x="561283" y="305711"/>
                      <a:pt x="559005" y="307229"/>
                      <a:pt x="556726" y="307987"/>
                    </a:cubicBezTo>
                    <a:cubicBezTo>
                      <a:pt x="555967" y="307987"/>
                      <a:pt x="555207" y="308746"/>
                      <a:pt x="554448" y="308746"/>
                    </a:cubicBezTo>
                    <a:cubicBezTo>
                      <a:pt x="552169" y="309504"/>
                      <a:pt x="549131" y="311022"/>
                      <a:pt x="546093" y="311780"/>
                    </a:cubicBezTo>
                    <a:cubicBezTo>
                      <a:pt x="546093" y="311780"/>
                      <a:pt x="546093" y="311780"/>
                      <a:pt x="545334" y="311780"/>
                    </a:cubicBezTo>
                    <a:cubicBezTo>
                      <a:pt x="543055" y="313297"/>
                      <a:pt x="540017" y="314056"/>
                      <a:pt x="536979" y="314815"/>
                    </a:cubicBezTo>
                    <a:cubicBezTo>
                      <a:pt x="536219" y="314815"/>
                      <a:pt x="535460" y="315573"/>
                      <a:pt x="534700" y="315573"/>
                    </a:cubicBezTo>
                    <a:cubicBezTo>
                      <a:pt x="531662" y="316332"/>
                      <a:pt x="528624" y="317090"/>
                      <a:pt x="525586" y="317849"/>
                    </a:cubicBezTo>
                    <a:cubicBezTo>
                      <a:pt x="525586" y="317849"/>
                      <a:pt x="525586" y="317849"/>
                      <a:pt x="524827" y="318607"/>
                    </a:cubicBezTo>
                    <a:cubicBezTo>
                      <a:pt x="521789" y="319366"/>
                      <a:pt x="518750" y="320125"/>
                      <a:pt x="514953" y="320883"/>
                    </a:cubicBezTo>
                    <a:cubicBezTo>
                      <a:pt x="514193" y="320883"/>
                      <a:pt x="513434" y="320883"/>
                      <a:pt x="512674" y="320883"/>
                    </a:cubicBezTo>
                    <a:cubicBezTo>
                      <a:pt x="509636" y="321642"/>
                      <a:pt x="506598" y="322400"/>
                      <a:pt x="503560" y="323159"/>
                    </a:cubicBezTo>
                    <a:cubicBezTo>
                      <a:pt x="502801" y="323159"/>
                      <a:pt x="502801" y="323159"/>
                      <a:pt x="502041" y="323159"/>
                    </a:cubicBezTo>
                    <a:cubicBezTo>
                      <a:pt x="498243" y="323918"/>
                      <a:pt x="495205" y="324676"/>
                      <a:pt x="491408" y="325435"/>
                    </a:cubicBezTo>
                    <a:cubicBezTo>
                      <a:pt x="490648" y="325435"/>
                      <a:pt x="489889" y="325435"/>
                      <a:pt x="489129" y="325435"/>
                    </a:cubicBezTo>
                    <a:cubicBezTo>
                      <a:pt x="486091" y="326193"/>
                      <a:pt x="483053" y="326193"/>
                      <a:pt x="480015" y="326952"/>
                    </a:cubicBezTo>
                    <a:cubicBezTo>
                      <a:pt x="479256" y="326952"/>
                      <a:pt x="478496" y="326952"/>
                      <a:pt x="477736" y="326952"/>
                    </a:cubicBezTo>
                    <a:cubicBezTo>
                      <a:pt x="473939" y="327711"/>
                      <a:pt x="470141" y="327711"/>
                      <a:pt x="466344" y="328469"/>
                    </a:cubicBezTo>
                    <a:cubicBezTo>
                      <a:pt x="465584" y="328469"/>
                      <a:pt x="464825" y="328469"/>
                      <a:pt x="464065" y="328469"/>
                    </a:cubicBezTo>
                    <a:cubicBezTo>
                      <a:pt x="461027" y="329228"/>
                      <a:pt x="457989" y="329228"/>
                      <a:pt x="454951" y="329228"/>
                    </a:cubicBezTo>
                    <a:cubicBezTo>
                      <a:pt x="454191" y="329228"/>
                      <a:pt x="453432" y="329228"/>
                      <a:pt x="451913" y="329986"/>
                    </a:cubicBezTo>
                    <a:cubicBezTo>
                      <a:pt x="448115" y="329986"/>
                      <a:pt x="445077" y="329986"/>
                      <a:pt x="441280" y="329986"/>
                    </a:cubicBezTo>
                    <a:cubicBezTo>
                      <a:pt x="440520" y="330745"/>
                      <a:pt x="439761" y="330745"/>
                      <a:pt x="439761" y="330745"/>
                    </a:cubicBezTo>
                    <a:cubicBezTo>
                      <a:pt x="435963" y="330745"/>
                      <a:pt x="432925" y="330745"/>
                      <a:pt x="429127" y="330745"/>
                    </a:cubicBezTo>
                    <a:cubicBezTo>
                      <a:pt x="428368" y="330745"/>
                      <a:pt x="427608" y="330745"/>
                      <a:pt x="426849" y="330745"/>
                    </a:cubicBezTo>
                    <a:cubicBezTo>
                      <a:pt x="423051" y="330745"/>
                      <a:pt x="419254" y="330745"/>
                      <a:pt x="415456" y="330745"/>
                    </a:cubicBezTo>
                    <a:cubicBezTo>
                      <a:pt x="411658" y="330745"/>
                      <a:pt x="407861" y="330745"/>
                      <a:pt x="404063" y="330745"/>
                    </a:cubicBezTo>
                    <a:cubicBezTo>
                      <a:pt x="402544" y="330745"/>
                      <a:pt x="401785" y="330745"/>
                      <a:pt x="401025" y="330745"/>
                    </a:cubicBezTo>
                    <a:cubicBezTo>
                      <a:pt x="397228" y="330745"/>
                      <a:pt x="394190" y="330745"/>
                      <a:pt x="391152" y="330745"/>
                    </a:cubicBezTo>
                    <a:cubicBezTo>
                      <a:pt x="390392" y="330745"/>
                      <a:pt x="389632" y="330745"/>
                      <a:pt x="389632" y="329986"/>
                    </a:cubicBezTo>
                    <a:cubicBezTo>
                      <a:pt x="385835" y="329986"/>
                      <a:pt x="382037" y="329986"/>
                      <a:pt x="378240" y="329986"/>
                    </a:cubicBezTo>
                    <a:cubicBezTo>
                      <a:pt x="377480" y="329228"/>
                      <a:pt x="375961" y="329228"/>
                      <a:pt x="375202" y="329228"/>
                    </a:cubicBezTo>
                    <a:cubicBezTo>
                      <a:pt x="372164" y="329228"/>
                      <a:pt x="369126" y="329228"/>
                      <a:pt x="366087" y="328469"/>
                    </a:cubicBezTo>
                    <a:cubicBezTo>
                      <a:pt x="365328" y="328469"/>
                      <a:pt x="364568" y="328469"/>
                      <a:pt x="363809" y="328469"/>
                    </a:cubicBezTo>
                    <a:cubicBezTo>
                      <a:pt x="360011" y="327711"/>
                      <a:pt x="356214" y="327711"/>
                      <a:pt x="353176" y="326952"/>
                    </a:cubicBezTo>
                    <a:cubicBezTo>
                      <a:pt x="352416" y="326952"/>
                      <a:pt x="350897" y="326952"/>
                      <a:pt x="350138" y="326952"/>
                    </a:cubicBezTo>
                    <a:cubicBezTo>
                      <a:pt x="347100" y="326193"/>
                      <a:pt x="344821" y="326193"/>
                      <a:pt x="341783" y="325435"/>
                    </a:cubicBezTo>
                    <a:cubicBezTo>
                      <a:pt x="341023" y="325435"/>
                      <a:pt x="339504" y="325435"/>
                      <a:pt x="338745" y="325435"/>
                    </a:cubicBezTo>
                    <a:cubicBezTo>
                      <a:pt x="335707" y="324676"/>
                      <a:pt x="331909" y="323918"/>
                      <a:pt x="328112" y="323159"/>
                    </a:cubicBezTo>
                    <a:cubicBezTo>
                      <a:pt x="328112" y="323159"/>
                      <a:pt x="327352" y="323159"/>
                      <a:pt x="326593" y="323159"/>
                    </a:cubicBezTo>
                    <a:cubicBezTo>
                      <a:pt x="323554" y="322400"/>
                      <a:pt x="320516" y="321642"/>
                      <a:pt x="318238" y="320883"/>
                    </a:cubicBezTo>
                    <a:cubicBezTo>
                      <a:pt x="316719" y="320883"/>
                      <a:pt x="315959" y="320883"/>
                      <a:pt x="315200" y="320883"/>
                    </a:cubicBezTo>
                    <a:cubicBezTo>
                      <a:pt x="312162" y="320125"/>
                      <a:pt x="308364" y="319366"/>
                      <a:pt x="305326" y="318607"/>
                    </a:cubicBezTo>
                    <a:cubicBezTo>
                      <a:pt x="305326" y="317849"/>
                      <a:pt x="304567" y="317849"/>
                      <a:pt x="304567" y="317849"/>
                    </a:cubicBezTo>
                    <a:cubicBezTo>
                      <a:pt x="301528" y="317090"/>
                      <a:pt x="298490" y="316332"/>
                      <a:pt x="295452" y="315573"/>
                    </a:cubicBezTo>
                    <a:cubicBezTo>
                      <a:pt x="294693" y="315573"/>
                      <a:pt x="293933" y="314815"/>
                      <a:pt x="293174" y="314815"/>
                    </a:cubicBezTo>
                    <a:cubicBezTo>
                      <a:pt x="290136" y="314056"/>
                      <a:pt x="287857" y="313297"/>
                      <a:pt x="284819" y="311780"/>
                    </a:cubicBezTo>
                    <a:cubicBezTo>
                      <a:pt x="284819" y="311780"/>
                      <a:pt x="284060" y="311780"/>
                      <a:pt x="284060" y="311780"/>
                    </a:cubicBezTo>
                    <a:cubicBezTo>
                      <a:pt x="281021" y="311022"/>
                      <a:pt x="278743" y="309504"/>
                      <a:pt x="275705" y="308746"/>
                    </a:cubicBezTo>
                    <a:cubicBezTo>
                      <a:pt x="274945" y="308746"/>
                      <a:pt x="274186" y="307987"/>
                      <a:pt x="273426" y="307987"/>
                    </a:cubicBezTo>
                    <a:cubicBezTo>
                      <a:pt x="271148" y="307229"/>
                      <a:pt x="268869" y="305711"/>
                      <a:pt x="266591" y="304953"/>
                    </a:cubicBezTo>
                    <a:cubicBezTo>
                      <a:pt x="266591" y="304953"/>
                      <a:pt x="265831" y="304953"/>
                      <a:pt x="265072" y="304194"/>
                    </a:cubicBezTo>
                    <a:cubicBezTo>
                      <a:pt x="262793" y="303436"/>
                      <a:pt x="260514" y="301919"/>
                      <a:pt x="258236" y="300401"/>
                    </a:cubicBezTo>
                    <a:cubicBezTo>
                      <a:pt x="257476" y="300401"/>
                      <a:pt x="256717" y="300401"/>
                      <a:pt x="256717" y="299643"/>
                    </a:cubicBezTo>
                    <a:cubicBezTo>
                      <a:pt x="254438" y="298884"/>
                      <a:pt x="252919" y="297367"/>
                      <a:pt x="250641" y="296608"/>
                    </a:cubicBezTo>
                    <a:cubicBezTo>
                      <a:pt x="250641" y="296608"/>
                      <a:pt x="249881" y="295850"/>
                      <a:pt x="249122" y="295850"/>
                    </a:cubicBezTo>
                    <a:cubicBezTo>
                      <a:pt x="247603" y="294333"/>
                      <a:pt x="245324" y="292815"/>
                      <a:pt x="243805" y="291298"/>
                    </a:cubicBezTo>
                    <a:cubicBezTo>
                      <a:pt x="243046" y="291298"/>
                      <a:pt x="243046" y="291298"/>
                      <a:pt x="243046" y="291298"/>
                    </a:cubicBezTo>
                    <a:close/>
                    <a:moveTo>
                      <a:pt x="106366" y="273173"/>
                    </a:moveTo>
                    <a:cubicBezTo>
                      <a:pt x="92696" y="273173"/>
                      <a:pt x="81304" y="284550"/>
                      <a:pt x="81304" y="298202"/>
                    </a:cubicBezTo>
                    <a:cubicBezTo>
                      <a:pt x="81304" y="311854"/>
                      <a:pt x="92696" y="323231"/>
                      <a:pt x="106366" y="323231"/>
                    </a:cubicBezTo>
                    <a:cubicBezTo>
                      <a:pt x="120036" y="323231"/>
                      <a:pt x="131428" y="311854"/>
                      <a:pt x="131428" y="298202"/>
                    </a:cubicBezTo>
                    <a:cubicBezTo>
                      <a:pt x="131428" y="284550"/>
                      <a:pt x="120036" y="273173"/>
                      <a:pt x="106366" y="273173"/>
                    </a:cubicBezTo>
                    <a:close/>
                    <a:moveTo>
                      <a:pt x="106366" y="252695"/>
                    </a:moveTo>
                    <a:cubicBezTo>
                      <a:pt x="131428" y="252695"/>
                      <a:pt x="151934" y="273173"/>
                      <a:pt x="151934" y="298202"/>
                    </a:cubicBezTo>
                    <a:cubicBezTo>
                      <a:pt x="151934" y="323231"/>
                      <a:pt x="131428" y="343709"/>
                      <a:pt x="106366" y="343709"/>
                    </a:cubicBezTo>
                    <a:cubicBezTo>
                      <a:pt x="81304" y="343709"/>
                      <a:pt x="60798" y="323231"/>
                      <a:pt x="60798" y="298202"/>
                    </a:cubicBezTo>
                    <a:cubicBezTo>
                      <a:pt x="60798" y="273173"/>
                      <a:pt x="81304" y="252695"/>
                      <a:pt x="106366" y="252695"/>
                    </a:cubicBezTo>
                    <a:close/>
                    <a:moveTo>
                      <a:pt x="46331" y="212405"/>
                    </a:moveTo>
                    <a:cubicBezTo>
                      <a:pt x="31900" y="212405"/>
                      <a:pt x="20507" y="223784"/>
                      <a:pt x="20507" y="238197"/>
                    </a:cubicBezTo>
                    <a:lnTo>
                      <a:pt x="20507" y="358054"/>
                    </a:lnTo>
                    <a:cubicBezTo>
                      <a:pt x="20507" y="372467"/>
                      <a:pt x="31900" y="383846"/>
                      <a:pt x="46331" y="383846"/>
                    </a:cubicBezTo>
                    <a:lnTo>
                      <a:pt x="222539" y="383846"/>
                    </a:lnTo>
                    <a:lnTo>
                      <a:pt x="222539" y="351227"/>
                    </a:lnTo>
                    <a:lnTo>
                      <a:pt x="222539" y="347434"/>
                    </a:lnTo>
                    <a:lnTo>
                      <a:pt x="222539" y="343641"/>
                    </a:lnTo>
                    <a:lnTo>
                      <a:pt x="222539" y="256403"/>
                    </a:lnTo>
                    <a:lnTo>
                      <a:pt x="222539" y="252610"/>
                    </a:lnTo>
                    <a:cubicBezTo>
                      <a:pt x="222539" y="251093"/>
                      <a:pt x="223298" y="249576"/>
                      <a:pt x="224058" y="248059"/>
                    </a:cubicBezTo>
                    <a:cubicBezTo>
                      <a:pt x="227096" y="234404"/>
                      <a:pt x="239248" y="222267"/>
                      <a:pt x="258236" y="212405"/>
                    </a:cubicBezTo>
                    <a:close/>
                    <a:moveTo>
                      <a:pt x="415077" y="202164"/>
                    </a:moveTo>
                    <a:cubicBezTo>
                      <a:pt x="390582" y="202164"/>
                      <a:pt x="366088" y="204061"/>
                      <a:pt x="343302" y="207853"/>
                    </a:cubicBezTo>
                    <a:cubicBezTo>
                      <a:pt x="341783" y="207853"/>
                      <a:pt x="340264" y="207853"/>
                      <a:pt x="339504" y="207853"/>
                    </a:cubicBezTo>
                    <a:cubicBezTo>
                      <a:pt x="334188" y="209371"/>
                      <a:pt x="328871" y="210129"/>
                      <a:pt x="324314" y="210888"/>
                    </a:cubicBezTo>
                    <a:cubicBezTo>
                      <a:pt x="307605" y="214681"/>
                      <a:pt x="293933" y="218474"/>
                      <a:pt x="281781" y="223025"/>
                    </a:cubicBezTo>
                    <a:cubicBezTo>
                      <a:pt x="281781" y="223784"/>
                      <a:pt x="281021" y="223784"/>
                      <a:pt x="280262" y="223784"/>
                    </a:cubicBezTo>
                    <a:cubicBezTo>
                      <a:pt x="277983" y="225301"/>
                      <a:pt x="275705" y="226060"/>
                      <a:pt x="273426" y="226818"/>
                    </a:cubicBezTo>
                    <a:cubicBezTo>
                      <a:pt x="271148" y="228335"/>
                      <a:pt x="269629" y="229094"/>
                      <a:pt x="267350" y="229853"/>
                    </a:cubicBezTo>
                    <a:cubicBezTo>
                      <a:pt x="267350" y="230611"/>
                      <a:pt x="266591" y="230611"/>
                      <a:pt x="266591" y="230611"/>
                    </a:cubicBezTo>
                    <a:cubicBezTo>
                      <a:pt x="255957" y="236680"/>
                      <a:pt x="249122" y="242749"/>
                      <a:pt x="245324" y="248059"/>
                    </a:cubicBezTo>
                    <a:lnTo>
                      <a:pt x="245324" y="248817"/>
                    </a:lnTo>
                    <a:cubicBezTo>
                      <a:pt x="244565" y="249576"/>
                      <a:pt x="243805" y="251093"/>
                      <a:pt x="243805" y="252610"/>
                    </a:cubicBezTo>
                    <a:cubicBezTo>
                      <a:pt x="243046" y="254127"/>
                      <a:pt x="243046" y="254886"/>
                      <a:pt x="243046" y="256403"/>
                    </a:cubicBezTo>
                    <a:cubicBezTo>
                      <a:pt x="243046" y="282195"/>
                      <a:pt x="316719" y="311022"/>
                      <a:pt x="415456" y="311022"/>
                    </a:cubicBezTo>
                    <a:cubicBezTo>
                      <a:pt x="513434" y="311022"/>
                      <a:pt x="587107" y="282195"/>
                      <a:pt x="587107" y="256403"/>
                    </a:cubicBezTo>
                    <a:cubicBezTo>
                      <a:pt x="587107" y="239714"/>
                      <a:pt x="555967" y="221508"/>
                      <a:pt x="506598" y="210888"/>
                    </a:cubicBezTo>
                    <a:cubicBezTo>
                      <a:pt x="501282" y="210129"/>
                      <a:pt x="496724" y="209371"/>
                      <a:pt x="491408" y="207853"/>
                    </a:cubicBezTo>
                    <a:cubicBezTo>
                      <a:pt x="489889" y="207853"/>
                      <a:pt x="488370" y="207853"/>
                      <a:pt x="486851" y="207853"/>
                    </a:cubicBezTo>
                    <a:cubicBezTo>
                      <a:pt x="464065" y="204061"/>
                      <a:pt x="439571" y="202164"/>
                      <a:pt x="415077" y="202164"/>
                    </a:cubicBezTo>
                    <a:close/>
                    <a:moveTo>
                      <a:pt x="526713" y="110752"/>
                    </a:moveTo>
                    <a:cubicBezTo>
                      <a:pt x="532366" y="110752"/>
                      <a:pt x="536948" y="115334"/>
                      <a:pt x="536948" y="120987"/>
                    </a:cubicBezTo>
                    <a:cubicBezTo>
                      <a:pt x="536948" y="126640"/>
                      <a:pt x="532366" y="131222"/>
                      <a:pt x="526713" y="131222"/>
                    </a:cubicBezTo>
                    <a:cubicBezTo>
                      <a:pt x="521060" y="131222"/>
                      <a:pt x="516478" y="126640"/>
                      <a:pt x="516478" y="120987"/>
                    </a:cubicBezTo>
                    <a:cubicBezTo>
                      <a:pt x="516478" y="115334"/>
                      <a:pt x="521060" y="110752"/>
                      <a:pt x="526713" y="110752"/>
                    </a:cubicBezTo>
                    <a:close/>
                    <a:moveTo>
                      <a:pt x="486140" y="110752"/>
                    </a:moveTo>
                    <a:cubicBezTo>
                      <a:pt x="491590" y="110752"/>
                      <a:pt x="496009" y="115334"/>
                      <a:pt x="496009" y="120987"/>
                    </a:cubicBezTo>
                    <a:cubicBezTo>
                      <a:pt x="496009" y="126640"/>
                      <a:pt x="491590" y="131222"/>
                      <a:pt x="486140" y="131222"/>
                    </a:cubicBezTo>
                    <a:cubicBezTo>
                      <a:pt x="480690" y="131222"/>
                      <a:pt x="476271" y="126640"/>
                      <a:pt x="476271" y="120987"/>
                    </a:cubicBezTo>
                    <a:cubicBezTo>
                      <a:pt x="476271" y="115334"/>
                      <a:pt x="480690" y="110752"/>
                      <a:pt x="486140" y="110752"/>
                    </a:cubicBezTo>
                    <a:close/>
                    <a:moveTo>
                      <a:pt x="445446" y="110752"/>
                    </a:moveTo>
                    <a:cubicBezTo>
                      <a:pt x="451099" y="110752"/>
                      <a:pt x="455681" y="115334"/>
                      <a:pt x="455681" y="120987"/>
                    </a:cubicBezTo>
                    <a:cubicBezTo>
                      <a:pt x="455681" y="126640"/>
                      <a:pt x="451099" y="131222"/>
                      <a:pt x="445446" y="131222"/>
                    </a:cubicBezTo>
                    <a:cubicBezTo>
                      <a:pt x="439793" y="131222"/>
                      <a:pt x="435211" y="126640"/>
                      <a:pt x="435211" y="120987"/>
                    </a:cubicBezTo>
                    <a:cubicBezTo>
                      <a:pt x="435211" y="115334"/>
                      <a:pt x="439793" y="110752"/>
                      <a:pt x="445446" y="110752"/>
                    </a:cubicBezTo>
                    <a:close/>
                    <a:moveTo>
                      <a:pt x="405239" y="110752"/>
                    </a:moveTo>
                    <a:cubicBezTo>
                      <a:pt x="410892" y="110752"/>
                      <a:pt x="415474" y="115334"/>
                      <a:pt x="415474" y="120987"/>
                    </a:cubicBezTo>
                    <a:cubicBezTo>
                      <a:pt x="415474" y="126640"/>
                      <a:pt x="410892" y="131222"/>
                      <a:pt x="405239" y="131222"/>
                    </a:cubicBezTo>
                    <a:cubicBezTo>
                      <a:pt x="399586" y="131222"/>
                      <a:pt x="395004" y="126640"/>
                      <a:pt x="395004" y="120987"/>
                    </a:cubicBezTo>
                    <a:cubicBezTo>
                      <a:pt x="395004" y="115334"/>
                      <a:pt x="399586" y="110752"/>
                      <a:pt x="405239" y="110752"/>
                    </a:cubicBezTo>
                    <a:close/>
                    <a:moveTo>
                      <a:pt x="364544" y="110752"/>
                    </a:moveTo>
                    <a:cubicBezTo>
                      <a:pt x="369994" y="110752"/>
                      <a:pt x="374413" y="115334"/>
                      <a:pt x="374413" y="120987"/>
                    </a:cubicBezTo>
                    <a:cubicBezTo>
                      <a:pt x="374413" y="126640"/>
                      <a:pt x="369994" y="131222"/>
                      <a:pt x="364544" y="131222"/>
                    </a:cubicBezTo>
                    <a:cubicBezTo>
                      <a:pt x="359094" y="131222"/>
                      <a:pt x="354675" y="126640"/>
                      <a:pt x="354675" y="120987"/>
                    </a:cubicBezTo>
                    <a:cubicBezTo>
                      <a:pt x="354675" y="115334"/>
                      <a:pt x="359094" y="110752"/>
                      <a:pt x="364544" y="110752"/>
                    </a:cubicBezTo>
                    <a:close/>
                    <a:moveTo>
                      <a:pt x="106366" y="80518"/>
                    </a:moveTo>
                    <a:cubicBezTo>
                      <a:pt x="92696" y="80518"/>
                      <a:pt x="81304" y="91894"/>
                      <a:pt x="81304" y="106305"/>
                    </a:cubicBezTo>
                    <a:cubicBezTo>
                      <a:pt x="81304" y="119957"/>
                      <a:pt x="92696" y="131334"/>
                      <a:pt x="106366" y="131334"/>
                    </a:cubicBezTo>
                    <a:cubicBezTo>
                      <a:pt x="120036" y="131334"/>
                      <a:pt x="131428" y="119957"/>
                      <a:pt x="131428" y="106305"/>
                    </a:cubicBezTo>
                    <a:cubicBezTo>
                      <a:pt x="131428" y="91894"/>
                      <a:pt x="120036" y="80518"/>
                      <a:pt x="106366" y="80518"/>
                    </a:cubicBezTo>
                    <a:close/>
                    <a:moveTo>
                      <a:pt x="506244" y="80414"/>
                    </a:moveTo>
                    <a:cubicBezTo>
                      <a:pt x="511897" y="80414"/>
                      <a:pt x="516479" y="84996"/>
                      <a:pt x="516479" y="90649"/>
                    </a:cubicBezTo>
                    <a:cubicBezTo>
                      <a:pt x="516479" y="96302"/>
                      <a:pt x="511897" y="100884"/>
                      <a:pt x="506244" y="100884"/>
                    </a:cubicBezTo>
                    <a:cubicBezTo>
                      <a:pt x="500591" y="100884"/>
                      <a:pt x="496009" y="96302"/>
                      <a:pt x="496009" y="90649"/>
                    </a:cubicBezTo>
                    <a:cubicBezTo>
                      <a:pt x="496009" y="84996"/>
                      <a:pt x="500591" y="80414"/>
                      <a:pt x="506244" y="80414"/>
                    </a:cubicBezTo>
                    <a:close/>
                    <a:moveTo>
                      <a:pt x="465976" y="80414"/>
                    </a:moveTo>
                    <a:cubicBezTo>
                      <a:pt x="471662" y="80414"/>
                      <a:pt x="476272" y="84996"/>
                      <a:pt x="476272" y="90649"/>
                    </a:cubicBezTo>
                    <a:cubicBezTo>
                      <a:pt x="476272" y="96302"/>
                      <a:pt x="471662" y="100884"/>
                      <a:pt x="465976" y="100884"/>
                    </a:cubicBezTo>
                    <a:cubicBezTo>
                      <a:pt x="460290" y="100884"/>
                      <a:pt x="455680" y="96302"/>
                      <a:pt x="455680" y="90649"/>
                    </a:cubicBezTo>
                    <a:cubicBezTo>
                      <a:pt x="455680" y="84996"/>
                      <a:pt x="460290" y="80414"/>
                      <a:pt x="465976" y="80414"/>
                    </a:cubicBezTo>
                    <a:close/>
                    <a:moveTo>
                      <a:pt x="425342" y="80414"/>
                    </a:moveTo>
                    <a:cubicBezTo>
                      <a:pt x="430792" y="80414"/>
                      <a:pt x="435211" y="84996"/>
                      <a:pt x="435211" y="90649"/>
                    </a:cubicBezTo>
                    <a:cubicBezTo>
                      <a:pt x="435211" y="96302"/>
                      <a:pt x="430792" y="100884"/>
                      <a:pt x="425342" y="100884"/>
                    </a:cubicBezTo>
                    <a:cubicBezTo>
                      <a:pt x="419892" y="100884"/>
                      <a:pt x="415473" y="96302"/>
                      <a:pt x="415473" y="90649"/>
                    </a:cubicBezTo>
                    <a:cubicBezTo>
                      <a:pt x="415473" y="84996"/>
                      <a:pt x="419892" y="80414"/>
                      <a:pt x="425342" y="80414"/>
                    </a:cubicBezTo>
                    <a:close/>
                    <a:moveTo>
                      <a:pt x="384709" y="80414"/>
                    </a:moveTo>
                    <a:cubicBezTo>
                      <a:pt x="390395" y="80414"/>
                      <a:pt x="395005" y="84996"/>
                      <a:pt x="395005" y="90649"/>
                    </a:cubicBezTo>
                    <a:cubicBezTo>
                      <a:pt x="395005" y="96302"/>
                      <a:pt x="390395" y="100884"/>
                      <a:pt x="384709" y="100884"/>
                    </a:cubicBezTo>
                    <a:cubicBezTo>
                      <a:pt x="379023" y="100884"/>
                      <a:pt x="374413" y="96302"/>
                      <a:pt x="374413" y="90649"/>
                    </a:cubicBezTo>
                    <a:cubicBezTo>
                      <a:pt x="374413" y="84996"/>
                      <a:pt x="379023" y="80414"/>
                      <a:pt x="384709" y="80414"/>
                    </a:cubicBezTo>
                    <a:close/>
                    <a:moveTo>
                      <a:pt x="344441" y="80414"/>
                    </a:moveTo>
                    <a:cubicBezTo>
                      <a:pt x="350094" y="80414"/>
                      <a:pt x="354676" y="84996"/>
                      <a:pt x="354676" y="90649"/>
                    </a:cubicBezTo>
                    <a:cubicBezTo>
                      <a:pt x="354676" y="96302"/>
                      <a:pt x="350094" y="100884"/>
                      <a:pt x="344441" y="100884"/>
                    </a:cubicBezTo>
                    <a:cubicBezTo>
                      <a:pt x="338788" y="100884"/>
                      <a:pt x="334206" y="96302"/>
                      <a:pt x="334206" y="90649"/>
                    </a:cubicBezTo>
                    <a:cubicBezTo>
                      <a:pt x="334206" y="84996"/>
                      <a:pt x="338788" y="80414"/>
                      <a:pt x="344441" y="80414"/>
                    </a:cubicBezTo>
                    <a:close/>
                    <a:moveTo>
                      <a:pt x="106366" y="60798"/>
                    </a:moveTo>
                    <a:cubicBezTo>
                      <a:pt x="131428" y="60798"/>
                      <a:pt x="151934" y="81276"/>
                      <a:pt x="151934" y="106305"/>
                    </a:cubicBezTo>
                    <a:cubicBezTo>
                      <a:pt x="151934" y="131334"/>
                      <a:pt x="131428" y="151812"/>
                      <a:pt x="106366" y="151812"/>
                    </a:cubicBezTo>
                    <a:cubicBezTo>
                      <a:pt x="81304" y="151812"/>
                      <a:pt x="60798" y="131334"/>
                      <a:pt x="60798" y="106305"/>
                    </a:cubicBezTo>
                    <a:cubicBezTo>
                      <a:pt x="60798" y="81276"/>
                      <a:pt x="81304" y="60798"/>
                      <a:pt x="106366" y="60798"/>
                    </a:cubicBezTo>
                    <a:close/>
                    <a:moveTo>
                      <a:pt x="46331" y="19723"/>
                    </a:moveTo>
                    <a:cubicBezTo>
                      <a:pt x="31900" y="19723"/>
                      <a:pt x="20507" y="31861"/>
                      <a:pt x="20507" y="46274"/>
                    </a:cubicBezTo>
                    <a:lnTo>
                      <a:pt x="20507" y="165372"/>
                    </a:lnTo>
                    <a:cubicBezTo>
                      <a:pt x="20507" y="179786"/>
                      <a:pt x="31900" y="191923"/>
                      <a:pt x="46331" y="191923"/>
                    </a:cubicBezTo>
                    <a:lnTo>
                      <a:pt x="315959" y="191923"/>
                    </a:lnTo>
                    <a:cubicBezTo>
                      <a:pt x="316719" y="191923"/>
                      <a:pt x="317478" y="191923"/>
                      <a:pt x="318238" y="191923"/>
                    </a:cubicBezTo>
                    <a:cubicBezTo>
                      <a:pt x="325074" y="190406"/>
                      <a:pt x="331909" y="188889"/>
                      <a:pt x="338745" y="187372"/>
                    </a:cubicBezTo>
                    <a:cubicBezTo>
                      <a:pt x="339504" y="187372"/>
                      <a:pt x="340264" y="187372"/>
                      <a:pt x="341023" y="187372"/>
                    </a:cubicBezTo>
                    <a:cubicBezTo>
                      <a:pt x="364568" y="183579"/>
                      <a:pt x="390392" y="182061"/>
                      <a:pt x="415456" y="182061"/>
                    </a:cubicBezTo>
                    <a:cubicBezTo>
                      <a:pt x="440520" y="182061"/>
                      <a:pt x="465584" y="183579"/>
                      <a:pt x="489889" y="187372"/>
                    </a:cubicBezTo>
                    <a:cubicBezTo>
                      <a:pt x="490648" y="187372"/>
                      <a:pt x="491408" y="187372"/>
                      <a:pt x="491408" y="187372"/>
                    </a:cubicBezTo>
                    <a:cubicBezTo>
                      <a:pt x="499003" y="188889"/>
                      <a:pt x="505839" y="190406"/>
                      <a:pt x="511915" y="191923"/>
                    </a:cubicBezTo>
                    <a:cubicBezTo>
                      <a:pt x="512674" y="191923"/>
                      <a:pt x="513434" y="191923"/>
                      <a:pt x="514193" y="191923"/>
                    </a:cubicBezTo>
                    <a:lnTo>
                      <a:pt x="561283" y="191923"/>
                    </a:lnTo>
                    <a:cubicBezTo>
                      <a:pt x="575714" y="191923"/>
                      <a:pt x="587107" y="179786"/>
                      <a:pt x="587107" y="165372"/>
                    </a:cubicBezTo>
                    <a:lnTo>
                      <a:pt x="587107" y="46274"/>
                    </a:lnTo>
                    <a:cubicBezTo>
                      <a:pt x="587107" y="31861"/>
                      <a:pt x="575714" y="19723"/>
                      <a:pt x="561283" y="19723"/>
                    </a:cubicBezTo>
                    <a:close/>
                    <a:moveTo>
                      <a:pt x="46331" y="0"/>
                    </a:moveTo>
                    <a:lnTo>
                      <a:pt x="561283" y="0"/>
                    </a:lnTo>
                    <a:cubicBezTo>
                      <a:pt x="586348" y="0"/>
                      <a:pt x="607614" y="20482"/>
                      <a:pt x="607614" y="46274"/>
                    </a:cubicBezTo>
                    <a:lnTo>
                      <a:pt x="607614" y="165372"/>
                    </a:lnTo>
                    <a:cubicBezTo>
                      <a:pt x="607614" y="188130"/>
                      <a:pt x="591664" y="206336"/>
                      <a:pt x="570398" y="210888"/>
                    </a:cubicBezTo>
                    <a:cubicBezTo>
                      <a:pt x="590145" y="220749"/>
                      <a:pt x="603057" y="233645"/>
                      <a:pt x="606854" y="248059"/>
                    </a:cubicBezTo>
                    <a:cubicBezTo>
                      <a:pt x="607614" y="249576"/>
                      <a:pt x="607614" y="251093"/>
                      <a:pt x="607614" y="252610"/>
                    </a:cubicBezTo>
                    <a:lnTo>
                      <a:pt x="607614" y="256403"/>
                    </a:lnTo>
                    <a:lnTo>
                      <a:pt x="607614" y="343641"/>
                    </a:lnTo>
                    <a:lnTo>
                      <a:pt x="607614" y="347434"/>
                    </a:lnTo>
                    <a:lnTo>
                      <a:pt x="607614" y="351227"/>
                    </a:lnTo>
                    <a:lnTo>
                      <a:pt x="607614" y="434672"/>
                    </a:lnTo>
                    <a:lnTo>
                      <a:pt x="607614" y="438465"/>
                    </a:lnTo>
                    <a:lnTo>
                      <a:pt x="607614" y="442257"/>
                    </a:lnTo>
                    <a:lnTo>
                      <a:pt x="607614" y="533288"/>
                    </a:lnTo>
                    <a:cubicBezTo>
                      <a:pt x="607614" y="534805"/>
                      <a:pt x="606854" y="536323"/>
                      <a:pt x="606854" y="537840"/>
                    </a:cubicBezTo>
                    <a:cubicBezTo>
                      <a:pt x="595462" y="581079"/>
                      <a:pt x="502801" y="603837"/>
                      <a:pt x="415456" y="603837"/>
                    </a:cubicBezTo>
                    <a:cubicBezTo>
                      <a:pt x="385835" y="603837"/>
                      <a:pt x="356214" y="601561"/>
                      <a:pt x="328871" y="596251"/>
                    </a:cubicBezTo>
                    <a:lnTo>
                      <a:pt x="46331" y="596251"/>
                    </a:lnTo>
                    <a:cubicBezTo>
                      <a:pt x="21266" y="596251"/>
                      <a:pt x="0" y="575769"/>
                      <a:pt x="0" y="549977"/>
                    </a:cubicBezTo>
                    <a:lnTo>
                      <a:pt x="0" y="430879"/>
                    </a:lnTo>
                    <a:cubicBezTo>
                      <a:pt x="0" y="415707"/>
                      <a:pt x="6836" y="402811"/>
                      <a:pt x="18228" y="394466"/>
                    </a:cubicBezTo>
                    <a:cubicBezTo>
                      <a:pt x="6836" y="385363"/>
                      <a:pt x="0" y="372467"/>
                      <a:pt x="0" y="358054"/>
                    </a:cubicBezTo>
                    <a:lnTo>
                      <a:pt x="0" y="238197"/>
                    </a:lnTo>
                    <a:cubicBezTo>
                      <a:pt x="0" y="223784"/>
                      <a:pt x="6836" y="210888"/>
                      <a:pt x="18228" y="201785"/>
                    </a:cubicBezTo>
                    <a:cubicBezTo>
                      <a:pt x="6836" y="193440"/>
                      <a:pt x="0" y="180544"/>
                      <a:pt x="0" y="165372"/>
                    </a:cubicBezTo>
                    <a:lnTo>
                      <a:pt x="0" y="46274"/>
                    </a:lnTo>
                    <a:cubicBezTo>
                      <a:pt x="0" y="20482"/>
                      <a:pt x="21266" y="0"/>
                      <a:pt x="46331" y="0"/>
                    </a:cubicBezTo>
                    <a:close/>
                  </a:path>
                </a:pathLst>
              </a:custGeom>
              <a:solidFill>
                <a:schemeClr val="bg1"/>
              </a:solidFill>
              <a:ln w="3175">
                <a:solidFill>
                  <a:schemeClr val="bg1"/>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4472C4">
                      <a:lumMod val="50000"/>
                    </a:srgbClr>
                  </a:solidFill>
                  <a:effectLst/>
                  <a:uLnTx/>
                  <a:uFillTx/>
                  <a:latin typeface="+mn-ea"/>
                  <a:ea typeface="+mn-ea"/>
                  <a:cs typeface="+mn-cs"/>
                </a:endParaRPr>
              </a:p>
            </p:txBody>
          </p:sp>
        </p:grpSp>
        <p:sp>
          <p:nvSpPr>
            <p:cNvPr id="115" name="文本框 114"/>
            <p:cNvSpPr txBox="1"/>
            <p:nvPr/>
          </p:nvSpPr>
          <p:spPr>
            <a:xfrm>
              <a:off x="7223772" y="2000909"/>
              <a:ext cx="1878537" cy="288147"/>
            </a:xfrm>
            <a:prstGeom prst="rect">
              <a:avLst/>
            </a:prstGeom>
            <a:noFill/>
          </p:spPr>
          <p:txBody>
            <a:bodyPr wrap="square" lIns="36000" tIns="36000" rIns="36000" bIns="36000" rtlCol="0">
              <a:spAutoFit/>
            </a:bodyPr>
            <a:lstStyle/>
            <a:p>
              <a:pPr algn="ctr"/>
              <a:r>
                <a:rPr kumimoji="1" lang="en-US" altLang="zh-CN" sz="1400" dirty="0">
                  <a:latin typeface="+mn-ea"/>
                  <a:ea typeface="+mn-ea"/>
                </a:rPr>
                <a:t>IAM</a:t>
              </a:r>
              <a:endParaRPr kumimoji="1" lang="zh-CN" altLang="en-US" sz="1400" dirty="0">
                <a:latin typeface="+mn-ea"/>
                <a:ea typeface="+mn-ea"/>
              </a:endParaRPr>
            </a:p>
          </p:txBody>
        </p:sp>
        <p:sp>
          <p:nvSpPr>
            <p:cNvPr id="119" name="文本框 118"/>
            <p:cNvSpPr txBox="1"/>
            <p:nvPr/>
          </p:nvSpPr>
          <p:spPr>
            <a:xfrm>
              <a:off x="7575729" y="1389051"/>
              <a:ext cx="1203701" cy="565146"/>
            </a:xfrm>
            <a:prstGeom prst="rect">
              <a:avLst/>
            </a:prstGeom>
            <a:noFill/>
          </p:spPr>
          <p:txBody>
            <a:bodyPr wrap="square" lIns="36000" tIns="36000" rIns="36000" bIns="36000" rtlCol="0">
              <a:spAutoFit/>
            </a:bodyPr>
            <a:lstStyle/>
            <a:p>
              <a:pPr algn="ctr"/>
              <a:r>
                <a:rPr kumimoji="1" lang="en-US" altLang="zh-CN" sz="1600" dirty="0">
                  <a:solidFill>
                    <a:schemeClr val="tx2"/>
                  </a:solidFill>
                  <a:latin typeface="+mn-ea"/>
                  <a:ea typeface="+mn-ea"/>
                </a:rPr>
                <a:t>Enterprise App</a:t>
              </a:r>
              <a:endParaRPr kumimoji="1" lang="zh-CN" altLang="en-US" sz="1600" dirty="0">
                <a:solidFill>
                  <a:schemeClr val="tx2"/>
                </a:solidFill>
                <a:latin typeface="+mn-ea"/>
                <a:ea typeface="+mn-ea"/>
              </a:endParaRPr>
            </a:p>
          </p:txBody>
        </p:sp>
      </p:grpSp>
      <p:cxnSp>
        <p:nvCxnSpPr>
          <p:cNvPr id="121" name="直线箭头连接符 120"/>
          <p:cNvCxnSpPr/>
          <p:nvPr/>
        </p:nvCxnSpPr>
        <p:spPr>
          <a:xfrm flipH="1">
            <a:off x="2849581" y="5704175"/>
            <a:ext cx="1356405" cy="0"/>
          </a:xfrm>
          <a:prstGeom prst="straightConnector1">
            <a:avLst/>
          </a:prstGeom>
          <a:ln w="44450">
            <a:solidFill>
              <a:schemeClr val="bg2">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5" name="图片 124"/>
          <p:cNvPicPr>
            <a:picLocks noChangeAspect="1"/>
          </p:cNvPicPr>
          <p:nvPr/>
        </p:nvPicPr>
        <p:blipFill>
          <a:blip r:embed="rId12">
            <a:duotone>
              <a:prstClr val="black"/>
              <a:srgbClr val="005BFF">
                <a:tint val="45000"/>
                <a:satMod val="400000"/>
              </a:srgbClr>
            </a:duotone>
            <a:extLst>
              <a:ext uri="{BEBA8EAE-BF5A-486C-A8C5-ECC9F3942E4B}">
                <a14:imgProps xmlns:a14="http://schemas.microsoft.com/office/drawing/2010/main">
                  <a14:imgLayer r:embed="rId13">
                    <a14:imgEffect>
                      <a14:colorTemperature colorTemp="4700"/>
                    </a14:imgEffect>
                  </a14:imgLayer>
                </a14:imgProps>
              </a:ext>
            </a:extLst>
          </a:blip>
          <a:stretch>
            <a:fillRect/>
          </a:stretch>
        </p:blipFill>
        <p:spPr>
          <a:xfrm>
            <a:off x="4801714" y="2880947"/>
            <a:ext cx="288149" cy="288147"/>
          </a:xfrm>
          <a:prstGeom prst="rect">
            <a:avLst/>
          </a:prstGeom>
        </p:spPr>
      </p:pic>
      <p:cxnSp>
        <p:nvCxnSpPr>
          <p:cNvPr id="127" name="直线箭头连接符 126"/>
          <p:cNvCxnSpPr/>
          <p:nvPr/>
        </p:nvCxnSpPr>
        <p:spPr>
          <a:xfrm flipH="1">
            <a:off x="2849581" y="3051521"/>
            <a:ext cx="1356405" cy="0"/>
          </a:xfrm>
          <a:prstGeom prst="straightConnector1">
            <a:avLst/>
          </a:prstGeom>
          <a:ln w="25400">
            <a:solidFill>
              <a:schemeClr val="bg2">
                <a:lumMod val="50000"/>
              </a:schemeClr>
            </a:solidFill>
            <a:prstDash val="sys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28" name="直线箭头连接符 127"/>
          <p:cNvCxnSpPr/>
          <p:nvPr/>
        </p:nvCxnSpPr>
        <p:spPr>
          <a:xfrm flipH="1">
            <a:off x="8037966" y="5704175"/>
            <a:ext cx="1112689" cy="0"/>
          </a:xfrm>
          <a:prstGeom prst="straightConnector1">
            <a:avLst/>
          </a:prstGeom>
          <a:ln w="44450">
            <a:solidFill>
              <a:schemeClr val="bg2">
                <a:lumMod val="50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直线箭头连接符 128"/>
          <p:cNvCxnSpPr/>
          <p:nvPr/>
        </p:nvCxnSpPr>
        <p:spPr>
          <a:xfrm flipH="1">
            <a:off x="8037965" y="3087251"/>
            <a:ext cx="1112690" cy="0"/>
          </a:xfrm>
          <a:prstGeom prst="straightConnector1">
            <a:avLst/>
          </a:prstGeom>
          <a:ln w="25400">
            <a:solidFill>
              <a:schemeClr val="bg2">
                <a:lumMod val="50000"/>
              </a:schemeClr>
            </a:solidFill>
            <a:prstDash val="sys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2917502" y="2783040"/>
            <a:ext cx="1202419" cy="241980"/>
          </a:xfrm>
          <a:prstGeom prst="rect">
            <a:avLst/>
          </a:prstGeom>
          <a:solidFill>
            <a:schemeClr val="bg1"/>
          </a:solidFill>
        </p:spPr>
        <p:txBody>
          <a:bodyPr wrap="square" lIns="36000" tIns="36000" rIns="36000" bIns="36000" rtlCol="0">
            <a:spAutoFit/>
          </a:bodyPr>
          <a:lstStyle/>
          <a:p>
            <a:pPr algn="ctr"/>
            <a:r>
              <a:rPr kumimoji="1" lang="en-US" altLang="zh-CN" sz="1100" dirty="0">
                <a:solidFill>
                  <a:schemeClr val="bg2">
                    <a:lumMod val="50000"/>
                  </a:schemeClr>
                </a:solidFill>
                <a:latin typeface="+mn-ea"/>
                <a:ea typeface="+mn-ea"/>
              </a:rPr>
              <a:t>Distribute policy</a:t>
            </a:r>
            <a:endParaRPr kumimoji="1" lang="zh-CN" altLang="en-US" sz="1100" dirty="0">
              <a:solidFill>
                <a:schemeClr val="bg2">
                  <a:lumMod val="50000"/>
                </a:schemeClr>
              </a:solidFill>
              <a:latin typeface="+mn-ea"/>
              <a:ea typeface="+mn-ea"/>
            </a:endParaRPr>
          </a:p>
        </p:txBody>
      </p:sp>
      <p:sp>
        <p:nvSpPr>
          <p:cNvPr id="132" name="文本框 131"/>
          <p:cNvSpPr txBox="1"/>
          <p:nvPr/>
        </p:nvSpPr>
        <p:spPr>
          <a:xfrm>
            <a:off x="3093296" y="3095992"/>
            <a:ext cx="1013779" cy="241980"/>
          </a:xfrm>
          <a:prstGeom prst="rect">
            <a:avLst/>
          </a:prstGeom>
          <a:solidFill>
            <a:schemeClr val="bg1"/>
          </a:solidFill>
        </p:spPr>
        <p:txBody>
          <a:bodyPr wrap="square" lIns="36000" tIns="36000" rIns="36000" bIns="36000" rtlCol="0">
            <a:spAutoFit/>
          </a:bodyPr>
          <a:lstStyle/>
          <a:p>
            <a:pPr algn="ctr"/>
            <a:r>
              <a:rPr kumimoji="1" lang="en-US" altLang="zh-CN" sz="1100" dirty="0">
                <a:solidFill>
                  <a:schemeClr val="bg2">
                    <a:lumMod val="50000"/>
                  </a:schemeClr>
                </a:solidFill>
                <a:latin typeface="+mn-ea"/>
                <a:ea typeface="+mn-ea"/>
              </a:rPr>
              <a:t>Collect status</a:t>
            </a:r>
            <a:endParaRPr kumimoji="1" lang="zh-CN" altLang="en-US" sz="1100" dirty="0">
              <a:solidFill>
                <a:schemeClr val="bg2">
                  <a:lumMod val="50000"/>
                </a:schemeClr>
              </a:solidFill>
              <a:latin typeface="+mn-ea"/>
              <a:ea typeface="+mn-ea"/>
            </a:endParaRPr>
          </a:p>
        </p:txBody>
      </p:sp>
      <p:sp>
        <p:nvSpPr>
          <p:cNvPr id="133" name="文本框 132"/>
          <p:cNvSpPr txBox="1"/>
          <p:nvPr/>
        </p:nvSpPr>
        <p:spPr>
          <a:xfrm>
            <a:off x="3099942" y="5492560"/>
            <a:ext cx="849601" cy="411257"/>
          </a:xfrm>
          <a:prstGeom prst="rect">
            <a:avLst/>
          </a:prstGeom>
          <a:solidFill>
            <a:schemeClr val="bg1"/>
          </a:solidFill>
        </p:spPr>
        <p:txBody>
          <a:bodyPr wrap="square" lIns="36000" tIns="36000" rIns="36000" bIns="36000" rtlCol="0">
            <a:spAutoFit/>
          </a:bodyPr>
          <a:lstStyle/>
          <a:p>
            <a:pPr algn="ctr"/>
            <a:r>
              <a:rPr kumimoji="1" lang="en-US" altLang="zh-CN" sz="1100" dirty="0">
                <a:solidFill>
                  <a:schemeClr val="bg2">
                    <a:lumMod val="50000"/>
                  </a:schemeClr>
                </a:solidFill>
                <a:latin typeface="+mn-ea"/>
                <a:ea typeface="+mn-ea"/>
              </a:rPr>
              <a:t>Encrypted Connection</a:t>
            </a:r>
            <a:endParaRPr kumimoji="1" lang="zh-CN" altLang="en-US" sz="1100" dirty="0">
              <a:solidFill>
                <a:schemeClr val="bg2">
                  <a:lumMod val="50000"/>
                </a:schemeClr>
              </a:solidFill>
              <a:latin typeface="+mn-ea"/>
              <a:ea typeface="+mn-ea"/>
            </a:endParaRPr>
          </a:p>
        </p:txBody>
      </p:sp>
      <p:sp>
        <p:nvSpPr>
          <p:cNvPr id="137" name="文本框 136"/>
          <p:cNvSpPr txBox="1"/>
          <p:nvPr/>
        </p:nvSpPr>
        <p:spPr>
          <a:xfrm>
            <a:off x="8234015" y="2858329"/>
            <a:ext cx="735130" cy="411257"/>
          </a:xfrm>
          <a:prstGeom prst="rect">
            <a:avLst/>
          </a:prstGeom>
          <a:solidFill>
            <a:schemeClr val="bg1"/>
          </a:solidFill>
        </p:spPr>
        <p:txBody>
          <a:bodyPr wrap="square" lIns="36000" tIns="36000" rIns="36000" bIns="36000" rtlCol="0">
            <a:spAutoFit/>
          </a:bodyPr>
          <a:lstStyle/>
          <a:p>
            <a:pPr algn="ctr"/>
            <a:r>
              <a:rPr kumimoji="1" lang="en-US" altLang="zh-CN" sz="1100" dirty="0">
                <a:solidFill>
                  <a:schemeClr val="bg2">
                    <a:lumMod val="50000"/>
                  </a:schemeClr>
                </a:solidFill>
                <a:latin typeface="+mn-ea"/>
                <a:ea typeface="+mn-ea"/>
              </a:rPr>
              <a:t>Identity sync</a:t>
            </a:r>
            <a:endParaRPr kumimoji="1" lang="zh-CN" altLang="en-US" sz="1100" dirty="0">
              <a:solidFill>
                <a:schemeClr val="bg2">
                  <a:lumMod val="50000"/>
                </a:schemeClr>
              </a:solidFill>
              <a:latin typeface="+mn-ea"/>
              <a:ea typeface="+mn-ea"/>
            </a:endParaRPr>
          </a:p>
        </p:txBody>
      </p:sp>
      <p:sp>
        <p:nvSpPr>
          <p:cNvPr id="138" name="矩形 137"/>
          <p:cNvSpPr/>
          <p:nvPr/>
        </p:nvSpPr>
        <p:spPr>
          <a:xfrm>
            <a:off x="4205986" y="1141878"/>
            <a:ext cx="3831979" cy="5234400"/>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indent="0" algn="l" defTabSz="914400" rtl="0" eaLnBrk="0" fontAlgn="base" latinLnBrk="0" hangingPunct="0">
              <a:lnSpc>
                <a:spcPct val="100000"/>
              </a:lnSpc>
              <a:spcBef>
                <a:spcPct val="0"/>
              </a:spcBef>
              <a:spcAft>
                <a:spcPct val="0"/>
              </a:spcAft>
              <a:buClrTx/>
              <a:buSzTx/>
              <a:buFontTx/>
              <a:buNone/>
            </a:pPr>
            <a:endParaRPr kumimoji="1" lang="zh-CN" altLang="en-US" sz="1800" b="0" i="0" u="none" strike="noStrike" kern="1200" cap="none" spc="0" normalizeH="0" baseline="0" noProof="0">
              <a:ln>
                <a:noFill/>
              </a:ln>
              <a:solidFill>
                <a:schemeClr val="tx1"/>
              </a:solidFill>
              <a:effectLst/>
              <a:uLnTx/>
              <a:uFillTx/>
              <a:latin typeface="思源黑体 CN Regular"/>
              <a:cs typeface="+mn-cs"/>
            </a:endParaRPr>
          </a:p>
        </p:txBody>
      </p:sp>
      <p:sp>
        <p:nvSpPr>
          <p:cNvPr id="7" name="文本框 132">
            <a:extLst>
              <a:ext uri="{FF2B5EF4-FFF2-40B4-BE49-F238E27FC236}">
                <a16:creationId xmlns:a16="http://schemas.microsoft.com/office/drawing/2014/main" id="{DED0AFDC-9CCD-0ABC-BE05-26BC57DA8017}"/>
              </a:ext>
            </a:extLst>
          </p:cNvPr>
          <p:cNvSpPr txBox="1"/>
          <p:nvPr/>
        </p:nvSpPr>
        <p:spPr>
          <a:xfrm>
            <a:off x="8195531" y="5217831"/>
            <a:ext cx="849601" cy="411257"/>
          </a:xfrm>
          <a:prstGeom prst="rect">
            <a:avLst/>
          </a:prstGeom>
          <a:solidFill>
            <a:schemeClr val="bg1"/>
          </a:solidFill>
        </p:spPr>
        <p:txBody>
          <a:bodyPr wrap="square" lIns="36000" tIns="36000" rIns="36000" bIns="36000" rtlCol="0">
            <a:spAutoFit/>
          </a:bodyPr>
          <a:lstStyle/>
          <a:p>
            <a:pPr algn="ctr"/>
            <a:r>
              <a:rPr kumimoji="1" lang="en-US" altLang="zh-CN" sz="1100" dirty="0">
                <a:solidFill>
                  <a:schemeClr val="bg2">
                    <a:lumMod val="50000"/>
                  </a:schemeClr>
                </a:solidFill>
                <a:latin typeface="+mn-ea"/>
                <a:ea typeface="+mn-ea"/>
              </a:rPr>
              <a:t>Encrypted Connection</a:t>
            </a:r>
            <a:endParaRPr kumimoji="1" lang="zh-CN" altLang="en-US" sz="1100" dirty="0">
              <a:solidFill>
                <a:schemeClr val="bg2">
                  <a:lumMod val="50000"/>
                </a:schemeClr>
              </a:solidFill>
              <a:latin typeface="+mn-ea"/>
              <a:ea typeface="+mn-ea"/>
            </a:endParaRPr>
          </a:p>
        </p:txBody>
      </p:sp>
    </p:spTree>
  </p:cSld>
  <p:clrMapOvr>
    <a:masterClrMapping/>
  </p:clrMapOvr>
</p:sld>
</file>

<file path=ppt/theme/theme1.xml><?xml version="1.0" encoding="utf-8"?>
<a:theme xmlns:a="http://schemas.openxmlformats.org/drawingml/2006/main" name="1_Office 主题">
  <a:themeElements>
    <a:clrScheme name="自定义 2">
      <a:dk1>
        <a:srgbClr val="000000"/>
      </a:dk1>
      <a:lt1>
        <a:srgbClr val="FFFFFF"/>
      </a:lt1>
      <a:dk2>
        <a:srgbClr val="44546A"/>
      </a:dk2>
      <a:lt2>
        <a:srgbClr val="E7E6E6"/>
      </a:lt2>
      <a:accent1>
        <a:srgbClr val="005FFE"/>
      </a:accent1>
      <a:accent2>
        <a:srgbClr val="005FF0"/>
      </a:accent2>
      <a:accent3>
        <a:srgbClr val="A636FE"/>
      </a:accent3>
      <a:accent4>
        <a:srgbClr val="02905B"/>
      </a:accent4>
      <a:accent5>
        <a:srgbClr val="EB8608"/>
      </a:accent5>
      <a:accent6>
        <a:srgbClr val="70AD47"/>
      </a:accent6>
      <a:hlink>
        <a:srgbClr val="0563C1"/>
      </a:hlink>
      <a:folHlink>
        <a:srgbClr val="954F72"/>
      </a:folHlink>
    </a:clrScheme>
    <a:fontScheme name="腾讯安全">
      <a:majorFont>
        <a:latin typeface="腾讯体 W7"/>
        <a:ea typeface="腾讯体 W7"/>
        <a:cs typeface=""/>
      </a:majorFont>
      <a:minorFont>
        <a:latin typeface="思源黑体 CN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a:solidFill>
            <a:schemeClr val="bg2">
              <a:lumMod val="50000"/>
            </a:schemeClr>
          </a:solidFill>
          <a:prstDash val="solid"/>
          <a:headEnd type="triangle"/>
          <a:tailEnd type="triangle"/>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lumMod val="5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sz="2000" dirty="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腾讯CSIG商务PPT模板2.0</Template>
  <TotalTime>397</TotalTime>
  <Words>2401</Words>
  <Application>Microsoft Macintosh PowerPoint</Application>
  <PresentationFormat>Widescreen</PresentationFormat>
  <Paragraphs>352</Paragraphs>
  <Slides>23</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等线</vt:lpstr>
      <vt:lpstr>FZLanTingHei-R-GBK</vt:lpstr>
      <vt:lpstr>Microsoft YaHei</vt:lpstr>
      <vt:lpstr>Microsoft YaHei</vt:lpstr>
      <vt:lpstr>Noto Sans S Chinese Regular</vt:lpstr>
      <vt:lpstr>TTTGB Medium</vt:lpstr>
      <vt:lpstr>思源黑体 CN Regular</vt:lpstr>
      <vt:lpstr>方正兰亭细黑_GBK</vt:lpstr>
      <vt:lpstr>腾讯体</vt:lpstr>
      <vt:lpstr>腾讯体 W3</vt:lpstr>
      <vt:lpstr>腾讯体 W7</vt:lpstr>
      <vt:lpstr>Arial</vt:lpstr>
      <vt:lpstr>Calibri</vt:lpstr>
      <vt:lpstr>Helvetica Neue Medium</vt:lpstr>
      <vt:lpstr>Wingdings</vt:lpstr>
      <vt:lpstr>1_Office 主题</vt:lpstr>
      <vt:lpstr>PowerPoint Presentation</vt:lpstr>
      <vt:lpstr>PowerPoint Presentation</vt:lpstr>
      <vt:lpstr>PowerPoint Presentation</vt:lpstr>
      <vt:lpstr>Background: Diversified working environments leads to blurred boundaries on corporate network</vt:lpstr>
      <vt:lpstr>New Challenges to Traditional Cybersecurity</vt:lpstr>
      <vt:lpstr>What is Zero-Trust?</vt:lpstr>
      <vt:lpstr>Zero-Trust Concept Evolution and Practices</vt:lpstr>
      <vt:lpstr>PowerPoint Presentation</vt:lpstr>
      <vt:lpstr>Tencent iOA Security Solution Overview</vt:lpstr>
      <vt:lpstr>Design Principle – Continuous Validation  </vt:lpstr>
      <vt:lpstr>Core Capabilities - Identity Management</vt:lpstr>
      <vt:lpstr>Core Capability: Self-adaptive Multi-Factor Authentication (MFA)</vt:lpstr>
      <vt:lpstr>Core Capability: Unified Endpoint Management</vt:lpstr>
      <vt:lpstr>Capability: Trusted Device Assessment</vt:lpstr>
      <vt:lpstr>Core Capability: Device Security</vt:lpstr>
      <vt:lpstr>Core Capability: Application Security</vt:lpstr>
      <vt:lpstr>Core Capability: Fast &amp; Secure Network</vt:lpstr>
      <vt:lpstr>Core Capability – Application-Level Access Control</vt:lpstr>
      <vt:lpstr>PowerPoint Presentation</vt:lpstr>
      <vt:lpstr>Base on Tencent’s Best Practices</vt:lpstr>
      <vt:lpstr>Success Stories in China Mainland</vt:lpstr>
      <vt:lpstr>Success Story in HK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麟凯 付</dc:creator>
  <cp:lastModifiedBy>H100812</cp:lastModifiedBy>
  <cp:revision>706</cp:revision>
  <dcterms:created xsi:type="dcterms:W3CDTF">2019-09-17T10:59:00Z</dcterms:created>
  <dcterms:modified xsi:type="dcterms:W3CDTF">2023-02-13T15:43:41Z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36A2902E2AF24D9AB8A631BEF0B8D36A</vt:lpwstr>
  </property>
</Properties>
</file>