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92"/>
  </p:notesMasterIdLst>
  <p:sldIdLst>
    <p:sldId id="374" r:id="rId2"/>
    <p:sldId id="277" r:id="rId3"/>
    <p:sldId id="375" r:id="rId4"/>
    <p:sldId id="382" r:id="rId5"/>
    <p:sldId id="3329" r:id="rId6"/>
    <p:sldId id="3331" r:id="rId7"/>
    <p:sldId id="3314" r:id="rId8"/>
    <p:sldId id="3323" r:id="rId9"/>
    <p:sldId id="3322" r:id="rId10"/>
    <p:sldId id="328" r:id="rId11"/>
    <p:sldId id="1352" r:id="rId12"/>
    <p:sldId id="390" r:id="rId13"/>
    <p:sldId id="386" r:id="rId14"/>
    <p:sldId id="3327" r:id="rId15"/>
    <p:sldId id="3318" r:id="rId16"/>
    <p:sldId id="3333" r:id="rId17"/>
    <p:sldId id="3320" r:id="rId18"/>
    <p:sldId id="3321" r:id="rId19"/>
    <p:sldId id="3306" r:id="rId20"/>
    <p:sldId id="616" r:id="rId21"/>
    <p:sldId id="3315" r:id="rId22"/>
    <p:sldId id="3312" r:id="rId23"/>
    <p:sldId id="3310" r:id="rId24"/>
    <p:sldId id="3311" r:id="rId25"/>
    <p:sldId id="3308" r:id="rId26"/>
    <p:sldId id="3313" r:id="rId27"/>
    <p:sldId id="3316" r:id="rId28"/>
    <p:sldId id="387" r:id="rId29"/>
    <p:sldId id="3325" r:id="rId30"/>
    <p:sldId id="662" r:id="rId31"/>
    <p:sldId id="663" r:id="rId32"/>
    <p:sldId id="3304" r:id="rId33"/>
    <p:sldId id="661" r:id="rId34"/>
    <p:sldId id="3301" r:id="rId35"/>
    <p:sldId id="3332" r:id="rId36"/>
    <p:sldId id="3302" r:id="rId37"/>
    <p:sldId id="3317" r:id="rId38"/>
    <p:sldId id="3326" r:id="rId39"/>
    <p:sldId id="259" r:id="rId40"/>
    <p:sldId id="352" r:id="rId41"/>
    <p:sldId id="298" r:id="rId42"/>
    <p:sldId id="299" r:id="rId43"/>
    <p:sldId id="279" r:id="rId44"/>
    <p:sldId id="280" r:id="rId45"/>
    <p:sldId id="281" r:id="rId46"/>
    <p:sldId id="359" r:id="rId47"/>
    <p:sldId id="306" r:id="rId48"/>
    <p:sldId id="362" r:id="rId49"/>
    <p:sldId id="357" r:id="rId50"/>
    <p:sldId id="361" r:id="rId51"/>
    <p:sldId id="363" r:id="rId52"/>
    <p:sldId id="373" r:id="rId53"/>
    <p:sldId id="290" r:id="rId54"/>
    <p:sldId id="335" r:id="rId55"/>
    <p:sldId id="364" r:id="rId56"/>
    <p:sldId id="348" r:id="rId57"/>
    <p:sldId id="346" r:id="rId58"/>
    <p:sldId id="350" r:id="rId59"/>
    <p:sldId id="345" r:id="rId60"/>
    <p:sldId id="338" r:id="rId61"/>
    <p:sldId id="351" r:id="rId62"/>
    <p:sldId id="287" r:id="rId63"/>
    <p:sldId id="371" r:id="rId64"/>
    <p:sldId id="372" r:id="rId65"/>
    <p:sldId id="370" r:id="rId66"/>
    <p:sldId id="347" r:id="rId67"/>
    <p:sldId id="369" r:id="rId68"/>
    <p:sldId id="368" r:id="rId69"/>
    <p:sldId id="360" r:id="rId70"/>
    <p:sldId id="310" r:id="rId71"/>
    <p:sldId id="312" r:id="rId72"/>
    <p:sldId id="313" r:id="rId73"/>
    <p:sldId id="314" r:id="rId74"/>
    <p:sldId id="316" r:id="rId75"/>
    <p:sldId id="318" r:id="rId76"/>
    <p:sldId id="319" r:id="rId77"/>
    <p:sldId id="320" r:id="rId78"/>
    <p:sldId id="321" r:id="rId79"/>
    <p:sldId id="322" r:id="rId80"/>
    <p:sldId id="323" r:id="rId81"/>
    <p:sldId id="324" r:id="rId82"/>
    <p:sldId id="325" r:id="rId83"/>
    <p:sldId id="326" r:id="rId84"/>
    <p:sldId id="327" r:id="rId85"/>
    <p:sldId id="329" r:id="rId86"/>
    <p:sldId id="330" r:id="rId87"/>
    <p:sldId id="331" r:id="rId88"/>
    <p:sldId id="332" r:id="rId89"/>
    <p:sldId id="3319" r:id="rId90"/>
    <p:sldId id="3324" r:id="rId9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0B43A01E-9B72-174A-988C-637C44345D51}">
          <p14:sldIdLst>
            <p14:sldId id="374"/>
            <p14:sldId id="277"/>
            <p14:sldId id="375"/>
            <p14:sldId id="382"/>
            <p14:sldId id="3329"/>
            <p14:sldId id="3331"/>
            <p14:sldId id="3314"/>
            <p14:sldId id="3323"/>
            <p14:sldId id="3322"/>
            <p14:sldId id="328"/>
            <p14:sldId id="1352"/>
            <p14:sldId id="390"/>
            <p14:sldId id="386"/>
            <p14:sldId id="3327"/>
            <p14:sldId id="3318"/>
            <p14:sldId id="3333"/>
            <p14:sldId id="3320"/>
            <p14:sldId id="3321"/>
            <p14:sldId id="3306"/>
            <p14:sldId id="616"/>
            <p14:sldId id="3315"/>
            <p14:sldId id="3312"/>
            <p14:sldId id="3310"/>
            <p14:sldId id="3311"/>
            <p14:sldId id="3308"/>
            <p14:sldId id="3313"/>
            <p14:sldId id="3316"/>
            <p14:sldId id="387"/>
            <p14:sldId id="3325"/>
            <p14:sldId id="662"/>
            <p14:sldId id="663"/>
            <p14:sldId id="3304"/>
            <p14:sldId id="661"/>
            <p14:sldId id="3301"/>
            <p14:sldId id="3332"/>
            <p14:sldId id="3302"/>
            <p14:sldId id="3317"/>
            <p14:sldId id="3326"/>
            <p14:sldId id="259"/>
            <p14:sldId id="352"/>
            <p14:sldId id="298"/>
            <p14:sldId id="299"/>
            <p14:sldId id="279"/>
            <p14:sldId id="280"/>
            <p14:sldId id="281"/>
            <p14:sldId id="359"/>
            <p14:sldId id="306"/>
            <p14:sldId id="362"/>
            <p14:sldId id="357"/>
            <p14:sldId id="361"/>
            <p14:sldId id="363"/>
            <p14:sldId id="373"/>
            <p14:sldId id="290"/>
            <p14:sldId id="335"/>
            <p14:sldId id="364"/>
            <p14:sldId id="348"/>
            <p14:sldId id="346"/>
            <p14:sldId id="350"/>
            <p14:sldId id="345"/>
            <p14:sldId id="338"/>
            <p14:sldId id="351"/>
            <p14:sldId id="287"/>
            <p14:sldId id="371"/>
            <p14:sldId id="372"/>
            <p14:sldId id="370"/>
            <p14:sldId id="347"/>
            <p14:sldId id="369"/>
            <p14:sldId id="368"/>
            <p14:sldId id="360"/>
            <p14:sldId id="310"/>
            <p14:sldId id="312"/>
            <p14:sldId id="313"/>
            <p14:sldId id="314"/>
            <p14:sldId id="316"/>
            <p14:sldId id="318"/>
            <p14:sldId id="319"/>
            <p14:sldId id="320"/>
            <p14:sldId id="321"/>
            <p14:sldId id="322"/>
            <p14:sldId id="323"/>
            <p14:sldId id="324"/>
            <p14:sldId id="325"/>
            <p14:sldId id="326"/>
            <p14:sldId id="327"/>
            <p14:sldId id="329"/>
            <p14:sldId id="330"/>
            <p14:sldId id="331"/>
            <p14:sldId id="332"/>
            <p14:sldId id="3319"/>
            <p14:sldId id="3324"/>
          </p14:sldIdLst>
        </p14:section>
      </p14:sectionLst>
    </p:ext>
    <p:ext uri="{EFAFB233-063F-42B5-8137-9DF3F51BA10A}">
      <p15:sldGuideLst xmlns:p15="http://schemas.microsoft.com/office/powerpoint/2012/main">
        <p15:guide id="1" pos="370" userDrawn="1">
          <p15:clr>
            <a:srgbClr val="A4A3A4"/>
          </p15:clr>
        </p15:guide>
        <p15:guide id="6" orient="horz" pos="368" userDrawn="1">
          <p15:clr>
            <a:srgbClr val="A4A3A4"/>
          </p15:clr>
        </p15:guide>
        <p15:guide id="7" pos="7287" userDrawn="1">
          <p15:clr>
            <a:srgbClr val="A4A3A4"/>
          </p15:clr>
        </p15:guide>
        <p15:guide id="8" orient="horz" pos="3952" userDrawn="1">
          <p15:clr>
            <a:srgbClr val="A4A3A4"/>
          </p15:clr>
        </p15:guide>
        <p15:guide id="11" orient="horz" pos="3793" userDrawn="1">
          <p15:clr>
            <a:srgbClr val="A4A3A4"/>
          </p15:clr>
        </p15:guide>
        <p15:guide id="12" pos="7129" userDrawn="1">
          <p15:clr>
            <a:srgbClr val="A4A3A4"/>
          </p15:clr>
        </p15:guide>
        <p15:guide id="13" pos="551" userDrawn="1">
          <p15:clr>
            <a:srgbClr val="A4A3A4"/>
          </p15:clr>
        </p15:guide>
        <p15:guide id="14" orient="horz" pos="5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0F9"/>
    <a:srgbClr val="6847B9"/>
    <a:srgbClr val="29C571"/>
    <a:srgbClr val="6F4D6B"/>
    <a:srgbClr val="0DBED3"/>
    <a:srgbClr val="16BDD2"/>
    <a:srgbClr val="16BDD3"/>
    <a:srgbClr val="0261EC"/>
    <a:srgbClr val="016EFF"/>
    <a:srgbClr val="0267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2" autoAdjust="0"/>
    <p:restoredTop sz="96303" autoAdjust="0"/>
  </p:normalViewPr>
  <p:slideViewPr>
    <p:cSldViewPr snapToGrid="0" snapToObjects="1" showGuides="1">
      <p:cViewPr>
        <p:scale>
          <a:sx n="147" d="100"/>
          <a:sy n="147" d="100"/>
        </p:scale>
        <p:origin x="448" y="232"/>
      </p:cViewPr>
      <p:guideLst>
        <p:guide pos="370"/>
        <p:guide orient="horz" pos="368"/>
        <p:guide pos="7287"/>
        <p:guide orient="horz" pos="3952"/>
        <p:guide orient="horz" pos="3793"/>
        <p:guide pos="7129"/>
        <p:guide pos="551"/>
        <p:guide orient="horz" pos="5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istrator\Documents\WXWork\1688851418277773\Cache\File\2019-01\50&#33410;&#28857;1T&#25968;&#25454;TPCDS%20SQL&#26597;&#35810;&#26102;&#38271;__TBase-C&#2455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49</a:t>
            </a:r>
            <a:r>
              <a:rPr lang="zh-CN"/>
              <a:t>节点</a:t>
            </a:r>
            <a:r>
              <a:rPr lang="en-US"/>
              <a:t>1T</a:t>
            </a:r>
            <a:r>
              <a:rPr lang="zh-CN"/>
              <a:t>数据</a:t>
            </a:r>
            <a:r>
              <a:rPr lang="en-US"/>
              <a:t>TPCDS SQL</a:t>
            </a:r>
            <a:r>
              <a:rPr lang="zh-CN"/>
              <a:t>查询时长比较</a:t>
            </a:r>
            <a:r>
              <a:rPr lang="en-US"/>
              <a:t>(ms)</a:t>
            </a:r>
            <a:endParaRPr lang="zh-CN"/>
          </a:p>
        </c:rich>
      </c:tx>
      <c:overlay val="0"/>
      <c:spPr>
        <a:noFill/>
        <a:ln>
          <a:noFill/>
        </a:ln>
        <a:effectLst/>
      </c:spPr>
    </c:title>
    <c:autoTitleDeleted val="0"/>
    <c:plotArea>
      <c:layout/>
      <c:barChart>
        <c:barDir val="col"/>
        <c:grouping val="clustered"/>
        <c:varyColors val="0"/>
        <c:ser>
          <c:idx val="0"/>
          <c:order val="0"/>
          <c:tx>
            <c:strRef>
              <c:f>Sheet2!$B$1</c:f>
              <c:strCache>
                <c:ptCount val="1"/>
                <c:pt idx="0">
                  <c:v>Tbase</c:v>
                </c:pt>
              </c:strCache>
            </c:strRef>
          </c:tx>
          <c:spPr>
            <a:solidFill>
              <a:schemeClr val="accent1"/>
            </a:solidFill>
            <a:ln>
              <a:noFill/>
            </a:ln>
            <a:effectLst/>
          </c:spPr>
          <c:invertIfNegative val="0"/>
          <c:cat>
            <c:strRef>
              <c:f>Sheet2!$A$2:$A$44</c:f>
              <c:strCache>
                <c:ptCount val="43"/>
                <c:pt idx="0">
                  <c:v>02_sql</c:v>
                </c:pt>
                <c:pt idx="1">
                  <c:v>03_sql</c:v>
                </c:pt>
                <c:pt idx="2">
                  <c:v>07_sql</c:v>
                </c:pt>
                <c:pt idx="3">
                  <c:v>08_sql</c:v>
                </c:pt>
                <c:pt idx="4">
                  <c:v>12_sql</c:v>
                </c:pt>
                <c:pt idx="5">
                  <c:v>13_sql</c:v>
                </c:pt>
                <c:pt idx="6">
                  <c:v>15_sql</c:v>
                </c:pt>
                <c:pt idx="7">
                  <c:v>17_sql</c:v>
                </c:pt>
                <c:pt idx="8">
                  <c:v>18_sql</c:v>
                </c:pt>
                <c:pt idx="9">
                  <c:v>19_sql</c:v>
                </c:pt>
                <c:pt idx="10">
                  <c:v>20_sql</c:v>
                </c:pt>
                <c:pt idx="11">
                  <c:v>21_sql</c:v>
                </c:pt>
                <c:pt idx="12">
                  <c:v>25_sql</c:v>
                </c:pt>
                <c:pt idx="13">
                  <c:v>26_sql</c:v>
                </c:pt>
                <c:pt idx="14">
                  <c:v>29_sql</c:v>
                </c:pt>
                <c:pt idx="15">
                  <c:v>34_sql</c:v>
                </c:pt>
                <c:pt idx="16">
                  <c:v>38_sql</c:v>
                </c:pt>
                <c:pt idx="17">
                  <c:v>39_2_sql</c:v>
                </c:pt>
                <c:pt idx="18">
                  <c:v>40_sql</c:v>
                </c:pt>
                <c:pt idx="19">
                  <c:v>42_sql</c:v>
                </c:pt>
                <c:pt idx="20">
                  <c:v>43_sql</c:v>
                </c:pt>
                <c:pt idx="21">
                  <c:v>48_sql</c:v>
                </c:pt>
                <c:pt idx="22">
                  <c:v>49_sql</c:v>
                </c:pt>
                <c:pt idx="23">
                  <c:v>51_sql</c:v>
                </c:pt>
                <c:pt idx="24">
                  <c:v>52_sql</c:v>
                </c:pt>
                <c:pt idx="25">
                  <c:v>53_sql</c:v>
                </c:pt>
                <c:pt idx="26">
                  <c:v>59_sql</c:v>
                </c:pt>
                <c:pt idx="27">
                  <c:v>62_sql</c:v>
                </c:pt>
                <c:pt idx="28">
                  <c:v>63_sql</c:v>
                </c:pt>
                <c:pt idx="29">
                  <c:v>65_sql</c:v>
                </c:pt>
                <c:pt idx="30">
                  <c:v>69_sql</c:v>
                </c:pt>
                <c:pt idx="31">
                  <c:v>71_sql</c:v>
                </c:pt>
                <c:pt idx="32">
                  <c:v>73_sql</c:v>
                </c:pt>
                <c:pt idx="33">
                  <c:v>79_sql</c:v>
                </c:pt>
                <c:pt idx="34">
                  <c:v>80_sql</c:v>
                </c:pt>
                <c:pt idx="35">
                  <c:v>85_sql</c:v>
                </c:pt>
                <c:pt idx="36">
                  <c:v>87_sql</c:v>
                </c:pt>
                <c:pt idx="37">
                  <c:v>89_sql</c:v>
                </c:pt>
                <c:pt idx="38">
                  <c:v>91_sql</c:v>
                </c:pt>
                <c:pt idx="39">
                  <c:v>96_sql</c:v>
                </c:pt>
                <c:pt idx="40">
                  <c:v>97_sql</c:v>
                </c:pt>
                <c:pt idx="41">
                  <c:v>98_sql</c:v>
                </c:pt>
                <c:pt idx="42">
                  <c:v>99_sql</c:v>
                </c:pt>
              </c:strCache>
            </c:strRef>
          </c:cat>
          <c:val>
            <c:numRef>
              <c:f>Sheet2!$B$2:$B$44</c:f>
              <c:numCache>
                <c:formatCode>General</c:formatCode>
                <c:ptCount val="43"/>
                <c:pt idx="0">
                  <c:v>20318.599999999999</c:v>
                </c:pt>
                <c:pt idx="1">
                  <c:v>12740.833000000001</c:v>
                </c:pt>
                <c:pt idx="2">
                  <c:v>34783.468000000001</c:v>
                </c:pt>
                <c:pt idx="3">
                  <c:v>14406.123</c:v>
                </c:pt>
                <c:pt idx="4">
                  <c:v>2329.0450000000001</c:v>
                </c:pt>
                <c:pt idx="5">
                  <c:v>29231.823</c:v>
                </c:pt>
                <c:pt idx="6">
                  <c:v>6991.598</c:v>
                </c:pt>
                <c:pt idx="7">
                  <c:v>15766.223</c:v>
                </c:pt>
                <c:pt idx="8">
                  <c:v>25459.162</c:v>
                </c:pt>
                <c:pt idx="9">
                  <c:v>16652.259999999998</c:v>
                </c:pt>
                <c:pt idx="10">
                  <c:v>4053.2620000000002</c:v>
                </c:pt>
                <c:pt idx="11">
                  <c:v>4754.7340000000004</c:v>
                </c:pt>
                <c:pt idx="12">
                  <c:v>15165.671</c:v>
                </c:pt>
                <c:pt idx="13">
                  <c:v>13228.130999999999</c:v>
                </c:pt>
                <c:pt idx="14">
                  <c:v>44603.625999999997</c:v>
                </c:pt>
                <c:pt idx="15">
                  <c:v>9747.2279999999992</c:v>
                </c:pt>
                <c:pt idx="16">
                  <c:v>37905.453999999998</c:v>
                </c:pt>
                <c:pt idx="17">
                  <c:v>27799.006000000001</c:v>
                </c:pt>
                <c:pt idx="18">
                  <c:v>7848.5690000000004</c:v>
                </c:pt>
                <c:pt idx="19">
                  <c:v>12368.021000000001</c:v>
                </c:pt>
                <c:pt idx="20">
                  <c:v>13660.218999999999</c:v>
                </c:pt>
                <c:pt idx="21">
                  <c:v>27937.746999999999</c:v>
                </c:pt>
                <c:pt idx="22">
                  <c:v>39544.36</c:v>
                </c:pt>
                <c:pt idx="23">
                  <c:v>27467.966</c:v>
                </c:pt>
                <c:pt idx="24">
                  <c:v>11590.987999999999</c:v>
                </c:pt>
                <c:pt idx="25">
                  <c:v>28100.378000000001</c:v>
                </c:pt>
                <c:pt idx="26">
                  <c:v>61036.17</c:v>
                </c:pt>
                <c:pt idx="27">
                  <c:v>5434.3990000000003</c:v>
                </c:pt>
                <c:pt idx="28">
                  <c:v>28151.404999999999</c:v>
                </c:pt>
                <c:pt idx="29">
                  <c:v>43197.394999999997</c:v>
                </c:pt>
                <c:pt idx="30">
                  <c:v>17916.366999999998</c:v>
                </c:pt>
                <c:pt idx="31">
                  <c:v>23419.48</c:v>
                </c:pt>
                <c:pt idx="32">
                  <c:v>28410.572</c:v>
                </c:pt>
                <c:pt idx="33">
                  <c:v>26443.962</c:v>
                </c:pt>
                <c:pt idx="34">
                  <c:v>47138.542999999998</c:v>
                </c:pt>
                <c:pt idx="35">
                  <c:v>20355.178</c:v>
                </c:pt>
                <c:pt idx="36">
                  <c:v>47514.106</c:v>
                </c:pt>
                <c:pt idx="37">
                  <c:v>30795.117999999999</c:v>
                </c:pt>
                <c:pt idx="38">
                  <c:v>1594.3979999999999</c:v>
                </c:pt>
                <c:pt idx="39">
                  <c:v>11287.34</c:v>
                </c:pt>
                <c:pt idx="40">
                  <c:v>41732.546999999999</c:v>
                </c:pt>
                <c:pt idx="41">
                  <c:v>9934.0580000000009</c:v>
                </c:pt>
                <c:pt idx="42">
                  <c:v>8630.982</c:v>
                </c:pt>
              </c:numCache>
            </c:numRef>
          </c:val>
          <c:extLst>
            <c:ext xmlns:c16="http://schemas.microsoft.com/office/drawing/2014/chart" uri="{C3380CC4-5D6E-409C-BE32-E72D297353CC}">
              <c16:uniqueId val="{00000000-A827-404E-8F12-4E3881671810}"/>
            </c:ext>
          </c:extLst>
        </c:ser>
        <c:ser>
          <c:idx val="1"/>
          <c:order val="1"/>
          <c:tx>
            <c:strRef>
              <c:f>Sheet2!$C$1</c:f>
              <c:strCache>
                <c:ptCount val="1"/>
                <c:pt idx="0">
                  <c:v>某知名数据库</c:v>
                </c:pt>
              </c:strCache>
            </c:strRef>
          </c:tx>
          <c:spPr>
            <a:solidFill>
              <a:schemeClr val="accent2"/>
            </a:solidFill>
            <a:ln>
              <a:noFill/>
            </a:ln>
            <a:effectLst/>
          </c:spPr>
          <c:invertIfNegative val="0"/>
          <c:cat>
            <c:strRef>
              <c:f>Sheet2!$A$2:$A$44</c:f>
              <c:strCache>
                <c:ptCount val="43"/>
                <c:pt idx="0">
                  <c:v>02_sql</c:v>
                </c:pt>
                <c:pt idx="1">
                  <c:v>03_sql</c:v>
                </c:pt>
                <c:pt idx="2">
                  <c:v>07_sql</c:v>
                </c:pt>
                <c:pt idx="3">
                  <c:v>08_sql</c:v>
                </c:pt>
                <c:pt idx="4">
                  <c:v>12_sql</c:v>
                </c:pt>
                <c:pt idx="5">
                  <c:v>13_sql</c:v>
                </c:pt>
                <c:pt idx="6">
                  <c:v>15_sql</c:v>
                </c:pt>
                <c:pt idx="7">
                  <c:v>17_sql</c:v>
                </c:pt>
                <c:pt idx="8">
                  <c:v>18_sql</c:v>
                </c:pt>
                <c:pt idx="9">
                  <c:v>19_sql</c:v>
                </c:pt>
                <c:pt idx="10">
                  <c:v>20_sql</c:v>
                </c:pt>
                <c:pt idx="11">
                  <c:v>21_sql</c:v>
                </c:pt>
                <c:pt idx="12">
                  <c:v>25_sql</c:v>
                </c:pt>
                <c:pt idx="13">
                  <c:v>26_sql</c:v>
                </c:pt>
                <c:pt idx="14">
                  <c:v>29_sql</c:v>
                </c:pt>
                <c:pt idx="15">
                  <c:v>34_sql</c:v>
                </c:pt>
                <c:pt idx="16">
                  <c:v>38_sql</c:v>
                </c:pt>
                <c:pt idx="17">
                  <c:v>39_2_sql</c:v>
                </c:pt>
                <c:pt idx="18">
                  <c:v>40_sql</c:v>
                </c:pt>
                <c:pt idx="19">
                  <c:v>42_sql</c:v>
                </c:pt>
                <c:pt idx="20">
                  <c:v>43_sql</c:v>
                </c:pt>
                <c:pt idx="21">
                  <c:v>48_sql</c:v>
                </c:pt>
                <c:pt idx="22">
                  <c:v>49_sql</c:v>
                </c:pt>
                <c:pt idx="23">
                  <c:v>51_sql</c:v>
                </c:pt>
                <c:pt idx="24">
                  <c:v>52_sql</c:v>
                </c:pt>
                <c:pt idx="25">
                  <c:v>53_sql</c:v>
                </c:pt>
                <c:pt idx="26">
                  <c:v>59_sql</c:v>
                </c:pt>
                <c:pt idx="27">
                  <c:v>62_sql</c:v>
                </c:pt>
                <c:pt idx="28">
                  <c:v>63_sql</c:v>
                </c:pt>
                <c:pt idx="29">
                  <c:v>65_sql</c:v>
                </c:pt>
                <c:pt idx="30">
                  <c:v>69_sql</c:v>
                </c:pt>
                <c:pt idx="31">
                  <c:v>71_sql</c:v>
                </c:pt>
                <c:pt idx="32">
                  <c:v>73_sql</c:v>
                </c:pt>
                <c:pt idx="33">
                  <c:v>79_sql</c:v>
                </c:pt>
                <c:pt idx="34">
                  <c:v>80_sql</c:v>
                </c:pt>
                <c:pt idx="35">
                  <c:v>85_sql</c:v>
                </c:pt>
                <c:pt idx="36">
                  <c:v>87_sql</c:v>
                </c:pt>
                <c:pt idx="37">
                  <c:v>89_sql</c:v>
                </c:pt>
                <c:pt idx="38">
                  <c:v>91_sql</c:v>
                </c:pt>
                <c:pt idx="39">
                  <c:v>96_sql</c:v>
                </c:pt>
                <c:pt idx="40">
                  <c:v>97_sql</c:v>
                </c:pt>
                <c:pt idx="41">
                  <c:v>98_sql</c:v>
                </c:pt>
                <c:pt idx="42">
                  <c:v>99_sql</c:v>
                </c:pt>
              </c:strCache>
            </c:strRef>
          </c:cat>
          <c:val>
            <c:numRef>
              <c:f>Sheet2!$C$2:$C$44</c:f>
              <c:numCache>
                <c:formatCode>General</c:formatCode>
                <c:ptCount val="43"/>
                <c:pt idx="0">
                  <c:v>82706.596000000005</c:v>
                </c:pt>
                <c:pt idx="1">
                  <c:v>34154.989000000001</c:v>
                </c:pt>
                <c:pt idx="2">
                  <c:v>55060.245000000003</c:v>
                </c:pt>
                <c:pt idx="3">
                  <c:v>33273.788999999997</c:v>
                </c:pt>
                <c:pt idx="4">
                  <c:v>3866.62</c:v>
                </c:pt>
                <c:pt idx="5">
                  <c:v>127498.799</c:v>
                </c:pt>
                <c:pt idx="6">
                  <c:v>8591.7289999999994</c:v>
                </c:pt>
                <c:pt idx="7">
                  <c:v>160151.66200000001</c:v>
                </c:pt>
                <c:pt idx="8">
                  <c:v>33283.531000000003</c:v>
                </c:pt>
                <c:pt idx="9">
                  <c:v>18147.452000000001</c:v>
                </c:pt>
                <c:pt idx="10">
                  <c:v>7090.6149999999998</c:v>
                </c:pt>
                <c:pt idx="11">
                  <c:v>7336.5290000000005</c:v>
                </c:pt>
                <c:pt idx="12">
                  <c:v>170337.32699999999</c:v>
                </c:pt>
                <c:pt idx="13">
                  <c:v>13268.848</c:v>
                </c:pt>
                <c:pt idx="14">
                  <c:v>163562.889</c:v>
                </c:pt>
                <c:pt idx="15">
                  <c:v>42860.606</c:v>
                </c:pt>
                <c:pt idx="16">
                  <c:v>46676.983999999997</c:v>
                </c:pt>
                <c:pt idx="17">
                  <c:v>32287.789000000001</c:v>
                </c:pt>
                <c:pt idx="18">
                  <c:v>11538.957</c:v>
                </c:pt>
                <c:pt idx="19">
                  <c:v>32676.386999999999</c:v>
                </c:pt>
                <c:pt idx="20">
                  <c:v>44417.082000000002</c:v>
                </c:pt>
                <c:pt idx="21">
                  <c:v>115427.732</c:v>
                </c:pt>
                <c:pt idx="22">
                  <c:v>52913.059000000001</c:v>
                </c:pt>
                <c:pt idx="23">
                  <c:v>51153.764000000003</c:v>
                </c:pt>
                <c:pt idx="24">
                  <c:v>32867.487000000001</c:v>
                </c:pt>
                <c:pt idx="25">
                  <c:v>43734.366999999998</c:v>
                </c:pt>
                <c:pt idx="26">
                  <c:v>107812.008</c:v>
                </c:pt>
                <c:pt idx="27">
                  <c:v>16934.478999999999</c:v>
                </c:pt>
                <c:pt idx="28">
                  <c:v>42026.025000000001</c:v>
                </c:pt>
                <c:pt idx="29">
                  <c:v>102435.622</c:v>
                </c:pt>
                <c:pt idx="30">
                  <c:v>31012.263999999999</c:v>
                </c:pt>
                <c:pt idx="31">
                  <c:v>57049.578999999998</c:v>
                </c:pt>
                <c:pt idx="32">
                  <c:v>37728.436999999998</c:v>
                </c:pt>
                <c:pt idx="33">
                  <c:v>57358.807000000001</c:v>
                </c:pt>
                <c:pt idx="34">
                  <c:v>49570.084000000003</c:v>
                </c:pt>
                <c:pt idx="35">
                  <c:v>21059.972000000002</c:v>
                </c:pt>
                <c:pt idx="36">
                  <c:v>47753.353999999999</c:v>
                </c:pt>
                <c:pt idx="37">
                  <c:v>54606.392</c:v>
                </c:pt>
                <c:pt idx="38">
                  <c:v>2346.5610000000001</c:v>
                </c:pt>
                <c:pt idx="39">
                  <c:v>35437.165000000001</c:v>
                </c:pt>
                <c:pt idx="40">
                  <c:v>75564.86</c:v>
                </c:pt>
                <c:pt idx="41">
                  <c:v>13713.704</c:v>
                </c:pt>
                <c:pt idx="42">
                  <c:v>34786.813999999998</c:v>
                </c:pt>
              </c:numCache>
            </c:numRef>
          </c:val>
          <c:extLst>
            <c:ext xmlns:c16="http://schemas.microsoft.com/office/drawing/2014/chart" uri="{C3380CC4-5D6E-409C-BE32-E72D297353CC}">
              <c16:uniqueId val="{00000001-A827-404E-8F12-4E3881671810}"/>
            </c:ext>
          </c:extLst>
        </c:ser>
        <c:dLbls>
          <c:showLegendKey val="0"/>
          <c:showVal val="0"/>
          <c:showCatName val="0"/>
          <c:showSerName val="0"/>
          <c:showPercent val="0"/>
          <c:showBubbleSize val="0"/>
        </c:dLbls>
        <c:gapWidth val="219"/>
        <c:overlap val="-27"/>
        <c:axId val="229953920"/>
        <c:axId val="229956224"/>
      </c:barChart>
      <c:catAx>
        <c:axId val="22995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solidFill>
                  <a:schemeClr val="bg1"/>
                </a:solidFill>
              </a:defRPr>
            </a:pPr>
            <a:endParaRPr lang="zh-CN"/>
          </a:p>
        </c:txPr>
        <c:crossAx val="229956224"/>
        <c:crosses val="autoZero"/>
        <c:auto val="1"/>
        <c:lblAlgn val="ctr"/>
        <c:lblOffset val="100"/>
        <c:noMultiLvlLbl val="0"/>
      </c:catAx>
      <c:valAx>
        <c:axId val="229956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zh-CN"/>
          </a:p>
        </c:txPr>
        <c:crossAx val="229953920"/>
        <c:crosses val="autoZero"/>
        <c:crossBetween val="between"/>
      </c:valAx>
      <c:spPr>
        <a:noFill/>
        <a:ln>
          <a:noFill/>
        </a:ln>
        <a:effectLst/>
      </c:spPr>
    </c:plotArea>
    <c:legend>
      <c:legendPos val="b"/>
      <c:legendEntry>
        <c:idx val="1"/>
        <c:delete val="1"/>
      </c:legendEntry>
      <c:overlay val="0"/>
      <c:spPr>
        <a:noFill/>
        <a:ln>
          <a:noFill/>
        </a:ln>
        <a:effectLst/>
      </c:spPr>
      <c:txPr>
        <a:bodyPr rot="0" vert="horz"/>
        <a:lstStyle/>
        <a:p>
          <a:pPr>
            <a:defRPr>
              <a:solidFill>
                <a:schemeClr val="bg1"/>
              </a:solidFill>
            </a:defRPr>
          </a:pPr>
          <a:endParaRPr lang="zh-CN"/>
        </a:p>
      </c:txPr>
    </c:legend>
    <c:plotVisOnly val="1"/>
    <c:dispBlanksAs val="gap"/>
    <c:showDLblsOverMax val="0"/>
  </c:chart>
  <c:spPr>
    <a:noFill/>
    <a:ln>
      <a:noFill/>
    </a:ln>
    <a:effectLst/>
  </c:spPr>
  <c:txPr>
    <a:bodyPr/>
    <a:lstStyle/>
    <a:p>
      <a:pPr>
        <a:defRPr>
          <a:latin typeface="微软雅黑"/>
          <a:ea typeface="微软雅黑"/>
          <a:sym typeface="微软雅黑"/>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DDD3C-D133-43CD-9FC9-A61E4DF6C3E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CN" altLang="en-US"/>
        </a:p>
      </dgm:t>
    </dgm:pt>
    <dgm:pt modelId="{3A9328FA-5EE2-4138-AC9F-3C76DB6BD1FD}">
      <dgm:prSet phldrT="[文本]" custT="1"/>
      <dgm:spPr/>
      <dgm:t>
        <a:bodyPr/>
        <a:lstStyle/>
        <a:p>
          <a:pPr>
            <a:spcAft>
              <a:spcPts val="600"/>
            </a:spcAft>
          </a:pPr>
          <a:r>
            <a:rPr lang="en-US" sz="2000" noProof="0" dirty="0">
              <a:latin typeface="Arial" panose="020B0604020202020204" pitchFamily="34" charset="0"/>
              <a:cs typeface="Arial" panose="020B0604020202020204" pitchFamily="34" charset="0"/>
            </a:rPr>
            <a:t>Business opportunity</a:t>
          </a:r>
          <a:endParaRPr lang="en-US" altLang="zh-CN" sz="2000" noProof="0" dirty="0">
            <a:latin typeface="Arial" panose="020B0604020202020204" pitchFamily="34" charset="0"/>
            <a:cs typeface="Arial" panose="020B0604020202020204" pitchFamily="34" charset="0"/>
          </a:endParaRPr>
        </a:p>
      </dgm:t>
    </dgm:pt>
    <dgm:pt modelId="{2276F7E0-D55D-4A9B-826E-ECAE6FD213FB}" type="parTrans" cxnId="{D58DB1E6-40F7-4720-B571-63639F46E686}">
      <dgm:prSet/>
      <dgm:spPr/>
      <dgm:t>
        <a:bodyPr/>
        <a:lstStyle/>
        <a:p>
          <a:endParaRPr lang="zh-CN" altLang="en-US" sz="2400"/>
        </a:p>
      </dgm:t>
    </dgm:pt>
    <dgm:pt modelId="{A55F3CBA-BF81-4ECF-B9DF-2926A4A22811}" type="sibTrans" cxnId="{D58DB1E6-40F7-4720-B571-63639F46E686}">
      <dgm:prSet/>
      <dgm:spPr/>
      <dgm:t>
        <a:bodyPr/>
        <a:lstStyle/>
        <a:p>
          <a:endParaRPr lang="zh-CN" altLang="en-US" sz="2400"/>
        </a:p>
      </dgm:t>
    </dgm:pt>
    <dgm:pt modelId="{E01DD93C-6B97-451D-8194-4D8FF591CE15}">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Close several deals </a:t>
          </a:r>
          <a:br>
            <a:rPr lang="en-US" sz="1000" noProof="0" dirty="0">
              <a:latin typeface="Arial" panose="020B0604020202020204" pitchFamily="34" charset="0"/>
              <a:cs typeface="Arial" panose="020B0604020202020204" pitchFamily="34" charset="0"/>
            </a:rPr>
          </a:br>
          <a:r>
            <a:rPr lang="en-US" sz="1000" noProof="0" dirty="0">
              <a:latin typeface="Arial" panose="020B0604020202020204" pitchFamily="34" charset="0"/>
              <a:cs typeface="Arial" panose="020B0604020202020204" pitchFamily="34" charset="0"/>
            </a:rPr>
            <a:t>with customers under the guidance of salesperson</a:t>
          </a:r>
          <a:endParaRPr lang="en-US" altLang="zh-CN" sz="1000" noProof="0" dirty="0">
            <a:latin typeface="Arial" panose="020B0604020202020204" pitchFamily="34" charset="0"/>
            <a:cs typeface="Arial" panose="020B0604020202020204" pitchFamily="34" charset="0"/>
          </a:endParaRPr>
        </a:p>
      </dgm:t>
    </dgm:pt>
    <dgm:pt modelId="{06953B65-3F06-492D-B70C-27F4C4DA4A91}" type="parTrans" cxnId="{9FD5ACDB-F028-487E-8161-8D44DE2090D3}">
      <dgm:prSet/>
      <dgm:spPr/>
      <dgm:t>
        <a:bodyPr/>
        <a:lstStyle/>
        <a:p>
          <a:endParaRPr lang="zh-CN" altLang="en-US" sz="2400"/>
        </a:p>
      </dgm:t>
    </dgm:pt>
    <dgm:pt modelId="{D2E7E5C0-0C08-49A5-962D-E4522D264476}" type="sibTrans" cxnId="{9FD5ACDB-F028-487E-8161-8D44DE2090D3}">
      <dgm:prSet/>
      <dgm:spPr/>
      <dgm:t>
        <a:bodyPr/>
        <a:lstStyle/>
        <a:p>
          <a:endParaRPr lang="zh-CN" altLang="en-US" sz="2400"/>
        </a:p>
      </dgm:t>
    </dgm:pt>
    <dgm:pt modelId="{BE0999B6-5D72-479E-ADCA-723B255A68CF}">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Make technical reports </a:t>
          </a:r>
          <a:br>
            <a:rPr lang="en-US" sz="1000" noProof="0" dirty="0">
              <a:latin typeface="Arial" panose="020B0604020202020204" pitchFamily="34" charset="0"/>
              <a:cs typeface="Arial" panose="020B0604020202020204" pitchFamily="34" charset="0"/>
            </a:rPr>
          </a:br>
          <a:r>
            <a:rPr lang="en-US" sz="1000" noProof="0" dirty="0">
              <a:latin typeface="Arial" panose="020B0604020202020204" pitchFamily="34" charset="0"/>
              <a:cs typeface="Arial" panose="020B0604020202020204" pitchFamily="34" charset="0"/>
            </a:rPr>
            <a:t>to customers and high-level managers as a technical expert</a:t>
          </a:r>
          <a:endParaRPr lang="en-US" altLang="zh-CN" sz="1000" noProof="0" dirty="0">
            <a:latin typeface="Arial" panose="020B0604020202020204" pitchFamily="34" charset="0"/>
            <a:cs typeface="Arial" panose="020B0604020202020204" pitchFamily="34" charset="0"/>
          </a:endParaRPr>
        </a:p>
      </dgm:t>
    </dgm:pt>
    <dgm:pt modelId="{779D3310-E584-402D-BEE5-0F26E13E38E5}" type="parTrans" cxnId="{D6E5B11E-0A23-4A44-8B15-3EB50A74DE87}">
      <dgm:prSet/>
      <dgm:spPr/>
      <dgm:t>
        <a:bodyPr/>
        <a:lstStyle/>
        <a:p>
          <a:endParaRPr lang="zh-CN" altLang="en-US" sz="2400"/>
        </a:p>
      </dgm:t>
    </dgm:pt>
    <dgm:pt modelId="{C4494500-3CDB-4833-9045-664CCCAA97EE}" type="sibTrans" cxnId="{D6E5B11E-0A23-4A44-8B15-3EB50A74DE87}">
      <dgm:prSet/>
      <dgm:spPr/>
      <dgm:t>
        <a:bodyPr/>
        <a:lstStyle/>
        <a:p>
          <a:endParaRPr lang="zh-CN" altLang="en-US" sz="2400"/>
        </a:p>
      </dgm:t>
    </dgm:pt>
    <dgm:pt modelId="{C5D048CF-F4CE-49D4-8D60-7DFB0FCFFCD5}">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Write technical proposals and assist customers to develop a technical solution based on </a:t>
          </a:r>
          <a:r>
            <a:rPr lang="en-US" sz="1000" noProof="0" dirty="0" err="1">
              <a:latin typeface="Arial" panose="020B0604020202020204" pitchFamily="34" charset="0"/>
              <a:cs typeface="Arial" panose="020B0604020202020204" pitchFamily="34" charset="0"/>
            </a:rPr>
            <a:t>Tencent</a:t>
          </a:r>
          <a:r>
            <a:rPr lang="en-US" sz="1000" noProof="0" dirty="0">
              <a:latin typeface="Arial" panose="020B0604020202020204" pitchFamily="34" charset="0"/>
              <a:cs typeface="Arial" panose="020B0604020202020204" pitchFamily="34" charset="0"/>
            </a:rPr>
            <a:t> proposals</a:t>
          </a:r>
          <a:endParaRPr lang="en-US" altLang="zh-CN" sz="1000" noProof="0" dirty="0">
            <a:latin typeface="Arial" panose="020B0604020202020204" pitchFamily="34" charset="0"/>
            <a:cs typeface="Arial" panose="020B0604020202020204" pitchFamily="34" charset="0"/>
          </a:endParaRPr>
        </a:p>
      </dgm:t>
    </dgm:pt>
    <dgm:pt modelId="{1A0723D9-9B8A-4371-851B-5E62613BBD09}" type="parTrans" cxnId="{5BA2F1E0-6925-4842-BD75-8A240AC1B37A}">
      <dgm:prSet/>
      <dgm:spPr/>
      <dgm:t>
        <a:bodyPr/>
        <a:lstStyle/>
        <a:p>
          <a:endParaRPr lang="zh-CN" altLang="en-US" sz="2400"/>
        </a:p>
      </dgm:t>
    </dgm:pt>
    <dgm:pt modelId="{A728502A-2E25-4132-A2C8-0B046447375C}" type="sibTrans" cxnId="{5BA2F1E0-6925-4842-BD75-8A240AC1B37A}">
      <dgm:prSet/>
      <dgm:spPr/>
      <dgm:t>
        <a:bodyPr/>
        <a:lstStyle/>
        <a:p>
          <a:endParaRPr lang="zh-CN" altLang="en-US" sz="2400"/>
        </a:p>
      </dgm:t>
    </dgm:pt>
    <dgm:pt modelId="{F3C62C78-C3E1-4C32-8F93-06FFC01E9B6B}">
      <dgm:prSet phldrT="[文本]" custT="1"/>
      <dgm:spPr/>
      <dgm:t>
        <a:bodyPr/>
        <a:lstStyle/>
        <a:p>
          <a:pPr>
            <a:spcAft>
              <a:spcPts val="600"/>
            </a:spcAft>
          </a:pPr>
          <a:r>
            <a:rPr lang="en-US" sz="2000" noProof="0" dirty="0">
              <a:latin typeface="Arial" panose="020B0604020202020204" pitchFamily="34" charset="0"/>
              <a:cs typeface="Arial" panose="020B0604020202020204" pitchFamily="34" charset="0"/>
            </a:rPr>
            <a:t>POC testing</a:t>
          </a:r>
          <a:endParaRPr lang="en-US" altLang="zh-CN" sz="2000" noProof="0" dirty="0">
            <a:latin typeface="Arial" panose="020B0604020202020204" pitchFamily="34" charset="0"/>
            <a:cs typeface="Arial" panose="020B0604020202020204" pitchFamily="34" charset="0"/>
          </a:endParaRPr>
        </a:p>
      </dgm:t>
    </dgm:pt>
    <dgm:pt modelId="{BEEA3CC9-7958-4117-8458-64E52A0C6445}" type="parTrans" cxnId="{30A446ED-A06C-4B2F-9D64-6DA91B7AE0EC}">
      <dgm:prSet/>
      <dgm:spPr/>
      <dgm:t>
        <a:bodyPr/>
        <a:lstStyle/>
        <a:p>
          <a:endParaRPr lang="zh-CN" altLang="en-US" sz="2400"/>
        </a:p>
      </dgm:t>
    </dgm:pt>
    <dgm:pt modelId="{D929FA38-63FF-47DA-AB13-AA073932AD65}" type="sibTrans" cxnId="{30A446ED-A06C-4B2F-9D64-6DA91B7AE0EC}">
      <dgm:prSet/>
      <dgm:spPr/>
      <dgm:t>
        <a:bodyPr/>
        <a:lstStyle/>
        <a:p>
          <a:endParaRPr lang="zh-CN" altLang="en-US" sz="2400"/>
        </a:p>
      </dgm:t>
    </dgm:pt>
    <dgm:pt modelId="{ED704198-F9F9-46C9-A8E1-48789013C0D9}">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Guide customers to use the parameters provided by </a:t>
          </a:r>
          <a:r>
            <a:rPr lang="en-US" sz="1000" noProof="0" dirty="0" err="1">
              <a:latin typeface="Arial" panose="020B0604020202020204" pitchFamily="34" charset="0"/>
              <a:cs typeface="Arial" panose="020B0604020202020204" pitchFamily="34" charset="0"/>
            </a:rPr>
            <a:t>Tencent</a:t>
          </a:r>
          <a:r>
            <a:rPr lang="en-US" sz="1000" noProof="0" dirty="0">
              <a:latin typeface="Arial" panose="020B0604020202020204" pitchFamily="34" charset="0"/>
              <a:cs typeface="Arial" panose="020B0604020202020204" pitchFamily="34" charset="0"/>
            </a:rPr>
            <a:t> without taking a POC test</a:t>
          </a:r>
          <a:endParaRPr lang="en-US" altLang="zh-CN" sz="1000" noProof="0" dirty="0">
            <a:latin typeface="Arial" panose="020B0604020202020204" pitchFamily="34" charset="0"/>
            <a:cs typeface="Arial" panose="020B0604020202020204" pitchFamily="34" charset="0"/>
          </a:endParaRPr>
        </a:p>
      </dgm:t>
    </dgm:pt>
    <dgm:pt modelId="{D5DB5B13-39ED-4218-ACF4-5DD1AF0521D9}" type="parTrans" cxnId="{89BB1BDF-32D2-4763-86E5-5375042A5182}">
      <dgm:prSet/>
      <dgm:spPr/>
      <dgm:t>
        <a:bodyPr/>
        <a:lstStyle/>
        <a:p>
          <a:endParaRPr lang="zh-CN" altLang="en-US" sz="2400"/>
        </a:p>
      </dgm:t>
    </dgm:pt>
    <dgm:pt modelId="{389AC338-E08E-456B-A920-5E1E0125385D}" type="sibTrans" cxnId="{89BB1BDF-32D2-4763-86E5-5375042A5182}">
      <dgm:prSet/>
      <dgm:spPr/>
      <dgm:t>
        <a:bodyPr/>
        <a:lstStyle/>
        <a:p>
          <a:endParaRPr lang="zh-CN" altLang="en-US" sz="2400"/>
        </a:p>
      </dgm:t>
    </dgm:pt>
    <dgm:pt modelId="{0F4A211F-7C02-444F-AA65-6823C3D73F4F}">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Ensure that the results of the POC test, if taken, is in favor of </a:t>
          </a:r>
          <a:r>
            <a:rPr lang="en-US" sz="1000" noProof="0" dirty="0" err="1">
              <a:latin typeface="Arial" panose="020B0604020202020204" pitchFamily="34" charset="0"/>
              <a:cs typeface="Arial" panose="020B0604020202020204" pitchFamily="34" charset="0"/>
            </a:rPr>
            <a:t>Tencent</a:t>
          </a:r>
          <a:r>
            <a:rPr lang="en-US" sz="1000" noProof="0" dirty="0">
              <a:latin typeface="Arial" panose="020B0604020202020204" pitchFamily="34" charset="0"/>
              <a:cs typeface="Arial" panose="020B0604020202020204" pitchFamily="34" charset="0"/>
            </a:rPr>
            <a:t> and improve the substandard metrics in a timely manner</a:t>
          </a:r>
          <a:endParaRPr lang="en-US" altLang="zh-CN" sz="1000" noProof="0" dirty="0">
            <a:latin typeface="Arial" panose="020B0604020202020204" pitchFamily="34" charset="0"/>
            <a:cs typeface="Arial" panose="020B0604020202020204" pitchFamily="34" charset="0"/>
          </a:endParaRPr>
        </a:p>
      </dgm:t>
    </dgm:pt>
    <dgm:pt modelId="{68BB83DA-5461-4035-B6B3-3D4B9315451B}" type="parTrans" cxnId="{CD750010-6550-45D2-8614-002D9EE05E52}">
      <dgm:prSet/>
      <dgm:spPr/>
      <dgm:t>
        <a:bodyPr/>
        <a:lstStyle/>
        <a:p>
          <a:endParaRPr lang="zh-CN" altLang="en-US" sz="2400"/>
        </a:p>
      </dgm:t>
    </dgm:pt>
    <dgm:pt modelId="{C3F81EB6-C915-432B-AAB3-B98C490B6E53}" type="sibTrans" cxnId="{CD750010-6550-45D2-8614-002D9EE05E52}">
      <dgm:prSet/>
      <dgm:spPr/>
      <dgm:t>
        <a:bodyPr/>
        <a:lstStyle/>
        <a:p>
          <a:endParaRPr lang="zh-CN" altLang="en-US" sz="2400"/>
        </a:p>
      </dgm:t>
    </dgm:pt>
    <dgm:pt modelId="{0DC5BD34-E845-455E-B9EB-B1544043DEC6}">
      <dgm:prSet phldrT="[文本]" custT="1"/>
      <dgm:spPr/>
      <dgm:t>
        <a:bodyPr/>
        <a:lstStyle/>
        <a:p>
          <a:pPr>
            <a:spcAft>
              <a:spcPts val="600"/>
            </a:spcAft>
          </a:pPr>
          <a:r>
            <a:rPr lang="en-US" sz="2000" noProof="0" dirty="0">
              <a:latin typeface="Arial" panose="020B0604020202020204" pitchFamily="34" charset="0"/>
              <a:cs typeface="Arial" panose="020B0604020202020204" pitchFamily="34" charset="0"/>
            </a:rPr>
            <a:t>Technical communication</a:t>
          </a:r>
          <a:endParaRPr lang="en-US" altLang="zh-CN" sz="2000" noProof="0" dirty="0">
            <a:latin typeface="Arial" panose="020B0604020202020204" pitchFamily="34" charset="0"/>
            <a:cs typeface="Arial" panose="020B0604020202020204" pitchFamily="34" charset="0"/>
          </a:endParaRPr>
        </a:p>
      </dgm:t>
    </dgm:pt>
    <dgm:pt modelId="{4643BC5E-DB0F-46D2-B14C-62B36ECC555E}" type="sibTrans" cxnId="{3A410679-8928-4A83-B881-0F6BB34DBC37}">
      <dgm:prSet/>
      <dgm:spPr/>
      <dgm:t>
        <a:bodyPr/>
        <a:lstStyle/>
        <a:p>
          <a:endParaRPr lang="zh-CN" altLang="en-US" sz="2400"/>
        </a:p>
      </dgm:t>
    </dgm:pt>
    <dgm:pt modelId="{16405254-A8F5-4361-95B5-9C176580D59C}" type="parTrans" cxnId="{3A410679-8928-4A83-B881-0F6BB34DBC37}">
      <dgm:prSet/>
      <dgm:spPr/>
      <dgm:t>
        <a:bodyPr/>
        <a:lstStyle/>
        <a:p>
          <a:endParaRPr lang="zh-CN" altLang="en-US" sz="2400"/>
        </a:p>
      </dgm:t>
    </dgm:pt>
    <dgm:pt modelId="{4E81AB18-3330-4199-883E-074C892731D7}">
      <dgm:prSet phldrT="[文本]" custT="1"/>
      <dgm:spPr/>
      <dgm:t>
        <a:bodyPr/>
        <a:lstStyle/>
        <a:p>
          <a:pPr>
            <a:spcAft>
              <a:spcPts val="600"/>
            </a:spcAft>
          </a:pPr>
          <a:r>
            <a:rPr lang="en-US" sz="2000" noProof="0" dirty="0">
              <a:latin typeface="Arial" panose="020B0604020202020204" pitchFamily="34" charset="0"/>
              <a:cs typeface="Arial" panose="020B0604020202020204" pitchFamily="34" charset="0"/>
            </a:rPr>
            <a:t>Tendering and bidding</a:t>
          </a:r>
        </a:p>
        <a:p>
          <a:pPr>
            <a:spcAft>
              <a:spcPts val="600"/>
            </a:spcAft>
          </a:pPr>
          <a:r>
            <a:rPr lang="en-US" altLang="zh-CN" sz="2000" noProof="0" dirty="0">
              <a:latin typeface="Arial" panose="020B0604020202020204" pitchFamily="34" charset="0"/>
              <a:cs typeface="Arial" panose="020B0604020202020204" pitchFamily="34" charset="0"/>
            </a:rPr>
            <a:t>Contract</a:t>
          </a:r>
        </a:p>
      </dgm:t>
    </dgm:pt>
    <dgm:pt modelId="{DF44B524-819F-4242-B82B-DAFBF647F06F}" type="parTrans" cxnId="{0DF558D8-A104-49E0-899F-2D81C5AE8010}">
      <dgm:prSet/>
      <dgm:spPr/>
      <dgm:t>
        <a:bodyPr/>
        <a:lstStyle/>
        <a:p>
          <a:endParaRPr lang="zh-CN" altLang="en-US" sz="2400"/>
        </a:p>
      </dgm:t>
    </dgm:pt>
    <dgm:pt modelId="{6E91C1E4-237E-4640-9C43-69A0C4055AA7}" type="sibTrans" cxnId="{0DF558D8-A104-49E0-899F-2D81C5AE8010}">
      <dgm:prSet/>
      <dgm:spPr/>
      <dgm:t>
        <a:bodyPr/>
        <a:lstStyle/>
        <a:p>
          <a:endParaRPr lang="zh-CN" altLang="en-US" sz="2400"/>
        </a:p>
      </dgm:t>
    </dgm:pt>
    <dgm:pt modelId="{DB85E06F-05E7-436A-9302-322A681A1A84}">
      <dgm:prSet phldrT="[文本]" custT="1"/>
      <dgm:spPr/>
      <dgm:t>
        <a:bodyPr/>
        <a:lstStyle/>
        <a:p>
          <a:pPr>
            <a:spcAft>
              <a:spcPts val="600"/>
            </a:spcAft>
          </a:pPr>
          <a:r>
            <a:rPr lang="en-US" sz="2000" noProof="0" dirty="0">
              <a:latin typeface="Arial" panose="020B0604020202020204" pitchFamily="34" charset="0"/>
              <a:cs typeface="Arial" panose="020B0604020202020204" pitchFamily="34" charset="0"/>
            </a:rPr>
            <a:t>Delivery and</a:t>
          </a:r>
        </a:p>
        <a:p>
          <a:pPr>
            <a:spcAft>
              <a:spcPts val="600"/>
            </a:spcAft>
          </a:pPr>
          <a:r>
            <a:rPr lang="en-US" sz="2000" noProof="0" dirty="0">
              <a:latin typeface="Arial" panose="020B0604020202020204" pitchFamily="34" charset="0"/>
              <a:cs typeface="Arial" panose="020B0604020202020204" pitchFamily="34" charset="0"/>
            </a:rPr>
            <a:t>Acceptance</a:t>
          </a:r>
          <a:endParaRPr lang="en-US" altLang="zh-CN" sz="2000" noProof="0" dirty="0">
            <a:latin typeface="Arial" panose="020B0604020202020204" pitchFamily="34" charset="0"/>
            <a:cs typeface="Arial" panose="020B0604020202020204" pitchFamily="34" charset="0"/>
          </a:endParaRPr>
        </a:p>
      </dgm:t>
    </dgm:pt>
    <dgm:pt modelId="{84C6828C-60CF-4700-868C-E61701FC429D}" type="parTrans" cxnId="{844A8706-5501-4264-9CCA-EC18B0F94314}">
      <dgm:prSet/>
      <dgm:spPr/>
      <dgm:t>
        <a:bodyPr/>
        <a:lstStyle/>
        <a:p>
          <a:endParaRPr lang="zh-CN" altLang="en-US" sz="2400"/>
        </a:p>
      </dgm:t>
    </dgm:pt>
    <dgm:pt modelId="{A4DC3CA9-BECC-4F73-938B-81D414422237}" type="sibTrans" cxnId="{844A8706-5501-4264-9CCA-EC18B0F94314}">
      <dgm:prSet/>
      <dgm:spPr/>
      <dgm:t>
        <a:bodyPr/>
        <a:lstStyle/>
        <a:p>
          <a:endParaRPr lang="zh-CN" altLang="en-US" sz="2400"/>
        </a:p>
      </dgm:t>
    </dgm:pt>
    <dgm:pt modelId="{171167B6-19C8-4049-BB56-060F264D0A5F}">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Help determine the parameters for a given tender/bid</a:t>
          </a:r>
          <a:endParaRPr lang="en-US" altLang="zh-CN" sz="1000" noProof="0" dirty="0">
            <a:latin typeface="Arial" panose="020B0604020202020204" pitchFamily="34" charset="0"/>
            <a:cs typeface="Arial" panose="020B0604020202020204" pitchFamily="34" charset="0"/>
          </a:endParaRPr>
        </a:p>
      </dgm:t>
    </dgm:pt>
    <dgm:pt modelId="{F602514E-EB8E-4B19-8407-F149E68C98EC}" type="parTrans" cxnId="{8748AE29-5CED-4195-B7DD-D40BD815C39B}">
      <dgm:prSet/>
      <dgm:spPr/>
      <dgm:t>
        <a:bodyPr/>
        <a:lstStyle/>
        <a:p>
          <a:endParaRPr lang="zh-CN" altLang="en-US" sz="2400"/>
        </a:p>
      </dgm:t>
    </dgm:pt>
    <dgm:pt modelId="{22F36EDD-BFC9-422D-ABEF-3FD285FC0A39}" type="sibTrans" cxnId="{8748AE29-5CED-4195-B7DD-D40BD815C39B}">
      <dgm:prSet/>
      <dgm:spPr/>
      <dgm:t>
        <a:bodyPr/>
        <a:lstStyle/>
        <a:p>
          <a:endParaRPr lang="zh-CN" altLang="en-US" sz="2400"/>
        </a:p>
      </dgm:t>
    </dgm:pt>
    <dgm:pt modelId="{BC41EA32-91CA-43CC-9836-2B98BF21D8B2}">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Help write the documents for a given tender/bid</a:t>
          </a:r>
          <a:endParaRPr lang="en-US" altLang="zh-CN" sz="1000" noProof="0" dirty="0">
            <a:latin typeface="Arial" panose="020B0604020202020204" pitchFamily="34" charset="0"/>
            <a:cs typeface="Arial" panose="020B0604020202020204" pitchFamily="34" charset="0"/>
          </a:endParaRPr>
        </a:p>
      </dgm:t>
    </dgm:pt>
    <dgm:pt modelId="{CC3C6933-86CC-4625-AEE8-2C5869701999}" type="parTrans" cxnId="{A804B90D-7612-4D6D-AAEA-07EE8751EA72}">
      <dgm:prSet/>
      <dgm:spPr/>
      <dgm:t>
        <a:bodyPr/>
        <a:lstStyle/>
        <a:p>
          <a:endParaRPr lang="zh-CN" altLang="en-US" sz="2400"/>
        </a:p>
      </dgm:t>
    </dgm:pt>
    <dgm:pt modelId="{084733AA-7008-4546-9DDF-03803F43AF42}" type="sibTrans" cxnId="{A804B90D-7612-4D6D-AAEA-07EE8751EA72}">
      <dgm:prSet/>
      <dgm:spPr/>
      <dgm:t>
        <a:bodyPr/>
        <a:lstStyle/>
        <a:p>
          <a:endParaRPr lang="zh-CN" altLang="en-US" sz="2400"/>
        </a:p>
      </dgm:t>
    </dgm:pt>
    <dgm:pt modelId="{F4883AF7-E352-4ACA-800D-D18CB963974F}">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Guide customers to use a test scheme that is beneficial to </a:t>
          </a:r>
          <a:r>
            <a:rPr lang="en-US" sz="1000" noProof="0" dirty="0" err="1">
              <a:latin typeface="Arial" panose="020B0604020202020204" pitchFamily="34" charset="0"/>
              <a:cs typeface="Arial" panose="020B0604020202020204" pitchFamily="34" charset="0"/>
            </a:rPr>
            <a:t>Tencent</a:t>
          </a:r>
          <a:endParaRPr lang="en-US" altLang="zh-CN" sz="1000" noProof="0" dirty="0">
            <a:latin typeface="Arial" panose="020B0604020202020204" pitchFamily="34" charset="0"/>
            <a:cs typeface="Arial" panose="020B0604020202020204" pitchFamily="34" charset="0"/>
          </a:endParaRPr>
        </a:p>
      </dgm:t>
    </dgm:pt>
    <dgm:pt modelId="{ADB415E5-E3C6-4A44-917C-212B5E5AB4D9}" type="parTrans" cxnId="{5AFEAE96-06A9-4D96-BCB2-1BCBEFEDF646}">
      <dgm:prSet/>
      <dgm:spPr/>
      <dgm:t>
        <a:bodyPr/>
        <a:lstStyle/>
        <a:p>
          <a:endParaRPr lang="zh-CN" altLang="en-US" sz="2400"/>
        </a:p>
      </dgm:t>
    </dgm:pt>
    <dgm:pt modelId="{32121683-EC96-4EB1-B9E2-A67785093DD4}" type="sibTrans" cxnId="{5AFEAE96-06A9-4D96-BCB2-1BCBEFEDF646}">
      <dgm:prSet/>
      <dgm:spPr/>
      <dgm:t>
        <a:bodyPr/>
        <a:lstStyle/>
        <a:p>
          <a:endParaRPr lang="zh-CN" altLang="en-US" sz="2400"/>
        </a:p>
      </dgm:t>
    </dgm:pt>
    <dgm:pt modelId="{6DE90BDA-6F9E-4C23-B0CD-405B7333BDA3}">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Learn about the designated solution in the pre-sales phase and develop a standard deployment solution</a:t>
          </a:r>
          <a:endParaRPr lang="en-US" altLang="zh-CN" sz="1000" noProof="0" dirty="0">
            <a:latin typeface="Arial" panose="020B0604020202020204" pitchFamily="34" charset="0"/>
            <a:cs typeface="Arial" panose="020B0604020202020204" pitchFamily="34" charset="0"/>
          </a:endParaRPr>
        </a:p>
      </dgm:t>
    </dgm:pt>
    <dgm:pt modelId="{D1C3FE8B-F0BA-4DAA-9EE8-8683EBC1C2D5}" type="parTrans" cxnId="{3703E565-8E83-402E-93F2-38A81E57652B}">
      <dgm:prSet/>
      <dgm:spPr/>
      <dgm:t>
        <a:bodyPr/>
        <a:lstStyle/>
        <a:p>
          <a:endParaRPr lang="zh-CN" altLang="en-US" sz="2400"/>
        </a:p>
      </dgm:t>
    </dgm:pt>
    <dgm:pt modelId="{C3067303-656D-433A-AE4D-31370A26EAA8}" type="sibTrans" cxnId="{3703E565-8E83-402E-93F2-38A81E57652B}">
      <dgm:prSet/>
      <dgm:spPr/>
      <dgm:t>
        <a:bodyPr/>
        <a:lstStyle/>
        <a:p>
          <a:endParaRPr lang="zh-CN" altLang="en-US" sz="2400"/>
        </a:p>
      </dgm:t>
    </dgm:pt>
    <dgm:pt modelId="{FD0C1116-A736-4F43-98A6-5DF3DB27CCDE}">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Deploy the product</a:t>
          </a:r>
          <a:endParaRPr lang="en-US" altLang="zh-CN" sz="1000" noProof="0" dirty="0">
            <a:latin typeface="Arial" panose="020B0604020202020204" pitchFamily="34" charset="0"/>
            <a:cs typeface="Arial" panose="020B0604020202020204" pitchFamily="34" charset="0"/>
          </a:endParaRPr>
        </a:p>
      </dgm:t>
    </dgm:pt>
    <dgm:pt modelId="{2045C721-6B4C-4A04-A969-6074DFEF62C5}" type="parTrans" cxnId="{C51C65B7-D136-45FB-9E53-0CF7117A9A0D}">
      <dgm:prSet/>
      <dgm:spPr/>
      <dgm:t>
        <a:bodyPr/>
        <a:lstStyle/>
        <a:p>
          <a:endParaRPr lang="zh-CN" altLang="en-US" sz="2400"/>
        </a:p>
      </dgm:t>
    </dgm:pt>
    <dgm:pt modelId="{44485B18-DFC8-4684-9CB1-5E4549CE4EF4}" type="sibTrans" cxnId="{C51C65B7-D136-45FB-9E53-0CF7117A9A0D}">
      <dgm:prSet/>
      <dgm:spPr/>
      <dgm:t>
        <a:bodyPr/>
        <a:lstStyle/>
        <a:p>
          <a:endParaRPr lang="zh-CN" altLang="en-US" sz="2400"/>
        </a:p>
      </dgm:t>
    </dgm:pt>
    <dgm:pt modelId="{AA8BC4AE-8856-41E8-8F7C-B4FBB3207470}">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Check if the features of the product work as expected</a:t>
          </a:r>
          <a:endParaRPr lang="en-US" altLang="zh-CN" sz="1000" noProof="0" dirty="0">
            <a:latin typeface="Arial" panose="020B0604020202020204" pitchFamily="34" charset="0"/>
            <a:cs typeface="Arial" panose="020B0604020202020204" pitchFamily="34" charset="0"/>
          </a:endParaRPr>
        </a:p>
      </dgm:t>
    </dgm:pt>
    <dgm:pt modelId="{C91F3120-12C4-4F55-8662-E97709CB0722}" type="parTrans" cxnId="{E3EDAA3D-316E-4C9E-8C49-F08183BAA333}">
      <dgm:prSet/>
      <dgm:spPr/>
      <dgm:t>
        <a:bodyPr/>
        <a:lstStyle/>
        <a:p>
          <a:endParaRPr lang="zh-CN" altLang="en-US" sz="2400"/>
        </a:p>
      </dgm:t>
    </dgm:pt>
    <dgm:pt modelId="{01DEA340-5449-4A05-B5F5-A64CC05EF373}" type="sibTrans" cxnId="{E3EDAA3D-316E-4C9E-8C49-F08183BAA333}">
      <dgm:prSet/>
      <dgm:spPr/>
      <dgm:t>
        <a:bodyPr/>
        <a:lstStyle/>
        <a:p>
          <a:endParaRPr lang="zh-CN" altLang="en-US" sz="2400"/>
        </a:p>
      </dgm:t>
    </dgm:pt>
    <dgm:pt modelId="{359C5931-0501-4B8A-9F24-6389B58F5DDC}">
      <dgm:prSet phldrT="[文本]" custT="1"/>
      <dgm:spPr/>
      <dgm:t>
        <a:bodyPr/>
        <a:lstStyle/>
        <a:p>
          <a:pPr>
            <a:spcAft>
              <a:spcPct val="15000"/>
            </a:spcAft>
          </a:pPr>
          <a:r>
            <a:rPr lang="en-US" sz="1000" noProof="0" dirty="0">
              <a:latin typeface="Arial" panose="020B0604020202020204" pitchFamily="34" charset="0"/>
              <a:cs typeface="Arial" panose="020B0604020202020204" pitchFamily="34" charset="0"/>
            </a:rPr>
            <a:t>Take part in the training </a:t>
          </a:r>
          <a:br>
            <a:rPr lang="en-US" sz="1000" noProof="0" dirty="0">
              <a:latin typeface="Arial" panose="020B0604020202020204" pitchFamily="34" charset="0"/>
              <a:cs typeface="Arial" panose="020B0604020202020204" pitchFamily="34" charset="0"/>
            </a:rPr>
          </a:br>
          <a:r>
            <a:rPr lang="en-US" sz="1000" noProof="0" dirty="0">
              <a:latin typeface="Arial" panose="020B0604020202020204" pitchFamily="34" charset="0"/>
              <a:cs typeface="Arial" panose="020B0604020202020204" pitchFamily="34" charset="0"/>
            </a:rPr>
            <a:t>for sales team and learn </a:t>
          </a:r>
          <a:r>
            <a:rPr lang="en-US" sz="1000" spc="-10" baseline="0" noProof="0" dirty="0">
              <a:latin typeface="Arial" panose="020B0604020202020204" pitchFamily="34" charset="0"/>
              <a:cs typeface="Arial" panose="020B0604020202020204" pitchFamily="34" charset="0"/>
            </a:rPr>
            <a:t>about the product features </a:t>
          </a:r>
          <a:r>
            <a:rPr lang="en-US" sz="1000" noProof="0" dirty="0">
              <a:latin typeface="Arial" panose="020B0604020202020204" pitchFamily="34" charset="0"/>
              <a:cs typeface="Arial" panose="020B0604020202020204" pitchFamily="34" charset="0"/>
            </a:rPr>
            <a:t>and use cases of TDSQL</a:t>
          </a:r>
          <a:endParaRPr lang="en-US" altLang="zh-CN" sz="1000" noProof="0" dirty="0">
            <a:latin typeface="Arial" panose="020B0604020202020204" pitchFamily="34" charset="0"/>
            <a:cs typeface="Arial" panose="020B0604020202020204" pitchFamily="34" charset="0"/>
          </a:endParaRPr>
        </a:p>
      </dgm:t>
    </dgm:pt>
    <dgm:pt modelId="{16236F0C-878C-44EA-B894-58C626F51A96}" type="sibTrans" cxnId="{C22969AF-5139-4921-BDE9-6A4A95BC3DC2}">
      <dgm:prSet/>
      <dgm:spPr/>
      <dgm:t>
        <a:bodyPr/>
        <a:lstStyle/>
        <a:p>
          <a:endParaRPr lang="zh-CN" altLang="en-US" sz="2400"/>
        </a:p>
      </dgm:t>
    </dgm:pt>
    <dgm:pt modelId="{CD8AD1BF-5CC8-4489-A9E9-88FFF0D8D4E8}" type="parTrans" cxnId="{C22969AF-5139-4921-BDE9-6A4A95BC3DC2}">
      <dgm:prSet/>
      <dgm:spPr/>
      <dgm:t>
        <a:bodyPr/>
        <a:lstStyle/>
        <a:p>
          <a:endParaRPr lang="zh-CN" altLang="en-US" sz="2400"/>
        </a:p>
      </dgm:t>
    </dgm:pt>
    <dgm:pt modelId="{703640CA-38D8-6046-B1BA-12E48769716B}">
      <dgm:prSet phldrT="[文本]" custT="1"/>
      <dgm:spPr/>
      <dgm:t>
        <a:bodyPr/>
        <a:lstStyle/>
        <a:p>
          <a:pPr>
            <a:spcAft>
              <a:spcPct val="15000"/>
            </a:spcAft>
          </a:pPr>
          <a:r>
            <a:rPr lang="en-US" altLang="zh-CN" sz="1000" noProof="0" dirty="0">
              <a:latin typeface="Arial" panose="020B0604020202020204" pitchFamily="34" charset="0"/>
              <a:cs typeface="Arial" panose="020B0604020202020204" pitchFamily="34" charset="0"/>
            </a:rPr>
            <a:t>Sign</a:t>
          </a:r>
          <a:r>
            <a:rPr lang="zh-CN" altLang="en-US" sz="1000" noProof="0" dirty="0">
              <a:latin typeface="Arial" panose="020B0604020202020204" pitchFamily="34" charset="0"/>
              <a:cs typeface="Arial" panose="020B0604020202020204" pitchFamily="34" charset="0"/>
            </a:rPr>
            <a:t> </a:t>
          </a:r>
          <a:r>
            <a:rPr lang="en-US" altLang="zh-CN" sz="1000" noProof="0" dirty="0">
              <a:latin typeface="Arial" panose="020B0604020202020204" pitchFamily="34" charset="0"/>
              <a:cs typeface="Arial" panose="020B0604020202020204" pitchFamily="34" charset="0"/>
            </a:rPr>
            <a:t>a</a:t>
          </a:r>
          <a:r>
            <a:rPr lang="zh-CN" altLang="en-US" sz="1000" noProof="0" dirty="0">
              <a:latin typeface="Arial" panose="020B0604020202020204" pitchFamily="34" charset="0"/>
              <a:cs typeface="Arial" panose="020B0604020202020204" pitchFamily="34" charset="0"/>
            </a:rPr>
            <a:t> </a:t>
          </a:r>
          <a:r>
            <a:rPr lang="en-US" altLang="zh-CN" sz="1000" noProof="0" dirty="0">
              <a:latin typeface="Arial" panose="020B0604020202020204" pitchFamily="34" charset="0"/>
              <a:cs typeface="Arial" panose="020B0604020202020204" pitchFamily="34" charset="0"/>
            </a:rPr>
            <a:t>contract</a:t>
          </a:r>
        </a:p>
      </dgm:t>
    </dgm:pt>
    <dgm:pt modelId="{26B3E33E-FB1F-864B-9348-46CC8F14F999}" type="parTrans" cxnId="{B2038892-5F3B-EE43-B98B-6A48DE4D3D51}">
      <dgm:prSet/>
      <dgm:spPr/>
      <dgm:t>
        <a:bodyPr/>
        <a:lstStyle/>
        <a:p>
          <a:endParaRPr lang="zh-CN" altLang="en-US"/>
        </a:p>
      </dgm:t>
    </dgm:pt>
    <dgm:pt modelId="{C636941A-851D-7E44-901C-0354CC8EAAC1}" type="sibTrans" cxnId="{B2038892-5F3B-EE43-B98B-6A48DE4D3D51}">
      <dgm:prSet/>
      <dgm:spPr/>
      <dgm:t>
        <a:bodyPr/>
        <a:lstStyle/>
        <a:p>
          <a:endParaRPr lang="zh-CN" altLang="en-US"/>
        </a:p>
      </dgm:t>
    </dgm:pt>
    <dgm:pt modelId="{39A24442-FB7C-438F-A058-8D02E8D93C2A}" type="pres">
      <dgm:prSet presAssocID="{6F5DDD3C-D133-43CD-9FC9-A61E4DF6C3E0}" presName="rootnode" presStyleCnt="0">
        <dgm:presLayoutVars>
          <dgm:chMax/>
          <dgm:chPref/>
          <dgm:dir/>
          <dgm:animLvl val="lvl"/>
        </dgm:presLayoutVars>
      </dgm:prSet>
      <dgm:spPr/>
    </dgm:pt>
    <dgm:pt modelId="{ACDC9415-049F-4295-8BC1-A2978B7DE99B}" type="pres">
      <dgm:prSet presAssocID="{3A9328FA-5EE2-4138-AC9F-3C76DB6BD1FD}" presName="composite" presStyleCnt="0"/>
      <dgm:spPr/>
    </dgm:pt>
    <dgm:pt modelId="{EA0A7203-2C20-4745-BDFC-A22FC7896CA8}" type="pres">
      <dgm:prSet presAssocID="{3A9328FA-5EE2-4138-AC9F-3C76DB6BD1FD}" presName="LShape" presStyleLbl="alignNode1" presStyleIdx="0" presStyleCnt="9"/>
      <dgm:spPr/>
    </dgm:pt>
    <dgm:pt modelId="{E317BD6C-CA5C-4915-9BCF-3CC0B08FA0A7}" type="pres">
      <dgm:prSet presAssocID="{3A9328FA-5EE2-4138-AC9F-3C76DB6BD1FD}" presName="ParentText" presStyleLbl="revTx" presStyleIdx="0" presStyleCnt="5">
        <dgm:presLayoutVars>
          <dgm:chMax val="0"/>
          <dgm:chPref val="0"/>
          <dgm:bulletEnabled val="1"/>
        </dgm:presLayoutVars>
      </dgm:prSet>
      <dgm:spPr/>
    </dgm:pt>
    <dgm:pt modelId="{053061E2-1FDD-4C44-900B-4C87B195F806}" type="pres">
      <dgm:prSet presAssocID="{3A9328FA-5EE2-4138-AC9F-3C76DB6BD1FD}" presName="Triangle" presStyleLbl="alignNode1" presStyleIdx="1" presStyleCnt="9"/>
      <dgm:spPr/>
    </dgm:pt>
    <dgm:pt modelId="{7DE10BD1-5C62-4AD3-91BF-3BEE52B5E739}" type="pres">
      <dgm:prSet presAssocID="{A55F3CBA-BF81-4ECF-B9DF-2926A4A22811}" presName="sibTrans" presStyleCnt="0"/>
      <dgm:spPr/>
    </dgm:pt>
    <dgm:pt modelId="{8338D0D5-BE17-4493-B347-01C122E582CA}" type="pres">
      <dgm:prSet presAssocID="{A55F3CBA-BF81-4ECF-B9DF-2926A4A22811}" presName="space" presStyleCnt="0"/>
      <dgm:spPr/>
    </dgm:pt>
    <dgm:pt modelId="{433EA7D2-8919-4A3E-A3EF-593CE06F39FD}" type="pres">
      <dgm:prSet presAssocID="{0DC5BD34-E845-455E-B9EB-B1544043DEC6}" presName="composite" presStyleCnt="0"/>
      <dgm:spPr/>
    </dgm:pt>
    <dgm:pt modelId="{06868A4A-354B-48BD-A3E9-E4FCB95F471E}" type="pres">
      <dgm:prSet presAssocID="{0DC5BD34-E845-455E-B9EB-B1544043DEC6}" presName="LShape" presStyleLbl="alignNode1" presStyleIdx="2" presStyleCnt="9"/>
      <dgm:spPr/>
    </dgm:pt>
    <dgm:pt modelId="{CD98E1E7-BA5F-45A0-B3A6-5B31B92268F0}" type="pres">
      <dgm:prSet presAssocID="{0DC5BD34-E845-455E-B9EB-B1544043DEC6}" presName="ParentText" presStyleLbl="revTx" presStyleIdx="1" presStyleCnt="5">
        <dgm:presLayoutVars>
          <dgm:chMax val="0"/>
          <dgm:chPref val="0"/>
          <dgm:bulletEnabled val="1"/>
        </dgm:presLayoutVars>
      </dgm:prSet>
      <dgm:spPr/>
    </dgm:pt>
    <dgm:pt modelId="{95CA6A1C-168F-4760-B20B-87E88DA67A90}" type="pres">
      <dgm:prSet presAssocID="{0DC5BD34-E845-455E-B9EB-B1544043DEC6}" presName="Triangle" presStyleLbl="alignNode1" presStyleIdx="3" presStyleCnt="9"/>
      <dgm:spPr/>
    </dgm:pt>
    <dgm:pt modelId="{F574BF3B-3185-4FA4-8384-0C5E0E8DEEF1}" type="pres">
      <dgm:prSet presAssocID="{4643BC5E-DB0F-46D2-B14C-62B36ECC555E}" presName="sibTrans" presStyleCnt="0"/>
      <dgm:spPr/>
    </dgm:pt>
    <dgm:pt modelId="{CEBAD769-FDDB-470D-B0DF-6D8C819FAE40}" type="pres">
      <dgm:prSet presAssocID="{4643BC5E-DB0F-46D2-B14C-62B36ECC555E}" presName="space" presStyleCnt="0"/>
      <dgm:spPr/>
    </dgm:pt>
    <dgm:pt modelId="{42C654A7-EC64-4E22-8F2C-779FDED0AE0A}" type="pres">
      <dgm:prSet presAssocID="{F3C62C78-C3E1-4C32-8F93-06FFC01E9B6B}" presName="composite" presStyleCnt="0"/>
      <dgm:spPr/>
    </dgm:pt>
    <dgm:pt modelId="{DD04647F-AE65-4CF4-9293-2B496FD095F4}" type="pres">
      <dgm:prSet presAssocID="{F3C62C78-C3E1-4C32-8F93-06FFC01E9B6B}" presName="LShape" presStyleLbl="alignNode1" presStyleIdx="4" presStyleCnt="9"/>
      <dgm:spPr/>
    </dgm:pt>
    <dgm:pt modelId="{F1D32246-29AA-489A-9107-B00D1BDA490F}" type="pres">
      <dgm:prSet presAssocID="{F3C62C78-C3E1-4C32-8F93-06FFC01E9B6B}" presName="ParentText" presStyleLbl="revTx" presStyleIdx="2" presStyleCnt="5">
        <dgm:presLayoutVars>
          <dgm:chMax val="0"/>
          <dgm:chPref val="0"/>
          <dgm:bulletEnabled val="1"/>
        </dgm:presLayoutVars>
      </dgm:prSet>
      <dgm:spPr/>
    </dgm:pt>
    <dgm:pt modelId="{78BBC0EA-F756-44BD-B35C-A1F844170537}" type="pres">
      <dgm:prSet presAssocID="{F3C62C78-C3E1-4C32-8F93-06FFC01E9B6B}" presName="Triangle" presStyleLbl="alignNode1" presStyleIdx="5" presStyleCnt="9"/>
      <dgm:spPr/>
    </dgm:pt>
    <dgm:pt modelId="{AD2A4E04-A0F3-498B-82D7-A2536EF7D2F8}" type="pres">
      <dgm:prSet presAssocID="{D929FA38-63FF-47DA-AB13-AA073932AD65}" presName="sibTrans" presStyleCnt="0"/>
      <dgm:spPr/>
    </dgm:pt>
    <dgm:pt modelId="{426CBADC-53CD-49E0-B0F0-E3C2B39FD655}" type="pres">
      <dgm:prSet presAssocID="{D929FA38-63FF-47DA-AB13-AA073932AD65}" presName="space" presStyleCnt="0"/>
      <dgm:spPr/>
    </dgm:pt>
    <dgm:pt modelId="{B8DFC35E-B00F-4864-BCE6-93C970D8F95F}" type="pres">
      <dgm:prSet presAssocID="{4E81AB18-3330-4199-883E-074C892731D7}" presName="composite" presStyleCnt="0"/>
      <dgm:spPr/>
    </dgm:pt>
    <dgm:pt modelId="{90F6C197-28CA-42B9-B45D-9C2C5E2E372C}" type="pres">
      <dgm:prSet presAssocID="{4E81AB18-3330-4199-883E-074C892731D7}" presName="LShape" presStyleLbl="alignNode1" presStyleIdx="6" presStyleCnt="9"/>
      <dgm:spPr/>
    </dgm:pt>
    <dgm:pt modelId="{5E554FF3-59EA-4189-9070-8F2B1032D751}" type="pres">
      <dgm:prSet presAssocID="{4E81AB18-3330-4199-883E-074C892731D7}" presName="ParentText" presStyleLbl="revTx" presStyleIdx="3" presStyleCnt="5">
        <dgm:presLayoutVars>
          <dgm:chMax val="0"/>
          <dgm:chPref val="0"/>
          <dgm:bulletEnabled val="1"/>
        </dgm:presLayoutVars>
      </dgm:prSet>
      <dgm:spPr/>
    </dgm:pt>
    <dgm:pt modelId="{C61777D4-E816-4290-9EB7-EAD875AD1146}" type="pres">
      <dgm:prSet presAssocID="{4E81AB18-3330-4199-883E-074C892731D7}" presName="Triangle" presStyleLbl="alignNode1" presStyleIdx="7" presStyleCnt="9"/>
      <dgm:spPr/>
    </dgm:pt>
    <dgm:pt modelId="{3B8CF41C-2EB1-497A-AEDD-54A0AC455B00}" type="pres">
      <dgm:prSet presAssocID="{6E91C1E4-237E-4640-9C43-69A0C4055AA7}" presName="sibTrans" presStyleCnt="0"/>
      <dgm:spPr/>
    </dgm:pt>
    <dgm:pt modelId="{87BB4AB9-D341-4D4E-A826-4CC1784CBA9C}" type="pres">
      <dgm:prSet presAssocID="{6E91C1E4-237E-4640-9C43-69A0C4055AA7}" presName="space" presStyleCnt="0"/>
      <dgm:spPr/>
    </dgm:pt>
    <dgm:pt modelId="{82051B95-16A4-44E6-A6D7-DBB6AAE9FB3F}" type="pres">
      <dgm:prSet presAssocID="{DB85E06F-05E7-436A-9302-322A681A1A84}" presName="composite" presStyleCnt="0"/>
      <dgm:spPr/>
    </dgm:pt>
    <dgm:pt modelId="{161AA724-21E2-43AC-9300-FE15029D267D}" type="pres">
      <dgm:prSet presAssocID="{DB85E06F-05E7-436A-9302-322A681A1A84}" presName="LShape" presStyleLbl="alignNode1" presStyleIdx="8" presStyleCnt="9"/>
      <dgm:spPr/>
    </dgm:pt>
    <dgm:pt modelId="{FB8BBE33-8C0B-4934-9B8C-A46E9E1B8AB5}" type="pres">
      <dgm:prSet presAssocID="{DB85E06F-05E7-436A-9302-322A681A1A84}" presName="ParentText" presStyleLbl="revTx" presStyleIdx="4" presStyleCnt="5">
        <dgm:presLayoutVars>
          <dgm:chMax val="0"/>
          <dgm:chPref val="0"/>
          <dgm:bulletEnabled val="1"/>
        </dgm:presLayoutVars>
      </dgm:prSet>
      <dgm:spPr/>
    </dgm:pt>
  </dgm:ptLst>
  <dgm:cxnLst>
    <dgm:cxn modelId="{ACE5B105-3EF0-4BD2-B582-761527353841}" type="presOf" srcId="{F4883AF7-E352-4ACA-800D-D18CB963974F}" destId="{F1D32246-29AA-489A-9107-B00D1BDA490F}" srcOrd="0" destOrd="2" presId="urn:microsoft.com/office/officeart/2009/3/layout/StepUpProcess"/>
    <dgm:cxn modelId="{844A8706-5501-4264-9CCA-EC18B0F94314}" srcId="{6F5DDD3C-D133-43CD-9FC9-A61E4DF6C3E0}" destId="{DB85E06F-05E7-436A-9302-322A681A1A84}" srcOrd="4" destOrd="0" parTransId="{84C6828C-60CF-4700-868C-E61701FC429D}" sibTransId="{A4DC3CA9-BECC-4F73-938B-81D414422237}"/>
    <dgm:cxn modelId="{A804B90D-7612-4D6D-AAEA-07EE8751EA72}" srcId="{4E81AB18-3330-4199-883E-074C892731D7}" destId="{BC41EA32-91CA-43CC-9836-2B98BF21D8B2}" srcOrd="1" destOrd="0" parTransId="{CC3C6933-86CC-4625-AEE8-2C5869701999}" sibTransId="{084733AA-7008-4546-9DDF-03803F43AF42}"/>
    <dgm:cxn modelId="{CD750010-6550-45D2-8614-002D9EE05E52}" srcId="{F3C62C78-C3E1-4C32-8F93-06FFC01E9B6B}" destId="{0F4A211F-7C02-444F-AA65-6823C3D73F4F}" srcOrd="2" destOrd="0" parTransId="{68BB83DA-5461-4035-B6B3-3D4B9315451B}" sibTransId="{C3F81EB6-C915-432B-AAB3-B98C490B6E53}"/>
    <dgm:cxn modelId="{5A53A014-7AD0-441C-B5C3-C43F2279B182}" type="presOf" srcId="{FD0C1116-A736-4F43-98A6-5DF3DB27CCDE}" destId="{FB8BBE33-8C0B-4934-9B8C-A46E9E1B8AB5}" srcOrd="0" destOrd="2" presId="urn:microsoft.com/office/officeart/2009/3/layout/StepUpProcess"/>
    <dgm:cxn modelId="{4BAB1B15-D043-4B00-8E23-AC1F99A3F4A3}" type="presOf" srcId="{3A9328FA-5EE2-4138-AC9F-3C76DB6BD1FD}" destId="{E317BD6C-CA5C-4915-9BCF-3CC0B08FA0A7}" srcOrd="0" destOrd="0" presId="urn:microsoft.com/office/officeart/2009/3/layout/StepUpProcess"/>
    <dgm:cxn modelId="{094D4019-983D-444C-9D18-F72CD9432EB0}" type="presOf" srcId="{ED704198-F9F9-46C9-A8E1-48789013C0D9}" destId="{F1D32246-29AA-489A-9107-B00D1BDA490F}" srcOrd="0" destOrd="1" presId="urn:microsoft.com/office/officeart/2009/3/layout/StepUpProcess"/>
    <dgm:cxn modelId="{D6E5B11E-0A23-4A44-8B15-3EB50A74DE87}" srcId="{0DC5BD34-E845-455E-B9EB-B1544043DEC6}" destId="{BE0999B6-5D72-479E-ADCA-723B255A68CF}" srcOrd="0" destOrd="0" parTransId="{779D3310-E584-402D-BEE5-0F26E13E38E5}" sibTransId="{C4494500-3CDB-4833-9045-664CCCAA97EE}"/>
    <dgm:cxn modelId="{3FC53927-DA7B-441E-8845-F94AA033F96A}" type="presOf" srcId="{171167B6-19C8-4049-BB56-060F264D0A5F}" destId="{5E554FF3-59EA-4189-9070-8F2B1032D751}" srcOrd="0" destOrd="1" presId="urn:microsoft.com/office/officeart/2009/3/layout/StepUpProcess"/>
    <dgm:cxn modelId="{8748AE29-5CED-4195-B7DD-D40BD815C39B}" srcId="{4E81AB18-3330-4199-883E-074C892731D7}" destId="{171167B6-19C8-4049-BB56-060F264D0A5F}" srcOrd="0" destOrd="0" parTransId="{F602514E-EB8E-4B19-8407-F149E68C98EC}" sibTransId="{22F36EDD-BFC9-422D-ABEF-3FD285FC0A39}"/>
    <dgm:cxn modelId="{E543B42B-80F1-44D1-84EB-04D2CA1617AD}" type="presOf" srcId="{BC41EA32-91CA-43CC-9836-2B98BF21D8B2}" destId="{5E554FF3-59EA-4189-9070-8F2B1032D751}" srcOrd="0" destOrd="2" presId="urn:microsoft.com/office/officeart/2009/3/layout/StepUpProcess"/>
    <dgm:cxn modelId="{721D7A39-7F6E-7346-B476-3F3E4228C7E6}" type="presOf" srcId="{703640CA-38D8-6046-B1BA-12E48769716B}" destId="{5E554FF3-59EA-4189-9070-8F2B1032D751}" srcOrd="0" destOrd="3" presId="urn:microsoft.com/office/officeart/2009/3/layout/StepUpProcess"/>
    <dgm:cxn modelId="{E3EDAA3D-316E-4C9E-8C49-F08183BAA333}" srcId="{DB85E06F-05E7-436A-9302-322A681A1A84}" destId="{AA8BC4AE-8856-41E8-8F7C-B4FBB3207470}" srcOrd="2" destOrd="0" parTransId="{C91F3120-12C4-4F55-8662-E97709CB0722}" sibTransId="{01DEA340-5449-4A05-B5F5-A64CC05EF373}"/>
    <dgm:cxn modelId="{57CDB03F-C602-4875-8FCA-E45598EC6804}" type="presOf" srcId="{BE0999B6-5D72-479E-ADCA-723B255A68CF}" destId="{CD98E1E7-BA5F-45A0-B3A6-5B31B92268F0}" srcOrd="0" destOrd="1" presId="urn:microsoft.com/office/officeart/2009/3/layout/StepUpProcess"/>
    <dgm:cxn modelId="{3724FB55-3844-4D23-95EE-B5F8B48408C9}" type="presOf" srcId="{0DC5BD34-E845-455E-B9EB-B1544043DEC6}" destId="{CD98E1E7-BA5F-45A0-B3A6-5B31B92268F0}" srcOrd="0" destOrd="0" presId="urn:microsoft.com/office/officeart/2009/3/layout/StepUpProcess"/>
    <dgm:cxn modelId="{3703E565-8E83-402E-93F2-38A81E57652B}" srcId="{DB85E06F-05E7-436A-9302-322A681A1A84}" destId="{6DE90BDA-6F9E-4C23-B0CD-405B7333BDA3}" srcOrd="0" destOrd="0" parTransId="{D1C3FE8B-F0BA-4DAA-9EE8-8683EBC1C2D5}" sibTransId="{C3067303-656D-433A-AE4D-31370A26EAA8}"/>
    <dgm:cxn modelId="{815C7F68-B898-4C76-8432-24E0186FF2C0}" type="presOf" srcId="{0F4A211F-7C02-444F-AA65-6823C3D73F4F}" destId="{F1D32246-29AA-489A-9107-B00D1BDA490F}" srcOrd="0" destOrd="3" presId="urn:microsoft.com/office/officeart/2009/3/layout/StepUpProcess"/>
    <dgm:cxn modelId="{AEF1F56E-4848-4856-9979-55FD995E2E70}" type="presOf" srcId="{E01DD93C-6B97-451D-8194-4D8FF591CE15}" destId="{E317BD6C-CA5C-4915-9BCF-3CC0B08FA0A7}" srcOrd="0" destOrd="2" presId="urn:microsoft.com/office/officeart/2009/3/layout/StepUpProcess"/>
    <dgm:cxn modelId="{D97F9572-1A3A-45C0-BABA-DBBC4E2F04FE}" type="presOf" srcId="{4E81AB18-3330-4199-883E-074C892731D7}" destId="{5E554FF3-59EA-4189-9070-8F2B1032D751}" srcOrd="0" destOrd="0" presId="urn:microsoft.com/office/officeart/2009/3/layout/StepUpProcess"/>
    <dgm:cxn modelId="{3A410679-8928-4A83-B881-0F6BB34DBC37}" srcId="{6F5DDD3C-D133-43CD-9FC9-A61E4DF6C3E0}" destId="{0DC5BD34-E845-455E-B9EB-B1544043DEC6}" srcOrd="1" destOrd="0" parTransId="{16405254-A8F5-4361-95B5-9C176580D59C}" sibTransId="{4643BC5E-DB0F-46D2-B14C-62B36ECC555E}"/>
    <dgm:cxn modelId="{44DBB47E-025D-4C11-A117-704B1431C6E3}" type="presOf" srcId="{6F5DDD3C-D133-43CD-9FC9-A61E4DF6C3E0}" destId="{39A24442-FB7C-438F-A058-8D02E8D93C2A}" srcOrd="0" destOrd="0" presId="urn:microsoft.com/office/officeart/2009/3/layout/StepUpProcess"/>
    <dgm:cxn modelId="{8A63F889-659B-4431-A14B-0833B5FF32FE}" type="presOf" srcId="{C5D048CF-F4CE-49D4-8D60-7DFB0FCFFCD5}" destId="{CD98E1E7-BA5F-45A0-B3A6-5B31B92268F0}" srcOrd="0" destOrd="2" presId="urn:microsoft.com/office/officeart/2009/3/layout/StepUpProcess"/>
    <dgm:cxn modelId="{956F6290-F83C-4AFF-9BE7-42EFEC5CFF24}" type="presOf" srcId="{F3C62C78-C3E1-4C32-8F93-06FFC01E9B6B}" destId="{F1D32246-29AA-489A-9107-B00D1BDA490F}" srcOrd="0" destOrd="0" presId="urn:microsoft.com/office/officeart/2009/3/layout/StepUpProcess"/>
    <dgm:cxn modelId="{7678F891-461F-40FF-B697-18C51EBB176E}" type="presOf" srcId="{AA8BC4AE-8856-41E8-8F7C-B4FBB3207470}" destId="{FB8BBE33-8C0B-4934-9B8C-A46E9E1B8AB5}" srcOrd="0" destOrd="3" presId="urn:microsoft.com/office/officeart/2009/3/layout/StepUpProcess"/>
    <dgm:cxn modelId="{B2038892-5F3B-EE43-B98B-6A48DE4D3D51}" srcId="{4E81AB18-3330-4199-883E-074C892731D7}" destId="{703640CA-38D8-6046-B1BA-12E48769716B}" srcOrd="2" destOrd="0" parTransId="{26B3E33E-FB1F-864B-9348-46CC8F14F999}" sibTransId="{C636941A-851D-7E44-901C-0354CC8EAAC1}"/>
    <dgm:cxn modelId="{5AFEAE96-06A9-4D96-BCB2-1BCBEFEDF646}" srcId="{F3C62C78-C3E1-4C32-8F93-06FFC01E9B6B}" destId="{F4883AF7-E352-4ACA-800D-D18CB963974F}" srcOrd="1" destOrd="0" parTransId="{ADB415E5-E3C6-4A44-917C-212B5E5AB4D9}" sibTransId="{32121683-EC96-4EB1-B9E2-A67785093DD4}"/>
    <dgm:cxn modelId="{C22969AF-5139-4921-BDE9-6A4A95BC3DC2}" srcId="{3A9328FA-5EE2-4138-AC9F-3C76DB6BD1FD}" destId="{359C5931-0501-4B8A-9F24-6389B58F5DDC}" srcOrd="0" destOrd="0" parTransId="{CD8AD1BF-5CC8-4489-A9E9-88FFF0D8D4E8}" sibTransId="{16236F0C-878C-44EA-B894-58C626F51A96}"/>
    <dgm:cxn modelId="{677333B5-4E9C-4AE9-B600-A15D8E140CC1}" type="presOf" srcId="{6DE90BDA-6F9E-4C23-B0CD-405B7333BDA3}" destId="{FB8BBE33-8C0B-4934-9B8C-A46E9E1B8AB5}" srcOrd="0" destOrd="1" presId="urn:microsoft.com/office/officeart/2009/3/layout/StepUpProcess"/>
    <dgm:cxn modelId="{C51C65B7-D136-45FB-9E53-0CF7117A9A0D}" srcId="{DB85E06F-05E7-436A-9302-322A681A1A84}" destId="{FD0C1116-A736-4F43-98A6-5DF3DB27CCDE}" srcOrd="1" destOrd="0" parTransId="{2045C721-6B4C-4A04-A969-6074DFEF62C5}" sibTransId="{44485B18-DFC8-4684-9CB1-5E4549CE4EF4}"/>
    <dgm:cxn modelId="{8AA6BDC7-2DEA-436C-A4EC-7F8F33BC79D0}" type="presOf" srcId="{DB85E06F-05E7-436A-9302-322A681A1A84}" destId="{FB8BBE33-8C0B-4934-9B8C-A46E9E1B8AB5}" srcOrd="0" destOrd="0" presId="urn:microsoft.com/office/officeart/2009/3/layout/StepUpProcess"/>
    <dgm:cxn modelId="{0DF558D8-A104-49E0-899F-2D81C5AE8010}" srcId="{6F5DDD3C-D133-43CD-9FC9-A61E4DF6C3E0}" destId="{4E81AB18-3330-4199-883E-074C892731D7}" srcOrd="3" destOrd="0" parTransId="{DF44B524-819F-4242-B82B-DAFBF647F06F}" sibTransId="{6E91C1E4-237E-4640-9C43-69A0C4055AA7}"/>
    <dgm:cxn modelId="{9FD5ACDB-F028-487E-8161-8D44DE2090D3}" srcId="{3A9328FA-5EE2-4138-AC9F-3C76DB6BD1FD}" destId="{E01DD93C-6B97-451D-8194-4D8FF591CE15}" srcOrd="1" destOrd="0" parTransId="{06953B65-3F06-492D-B70C-27F4C4DA4A91}" sibTransId="{D2E7E5C0-0C08-49A5-962D-E4522D264476}"/>
    <dgm:cxn modelId="{89BB1BDF-32D2-4763-86E5-5375042A5182}" srcId="{F3C62C78-C3E1-4C32-8F93-06FFC01E9B6B}" destId="{ED704198-F9F9-46C9-A8E1-48789013C0D9}" srcOrd="0" destOrd="0" parTransId="{D5DB5B13-39ED-4218-ACF4-5DD1AF0521D9}" sibTransId="{389AC338-E08E-456B-A920-5E1E0125385D}"/>
    <dgm:cxn modelId="{5BA2F1E0-6925-4842-BD75-8A240AC1B37A}" srcId="{0DC5BD34-E845-455E-B9EB-B1544043DEC6}" destId="{C5D048CF-F4CE-49D4-8D60-7DFB0FCFFCD5}" srcOrd="1" destOrd="0" parTransId="{1A0723D9-9B8A-4371-851B-5E62613BBD09}" sibTransId="{A728502A-2E25-4132-A2C8-0B046447375C}"/>
    <dgm:cxn modelId="{D58DB1E6-40F7-4720-B571-63639F46E686}" srcId="{6F5DDD3C-D133-43CD-9FC9-A61E4DF6C3E0}" destId="{3A9328FA-5EE2-4138-AC9F-3C76DB6BD1FD}" srcOrd="0" destOrd="0" parTransId="{2276F7E0-D55D-4A9B-826E-ECAE6FD213FB}" sibTransId="{A55F3CBA-BF81-4ECF-B9DF-2926A4A22811}"/>
    <dgm:cxn modelId="{30A446ED-A06C-4B2F-9D64-6DA91B7AE0EC}" srcId="{6F5DDD3C-D133-43CD-9FC9-A61E4DF6C3E0}" destId="{F3C62C78-C3E1-4C32-8F93-06FFC01E9B6B}" srcOrd="2" destOrd="0" parTransId="{BEEA3CC9-7958-4117-8458-64E52A0C6445}" sibTransId="{D929FA38-63FF-47DA-AB13-AA073932AD65}"/>
    <dgm:cxn modelId="{357A7EFF-34BD-49E0-BEFC-BD6970C7A1B2}" type="presOf" srcId="{359C5931-0501-4B8A-9F24-6389B58F5DDC}" destId="{E317BD6C-CA5C-4915-9BCF-3CC0B08FA0A7}" srcOrd="0" destOrd="1" presId="urn:microsoft.com/office/officeart/2009/3/layout/StepUpProcess"/>
    <dgm:cxn modelId="{9213F204-C321-444F-9CB7-D6C9BCC0A226}" type="presParOf" srcId="{39A24442-FB7C-438F-A058-8D02E8D93C2A}" destId="{ACDC9415-049F-4295-8BC1-A2978B7DE99B}" srcOrd="0" destOrd="0" presId="urn:microsoft.com/office/officeart/2009/3/layout/StepUpProcess"/>
    <dgm:cxn modelId="{2D707DFE-934E-4974-9114-AE4AFFEA60CC}" type="presParOf" srcId="{ACDC9415-049F-4295-8BC1-A2978B7DE99B}" destId="{EA0A7203-2C20-4745-BDFC-A22FC7896CA8}" srcOrd="0" destOrd="0" presId="urn:microsoft.com/office/officeart/2009/3/layout/StepUpProcess"/>
    <dgm:cxn modelId="{B67A93F0-27DA-436E-8536-29FC248DE840}" type="presParOf" srcId="{ACDC9415-049F-4295-8BC1-A2978B7DE99B}" destId="{E317BD6C-CA5C-4915-9BCF-3CC0B08FA0A7}" srcOrd="1" destOrd="0" presId="urn:microsoft.com/office/officeart/2009/3/layout/StepUpProcess"/>
    <dgm:cxn modelId="{C3A8DEB8-01C6-4BDC-AF5D-FF07054358FC}" type="presParOf" srcId="{ACDC9415-049F-4295-8BC1-A2978B7DE99B}" destId="{053061E2-1FDD-4C44-900B-4C87B195F806}" srcOrd="2" destOrd="0" presId="urn:microsoft.com/office/officeart/2009/3/layout/StepUpProcess"/>
    <dgm:cxn modelId="{04B54190-5323-40E5-B2E0-2FD0DA7F15AD}" type="presParOf" srcId="{39A24442-FB7C-438F-A058-8D02E8D93C2A}" destId="{7DE10BD1-5C62-4AD3-91BF-3BEE52B5E739}" srcOrd="1" destOrd="0" presId="urn:microsoft.com/office/officeart/2009/3/layout/StepUpProcess"/>
    <dgm:cxn modelId="{7621277A-8ADA-4A58-AA8F-5725A430FA63}" type="presParOf" srcId="{7DE10BD1-5C62-4AD3-91BF-3BEE52B5E739}" destId="{8338D0D5-BE17-4493-B347-01C122E582CA}" srcOrd="0" destOrd="0" presId="urn:microsoft.com/office/officeart/2009/3/layout/StepUpProcess"/>
    <dgm:cxn modelId="{911CC82B-D864-49B5-8076-CD9CFBAB1D03}" type="presParOf" srcId="{39A24442-FB7C-438F-A058-8D02E8D93C2A}" destId="{433EA7D2-8919-4A3E-A3EF-593CE06F39FD}" srcOrd="2" destOrd="0" presId="urn:microsoft.com/office/officeart/2009/3/layout/StepUpProcess"/>
    <dgm:cxn modelId="{4D09D633-1E6B-458D-96DC-3C261101ECE1}" type="presParOf" srcId="{433EA7D2-8919-4A3E-A3EF-593CE06F39FD}" destId="{06868A4A-354B-48BD-A3E9-E4FCB95F471E}" srcOrd="0" destOrd="0" presId="urn:microsoft.com/office/officeart/2009/3/layout/StepUpProcess"/>
    <dgm:cxn modelId="{CB729AA5-5D82-400F-B0D7-7D088E76188D}" type="presParOf" srcId="{433EA7D2-8919-4A3E-A3EF-593CE06F39FD}" destId="{CD98E1E7-BA5F-45A0-B3A6-5B31B92268F0}" srcOrd="1" destOrd="0" presId="urn:microsoft.com/office/officeart/2009/3/layout/StepUpProcess"/>
    <dgm:cxn modelId="{A1986928-F2D9-4AA5-B48D-A9BBF068A84E}" type="presParOf" srcId="{433EA7D2-8919-4A3E-A3EF-593CE06F39FD}" destId="{95CA6A1C-168F-4760-B20B-87E88DA67A90}" srcOrd="2" destOrd="0" presId="urn:microsoft.com/office/officeart/2009/3/layout/StepUpProcess"/>
    <dgm:cxn modelId="{16E050E9-0767-4FE1-A0AF-C8BD5A067259}" type="presParOf" srcId="{39A24442-FB7C-438F-A058-8D02E8D93C2A}" destId="{F574BF3B-3185-4FA4-8384-0C5E0E8DEEF1}" srcOrd="3" destOrd="0" presId="urn:microsoft.com/office/officeart/2009/3/layout/StepUpProcess"/>
    <dgm:cxn modelId="{54FD4A8D-2DB8-4928-AAD6-D6BE2E4FAA74}" type="presParOf" srcId="{F574BF3B-3185-4FA4-8384-0C5E0E8DEEF1}" destId="{CEBAD769-FDDB-470D-B0DF-6D8C819FAE40}" srcOrd="0" destOrd="0" presId="urn:microsoft.com/office/officeart/2009/3/layout/StepUpProcess"/>
    <dgm:cxn modelId="{A789966B-8866-4F94-9C88-D2880392983A}" type="presParOf" srcId="{39A24442-FB7C-438F-A058-8D02E8D93C2A}" destId="{42C654A7-EC64-4E22-8F2C-779FDED0AE0A}" srcOrd="4" destOrd="0" presId="urn:microsoft.com/office/officeart/2009/3/layout/StepUpProcess"/>
    <dgm:cxn modelId="{41737C15-8EFB-4C71-B342-30CB74A73184}" type="presParOf" srcId="{42C654A7-EC64-4E22-8F2C-779FDED0AE0A}" destId="{DD04647F-AE65-4CF4-9293-2B496FD095F4}" srcOrd="0" destOrd="0" presId="urn:microsoft.com/office/officeart/2009/3/layout/StepUpProcess"/>
    <dgm:cxn modelId="{EA53B117-F5CC-4D95-871F-806A74AD0713}" type="presParOf" srcId="{42C654A7-EC64-4E22-8F2C-779FDED0AE0A}" destId="{F1D32246-29AA-489A-9107-B00D1BDA490F}" srcOrd="1" destOrd="0" presId="urn:microsoft.com/office/officeart/2009/3/layout/StepUpProcess"/>
    <dgm:cxn modelId="{521A6D83-92C6-4052-BEC9-EAA6EC970E2C}" type="presParOf" srcId="{42C654A7-EC64-4E22-8F2C-779FDED0AE0A}" destId="{78BBC0EA-F756-44BD-B35C-A1F844170537}" srcOrd="2" destOrd="0" presId="urn:microsoft.com/office/officeart/2009/3/layout/StepUpProcess"/>
    <dgm:cxn modelId="{3459B4BE-C782-405B-8CD4-8FC07D16BFF4}" type="presParOf" srcId="{39A24442-FB7C-438F-A058-8D02E8D93C2A}" destId="{AD2A4E04-A0F3-498B-82D7-A2536EF7D2F8}" srcOrd="5" destOrd="0" presId="urn:microsoft.com/office/officeart/2009/3/layout/StepUpProcess"/>
    <dgm:cxn modelId="{2A1C1CDB-CB08-4F5A-8DD1-C21BD2BEBC67}" type="presParOf" srcId="{AD2A4E04-A0F3-498B-82D7-A2536EF7D2F8}" destId="{426CBADC-53CD-49E0-B0F0-E3C2B39FD655}" srcOrd="0" destOrd="0" presId="urn:microsoft.com/office/officeart/2009/3/layout/StepUpProcess"/>
    <dgm:cxn modelId="{56F713A6-68B0-4C9B-9B9B-1CF2CA74A993}" type="presParOf" srcId="{39A24442-FB7C-438F-A058-8D02E8D93C2A}" destId="{B8DFC35E-B00F-4864-BCE6-93C970D8F95F}" srcOrd="6" destOrd="0" presId="urn:microsoft.com/office/officeart/2009/3/layout/StepUpProcess"/>
    <dgm:cxn modelId="{E9CABC23-E638-4310-962A-1F863DCAFDF3}" type="presParOf" srcId="{B8DFC35E-B00F-4864-BCE6-93C970D8F95F}" destId="{90F6C197-28CA-42B9-B45D-9C2C5E2E372C}" srcOrd="0" destOrd="0" presId="urn:microsoft.com/office/officeart/2009/3/layout/StepUpProcess"/>
    <dgm:cxn modelId="{379B8C72-8769-4210-855F-C7A98F2046A6}" type="presParOf" srcId="{B8DFC35E-B00F-4864-BCE6-93C970D8F95F}" destId="{5E554FF3-59EA-4189-9070-8F2B1032D751}" srcOrd="1" destOrd="0" presId="urn:microsoft.com/office/officeart/2009/3/layout/StepUpProcess"/>
    <dgm:cxn modelId="{457808EF-E565-4780-861A-B84253370C53}" type="presParOf" srcId="{B8DFC35E-B00F-4864-BCE6-93C970D8F95F}" destId="{C61777D4-E816-4290-9EB7-EAD875AD1146}" srcOrd="2" destOrd="0" presId="urn:microsoft.com/office/officeart/2009/3/layout/StepUpProcess"/>
    <dgm:cxn modelId="{B82231B2-24FF-4BDC-8E99-DDF741764AF2}" type="presParOf" srcId="{39A24442-FB7C-438F-A058-8D02E8D93C2A}" destId="{3B8CF41C-2EB1-497A-AEDD-54A0AC455B00}" srcOrd="7" destOrd="0" presId="urn:microsoft.com/office/officeart/2009/3/layout/StepUpProcess"/>
    <dgm:cxn modelId="{E652F64A-D1FC-4EDA-A7EF-4A8F8ED2C8E4}" type="presParOf" srcId="{3B8CF41C-2EB1-497A-AEDD-54A0AC455B00}" destId="{87BB4AB9-D341-4D4E-A826-4CC1784CBA9C}" srcOrd="0" destOrd="0" presId="urn:microsoft.com/office/officeart/2009/3/layout/StepUpProcess"/>
    <dgm:cxn modelId="{B6845AF5-9CE8-42F7-995E-3541DB6A6BDD}" type="presParOf" srcId="{39A24442-FB7C-438F-A058-8D02E8D93C2A}" destId="{82051B95-16A4-44E6-A6D7-DBB6AAE9FB3F}" srcOrd="8" destOrd="0" presId="urn:microsoft.com/office/officeart/2009/3/layout/StepUpProcess"/>
    <dgm:cxn modelId="{726FBB29-7C9F-42A9-B6DF-7B23FAC3E8A3}" type="presParOf" srcId="{82051B95-16A4-44E6-A6D7-DBB6AAE9FB3F}" destId="{161AA724-21E2-43AC-9300-FE15029D267D}" srcOrd="0" destOrd="0" presId="urn:microsoft.com/office/officeart/2009/3/layout/StepUpProcess"/>
    <dgm:cxn modelId="{A634930C-717E-42DA-82F1-DD67F0D2AED1}" type="presParOf" srcId="{82051B95-16A4-44E6-A6D7-DBB6AAE9FB3F}" destId="{FB8BBE33-8C0B-4934-9B8C-A46E9E1B8AB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A7203-2C20-4745-BDFC-A22FC7896CA8}">
      <dsp:nvSpPr>
        <dsp:cNvPr id="0" name=""/>
        <dsp:cNvSpPr/>
      </dsp:nvSpPr>
      <dsp:spPr>
        <a:xfrm rot="5400000">
          <a:off x="414050" y="2506649"/>
          <a:ext cx="1244706" cy="207116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7BD6C-CA5C-4915-9BCF-3CC0B08FA0A7}">
      <dsp:nvSpPr>
        <dsp:cNvPr id="0" name=""/>
        <dsp:cNvSpPr/>
      </dsp:nvSpPr>
      <dsp:spPr>
        <a:xfrm>
          <a:off x="206277" y="3125481"/>
          <a:ext cx="1869858" cy="163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600"/>
            </a:spcAft>
            <a:buNone/>
          </a:pPr>
          <a:r>
            <a:rPr lang="en-US" sz="2000" kern="1200" noProof="0" dirty="0">
              <a:latin typeface="Arial" panose="020B0604020202020204" pitchFamily="34" charset="0"/>
              <a:cs typeface="Arial" panose="020B0604020202020204" pitchFamily="34" charset="0"/>
            </a:rPr>
            <a:t>Business opportunity</a:t>
          </a:r>
          <a:endParaRPr lang="en-US" altLang="zh-CN" sz="2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Take part in the training </a:t>
          </a:r>
          <a:br>
            <a:rPr lang="en-US" sz="1000" kern="1200" noProof="0" dirty="0">
              <a:latin typeface="Arial" panose="020B0604020202020204" pitchFamily="34" charset="0"/>
              <a:cs typeface="Arial" panose="020B0604020202020204" pitchFamily="34" charset="0"/>
            </a:rPr>
          </a:br>
          <a:r>
            <a:rPr lang="en-US" sz="1000" kern="1200" noProof="0" dirty="0">
              <a:latin typeface="Arial" panose="020B0604020202020204" pitchFamily="34" charset="0"/>
              <a:cs typeface="Arial" panose="020B0604020202020204" pitchFamily="34" charset="0"/>
            </a:rPr>
            <a:t>for sales team and learn </a:t>
          </a:r>
          <a:r>
            <a:rPr lang="en-US" sz="1000" kern="1200" spc="-10" baseline="0" noProof="0" dirty="0">
              <a:latin typeface="Arial" panose="020B0604020202020204" pitchFamily="34" charset="0"/>
              <a:cs typeface="Arial" panose="020B0604020202020204" pitchFamily="34" charset="0"/>
            </a:rPr>
            <a:t>about the product features </a:t>
          </a:r>
          <a:r>
            <a:rPr lang="en-US" sz="1000" kern="1200" noProof="0" dirty="0">
              <a:latin typeface="Arial" panose="020B0604020202020204" pitchFamily="34" charset="0"/>
              <a:cs typeface="Arial" panose="020B0604020202020204" pitchFamily="34" charset="0"/>
            </a:rPr>
            <a:t>and use cases of TDSQL</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Close several deals </a:t>
          </a:r>
          <a:br>
            <a:rPr lang="en-US" sz="1000" kern="1200" noProof="0" dirty="0">
              <a:latin typeface="Arial" panose="020B0604020202020204" pitchFamily="34" charset="0"/>
              <a:cs typeface="Arial" panose="020B0604020202020204" pitchFamily="34" charset="0"/>
            </a:rPr>
          </a:br>
          <a:r>
            <a:rPr lang="en-US" sz="1000" kern="1200" noProof="0" dirty="0">
              <a:latin typeface="Arial" panose="020B0604020202020204" pitchFamily="34" charset="0"/>
              <a:cs typeface="Arial" panose="020B0604020202020204" pitchFamily="34" charset="0"/>
            </a:rPr>
            <a:t>with customers under the guidance of salesperson</a:t>
          </a:r>
          <a:endParaRPr lang="en-US" altLang="zh-CN" sz="1000" kern="1200" noProof="0" dirty="0">
            <a:latin typeface="Arial" panose="020B0604020202020204" pitchFamily="34" charset="0"/>
            <a:cs typeface="Arial" panose="020B0604020202020204" pitchFamily="34" charset="0"/>
          </a:endParaRPr>
        </a:p>
      </dsp:txBody>
      <dsp:txXfrm>
        <a:off x="206277" y="3125481"/>
        <a:ext cx="1869858" cy="1639040"/>
      </dsp:txXfrm>
    </dsp:sp>
    <dsp:sp modelId="{053061E2-1FDD-4C44-900B-4C87B195F806}">
      <dsp:nvSpPr>
        <dsp:cNvPr id="0" name=""/>
        <dsp:cNvSpPr/>
      </dsp:nvSpPr>
      <dsp:spPr>
        <a:xfrm>
          <a:off x="1723332" y="2354167"/>
          <a:ext cx="352803" cy="3528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68A4A-354B-48BD-A3E9-E4FCB95F471E}">
      <dsp:nvSpPr>
        <dsp:cNvPr id="0" name=""/>
        <dsp:cNvSpPr/>
      </dsp:nvSpPr>
      <dsp:spPr>
        <a:xfrm rot="5400000">
          <a:off x="2703122" y="1940215"/>
          <a:ext cx="1244706" cy="207116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98E1E7-BA5F-45A0-B3A6-5B31B92268F0}">
      <dsp:nvSpPr>
        <dsp:cNvPr id="0" name=""/>
        <dsp:cNvSpPr/>
      </dsp:nvSpPr>
      <dsp:spPr>
        <a:xfrm>
          <a:off x="2495350" y="2559047"/>
          <a:ext cx="1869858" cy="163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600"/>
            </a:spcAft>
            <a:buNone/>
          </a:pPr>
          <a:r>
            <a:rPr lang="en-US" sz="2000" kern="1200" noProof="0" dirty="0">
              <a:latin typeface="Arial" panose="020B0604020202020204" pitchFamily="34" charset="0"/>
              <a:cs typeface="Arial" panose="020B0604020202020204" pitchFamily="34" charset="0"/>
            </a:rPr>
            <a:t>Technical communication</a:t>
          </a:r>
          <a:endParaRPr lang="en-US" altLang="zh-CN" sz="2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Make technical reports </a:t>
          </a:r>
          <a:br>
            <a:rPr lang="en-US" sz="1000" kern="1200" noProof="0" dirty="0">
              <a:latin typeface="Arial" panose="020B0604020202020204" pitchFamily="34" charset="0"/>
              <a:cs typeface="Arial" panose="020B0604020202020204" pitchFamily="34" charset="0"/>
            </a:rPr>
          </a:br>
          <a:r>
            <a:rPr lang="en-US" sz="1000" kern="1200" noProof="0" dirty="0">
              <a:latin typeface="Arial" panose="020B0604020202020204" pitchFamily="34" charset="0"/>
              <a:cs typeface="Arial" panose="020B0604020202020204" pitchFamily="34" charset="0"/>
            </a:rPr>
            <a:t>to customers and high-level managers as a technical expert</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Write technical proposals and assist customers to develop a technical solution based on </a:t>
          </a:r>
          <a:r>
            <a:rPr lang="en-US" sz="1000" kern="1200" noProof="0" dirty="0" err="1">
              <a:latin typeface="Arial" panose="020B0604020202020204" pitchFamily="34" charset="0"/>
              <a:cs typeface="Arial" panose="020B0604020202020204" pitchFamily="34" charset="0"/>
            </a:rPr>
            <a:t>Tencent</a:t>
          </a:r>
          <a:r>
            <a:rPr lang="en-US" sz="1000" kern="1200" noProof="0" dirty="0">
              <a:latin typeface="Arial" panose="020B0604020202020204" pitchFamily="34" charset="0"/>
              <a:cs typeface="Arial" panose="020B0604020202020204" pitchFamily="34" charset="0"/>
            </a:rPr>
            <a:t> proposals</a:t>
          </a:r>
          <a:endParaRPr lang="en-US" altLang="zh-CN" sz="1000" kern="1200" noProof="0" dirty="0">
            <a:latin typeface="Arial" panose="020B0604020202020204" pitchFamily="34" charset="0"/>
            <a:cs typeface="Arial" panose="020B0604020202020204" pitchFamily="34" charset="0"/>
          </a:endParaRPr>
        </a:p>
      </dsp:txBody>
      <dsp:txXfrm>
        <a:off x="2495350" y="2559047"/>
        <a:ext cx="1869858" cy="1639040"/>
      </dsp:txXfrm>
    </dsp:sp>
    <dsp:sp modelId="{95CA6A1C-168F-4760-B20B-87E88DA67A90}">
      <dsp:nvSpPr>
        <dsp:cNvPr id="0" name=""/>
        <dsp:cNvSpPr/>
      </dsp:nvSpPr>
      <dsp:spPr>
        <a:xfrm>
          <a:off x="4012405" y="1787734"/>
          <a:ext cx="352803" cy="3528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04647F-AE65-4CF4-9293-2B496FD095F4}">
      <dsp:nvSpPr>
        <dsp:cNvPr id="0" name=""/>
        <dsp:cNvSpPr/>
      </dsp:nvSpPr>
      <dsp:spPr>
        <a:xfrm rot="5400000">
          <a:off x="4992195" y="1373782"/>
          <a:ext cx="1244706" cy="207116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32246-29AA-489A-9107-B00D1BDA490F}">
      <dsp:nvSpPr>
        <dsp:cNvPr id="0" name=""/>
        <dsp:cNvSpPr/>
      </dsp:nvSpPr>
      <dsp:spPr>
        <a:xfrm>
          <a:off x="4784422" y="1992614"/>
          <a:ext cx="1869858" cy="163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600"/>
            </a:spcAft>
            <a:buNone/>
          </a:pPr>
          <a:r>
            <a:rPr lang="en-US" sz="2000" kern="1200" noProof="0" dirty="0">
              <a:latin typeface="Arial" panose="020B0604020202020204" pitchFamily="34" charset="0"/>
              <a:cs typeface="Arial" panose="020B0604020202020204" pitchFamily="34" charset="0"/>
            </a:rPr>
            <a:t>POC testing</a:t>
          </a:r>
          <a:endParaRPr lang="en-US" altLang="zh-CN" sz="2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Guide customers to use the parameters provided by </a:t>
          </a:r>
          <a:r>
            <a:rPr lang="en-US" sz="1000" kern="1200" noProof="0" dirty="0" err="1">
              <a:latin typeface="Arial" panose="020B0604020202020204" pitchFamily="34" charset="0"/>
              <a:cs typeface="Arial" panose="020B0604020202020204" pitchFamily="34" charset="0"/>
            </a:rPr>
            <a:t>Tencent</a:t>
          </a:r>
          <a:r>
            <a:rPr lang="en-US" sz="1000" kern="1200" noProof="0" dirty="0">
              <a:latin typeface="Arial" panose="020B0604020202020204" pitchFamily="34" charset="0"/>
              <a:cs typeface="Arial" panose="020B0604020202020204" pitchFamily="34" charset="0"/>
            </a:rPr>
            <a:t> without taking a POC test</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Guide customers to use a test scheme that is beneficial to </a:t>
          </a:r>
          <a:r>
            <a:rPr lang="en-US" sz="1000" kern="1200" noProof="0" dirty="0" err="1">
              <a:latin typeface="Arial" panose="020B0604020202020204" pitchFamily="34" charset="0"/>
              <a:cs typeface="Arial" panose="020B0604020202020204" pitchFamily="34" charset="0"/>
            </a:rPr>
            <a:t>Tencent</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Ensure that the results of the POC test, if taken, is in favor of </a:t>
          </a:r>
          <a:r>
            <a:rPr lang="en-US" sz="1000" kern="1200" noProof="0" dirty="0" err="1">
              <a:latin typeface="Arial" panose="020B0604020202020204" pitchFamily="34" charset="0"/>
              <a:cs typeface="Arial" panose="020B0604020202020204" pitchFamily="34" charset="0"/>
            </a:rPr>
            <a:t>Tencent</a:t>
          </a:r>
          <a:r>
            <a:rPr lang="en-US" sz="1000" kern="1200" noProof="0" dirty="0">
              <a:latin typeface="Arial" panose="020B0604020202020204" pitchFamily="34" charset="0"/>
              <a:cs typeface="Arial" panose="020B0604020202020204" pitchFamily="34" charset="0"/>
            </a:rPr>
            <a:t> and improve the substandard metrics in a timely manner</a:t>
          </a:r>
          <a:endParaRPr lang="en-US" altLang="zh-CN" sz="1000" kern="1200" noProof="0" dirty="0">
            <a:latin typeface="Arial" panose="020B0604020202020204" pitchFamily="34" charset="0"/>
            <a:cs typeface="Arial" panose="020B0604020202020204" pitchFamily="34" charset="0"/>
          </a:endParaRPr>
        </a:p>
      </dsp:txBody>
      <dsp:txXfrm>
        <a:off x="4784422" y="1992614"/>
        <a:ext cx="1869858" cy="1639040"/>
      </dsp:txXfrm>
    </dsp:sp>
    <dsp:sp modelId="{78BBC0EA-F756-44BD-B35C-A1F844170537}">
      <dsp:nvSpPr>
        <dsp:cNvPr id="0" name=""/>
        <dsp:cNvSpPr/>
      </dsp:nvSpPr>
      <dsp:spPr>
        <a:xfrm>
          <a:off x="6301477" y="1221301"/>
          <a:ext cx="352803" cy="3528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6C197-28CA-42B9-B45D-9C2C5E2E372C}">
      <dsp:nvSpPr>
        <dsp:cNvPr id="0" name=""/>
        <dsp:cNvSpPr/>
      </dsp:nvSpPr>
      <dsp:spPr>
        <a:xfrm rot="5400000">
          <a:off x="7281267" y="807349"/>
          <a:ext cx="1244706" cy="207116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54FF3-59EA-4189-9070-8F2B1032D751}">
      <dsp:nvSpPr>
        <dsp:cNvPr id="0" name=""/>
        <dsp:cNvSpPr/>
      </dsp:nvSpPr>
      <dsp:spPr>
        <a:xfrm>
          <a:off x="7073495" y="1426181"/>
          <a:ext cx="1869858" cy="163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600"/>
            </a:spcAft>
            <a:buNone/>
          </a:pPr>
          <a:r>
            <a:rPr lang="en-US" sz="2000" kern="1200" noProof="0" dirty="0">
              <a:latin typeface="Arial" panose="020B0604020202020204" pitchFamily="34" charset="0"/>
              <a:cs typeface="Arial" panose="020B0604020202020204" pitchFamily="34" charset="0"/>
            </a:rPr>
            <a:t>Tendering and bidding</a:t>
          </a:r>
        </a:p>
        <a:p>
          <a:pPr marL="0" lvl="0" indent="0" algn="l" defTabSz="889000">
            <a:lnSpc>
              <a:spcPct val="90000"/>
            </a:lnSpc>
            <a:spcBef>
              <a:spcPct val="0"/>
            </a:spcBef>
            <a:spcAft>
              <a:spcPts val="600"/>
            </a:spcAft>
            <a:buNone/>
          </a:pPr>
          <a:r>
            <a:rPr lang="en-US" altLang="zh-CN" sz="2000" kern="1200" noProof="0" dirty="0">
              <a:latin typeface="Arial" panose="020B0604020202020204" pitchFamily="34" charset="0"/>
              <a:cs typeface="Arial" panose="020B0604020202020204" pitchFamily="34" charset="0"/>
            </a:rPr>
            <a:t>Contract</a:t>
          </a: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Help determine the parameters for a given tender/bid</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Help write the documents for a given tender/bid</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altLang="zh-CN" sz="1000" kern="1200" noProof="0" dirty="0">
              <a:latin typeface="Arial" panose="020B0604020202020204" pitchFamily="34" charset="0"/>
              <a:cs typeface="Arial" panose="020B0604020202020204" pitchFamily="34" charset="0"/>
            </a:rPr>
            <a:t>Sign</a:t>
          </a:r>
          <a:r>
            <a:rPr lang="zh-CN" altLang="en-US" sz="1000" kern="1200" noProof="0" dirty="0">
              <a:latin typeface="Arial" panose="020B0604020202020204" pitchFamily="34" charset="0"/>
              <a:cs typeface="Arial" panose="020B0604020202020204" pitchFamily="34" charset="0"/>
            </a:rPr>
            <a:t> </a:t>
          </a:r>
          <a:r>
            <a:rPr lang="en-US" altLang="zh-CN" sz="1000" kern="1200" noProof="0" dirty="0">
              <a:latin typeface="Arial" panose="020B0604020202020204" pitchFamily="34" charset="0"/>
              <a:cs typeface="Arial" panose="020B0604020202020204" pitchFamily="34" charset="0"/>
            </a:rPr>
            <a:t>a</a:t>
          </a:r>
          <a:r>
            <a:rPr lang="zh-CN" altLang="en-US" sz="1000" kern="1200" noProof="0" dirty="0">
              <a:latin typeface="Arial" panose="020B0604020202020204" pitchFamily="34" charset="0"/>
              <a:cs typeface="Arial" panose="020B0604020202020204" pitchFamily="34" charset="0"/>
            </a:rPr>
            <a:t> </a:t>
          </a:r>
          <a:r>
            <a:rPr lang="en-US" altLang="zh-CN" sz="1000" kern="1200" noProof="0" dirty="0">
              <a:latin typeface="Arial" panose="020B0604020202020204" pitchFamily="34" charset="0"/>
              <a:cs typeface="Arial" panose="020B0604020202020204" pitchFamily="34" charset="0"/>
            </a:rPr>
            <a:t>contract</a:t>
          </a:r>
        </a:p>
      </dsp:txBody>
      <dsp:txXfrm>
        <a:off x="7073495" y="1426181"/>
        <a:ext cx="1869858" cy="1639040"/>
      </dsp:txXfrm>
    </dsp:sp>
    <dsp:sp modelId="{C61777D4-E816-4290-9EB7-EAD875AD1146}">
      <dsp:nvSpPr>
        <dsp:cNvPr id="0" name=""/>
        <dsp:cNvSpPr/>
      </dsp:nvSpPr>
      <dsp:spPr>
        <a:xfrm>
          <a:off x="8590550" y="654867"/>
          <a:ext cx="352803" cy="3528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1AA724-21E2-43AC-9300-FE15029D267D}">
      <dsp:nvSpPr>
        <dsp:cNvPr id="0" name=""/>
        <dsp:cNvSpPr/>
      </dsp:nvSpPr>
      <dsp:spPr>
        <a:xfrm rot="5400000">
          <a:off x="9570340" y="240916"/>
          <a:ext cx="1244706" cy="207116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BBE33-8C0B-4934-9B8C-A46E9E1B8AB5}">
      <dsp:nvSpPr>
        <dsp:cNvPr id="0" name=""/>
        <dsp:cNvSpPr/>
      </dsp:nvSpPr>
      <dsp:spPr>
        <a:xfrm>
          <a:off x="9362567" y="859748"/>
          <a:ext cx="1869858" cy="163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600"/>
            </a:spcAft>
            <a:buNone/>
          </a:pPr>
          <a:r>
            <a:rPr lang="en-US" sz="2000" kern="1200" noProof="0" dirty="0">
              <a:latin typeface="Arial" panose="020B0604020202020204" pitchFamily="34" charset="0"/>
              <a:cs typeface="Arial" panose="020B0604020202020204" pitchFamily="34" charset="0"/>
            </a:rPr>
            <a:t>Delivery and</a:t>
          </a:r>
        </a:p>
        <a:p>
          <a:pPr marL="0" lvl="0" indent="0" algn="l" defTabSz="889000">
            <a:lnSpc>
              <a:spcPct val="90000"/>
            </a:lnSpc>
            <a:spcBef>
              <a:spcPct val="0"/>
            </a:spcBef>
            <a:spcAft>
              <a:spcPts val="600"/>
            </a:spcAft>
            <a:buNone/>
          </a:pPr>
          <a:r>
            <a:rPr lang="en-US" sz="2000" kern="1200" noProof="0" dirty="0">
              <a:latin typeface="Arial" panose="020B0604020202020204" pitchFamily="34" charset="0"/>
              <a:cs typeface="Arial" panose="020B0604020202020204" pitchFamily="34" charset="0"/>
            </a:rPr>
            <a:t>Acceptance</a:t>
          </a:r>
          <a:endParaRPr lang="en-US" altLang="zh-CN" sz="2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Learn about the designated solution in the pre-sales phase and develop a standard deployment solution</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Deploy the product</a:t>
          </a:r>
          <a:endParaRPr lang="en-US" altLang="zh-CN" sz="1000" kern="1200" noProof="0" dirty="0">
            <a:latin typeface="Arial" panose="020B0604020202020204" pitchFamily="34" charset="0"/>
            <a:cs typeface="Arial" panose="020B0604020202020204" pitchFamily="34" charset="0"/>
          </a:endParaRPr>
        </a:p>
        <a:p>
          <a:pPr marL="57150" lvl="1" indent="-57150" algn="l" defTabSz="444500">
            <a:lnSpc>
              <a:spcPct val="90000"/>
            </a:lnSpc>
            <a:spcBef>
              <a:spcPct val="0"/>
            </a:spcBef>
            <a:spcAft>
              <a:spcPct val="15000"/>
            </a:spcAft>
            <a:buChar char="•"/>
          </a:pPr>
          <a:r>
            <a:rPr lang="en-US" sz="1000" kern="1200" noProof="0" dirty="0">
              <a:latin typeface="Arial" panose="020B0604020202020204" pitchFamily="34" charset="0"/>
              <a:cs typeface="Arial" panose="020B0604020202020204" pitchFamily="34" charset="0"/>
            </a:rPr>
            <a:t>Check if the features of the product work as expected</a:t>
          </a:r>
          <a:endParaRPr lang="en-US" altLang="zh-CN" sz="1000" kern="1200" noProof="0" dirty="0">
            <a:latin typeface="Arial" panose="020B0604020202020204" pitchFamily="34" charset="0"/>
            <a:cs typeface="Arial" panose="020B0604020202020204" pitchFamily="34" charset="0"/>
          </a:endParaRPr>
        </a:p>
      </dsp:txBody>
      <dsp:txXfrm>
        <a:off x="9362567" y="859748"/>
        <a:ext cx="1869858" cy="163904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82329-963B-0744-88C9-B0C44264ADC2}" type="datetimeFigureOut">
              <a:rPr kumimoji="1" lang="zh-CN" altLang="en-US" smtClean="0"/>
              <a:t>2020/11/24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3C608-C3F1-3141-9108-CEDED4F7C642}" type="slidenum">
              <a:rPr kumimoji="1" lang="zh-CN" altLang="en-US" smtClean="0"/>
              <a:t>‹#›</a:t>
            </a:fld>
            <a:endParaRPr kumimoji="1" lang="zh-CN" altLang="en-US"/>
          </a:p>
        </p:txBody>
      </p:sp>
    </p:spTree>
    <p:extLst>
      <p:ext uri="{BB962C8B-B14F-4D97-AF65-F5344CB8AC3E}">
        <p14:creationId xmlns:p14="http://schemas.microsoft.com/office/powerpoint/2010/main" val="13156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 </a:t>
            </a:r>
            <a:r>
              <a:rPr kumimoji="1" lang="zh-CN" altLang="en-US" dirty="0"/>
              <a:t>面向的行业</a:t>
            </a:r>
            <a:r>
              <a:rPr kumimoji="1" lang="en-US" altLang="zh-CN" dirty="0"/>
              <a:t>/</a:t>
            </a:r>
            <a:r>
              <a:rPr kumimoji="1" lang="zh-CN" altLang="en-US" dirty="0"/>
              <a:t>客户</a:t>
            </a:r>
            <a:r>
              <a:rPr kumimoji="1" lang="en-US" altLang="zh-CN" dirty="0"/>
              <a:t>/</a:t>
            </a:r>
            <a:r>
              <a:rPr kumimoji="1" lang="zh-CN" altLang="en-US" dirty="0"/>
              <a:t>适应场景，客户处于什么状态下适合引入</a:t>
            </a:r>
            <a:r>
              <a:rPr kumimoji="1" lang="en" altLang="zh-CN" dirty="0"/>
              <a:t>TDSQL</a:t>
            </a:r>
          </a:p>
          <a:p>
            <a:r>
              <a:rPr kumimoji="1" lang="en" altLang="zh-CN" dirty="0"/>
              <a:t>2. </a:t>
            </a:r>
            <a:r>
              <a:rPr kumimoji="1" lang="en" altLang="zh-CN" dirty="0" err="1"/>
              <a:t>Tdsql</a:t>
            </a:r>
            <a:r>
              <a:rPr kumimoji="1" lang="zh-CN" altLang="en-US" dirty="0"/>
              <a:t>的优势介绍，最好有和</a:t>
            </a:r>
            <a:r>
              <a:rPr kumimoji="1" lang="en-US" altLang="zh-CN" dirty="0"/>
              <a:t>【</a:t>
            </a:r>
            <a:r>
              <a:rPr kumimoji="1" lang="zh-CN" altLang="en-US" dirty="0"/>
              <a:t>传统常用</a:t>
            </a:r>
            <a:r>
              <a:rPr kumimoji="1" lang="en" altLang="zh-CN" dirty="0"/>
              <a:t>DB</a:t>
            </a:r>
            <a:r>
              <a:rPr kumimoji="1" lang="zh-CN" altLang="en" dirty="0"/>
              <a:t>、</a:t>
            </a:r>
            <a:r>
              <a:rPr kumimoji="1" lang="zh-CN" altLang="en-US" dirty="0"/>
              <a:t>主要分布式</a:t>
            </a:r>
            <a:r>
              <a:rPr kumimoji="1" lang="en" altLang="zh-CN" dirty="0"/>
              <a:t>DB</a:t>
            </a:r>
            <a:r>
              <a:rPr kumimoji="1" lang="zh-CN" altLang="en-US" dirty="0"/>
              <a:t>竞品</a:t>
            </a:r>
            <a:r>
              <a:rPr kumimoji="1" lang="en-US" altLang="zh-CN" dirty="0"/>
              <a:t>】</a:t>
            </a:r>
            <a:r>
              <a:rPr kumimoji="1" lang="zh-CN" altLang="en-US" dirty="0"/>
              <a:t>的对比优势</a:t>
            </a:r>
          </a:p>
          <a:p>
            <a:r>
              <a:rPr kumimoji="1" lang="en-US" altLang="zh-CN" dirty="0"/>
              <a:t>3. </a:t>
            </a:r>
            <a:r>
              <a:rPr kumimoji="1" lang="en" altLang="zh-CN" dirty="0" err="1"/>
              <a:t>Tdsql</a:t>
            </a:r>
            <a:r>
              <a:rPr kumimoji="1" lang="zh-CN" altLang="en-US" dirty="0"/>
              <a:t>项目的典型流程</a:t>
            </a:r>
          </a:p>
          <a:p>
            <a:r>
              <a:rPr kumimoji="1" lang="en-US" altLang="zh-CN" dirty="0"/>
              <a:t>4 </a:t>
            </a:r>
            <a:r>
              <a:rPr kumimoji="1" lang="zh-CN" altLang="en-US" dirty="0"/>
              <a:t>经典案例</a:t>
            </a:r>
          </a:p>
          <a:p>
            <a:r>
              <a:rPr kumimoji="1" lang="en-US" altLang="zh-CN" dirty="0"/>
              <a:t>5. </a:t>
            </a:r>
            <a:r>
              <a:rPr kumimoji="1" lang="en" altLang="zh-CN" dirty="0" err="1"/>
              <a:t>Tdsql</a:t>
            </a:r>
            <a:r>
              <a:rPr kumimoji="1" lang="zh-CN" altLang="en-US" dirty="0"/>
              <a:t>的售卖方式（私有化、公有化）</a:t>
            </a:r>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1</a:t>
            </a:fld>
            <a:endParaRPr kumimoji="1" lang="zh-CN" altLang="en-US"/>
          </a:p>
        </p:txBody>
      </p:sp>
    </p:spTree>
    <p:extLst>
      <p:ext uri="{BB962C8B-B14F-4D97-AF65-F5344CB8AC3E}">
        <p14:creationId xmlns:p14="http://schemas.microsoft.com/office/powerpoint/2010/main" val="3616793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26298C37-846B-4164-9321-D521817DB0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40709BEF-FDAF-4B3A-95C6-12CCFA837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en-US" altLang="zh-CN" dirty="0"/>
          </a:p>
          <a:p>
            <a:pPr marL="228600" indent="-228600">
              <a:buAutoNum type="arabicPeriod"/>
            </a:pPr>
            <a:r>
              <a:rPr lang="en-US" altLang="zh-CN" dirty="0" err="1"/>
              <a:t>tdsql</a:t>
            </a:r>
            <a:r>
              <a:rPr lang="zh-CN" altLang="en-US" dirty="0"/>
              <a:t>支持的业务：</a:t>
            </a:r>
            <a:br>
              <a:rPr lang="zh-CN" altLang="en-US" dirty="0"/>
            </a:br>
            <a:r>
              <a:rPr lang="zh-CN" altLang="en-US" dirty="0"/>
              <a:t> 新核心：</a:t>
            </a:r>
            <a:r>
              <a:rPr lang="en-US" altLang="zh-CN" dirty="0" err="1"/>
              <a:t>icore</a:t>
            </a:r>
            <a:r>
              <a:rPr lang="en-US" altLang="zh-CN" dirty="0"/>
              <a:t>,</a:t>
            </a:r>
            <a:r>
              <a:rPr lang="zh-CN" altLang="en-US" dirty="0"/>
              <a:t>营销服务</a:t>
            </a:r>
            <a:r>
              <a:rPr lang="en-US" altLang="zh-CN" dirty="0"/>
              <a:t>(</a:t>
            </a:r>
            <a:r>
              <a:rPr lang="en" altLang="zh-CN" dirty="0"/>
              <a:t>marketing services</a:t>
            </a:r>
            <a:r>
              <a:rPr lang="en-US" altLang="zh-CN" dirty="0"/>
              <a:t>)</a:t>
            </a:r>
            <a:r>
              <a:rPr lang="zh-CN" altLang="en-US" dirty="0"/>
              <a:t>，流程编排</a:t>
            </a:r>
            <a:br>
              <a:rPr lang="zh-CN" altLang="en-US" dirty="0"/>
            </a:br>
            <a:r>
              <a:rPr lang="zh-CN" altLang="en-US" dirty="0"/>
              <a:t> 外围</a:t>
            </a:r>
            <a:r>
              <a:rPr lang="en-US" altLang="zh-CN" dirty="0"/>
              <a:t>(</a:t>
            </a:r>
            <a:r>
              <a:rPr lang="en" altLang="zh-CN" dirty="0"/>
              <a:t>Peripheral</a:t>
            </a:r>
            <a:r>
              <a:rPr lang="en-US" altLang="zh-CN" dirty="0"/>
              <a:t>)</a:t>
            </a:r>
            <a:r>
              <a:rPr lang="zh-CN" altLang="en-US" dirty="0"/>
              <a:t>业务系统：统一支付，营销系统，贷款作业</a:t>
            </a:r>
            <a:r>
              <a:rPr lang="en-US" altLang="zh-CN" dirty="0"/>
              <a:t>(</a:t>
            </a:r>
            <a:r>
              <a:rPr lang="en" altLang="zh-CN" dirty="0"/>
              <a:t>loan operations</a:t>
            </a:r>
            <a:r>
              <a:rPr lang="en-US" altLang="zh-CN" dirty="0"/>
              <a:t>)</a:t>
            </a:r>
            <a:r>
              <a:rPr lang="zh-CN" altLang="en-US" dirty="0"/>
              <a:t>，快捷支付</a:t>
            </a:r>
            <a:r>
              <a:rPr lang="en-US" altLang="zh-CN" dirty="0"/>
              <a:t>(</a:t>
            </a:r>
            <a:r>
              <a:rPr lang="en" altLang="zh-CN" dirty="0"/>
              <a:t>quick payment</a:t>
            </a:r>
            <a:r>
              <a:rPr lang="en-US" altLang="zh-CN" dirty="0"/>
              <a:t>)</a:t>
            </a:r>
            <a:r>
              <a:rPr lang="zh-CN" altLang="en-US" dirty="0"/>
              <a:t>，扫码支付</a:t>
            </a:r>
            <a:r>
              <a:rPr lang="en-US" altLang="zh-CN" dirty="0"/>
              <a:t>(</a:t>
            </a:r>
            <a:r>
              <a:rPr lang="en" altLang="zh-CN" dirty="0"/>
              <a:t>scan code payment </a:t>
            </a:r>
            <a:r>
              <a:rPr lang="en-US" altLang="zh-CN" dirty="0"/>
              <a:t>)</a:t>
            </a:r>
            <a:br>
              <a:rPr lang="zh-CN" altLang="en-US" dirty="0"/>
            </a:br>
            <a:r>
              <a:rPr lang="zh-CN" altLang="en-US" dirty="0"/>
              <a:t> 通用服务：短信服务（</a:t>
            </a:r>
            <a:r>
              <a:rPr lang="en" altLang="zh-CN" dirty="0"/>
              <a:t>short message service</a:t>
            </a:r>
            <a:r>
              <a:rPr lang="zh-CN" altLang="en-US" dirty="0"/>
              <a:t>），手机服务，地址服务，企业网银服务，积分服务</a:t>
            </a:r>
            <a:br>
              <a:rPr lang="zh-CN" altLang="en-US" dirty="0"/>
            </a:br>
            <a:r>
              <a:rPr lang="zh-CN" altLang="en-US" dirty="0"/>
              <a:t> 风控服务（</a:t>
            </a:r>
            <a:r>
              <a:rPr lang="en" altLang="zh-CN" dirty="0"/>
              <a:t>Credit service Risk control service </a:t>
            </a:r>
            <a:r>
              <a:rPr lang="zh-CN" altLang="en-US" dirty="0"/>
              <a:t>）</a:t>
            </a:r>
            <a:br>
              <a:rPr lang="zh-CN" altLang="en-US" dirty="0"/>
            </a:br>
            <a:br>
              <a:rPr lang="zh-CN" altLang="en-US" dirty="0"/>
            </a:br>
            <a:r>
              <a:rPr lang="zh-CN" altLang="en-US" dirty="0"/>
              <a:t>达到的效果：</a:t>
            </a:r>
            <a:br>
              <a:rPr lang="zh-CN" altLang="en-US" dirty="0"/>
            </a:br>
            <a:r>
              <a:rPr lang="zh-CN" altLang="en-US" dirty="0"/>
              <a:t> 非分布式实例</a:t>
            </a:r>
            <a:r>
              <a:rPr lang="en-US" altLang="zh-CN" dirty="0"/>
              <a:t>100%</a:t>
            </a:r>
            <a:r>
              <a:rPr lang="zh-CN" altLang="en-US" dirty="0"/>
              <a:t>兼容原生</a:t>
            </a:r>
            <a:r>
              <a:rPr lang="en-US" altLang="zh-CN" dirty="0" err="1"/>
              <a:t>mysql</a:t>
            </a:r>
            <a:r>
              <a:rPr lang="zh-CN" altLang="en-US" dirty="0"/>
              <a:t>（</a:t>
            </a:r>
            <a:r>
              <a:rPr lang="en" altLang="zh-CN" dirty="0"/>
              <a:t>100% compatible with native </a:t>
            </a:r>
            <a:r>
              <a:rPr lang="en" altLang="zh-CN" dirty="0" err="1"/>
              <a:t>mysql</a:t>
            </a:r>
            <a:r>
              <a:rPr lang="zh-CN" altLang="en-US" dirty="0"/>
              <a:t>），数据迁移无压力</a:t>
            </a:r>
            <a:br>
              <a:rPr lang="zh-CN" altLang="en-US" dirty="0"/>
            </a:br>
            <a:r>
              <a:rPr lang="zh-CN" altLang="en-US" dirty="0"/>
              <a:t> 分布式实例支持水平扩容，以较低的成本地突破磁盘、</a:t>
            </a:r>
            <a:r>
              <a:rPr lang="en-US" altLang="zh-CN" dirty="0"/>
              <a:t>CPU</a:t>
            </a:r>
            <a:r>
              <a:rPr lang="zh-CN" altLang="en-US" dirty="0"/>
              <a:t>和内存等单机瓶颈，满足海量数据存储的需求，同时提高了整体的吞吐</a:t>
            </a:r>
            <a:br>
              <a:rPr lang="zh-CN" altLang="en-US" dirty="0"/>
            </a:br>
            <a:r>
              <a:rPr lang="zh-CN" altLang="en-US" dirty="0"/>
              <a:t> </a:t>
            </a:r>
            <a:r>
              <a:rPr lang="en-US" altLang="zh-CN" dirty="0" err="1"/>
              <a:t>tdsql</a:t>
            </a:r>
            <a:r>
              <a:rPr lang="zh-CN" altLang="en-US" dirty="0"/>
              <a:t>满足银行业务对数据一致性，高可用的要（</a:t>
            </a:r>
            <a:r>
              <a:rPr lang="en" altLang="zh-CN" dirty="0"/>
              <a:t>overall throughput is improved. </a:t>
            </a:r>
            <a:r>
              <a:rPr lang="en" altLang="zh-CN" dirty="0" err="1"/>
              <a:t>tdsql</a:t>
            </a:r>
            <a:r>
              <a:rPr lang="en" altLang="zh-CN" dirty="0"/>
              <a:t> meets the requirements of banking business for data consistency and high availability</a:t>
            </a:r>
            <a:r>
              <a:rPr lang="zh-CN" altLang="en-US" dirty="0"/>
              <a:t>）</a:t>
            </a:r>
            <a:br>
              <a:rPr lang="zh-CN" altLang="en-US" dirty="0"/>
            </a:br>
            <a:r>
              <a:rPr lang="zh-CN" altLang="en-US" dirty="0"/>
              <a:t> </a:t>
            </a:r>
            <a:r>
              <a:rPr lang="en-US" altLang="zh-CN" dirty="0" err="1"/>
              <a:t>tdsql</a:t>
            </a:r>
            <a:r>
              <a:rPr lang="zh-CN" altLang="en-US" dirty="0"/>
              <a:t>的日常运维工作都集成在了赤兔管理平台，提升了运维效率</a:t>
            </a:r>
            <a:endParaRPr lang="en-US" altLang="zh-CN" dirty="0"/>
          </a:p>
          <a:p>
            <a:pPr marL="228600" indent="-228600">
              <a:buAutoNum type="arabicPeriod"/>
            </a:pPr>
            <a:r>
              <a:rPr lang="zh-CN" altLang="en-US" dirty="0"/>
              <a:t>（</a:t>
            </a:r>
            <a:r>
              <a:rPr lang="en" altLang="zh-CN" dirty="0"/>
              <a:t>of </a:t>
            </a:r>
            <a:r>
              <a:rPr lang="en" altLang="zh-CN" dirty="0" err="1"/>
              <a:t>tdsql</a:t>
            </a:r>
            <a:r>
              <a:rPr lang="en" altLang="zh-CN" dirty="0"/>
              <a:t> is integrated into the </a:t>
            </a:r>
            <a:r>
              <a:rPr lang="en" altLang="zh-CN" dirty="0" err="1"/>
              <a:t>Chitu</a:t>
            </a:r>
            <a:r>
              <a:rPr lang="en" altLang="zh-CN" dirty="0"/>
              <a:t> management platform, which improves the efficiency of operation and </a:t>
            </a:r>
            <a:r>
              <a:rPr lang="en" altLang="zh-CN"/>
              <a:t>maintenance</a:t>
            </a:r>
            <a:r>
              <a:rPr lang="zh-CN" altLang="en-US"/>
              <a:t>）</a:t>
            </a:r>
          </a:p>
          <a:p>
            <a:pPr marL="228600" indent="-228600">
              <a:buAutoNum type="arabicPeriod"/>
            </a:pPr>
            <a:endParaRPr lang="en-US" altLang="zh-CN"/>
          </a:p>
          <a:p>
            <a:pPr marL="228600" indent="-228600">
              <a:buAutoNum type="arabicPeriod"/>
            </a:pPr>
            <a:endParaRPr lang="en-US" altLang="zh-CN"/>
          </a:p>
          <a:p>
            <a:pPr marL="228600" indent="-228600">
              <a:buAutoNum type="arabicPeriod"/>
            </a:pPr>
            <a:r>
              <a:rPr lang="en" altLang="zh-CN"/>
              <a:t>Achieved effects: Non-distributed instances are 100% compatible with native mysql, and data migration is stress-free. Distributed instances support horizontal expansion, breaking through the bottleneck of single machines such as disk, CPU and memory at a lower cost, and satisfying massive data storage At the same time, the. The daily operation and maintenance of tdsql is integrated into the Chitu management platform, which improves the efficiency of operation and maintenance</a:t>
            </a:r>
            <a:endParaRPr lang="zh-CN" altLang="zh-CN" dirty="0"/>
          </a:p>
        </p:txBody>
      </p:sp>
      <p:sp>
        <p:nvSpPr>
          <p:cNvPr id="12292" name="灯片编号占位符 3">
            <a:extLst>
              <a:ext uri="{FF2B5EF4-FFF2-40B4-BE49-F238E27FC236}">
                <a16:creationId xmlns:a16="http://schemas.microsoft.com/office/drawing/2014/main" id="{76A14594-433E-46B5-8F47-8E94381187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Tx/>
              <a:buNone/>
            </a:pPr>
            <a:fld id="{438389DE-BEF4-4F19-859C-3F9C580B4C8A}" type="slidenum">
              <a:rPr lang="zh-CN" altLang="en-US" smtClean="0">
                <a:latin typeface="Arial" panose="020B0604020202020204" pitchFamily="34" charset="0"/>
                <a:ea typeface="Arial Unicode MS" panose="020B0604020202020204" pitchFamily="34" charset="-122"/>
                <a:cs typeface="Arial Unicode MS" panose="020B0604020202020204" pitchFamily="34" charset="-122"/>
              </a:rPr>
              <a:pPr>
                <a:buFontTx/>
                <a:buNone/>
              </a:pPr>
              <a:t>13</a:t>
            </a:fld>
            <a:endParaRPr lang="zh-CN" altLang="en-US">
              <a:latin typeface="Arial" panose="020B0604020202020204" pitchFamily="34"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91759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14</a:t>
            </a:fld>
            <a:endParaRPr kumimoji="1" lang="zh-CN" altLang="en-US"/>
          </a:p>
        </p:txBody>
      </p:sp>
    </p:spTree>
    <p:extLst>
      <p:ext uri="{BB962C8B-B14F-4D97-AF65-F5344CB8AC3E}">
        <p14:creationId xmlns:p14="http://schemas.microsoft.com/office/powerpoint/2010/main" val="233852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lvl="0" indent="0" algn="l" defTabSz="914400">
              <a:lnSpc>
                <a:spcPct val="100000"/>
              </a:lnSpc>
              <a:spcBef>
                <a:spcPct val="30000"/>
              </a:spcBef>
              <a:spcAft>
                <a:spcPct val="0"/>
              </a:spcAft>
              <a:buNone/>
            </a:pPr>
            <a:r>
              <a:rPr lang="en-US" dirty="0"/>
              <a:t>demilitarized   zone</a:t>
            </a:r>
          </a:p>
          <a:p>
            <a:pPr marL="0" lvl="0" indent="0" algn="l" defTabSz="914400">
              <a:lnSpc>
                <a:spcPct val="100000"/>
              </a:lnSpc>
              <a:spcBef>
                <a:spcPct val="30000"/>
              </a:spcBef>
              <a:spcAft>
                <a:spcPct val="0"/>
              </a:spcAft>
              <a:buNone/>
            </a:pPr>
            <a:endParaRPr lang="en-US" dirty="0"/>
          </a:p>
          <a:p>
            <a:pPr marL="0" lvl="0" indent="0" algn="l" defTabSz="914400">
              <a:lnSpc>
                <a:spcPct val="100000"/>
              </a:lnSpc>
              <a:spcBef>
                <a:spcPct val="30000"/>
              </a:spcBef>
              <a:spcAft>
                <a:spcPct val="0"/>
              </a:spcAft>
              <a:buNone/>
            </a:pPr>
            <a:endParaRPr lang="en-US" dirty="0"/>
          </a:p>
        </p:txBody>
      </p:sp>
    </p:spTree>
    <p:extLst>
      <p:ext uri="{BB962C8B-B14F-4D97-AF65-F5344CB8AC3E}">
        <p14:creationId xmlns:p14="http://schemas.microsoft.com/office/powerpoint/2010/main" val="2637067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16</a:t>
            </a:fld>
            <a:endParaRPr kumimoji="1" lang="zh-CN" altLang="en-US"/>
          </a:p>
        </p:txBody>
      </p:sp>
    </p:spTree>
    <p:extLst>
      <p:ext uri="{BB962C8B-B14F-4D97-AF65-F5344CB8AC3E}">
        <p14:creationId xmlns:p14="http://schemas.microsoft.com/office/powerpoint/2010/main" val="152335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491506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602694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19</a:t>
            </a:fld>
            <a:endParaRPr kumimoji="1" lang="zh-CN" altLang="en-US"/>
          </a:p>
        </p:txBody>
      </p:sp>
    </p:spTree>
    <p:extLst>
      <p:ext uri="{BB962C8B-B14F-4D97-AF65-F5344CB8AC3E}">
        <p14:creationId xmlns:p14="http://schemas.microsoft.com/office/powerpoint/2010/main" val="3383272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20</a:t>
            </a:fld>
            <a:endParaRPr kumimoji="1" lang="zh-CN" altLang="en-US"/>
          </a:p>
        </p:txBody>
      </p:sp>
    </p:spTree>
    <p:extLst>
      <p:ext uri="{BB962C8B-B14F-4D97-AF65-F5344CB8AC3E}">
        <p14:creationId xmlns:p14="http://schemas.microsoft.com/office/powerpoint/2010/main" val="252571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24</a:t>
            </a:fld>
            <a:endParaRPr kumimoji="1" lang="zh-CN" altLang="en-US"/>
          </a:p>
        </p:txBody>
      </p:sp>
    </p:spTree>
    <p:extLst>
      <p:ext uri="{BB962C8B-B14F-4D97-AF65-F5344CB8AC3E}">
        <p14:creationId xmlns:p14="http://schemas.microsoft.com/office/powerpoint/2010/main" val="4211031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C2B6183-1D96-7E4C-89DA-F90F65B64EC5}"/>
              </a:ext>
            </a:extLst>
          </p:cNvPr>
          <p:cNvSpPr>
            <a:spLocks noGrp="1"/>
          </p:cNvSpPr>
          <p:nvPr>
            <p:ph type="body" idx="1"/>
          </p:nvPr>
        </p:nvSpPr>
        <p:spPr/>
        <p:txBody>
          <a:bodyPr/>
          <a:lstStyle/>
          <a:p>
            <a:pPr marL="171450" indent="-171450">
              <a:buFont typeface="Arial" panose="020B0604020202020204" pitchFamily="34" charset="0"/>
              <a:buChar char="•"/>
            </a:pPr>
            <a:endParaRPr lang="en" altLang="zh-CN" dirty="0"/>
          </a:p>
          <a:p>
            <a:r>
              <a:rPr lang="en" altLang="zh-CN" dirty="0"/>
              <a:t>Regulatory audit requirements</a:t>
            </a:r>
            <a:endParaRPr lang="zh-CN" altLang="zh-CN" dirty="0"/>
          </a:p>
        </p:txBody>
      </p:sp>
    </p:spTree>
    <p:extLst>
      <p:ext uri="{BB962C8B-B14F-4D97-AF65-F5344CB8AC3E}">
        <p14:creationId xmlns:p14="http://schemas.microsoft.com/office/powerpoint/2010/main" val="83229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kumimoji="1" lang="zh-CN" altLang="en-US" dirty="0"/>
              <a:t>面向的行业</a:t>
            </a:r>
            <a:r>
              <a:rPr kumimoji="1" lang="en-US" altLang="zh-CN" dirty="0"/>
              <a:t>/</a:t>
            </a:r>
            <a:r>
              <a:rPr kumimoji="1" lang="zh-CN" altLang="en-US" dirty="0"/>
              <a:t>客户</a:t>
            </a:r>
            <a:r>
              <a:rPr kumimoji="1" lang="en-US" altLang="zh-CN" dirty="0"/>
              <a:t>/</a:t>
            </a:r>
            <a:r>
              <a:rPr kumimoji="1" lang="zh-CN" altLang="en-US" dirty="0"/>
              <a:t>适应场景，客户处于什么状态下适合引入</a:t>
            </a:r>
            <a:r>
              <a:rPr kumimoji="1" lang="en" altLang="zh-CN" dirty="0"/>
              <a:t>TDSQL</a:t>
            </a:r>
          </a:p>
          <a:p>
            <a:endParaRPr kumimoji="1" lang="en-US" altLang="zh-CN" dirty="0"/>
          </a:p>
          <a:p>
            <a:endParaRPr kumimoji="1" lang="zh-CN" altLang="en-US" dirty="0"/>
          </a:p>
          <a:p>
            <a:r>
              <a:rPr kumimoji="1" lang="en-US" altLang="zh-CN" strike="sngStrike" dirty="0"/>
              <a:t>4.</a:t>
            </a:r>
            <a:r>
              <a:rPr kumimoji="1" lang="zh-CN" altLang="en-US" strike="sngStrike" dirty="0"/>
              <a:t> 经典案例</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trike="sngStrike" dirty="0"/>
              <a:t>3. </a:t>
            </a:r>
            <a:r>
              <a:rPr kumimoji="1" lang="en" altLang="zh-CN" strike="sngStrike" dirty="0" err="1"/>
              <a:t>Tdsql</a:t>
            </a:r>
            <a:r>
              <a:rPr kumimoji="1" lang="zh-CN" altLang="en-US" strike="sngStrike" dirty="0"/>
              <a:t>项目的典型流程</a:t>
            </a:r>
            <a:endParaRPr kumimoji="1" lang="en-US" altLang="zh-CN" dirty="0"/>
          </a:p>
          <a:p>
            <a:r>
              <a:rPr kumimoji="1" lang="en-US" altLang="zh-CN" strike="sngStrike" dirty="0"/>
              <a:t>5. </a:t>
            </a:r>
            <a:r>
              <a:rPr kumimoji="1" lang="en" altLang="zh-CN" strike="sngStrike" dirty="0" err="1"/>
              <a:t>Tdsql</a:t>
            </a:r>
            <a:r>
              <a:rPr kumimoji="1" lang="zh-CN" altLang="en-US" strike="sngStrike" dirty="0"/>
              <a:t>的售卖方式（私有化、公有化）</a:t>
            </a:r>
            <a:endParaRPr kumimoji="1" lang="en-US" altLang="zh-CN" strike="sngStrike" dirty="0"/>
          </a:p>
          <a:p>
            <a:r>
              <a:rPr kumimoji="1" lang="en" altLang="zh-CN" dirty="0" err="1"/>
              <a:t>Tdsql</a:t>
            </a:r>
            <a:r>
              <a:rPr kumimoji="1" lang="zh-CN" altLang="en-US" dirty="0"/>
              <a:t>的优势介绍，最好有和</a:t>
            </a:r>
            <a:r>
              <a:rPr kumimoji="1" lang="en-US" altLang="zh-CN" dirty="0"/>
              <a:t>【</a:t>
            </a:r>
            <a:r>
              <a:rPr kumimoji="1" lang="zh-CN" altLang="en-US" dirty="0"/>
              <a:t>传统常用</a:t>
            </a:r>
            <a:r>
              <a:rPr kumimoji="1" lang="en" altLang="zh-CN" dirty="0"/>
              <a:t>DB</a:t>
            </a:r>
            <a:r>
              <a:rPr kumimoji="1" lang="zh-CN" altLang="en" dirty="0"/>
              <a:t>、</a:t>
            </a:r>
            <a:r>
              <a:rPr kumimoji="1" lang="zh-CN" altLang="en-US" dirty="0"/>
              <a:t>主要分布式</a:t>
            </a:r>
            <a:r>
              <a:rPr kumimoji="1" lang="en" altLang="zh-CN" dirty="0"/>
              <a:t>DB</a:t>
            </a:r>
            <a:r>
              <a:rPr kumimoji="1" lang="zh-CN" altLang="en-US" dirty="0"/>
              <a:t>竞品</a:t>
            </a:r>
            <a:r>
              <a:rPr kumimoji="1" lang="en-US" altLang="zh-CN" dirty="0"/>
              <a:t>】</a:t>
            </a:r>
            <a:r>
              <a:rPr kumimoji="1" lang="zh-CN" altLang="en-US" dirty="0"/>
              <a:t>的对比优势</a:t>
            </a:r>
            <a:endParaRPr kumimoji="1" lang="zh-CN" altLang="en-US" strike="sngStrike"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2</a:t>
            </a:fld>
            <a:endParaRPr kumimoji="1" lang="zh-CN" altLang="en-US"/>
          </a:p>
        </p:txBody>
      </p:sp>
    </p:spTree>
    <p:extLst>
      <p:ext uri="{BB962C8B-B14F-4D97-AF65-F5344CB8AC3E}">
        <p14:creationId xmlns:p14="http://schemas.microsoft.com/office/powerpoint/2010/main" val="2444974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a:t>
            </a:r>
            <a:r>
              <a:rPr kumimoji="1" lang="zh-CN" altLang="en-US" dirty="0"/>
              <a:t> </a:t>
            </a:r>
            <a:r>
              <a:rPr kumimoji="1" lang="en-US" altLang="zh-CN" dirty="0"/>
              <a:t>a</a:t>
            </a:r>
            <a:r>
              <a:rPr kumimoji="1" lang="zh-CN" altLang="en-US" dirty="0"/>
              <a:t> </a:t>
            </a:r>
            <a:r>
              <a:rPr kumimoji="1" lang="en-US" altLang="zh-CN" dirty="0"/>
              <a:t>distributed</a:t>
            </a:r>
            <a:r>
              <a:rPr kumimoji="1" lang="zh-CN" altLang="en-US" dirty="0"/>
              <a:t> </a:t>
            </a:r>
            <a:r>
              <a:rPr kumimoji="1" lang="en-US" altLang="zh-CN" dirty="0" err="1"/>
              <a:t>datebase</a:t>
            </a:r>
            <a:r>
              <a:rPr kumimoji="1" lang="zh-CN" altLang="en-US" dirty="0"/>
              <a:t> </a:t>
            </a:r>
            <a:r>
              <a:rPr kumimoji="1" lang="en-US" altLang="zh-CN" dirty="0"/>
              <a:t>which</a:t>
            </a:r>
            <a:r>
              <a:rPr kumimoji="1" lang="zh-CN" altLang="en-US" dirty="0"/>
              <a:t> </a:t>
            </a:r>
            <a:r>
              <a:rPr kumimoji="1" lang="en-US" altLang="zh-CN" dirty="0"/>
              <a:t>has</a:t>
            </a:r>
            <a:r>
              <a:rPr kumimoji="1" lang="zh-CN" altLang="en-US" dirty="0"/>
              <a:t> </a:t>
            </a:r>
            <a:r>
              <a:rPr lang="en-US" altLang="zh-CN" sz="1200" dirty="0">
                <a:latin typeface="Arial"/>
                <a:ea typeface="汉仪中宋简"/>
                <a:sym typeface="Arial"/>
              </a:rPr>
              <a:t>capabilities of enterprise-level </a:t>
            </a:r>
            <a:r>
              <a:rPr lang="en-US" altLang="zh-CN" sz="1200" b="1" dirty="0">
                <a:latin typeface="Arial"/>
                <a:ea typeface="汉仪中宋简"/>
                <a:sym typeface="Arial"/>
              </a:rPr>
              <a:t>MySQL/MariaDB</a:t>
            </a:r>
            <a:r>
              <a:rPr kumimoji="1" lang="zh-CN" altLang="en-US" sz="1200" b="1" dirty="0">
                <a:latin typeface="Arial"/>
                <a:ea typeface="汉仪中宋简"/>
                <a:sym typeface="Arial"/>
              </a:rPr>
              <a:t>，</a:t>
            </a:r>
            <a:r>
              <a:rPr kumimoji="1" lang="en-US" altLang="zh-CN" sz="1200" b="1" dirty="0">
                <a:latin typeface="Arial"/>
                <a:ea typeface="汉仪中宋简"/>
                <a:sym typeface="Arial"/>
              </a:rPr>
              <a:t>we</a:t>
            </a:r>
            <a:r>
              <a:rPr lang="en" altLang="zh-CN" dirty="0"/>
              <a:t> highly compatible with MySQL protocol and syntax</a:t>
            </a:r>
          </a:p>
          <a:p>
            <a:endParaRPr kumimoji="1" lang="en-US" altLang="zh-CN" dirty="0"/>
          </a:p>
          <a:p>
            <a:r>
              <a:rPr kumimoji="1" lang="en-US" altLang="zh-CN" dirty="0"/>
              <a:t>But</a:t>
            </a:r>
            <a:r>
              <a:rPr kumimoji="1" lang="zh-CN" altLang="en-US" dirty="0"/>
              <a:t> </a:t>
            </a:r>
            <a:r>
              <a:rPr kumimoji="1" lang="en-US" altLang="zh-CN" dirty="0"/>
              <a:t>because</a:t>
            </a:r>
            <a:r>
              <a:rPr kumimoji="1" lang="zh-CN" altLang="en-US" dirty="0"/>
              <a:t> </a:t>
            </a:r>
            <a:r>
              <a:rPr kumimoji="1" lang="en-US" altLang="zh-CN" dirty="0"/>
              <a:t>of</a:t>
            </a:r>
            <a:r>
              <a:rPr kumimoji="1" lang="zh-CN" altLang="en-US" dirty="0"/>
              <a:t> </a:t>
            </a:r>
            <a:r>
              <a:rPr lang="en" altLang="zh-CN" sz="1200" b="0" i="0" kern="1200" dirty="0">
                <a:solidFill>
                  <a:schemeClr val="tx1"/>
                </a:solidFill>
                <a:effectLst/>
                <a:latin typeface="+mn-lt"/>
                <a:ea typeface="+mn-ea"/>
                <a:cs typeface="+mn-cs"/>
              </a:rPr>
              <a:t>Architectural differences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we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also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have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some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limitations</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ex</a:t>
            </a:r>
            <a:r>
              <a:rPr lang="zh-CN" altLang="en-US" sz="1200" b="0" i="0" kern="1200" dirty="0">
                <a:solidFill>
                  <a:schemeClr val="tx1"/>
                </a:solidFill>
                <a:effectLst/>
                <a:latin typeface="+mn-lt"/>
                <a:ea typeface="+mn-ea"/>
                <a:cs typeface="+mn-cs"/>
              </a:rPr>
              <a:t>，</a:t>
            </a:r>
            <a:endParaRPr kumimoji="1" lang="en" altLang="zh-CN"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29</a:t>
            </a:fld>
            <a:endParaRPr kumimoji="1" lang="zh-CN" altLang="en-US"/>
          </a:p>
        </p:txBody>
      </p:sp>
    </p:spTree>
    <p:extLst>
      <p:ext uri="{BB962C8B-B14F-4D97-AF65-F5344CB8AC3E}">
        <p14:creationId xmlns:p14="http://schemas.microsoft.com/office/powerpoint/2010/main" val="2236927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Crose</a:t>
            </a:r>
            <a:r>
              <a:rPr kumimoji="1" lang="zh-CN" altLang="en-US" dirty="0"/>
              <a:t> </a:t>
            </a:r>
            <a:r>
              <a:rPr kumimoji="1" lang="en-US" altLang="zh-CN" dirty="0"/>
              <a:t>region/area</a:t>
            </a:r>
            <a:r>
              <a:rPr kumimoji="1" lang="zh-CN" altLang="en-US" dirty="0"/>
              <a:t> </a:t>
            </a:r>
            <a:r>
              <a:rPr kumimoji="1" lang="en-US" altLang="zh-CN" dirty="0"/>
              <a:t>disaster</a:t>
            </a:r>
            <a:r>
              <a:rPr kumimoji="1" lang="zh-CN" altLang="en-US" dirty="0"/>
              <a:t> </a:t>
            </a:r>
            <a:r>
              <a:rPr kumimoji="1" lang="en-US" altLang="zh-CN" dirty="0"/>
              <a:t>recovery</a:t>
            </a:r>
            <a:r>
              <a:rPr kumimoji="1" lang="zh-CN" altLang="en-US" dirty="0"/>
              <a:t>，</a:t>
            </a:r>
            <a:r>
              <a:rPr kumimoji="1" lang="en-US" altLang="zh-CN" dirty="0"/>
              <a:t>automatic</a:t>
            </a:r>
            <a:r>
              <a:rPr kumimoji="1" lang="zh-CN" altLang="en-US" dirty="0"/>
              <a:t> </a:t>
            </a:r>
            <a:r>
              <a:rPr kumimoji="1" lang="en-US" altLang="zh-CN" dirty="0" err="1"/>
              <a:t>filouver</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30</a:t>
            </a:fld>
            <a:endParaRPr kumimoji="1" lang="zh-CN" altLang="en-US"/>
          </a:p>
        </p:txBody>
      </p:sp>
    </p:spTree>
    <p:extLst>
      <p:ext uri="{BB962C8B-B14F-4D97-AF65-F5344CB8AC3E}">
        <p14:creationId xmlns:p14="http://schemas.microsoft.com/office/powerpoint/2010/main" val="1071967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Webank</a:t>
            </a:r>
            <a:r>
              <a:rPr kumimoji="1" lang="zh-CN" altLang="en-US" dirty="0"/>
              <a:t> </a:t>
            </a:r>
            <a:r>
              <a:rPr kumimoji="1" lang="en-US" altLang="zh-CN" dirty="0"/>
              <a:t>is</a:t>
            </a:r>
            <a:r>
              <a:rPr kumimoji="1" lang="zh-CN" altLang="en-US" dirty="0"/>
              <a:t> </a:t>
            </a:r>
            <a:r>
              <a:rPr kumimoji="1" lang="en-US" altLang="zh-CN" dirty="0"/>
              <a:t>the</a:t>
            </a:r>
            <a:r>
              <a:rPr kumimoji="1" lang="zh-CN" altLang="en-US" dirty="0"/>
              <a:t> </a:t>
            </a:r>
            <a:r>
              <a:rPr lang="en" altLang="zh-CN" dirty="0"/>
              <a:t>first batch of bank customers whose core systems use </a:t>
            </a:r>
            <a:r>
              <a:rPr lang="en" altLang="zh-CN" dirty="0" err="1"/>
              <a:t>tdsql</a:t>
            </a:r>
            <a:r>
              <a:rPr lang="zh-CN" altLang="en-US" dirty="0"/>
              <a:t> </a:t>
            </a:r>
            <a:r>
              <a:rPr lang="en" altLang="zh-CN" dirty="0"/>
              <a:t>databases</a:t>
            </a:r>
            <a:r>
              <a:rPr lang="zh-CN" altLang="en-US" dirty="0"/>
              <a:t>。</a:t>
            </a:r>
            <a:r>
              <a:rPr lang="en" altLang="zh-CN" dirty="0"/>
              <a:t>Better performance and lower price</a:t>
            </a:r>
            <a:endParaRPr kumimoji="1" lang="en-US" altLang="zh-CN"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31</a:t>
            </a:fld>
            <a:endParaRPr kumimoji="1" lang="zh-CN" altLang="en-US"/>
          </a:p>
        </p:txBody>
      </p:sp>
    </p:spTree>
    <p:extLst>
      <p:ext uri="{BB962C8B-B14F-4D97-AF65-F5344CB8AC3E}">
        <p14:creationId xmlns:p14="http://schemas.microsoft.com/office/powerpoint/2010/main" val="257938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dirty="0"/>
          </a:p>
        </p:txBody>
      </p:sp>
    </p:spTree>
    <p:extLst>
      <p:ext uri="{BB962C8B-B14F-4D97-AF65-F5344CB8AC3E}">
        <p14:creationId xmlns:p14="http://schemas.microsoft.com/office/powerpoint/2010/main" val="3108601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各产品体系结构基本接近。</a:t>
            </a:r>
          </a:p>
        </p:txBody>
      </p:sp>
      <p:sp>
        <p:nvSpPr>
          <p:cNvPr id="4" name="灯片编号占位符 3"/>
          <p:cNvSpPr>
            <a:spLocks noGrp="1"/>
          </p:cNvSpPr>
          <p:nvPr>
            <p:ph type="sldNum" sz="quarter" idx="5"/>
          </p:nvPr>
        </p:nvSpPr>
        <p:spPr/>
        <p:txBody>
          <a:bodyPr/>
          <a:lstStyle/>
          <a:p>
            <a:pPr>
              <a:defRPr/>
            </a:pPr>
            <a:fld id="{B7E267CF-30EA-4B9C-B31F-EEFFC4C298B6}" type="slidenum">
              <a:rPr lang="zh-CN" altLang="en-US" smtClean="0"/>
              <a:pPr>
                <a:defRPr/>
              </a:pPr>
              <a:t>34</a:t>
            </a:fld>
            <a:endParaRPr lang="zh-CN" altLang="en-US"/>
          </a:p>
        </p:txBody>
      </p:sp>
    </p:spTree>
    <p:extLst>
      <p:ext uri="{BB962C8B-B14F-4D97-AF65-F5344CB8AC3E}">
        <p14:creationId xmlns:p14="http://schemas.microsoft.com/office/powerpoint/2010/main" val="1257275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各产品体系结构基本接近。</a:t>
            </a:r>
          </a:p>
        </p:txBody>
      </p:sp>
      <p:sp>
        <p:nvSpPr>
          <p:cNvPr id="4" name="灯片编号占位符 3"/>
          <p:cNvSpPr>
            <a:spLocks noGrp="1"/>
          </p:cNvSpPr>
          <p:nvPr>
            <p:ph type="sldNum" sz="quarter" idx="5"/>
          </p:nvPr>
        </p:nvSpPr>
        <p:spPr/>
        <p:txBody>
          <a:bodyPr/>
          <a:lstStyle/>
          <a:p>
            <a:pPr>
              <a:defRPr/>
            </a:pPr>
            <a:fld id="{B7E267CF-30EA-4B9C-B31F-EEFFC4C298B6}" type="slidenum">
              <a:rPr lang="zh-CN" altLang="en-US" smtClean="0"/>
              <a:pPr>
                <a:defRPr/>
              </a:pPr>
              <a:t>35</a:t>
            </a:fld>
            <a:endParaRPr lang="zh-CN" altLang="en-US"/>
          </a:p>
        </p:txBody>
      </p:sp>
    </p:spTree>
    <p:extLst>
      <p:ext uri="{BB962C8B-B14F-4D97-AF65-F5344CB8AC3E}">
        <p14:creationId xmlns:p14="http://schemas.microsoft.com/office/powerpoint/2010/main" val="547502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7E267CF-30EA-4B9C-B31F-EEFFC4C298B6}" type="slidenum">
              <a:rPr lang="zh-CN" altLang="en-US" smtClean="0"/>
              <a:pPr>
                <a:defRPr/>
              </a:pPr>
              <a:t>36</a:t>
            </a:fld>
            <a:endParaRPr lang="zh-CN" altLang="en-US"/>
          </a:p>
        </p:txBody>
      </p:sp>
    </p:spTree>
    <p:extLst>
      <p:ext uri="{BB962C8B-B14F-4D97-AF65-F5344CB8AC3E}">
        <p14:creationId xmlns:p14="http://schemas.microsoft.com/office/powerpoint/2010/main" val="1977759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Website. </a:t>
            </a:r>
            <a:r>
              <a:rPr lang="en-US" altLang="zh-CN" sz="1200" b="1" i="0" kern="1200" dirty="0">
                <a:solidFill>
                  <a:schemeClr val="tx1"/>
                </a:solidFill>
                <a:effectLst/>
                <a:latin typeface="+mn-lt"/>
                <a:ea typeface="+mn-ea"/>
                <a:cs typeface="+mn-cs"/>
              </a:rPr>
              <a:t>nio</a:t>
            </a:r>
            <a:r>
              <a:rPr lang="en-US" altLang="zh-CN" sz="1200" b="0" i="0" kern="1200" dirty="0">
                <a:solidFill>
                  <a:schemeClr val="tx1"/>
                </a:solidFill>
                <a:effectLst/>
                <a:latin typeface="+mn-lt"/>
                <a:ea typeface="+mn-ea"/>
                <a:cs typeface="+mn-cs"/>
              </a:rPr>
              <a:t>.io. </a:t>
            </a:r>
            <a:r>
              <a:rPr lang="en-US" altLang="zh-CN" sz="1200" b="1" i="0" kern="1200" dirty="0">
                <a:solidFill>
                  <a:schemeClr val="tx1"/>
                </a:solidFill>
                <a:effectLst/>
                <a:latin typeface="+mn-lt"/>
                <a:ea typeface="+mn-ea"/>
                <a:cs typeface="+mn-cs"/>
              </a:rPr>
              <a:t>NIO</a:t>
            </a:r>
            <a:r>
              <a:rPr lang="en-US" altLang="zh-CN" sz="1200" b="0" i="0" kern="1200" dirty="0">
                <a:solidFill>
                  <a:schemeClr val="tx1"/>
                </a:solidFill>
                <a:effectLst/>
                <a:latin typeface="+mn-lt"/>
                <a:ea typeface="+mn-ea"/>
                <a:cs typeface="+mn-cs"/>
              </a:rPr>
              <a:t> (Chinese: </a:t>
            </a:r>
            <a:r>
              <a:rPr lang="zh-CN" altLang="en-US" sz="1200" b="0" i="0" kern="1200" dirty="0">
                <a:solidFill>
                  <a:schemeClr val="tx1"/>
                </a:solidFill>
                <a:effectLst/>
                <a:latin typeface="+mn-lt"/>
                <a:ea typeface="+mn-ea"/>
                <a:cs typeface="+mn-cs"/>
              </a:rPr>
              <a:t>蔚来</a:t>
            </a:r>
            <a:r>
              <a:rPr lang="en-US" altLang="zh-CN" sz="1200" b="0" i="0" kern="1200" dirty="0">
                <a:solidFill>
                  <a:schemeClr val="tx1"/>
                </a:solidFill>
                <a:effectLst/>
                <a:latin typeface="+mn-lt"/>
                <a:ea typeface="+mn-ea"/>
                <a:cs typeface="+mn-cs"/>
              </a:rPr>
              <a:t>; pinyin: </a:t>
            </a:r>
            <a:r>
              <a:rPr lang="en-US" altLang="zh-CN" sz="1200" b="0" i="0" kern="1200" dirty="0" err="1">
                <a:solidFill>
                  <a:schemeClr val="tx1"/>
                </a:solidFill>
                <a:effectLst/>
                <a:latin typeface="+mn-lt"/>
                <a:ea typeface="+mn-ea"/>
                <a:cs typeface="+mn-cs"/>
              </a:rPr>
              <a:t>Wèilái</a:t>
            </a:r>
            <a:r>
              <a:rPr lang="en-US" altLang="zh-CN" sz="1200" b="0" i="0" kern="1200" dirty="0">
                <a:solidFill>
                  <a:schemeClr val="tx1"/>
                </a:solidFill>
                <a:effectLst/>
                <a:latin typeface="+mn-lt"/>
                <a:ea typeface="+mn-ea"/>
                <a:cs typeface="+mn-cs"/>
              </a:rPr>
              <a:t>) is a Chinese </a:t>
            </a:r>
            <a:r>
              <a:rPr lang="en-US" altLang="zh-CN" sz="1200" b="1" i="0" kern="1200" dirty="0">
                <a:solidFill>
                  <a:schemeClr val="tx1"/>
                </a:solidFill>
                <a:effectLst/>
                <a:latin typeface="+mn-lt"/>
                <a:ea typeface="+mn-ea"/>
                <a:cs typeface="+mn-cs"/>
              </a:rPr>
              <a:t>automobile</a:t>
            </a:r>
            <a:r>
              <a:rPr lang="en-US" altLang="zh-CN" sz="1200" b="0" i="0" kern="1200" dirty="0">
                <a:solidFill>
                  <a:schemeClr val="tx1"/>
                </a:solidFill>
                <a:effectLst/>
                <a:latin typeface="+mn-lt"/>
                <a:ea typeface="+mn-ea"/>
                <a:cs typeface="+mn-cs"/>
              </a:rPr>
              <a:t> manufacturer headquartered in Shanghai, specializing in designing and developing electric autonomous </a:t>
            </a:r>
            <a:r>
              <a:rPr lang="en-US" altLang="zh-CN" sz="1200" b="1" i="0" kern="1200" dirty="0">
                <a:solidFill>
                  <a:schemeClr val="tx1"/>
                </a:solidFill>
                <a:effectLst/>
                <a:latin typeface="+mn-lt"/>
                <a:ea typeface="+mn-ea"/>
                <a:cs typeface="+mn-cs"/>
              </a:rPr>
              <a:t>vehicles</a:t>
            </a:r>
            <a:r>
              <a:rPr lang="en-US" altLang="zh-CN" sz="1200" b="0" i="0" kern="1200" dirty="0">
                <a:solidFill>
                  <a:schemeClr val="tx1"/>
                </a:solidFill>
                <a:effectLst/>
                <a:latin typeface="+mn-lt"/>
                <a:ea typeface="+mn-ea"/>
                <a:cs typeface="+mn-cs"/>
              </a:rPr>
              <a:t>. The company is also involved in the FIA Formula E Championship, the first single-</a:t>
            </a:r>
            <a:r>
              <a:rPr lang="en-US" altLang="zh-CN" sz="1200" b="0" i="0" kern="1200" dirty="0" err="1">
                <a:solidFill>
                  <a:schemeClr val="tx1"/>
                </a:solidFill>
                <a:effectLst/>
                <a:latin typeface="+mn-lt"/>
                <a:ea typeface="+mn-ea"/>
                <a:cs typeface="+mn-cs"/>
              </a:rPr>
              <a:t>seater</a:t>
            </a:r>
            <a:r>
              <a:rPr lang="en-US" altLang="zh-CN" sz="1200" b="0" i="0" kern="1200" dirty="0">
                <a:solidFill>
                  <a:schemeClr val="tx1"/>
                </a:solidFill>
                <a:effectLst/>
                <a:latin typeface="+mn-lt"/>
                <a:ea typeface="+mn-ea"/>
                <a:cs typeface="+mn-cs"/>
              </a:rPr>
              <a:t>, all-electric racing series.</a:t>
            </a: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Westfield </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their </a:t>
            </a:r>
            <a:r>
              <a:rPr lang="en-US" altLang="zh-CN" sz="1200" b="0" i="0" kern="1200" dirty="0" err="1">
                <a:solidFill>
                  <a:schemeClr val="tx1"/>
                </a:solidFill>
                <a:effectLst/>
                <a:latin typeface="+mn-lt"/>
                <a:ea typeface="+mn-ea"/>
                <a:cs typeface="+mn-cs"/>
              </a:rPr>
              <a:t>wecaht</a:t>
            </a:r>
            <a:r>
              <a:rPr lang="en-US" altLang="zh-CN" sz="1200" b="0" i="0" kern="1200" dirty="0">
                <a:solidFill>
                  <a:schemeClr val="tx1"/>
                </a:solidFill>
                <a:effectLst/>
                <a:latin typeface="+mn-lt"/>
                <a:ea typeface="+mn-ea"/>
                <a:cs typeface="+mn-cs"/>
              </a:rPr>
              <a:t>  Official accounts. </a:t>
            </a:r>
            <a:r>
              <a:rPr lang="zh-CN" altLang="en-US"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41</a:t>
            </a:fld>
            <a:endParaRPr kumimoji="1" lang="zh-CN" altLang="en-US"/>
          </a:p>
        </p:txBody>
      </p:sp>
    </p:spTree>
    <p:extLst>
      <p:ext uri="{BB962C8B-B14F-4D97-AF65-F5344CB8AC3E}">
        <p14:creationId xmlns:p14="http://schemas.microsoft.com/office/powerpoint/2010/main" val="450183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46</a:t>
            </a:fld>
            <a:endParaRPr kumimoji="1" lang="zh-CN" altLang="en-US"/>
          </a:p>
        </p:txBody>
      </p:sp>
    </p:spTree>
    <p:extLst>
      <p:ext uri="{BB962C8B-B14F-4D97-AF65-F5344CB8AC3E}">
        <p14:creationId xmlns:p14="http://schemas.microsoft.com/office/powerpoint/2010/main" val="1290339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1B5655-EF8E-4766-8052-5F710EC6A7CF}" type="slidenum">
              <a:rPr lang="zh-CN" altLang="en-US" smtClean="0"/>
              <a:t>47</a:t>
            </a:fld>
            <a:endParaRPr lang="zh-CN" altLang="en-US"/>
          </a:p>
        </p:txBody>
      </p:sp>
    </p:spTree>
    <p:extLst>
      <p:ext uri="{BB962C8B-B14F-4D97-AF65-F5344CB8AC3E}">
        <p14:creationId xmlns:p14="http://schemas.microsoft.com/office/powerpoint/2010/main" val="267053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CynosDB</a:t>
            </a:r>
            <a:r>
              <a:rPr kumimoji="1" lang="zh-CN" altLang="en-US" dirty="0"/>
              <a:t>  为新整合分类，将该分类有两个条件： 这个分类是我们后续长期竞争力的优势所在，也是投入的重点。</a:t>
            </a:r>
            <a:br>
              <a:rPr kumimoji="1" lang="en-US" altLang="zh-CN" dirty="0"/>
            </a:br>
            <a:r>
              <a:rPr kumimoji="1" lang="en-US" altLang="zh-CN" dirty="0"/>
              <a:t>1</a:t>
            </a:r>
            <a:r>
              <a:rPr kumimoji="1" lang="zh-CN" altLang="en-US" dirty="0"/>
              <a:t> 自研比例大的关系或者</a:t>
            </a:r>
            <a:r>
              <a:rPr kumimoji="1" lang="en-US" altLang="zh-CN" dirty="0"/>
              <a:t>MPP</a:t>
            </a:r>
            <a:r>
              <a:rPr kumimoji="1" lang="zh-CN" altLang="en-US" dirty="0"/>
              <a:t>分析数据库，长期可以按照自研口径推广</a:t>
            </a:r>
            <a:endParaRPr kumimoji="1" lang="en-US" altLang="zh-CN" dirty="0"/>
          </a:p>
          <a:p>
            <a:r>
              <a:rPr kumimoji="1" lang="en-US" altLang="zh-CN" dirty="0"/>
              <a:t>2</a:t>
            </a:r>
            <a:r>
              <a:rPr kumimoji="1" lang="zh-CN" altLang="en-US" dirty="0"/>
              <a:t> 需要时分布式的，不管是</a:t>
            </a:r>
            <a:r>
              <a:rPr kumimoji="1" lang="en-US" altLang="zh-CN" dirty="0"/>
              <a:t>share</a:t>
            </a:r>
            <a:r>
              <a:rPr kumimoji="1" lang="zh-CN" altLang="en-US" dirty="0"/>
              <a:t> </a:t>
            </a:r>
            <a:r>
              <a:rPr kumimoji="1" lang="en-US" altLang="zh-CN" dirty="0"/>
              <a:t>nothing</a:t>
            </a:r>
            <a:r>
              <a:rPr kumimoji="1" lang="zh-CN" altLang="en-US" dirty="0"/>
              <a:t>，</a:t>
            </a:r>
            <a:r>
              <a:rPr kumimoji="1" lang="en-US" altLang="zh-CN" dirty="0"/>
              <a:t>share</a:t>
            </a:r>
            <a:r>
              <a:rPr kumimoji="1" lang="zh-CN" altLang="en-US" dirty="0"/>
              <a:t> </a:t>
            </a:r>
            <a:r>
              <a:rPr kumimoji="1" lang="en-US" altLang="zh-CN" dirty="0"/>
              <a:t>storage</a:t>
            </a:r>
            <a:r>
              <a:rPr kumimoji="1" lang="zh-CN" altLang="en-US" dirty="0"/>
              <a:t> 。</a:t>
            </a:r>
            <a:endParaRPr kumimoji="1" lang="en-US" altLang="zh-CN" dirty="0"/>
          </a:p>
          <a:p>
            <a:endParaRPr kumimoji="1" lang="en-US" altLang="zh-CN" dirty="0"/>
          </a:p>
          <a:p>
            <a:r>
              <a:rPr kumimoji="1" lang="zh-CN" altLang="en-US" dirty="0"/>
              <a:t>若不是这两个条件同时存在，就会让分类上出现混乱。 例如，没有自研比例，则当前的  </a:t>
            </a:r>
            <a:r>
              <a:rPr kumimoji="1" lang="en-US" altLang="zh-CN" dirty="0" err="1"/>
              <a:t>mongodb</a:t>
            </a:r>
            <a:r>
              <a:rPr kumimoji="1" lang="zh-CN" altLang="en-US" dirty="0"/>
              <a:t> 可以进入，</a:t>
            </a:r>
            <a:r>
              <a:rPr kumimoji="1" lang="en-US" altLang="zh-CN" dirty="0"/>
              <a:t>mongo</a:t>
            </a:r>
            <a:r>
              <a:rPr kumimoji="1" lang="zh-CN" altLang="en-US" dirty="0"/>
              <a:t>也有事务，或者说</a:t>
            </a:r>
            <a:r>
              <a:rPr kumimoji="1" lang="en-US" altLang="zh-CN" dirty="0"/>
              <a:t>ES</a:t>
            </a:r>
            <a:r>
              <a:rPr kumimoji="1" lang="zh-CN" altLang="en-US" dirty="0"/>
              <a:t>也支持</a:t>
            </a:r>
            <a:r>
              <a:rPr kumimoji="1" lang="en-US" altLang="zh-CN" dirty="0"/>
              <a:t>SQL</a:t>
            </a:r>
            <a:r>
              <a:rPr kumimoji="1" lang="zh-CN" altLang="en-US" dirty="0"/>
              <a:t>，也有分布式。若分布式，则</a:t>
            </a:r>
            <a:r>
              <a:rPr kumimoji="1" lang="en-US" altLang="zh-CN" dirty="0" err="1"/>
              <a:t>cstore</a:t>
            </a:r>
            <a:r>
              <a:rPr kumimoji="1" lang="zh-CN" altLang="en-US" dirty="0"/>
              <a:t>可以进入，从而让现在的</a:t>
            </a:r>
            <a:r>
              <a:rPr kumimoji="1" lang="en-US" altLang="zh-CN" dirty="0" err="1"/>
              <a:t>mysql</a:t>
            </a:r>
            <a:r>
              <a:rPr kumimoji="1" lang="zh-CN" altLang="en-US" dirty="0"/>
              <a:t>陷入分类上的尴尬位置。 所以从分类上做了这样的规定。</a:t>
            </a:r>
            <a:endParaRPr kumimoji="1" lang="en-US" altLang="zh-CN" dirty="0"/>
          </a:p>
          <a:p>
            <a:endParaRPr kumimoji="1" lang="en-US" altLang="zh-CN" dirty="0"/>
          </a:p>
          <a:p>
            <a:r>
              <a:rPr kumimoji="1" lang="en-US" altLang="zh-CN" dirty="0"/>
              <a:t>ASQL</a:t>
            </a:r>
            <a:r>
              <a:rPr kumimoji="1" lang="zh-CN" altLang="en-US" dirty="0"/>
              <a:t>说明：后面会有</a:t>
            </a:r>
            <a:r>
              <a:rPr kumimoji="1" lang="en-US" altLang="zh-CN" dirty="0"/>
              <a:t>TBASEV3</a:t>
            </a:r>
            <a:r>
              <a:rPr kumimoji="1" lang="zh-CN" altLang="en-US" dirty="0"/>
              <a:t>，自研产品。</a:t>
            </a:r>
            <a:r>
              <a:rPr kumimoji="1" lang="en-US" altLang="zh-CN" dirty="0" err="1"/>
              <a:t>Clickhouse</a:t>
            </a:r>
            <a:r>
              <a:rPr kumimoji="1" lang="zh-CN" altLang="en-US" dirty="0"/>
              <a:t>，开源生态的</a:t>
            </a:r>
            <a:r>
              <a:rPr kumimoji="1" lang="en-US" altLang="zh-CN" dirty="0"/>
              <a:t>AP</a:t>
            </a:r>
            <a:r>
              <a:rPr kumimoji="1" lang="zh-CN" altLang="en-US" dirty="0"/>
              <a:t>数据库。同时，若是小规模的数据分析，有公有云上的</a:t>
            </a:r>
            <a:r>
              <a:rPr kumimoji="1" lang="en-US" altLang="zh-CN" dirty="0" err="1"/>
              <a:t>cstore</a:t>
            </a:r>
            <a:r>
              <a:rPr kumimoji="1" lang="zh-CN" altLang="en-US" dirty="0"/>
              <a:t>列存直接挂在主实例上。</a:t>
            </a:r>
            <a:endParaRPr kumimoji="1" lang="en-US" altLang="zh-CN" dirty="0"/>
          </a:p>
          <a:p>
            <a:endParaRPr kumimoji="1" lang="en-US" altLang="zh-CN" dirty="0"/>
          </a:p>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3</a:t>
            </a:fld>
            <a:endParaRPr kumimoji="1" lang="zh-CN" altLang="en-US"/>
          </a:p>
        </p:txBody>
      </p:sp>
    </p:spTree>
    <p:extLst>
      <p:ext uri="{BB962C8B-B14F-4D97-AF65-F5344CB8AC3E}">
        <p14:creationId xmlns:p14="http://schemas.microsoft.com/office/powerpoint/2010/main" val="304725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A4D6DC-C471-4E95-8FAF-90F19C87A0D2}" type="slidenum">
              <a:rPr lang="zh-CN" altLang="en-US" smtClean="0"/>
              <a:t>48</a:t>
            </a:fld>
            <a:endParaRPr lang="zh-CN" altLang="en-US"/>
          </a:p>
        </p:txBody>
      </p:sp>
    </p:spTree>
    <p:extLst>
      <p:ext uri="{BB962C8B-B14F-4D97-AF65-F5344CB8AC3E}">
        <p14:creationId xmlns:p14="http://schemas.microsoft.com/office/powerpoint/2010/main" val="3056076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49</a:t>
            </a:fld>
            <a:endParaRPr kumimoji="1" lang="zh-CN" altLang="en-US"/>
          </a:p>
        </p:txBody>
      </p:sp>
    </p:spTree>
    <p:extLst>
      <p:ext uri="{BB962C8B-B14F-4D97-AF65-F5344CB8AC3E}">
        <p14:creationId xmlns:p14="http://schemas.microsoft.com/office/powerpoint/2010/main" val="329022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en-US" dirty="0"/>
              <a:t>1</a:t>
            </a:r>
            <a:r>
              <a:rPr lang="zh-CN" dirty="0"/>
              <a:t>、</a:t>
            </a:r>
            <a:r>
              <a:rPr lang="en-US" dirty="0"/>
              <a:t>API</a:t>
            </a:r>
            <a:r>
              <a:rPr lang="zh-CN" dirty="0"/>
              <a:t>路由控制</a:t>
            </a:r>
          </a:p>
          <a:p>
            <a:r>
              <a:rPr lang="en-US" dirty="0"/>
              <a:t>2</a:t>
            </a:r>
            <a:r>
              <a:rPr lang="zh-CN" dirty="0"/>
              <a:t>、</a:t>
            </a:r>
            <a:r>
              <a:rPr lang="en-US" dirty="0" err="1"/>
              <a:t>offerid</a:t>
            </a:r>
            <a:r>
              <a:rPr lang="en-US" dirty="0"/>
              <a:t>/</a:t>
            </a:r>
            <a:r>
              <a:rPr lang="zh-CN" dirty="0"/>
              <a:t>业务代码转发</a:t>
            </a:r>
          </a:p>
          <a:p>
            <a:r>
              <a:rPr lang="en-US" dirty="0"/>
              <a:t>3</a:t>
            </a:r>
            <a:r>
              <a:rPr lang="zh-CN" dirty="0"/>
              <a:t>、</a:t>
            </a:r>
            <a:r>
              <a:rPr lang="en-US" dirty="0"/>
              <a:t>NCS</a:t>
            </a:r>
            <a:r>
              <a:rPr lang="zh-CN" dirty="0"/>
              <a:t>下发</a:t>
            </a:r>
            <a:endParaRPr lang="en-US" dirty="0"/>
          </a:p>
          <a:p>
            <a:endParaRPr lang="en-US" dirty="0"/>
          </a:p>
          <a:p>
            <a:r>
              <a:rPr lang="en-US" dirty="0"/>
              <a:t>Marketing system</a:t>
            </a:r>
          </a:p>
          <a:p>
            <a:endParaRPr lang="zh-C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4DF9A3E-CBE9-4DE0-BB92-F34ED61D51A2}" type="slidenum">
              <a:rPr lang="zh-CN" altLang="en-US" smtClean="0"/>
              <a:pPr/>
              <a:t>52</a:t>
            </a:fld>
            <a:endParaRPr lang="zh-CN" altLang="en-US"/>
          </a:p>
        </p:txBody>
      </p:sp>
    </p:spTree>
    <p:extLst>
      <p:ext uri="{BB962C8B-B14F-4D97-AF65-F5344CB8AC3E}">
        <p14:creationId xmlns:p14="http://schemas.microsoft.com/office/powerpoint/2010/main" val="2815805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53</a:t>
            </a:fld>
            <a:endParaRPr kumimoji="1" lang="zh-CN" altLang="en-US"/>
          </a:p>
        </p:txBody>
      </p:sp>
    </p:spTree>
    <p:extLst>
      <p:ext uri="{BB962C8B-B14F-4D97-AF65-F5344CB8AC3E}">
        <p14:creationId xmlns:p14="http://schemas.microsoft.com/office/powerpoint/2010/main" val="1172915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a:xfrm>
            <a:off x="9745663" y="3406775"/>
            <a:ext cx="655637" cy="368300"/>
          </a:xfrm>
        </p:spPr>
      </p:sp>
      <p:sp>
        <p:nvSpPr>
          <p:cNvPr id="8195" name="备注占位符 2"/>
          <p:cNvSpPr>
            <a:spLocks noGrp="1" noRot="1" noChangeAspect="1" noChangeArrowheads="1"/>
          </p:cNvSpPr>
          <p:nvPr>
            <p:ph type="body" idx="1"/>
          </p:nvPr>
        </p:nvSpPr>
        <p:spPr bwMode="auto">
          <a:xfrm>
            <a:off x="838200" y="1825625"/>
            <a:ext cx="10515600" cy="4351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charset="0"/>
              </a:rPr>
              <a:t>DTS</a:t>
            </a:r>
            <a:r>
              <a:rPr lang="zh-CN" altLang="en-US" dirty="0">
                <a:latin typeface="Arial" charset="0"/>
              </a:rPr>
              <a:t>管理组件（</a:t>
            </a:r>
            <a:r>
              <a:rPr lang="en-US" altLang="zh-CN" dirty="0" err="1">
                <a:latin typeface="Arial" charset="0"/>
              </a:rPr>
              <a:t>DTSMaster</a:t>
            </a:r>
            <a:r>
              <a:rPr lang="zh-CN" altLang="en-US" dirty="0">
                <a:latin typeface="Arial" charset="0"/>
              </a:rPr>
              <a:t>）：</a:t>
            </a:r>
            <a:endParaRPr lang="en-US" altLang="zh-CN" dirty="0">
              <a:latin typeface="Arial" charset="0"/>
            </a:endParaRPr>
          </a:p>
          <a:p>
            <a:r>
              <a:rPr lang="zh-CN" altLang="en-US" dirty="0">
                <a:latin typeface="Arial" charset="0"/>
              </a:rPr>
              <a:t>管理整个</a:t>
            </a:r>
            <a:r>
              <a:rPr lang="en-US" altLang="zh-CN" dirty="0">
                <a:latin typeface="Arial" charset="0"/>
              </a:rPr>
              <a:t>DTS</a:t>
            </a:r>
            <a:r>
              <a:rPr lang="zh-CN" altLang="en-US" dirty="0">
                <a:latin typeface="Arial" charset="0"/>
              </a:rPr>
              <a:t>的执行周期，保存以下信息：</a:t>
            </a:r>
            <a:endParaRPr lang="en-US" altLang="zh-CN" dirty="0">
              <a:latin typeface="Arial" charset="0"/>
            </a:endParaRPr>
          </a:p>
          <a:p>
            <a:r>
              <a:rPr lang="en-US" altLang="zh-CN" dirty="0">
                <a:latin typeface="Arial" charset="0"/>
              </a:rPr>
              <a:t>1</a:t>
            </a:r>
            <a:r>
              <a:rPr lang="zh-CN" altLang="en-US" dirty="0">
                <a:latin typeface="Arial" charset="0"/>
              </a:rPr>
              <a:t>、</a:t>
            </a:r>
            <a:r>
              <a:rPr lang="en-US" altLang="zh-CN" dirty="0">
                <a:latin typeface="Arial" charset="0"/>
              </a:rPr>
              <a:t>DTS</a:t>
            </a:r>
            <a:r>
              <a:rPr lang="zh-CN" altLang="en-US" dirty="0">
                <a:latin typeface="Arial" charset="0"/>
              </a:rPr>
              <a:t>配置信息：包括源目的数据库类型，地址，库表信息</a:t>
            </a:r>
            <a:endParaRPr lang="en-US" altLang="zh-CN" dirty="0">
              <a:latin typeface="Arial" charset="0"/>
            </a:endParaRPr>
          </a:p>
          <a:p>
            <a:r>
              <a:rPr lang="en-US" altLang="zh-CN" dirty="0">
                <a:latin typeface="Arial" charset="0"/>
              </a:rPr>
              <a:t>2</a:t>
            </a:r>
            <a:r>
              <a:rPr lang="zh-CN" altLang="en-US" dirty="0">
                <a:latin typeface="Arial" charset="0"/>
              </a:rPr>
              <a:t>、执行计划：分析迁移库表类型、主键信息，指定迁移计划</a:t>
            </a:r>
            <a:endParaRPr lang="en-US" altLang="zh-CN" dirty="0">
              <a:latin typeface="Arial" charset="0"/>
            </a:endParaRPr>
          </a:p>
          <a:p>
            <a:r>
              <a:rPr lang="en-US" altLang="zh-CN" dirty="0">
                <a:latin typeface="Arial" charset="0"/>
              </a:rPr>
              <a:t>3</a:t>
            </a:r>
            <a:r>
              <a:rPr lang="zh-CN" altLang="en-US" dirty="0">
                <a:latin typeface="Arial" charset="0"/>
              </a:rPr>
              <a:t>、任务调度：</a:t>
            </a:r>
            <a:r>
              <a:rPr lang="en-US" altLang="zh-CN" dirty="0">
                <a:latin typeface="Arial" charset="0"/>
              </a:rPr>
              <a:t>DTS</a:t>
            </a:r>
            <a:r>
              <a:rPr lang="zh-CN" altLang="en-US" dirty="0">
                <a:latin typeface="Arial" charset="0"/>
              </a:rPr>
              <a:t>任务会被调度到一台中转机运行，调度算法会根据源实例数据量，中转机正则运行的任务数、磁盘容量来选取负载最小的中转机</a:t>
            </a:r>
            <a:endParaRPr lang="en-US" altLang="zh-CN" dirty="0">
              <a:latin typeface="Arial" charset="0"/>
            </a:endParaRPr>
          </a:p>
          <a:p>
            <a:r>
              <a:rPr lang="en-US" altLang="zh-CN" dirty="0">
                <a:latin typeface="Arial" charset="0"/>
              </a:rPr>
              <a:t>4</a:t>
            </a:r>
            <a:r>
              <a:rPr lang="zh-CN" altLang="en-US" dirty="0">
                <a:latin typeface="Arial" charset="0"/>
              </a:rPr>
              <a:t>、控制命令：根据</a:t>
            </a:r>
            <a:r>
              <a:rPr lang="en-US" altLang="zh-CN" dirty="0">
                <a:latin typeface="Arial" charset="0"/>
              </a:rPr>
              <a:t>Dumper</a:t>
            </a:r>
            <a:r>
              <a:rPr lang="zh-CN" altLang="en-US" dirty="0">
                <a:latin typeface="Arial" charset="0"/>
              </a:rPr>
              <a:t>、</a:t>
            </a:r>
            <a:r>
              <a:rPr lang="en-US" altLang="zh-CN" dirty="0">
                <a:latin typeface="Arial" charset="0"/>
              </a:rPr>
              <a:t>Loader</a:t>
            </a:r>
            <a:r>
              <a:rPr lang="zh-CN" altLang="en-US" dirty="0">
                <a:latin typeface="Arial" charset="0"/>
              </a:rPr>
              <a:t>上报的状态信息，下发相关控制命令（流控，暂停等）</a:t>
            </a:r>
            <a:endParaRPr lang="en-US" altLang="zh-CN" dirty="0">
              <a:latin typeface="Arial" charset="0"/>
            </a:endParaRPr>
          </a:p>
          <a:p>
            <a:r>
              <a:rPr lang="en-US" altLang="zh-CN" dirty="0">
                <a:latin typeface="Arial" charset="0"/>
              </a:rPr>
              <a:t>5</a:t>
            </a:r>
            <a:r>
              <a:rPr lang="zh-CN" altLang="en-US" dirty="0">
                <a:latin typeface="Arial" charset="0"/>
              </a:rPr>
              <a:t>、状态信息：保存</a:t>
            </a:r>
            <a:r>
              <a:rPr lang="en-US" altLang="zh-CN" dirty="0">
                <a:latin typeface="Arial" charset="0"/>
              </a:rPr>
              <a:t>DTS</a:t>
            </a:r>
            <a:r>
              <a:rPr lang="zh-CN" altLang="en-US" dirty="0">
                <a:latin typeface="Arial" charset="0"/>
              </a:rPr>
              <a:t>迁移任务详情（库表迁移进度、备份对应的</a:t>
            </a:r>
            <a:r>
              <a:rPr lang="en-US" altLang="zh-CN" dirty="0">
                <a:latin typeface="Arial" charset="0"/>
              </a:rPr>
              <a:t>log</a:t>
            </a:r>
            <a:r>
              <a:rPr lang="zh-CN" altLang="en-US" dirty="0">
                <a:latin typeface="Arial" charset="0"/>
              </a:rPr>
              <a:t>位点等）</a:t>
            </a:r>
            <a:endParaRPr lang="en-US" altLang="zh-CN" dirty="0">
              <a:latin typeface="Arial" charset="0"/>
            </a:endParaRPr>
          </a:p>
          <a:p>
            <a:endParaRPr lang="zh-CN" altLang="en-US" dirty="0">
              <a:latin typeface="Arial" charset="0"/>
            </a:endParaRPr>
          </a:p>
          <a:p>
            <a:r>
              <a:rPr lang="zh-CN" altLang="en-US" dirty="0">
                <a:latin typeface="Arial" charset="0"/>
              </a:rPr>
              <a:t>监控（</a:t>
            </a:r>
            <a:r>
              <a:rPr lang="en-US" altLang="zh-CN" dirty="0">
                <a:latin typeface="Arial" charset="0"/>
              </a:rPr>
              <a:t>Monitor</a:t>
            </a:r>
            <a:r>
              <a:rPr lang="zh-CN" altLang="en-US" dirty="0">
                <a:latin typeface="Arial" charset="0"/>
              </a:rPr>
              <a:t>）：</a:t>
            </a:r>
            <a:endParaRPr lang="en-US" altLang="zh-CN" dirty="0">
              <a:latin typeface="Arial" charset="0"/>
            </a:endParaRPr>
          </a:p>
          <a:p>
            <a:r>
              <a:rPr lang="zh-CN" altLang="en-US" dirty="0">
                <a:latin typeface="Arial" charset="0"/>
              </a:rPr>
              <a:t>监控源、目的实例的负载情况，上报给</a:t>
            </a:r>
            <a:r>
              <a:rPr lang="en-US" altLang="zh-CN" dirty="0" err="1">
                <a:latin typeface="Arial" charset="0"/>
              </a:rPr>
              <a:t>DTSMaster</a:t>
            </a:r>
            <a:endParaRPr lang="en-US" altLang="zh-CN" dirty="0">
              <a:latin typeface="Arial" charset="0"/>
            </a:endParaRPr>
          </a:p>
          <a:p>
            <a:endParaRPr lang="zh-CN" altLang="en-US" dirty="0">
              <a:latin typeface="Arial" charset="0"/>
            </a:endParaRPr>
          </a:p>
          <a:p>
            <a:pPr eaLnBrk="1" hangingPunct="1">
              <a:spcBef>
                <a:spcPct val="0"/>
              </a:spcBef>
            </a:pPr>
            <a:r>
              <a:rPr lang="zh-CN" altLang="en-US" dirty="0">
                <a:latin typeface="Arial" charset="0"/>
              </a:rPr>
              <a:t>全量导出（</a:t>
            </a:r>
            <a:r>
              <a:rPr lang="en-US" altLang="zh-CN" dirty="0">
                <a:latin typeface="Arial" charset="0"/>
              </a:rPr>
              <a:t>Extractor</a:t>
            </a:r>
            <a:r>
              <a:rPr lang="zh-CN" altLang="en-US" dirty="0">
                <a:latin typeface="Arial" charset="0"/>
              </a:rPr>
              <a:t>）：</a:t>
            </a:r>
            <a:endParaRPr lang="en-US" altLang="zh-CN" dirty="0">
              <a:latin typeface="Arial" charset="0"/>
            </a:endParaRPr>
          </a:p>
          <a:p>
            <a:pPr eaLnBrk="1" hangingPunct="1">
              <a:spcBef>
                <a:spcPct val="0"/>
              </a:spcBef>
            </a:pPr>
            <a:r>
              <a:rPr lang="zh-CN" altLang="en-US" dirty="0">
                <a:latin typeface="Arial" charset="0"/>
              </a:rPr>
              <a:t>对源库存量数据进行多线程并发导出</a:t>
            </a:r>
            <a:endParaRPr lang="en-US" altLang="zh-CN" dirty="0">
              <a:latin typeface="Arial" charset="0"/>
            </a:endParaRPr>
          </a:p>
          <a:p>
            <a:pPr eaLnBrk="1" hangingPunct="1">
              <a:spcBef>
                <a:spcPct val="0"/>
              </a:spcBef>
            </a:pPr>
            <a:endParaRPr lang="zh-CN" altLang="en-US" dirty="0">
              <a:latin typeface="Arial" charset="0"/>
            </a:endParaRPr>
          </a:p>
          <a:p>
            <a:pPr eaLnBrk="1" hangingPunct="1">
              <a:spcBef>
                <a:spcPct val="0"/>
              </a:spcBef>
            </a:pPr>
            <a:r>
              <a:rPr lang="zh-CN" altLang="en-US" dirty="0">
                <a:latin typeface="Arial" charset="0"/>
              </a:rPr>
              <a:t>数据转换（</a:t>
            </a:r>
            <a:r>
              <a:rPr lang="en-US" altLang="zh-CN" dirty="0">
                <a:latin typeface="Arial" charset="0"/>
              </a:rPr>
              <a:t>Rewriter</a:t>
            </a:r>
            <a:r>
              <a:rPr lang="zh-CN" altLang="en-US" dirty="0">
                <a:latin typeface="Arial" charset="0"/>
              </a:rPr>
              <a:t>）：</a:t>
            </a:r>
            <a:endParaRPr lang="en-US" altLang="zh-CN" dirty="0">
              <a:latin typeface="Arial" charset="0"/>
            </a:endParaRPr>
          </a:p>
          <a:p>
            <a:pPr eaLnBrk="1" hangingPunct="1">
              <a:spcBef>
                <a:spcPct val="0"/>
              </a:spcBef>
            </a:pPr>
            <a:r>
              <a:rPr lang="zh-CN" altLang="en-US" dirty="0">
                <a:latin typeface="Arial" charset="0"/>
              </a:rPr>
              <a:t>根据用户配置对库、表、列进行转换</a:t>
            </a:r>
            <a:endParaRPr lang="en-US" altLang="zh-CN" dirty="0">
              <a:latin typeface="Arial" charset="0"/>
            </a:endParaRPr>
          </a:p>
          <a:p>
            <a:pPr eaLnBrk="1" hangingPunct="1">
              <a:spcBef>
                <a:spcPct val="0"/>
              </a:spcBef>
            </a:pPr>
            <a:endParaRPr lang="zh-CN" altLang="en-US" dirty="0">
              <a:latin typeface="Arial" charset="0"/>
            </a:endParaRPr>
          </a:p>
          <a:p>
            <a:pPr eaLnBrk="1" hangingPunct="1">
              <a:spcBef>
                <a:spcPct val="0"/>
              </a:spcBef>
            </a:pPr>
            <a:r>
              <a:rPr lang="zh-CN" altLang="en-US" dirty="0">
                <a:latin typeface="Arial" charset="0"/>
              </a:rPr>
              <a:t>数据导入（</a:t>
            </a:r>
            <a:r>
              <a:rPr lang="en-US" altLang="zh-CN" dirty="0">
                <a:latin typeface="Arial" charset="0"/>
              </a:rPr>
              <a:t>Importer</a:t>
            </a:r>
            <a:r>
              <a:rPr lang="zh-CN" altLang="en-US" dirty="0">
                <a:latin typeface="Arial" charset="0"/>
              </a:rPr>
              <a:t>）：</a:t>
            </a:r>
            <a:endParaRPr lang="en-US" altLang="zh-CN" dirty="0">
              <a:latin typeface="Arial" charset="0"/>
            </a:endParaRPr>
          </a:p>
          <a:p>
            <a:pPr eaLnBrk="1" hangingPunct="1">
              <a:spcBef>
                <a:spcPct val="0"/>
              </a:spcBef>
            </a:pPr>
            <a:r>
              <a:rPr lang="zh-CN" altLang="en-US" dirty="0">
                <a:latin typeface="Arial" charset="0"/>
              </a:rPr>
              <a:t>将</a:t>
            </a:r>
            <a:r>
              <a:rPr lang="en-US" altLang="zh-CN" dirty="0">
                <a:latin typeface="Arial" charset="0"/>
              </a:rPr>
              <a:t>UTL</a:t>
            </a:r>
            <a:r>
              <a:rPr lang="zh-CN" altLang="en-US" dirty="0">
                <a:latin typeface="Arial" charset="0"/>
              </a:rPr>
              <a:t>格式的日志转换成目标语句导入到目标数据库</a:t>
            </a:r>
            <a:endParaRPr lang="en-US" altLang="zh-CN" dirty="0">
              <a:latin typeface="Arial" charset="0"/>
            </a:endParaRPr>
          </a:p>
          <a:p>
            <a:pPr eaLnBrk="1" hangingPunct="1">
              <a:spcBef>
                <a:spcPct val="0"/>
              </a:spcBef>
            </a:pPr>
            <a:endParaRPr lang="zh-CN" altLang="en-US" dirty="0">
              <a:latin typeface="Arial" charset="0"/>
            </a:endParaRPr>
          </a:p>
          <a:p>
            <a:pPr eaLnBrk="1" hangingPunct="1">
              <a:spcBef>
                <a:spcPct val="0"/>
              </a:spcBef>
            </a:pPr>
            <a:r>
              <a:rPr lang="zh-CN" altLang="en-US" dirty="0">
                <a:latin typeface="Arial" charset="0"/>
              </a:rPr>
              <a:t>负载控制：</a:t>
            </a:r>
            <a:endParaRPr lang="en-US" altLang="zh-CN" dirty="0">
              <a:latin typeface="Arial" charset="0"/>
            </a:endParaRPr>
          </a:p>
          <a:p>
            <a:pPr eaLnBrk="1" hangingPunct="1">
              <a:spcBef>
                <a:spcPct val="0"/>
              </a:spcBef>
            </a:pPr>
            <a:r>
              <a:rPr lang="en-US" altLang="zh-CN" dirty="0">
                <a:latin typeface="Arial" charset="0"/>
              </a:rPr>
              <a:t>Monitor</a:t>
            </a:r>
            <a:r>
              <a:rPr lang="zh-CN" altLang="en-US" dirty="0">
                <a:latin typeface="Arial" charset="0"/>
              </a:rPr>
              <a:t>周期采集源、目标实例的状态值，上报给</a:t>
            </a:r>
            <a:r>
              <a:rPr lang="en-US" altLang="zh-CN" dirty="0" err="1">
                <a:latin typeface="Arial" charset="0"/>
              </a:rPr>
              <a:t>DTSMaster</a:t>
            </a:r>
            <a:r>
              <a:rPr lang="zh-CN" altLang="en-US" dirty="0">
                <a:latin typeface="Arial" charset="0"/>
              </a:rPr>
              <a:t>；</a:t>
            </a:r>
            <a:endParaRPr lang="en-US" altLang="zh-CN" dirty="0">
              <a:latin typeface="Arial" charset="0"/>
            </a:endParaRPr>
          </a:p>
          <a:p>
            <a:pPr eaLnBrk="1" hangingPunct="1">
              <a:spcBef>
                <a:spcPct val="0"/>
              </a:spcBef>
            </a:pPr>
            <a:r>
              <a:rPr lang="en-US" altLang="zh-CN" dirty="0" err="1">
                <a:latin typeface="Arial" charset="0"/>
              </a:rPr>
              <a:t>DTSMaster</a:t>
            </a:r>
            <a:r>
              <a:rPr lang="zh-CN" altLang="en-US" dirty="0">
                <a:latin typeface="Arial" charset="0"/>
              </a:rPr>
              <a:t>判断是否超过用户设置的阈值，如果超过则降低</a:t>
            </a:r>
            <a:r>
              <a:rPr lang="en-US" altLang="zh-CN" dirty="0">
                <a:latin typeface="Arial" charset="0"/>
              </a:rPr>
              <a:t>QPS</a:t>
            </a:r>
            <a:r>
              <a:rPr lang="zh-CN" altLang="en-US" dirty="0">
                <a:latin typeface="Arial" charset="0"/>
              </a:rPr>
              <a:t>，避免影响业务；</a:t>
            </a:r>
            <a:endParaRPr lang="en-US" altLang="zh-CN" dirty="0">
              <a:latin typeface="Arial" charset="0"/>
            </a:endParaRPr>
          </a:p>
          <a:p>
            <a:pPr eaLnBrk="1" hangingPunct="1">
              <a:spcBef>
                <a:spcPct val="0"/>
              </a:spcBef>
            </a:pPr>
            <a:endParaRPr lang="zh-CN" altLang="en-US" dirty="0">
              <a:latin typeface="Arial" charset="0"/>
            </a:endParaRPr>
          </a:p>
          <a:p>
            <a:pPr eaLnBrk="1" hangingPunct="1">
              <a:spcBef>
                <a:spcPct val="0"/>
              </a:spcBef>
            </a:pPr>
            <a:endParaRPr lang="zh-CN" altLang="en-US" dirty="0">
              <a:latin typeface="Arial" charset="0"/>
            </a:endParaRPr>
          </a:p>
          <a:p>
            <a:endParaRPr lang="zh-CN" altLang="en-US" dirty="0">
              <a:latin typeface="Arial" charset="0"/>
            </a:endParaRPr>
          </a:p>
          <a:p>
            <a:endParaRPr lang="zh-CN" altLang="en-US" dirty="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56</a:t>
            </a:fld>
            <a:endParaRPr kumimoji="1" lang="zh-CN" altLang="en-US"/>
          </a:p>
        </p:txBody>
      </p:sp>
    </p:spTree>
    <p:extLst>
      <p:ext uri="{BB962C8B-B14F-4D97-AF65-F5344CB8AC3E}">
        <p14:creationId xmlns:p14="http://schemas.microsoft.com/office/powerpoint/2010/main" val="2608604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57</a:t>
            </a:fld>
            <a:endParaRPr kumimoji="1"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59</a:t>
            </a:fld>
            <a:endParaRPr kumimoji="1"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mn-lt"/>
                <a:ea typeface="+mn-ea"/>
                <a:cs typeface="+mn-cs"/>
              </a:rPr>
              <a:t>Proxy</a:t>
            </a:r>
            <a:r>
              <a:rPr lang="zh-CN" altLang="zh-CN" sz="1200" kern="1200" dirty="0">
                <a:solidFill>
                  <a:schemeClr val="tx1"/>
                </a:solidFill>
                <a:effectLst/>
                <a:latin typeface="+mn-lt"/>
                <a:ea typeface="+mn-ea"/>
                <a:cs typeface="+mn-cs"/>
              </a:rPr>
              <a:t>的线程池模型需要优化成协程模型</a:t>
            </a:r>
          </a:p>
          <a:p>
            <a:pPr lvl="0"/>
            <a:r>
              <a:rPr lang="en-US" altLang="zh-CN" sz="1200" kern="1200" dirty="0">
                <a:solidFill>
                  <a:schemeClr val="tx1"/>
                </a:solidFill>
                <a:effectLst/>
                <a:latin typeface="+mn-lt"/>
                <a:ea typeface="+mn-ea"/>
                <a:cs typeface="+mn-cs"/>
              </a:rPr>
              <a:t>Proxy</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兼容性工作量还非常大，需要寻找更好的方案</a:t>
            </a:r>
          </a:p>
          <a:p>
            <a:pPr lvl="0"/>
            <a:r>
              <a:rPr lang="zh-CN" altLang="zh-CN" sz="1200" kern="1200" dirty="0">
                <a:solidFill>
                  <a:schemeClr val="tx1"/>
                </a:solidFill>
                <a:effectLst/>
                <a:latin typeface="+mn-lt"/>
                <a:ea typeface="+mn-ea"/>
                <a:cs typeface="+mn-cs"/>
              </a:rPr>
              <a:t>基于</a:t>
            </a:r>
            <a:r>
              <a:rPr lang="en-US" altLang="zh-CN" sz="1200" kern="1200" dirty="0">
                <a:solidFill>
                  <a:schemeClr val="tx1"/>
                </a:solidFill>
                <a:effectLst/>
                <a:latin typeface="+mn-lt"/>
                <a:ea typeface="+mn-ea"/>
                <a:cs typeface="+mn-cs"/>
              </a:rPr>
              <a:t>shard key</a:t>
            </a:r>
            <a:r>
              <a:rPr lang="zh-CN" altLang="zh-CN" sz="1200" kern="1200" dirty="0">
                <a:solidFill>
                  <a:schemeClr val="tx1"/>
                </a:solidFill>
                <a:effectLst/>
                <a:latin typeface="+mn-lt"/>
                <a:ea typeface="+mn-ea"/>
                <a:cs typeface="+mn-cs"/>
              </a:rPr>
              <a:t>的对于开发人员来说存在一些负担，而且不利于</a:t>
            </a:r>
            <a:r>
              <a:rPr lang="en-US" altLang="zh-CN" sz="1200" kern="1200" dirty="0" err="1">
                <a:solidFill>
                  <a:schemeClr val="tx1"/>
                </a:solidFill>
                <a:effectLst/>
                <a:latin typeface="+mn-lt"/>
                <a:ea typeface="+mn-ea"/>
                <a:cs typeface="+mn-cs"/>
              </a:rPr>
              <a:t>olap</a:t>
            </a:r>
            <a:r>
              <a:rPr lang="zh-CN" altLang="zh-CN" sz="1200" kern="1200" dirty="0">
                <a:solidFill>
                  <a:schemeClr val="tx1"/>
                </a:solidFill>
                <a:effectLst/>
                <a:latin typeface="+mn-lt"/>
                <a:ea typeface="+mn-ea"/>
                <a:cs typeface="+mn-cs"/>
              </a:rPr>
              <a:t>的场景</a:t>
            </a:r>
          </a:p>
          <a:p>
            <a:pPr lvl="0"/>
            <a:r>
              <a:rPr lang="zh-CN" altLang="zh-CN" sz="1200" kern="1200" dirty="0">
                <a:solidFill>
                  <a:schemeClr val="tx1"/>
                </a:solidFill>
                <a:effectLst/>
                <a:latin typeface="+mn-lt"/>
                <a:ea typeface="+mn-ea"/>
                <a:cs typeface="+mn-cs"/>
              </a:rPr>
              <a:t>在去</a:t>
            </a:r>
            <a:r>
              <a:rPr lang="en-US" altLang="zh-CN" sz="1200" kern="1200" dirty="0">
                <a:solidFill>
                  <a:schemeClr val="tx1"/>
                </a:solidFill>
                <a:effectLst/>
                <a:latin typeface="+mn-lt"/>
                <a:ea typeface="+mn-ea"/>
                <a:cs typeface="+mn-cs"/>
              </a:rPr>
              <a:t>IOE</a:t>
            </a:r>
            <a:r>
              <a:rPr lang="zh-CN" altLang="zh-CN" sz="1200" kern="1200" dirty="0">
                <a:solidFill>
                  <a:schemeClr val="tx1"/>
                </a:solidFill>
                <a:effectLst/>
                <a:latin typeface="+mn-lt"/>
                <a:ea typeface="+mn-ea"/>
                <a:cs typeface="+mn-cs"/>
              </a:rPr>
              <a:t>的形势下，经过几年的培育，客户已经对分布式数据库产品形态非常认可，在具体的数据扩容方面会觉得能自动的数据迁移看起来更</a:t>
            </a:r>
            <a:r>
              <a:rPr lang="en-US" altLang="zh-CN" sz="1200" kern="1200" dirty="0">
                <a:solidFill>
                  <a:schemeClr val="tx1"/>
                </a:solidFill>
                <a:effectLst/>
                <a:latin typeface="+mn-lt"/>
                <a:ea typeface="+mn-ea"/>
                <a:cs typeface="+mn-cs"/>
              </a:rPr>
              <a:t>cool</a:t>
            </a:r>
            <a:r>
              <a:rPr lang="zh-CN" altLang="zh-CN" sz="1200" kern="1200" dirty="0">
                <a:solidFill>
                  <a:schemeClr val="tx1"/>
                </a:solidFill>
                <a:effectLst/>
                <a:latin typeface="+mn-lt"/>
                <a:ea typeface="+mn-ea"/>
                <a:cs typeface="+mn-cs"/>
              </a:rPr>
              <a:t>一点，而咱们的设计看起来更为保守，噱头不够。</a:t>
            </a:r>
          </a:p>
          <a:p>
            <a:r>
              <a:rPr lang="en-US" altLang="zh-CN" sz="1200" b="1" kern="1200" dirty="0">
                <a:solidFill>
                  <a:schemeClr val="tx1"/>
                </a:solidFill>
                <a:effectLst/>
                <a:latin typeface="+mn-lt"/>
                <a:ea typeface="+mn-ea"/>
                <a:cs typeface="+mn-cs"/>
              </a:rPr>
              <a:t>3.0</a:t>
            </a:r>
            <a:r>
              <a:rPr lang="zh-CN" altLang="zh-CN" sz="1200" b="1" kern="1200" dirty="0">
                <a:solidFill>
                  <a:schemeClr val="tx1"/>
                </a:solidFill>
                <a:effectLst/>
                <a:latin typeface="+mn-lt"/>
                <a:ea typeface="+mn-ea"/>
                <a:cs typeface="+mn-cs"/>
              </a:rPr>
              <a:t>架构的目标</a:t>
            </a:r>
          </a:p>
          <a:p>
            <a:r>
              <a:rPr lang="zh-CN" altLang="zh-CN" sz="1200" kern="1200" dirty="0">
                <a:solidFill>
                  <a:schemeClr val="tx1"/>
                </a:solidFill>
                <a:effectLst/>
                <a:latin typeface="+mn-lt"/>
                <a:ea typeface="+mn-ea"/>
                <a:cs typeface="+mn-cs"/>
              </a:rPr>
              <a:t>因此接下来一方面需要继续对</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的进行投入，以巩固我们目前的优势，另外为了提高产品竞争力，需要开启新一轮架构优化</a:t>
            </a:r>
            <a:r>
              <a:rPr lang="en-US" altLang="zh-CN" sz="120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，以解决上述问题，更好地服务好我们的客户。对于</a:t>
            </a:r>
            <a:r>
              <a:rPr lang="en-US" altLang="zh-CN" sz="120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，希望咱们的产品特色如下：</a:t>
            </a:r>
          </a:p>
          <a:p>
            <a:pPr lvl="0"/>
            <a:r>
              <a:rPr lang="zh-CN" altLang="zh-CN" sz="1200" kern="1200" dirty="0">
                <a:solidFill>
                  <a:schemeClr val="tx1"/>
                </a:solidFill>
                <a:effectLst/>
                <a:latin typeface="+mn-lt"/>
                <a:ea typeface="+mn-ea"/>
                <a:cs typeface="+mn-cs"/>
              </a:rPr>
              <a:t>分布式</a:t>
            </a:r>
            <a:r>
              <a:rPr lang="en-US" altLang="zh-CN" sz="1200" kern="1200" dirty="0">
                <a:solidFill>
                  <a:schemeClr val="tx1"/>
                </a:solidFill>
                <a:effectLst/>
                <a:latin typeface="+mn-lt"/>
                <a:ea typeface="+mn-ea"/>
                <a:cs typeface="+mn-cs"/>
              </a:rPr>
              <a:t>share nothing</a:t>
            </a:r>
            <a:r>
              <a:rPr lang="zh-CN" altLang="zh-CN" sz="1200" kern="1200" dirty="0">
                <a:solidFill>
                  <a:schemeClr val="tx1"/>
                </a:solidFill>
                <a:effectLst/>
                <a:latin typeface="+mn-lt"/>
                <a:ea typeface="+mn-ea"/>
                <a:cs typeface="+mn-cs"/>
              </a:rPr>
              <a:t>的架构，计算层和存储层分离，每层可以独自伸缩</a:t>
            </a:r>
          </a:p>
          <a:p>
            <a:pPr lvl="0"/>
            <a:r>
              <a:rPr lang="zh-CN" altLang="zh-CN" sz="1200" kern="1200" dirty="0">
                <a:solidFill>
                  <a:schemeClr val="tx1"/>
                </a:solidFill>
                <a:effectLst/>
                <a:latin typeface="+mn-lt"/>
                <a:ea typeface="+mn-ea"/>
                <a:cs typeface="+mn-cs"/>
              </a:rPr>
              <a:t>数据高一致性，健壮的分布式事务处理机制</a:t>
            </a:r>
          </a:p>
          <a:p>
            <a:pPr lvl="0"/>
            <a:r>
              <a:rPr lang="zh-CN" altLang="zh-CN" sz="1200" kern="1200" dirty="0">
                <a:solidFill>
                  <a:schemeClr val="tx1"/>
                </a:solidFill>
                <a:effectLst/>
                <a:latin typeface="+mn-lt"/>
                <a:ea typeface="+mn-ea"/>
                <a:cs typeface="+mn-cs"/>
              </a:rPr>
              <a:t>单个集群规模的容量可以做到</a:t>
            </a:r>
            <a:r>
              <a:rPr lang="en-US" altLang="zh-CN" sz="1200" kern="1200" dirty="0">
                <a:solidFill>
                  <a:schemeClr val="tx1"/>
                </a:solidFill>
                <a:effectLst/>
                <a:latin typeface="+mn-lt"/>
                <a:ea typeface="+mn-ea"/>
                <a:cs typeface="+mn-cs"/>
              </a:rPr>
              <a:t>PB,EB</a:t>
            </a:r>
            <a:r>
              <a:rPr lang="zh-CN" altLang="zh-CN" sz="1200" kern="1200" dirty="0">
                <a:solidFill>
                  <a:schemeClr val="tx1"/>
                </a:solidFill>
                <a:effectLst/>
                <a:latin typeface="+mn-lt"/>
                <a:ea typeface="+mn-ea"/>
                <a:cs typeface="+mn-cs"/>
              </a:rPr>
              <a:t>级别</a:t>
            </a:r>
          </a:p>
          <a:p>
            <a:pPr lvl="0"/>
            <a:r>
              <a:rPr lang="zh-CN" altLang="zh-CN" sz="1200" kern="1200" dirty="0">
                <a:solidFill>
                  <a:schemeClr val="tx1"/>
                </a:solidFill>
                <a:effectLst/>
                <a:latin typeface="+mn-lt"/>
                <a:ea typeface="+mn-ea"/>
                <a:cs typeface="+mn-cs"/>
              </a:rPr>
              <a:t>所有的节点支持多写，提供更好的性能</a:t>
            </a:r>
          </a:p>
          <a:p>
            <a:pPr lvl="0"/>
            <a:r>
              <a:rPr lang="en-US" altLang="zh-CN" sz="1200" kern="1200" dirty="0">
                <a:solidFill>
                  <a:schemeClr val="tx1"/>
                </a:solidFill>
                <a:effectLst/>
                <a:latin typeface="+mn-lt"/>
                <a:ea typeface="+mn-ea"/>
                <a:cs typeface="+mn-cs"/>
              </a:rPr>
              <a:t>100%</a:t>
            </a:r>
            <a:r>
              <a:rPr lang="zh-CN" altLang="zh-CN" sz="1200" kern="1200" dirty="0">
                <a:solidFill>
                  <a:schemeClr val="tx1"/>
                </a:solidFill>
                <a:effectLst/>
                <a:latin typeface="+mn-lt"/>
                <a:ea typeface="+mn-ea"/>
                <a:cs typeface="+mn-cs"/>
              </a:rPr>
              <a:t>兼容</a:t>
            </a:r>
            <a:r>
              <a:rPr lang="en-US" altLang="zh-CN" sz="1200" kern="1200" dirty="0">
                <a:solidFill>
                  <a:schemeClr val="tx1"/>
                </a:solidFill>
                <a:effectLst/>
                <a:latin typeface="+mn-lt"/>
                <a:ea typeface="+mn-ea"/>
                <a:cs typeface="+mn-cs"/>
              </a:rPr>
              <a:t>MySQL</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语法功能，包括存储过程，函数，触发器等高级特性，降低从</a:t>
            </a:r>
            <a:r>
              <a:rPr lang="en-US" altLang="zh-CN" sz="1200" kern="1200" dirty="0">
                <a:solidFill>
                  <a:schemeClr val="tx1"/>
                </a:solidFill>
                <a:effectLst/>
                <a:latin typeface="+mn-lt"/>
                <a:ea typeface="+mn-ea"/>
                <a:cs typeface="+mn-cs"/>
              </a:rPr>
              <a:t>Oracle</a:t>
            </a:r>
            <a:r>
              <a:rPr lang="zh-CN" altLang="zh-CN" sz="1200" kern="1200" dirty="0">
                <a:solidFill>
                  <a:schemeClr val="tx1"/>
                </a:solidFill>
                <a:effectLst/>
                <a:latin typeface="+mn-lt"/>
                <a:ea typeface="+mn-ea"/>
                <a:cs typeface="+mn-cs"/>
              </a:rPr>
              <a:t>等传统数据库迁移到分布式数据库的门槛</a:t>
            </a:r>
          </a:p>
          <a:p>
            <a:pPr lvl="0"/>
            <a:r>
              <a:rPr lang="zh-CN" altLang="zh-CN" sz="1200" kern="1200" dirty="0">
                <a:solidFill>
                  <a:schemeClr val="tx1"/>
                </a:solidFill>
                <a:effectLst/>
                <a:latin typeface="+mn-lt"/>
                <a:ea typeface="+mn-ea"/>
                <a:cs typeface="+mn-cs"/>
              </a:rPr>
              <a:t>普通的硬件配置，物理机，虚拟机，公有云，专有云都支持</a:t>
            </a:r>
          </a:p>
          <a:p>
            <a:pPr lvl="0"/>
            <a:r>
              <a:rPr lang="zh-CN" altLang="zh-CN" sz="1200" kern="1200" dirty="0">
                <a:solidFill>
                  <a:schemeClr val="tx1"/>
                </a:solidFill>
                <a:effectLst/>
                <a:latin typeface="+mn-lt"/>
                <a:ea typeface="+mn-ea"/>
                <a:cs typeface="+mn-cs"/>
              </a:rPr>
              <a:t>两地三中心，跨中心多活等</a:t>
            </a:r>
          </a:p>
          <a:p>
            <a:pPr lvl="0"/>
            <a:r>
              <a:rPr lang="zh-CN" altLang="zh-CN" sz="1200" kern="1200" dirty="0">
                <a:solidFill>
                  <a:schemeClr val="tx1"/>
                </a:solidFill>
                <a:effectLst/>
                <a:latin typeface="+mn-lt"/>
                <a:ea typeface="+mn-ea"/>
                <a:cs typeface="+mn-cs"/>
              </a:rPr>
              <a:t>行列混存，除了</a:t>
            </a:r>
            <a:r>
              <a:rPr lang="en-US" altLang="zh-CN" sz="1200" kern="1200" dirty="0" err="1">
                <a:solidFill>
                  <a:schemeClr val="tx1"/>
                </a:solidFill>
                <a:effectLst/>
                <a:latin typeface="+mn-lt"/>
                <a:ea typeface="+mn-ea"/>
                <a:cs typeface="+mn-cs"/>
              </a:rPr>
              <a:t>oltp</a:t>
            </a:r>
            <a:r>
              <a:rPr lang="zh-CN" altLang="zh-CN" sz="1200" kern="1200" dirty="0">
                <a:solidFill>
                  <a:schemeClr val="tx1"/>
                </a:solidFill>
                <a:effectLst/>
                <a:latin typeface="+mn-lt"/>
                <a:ea typeface="+mn-ea"/>
                <a:cs typeface="+mn-cs"/>
              </a:rPr>
              <a:t>之外，更好地支持</a:t>
            </a:r>
            <a:r>
              <a:rPr lang="en-US" altLang="zh-CN" sz="1200" kern="1200" dirty="0" err="1">
                <a:solidFill>
                  <a:schemeClr val="tx1"/>
                </a:solidFill>
                <a:effectLst/>
                <a:latin typeface="+mn-lt"/>
                <a:ea typeface="+mn-ea"/>
                <a:cs typeface="+mn-cs"/>
              </a:rPr>
              <a:t>ap</a:t>
            </a:r>
            <a:r>
              <a:rPr lang="zh-CN" altLang="zh-CN" sz="1200" kern="1200" dirty="0">
                <a:solidFill>
                  <a:schemeClr val="tx1"/>
                </a:solidFill>
                <a:effectLst/>
                <a:latin typeface="+mn-lt"/>
                <a:ea typeface="+mn-ea"/>
                <a:cs typeface="+mn-cs"/>
              </a:rPr>
              <a:t>场景</a:t>
            </a:r>
          </a:p>
          <a:p>
            <a:pPr lvl="0"/>
            <a:r>
              <a:rPr lang="zh-CN" altLang="zh-CN" sz="1200" kern="1200" dirty="0">
                <a:solidFill>
                  <a:schemeClr val="tx1"/>
                </a:solidFill>
                <a:effectLst/>
                <a:latin typeface="+mn-lt"/>
                <a:ea typeface="+mn-ea"/>
                <a:cs typeface="+mn-cs"/>
              </a:rPr>
              <a:t>适用场景广泛，核心的交易场景，如支付，交易，订单等；</a:t>
            </a:r>
            <a:r>
              <a:rPr lang="en-US" altLang="zh-CN" sz="1200" kern="1200" dirty="0" err="1">
                <a:solidFill>
                  <a:schemeClr val="tx1"/>
                </a:solidFill>
                <a:effectLst/>
                <a:latin typeface="+mn-lt"/>
                <a:ea typeface="+mn-ea"/>
                <a:cs typeface="+mn-cs"/>
              </a:rPr>
              <a:t>hbase</a:t>
            </a:r>
            <a:r>
              <a:rPr lang="zh-CN" altLang="zh-CN" sz="1200" kern="1200" dirty="0">
                <a:solidFill>
                  <a:schemeClr val="tx1"/>
                </a:solidFill>
                <a:effectLst/>
                <a:latin typeface="+mn-lt"/>
                <a:ea typeface="+mn-ea"/>
                <a:cs typeface="+mn-cs"/>
              </a:rPr>
              <a:t>的场景；时序数据库的场景等</a:t>
            </a:r>
          </a:p>
          <a:p>
            <a:pPr lvl="0"/>
            <a:r>
              <a:rPr lang="zh-CN" altLang="zh-CN" sz="1200" kern="1200" dirty="0">
                <a:solidFill>
                  <a:schemeClr val="tx1"/>
                </a:solidFill>
                <a:effectLst/>
                <a:latin typeface="+mn-lt"/>
                <a:ea typeface="+mn-ea"/>
                <a:cs typeface="+mn-cs"/>
              </a:rPr>
              <a:t>冷热数据分离</a:t>
            </a:r>
          </a:p>
          <a:p>
            <a:pPr lvl="0"/>
            <a:r>
              <a:rPr lang="zh-CN" altLang="zh-CN" sz="1200" kern="1200" dirty="0">
                <a:solidFill>
                  <a:schemeClr val="tx1"/>
                </a:solidFill>
                <a:effectLst/>
                <a:latin typeface="+mn-lt"/>
                <a:ea typeface="+mn-ea"/>
                <a:cs typeface="+mn-cs"/>
              </a:rPr>
              <a:t>多租户支持</a:t>
            </a:r>
          </a:p>
          <a:p>
            <a:r>
              <a:rPr lang="en-US" altLang="zh-CN" sz="1200" b="1" kern="1200" dirty="0">
                <a:solidFill>
                  <a:schemeClr val="tx1"/>
                </a:solidFill>
                <a:effectLst/>
                <a:latin typeface="+mn-lt"/>
                <a:ea typeface="+mn-ea"/>
                <a:cs typeface="+mn-cs"/>
              </a:rPr>
              <a:t>3.0</a:t>
            </a:r>
            <a:r>
              <a:rPr lang="zh-CN" altLang="zh-CN" sz="1200" b="1" kern="1200" dirty="0">
                <a:solidFill>
                  <a:schemeClr val="tx1"/>
                </a:solidFill>
                <a:effectLst/>
                <a:latin typeface="+mn-lt"/>
                <a:ea typeface="+mn-ea"/>
                <a:cs typeface="+mn-cs"/>
              </a:rPr>
              <a:t>的架构</a:t>
            </a:r>
          </a:p>
          <a:p>
            <a:r>
              <a:rPr lang="zh-CN" altLang="zh-CN" sz="1200" kern="1200" dirty="0">
                <a:solidFill>
                  <a:schemeClr val="tx1"/>
                </a:solidFill>
                <a:effectLst/>
                <a:latin typeface="+mn-lt"/>
                <a:ea typeface="+mn-ea"/>
                <a:cs typeface="+mn-cs"/>
              </a:rPr>
              <a:t>为了解决</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的不足，但是又保持良好的扩展性，所以会继续坚定地走</a:t>
            </a:r>
            <a:r>
              <a:rPr lang="en-US" altLang="zh-CN" sz="1200" kern="1200" dirty="0">
                <a:solidFill>
                  <a:schemeClr val="tx1"/>
                </a:solidFill>
                <a:effectLst/>
                <a:latin typeface="+mn-lt"/>
                <a:ea typeface="+mn-ea"/>
                <a:cs typeface="+mn-cs"/>
              </a:rPr>
              <a:t>Google Spanner</a:t>
            </a:r>
            <a:r>
              <a:rPr lang="zh-CN" altLang="zh-CN" sz="1200" kern="1200" dirty="0">
                <a:solidFill>
                  <a:schemeClr val="tx1"/>
                </a:solidFill>
                <a:effectLst/>
                <a:latin typeface="+mn-lt"/>
                <a:ea typeface="+mn-ea"/>
                <a:cs typeface="+mn-cs"/>
              </a:rPr>
              <a:t>这种技术架构，只是将各层的技术实现做一些改造，核心的架构图如下所示，外观看起来跟</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是比较类似的。</a:t>
            </a: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具体的实现层面会有不少差异，主要体现在以下的方面：</a:t>
            </a:r>
          </a:p>
          <a:p>
            <a:pPr lvl="0"/>
            <a:r>
              <a:rPr lang="en-US" altLang="zh-CN" sz="1200" kern="1200" dirty="0">
                <a:solidFill>
                  <a:schemeClr val="tx1"/>
                </a:solidFill>
                <a:effectLst/>
                <a:latin typeface="+mn-lt"/>
                <a:ea typeface="+mn-ea"/>
                <a:cs typeface="+mn-cs"/>
              </a:rPr>
              <a:t>Proxy</a:t>
            </a:r>
            <a:r>
              <a:rPr lang="zh-CN" altLang="zh-CN" sz="1200" kern="1200" dirty="0">
                <a:solidFill>
                  <a:schemeClr val="tx1"/>
                </a:solidFill>
                <a:effectLst/>
                <a:latin typeface="+mn-lt"/>
                <a:ea typeface="+mn-ea"/>
                <a:cs typeface="+mn-cs"/>
              </a:rPr>
              <a:t>层升级为</a:t>
            </a:r>
            <a:r>
              <a:rPr lang="en-US" altLang="zh-CN" sz="1200" kern="1200" dirty="0" err="1">
                <a:solidFill>
                  <a:schemeClr val="tx1"/>
                </a:solidFill>
                <a:effectLst/>
                <a:latin typeface="+mn-lt"/>
                <a:ea typeface="+mn-ea"/>
                <a:cs typeface="+mn-cs"/>
              </a:rPr>
              <a:t>SQLEngine</a:t>
            </a:r>
            <a:r>
              <a:rPr lang="zh-CN" altLang="zh-CN" sz="1200" kern="1200" dirty="0">
                <a:solidFill>
                  <a:schemeClr val="tx1"/>
                </a:solidFill>
                <a:effectLst/>
                <a:latin typeface="+mn-lt"/>
                <a:ea typeface="+mn-ea"/>
                <a:cs typeface="+mn-cs"/>
              </a:rPr>
              <a:t>层，基于</a:t>
            </a:r>
            <a:r>
              <a:rPr lang="en-US" altLang="zh-CN" sz="1200" kern="1200" dirty="0">
                <a:solidFill>
                  <a:schemeClr val="tx1"/>
                </a:solidFill>
                <a:effectLst/>
                <a:latin typeface="+mn-lt"/>
                <a:ea typeface="+mn-ea"/>
                <a:cs typeface="+mn-cs"/>
              </a:rPr>
              <a:t>MySQL8.0</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层进行改造，将原来的多线程框架换成协程框架，将底层的</a:t>
            </a:r>
            <a:r>
              <a:rPr lang="en-US" altLang="zh-CN" sz="1200" kern="1200" dirty="0" err="1">
                <a:solidFill>
                  <a:schemeClr val="tx1"/>
                </a:solidFill>
                <a:effectLst/>
                <a:latin typeface="+mn-lt"/>
                <a:ea typeface="+mn-ea"/>
                <a:cs typeface="+mn-cs"/>
              </a:rPr>
              <a:t>InnoDB</a:t>
            </a:r>
            <a:r>
              <a:rPr lang="zh-CN" altLang="zh-CN" sz="1200" kern="1200" dirty="0">
                <a:solidFill>
                  <a:schemeClr val="tx1"/>
                </a:solidFill>
                <a:effectLst/>
                <a:latin typeface="+mn-lt"/>
                <a:ea typeface="+mn-ea"/>
                <a:cs typeface="+mn-cs"/>
              </a:rPr>
              <a:t>引擎层换成分布式的存储引擎，移除各种有状态的信息，如锁，</a:t>
            </a:r>
            <a:r>
              <a:rPr lang="en-US" altLang="zh-CN" sz="1200" kern="1200" dirty="0" err="1">
                <a:solidFill>
                  <a:schemeClr val="tx1"/>
                </a:solidFill>
                <a:effectLst/>
                <a:latin typeface="+mn-lt"/>
                <a:ea typeface="+mn-ea"/>
                <a:cs typeface="+mn-cs"/>
              </a:rPr>
              <a:t>binlog</a:t>
            </a:r>
            <a:r>
              <a:rPr lang="zh-CN" altLang="zh-CN" sz="1200" kern="1200" dirty="0">
                <a:solidFill>
                  <a:schemeClr val="tx1"/>
                </a:solidFill>
                <a:effectLst/>
                <a:latin typeface="+mn-lt"/>
                <a:ea typeface="+mn-ea"/>
                <a:cs typeface="+mn-cs"/>
              </a:rPr>
              <a:t>性能优化，本地的表结构等信息。需要持续优化的是分布式的查询计划处理，下推逻辑，路由逻辑，与分布式引擎交互的逻辑等。</a:t>
            </a:r>
          </a:p>
          <a:p>
            <a:pPr lvl="0"/>
            <a:r>
              <a:rPr lang="zh-CN" altLang="zh-CN" sz="1200" kern="1200" dirty="0">
                <a:solidFill>
                  <a:schemeClr val="tx1"/>
                </a:solidFill>
                <a:effectLst/>
                <a:latin typeface="+mn-lt"/>
                <a:ea typeface="+mn-ea"/>
                <a:cs typeface="+mn-cs"/>
              </a:rPr>
              <a:t>调度模块新增一个</a:t>
            </a:r>
            <a:r>
              <a:rPr lang="en-US" altLang="zh-CN" sz="1200" kern="1200" dirty="0">
                <a:solidFill>
                  <a:schemeClr val="tx1"/>
                </a:solidFill>
                <a:effectLst/>
                <a:latin typeface="+mn-lt"/>
                <a:ea typeface="+mn-ea"/>
                <a:cs typeface="+mn-cs"/>
              </a:rPr>
              <a:t>GTM</a:t>
            </a:r>
            <a:r>
              <a:rPr lang="zh-CN" altLang="zh-CN" sz="1200" kern="1200" dirty="0">
                <a:solidFill>
                  <a:schemeClr val="tx1"/>
                </a:solidFill>
                <a:effectLst/>
                <a:latin typeface="+mn-lt"/>
                <a:ea typeface="+mn-ea"/>
                <a:cs typeface="+mn-cs"/>
              </a:rPr>
              <a:t>功能，负责提供全局时钟服务，目前基本开发完成，在</a:t>
            </a:r>
            <a:r>
              <a:rPr lang="en-US" altLang="zh-CN" sz="1200" kern="1200" dirty="0">
                <a:solidFill>
                  <a:schemeClr val="tx1"/>
                </a:solidFill>
                <a:effectLst/>
                <a:latin typeface="+mn-lt"/>
                <a:ea typeface="+mn-ea"/>
                <a:cs typeface="+mn-cs"/>
              </a:rPr>
              <a:t>32</a:t>
            </a:r>
            <a:r>
              <a:rPr lang="zh-CN" altLang="zh-CN" sz="1200" kern="1200" dirty="0">
                <a:solidFill>
                  <a:schemeClr val="tx1"/>
                </a:solidFill>
                <a:effectLst/>
                <a:latin typeface="+mn-lt"/>
                <a:ea typeface="+mn-ea"/>
                <a:cs typeface="+mn-cs"/>
              </a:rPr>
              <a:t>逻辑</a:t>
            </a:r>
            <a:r>
              <a:rPr lang="en-US" altLang="zh-CN" sz="1200" kern="1200" dirty="0" err="1">
                <a:solidFill>
                  <a:schemeClr val="tx1"/>
                </a:solidFill>
                <a:effectLst/>
                <a:latin typeface="+mn-lt"/>
                <a:ea typeface="+mn-ea"/>
                <a:cs typeface="+mn-cs"/>
              </a:rPr>
              <a:t>cpu</a:t>
            </a:r>
            <a:r>
              <a:rPr lang="zh-CN" altLang="zh-CN" sz="1200" kern="1200" dirty="0">
                <a:solidFill>
                  <a:schemeClr val="tx1"/>
                </a:solidFill>
                <a:effectLst/>
                <a:latin typeface="+mn-lt"/>
                <a:ea typeface="+mn-ea"/>
                <a:cs typeface="+mn-cs"/>
              </a:rPr>
              <a:t>的情况下，通过</a:t>
            </a:r>
            <a:r>
              <a:rPr lang="en-US" altLang="zh-CN" sz="1200" kern="1200" dirty="0">
                <a:solidFill>
                  <a:schemeClr val="tx1"/>
                </a:solidFill>
                <a:effectLst/>
                <a:latin typeface="+mn-lt"/>
                <a:ea typeface="+mn-ea"/>
                <a:cs typeface="+mn-cs"/>
              </a:rPr>
              <a:t>raft</a:t>
            </a:r>
            <a:r>
              <a:rPr lang="zh-CN" altLang="zh-CN" sz="1200" kern="1200" dirty="0">
                <a:solidFill>
                  <a:schemeClr val="tx1"/>
                </a:solidFill>
                <a:effectLst/>
                <a:latin typeface="+mn-lt"/>
                <a:ea typeface="+mn-ea"/>
                <a:cs typeface="+mn-cs"/>
              </a:rPr>
              <a:t>构成的</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节点组能提供</a:t>
            </a:r>
            <a:r>
              <a:rPr lang="en-US" altLang="zh-CN" sz="1200" kern="1200" dirty="0">
                <a:solidFill>
                  <a:schemeClr val="tx1"/>
                </a:solidFill>
                <a:effectLst/>
                <a:latin typeface="+mn-lt"/>
                <a:ea typeface="+mn-ea"/>
                <a:cs typeface="+mn-cs"/>
              </a:rPr>
              <a:t>200w/s</a:t>
            </a:r>
            <a:r>
              <a:rPr lang="zh-CN" altLang="zh-CN" sz="1200" kern="1200" dirty="0">
                <a:solidFill>
                  <a:schemeClr val="tx1"/>
                </a:solidFill>
                <a:effectLst/>
                <a:latin typeface="+mn-lt"/>
                <a:ea typeface="+mn-ea"/>
                <a:cs typeface="+mn-cs"/>
              </a:rPr>
              <a:t>的</a:t>
            </a:r>
            <a:r>
              <a:rPr lang="en-US" altLang="zh-CN" sz="1200" kern="1200" dirty="0" err="1">
                <a:solidFill>
                  <a:schemeClr val="tx1"/>
                </a:solidFill>
                <a:effectLst/>
                <a:latin typeface="+mn-lt"/>
                <a:ea typeface="+mn-ea"/>
                <a:cs typeface="+mn-cs"/>
              </a:rPr>
              <a:t>tps</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pPr lvl="0"/>
            <a:r>
              <a:rPr lang="zh-CN" altLang="zh-CN" sz="1200" kern="1200" dirty="0">
                <a:solidFill>
                  <a:schemeClr val="tx1"/>
                </a:solidFill>
                <a:effectLst/>
                <a:latin typeface="+mn-lt"/>
                <a:ea typeface="+mn-ea"/>
                <a:cs typeface="+mn-cs"/>
              </a:rPr>
              <a:t>分布式引擎不再采用基于</a:t>
            </a:r>
            <a:r>
              <a:rPr lang="en-US" altLang="zh-CN" sz="1200" kern="1200" dirty="0">
                <a:solidFill>
                  <a:schemeClr val="tx1"/>
                </a:solidFill>
                <a:effectLst/>
                <a:latin typeface="+mn-lt"/>
                <a:ea typeface="+mn-ea"/>
                <a:cs typeface="+mn-cs"/>
              </a:rPr>
              <a:t>hash</a:t>
            </a:r>
            <a:r>
              <a:rPr lang="zh-CN" altLang="zh-CN" sz="1200" kern="1200" dirty="0">
                <a:solidFill>
                  <a:schemeClr val="tx1"/>
                </a:solidFill>
                <a:effectLst/>
                <a:latin typeface="+mn-lt"/>
                <a:ea typeface="+mn-ea"/>
                <a:cs typeface="+mn-cs"/>
              </a:rPr>
              <a:t>的多实例的</a:t>
            </a:r>
            <a:r>
              <a:rPr lang="en-US" altLang="zh-CN" sz="1200" kern="1200" dirty="0" err="1">
                <a:solidFill>
                  <a:schemeClr val="tx1"/>
                </a:solidFill>
                <a:effectLst/>
                <a:latin typeface="+mn-lt"/>
                <a:ea typeface="+mn-ea"/>
                <a:cs typeface="+mn-cs"/>
              </a:rPr>
              <a:t>MySQL+Innodb</a:t>
            </a:r>
            <a:r>
              <a:rPr lang="zh-CN" altLang="zh-CN" sz="1200" kern="1200" dirty="0">
                <a:solidFill>
                  <a:schemeClr val="tx1"/>
                </a:solidFill>
                <a:effectLst/>
                <a:latin typeface="+mn-lt"/>
                <a:ea typeface="+mn-ea"/>
                <a:cs typeface="+mn-cs"/>
              </a:rPr>
              <a:t>，而是去掉事务和</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信息，用基于</a:t>
            </a:r>
            <a:r>
              <a:rPr lang="en-US" altLang="zh-CN" sz="1200" kern="1200" dirty="0" err="1">
                <a:solidFill>
                  <a:schemeClr val="tx1"/>
                </a:solidFill>
                <a:effectLst/>
                <a:latin typeface="+mn-lt"/>
                <a:ea typeface="+mn-ea"/>
                <a:cs typeface="+mn-cs"/>
              </a:rPr>
              <a:t>rocksdb</a:t>
            </a:r>
            <a:r>
              <a:rPr lang="zh-CN" altLang="zh-CN" sz="1200" kern="1200" dirty="0">
                <a:solidFill>
                  <a:schemeClr val="tx1"/>
                </a:solidFill>
                <a:effectLst/>
                <a:latin typeface="+mn-lt"/>
                <a:ea typeface="+mn-ea"/>
                <a:cs typeface="+mn-cs"/>
              </a:rPr>
              <a:t>实现一个自动</a:t>
            </a:r>
            <a:r>
              <a:rPr lang="en-US" altLang="zh-CN" sz="1200" kern="1200" dirty="0">
                <a:solidFill>
                  <a:schemeClr val="tx1"/>
                </a:solidFill>
                <a:effectLst/>
                <a:latin typeface="+mn-lt"/>
                <a:ea typeface="+mn-ea"/>
                <a:cs typeface="+mn-cs"/>
              </a:rPr>
              <a:t>range</a:t>
            </a:r>
            <a:r>
              <a:rPr lang="zh-CN" altLang="zh-CN" sz="1200" kern="1200" dirty="0">
                <a:solidFill>
                  <a:schemeClr val="tx1"/>
                </a:solidFill>
                <a:effectLst/>
                <a:latin typeface="+mn-lt"/>
                <a:ea typeface="+mn-ea"/>
                <a:cs typeface="+mn-cs"/>
              </a:rPr>
              <a:t>分裂的纯分布式的存储引擎。在这里需要实现基于</a:t>
            </a:r>
            <a:r>
              <a:rPr lang="en-US" altLang="zh-CN" sz="1200" kern="1200" dirty="0">
                <a:solidFill>
                  <a:schemeClr val="tx1"/>
                </a:solidFill>
                <a:effectLst/>
                <a:latin typeface="+mn-lt"/>
                <a:ea typeface="+mn-ea"/>
                <a:cs typeface="+mn-cs"/>
              </a:rPr>
              <a:t>raft</a:t>
            </a:r>
            <a:r>
              <a:rPr lang="zh-CN" altLang="zh-CN" sz="1200" kern="1200" dirty="0">
                <a:solidFill>
                  <a:schemeClr val="tx1"/>
                </a:solidFill>
                <a:effectLst/>
                <a:latin typeface="+mn-lt"/>
                <a:ea typeface="+mn-ea"/>
                <a:cs typeface="+mn-cs"/>
              </a:rPr>
              <a:t>协议的数据一致性同步，基于版本号的并发读写，增减节点自动进行容量伸缩，流量调度等特性。</a:t>
            </a:r>
          </a:p>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61</a:t>
            </a:fld>
            <a:endParaRPr kumimoji="1" lang="zh-CN" altLang="en-US"/>
          </a:p>
        </p:txBody>
      </p:sp>
    </p:spTree>
    <p:extLst>
      <p:ext uri="{BB962C8B-B14F-4D97-AF65-F5344CB8AC3E}">
        <p14:creationId xmlns:p14="http://schemas.microsoft.com/office/powerpoint/2010/main" val="1240030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前面我们描述了分布式的几种架构，在数据库体系中，由于数据库的实时性要求，基本上所有分布式数据库的架构都是在</a:t>
            </a:r>
            <a:r>
              <a:rPr kumimoji="1" lang="en-US" altLang="zh-CN" dirty="0"/>
              <a:t>MPP</a:t>
            </a:r>
            <a:r>
              <a:rPr kumimoji="1" lang="zh-CN" altLang="en-US" dirty="0"/>
              <a:t>架构上进行的演进。</a:t>
            </a:r>
            <a:endParaRPr kumimoji="1" lang="en-US" altLang="zh-CN" dirty="0"/>
          </a:p>
          <a:p>
            <a:endParaRPr kumimoji="1" lang="en-US" altLang="zh-CN" dirty="0"/>
          </a:p>
          <a:p>
            <a:r>
              <a:rPr lang="en-US" altLang="zh-CN" sz="1200" dirty="0" err="1">
                <a:latin typeface="+mn-ea"/>
                <a:ea typeface="+mn-ea"/>
              </a:rPr>
              <a:t>Mycat</a:t>
            </a:r>
            <a:r>
              <a:rPr lang="en-US" altLang="zh-CN" sz="1200" dirty="0">
                <a:latin typeface="+mn-ea"/>
                <a:ea typeface="+mn-ea"/>
              </a:rPr>
              <a:t>/DRDS</a:t>
            </a:r>
            <a:r>
              <a:rPr lang="zh-CN" altLang="en-US" sz="1200" dirty="0">
                <a:latin typeface="+mn-ea"/>
                <a:ea typeface="+mn-ea"/>
              </a:rPr>
              <a:t>与</a:t>
            </a:r>
            <a:r>
              <a:rPr lang="en-US" altLang="zh-CN" sz="1200" dirty="0">
                <a:latin typeface="+mn-ea"/>
                <a:ea typeface="+mn-ea"/>
              </a:rPr>
              <a:t>TDSQL/Tbase</a:t>
            </a:r>
            <a:r>
              <a:rPr lang="zh-CN" altLang="en-US" sz="1200" dirty="0">
                <a:latin typeface="+mn-ea"/>
                <a:ea typeface="+mn-ea"/>
              </a:rPr>
              <a:t>的区别：</a:t>
            </a:r>
            <a:r>
              <a:rPr lang="en-US" altLang="zh-CN" sz="1200" dirty="0">
                <a:latin typeface="+mn-ea"/>
                <a:ea typeface="+mn-ea"/>
              </a:rPr>
              <a:t>Tbase</a:t>
            </a:r>
            <a:r>
              <a:rPr lang="zh-CN" altLang="en-US" sz="1200" dirty="0">
                <a:latin typeface="+mn-ea"/>
                <a:ea typeface="+mn-ea"/>
              </a:rPr>
              <a:t>与</a:t>
            </a:r>
            <a:r>
              <a:rPr lang="en-US" altLang="zh-CN" sz="1200" dirty="0">
                <a:latin typeface="+mn-ea"/>
                <a:ea typeface="+mn-ea"/>
              </a:rPr>
              <a:t>TDSQL</a:t>
            </a:r>
            <a:r>
              <a:rPr lang="zh-CN" altLang="en-US" sz="1200" dirty="0">
                <a:latin typeface="+mn-ea"/>
                <a:ea typeface="+mn-ea"/>
              </a:rPr>
              <a:t>的模式比中间件模式的好处是：</a:t>
            </a:r>
            <a:r>
              <a:rPr lang="en-US" altLang="zh-CN" sz="1200" dirty="0">
                <a:latin typeface="+mn-ea"/>
                <a:ea typeface="+mn-ea"/>
              </a:rPr>
              <a:t>1.</a:t>
            </a:r>
            <a:r>
              <a:rPr lang="zh-CN" altLang="en-US" sz="1200" dirty="0">
                <a:latin typeface="+mn-ea"/>
                <a:ea typeface="+mn-ea"/>
              </a:rPr>
              <a:t>业务层不需要关注数据分到了哪里，只要选择合适的分布方式，</a:t>
            </a:r>
            <a:r>
              <a:rPr lang="en-US" altLang="zh-CN" sz="1200" dirty="0" err="1">
                <a:latin typeface="+mn-ea"/>
                <a:ea typeface="+mn-ea"/>
              </a:rPr>
              <a:t>db</a:t>
            </a:r>
            <a:r>
              <a:rPr lang="zh-CN" altLang="en-US" sz="1200" dirty="0">
                <a:latin typeface="+mn-ea"/>
                <a:ea typeface="+mn-ea"/>
              </a:rPr>
              <a:t>会自动分配数据到底层节点，对于业务层使用分布式数据库就像使用单机一样便利。</a:t>
            </a:r>
            <a:r>
              <a:rPr lang="en-US" altLang="zh-CN" sz="1200" dirty="0">
                <a:latin typeface="+mn-ea"/>
                <a:ea typeface="+mn-ea"/>
              </a:rPr>
              <a:t>2.</a:t>
            </a:r>
            <a:r>
              <a:rPr lang="zh-CN" altLang="en-US" sz="1200" dirty="0">
                <a:latin typeface="+mn-ea"/>
                <a:ea typeface="+mn-ea"/>
              </a:rPr>
              <a:t>原生分布式架构的好处是在计算和存储的分离处理能力上要强大很多。中间件模式仅是做一个</a:t>
            </a:r>
            <a:r>
              <a:rPr lang="en-US" altLang="zh-CN" sz="1200" dirty="0" err="1">
                <a:latin typeface="+mn-ea"/>
                <a:ea typeface="+mn-ea"/>
              </a:rPr>
              <a:t>sql</a:t>
            </a:r>
            <a:r>
              <a:rPr lang="zh-CN" altLang="en-US" sz="1200" dirty="0">
                <a:latin typeface="+mn-ea"/>
                <a:ea typeface="+mn-ea"/>
              </a:rPr>
              <a:t>语句的路由转发，但是</a:t>
            </a:r>
            <a:r>
              <a:rPr lang="en-US" altLang="zh-CN" sz="1200" dirty="0" err="1">
                <a:latin typeface="+mn-ea"/>
                <a:ea typeface="+mn-ea"/>
              </a:rPr>
              <a:t>tbase</a:t>
            </a:r>
            <a:r>
              <a:rPr lang="zh-CN" altLang="en-US" sz="1200" dirty="0">
                <a:latin typeface="+mn-ea"/>
                <a:ea typeface="+mn-ea"/>
              </a:rPr>
              <a:t>的</a:t>
            </a:r>
            <a:r>
              <a:rPr lang="en-US" altLang="zh-CN" sz="1200" dirty="0" err="1">
                <a:latin typeface="+mn-ea"/>
                <a:ea typeface="+mn-ea"/>
              </a:rPr>
              <a:t>cn</a:t>
            </a:r>
            <a:r>
              <a:rPr lang="en-US" altLang="zh-CN" sz="1200" dirty="0">
                <a:latin typeface="+mn-ea"/>
                <a:ea typeface="+mn-ea"/>
              </a:rPr>
              <a:t>/</a:t>
            </a:r>
            <a:r>
              <a:rPr lang="en-US" altLang="zh-CN" sz="1200" dirty="0" err="1">
                <a:latin typeface="+mn-ea"/>
                <a:ea typeface="+mn-ea"/>
              </a:rPr>
              <a:t>dn</a:t>
            </a:r>
            <a:r>
              <a:rPr lang="zh-CN" altLang="en-US" sz="1200" dirty="0">
                <a:latin typeface="+mn-ea"/>
                <a:ea typeface="+mn-ea"/>
              </a:rPr>
              <a:t>的组合会在计划的算子下推，并行处理方面优越很多。而且有</a:t>
            </a:r>
            <a:r>
              <a:rPr lang="en-US" altLang="zh-CN" sz="1200" dirty="0" err="1">
                <a:latin typeface="+mn-ea"/>
                <a:ea typeface="+mn-ea"/>
              </a:rPr>
              <a:t>gtm</a:t>
            </a:r>
            <a:r>
              <a:rPr lang="zh-CN" altLang="en-US" sz="1200" dirty="0">
                <a:latin typeface="+mn-ea"/>
                <a:ea typeface="+mn-ea"/>
              </a:rPr>
              <a:t>的全局事务保障，对分布式事务的全局一致性是有强保障的。</a:t>
            </a:r>
            <a:endParaRPr kumimoji="1" lang="zh-CN" altLang="en-US" dirty="0"/>
          </a:p>
        </p:txBody>
      </p:sp>
      <p:sp>
        <p:nvSpPr>
          <p:cNvPr id="4" name="灯片编号占位符 3"/>
          <p:cNvSpPr>
            <a:spLocks noGrp="1"/>
          </p:cNvSpPr>
          <p:nvPr>
            <p:ph type="sldNum" sz="quarter" idx="5"/>
          </p:nvPr>
        </p:nvSpPr>
        <p:spPr/>
        <p:txBody>
          <a:bodyPr/>
          <a:lstStyle/>
          <a:p>
            <a:fld id="{312FE257-C61D-6244-A49C-37E2A6E3B7A4}" type="slidenum">
              <a:rPr kumimoji="1" lang="zh-CN" altLang="en-US" smtClean="0"/>
              <a:t>4</a:t>
            </a:fld>
            <a:endParaRPr kumimoji="1" lang="zh-CN" altLang="en-US"/>
          </a:p>
        </p:txBody>
      </p:sp>
    </p:spTree>
    <p:extLst>
      <p:ext uri="{BB962C8B-B14F-4D97-AF65-F5344CB8AC3E}">
        <p14:creationId xmlns:p14="http://schemas.microsoft.com/office/powerpoint/2010/main" val="1609565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1.</a:t>
            </a:r>
            <a:r>
              <a:rPr lang="zh-CN" altLang="en-US" dirty="0"/>
              <a:t>其他</a:t>
            </a:r>
            <a:r>
              <a:rPr lang="en-US" altLang="zh-CN" dirty="0"/>
              <a:t>MPP</a:t>
            </a:r>
            <a:r>
              <a:rPr lang="zh-CN" altLang="en-US" dirty="0"/>
              <a:t>数据库的做法是</a:t>
            </a:r>
            <a:r>
              <a:rPr lang="en-US" altLang="zh-CN" dirty="0"/>
              <a:t>DN </a:t>
            </a:r>
            <a:r>
              <a:rPr lang="zh-CN" altLang="en-US" dirty="0"/>
              <a:t>与 </a:t>
            </a:r>
            <a:r>
              <a:rPr lang="en-US" altLang="zh-CN" dirty="0"/>
              <a:t>DN </a:t>
            </a:r>
            <a:r>
              <a:rPr lang="zh-CN" altLang="en-US" dirty="0"/>
              <a:t>之间是需要相互创建连接来完成数据重分布，根据本地存储的</a:t>
            </a:r>
            <a:r>
              <a:rPr lang="en-US" altLang="zh-CN" dirty="0" err="1"/>
              <a:t>shardmap</a:t>
            </a:r>
            <a:r>
              <a:rPr lang="zh-CN" altLang="en-US" dirty="0"/>
              <a:t>把需要进行</a:t>
            </a:r>
            <a:r>
              <a:rPr lang="en-US" altLang="zh-CN" dirty="0"/>
              <a:t>join</a:t>
            </a:r>
            <a:r>
              <a:rPr lang="zh-CN" altLang="en-US" dirty="0"/>
              <a:t>的数据拉到内存</a:t>
            </a:r>
            <a:r>
              <a:rPr lang="en-US" altLang="zh-CN" dirty="0"/>
              <a:t>.</a:t>
            </a:r>
            <a:r>
              <a:rPr lang="zh-CN" altLang="en-US" dirty="0"/>
              <a:t>我们以 </a:t>
            </a:r>
            <a:r>
              <a:rPr lang="en-US" altLang="zh-CN" dirty="0"/>
              <a:t>200 </a:t>
            </a:r>
            <a:r>
              <a:rPr lang="zh-CN" altLang="en-US" dirty="0"/>
              <a:t>台 </a:t>
            </a:r>
            <a:r>
              <a:rPr lang="en-US" altLang="zh-CN" dirty="0"/>
              <a:t>DN </a:t>
            </a:r>
            <a:r>
              <a:rPr lang="zh-CN" altLang="en-US" dirty="0"/>
              <a:t>，</a:t>
            </a:r>
            <a:r>
              <a:rPr lang="en-US" altLang="zh-CN" dirty="0"/>
              <a:t>100 </a:t>
            </a:r>
            <a:r>
              <a:rPr lang="zh-CN" altLang="en-US" dirty="0"/>
              <a:t>并发查询，简单的计算一下单节点对外创建的连接数 为 （</a:t>
            </a:r>
            <a:r>
              <a:rPr lang="en-US" altLang="zh-CN" dirty="0"/>
              <a:t>200 -1 </a:t>
            </a:r>
            <a:r>
              <a:rPr lang="zh-CN" altLang="en-US" dirty="0"/>
              <a:t>）</a:t>
            </a:r>
            <a:r>
              <a:rPr lang="en-US" altLang="zh-CN" dirty="0"/>
              <a:t> * 100 = 2W </a:t>
            </a:r>
            <a:r>
              <a:rPr lang="zh-CN" altLang="en-US" dirty="0"/>
              <a:t>连接</a:t>
            </a:r>
            <a:r>
              <a:rPr lang="en-US" altLang="zh-CN" dirty="0"/>
              <a:t>.</a:t>
            </a:r>
            <a:r>
              <a:rPr lang="zh-CN" altLang="en-US" dirty="0"/>
              <a:t>这只是对外的连接，算上其它节点连进来的话，就会有 </a:t>
            </a:r>
            <a:r>
              <a:rPr lang="en-US" altLang="zh-CN" dirty="0"/>
              <a:t>4W </a:t>
            </a:r>
            <a:r>
              <a:rPr lang="zh-CN" altLang="en-US" dirty="0"/>
              <a:t>个连接。</a:t>
            </a:r>
            <a:br>
              <a:rPr lang="zh-CN" altLang="en-US" dirty="0"/>
            </a:br>
            <a:r>
              <a:rPr lang="en-US" altLang="zh-CN" dirty="0"/>
              <a:t>2.</a:t>
            </a:r>
            <a:r>
              <a:rPr lang="zh-CN" altLang="en-US" dirty="0"/>
              <a:t>增加了 </a:t>
            </a:r>
            <a:r>
              <a:rPr lang="en-US" altLang="zh-CN" dirty="0"/>
              <a:t>FN </a:t>
            </a:r>
            <a:r>
              <a:rPr lang="zh-CN" altLang="en-US" dirty="0"/>
              <a:t>专门用于网络转发，连接数降低了，扩张性和并发度自然也就提高了。</a:t>
            </a:r>
            <a:br>
              <a:rPr lang="zh-CN" altLang="en-US" dirty="0"/>
            </a:br>
            <a:r>
              <a:rPr lang="en-US" altLang="zh-CN" dirty="0"/>
              <a:t>3.</a:t>
            </a:r>
            <a:r>
              <a:rPr lang="zh-CN" altLang="en-US" dirty="0"/>
              <a:t>简单的理解就是：之前只能扩展到</a:t>
            </a:r>
            <a:r>
              <a:rPr lang="en-US" altLang="zh-CN" dirty="0"/>
              <a:t>200</a:t>
            </a:r>
            <a:r>
              <a:rPr lang="zh-CN" altLang="en-US" dirty="0"/>
              <a:t>台，是因为之前的数据重分布在这个规模的集群会导致单节点连接数很高，现在我们把数据重分布的单机和单节点的连接数降低了，所以，就可以横向扩展了</a:t>
            </a:r>
          </a:p>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63</a:t>
            </a:fld>
            <a:endParaRPr kumimoji="1" lang="zh-CN" altLang="en-US"/>
          </a:p>
        </p:txBody>
      </p:sp>
    </p:spTree>
    <p:extLst>
      <p:ext uri="{BB962C8B-B14F-4D97-AF65-F5344CB8AC3E}">
        <p14:creationId xmlns:p14="http://schemas.microsoft.com/office/powerpoint/2010/main" val="698493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其他</a:t>
            </a:r>
            <a:r>
              <a:rPr lang="en-US" altLang="zh-CN" dirty="0"/>
              <a:t>MPP</a:t>
            </a:r>
            <a:r>
              <a:rPr lang="zh-CN" altLang="en-US" dirty="0"/>
              <a:t>数据库的做法是</a:t>
            </a:r>
            <a:r>
              <a:rPr lang="en-US" altLang="zh-CN" dirty="0"/>
              <a:t>DN </a:t>
            </a:r>
            <a:r>
              <a:rPr lang="zh-CN" altLang="en-US" dirty="0"/>
              <a:t>与 </a:t>
            </a:r>
            <a:r>
              <a:rPr lang="en-US" altLang="zh-CN" dirty="0"/>
              <a:t>DN </a:t>
            </a:r>
            <a:r>
              <a:rPr lang="zh-CN" altLang="en-US" dirty="0"/>
              <a:t>之间是需要相互创建连接来完成数据重分布，根据本地存储的</a:t>
            </a:r>
            <a:r>
              <a:rPr lang="en-US" altLang="zh-CN" dirty="0" err="1"/>
              <a:t>shardmap</a:t>
            </a:r>
            <a:r>
              <a:rPr lang="zh-CN" altLang="en-US" dirty="0"/>
              <a:t>把需要进行</a:t>
            </a:r>
            <a:r>
              <a:rPr lang="en-US" altLang="zh-CN" dirty="0"/>
              <a:t>join</a:t>
            </a:r>
            <a:r>
              <a:rPr lang="zh-CN" altLang="en-US" dirty="0"/>
              <a:t>的数据拉到内存</a:t>
            </a:r>
            <a:r>
              <a:rPr lang="en-US" altLang="zh-CN" dirty="0"/>
              <a:t>.</a:t>
            </a:r>
            <a:r>
              <a:rPr lang="zh-CN" altLang="en-US" dirty="0"/>
              <a:t>我们以 </a:t>
            </a:r>
            <a:r>
              <a:rPr lang="en-US" altLang="zh-CN" dirty="0"/>
              <a:t>200 </a:t>
            </a:r>
            <a:r>
              <a:rPr lang="zh-CN" altLang="en-US" dirty="0"/>
              <a:t>台 </a:t>
            </a:r>
            <a:r>
              <a:rPr lang="en-US" altLang="zh-CN" dirty="0"/>
              <a:t>DN </a:t>
            </a:r>
            <a:r>
              <a:rPr lang="zh-CN" altLang="en-US" dirty="0"/>
              <a:t>，</a:t>
            </a:r>
            <a:r>
              <a:rPr lang="en-US" altLang="zh-CN" dirty="0"/>
              <a:t>100 </a:t>
            </a:r>
            <a:r>
              <a:rPr lang="zh-CN" altLang="en-US" dirty="0"/>
              <a:t>并发查询，简单的计算一下单节点对外创建的连接数 为 （</a:t>
            </a:r>
            <a:r>
              <a:rPr lang="en-US" altLang="zh-CN" dirty="0"/>
              <a:t>200 -1 </a:t>
            </a:r>
            <a:r>
              <a:rPr lang="zh-CN" altLang="en-US" dirty="0"/>
              <a:t>）</a:t>
            </a:r>
            <a:r>
              <a:rPr lang="en-US" altLang="zh-CN" dirty="0"/>
              <a:t> * 100 = 2W </a:t>
            </a:r>
            <a:r>
              <a:rPr lang="zh-CN" altLang="en-US" dirty="0"/>
              <a:t>连接</a:t>
            </a:r>
            <a:r>
              <a:rPr lang="en-US" altLang="zh-CN" dirty="0"/>
              <a:t>.</a:t>
            </a:r>
            <a:r>
              <a:rPr lang="zh-CN" altLang="en-US" dirty="0"/>
              <a:t>这只是对外的连接，算上其它节点连进来的话，就会有 </a:t>
            </a:r>
            <a:r>
              <a:rPr lang="en-US" altLang="zh-CN" dirty="0"/>
              <a:t>4W </a:t>
            </a:r>
            <a:r>
              <a:rPr lang="zh-CN" altLang="en-US" dirty="0"/>
              <a:t>个连接。</a:t>
            </a:r>
            <a:br>
              <a:rPr lang="zh-CN" altLang="en-US" dirty="0"/>
            </a:br>
            <a:r>
              <a:rPr lang="en-US" altLang="zh-CN" dirty="0"/>
              <a:t>2.</a:t>
            </a:r>
            <a:r>
              <a:rPr lang="zh-CN" altLang="en-US" dirty="0"/>
              <a:t>增加了 </a:t>
            </a:r>
            <a:r>
              <a:rPr lang="en-US" altLang="zh-CN" dirty="0"/>
              <a:t>FN </a:t>
            </a:r>
            <a:r>
              <a:rPr lang="zh-CN" altLang="en-US" dirty="0"/>
              <a:t>专门用于网络转发，连接数降低了，扩张性和并发度自然也就提高了。</a:t>
            </a:r>
            <a:br>
              <a:rPr lang="zh-CN" altLang="en-US" dirty="0"/>
            </a:br>
            <a:r>
              <a:rPr lang="en-US" altLang="zh-CN" dirty="0"/>
              <a:t>3.</a:t>
            </a:r>
            <a:r>
              <a:rPr lang="zh-CN" altLang="en-US" dirty="0"/>
              <a:t>简单的理解就是：之前只能扩展到</a:t>
            </a:r>
            <a:r>
              <a:rPr lang="en-US" altLang="zh-CN" dirty="0"/>
              <a:t>200</a:t>
            </a:r>
            <a:r>
              <a:rPr lang="zh-CN" altLang="en-US" dirty="0"/>
              <a:t>台，是因为之前的数据重分布在这个规模的集群会导致单节点连接数很高，现在我们把数据重分布的单机和单节点的连接数降低了，所以，就可以横向扩展了</a:t>
            </a:r>
          </a:p>
        </p:txBody>
      </p:sp>
      <p:sp>
        <p:nvSpPr>
          <p:cNvPr id="4" name="灯片编号占位符 3"/>
          <p:cNvSpPr>
            <a:spLocks noGrp="1"/>
          </p:cNvSpPr>
          <p:nvPr>
            <p:ph type="sldNum" sz="quarter" idx="10"/>
          </p:nvPr>
        </p:nvSpPr>
        <p:spPr/>
        <p:txBody>
          <a:bodyPr/>
          <a:lstStyle/>
          <a:p>
            <a:pPr>
              <a:defRPr/>
            </a:pPr>
            <a:fld id="{B310BEDA-4E24-C645-80EF-B6C5B0F68F72}" type="slidenum">
              <a:rPr lang="zh-CN" altLang="en-US" smtClean="0"/>
              <a:pPr>
                <a:defRPr/>
              </a:pPr>
              <a:t>64</a:t>
            </a:fld>
            <a:endParaRPr lang="zh-CN" altLang="en-US"/>
          </a:p>
        </p:txBody>
      </p:sp>
    </p:spTree>
    <p:extLst>
      <p:ext uri="{BB962C8B-B14F-4D97-AF65-F5344CB8AC3E}">
        <p14:creationId xmlns:p14="http://schemas.microsoft.com/office/powerpoint/2010/main" val="802993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B310BEDA-4E24-C645-80EF-B6C5B0F68F72}" type="slidenum">
              <a:rPr lang="zh-CN" altLang="en-US" smtClean="0"/>
              <a:pPr>
                <a:defRPr/>
              </a:pPr>
              <a:t>67</a:t>
            </a:fld>
            <a:endParaRPr lang="zh-CN" altLang="en-US"/>
          </a:p>
        </p:txBody>
      </p:sp>
    </p:spTree>
    <p:extLst>
      <p:ext uri="{BB962C8B-B14F-4D97-AF65-F5344CB8AC3E}">
        <p14:creationId xmlns:p14="http://schemas.microsoft.com/office/powerpoint/2010/main" val="2433952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内核处理机制上：这个部分我们做了两件事，第一，在两阶段事务执行过程中记录信息，用于恢复残留两阶段事务；第二， 避免进入“</a:t>
            </a:r>
            <a:r>
              <a:rPr lang="en-US" altLang="zh-CN" sz="1200" kern="1200" dirty="0">
                <a:solidFill>
                  <a:schemeClr val="tx1"/>
                </a:solidFill>
                <a:effectLst/>
                <a:latin typeface="+mn-lt"/>
                <a:ea typeface="+mn-ea"/>
                <a:cs typeface="+mn-cs"/>
              </a:rPr>
              <a:t>Commit Prepared”</a:t>
            </a:r>
            <a:r>
              <a:rPr lang="zh-CN" altLang="zh-CN" sz="1200" kern="1200" dirty="0">
                <a:solidFill>
                  <a:schemeClr val="tx1"/>
                </a:solidFill>
                <a:effectLst/>
                <a:latin typeface="+mn-lt"/>
                <a:ea typeface="+mn-ea"/>
                <a:cs typeface="+mn-cs"/>
              </a:rPr>
              <a:t>的两阶段事务在所有参与节点回滚该事务。</a:t>
            </a:r>
          </a:p>
          <a:p>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）在异常处理上：</a:t>
            </a:r>
            <a:r>
              <a:rPr lang="en-US" altLang="zh-CN" sz="1200" kern="1200" dirty="0">
                <a:solidFill>
                  <a:schemeClr val="tx1"/>
                </a:solidFill>
                <a:effectLst/>
                <a:latin typeface="+mn-lt"/>
                <a:ea typeface="+mn-ea"/>
                <a:cs typeface="+mn-cs"/>
              </a:rPr>
              <a:t>TBase</a:t>
            </a:r>
            <a:r>
              <a:rPr lang="zh-CN" altLang="zh-CN" sz="1200" kern="1200" dirty="0">
                <a:solidFill>
                  <a:schemeClr val="tx1"/>
                </a:solidFill>
                <a:effectLst/>
                <a:latin typeface="+mn-lt"/>
                <a:ea typeface="+mn-ea"/>
                <a:cs typeface="+mn-cs"/>
              </a:rPr>
              <a:t>提供了一个两阶段事务的自动处理工具，在系统监测到残留的</a:t>
            </a:r>
            <a:r>
              <a:rPr lang="en-US" altLang="zh-CN" sz="1200" kern="1200" dirty="0">
                <a:solidFill>
                  <a:schemeClr val="tx1"/>
                </a:solidFill>
                <a:effectLst/>
                <a:latin typeface="+mn-lt"/>
                <a:ea typeface="+mn-ea"/>
                <a:cs typeface="+mn-cs"/>
              </a:rPr>
              <a:t>2PC</a:t>
            </a:r>
            <a:r>
              <a:rPr lang="zh-CN" altLang="zh-CN" sz="1200" kern="1200" dirty="0">
                <a:solidFill>
                  <a:schemeClr val="tx1"/>
                </a:solidFill>
                <a:effectLst/>
                <a:latin typeface="+mn-lt"/>
                <a:ea typeface="+mn-ea"/>
                <a:cs typeface="+mn-cs"/>
              </a:rPr>
              <a:t>事务时，运行工具来处理系统的两阶段事务，保证业务的正常运行。通过访问残留两阶段事务的信息，来判断其在各个参与节点中的状态，根据事务的全局状态，我们对其进行异常事务清理，最终使得数据恢复至全局一致状态。</a:t>
            </a:r>
            <a:endParaRPr lang="zh-CN" altLang="en-US" dirty="0"/>
          </a:p>
        </p:txBody>
      </p:sp>
      <p:sp>
        <p:nvSpPr>
          <p:cNvPr id="4" name="灯片编号占位符 3"/>
          <p:cNvSpPr>
            <a:spLocks noGrp="1"/>
          </p:cNvSpPr>
          <p:nvPr>
            <p:ph type="sldNum" sz="quarter" idx="10"/>
          </p:nvPr>
        </p:nvSpPr>
        <p:spPr/>
        <p:txBody>
          <a:bodyPr/>
          <a:lstStyle/>
          <a:p>
            <a:pPr>
              <a:defRPr/>
            </a:pPr>
            <a:fld id="{B310BEDA-4E24-C645-80EF-B6C5B0F68F72}" type="slidenum">
              <a:rPr lang="zh-CN" altLang="en-US" smtClean="0"/>
              <a:pPr>
                <a:defRPr/>
              </a:pPr>
              <a:t>68</a:t>
            </a:fld>
            <a:endParaRPr lang="zh-CN" altLang="en-US"/>
          </a:p>
        </p:txBody>
      </p:sp>
    </p:spTree>
    <p:extLst>
      <p:ext uri="{BB962C8B-B14F-4D97-AF65-F5344CB8AC3E}">
        <p14:creationId xmlns:p14="http://schemas.microsoft.com/office/powerpoint/2010/main" val="2366412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1B5655-EF8E-4766-8052-5F710EC6A7CF}" type="slidenum">
              <a:rPr lang="zh-CN" altLang="en-US" smtClean="0"/>
              <a:t>69</a:t>
            </a:fld>
            <a:endParaRPr lang="zh-CN" altLang="en-US"/>
          </a:p>
        </p:txBody>
      </p:sp>
    </p:spTree>
    <p:extLst>
      <p:ext uri="{BB962C8B-B14F-4D97-AF65-F5344CB8AC3E}">
        <p14:creationId xmlns:p14="http://schemas.microsoft.com/office/powerpoint/2010/main" val="126469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lvl="0" indent="0" algn="l" defTabSz="914400">
              <a:lnSpc>
                <a:spcPct val="100000"/>
              </a:lnSpc>
              <a:spcBef>
                <a:spcPct val="30000"/>
              </a:spcBef>
              <a:spcAft>
                <a:spcPct val="0"/>
              </a:spcAft>
              <a:buNone/>
            </a:pPr>
            <a:r>
              <a:rPr lang="en-US" dirty="0"/>
              <a:t>demilitarized   zone</a:t>
            </a:r>
          </a:p>
          <a:p>
            <a:pPr marL="0" lvl="0" indent="0" algn="l" defTabSz="914400">
              <a:lnSpc>
                <a:spcPct val="100000"/>
              </a:lnSpc>
              <a:spcBef>
                <a:spcPct val="30000"/>
              </a:spcBef>
              <a:spcAft>
                <a:spcPct val="0"/>
              </a:spcAft>
              <a:buNone/>
            </a:pPr>
            <a:endParaRPr lang="en-US" dirty="0"/>
          </a:p>
          <a:p>
            <a:pPr marL="0" lvl="0" indent="0" algn="l" defTabSz="914400">
              <a:lnSpc>
                <a:spcPct val="100000"/>
              </a:lnSpc>
              <a:spcBef>
                <a:spcPct val="30000"/>
              </a:spcBef>
              <a:spcAft>
                <a:spcPct val="0"/>
              </a:spcAft>
              <a:buNone/>
            </a:pP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什么是</a:t>
            </a:r>
            <a:r>
              <a:rPr lang="en-US"/>
              <a:t>DCN?DCN</a:t>
            </a:r>
            <a:r>
              <a:rPr lang="zh-CN"/>
              <a:t>是微众分布式架构的基础</a:t>
            </a:r>
            <a:r>
              <a:rPr lang="en-US"/>
              <a:t>. DCN</a:t>
            </a:r>
            <a:r>
              <a:rPr lang="zh-CN"/>
              <a:t>是一个自包含的单元</a:t>
            </a:r>
            <a:r>
              <a:rPr lang="en-US"/>
              <a:t>,</a:t>
            </a:r>
            <a:r>
              <a:rPr lang="zh-CN"/>
              <a:t>可以理解为是一个小型机</a:t>
            </a:r>
            <a:r>
              <a:rPr lang="en-US"/>
              <a:t>,</a:t>
            </a:r>
            <a:r>
              <a:rPr lang="zh-CN"/>
              <a:t>你可以把应用层</a:t>
            </a:r>
            <a:r>
              <a:rPr lang="en-US"/>
              <a:t>,</a:t>
            </a:r>
            <a:r>
              <a:rPr lang="zh-CN"/>
              <a:t>接入层</a:t>
            </a:r>
            <a:r>
              <a:rPr lang="en-US"/>
              <a:t>,</a:t>
            </a:r>
            <a:r>
              <a:rPr lang="zh-CN"/>
              <a:t>存储层全装在里面</a:t>
            </a:r>
            <a:r>
              <a:rPr lang="en-US"/>
              <a:t>,</a:t>
            </a:r>
            <a:r>
              <a:rPr lang="zh-CN"/>
              <a:t>但不同的是</a:t>
            </a:r>
            <a:r>
              <a:rPr lang="en-US"/>
              <a:t>,</a:t>
            </a:r>
            <a:r>
              <a:rPr lang="zh-CN"/>
              <a:t>我们的</a:t>
            </a:r>
            <a:r>
              <a:rPr lang="en-US"/>
              <a:t>DCN</a:t>
            </a:r>
            <a:r>
              <a:rPr lang="zh-CN"/>
              <a:t>是一个逻辑概念</a:t>
            </a:r>
            <a:r>
              <a:rPr lang="en-US"/>
              <a:t>,</a:t>
            </a:r>
            <a:r>
              <a:rPr lang="zh-CN"/>
              <a:t>是基于</a:t>
            </a:r>
            <a:r>
              <a:rPr lang="en-US"/>
              <a:t>X86</a:t>
            </a:r>
            <a:r>
              <a:rPr lang="zh-CN"/>
              <a:t>的平台服务器搭建</a:t>
            </a:r>
            <a:r>
              <a:rPr lang="en-US"/>
              <a:t>.  </a:t>
            </a:r>
            <a:r>
              <a:rPr lang="zh-CN"/>
              <a:t>每个</a:t>
            </a:r>
            <a:r>
              <a:rPr lang="en-US"/>
              <a:t>DCN,</a:t>
            </a:r>
            <a:r>
              <a:rPr lang="zh-CN"/>
              <a:t>我们会限定一个可承载的用户量</a:t>
            </a:r>
            <a:r>
              <a:rPr lang="en-US"/>
              <a:t>,</a:t>
            </a:r>
            <a:r>
              <a:rPr lang="zh-CN"/>
              <a:t>并根据这个用户量</a:t>
            </a:r>
            <a:r>
              <a:rPr lang="en-US"/>
              <a:t>,</a:t>
            </a:r>
            <a:r>
              <a:rPr lang="zh-CN"/>
              <a:t>来设计</a:t>
            </a:r>
            <a:r>
              <a:rPr lang="en-US"/>
              <a:t>DCN</a:t>
            </a:r>
            <a:r>
              <a:rPr lang="zh-CN"/>
              <a:t>的软硬件规模</a:t>
            </a:r>
            <a:r>
              <a:rPr lang="en-US"/>
              <a:t>. </a:t>
            </a:r>
            <a:r>
              <a:rPr lang="zh-CN"/>
              <a:t>比如微粒贷</a:t>
            </a:r>
            <a:r>
              <a:rPr lang="en-US"/>
              <a:t>,</a:t>
            </a:r>
            <a:r>
              <a:rPr lang="zh-CN"/>
              <a:t>我们可能设置每个</a:t>
            </a:r>
            <a:r>
              <a:rPr lang="en-US"/>
              <a:t>DCN</a:t>
            </a:r>
            <a:r>
              <a:rPr lang="zh-CN"/>
              <a:t>就承载</a:t>
            </a:r>
            <a:r>
              <a:rPr lang="en-US"/>
              <a:t>500</a:t>
            </a:r>
            <a:r>
              <a:rPr lang="zh-CN"/>
              <a:t>万的用户</a:t>
            </a:r>
            <a:r>
              <a:rPr lang="en-US"/>
              <a:t>.</a:t>
            </a:r>
          </a:p>
          <a:p>
            <a:endParaRPr lang="en-US"/>
          </a:p>
          <a:p>
            <a:r>
              <a:rPr lang="zh-CN"/>
              <a:t>那么问题来了</a:t>
            </a:r>
            <a:r>
              <a:rPr lang="en-US"/>
              <a:t>,</a:t>
            </a:r>
            <a:r>
              <a:rPr lang="zh-CN"/>
              <a:t>我怎么知道哪个用户在哪个</a:t>
            </a:r>
            <a:r>
              <a:rPr lang="en-US"/>
              <a:t>DCN</a:t>
            </a:r>
            <a:r>
              <a:rPr lang="zh-CN"/>
              <a:t>呢</a:t>
            </a:r>
            <a:r>
              <a:rPr lang="en-US"/>
              <a:t>?</a:t>
            </a:r>
            <a:r>
              <a:rPr lang="zh-CN"/>
              <a:t>所以我们需要一个全局的路由系统</a:t>
            </a:r>
            <a:r>
              <a:rPr lang="en-US"/>
              <a:t>, </a:t>
            </a:r>
            <a:r>
              <a:rPr lang="zh-CN"/>
              <a:t>我们叫</a:t>
            </a:r>
            <a:r>
              <a:rPr lang="en-US"/>
              <a:t>GNS,</a:t>
            </a:r>
            <a:r>
              <a:rPr lang="zh-CN"/>
              <a:t>来管理</a:t>
            </a:r>
            <a:r>
              <a:rPr lang="en-US"/>
              <a:t>DCN</a:t>
            </a:r>
            <a:r>
              <a:rPr lang="zh-CN"/>
              <a:t>的路由信息</a:t>
            </a:r>
            <a:r>
              <a:rPr lang="en-US"/>
              <a:t>.</a:t>
            </a:r>
          </a:p>
          <a:p>
            <a:endParaRPr lang="en-US"/>
          </a:p>
          <a:p>
            <a:r>
              <a:rPr lang="zh-CN"/>
              <a:t>解决了路由问题</a:t>
            </a:r>
            <a:r>
              <a:rPr lang="en-US"/>
              <a:t>,</a:t>
            </a:r>
            <a:r>
              <a:rPr lang="zh-CN"/>
              <a:t>还要解决</a:t>
            </a:r>
            <a:r>
              <a:rPr lang="en-US"/>
              <a:t>DCN</a:t>
            </a:r>
            <a:r>
              <a:rPr lang="zh-CN"/>
              <a:t>间的通信问题</a:t>
            </a:r>
            <a:r>
              <a:rPr lang="en-US"/>
              <a:t>,</a:t>
            </a:r>
            <a:r>
              <a:rPr lang="zh-CN"/>
              <a:t>所以我们还有一个</a:t>
            </a:r>
            <a:r>
              <a:rPr lang="en-US"/>
              <a:t>RMB</a:t>
            </a:r>
            <a:r>
              <a:rPr lang="zh-CN"/>
              <a:t>模块</a:t>
            </a:r>
            <a:r>
              <a:rPr lang="en-US"/>
              <a:t>,</a:t>
            </a:r>
            <a:r>
              <a:rPr lang="zh-CN"/>
              <a:t>叫可靠消息总线</a:t>
            </a:r>
            <a:r>
              <a:rPr lang="en-US"/>
              <a:t>,</a:t>
            </a:r>
            <a:r>
              <a:rPr lang="zh-CN"/>
              <a:t>来负责各</a:t>
            </a:r>
            <a:r>
              <a:rPr lang="en-US"/>
              <a:t>DCN</a:t>
            </a:r>
            <a:r>
              <a:rPr lang="zh-CN"/>
              <a:t>间的消息通信</a:t>
            </a:r>
            <a:r>
              <a:rPr lang="en-US"/>
              <a:t>.</a:t>
            </a:r>
          </a:p>
          <a:p>
            <a:endParaRPr lang="en-US"/>
          </a:p>
          <a:p>
            <a:r>
              <a:rPr lang="zh-CN"/>
              <a:t>基于这种整体的架构</a:t>
            </a:r>
            <a:r>
              <a:rPr lang="en-US"/>
              <a:t>,</a:t>
            </a:r>
            <a:r>
              <a:rPr lang="zh-CN"/>
              <a:t>我们通过</a:t>
            </a:r>
            <a:r>
              <a:rPr lang="en-US"/>
              <a:t>DCN</a:t>
            </a:r>
            <a:r>
              <a:rPr lang="zh-CN"/>
              <a:t>能够实现很好的规模控制</a:t>
            </a:r>
            <a:r>
              <a:rPr lang="en-US"/>
              <a:t>,</a:t>
            </a:r>
            <a:r>
              <a:rPr lang="zh-CN"/>
              <a:t>以及很好的水平扩展的问题</a:t>
            </a:r>
            <a:r>
              <a:rPr lang="en-US"/>
              <a:t>,</a:t>
            </a:r>
            <a:r>
              <a:rPr lang="zh-CN"/>
              <a:t>所以我们在数据库层</a:t>
            </a:r>
            <a:r>
              <a:rPr lang="en-US"/>
              <a:t>,</a:t>
            </a:r>
            <a:r>
              <a:rPr lang="zh-CN"/>
              <a:t>就采用了</a:t>
            </a:r>
            <a:r>
              <a:rPr lang="en-US"/>
              <a:t>TDSQL no shard</a:t>
            </a:r>
            <a:r>
              <a:rPr lang="zh-CN"/>
              <a:t>的架构</a:t>
            </a:r>
            <a:r>
              <a:rPr lang="en-US"/>
              <a:t>,</a:t>
            </a:r>
            <a:r>
              <a:rPr lang="zh-CN"/>
              <a:t>避免了使用</a:t>
            </a:r>
            <a:r>
              <a:rPr lang="en-US"/>
              <a:t>tdsql shard</a:t>
            </a:r>
            <a:r>
              <a:rPr lang="zh-CN"/>
              <a:t>架构带来的一些额外的改造成本</a:t>
            </a:r>
            <a:r>
              <a:rPr lang="en-US"/>
              <a:t>.</a:t>
            </a:r>
            <a:endParaRPr 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283C608-C3F1-3141-9108-CEDED4F7C642}" type="slidenum">
              <a:rPr kumimoji="1" lang="zh-CN" altLang="en-US" smtClean="0"/>
              <a:t>7</a:t>
            </a:fld>
            <a:endParaRPr kumimoji="1" lang="zh-CN" altLang="en-US"/>
          </a:p>
        </p:txBody>
      </p:sp>
    </p:spTree>
    <p:extLst>
      <p:ext uri="{BB962C8B-B14F-4D97-AF65-F5344CB8AC3E}">
        <p14:creationId xmlns:p14="http://schemas.microsoft.com/office/powerpoint/2010/main" val="3451663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80</a:t>
            </a:fld>
            <a:endParaRPr kumimoji="1" lang="zh-CN" altLang="en-US"/>
          </a:p>
        </p:txBody>
      </p:sp>
    </p:spTree>
    <p:extLst>
      <p:ext uri="{BB962C8B-B14F-4D97-AF65-F5344CB8AC3E}">
        <p14:creationId xmlns:p14="http://schemas.microsoft.com/office/powerpoint/2010/main" val="329022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wrap="square" numCol="1" anchor="t" anchorCtr="0"/>
          <a:lstStyle/>
          <a:p>
            <a:r>
              <a:rPr lang="zh-CN" b="1" dirty="0">
                <a:solidFill>
                  <a:srgbClr val="000000"/>
                </a:solidFill>
                <a:latin typeface="微软雅黑"/>
                <a:ea typeface="微软雅黑"/>
              </a:rPr>
              <a:t>（预计</a:t>
            </a:r>
            <a:r>
              <a:rPr lang="en-US" b="1" dirty="0">
                <a:solidFill>
                  <a:srgbClr val="000000"/>
                </a:solidFill>
                <a:latin typeface="微软雅黑"/>
                <a:ea typeface="微软雅黑"/>
              </a:rPr>
              <a:t>2017</a:t>
            </a:r>
            <a:r>
              <a:rPr lang="zh-CN" b="1" dirty="0">
                <a:solidFill>
                  <a:srgbClr val="000000"/>
                </a:solidFill>
                <a:latin typeface="微软雅黑"/>
                <a:ea typeface="微软雅黑"/>
              </a:rPr>
              <a:t>年</a:t>
            </a:r>
            <a:r>
              <a:rPr lang="en-US" b="1" dirty="0">
                <a:solidFill>
                  <a:srgbClr val="000000"/>
                </a:solidFill>
                <a:latin typeface="微软雅黑"/>
                <a:ea typeface="微软雅黑"/>
              </a:rPr>
              <a:t>6</a:t>
            </a:r>
            <a:r>
              <a:rPr lang="zh-CN" b="1" dirty="0">
                <a:solidFill>
                  <a:srgbClr val="000000"/>
                </a:solidFill>
                <a:latin typeface="微软雅黑"/>
                <a:ea typeface="微软雅黑"/>
              </a:rPr>
              <a:t>月份公有云前台可支持）</a:t>
            </a:r>
          </a:p>
          <a:p>
            <a:endParaRPr lang="zh-CN"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r>
              <a:rPr lang="en-US"/>
              <a:t>1.</a:t>
            </a:r>
            <a:r>
              <a:rPr lang="zh-CN"/>
              <a:t>业务代码不用修改</a:t>
            </a:r>
            <a:endParaRPr lang="en-US"/>
          </a:p>
          <a:p>
            <a:r>
              <a:rPr lang="en-US"/>
              <a:t>2.</a:t>
            </a:r>
            <a:r>
              <a:rPr lang="zh-CN"/>
              <a:t>灵活的功能，同时能满足客户的时延承诺，不要提供错误的服务</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86</a:t>
            </a:fld>
            <a:endParaRPr kumimoji="1" lang="zh-CN" altLang="en-US"/>
          </a:p>
        </p:txBody>
      </p:sp>
    </p:spTree>
    <p:extLst>
      <p:ext uri="{BB962C8B-B14F-4D97-AF65-F5344CB8AC3E}">
        <p14:creationId xmlns:p14="http://schemas.microsoft.com/office/powerpoint/2010/main" val="829195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t>什么是</a:t>
            </a:r>
            <a:r>
              <a:rPr lang="en-US"/>
              <a:t>DCN?DCN</a:t>
            </a:r>
            <a:r>
              <a:rPr lang="zh-CN"/>
              <a:t>是微众分布式架构的基础</a:t>
            </a:r>
            <a:r>
              <a:rPr lang="en-US"/>
              <a:t>. DCN</a:t>
            </a:r>
            <a:r>
              <a:rPr lang="zh-CN"/>
              <a:t>是一个自包含的单元</a:t>
            </a:r>
            <a:r>
              <a:rPr lang="en-US"/>
              <a:t>,</a:t>
            </a:r>
            <a:r>
              <a:rPr lang="zh-CN"/>
              <a:t>可以理解为是一个小型机</a:t>
            </a:r>
            <a:r>
              <a:rPr lang="en-US"/>
              <a:t>,</a:t>
            </a:r>
            <a:r>
              <a:rPr lang="zh-CN"/>
              <a:t>你可以把应用层</a:t>
            </a:r>
            <a:r>
              <a:rPr lang="en-US"/>
              <a:t>,</a:t>
            </a:r>
            <a:r>
              <a:rPr lang="zh-CN"/>
              <a:t>接入层</a:t>
            </a:r>
            <a:r>
              <a:rPr lang="en-US"/>
              <a:t>,</a:t>
            </a:r>
            <a:r>
              <a:rPr lang="zh-CN"/>
              <a:t>存储层全装在里面</a:t>
            </a:r>
            <a:r>
              <a:rPr lang="en-US"/>
              <a:t>,</a:t>
            </a:r>
            <a:r>
              <a:rPr lang="zh-CN"/>
              <a:t>但不同的是</a:t>
            </a:r>
            <a:r>
              <a:rPr lang="en-US"/>
              <a:t>,</a:t>
            </a:r>
            <a:r>
              <a:rPr lang="zh-CN"/>
              <a:t>我们的</a:t>
            </a:r>
            <a:r>
              <a:rPr lang="en-US"/>
              <a:t>DCN</a:t>
            </a:r>
            <a:r>
              <a:rPr lang="zh-CN"/>
              <a:t>是一个逻辑概念</a:t>
            </a:r>
            <a:r>
              <a:rPr lang="en-US"/>
              <a:t>,</a:t>
            </a:r>
            <a:r>
              <a:rPr lang="zh-CN"/>
              <a:t>是基于</a:t>
            </a:r>
            <a:r>
              <a:rPr lang="en-US"/>
              <a:t>X86</a:t>
            </a:r>
            <a:r>
              <a:rPr lang="zh-CN"/>
              <a:t>的平台服务器搭建</a:t>
            </a:r>
            <a:r>
              <a:rPr lang="en-US"/>
              <a:t>.  </a:t>
            </a:r>
            <a:r>
              <a:rPr lang="zh-CN"/>
              <a:t>每个</a:t>
            </a:r>
            <a:r>
              <a:rPr lang="en-US"/>
              <a:t>DCN,</a:t>
            </a:r>
            <a:r>
              <a:rPr lang="zh-CN"/>
              <a:t>我们会限定一个可承载的用户量</a:t>
            </a:r>
            <a:r>
              <a:rPr lang="en-US"/>
              <a:t>,</a:t>
            </a:r>
            <a:r>
              <a:rPr lang="zh-CN"/>
              <a:t>并根据这个用户量</a:t>
            </a:r>
            <a:r>
              <a:rPr lang="en-US"/>
              <a:t>,</a:t>
            </a:r>
            <a:r>
              <a:rPr lang="zh-CN"/>
              <a:t>来设计</a:t>
            </a:r>
            <a:r>
              <a:rPr lang="en-US"/>
              <a:t>DCN</a:t>
            </a:r>
            <a:r>
              <a:rPr lang="zh-CN"/>
              <a:t>的软硬件规模</a:t>
            </a:r>
            <a:r>
              <a:rPr lang="en-US"/>
              <a:t>. </a:t>
            </a:r>
            <a:r>
              <a:rPr lang="zh-CN"/>
              <a:t>比如微粒贷</a:t>
            </a:r>
            <a:r>
              <a:rPr lang="en-US"/>
              <a:t>,</a:t>
            </a:r>
            <a:r>
              <a:rPr lang="zh-CN"/>
              <a:t>我们可能设置每个</a:t>
            </a:r>
            <a:r>
              <a:rPr lang="en-US"/>
              <a:t>DCN</a:t>
            </a:r>
            <a:r>
              <a:rPr lang="zh-CN"/>
              <a:t>就承载</a:t>
            </a:r>
            <a:r>
              <a:rPr lang="en-US"/>
              <a:t>500</a:t>
            </a:r>
            <a:r>
              <a:rPr lang="zh-CN"/>
              <a:t>万的用户</a:t>
            </a:r>
            <a:r>
              <a:rPr lang="en-US"/>
              <a:t>.</a:t>
            </a:r>
          </a:p>
          <a:p>
            <a:endParaRPr lang="en-US"/>
          </a:p>
          <a:p>
            <a:r>
              <a:rPr lang="zh-CN"/>
              <a:t>那么问题来了</a:t>
            </a:r>
            <a:r>
              <a:rPr lang="en-US"/>
              <a:t>,</a:t>
            </a:r>
            <a:r>
              <a:rPr lang="zh-CN"/>
              <a:t>我怎么知道哪个用户在哪个</a:t>
            </a:r>
            <a:r>
              <a:rPr lang="en-US"/>
              <a:t>DCN</a:t>
            </a:r>
            <a:r>
              <a:rPr lang="zh-CN"/>
              <a:t>呢</a:t>
            </a:r>
            <a:r>
              <a:rPr lang="en-US"/>
              <a:t>?</a:t>
            </a:r>
            <a:r>
              <a:rPr lang="zh-CN"/>
              <a:t>所以我们需要一个全局的路由系统</a:t>
            </a:r>
            <a:r>
              <a:rPr lang="en-US"/>
              <a:t>, </a:t>
            </a:r>
            <a:r>
              <a:rPr lang="zh-CN"/>
              <a:t>我们叫</a:t>
            </a:r>
            <a:r>
              <a:rPr lang="en-US"/>
              <a:t>GNS,</a:t>
            </a:r>
            <a:r>
              <a:rPr lang="zh-CN"/>
              <a:t>来管理</a:t>
            </a:r>
            <a:r>
              <a:rPr lang="en-US"/>
              <a:t>DCN</a:t>
            </a:r>
            <a:r>
              <a:rPr lang="zh-CN"/>
              <a:t>的路由信息</a:t>
            </a:r>
            <a:r>
              <a:rPr lang="en-US"/>
              <a:t>.</a:t>
            </a:r>
          </a:p>
          <a:p>
            <a:endParaRPr lang="en-US"/>
          </a:p>
          <a:p>
            <a:r>
              <a:rPr lang="zh-CN"/>
              <a:t>解决了路由问题</a:t>
            </a:r>
            <a:r>
              <a:rPr lang="en-US"/>
              <a:t>,</a:t>
            </a:r>
            <a:r>
              <a:rPr lang="zh-CN"/>
              <a:t>还要解决</a:t>
            </a:r>
            <a:r>
              <a:rPr lang="en-US"/>
              <a:t>DCN</a:t>
            </a:r>
            <a:r>
              <a:rPr lang="zh-CN"/>
              <a:t>间的通信问题</a:t>
            </a:r>
            <a:r>
              <a:rPr lang="en-US"/>
              <a:t>,</a:t>
            </a:r>
            <a:r>
              <a:rPr lang="zh-CN"/>
              <a:t>所以我们还有一个</a:t>
            </a:r>
            <a:r>
              <a:rPr lang="en-US"/>
              <a:t>RMB</a:t>
            </a:r>
            <a:r>
              <a:rPr lang="zh-CN"/>
              <a:t>模块</a:t>
            </a:r>
            <a:r>
              <a:rPr lang="en-US"/>
              <a:t>,</a:t>
            </a:r>
            <a:r>
              <a:rPr lang="zh-CN"/>
              <a:t>叫可靠消息总线</a:t>
            </a:r>
            <a:r>
              <a:rPr lang="en-US"/>
              <a:t>,</a:t>
            </a:r>
            <a:r>
              <a:rPr lang="zh-CN"/>
              <a:t>来负责各</a:t>
            </a:r>
            <a:r>
              <a:rPr lang="en-US"/>
              <a:t>DCN</a:t>
            </a:r>
            <a:r>
              <a:rPr lang="zh-CN"/>
              <a:t>间的消息通信</a:t>
            </a:r>
            <a:r>
              <a:rPr lang="en-US"/>
              <a:t>.</a:t>
            </a:r>
          </a:p>
          <a:p>
            <a:endParaRPr lang="en-US"/>
          </a:p>
          <a:p>
            <a:r>
              <a:rPr lang="zh-CN"/>
              <a:t>基于这种整体的架构</a:t>
            </a:r>
            <a:r>
              <a:rPr lang="en-US"/>
              <a:t>,</a:t>
            </a:r>
            <a:r>
              <a:rPr lang="zh-CN"/>
              <a:t>我们通过</a:t>
            </a:r>
            <a:r>
              <a:rPr lang="en-US"/>
              <a:t>DCN</a:t>
            </a:r>
            <a:r>
              <a:rPr lang="zh-CN"/>
              <a:t>能够实现很好的规模控制</a:t>
            </a:r>
            <a:r>
              <a:rPr lang="en-US"/>
              <a:t>,</a:t>
            </a:r>
            <a:r>
              <a:rPr lang="zh-CN"/>
              <a:t>以及很好的水平扩展的问题</a:t>
            </a:r>
            <a:r>
              <a:rPr lang="en-US"/>
              <a:t>,</a:t>
            </a:r>
            <a:r>
              <a:rPr lang="zh-CN"/>
              <a:t>所以我们在数据库层</a:t>
            </a:r>
            <a:r>
              <a:rPr lang="en-US"/>
              <a:t>,</a:t>
            </a:r>
            <a:r>
              <a:rPr lang="zh-CN"/>
              <a:t>就采用了</a:t>
            </a:r>
            <a:r>
              <a:rPr lang="en-US"/>
              <a:t>TDSQL no shard</a:t>
            </a:r>
            <a:r>
              <a:rPr lang="zh-CN"/>
              <a:t>的架构</a:t>
            </a:r>
            <a:r>
              <a:rPr lang="en-US"/>
              <a:t>,</a:t>
            </a:r>
            <a:r>
              <a:rPr lang="zh-CN"/>
              <a:t>避免了使用</a:t>
            </a:r>
            <a:r>
              <a:rPr lang="en-US"/>
              <a:t>tdsql shard</a:t>
            </a:r>
            <a:r>
              <a:rPr lang="zh-CN"/>
              <a:t>架构带来的一些额外的改造成本</a:t>
            </a:r>
            <a:r>
              <a:rPr lang="en-US"/>
              <a:t>.</a:t>
            </a:r>
            <a:endParaRPr lang="zh-CN"/>
          </a:p>
        </p:txBody>
      </p:sp>
    </p:spTree>
    <p:extLst>
      <p:ext uri="{BB962C8B-B14F-4D97-AF65-F5344CB8AC3E}">
        <p14:creationId xmlns:p14="http://schemas.microsoft.com/office/powerpoint/2010/main" val="211492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61B5655-EF8E-4766-8052-5F710EC6A7CF}" type="slidenum">
              <a:rPr lang="zh-CN" altLang="en-US" smtClean="0"/>
              <a:t>90</a:t>
            </a:fld>
            <a:endParaRPr lang="zh-CN" altLang="en-US"/>
          </a:p>
        </p:txBody>
      </p:sp>
    </p:spTree>
    <p:extLst>
      <p:ext uri="{BB962C8B-B14F-4D97-AF65-F5344CB8AC3E}">
        <p14:creationId xmlns:p14="http://schemas.microsoft.com/office/powerpoint/2010/main" val="356098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sz="1200" kern="1200" dirty="0">
                <a:solidFill>
                  <a:schemeClr val="tx1"/>
                </a:solidFill>
                <a:effectLst/>
                <a:latin typeface="+mn-lt"/>
                <a:ea typeface="+mn-ea"/>
                <a:cs typeface="+mn-cs"/>
              </a:rPr>
              <a:t>Proxy</a:t>
            </a:r>
            <a:r>
              <a:rPr lang="zh-CN" altLang="zh-CN" sz="1200" kern="1200" dirty="0">
                <a:solidFill>
                  <a:schemeClr val="tx1"/>
                </a:solidFill>
                <a:effectLst/>
                <a:latin typeface="+mn-lt"/>
                <a:ea typeface="+mn-ea"/>
                <a:cs typeface="+mn-cs"/>
              </a:rPr>
              <a:t>的线程池模型需要优化成协程模型</a:t>
            </a:r>
          </a:p>
          <a:p>
            <a:pPr lvl="0"/>
            <a:r>
              <a:rPr lang="en-US" altLang="zh-CN" sz="1200" kern="1200" dirty="0">
                <a:solidFill>
                  <a:schemeClr val="tx1"/>
                </a:solidFill>
                <a:effectLst/>
                <a:latin typeface="+mn-lt"/>
                <a:ea typeface="+mn-ea"/>
                <a:cs typeface="+mn-cs"/>
              </a:rPr>
              <a:t>Proxy</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兼容性工作量还非常大，需要寻找更好的方案</a:t>
            </a:r>
          </a:p>
          <a:p>
            <a:pPr lvl="0"/>
            <a:r>
              <a:rPr lang="zh-CN" altLang="zh-CN" sz="1200" kern="1200" dirty="0">
                <a:solidFill>
                  <a:schemeClr val="tx1"/>
                </a:solidFill>
                <a:effectLst/>
                <a:latin typeface="+mn-lt"/>
                <a:ea typeface="+mn-ea"/>
                <a:cs typeface="+mn-cs"/>
              </a:rPr>
              <a:t>基于</a:t>
            </a:r>
            <a:r>
              <a:rPr lang="en-US" altLang="zh-CN" sz="1200" kern="1200" dirty="0">
                <a:solidFill>
                  <a:schemeClr val="tx1"/>
                </a:solidFill>
                <a:effectLst/>
                <a:latin typeface="+mn-lt"/>
                <a:ea typeface="+mn-ea"/>
                <a:cs typeface="+mn-cs"/>
              </a:rPr>
              <a:t>shard key</a:t>
            </a:r>
            <a:r>
              <a:rPr lang="zh-CN" altLang="zh-CN" sz="1200" kern="1200" dirty="0">
                <a:solidFill>
                  <a:schemeClr val="tx1"/>
                </a:solidFill>
                <a:effectLst/>
                <a:latin typeface="+mn-lt"/>
                <a:ea typeface="+mn-ea"/>
                <a:cs typeface="+mn-cs"/>
              </a:rPr>
              <a:t>的对于开发人员来说存在一些负担，而且不利于</a:t>
            </a:r>
            <a:r>
              <a:rPr lang="en-US" altLang="zh-CN" sz="1200" kern="1200" dirty="0" err="1">
                <a:solidFill>
                  <a:schemeClr val="tx1"/>
                </a:solidFill>
                <a:effectLst/>
                <a:latin typeface="+mn-lt"/>
                <a:ea typeface="+mn-ea"/>
                <a:cs typeface="+mn-cs"/>
              </a:rPr>
              <a:t>olap</a:t>
            </a:r>
            <a:r>
              <a:rPr lang="zh-CN" altLang="zh-CN" sz="1200" kern="1200" dirty="0">
                <a:solidFill>
                  <a:schemeClr val="tx1"/>
                </a:solidFill>
                <a:effectLst/>
                <a:latin typeface="+mn-lt"/>
                <a:ea typeface="+mn-ea"/>
                <a:cs typeface="+mn-cs"/>
              </a:rPr>
              <a:t>的场景</a:t>
            </a:r>
          </a:p>
          <a:p>
            <a:pPr lvl="0"/>
            <a:r>
              <a:rPr lang="zh-CN" altLang="zh-CN" sz="1200" kern="1200" dirty="0">
                <a:solidFill>
                  <a:schemeClr val="tx1"/>
                </a:solidFill>
                <a:effectLst/>
                <a:latin typeface="+mn-lt"/>
                <a:ea typeface="+mn-ea"/>
                <a:cs typeface="+mn-cs"/>
              </a:rPr>
              <a:t>在去</a:t>
            </a:r>
            <a:r>
              <a:rPr lang="en-US" altLang="zh-CN" sz="1200" kern="1200" dirty="0">
                <a:solidFill>
                  <a:schemeClr val="tx1"/>
                </a:solidFill>
                <a:effectLst/>
                <a:latin typeface="+mn-lt"/>
                <a:ea typeface="+mn-ea"/>
                <a:cs typeface="+mn-cs"/>
              </a:rPr>
              <a:t>IOE</a:t>
            </a:r>
            <a:r>
              <a:rPr lang="zh-CN" altLang="zh-CN" sz="1200" kern="1200" dirty="0">
                <a:solidFill>
                  <a:schemeClr val="tx1"/>
                </a:solidFill>
                <a:effectLst/>
                <a:latin typeface="+mn-lt"/>
                <a:ea typeface="+mn-ea"/>
                <a:cs typeface="+mn-cs"/>
              </a:rPr>
              <a:t>的形势下，经过几年的培育，客户已经对分布式数据库产品形态非常认可，在具体的数据扩容方面会觉得能自动的数据迁移看起来更</a:t>
            </a:r>
            <a:r>
              <a:rPr lang="en-US" altLang="zh-CN" sz="1200" kern="1200" dirty="0">
                <a:solidFill>
                  <a:schemeClr val="tx1"/>
                </a:solidFill>
                <a:effectLst/>
                <a:latin typeface="+mn-lt"/>
                <a:ea typeface="+mn-ea"/>
                <a:cs typeface="+mn-cs"/>
              </a:rPr>
              <a:t>cool</a:t>
            </a:r>
            <a:r>
              <a:rPr lang="zh-CN" altLang="zh-CN" sz="1200" kern="1200" dirty="0">
                <a:solidFill>
                  <a:schemeClr val="tx1"/>
                </a:solidFill>
                <a:effectLst/>
                <a:latin typeface="+mn-lt"/>
                <a:ea typeface="+mn-ea"/>
                <a:cs typeface="+mn-cs"/>
              </a:rPr>
              <a:t>一点，而咱们的设计看起来更为保守，噱头不够。</a:t>
            </a:r>
          </a:p>
          <a:p>
            <a:r>
              <a:rPr lang="en-US" altLang="zh-CN" sz="1200" b="1" kern="1200" dirty="0">
                <a:solidFill>
                  <a:schemeClr val="tx1"/>
                </a:solidFill>
                <a:effectLst/>
                <a:latin typeface="+mn-lt"/>
                <a:ea typeface="+mn-ea"/>
                <a:cs typeface="+mn-cs"/>
              </a:rPr>
              <a:t>3.0</a:t>
            </a:r>
            <a:r>
              <a:rPr lang="zh-CN" altLang="zh-CN" sz="1200" b="1" kern="1200" dirty="0">
                <a:solidFill>
                  <a:schemeClr val="tx1"/>
                </a:solidFill>
                <a:effectLst/>
                <a:latin typeface="+mn-lt"/>
                <a:ea typeface="+mn-ea"/>
                <a:cs typeface="+mn-cs"/>
              </a:rPr>
              <a:t>架构的目标</a:t>
            </a:r>
          </a:p>
          <a:p>
            <a:r>
              <a:rPr lang="zh-CN" altLang="zh-CN" sz="1200" kern="1200" dirty="0">
                <a:solidFill>
                  <a:schemeClr val="tx1"/>
                </a:solidFill>
                <a:effectLst/>
                <a:latin typeface="+mn-lt"/>
                <a:ea typeface="+mn-ea"/>
                <a:cs typeface="+mn-cs"/>
              </a:rPr>
              <a:t>因此接下来一方面需要继续对</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的进行投入，以巩固我们目前的优势，另外为了提高产品竞争力，需要开启新一轮架构优化</a:t>
            </a:r>
            <a:r>
              <a:rPr lang="en-US" altLang="zh-CN" sz="120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，以解决上述问题，更好地服务好我们的客户。对于</a:t>
            </a:r>
            <a:r>
              <a:rPr lang="en-US" altLang="zh-CN" sz="1200" kern="1200" dirty="0">
                <a:solidFill>
                  <a:schemeClr val="tx1"/>
                </a:solidFill>
                <a:effectLst/>
                <a:latin typeface="+mn-lt"/>
                <a:ea typeface="+mn-ea"/>
                <a:cs typeface="+mn-cs"/>
              </a:rPr>
              <a:t>3.0</a:t>
            </a:r>
            <a:r>
              <a:rPr lang="zh-CN" altLang="zh-CN" sz="1200" kern="1200" dirty="0">
                <a:solidFill>
                  <a:schemeClr val="tx1"/>
                </a:solidFill>
                <a:effectLst/>
                <a:latin typeface="+mn-lt"/>
                <a:ea typeface="+mn-ea"/>
                <a:cs typeface="+mn-cs"/>
              </a:rPr>
              <a:t>，希望咱们的产品特色如下：</a:t>
            </a:r>
          </a:p>
          <a:p>
            <a:pPr lvl="0"/>
            <a:r>
              <a:rPr lang="zh-CN" altLang="zh-CN" sz="1200" kern="1200" dirty="0">
                <a:solidFill>
                  <a:schemeClr val="tx1"/>
                </a:solidFill>
                <a:effectLst/>
                <a:latin typeface="+mn-lt"/>
                <a:ea typeface="+mn-ea"/>
                <a:cs typeface="+mn-cs"/>
              </a:rPr>
              <a:t>分布式</a:t>
            </a:r>
            <a:r>
              <a:rPr lang="en-US" altLang="zh-CN" sz="1200" kern="1200" dirty="0">
                <a:solidFill>
                  <a:schemeClr val="tx1"/>
                </a:solidFill>
                <a:effectLst/>
                <a:latin typeface="+mn-lt"/>
                <a:ea typeface="+mn-ea"/>
                <a:cs typeface="+mn-cs"/>
              </a:rPr>
              <a:t>share nothing</a:t>
            </a:r>
            <a:r>
              <a:rPr lang="zh-CN" altLang="zh-CN" sz="1200" kern="1200" dirty="0">
                <a:solidFill>
                  <a:schemeClr val="tx1"/>
                </a:solidFill>
                <a:effectLst/>
                <a:latin typeface="+mn-lt"/>
                <a:ea typeface="+mn-ea"/>
                <a:cs typeface="+mn-cs"/>
              </a:rPr>
              <a:t>的架构，计算层和存储层分离，每层可以独自伸缩</a:t>
            </a:r>
          </a:p>
          <a:p>
            <a:pPr lvl="0"/>
            <a:r>
              <a:rPr lang="zh-CN" altLang="zh-CN" sz="1200" kern="1200" dirty="0">
                <a:solidFill>
                  <a:schemeClr val="tx1"/>
                </a:solidFill>
                <a:effectLst/>
                <a:latin typeface="+mn-lt"/>
                <a:ea typeface="+mn-ea"/>
                <a:cs typeface="+mn-cs"/>
              </a:rPr>
              <a:t>数据高一致性，健壮的分布式事务处理机制</a:t>
            </a:r>
          </a:p>
          <a:p>
            <a:pPr lvl="0"/>
            <a:r>
              <a:rPr lang="zh-CN" altLang="zh-CN" sz="1200" kern="1200" dirty="0">
                <a:solidFill>
                  <a:schemeClr val="tx1"/>
                </a:solidFill>
                <a:effectLst/>
                <a:latin typeface="+mn-lt"/>
                <a:ea typeface="+mn-ea"/>
                <a:cs typeface="+mn-cs"/>
              </a:rPr>
              <a:t>单个集群规模的容量可以做到</a:t>
            </a:r>
            <a:r>
              <a:rPr lang="en-US" altLang="zh-CN" sz="1200" kern="1200" dirty="0">
                <a:solidFill>
                  <a:schemeClr val="tx1"/>
                </a:solidFill>
                <a:effectLst/>
                <a:latin typeface="+mn-lt"/>
                <a:ea typeface="+mn-ea"/>
                <a:cs typeface="+mn-cs"/>
              </a:rPr>
              <a:t>PB,EB</a:t>
            </a:r>
            <a:r>
              <a:rPr lang="zh-CN" altLang="zh-CN" sz="1200" kern="1200" dirty="0">
                <a:solidFill>
                  <a:schemeClr val="tx1"/>
                </a:solidFill>
                <a:effectLst/>
                <a:latin typeface="+mn-lt"/>
                <a:ea typeface="+mn-ea"/>
                <a:cs typeface="+mn-cs"/>
              </a:rPr>
              <a:t>级别</a:t>
            </a:r>
          </a:p>
          <a:p>
            <a:pPr lvl="0"/>
            <a:r>
              <a:rPr lang="zh-CN" altLang="zh-CN" sz="1200" kern="1200" dirty="0">
                <a:solidFill>
                  <a:schemeClr val="tx1"/>
                </a:solidFill>
                <a:effectLst/>
                <a:latin typeface="+mn-lt"/>
                <a:ea typeface="+mn-ea"/>
                <a:cs typeface="+mn-cs"/>
              </a:rPr>
              <a:t>所有的节点支持多写，提供更好的性能</a:t>
            </a:r>
          </a:p>
          <a:p>
            <a:pPr lvl="0"/>
            <a:r>
              <a:rPr lang="en-US" altLang="zh-CN" sz="1200" kern="1200" dirty="0">
                <a:solidFill>
                  <a:schemeClr val="tx1"/>
                </a:solidFill>
                <a:effectLst/>
                <a:latin typeface="+mn-lt"/>
                <a:ea typeface="+mn-ea"/>
                <a:cs typeface="+mn-cs"/>
              </a:rPr>
              <a:t>100%</a:t>
            </a:r>
            <a:r>
              <a:rPr lang="zh-CN" altLang="zh-CN" sz="1200" kern="1200" dirty="0">
                <a:solidFill>
                  <a:schemeClr val="tx1"/>
                </a:solidFill>
                <a:effectLst/>
                <a:latin typeface="+mn-lt"/>
                <a:ea typeface="+mn-ea"/>
                <a:cs typeface="+mn-cs"/>
              </a:rPr>
              <a:t>兼容</a:t>
            </a:r>
            <a:r>
              <a:rPr lang="en-US" altLang="zh-CN" sz="1200" kern="1200" dirty="0">
                <a:solidFill>
                  <a:schemeClr val="tx1"/>
                </a:solidFill>
                <a:effectLst/>
                <a:latin typeface="+mn-lt"/>
                <a:ea typeface="+mn-ea"/>
                <a:cs typeface="+mn-cs"/>
              </a:rPr>
              <a:t>MySQL</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语法功能，包括存储过程，函数，触发器等高级特性，降低从</a:t>
            </a:r>
            <a:r>
              <a:rPr lang="en-US" altLang="zh-CN" sz="1200" kern="1200" dirty="0">
                <a:solidFill>
                  <a:schemeClr val="tx1"/>
                </a:solidFill>
                <a:effectLst/>
                <a:latin typeface="+mn-lt"/>
                <a:ea typeface="+mn-ea"/>
                <a:cs typeface="+mn-cs"/>
              </a:rPr>
              <a:t>Oracle</a:t>
            </a:r>
            <a:r>
              <a:rPr lang="zh-CN" altLang="zh-CN" sz="1200" kern="1200" dirty="0">
                <a:solidFill>
                  <a:schemeClr val="tx1"/>
                </a:solidFill>
                <a:effectLst/>
                <a:latin typeface="+mn-lt"/>
                <a:ea typeface="+mn-ea"/>
                <a:cs typeface="+mn-cs"/>
              </a:rPr>
              <a:t>等传统数据库迁移到分布式数据库的门槛</a:t>
            </a:r>
          </a:p>
          <a:p>
            <a:pPr lvl="0"/>
            <a:r>
              <a:rPr lang="zh-CN" altLang="zh-CN" sz="1200" kern="1200" dirty="0">
                <a:solidFill>
                  <a:schemeClr val="tx1"/>
                </a:solidFill>
                <a:effectLst/>
                <a:latin typeface="+mn-lt"/>
                <a:ea typeface="+mn-ea"/>
                <a:cs typeface="+mn-cs"/>
              </a:rPr>
              <a:t>普通的硬件配置，物理机，虚拟机，公有云，专有云都支持</a:t>
            </a:r>
          </a:p>
          <a:p>
            <a:pPr lvl="0"/>
            <a:r>
              <a:rPr lang="zh-CN" altLang="zh-CN" sz="1200" kern="1200" dirty="0">
                <a:solidFill>
                  <a:schemeClr val="tx1"/>
                </a:solidFill>
                <a:effectLst/>
                <a:latin typeface="+mn-lt"/>
                <a:ea typeface="+mn-ea"/>
                <a:cs typeface="+mn-cs"/>
              </a:rPr>
              <a:t>两地三中心，跨中心多活等</a:t>
            </a:r>
          </a:p>
          <a:p>
            <a:pPr lvl="0"/>
            <a:r>
              <a:rPr lang="zh-CN" altLang="zh-CN" sz="1200" kern="1200" dirty="0">
                <a:solidFill>
                  <a:schemeClr val="tx1"/>
                </a:solidFill>
                <a:effectLst/>
                <a:latin typeface="+mn-lt"/>
                <a:ea typeface="+mn-ea"/>
                <a:cs typeface="+mn-cs"/>
              </a:rPr>
              <a:t>行列混存，除了</a:t>
            </a:r>
            <a:r>
              <a:rPr lang="en-US" altLang="zh-CN" sz="1200" kern="1200" dirty="0" err="1">
                <a:solidFill>
                  <a:schemeClr val="tx1"/>
                </a:solidFill>
                <a:effectLst/>
                <a:latin typeface="+mn-lt"/>
                <a:ea typeface="+mn-ea"/>
                <a:cs typeface="+mn-cs"/>
              </a:rPr>
              <a:t>oltp</a:t>
            </a:r>
            <a:r>
              <a:rPr lang="zh-CN" altLang="zh-CN" sz="1200" kern="1200" dirty="0">
                <a:solidFill>
                  <a:schemeClr val="tx1"/>
                </a:solidFill>
                <a:effectLst/>
                <a:latin typeface="+mn-lt"/>
                <a:ea typeface="+mn-ea"/>
                <a:cs typeface="+mn-cs"/>
              </a:rPr>
              <a:t>之外，更好地支持</a:t>
            </a:r>
            <a:r>
              <a:rPr lang="en-US" altLang="zh-CN" sz="1200" kern="1200" dirty="0" err="1">
                <a:solidFill>
                  <a:schemeClr val="tx1"/>
                </a:solidFill>
                <a:effectLst/>
                <a:latin typeface="+mn-lt"/>
                <a:ea typeface="+mn-ea"/>
                <a:cs typeface="+mn-cs"/>
              </a:rPr>
              <a:t>ap</a:t>
            </a:r>
            <a:r>
              <a:rPr lang="zh-CN" altLang="zh-CN" sz="1200" kern="1200" dirty="0">
                <a:solidFill>
                  <a:schemeClr val="tx1"/>
                </a:solidFill>
                <a:effectLst/>
                <a:latin typeface="+mn-lt"/>
                <a:ea typeface="+mn-ea"/>
                <a:cs typeface="+mn-cs"/>
              </a:rPr>
              <a:t>场景</a:t>
            </a:r>
          </a:p>
          <a:p>
            <a:pPr lvl="0"/>
            <a:r>
              <a:rPr lang="zh-CN" altLang="zh-CN" sz="1200" kern="1200" dirty="0">
                <a:solidFill>
                  <a:schemeClr val="tx1"/>
                </a:solidFill>
                <a:effectLst/>
                <a:latin typeface="+mn-lt"/>
                <a:ea typeface="+mn-ea"/>
                <a:cs typeface="+mn-cs"/>
              </a:rPr>
              <a:t>适用场景广泛，核心的交易场景，如支付，交易，订单等；</a:t>
            </a:r>
            <a:r>
              <a:rPr lang="en-US" altLang="zh-CN" sz="1200" kern="1200" dirty="0" err="1">
                <a:solidFill>
                  <a:schemeClr val="tx1"/>
                </a:solidFill>
                <a:effectLst/>
                <a:latin typeface="+mn-lt"/>
                <a:ea typeface="+mn-ea"/>
                <a:cs typeface="+mn-cs"/>
              </a:rPr>
              <a:t>hbase</a:t>
            </a:r>
            <a:r>
              <a:rPr lang="zh-CN" altLang="zh-CN" sz="1200" kern="1200" dirty="0">
                <a:solidFill>
                  <a:schemeClr val="tx1"/>
                </a:solidFill>
                <a:effectLst/>
                <a:latin typeface="+mn-lt"/>
                <a:ea typeface="+mn-ea"/>
                <a:cs typeface="+mn-cs"/>
              </a:rPr>
              <a:t>的场景；时序数据库的场景等</a:t>
            </a:r>
          </a:p>
          <a:p>
            <a:pPr lvl="0"/>
            <a:r>
              <a:rPr lang="zh-CN" altLang="zh-CN" sz="1200" kern="1200" dirty="0">
                <a:solidFill>
                  <a:schemeClr val="tx1"/>
                </a:solidFill>
                <a:effectLst/>
                <a:latin typeface="+mn-lt"/>
                <a:ea typeface="+mn-ea"/>
                <a:cs typeface="+mn-cs"/>
              </a:rPr>
              <a:t>冷热数据分离</a:t>
            </a:r>
          </a:p>
          <a:p>
            <a:pPr lvl="0"/>
            <a:r>
              <a:rPr lang="zh-CN" altLang="zh-CN" sz="1200" kern="1200" dirty="0">
                <a:solidFill>
                  <a:schemeClr val="tx1"/>
                </a:solidFill>
                <a:effectLst/>
                <a:latin typeface="+mn-lt"/>
                <a:ea typeface="+mn-ea"/>
                <a:cs typeface="+mn-cs"/>
              </a:rPr>
              <a:t>多租户支持</a:t>
            </a:r>
          </a:p>
          <a:p>
            <a:r>
              <a:rPr lang="en-US" altLang="zh-CN" sz="1200" b="1" kern="1200" dirty="0">
                <a:solidFill>
                  <a:schemeClr val="tx1"/>
                </a:solidFill>
                <a:effectLst/>
                <a:latin typeface="+mn-lt"/>
                <a:ea typeface="+mn-ea"/>
                <a:cs typeface="+mn-cs"/>
              </a:rPr>
              <a:t>3.0</a:t>
            </a:r>
            <a:r>
              <a:rPr lang="zh-CN" altLang="zh-CN" sz="1200" b="1" kern="1200" dirty="0">
                <a:solidFill>
                  <a:schemeClr val="tx1"/>
                </a:solidFill>
                <a:effectLst/>
                <a:latin typeface="+mn-lt"/>
                <a:ea typeface="+mn-ea"/>
                <a:cs typeface="+mn-cs"/>
              </a:rPr>
              <a:t>的架构</a:t>
            </a:r>
          </a:p>
          <a:p>
            <a:r>
              <a:rPr lang="zh-CN" altLang="zh-CN" sz="1200" kern="1200" dirty="0">
                <a:solidFill>
                  <a:schemeClr val="tx1"/>
                </a:solidFill>
                <a:effectLst/>
                <a:latin typeface="+mn-lt"/>
                <a:ea typeface="+mn-ea"/>
                <a:cs typeface="+mn-cs"/>
              </a:rPr>
              <a:t>为了解决</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的不足，但是又保持良好的扩展性，所以会继续坚定地走</a:t>
            </a:r>
            <a:r>
              <a:rPr lang="en-US" altLang="zh-CN" sz="1200" kern="1200" dirty="0">
                <a:solidFill>
                  <a:schemeClr val="tx1"/>
                </a:solidFill>
                <a:effectLst/>
                <a:latin typeface="+mn-lt"/>
                <a:ea typeface="+mn-ea"/>
                <a:cs typeface="+mn-cs"/>
              </a:rPr>
              <a:t>Google Spanner</a:t>
            </a:r>
            <a:r>
              <a:rPr lang="zh-CN" altLang="zh-CN" sz="1200" kern="1200" dirty="0">
                <a:solidFill>
                  <a:schemeClr val="tx1"/>
                </a:solidFill>
                <a:effectLst/>
                <a:latin typeface="+mn-lt"/>
                <a:ea typeface="+mn-ea"/>
                <a:cs typeface="+mn-cs"/>
              </a:rPr>
              <a:t>这种技术架构，只是将各层的技术实现做一些改造，核心的架构图如下所示，外观看起来跟</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是比较类似的。</a:t>
            </a: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具体的实现层面会有不少差异，主要体现在以下的方面：</a:t>
            </a:r>
          </a:p>
          <a:p>
            <a:pPr lvl="0"/>
            <a:r>
              <a:rPr lang="en-US" altLang="zh-CN" sz="1200" kern="1200" dirty="0">
                <a:solidFill>
                  <a:schemeClr val="tx1"/>
                </a:solidFill>
                <a:effectLst/>
                <a:latin typeface="+mn-lt"/>
                <a:ea typeface="+mn-ea"/>
                <a:cs typeface="+mn-cs"/>
              </a:rPr>
              <a:t>Proxy</a:t>
            </a:r>
            <a:r>
              <a:rPr lang="zh-CN" altLang="zh-CN" sz="1200" kern="1200" dirty="0">
                <a:solidFill>
                  <a:schemeClr val="tx1"/>
                </a:solidFill>
                <a:effectLst/>
                <a:latin typeface="+mn-lt"/>
                <a:ea typeface="+mn-ea"/>
                <a:cs typeface="+mn-cs"/>
              </a:rPr>
              <a:t>层升级为</a:t>
            </a:r>
            <a:r>
              <a:rPr lang="en-US" altLang="zh-CN" sz="1200" kern="1200" dirty="0" err="1">
                <a:solidFill>
                  <a:schemeClr val="tx1"/>
                </a:solidFill>
                <a:effectLst/>
                <a:latin typeface="+mn-lt"/>
                <a:ea typeface="+mn-ea"/>
                <a:cs typeface="+mn-cs"/>
              </a:rPr>
              <a:t>SQLEngine</a:t>
            </a:r>
            <a:r>
              <a:rPr lang="zh-CN" altLang="zh-CN" sz="1200" kern="1200" dirty="0">
                <a:solidFill>
                  <a:schemeClr val="tx1"/>
                </a:solidFill>
                <a:effectLst/>
                <a:latin typeface="+mn-lt"/>
                <a:ea typeface="+mn-ea"/>
                <a:cs typeface="+mn-cs"/>
              </a:rPr>
              <a:t>层，基于</a:t>
            </a:r>
            <a:r>
              <a:rPr lang="en-US" altLang="zh-CN" sz="1200" kern="1200" dirty="0">
                <a:solidFill>
                  <a:schemeClr val="tx1"/>
                </a:solidFill>
                <a:effectLst/>
                <a:latin typeface="+mn-lt"/>
                <a:ea typeface="+mn-ea"/>
                <a:cs typeface="+mn-cs"/>
              </a:rPr>
              <a:t>MySQL8.0</a:t>
            </a:r>
            <a:r>
              <a:rPr lang="zh-CN" altLang="zh-CN"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层进行改造，将原来的多线程框架换成协程框架，将底层的</a:t>
            </a:r>
            <a:r>
              <a:rPr lang="en-US" altLang="zh-CN" sz="1200" kern="1200" dirty="0" err="1">
                <a:solidFill>
                  <a:schemeClr val="tx1"/>
                </a:solidFill>
                <a:effectLst/>
                <a:latin typeface="+mn-lt"/>
                <a:ea typeface="+mn-ea"/>
                <a:cs typeface="+mn-cs"/>
              </a:rPr>
              <a:t>InnoDB</a:t>
            </a:r>
            <a:r>
              <a:rPr lang="zh-CN" altLang="zh-CN" sz="1200" kern="1200" dirty="0">
                <a:solidFill>
                  <a:schemeClr val="tx1"/>
                </a:solidFill>
                <a:effectLst/>
                <a:latin typeface="+mn-lt"/>
                <a:ea typeface="+mn-ea"/>
                <a:cs typeface="+mn-cs"/>
              </a:rPr>
              <a:t>引擎层换成分布式的存储引擎，移除各种有状态的信息，如锁，</a:t>
            </a:r>
            <a:r>
              <a:rPr lang="en-US" altLang="zh-CN" sz="1200" kern="1200" dirty="0" err="1">
                <a:solidFill>
                  <a:schemeClr val="tx1"/>
                </a:solidFill>
                <a:effectLst/>
                <a:latin typeface="+mn-lt"/>
                <a:ea typeface="+mn-ea"/>
                <a:cs typeface="+mn-cs"/>
              </a:rPr>
              <a:t>binlog</a:t>
            </a:r>
            <a:r>
              <a:rPr lang="zh-CN" altLang="zh-CN" sz="1200" kern="1200" dirty="0">
                <a:solidFill>
                  <a:schemeClr val="tx1"/>
                </a:solidFill>
                <a:effectLst/>
                <a:latin typeface="+mn-lt"/>
                <a:ea typeface="+mn-ea"/>
                <a:cs typeface="+mn-cs"/>
              </a:rPr>
              <a:t>性能优化，本地的表结构等信息。需要持续优化的是分布式的查询计划处理，下推逻辑，路由逻辑，与分布式引擎交互的逻辑等。</a:t>
            </a:r>
          </a:p>
          <a:p>
            <a:pPr lvl="0"/>
            <a:r>
              <a:rPr lang="zh-CN" altLang="zh-CN" sz="1200" kern="1200" dirty="0">
                <a:solidFill>
                  <a:schemeClr val="tx1"/>
                </a:solidFill>
                <a:effectLst/>
                <a:latin typeface="+mn-lt"/>
                <a:ea typeface="+mn-ea"/>
                <a:cs typeface="+mn-cs"/>
              </a:rPr>
              <a:t>调度模块新增一个</a:t>
            </a:r>
            <a:r>
              <a:rPr lang="en-US" altLang="zh-CN" sz="1200" kern="1200" dirty="0">
                <a:solidFill>
                  <a:schemeClr val="tx1"/>
                </a:solidFill>
                <a:effectLst/>
                <a:latin typeface="+mn-lt"/>
                <a:ea typeface="+mn-ea"/>
                <a:cs typeface="+mn-cs"/>
              </a:rPr>
              <a:t>GTM</a:t>
            </a:r>
            <a:r>
              <a:rPr lang="zh-CN" altLang="zh-CN" sz="1200" kern="1200" dirty="0">
                <a:solidFill>
                  <a:schemeClr val="tx1"/>
                </a:solidFill>
                <a:effectLst/>
                <a:latin typeface="+mn-lt"/>
                <a:ea typeface="+mn-ea"/>
                <a:cs typeface="+mn-cs"/>
              </a:rPr>
              <a:t>功能，负责提供全局时钟服务，目前基本开发完成，在</a:t>
            </a:r>
            <a:r>
              <a:rPr lang="en-US" altLang="zh-CN" sz="1200" kern="1200" dirty="0">
                <a:solidFill>
                  <a:schemeClr val="tx1"/>
                </a:solidFill>
                <a:effectLst/>
                <a:latin typeface="+mn-lt"/>
                <a:ea typeface="+mn-ea"/>
                <a:cs typeface="+mn-cs"/>
              </a:rPr>
              <a:t>32</a:t>
            </a:r>
            <a:r>
              <a:rPr lang="zh-CN" altLang="zh-CN" sz="1200" kern="1200" dirty="0">
                <a:solidFill>
                  <a:schemeClr val="tx1"/>
                </a:solidFill>
                <a:effectLst/>
                <a:latin typeface="+mn-lt"/>
                <a:ea typeface="+mn-ea"/>
                <a:cs typeface="+mn-cs"/>
              </a:rPr>
              <a:t>逻辑</a:t>
            </a:r>
            <a:r>
              <a:rPr lang="en-US" altLang="zh-CN" sz="1200" kern="1200" dirty="0" err="1">
                <a:solidFill>
                  <a:schemeClr val="tx1"/>
                </a:solidFill>
                <a:effectLst/>
                <a:latin typeface="+mn-lt"/>
                <a:ea typeface="+mn-ea"/>
                <a:cs typeface="+mn-cs"/>
              </a:rPr>
              <a:t>cpu</a:t>
            </a:r>
            <a:r>
              <a:rPr lang="zh-CN" altLang="zh-CN" sz="1200" kern="1200" dirty="0">
                <a:solidFill>
                  <a:schemeClr val="tx1"/>
                </a:solidFill>
                <a:effectLst/>
                <a:latin typeface="+mn-lt"/>
                <a:ea typeface="+mn-ea"/>
                <a:cs typeface="+mn-cs"/>
              </a:rPr>
              <a:t>的情况下，通过</a:t>
            </a:r>
            <a:r>
              <a:rPr lang="en-US" altLang="zh-CN" sz="1200" kern="1200" dirty="0">
                <a:solidFill>
                  <a:schemeClr val="tx1"/>
                </a:solidFill>
                <a:effectLst/>
                <a:latin typeface="+mn-lt"/>
                <a:ea typeface="+mn-ea"/>
                <a:cs typeface="+mn-cs"/>
              </a:rPr>
              <a:t>raft</a:t>
            </a:r>
            <a:r>
              <a:rPr lang="zh-CN" altLang="zh-CN" sz="1200" kern="1200" dirty="0">
                <a:solidFill>
                  <a:schemeClr val="tx1"/>
                </a:solidFill>
                <a:effectLst/>
                <a:latin typeface="+mn-lt"/>
                <a:ea typeface="+mn-ea"/>
                <a:cs typeface="+mn-cs"/>
              </a:rPr>
              <a:t>构成的</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节点组能提供</a:t>
            </a:r>
            <a:r>
              <a:rPr lang="en-US" altLang="zh-CN" sz="1200" kern="1200" dirty="0">
                <a:solidFill>
                  <a:schemeClr val="tx1"/>
                </a:solidFill>
                <a:effectLst/>
                <a:latin typeface="+mn-lt"/>
                <a:ea typeface="+mn-ea"/>
                <a:cs typeface="+mn-cs"/>
              </a:rPr>
              <a:t>200w/s</a:t>
            </a:r>
            <a:r>
              <a:rPr lang="zh-CN" altLang="zh-CN" sz="1200" kern="1200" dirty="0">
                <a:solidFill>
                  <a:schemeClr val="tx1"/>
                </a:solidFill>
                <a:effectLst/>
                <a:latin typeface="+mn-lt"/>
                <a:ea typeface="+mn-ea"/>
                <a:cs typeface="+mn-cs"/>
              </a:rPr>
              <a:t>的</a:t>
            </a:r>
            <a:r>
              <a:rPr lang="en-US" altLang="zh-CN" sz="1200" kern="1200" dirty="0" err="1">
                <a:solidFill>
                  <a:schemeClr val="tx1"/>
                </a:solidFill>
                <a:effectLst/>
                <a:latin typeface="+mn-lt"/>
                <a:ea typeface="+mn-ea"/>
                <a:cs typeface="+mn-cs"/>
              </a:rPr>
              <a:t>tps</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pPr lvl="0"/>
            <a:r>
              <a:rPr lang="zh-CN" altLang="zh-CN" sz="1200" kern="1200" dirty="0">
                <a:solidFill>
                  <a:schemeClr val="tx1"/>
                </a:solidFill>
                <a:effectLst/>
                <a:latin typeface="+mn-lt"/>
                <a:ea typeface="+mn-ea"/>
                <a:cs typeface="+mn-cs"/>
              </a:rPr>
              <a:t>分布式引擎不再采用基于</a:t>
            </a:r>
            <a:r>
              <a:rPr lang="en-US" altLang="zh-CN" sz="1200" kern="1200" dirty="0">
                <a:solidFill>
                  <a:schemeClr val="tx1"/>
                </a:solidFill>
                <a:effectLst/>
                <a:latin typeface="+mn-lt"/>
                <a:ea typeface="+mn-ea"/>
                <a:cs typeface="+mn-cs"/>
              </a:rPr>
              <a:t>hash</a:t>
            </a:r>
            <a:r>
              <a:rPr lang="zh-CN" altLang="zh-CN" sz="1200" kern="1200" dirty="0">
                <a:solidFill>
                  <a:schemeClr val="tx1"/>
                </a:solidFill>
                <a:effectLst/>
                <a:latin typeface="+mn-lt"/>
                <a:ea typeface="+mn-ea"/>
                <a:cs typeface="+mn-cs"/>
              </a:rPr>
              <a:t>的多实例的</a:t>
            </a:r>
            <a:r>
              <a:rPr lang="en-US" altLang="zh-CN" sz="1200" kern="1200" dirty="0" err="1">
                <a:solidFill>
                  <a:schemeClr val="tx1"/>
                </a:solidFill>
                <a:effectLst/>
                <a:latin typeface="+mn-lt"/>
                <a:ea typeface="+mn-ea"/>
                <a:cs typeface="+mn-cs"/>
              </a:rPr>
              <a:t>MySQL+Innodb</a:t>
            </a:r>
            <a:r>
              <a:rPr lang="zh-CN" altLang="zh-CN" sz="1200" kern="1200" dirty="0">
                <a:solidFill>
                  <a:schemeClr val="tx1"/>
                </a:solidFill>
                <a:effectLst/>
                <a:latin typeface="+mn-lt"/>
                <a:ea typeface="+mn-ea"/>
                <a:cs typeface="+mn-cs"/>
              </a:rPr>
              <a:t>，而是去掉事务和</a:t>
            </a:r>
            <a:r>
              <a:rPr lang="en-US" altLang="zh-CN" sz="1200" kern="1200" dirty="0">
                <a:solidFill>
                  <a:schemeClr val="tx1"/>
                </a:solidFill>
                <a:effectLst/>
                <a:latin typeface="+mn-lt"/>
                <a:ea typeface="+mn-ea"/>
                <a:cs typeface="+mn-cs"/>
              </a:rPr>
              <a:t>SQL</a:t>
            </a:r>
            <a:r>
              <a:rPr lang="zh-CN" altLang="zh-CN" sz="1200" kern="1200" dirty="0">
                <a:solidFill>
                  <a:schemeClr val="tx1"/>
                </a:solidFill>
                <a:effectLst/>
                <a:latin typeface="+mn-lt"/>
                <a:ea typeface="+mn-ea"/>
                <a:cs typeface="+mn-cs"/>
              </a:rPr>
              <a:t>信息，用基于</a:t>
            </a:r>
            <a:r>
              <a:rPr lang="en-US" altLang="zh-CN" sz="1200" kern="1200" dirty="0" err="1">
                <a:solidFill>
                  <a:schemeClr val="tx1"/>
                </a:solidFill>
                <a:effectLst/>
                <a:latin typeface="+mn-lt"/>
                <a:ea typeface="+mn-ea"/>
                <a:cs typeface="+mn-cs"/>
              </a:rPr>
              <a:t>rocksdb</a:t>
            </a:r>
            <a:r>
              <a:rPr lang="zh-CN" altLang="zh-CN" sz="1200" kern="1200" dirty="0">
                <a:solidFill>
                  <a:schemeClr val="tx1"/>
                </a:solidFill>
                <a:effectLst/>
                <a:latin typeface="+mn-lt"/>
                <a:ea typeface="+mn-ea"/>
                <a:cs typeface="+mn-cs"/>
              </a:rPr>
              <a:t>实现一个自动</a:t>
            </a:r>
            <a:r>
              <a:rPr lang="en-US" altLang="zh-CN" sz="1200" kern="1200" dirty="0">
                <a:solidFill>
                  <a:schemeClr val="tx1"/>
                </a:solidFill>
                <a:effectLst/>
                <a:latin typeface="+mn-lt"/>
                <a:ea typeface="+mn-ea"/>
                <a:cs typeface="+mn-cs"/>
              </a:rPr>
              <a:t>range</a:t>
            </a:r>
            <a:r>
              <a:rPr lang="zh-CN" altLang="zh-CN" sz="1200" kern="1200" dirty="0">
                <a:solidFill>
                  <a:schemeClr val="tx1"/>
                </a:solidFill>
                <a:effectLst/>
                <a:latin typeface="+mn-lt"/>
                <a:ea typeface="+mn-ea"/>
                <a:cs typeface="+mn-cs"/>
              </a:rPr>
              <a:t>分裂的纯分布式的存储引擎。在这里需要实现基于</a:t>
            </a:r>
            <a:r>
              <a:rPr lang="en-US" altLang="zh-CN" sz="1200" kern="1200" dirty="0">
                <a:solidFill>
                  <a:schemeClr val="tx1"/>
                </a:solidFill>
                <a:effectLst/>
                <a:latin typeface="+mn-lt"/>
                <a:ea typeface="+mn-ea"/>
                <a:cs typeface="+mn-cs"/>
              </a:rPr>
              <a:t>raft</a:t>
            </a:r>
            <a:r>
              <a:rPr lang="zh-CN" altLang="zh-CN" sz="1200" kern="1200" dirty="0">
                <a:solidFill>
                  <a:schemeClr val="tx1"/>
                </a:solidFill>
                <a:effectLst/>
                <a:latin typeface="+mn-lt"/>
                <a:ea typeface="+mn-ea"/>
                <a:cs typeface="+mn-cs"/>
              </a:rPr>
              <a:t>协议的数据一致性同步，基于版本号的并发读写，增减节点自动进行容量伸缩，流量调度等特性。</a:t>
            </a:r>
          </a:p>
          <a:p>
            <a:endParaRPr lang="zh-CN" altLang="en-US" dirty="0"/>
          </a:p>
        </p:txBody>
      </p:sp>
      <p:sp>
        <p:nvSpPr>
          <p:cNvPr id="4" name="灯片编号占位符 3"/>
          <p:cNvSpPr>
            <a:spLocks noGrp="1"/>
          </p:cNvSpPr>
          <p:nvPr>
            <p:ph type="sldNum" sz="quarter" idx="10"/>
          </p:nvPr>
        </p:nvSpPr>
        <p:spPr/>
        <p:txBody>
          <a:bodyPr/>
          <a:lstStyle/>
          <a:p>
            <a:fld id="{F283C608-C3F1-3141-9108-CEDED4F7C642}" type="slidenum">
              <a:rPr kumimoji="1" lang="zh-CN" altLang="en-US" smtClean="0"/>
              <a:t>8</a:t>
            </a:fld>
            <a:endParaRPr kumimoji="1" lang="zh-CN" altLang="en-US"/>
          </a:p>
        </p:txBody>
      </p:sp>
    </p:spTree>
    <p:extLst>
      <p:ext uri="{BB962C8B-B14F-4D97-AF65-F5344CB8AC3E}">
        <p14:creationId xmlns:p14="http://schemas.microsoft.com/office/powerpoint/2010/main" val="398367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r>
              <a:rPr lang="zh-CN" altLang="en-US" dirty="0"/>
              <a:t>英杰华 伦敦 </a:t>
            </a:r>
            <a:r>
              <a:rPr lang="en-US" altLang="zh-CN" dirty="0"/>
              <a:t>500</a:t>
            </a:r>
            <a:r>
              <a:rPr lang="zh-CN" altLang="en-US" dirty="0"/>
              <a:t>强</a:t>
            </a:r>
            <a:r>
              <a:rPr lang="en-US" altLang="zh-CN" dirty="0"/>
              <a:t>28</a:t>
            </a:r>
            <a:endParaRPr 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26298C37-846B-4164-9321-D521817DB0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40709BEF-FDAF-4B3A-95C6-12CCFA837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zh-CN" altLang="zh-CN" dirty="0"/>
          </a:p>
        </p:txBody>
      </p:sp>
      <p:sp>
        <p:nvSpPr>
          <p:cNvPr id="12292" name="灯片编号占位符 3">
            <a:extLst>
              <a:ext uri="{FF2B5EF4-FFF2-40B4-BE49-F238E27FC236}">
                <a16:creationId xmlns:a16="http://schemas.microsoft.com/office/drawing/2014/main" id="{76A14594-433E-46B5-8F47-8E94381187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Tx/>
              <a:buNone/>
            </a:pPr>
            <a:fld id="{438389DE-BEF4-4F19-859C-3F9C580B4C8A}" type="slidenum">
              <a:rPr lang="zh-CN" altLang="en-US" smtClean="0">
                <a:latin typeface="Arial" panose="020B0604020202020204" pitchFamily="34" charset="0"/>
                <a:ea typeface="Arial Unicode MS" panose="020B0604020202020204" pitchFamily="34" charset="-122"/>
                <a:cs typeface="Arial Unicode MS" panose="020B0604020202020204" pitchFamily="34" charset="-122"/>
              </a:rPr>
              <a:pPr>
                <a:buFontTx/>
                <a:buNone/>
              </a:pPr>
              <a:t>11</a:t>
            </a:fld>
            <a:endParaRPr lang="zh-CN" altLang="en-US">
              <a:latin typeface="Arial" panose="020B0604020202020204" pitchFamily="34"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77697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26298C37-846B-4164-9321-D521817DB0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40709BEF-FDAF-4B3A-95C6-12CCFA8371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endParaRPr lang="zh-CN" altLang="zh-CN" dirty="0"/>
          </a:p>
        </p:txBody>
      </p:sp>
      <p:sp>
        <p:nvSpPr>
          <p:cNvPr id="12292" name="灯片编号占位符 3">
            <a:extLst>
              <a:ext uri="{FF2B5EF4-FFF2-40B4-BE49-F238E27FC236}">
                <a16:creationId xmlns:a16="http://schemas.microsoft.com/office/drawing/2014/main" id="{76A14594-433E-46B5-8F47-8E94381187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Tx/>
              <a:buNone/>
            </a:pPr>
            <a:fld id="{438389DE-BEF4-4F19-859C-3F9C580B4C8A}" type="slidenum">
              <a:rPr lang="zh-CN" altLang="en-US" smtClean="0">
                <a:latin typeface="Arial" panose="020B0604020202020204" pitchFamily="34" charset="0"/>
                <a:ea typeface="Arial Unicode MS" panose="020B0604020202020204" pitchFamily="34" charset="-122"/>
                <a:cs typeface="Arial Unicode MS" panose="020B0604020202020204" pitchFamily="34" charset="-122"/>
              </a:rPr>
              <a:pPr>
                <a:buFontTx/>
                <a:buNone/>
              </a:pPr>
              <a:t>12</a:t>
            </a:fld>
            <a:endParaRPr lang="zh-CN" altLang="en-US">
              <a:latin typeface="Arial" panose="020B0604020202020204" pitchFamily="34" charset="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855878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09DD3-CCC5-4244-A3C8-EF2072F4A4C5}"/>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AE8F29E-FBDA-684D-B9BA-913CB88A0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C8D05923-7184-6644-8AB0-F7D7E35AF9B5}"/>
              </a:ext>
            </a:extLst>
          </p:cNvPr>
          <p:cNvSpPr>
            <a:spLocks noGrp="1"/>
          </p:cNvSpPr>
          <p:nvPr>
            <p:ph type="dt" sz="half" idx="10"/>
          </p:nvPr>
        </p:nvSpPr>
        <p:spPr/>
        <p:txBody>
          <a:bodyPr/>
          <a:lstStyle/>
          <a:p>
            <a:fld id="{CDBEDD82-7027-C043-923D-D9FC0A62FF2F}" type="datetimeFigureOut">
              <a:rPr kumimoji="1" lang="zh-CN" altLang="en-US" smtClean="0"/>
              <a:t>2020/11/24</a:t>
            </a:fld>
            <a:endParaRPr kumimoji="1" lang="zh-CN" altLang="en-US"/>
          </a:p>
        </p:txBody>
      </p:sp>
      <p:sp>
        <p:nvSpPr>
          <p:cNvPr id="5" name="页脚占位符 4">
            <a:extLst>
              <a:ext uri="{FF2B5EF4-FFF2-40B4-BE49-F238E27FC236}">
                <a16:creationId xmlns:a16="http://schemas.microsoft.com/office/drawing/2014/main" id="{7C171025-726A-0E48-8022-4335EFCF36E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DEA8221-9A95-E145-BF4C-E5387863EED6}"/>
              </a:ext>
            </a:extLst>
          </p:cNvPr>
          <p:cNvSpPr>
            <a:spLocks noGrp="1"/>
          </p:cNvSpPr>
          <p:nvPr>
            <p:ph type="sldNum" sz="quarter" idx="12"/>
          </p:nvPr>
        </p:nvSpPr>
        <p:spPr/>
        <p:txBody>
          <a:bodyPr/>
          <a:lstStyle/>
          <a:p>
            <a:fld id="{D72DAA98-495C-A645-BE27-274F074AC9A5}" type="slidenum">
              <a:rPr kumimoji="1" lang="zh-CN" altLang="en-US" smtClean="0"/>
              <a:t>‹#›</a:t>
            </a:fld>
            <a:endParaRPr kumimoji="1" lang="zh-CN" altLang="en-US"/>
          </a:p>
        </p:txBody>
      </p:sp>
    </p:spTree>
    <p:extLst>
      <p:ext uri="{BB962C8B-B14F-4D97-AF65-F5344CB8AC3E}">
        <p14:creationId xmlns:p14="http://schemas.microsoft.com/office/powerpoint/2010/main" val="342751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6C61D0-58EA-5840-AA9B-27DC37EFC761}"/>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351E001-8FC2-0B4A-9E02-E23D5A4F9295}"/>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1D8B0A5C-1C24-AB42-9D69-AC01FFD2D712}"/>
              </a:ext>
            </a:extLst>
          </p:cNvPr>
          <p:cNvSpPr>
            <a:spLocks noGrp="1"/>
          </p:cNvSpPr>
          <p:nvPr>
            <p:ph type="dt" sz="half" idx="10"/>
          </p:nvPr>
        </p:nvSpPr>
        <p:spPr/>
        <p:txBody>
          <a:bodyPr/>
          <a:lstStyle/>
          <a:p>
            <a:fld id="{CDBEDD82-7027-C043-923D-D9FC0A62FF2F}" type="datetimeFigureOut">
              <a:rPr kumimoji="1" lang="zh-CN" altLang="en-US" smtClean="0"/>
              <a:t>2020/11/24</a:t>
            </a:fld>
            <a:endParaRPr kumimoji="1" lang="zh-CN" altLang="en-US"/>
          </a:p>
        </p:txBody>
      </p:sp>
      <p:sp>
        <p:nvSpPr>
          <p:cNvPr id="5" name="页脚占位符 4">
            <a:extLst>
              <a:ext uri="{FF2B5EF4-FFF2-40B4-BE49-F238E27FC236}">
                <a16:creationId xmlns:a16="http://schemas.microsoft.com/office/drawing/2014/main" id="{A022D3C9-4C73-7040-B0F7-8D21FA1681F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1070C9A-EFEC-C94D-AE26-E7B821F338A7}"/>
              </a:ext>
            </a:extLst>
          </p:cNvPr>
          <p:cNvSpPr>
            <a:spLocks noGrp="1"/>
          </p:cNvSpPr>
          <p:nvPr>
            <p:ph type="sldNum" sz="quarter" idx="12"/>
          </p:nvPr>
        </p:nvSpPr>
        <p:spPr/>
        <p:txBody>
          <a:bodyPr/>
          <a:lstStyle/>
          <a:p>
            <a:fld id="{D72DAA98-495C-A645-BE27-274F074AC9A5}" type="slidenum">
              <a:rPr kumimoji="1" lang="zh-CN" altLang="en-US" smtClean="0"/>
              <a:t>‹#›</a:t>
            </a:fld>
            <a:endParaRPr kumimoji="1" lang="zh-CN" altLang="en-US"/>
          </a:p>
        </p:txBody>
      </p:sp>
    </p:spTree>
    <p:extLst>
      <p:ext uri="{BB962C8B-B14F-4D97-AF65-F5344CB8AC3E}">
        <p14:creationId xmlns:p14="http://schemas.microsoft.com/office/powerpoint/2010/main" val="8917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B684FD-E682-264C-A5FB-1A67FE48403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A41CBDC9-1C94-8D4A-8305-36A24914338E}"/>
              </a:ext>
            </a:extLst>
          </p:cNvPr>
          <p:cNvSpPr>
            <a:spLocks noGrp="1"/>
          </p:cNvSpPr>
          <p:nvPr>
            <p:ph type="dt" sz="half" idx="10"/>
          </p:nvPr>
        </p:nvSpPr>
        <p:spPr/>
        <p:txBody>
          <a:bodyPr/>
          <a:lstStyle/>
          <a:p>
            <a:fld id="{CDBEDD82-7027-C043-923D-D9FC0A62FF2F}" type="datetimeFigureOut">
              <a:rPr kumimoji="1" lang="zh-CN" altLang="en-US" smtClean="0"/>
              <a:t>2020/11/24</a:t>
            </a:fld>
            <a:endParaRPr kumimoji="1" lang="zh-CN" altLang="en-US"/>
          </a:p>
        </p:txBody>
      </p:sp>
      <p:sp>
        <p:nvSpPr>
          <p:cNvPr id="4" name="页脚占位符 3">
            <a:extLst>
              <a:ext uri="{FF2B5EF4-FFF2-40B4-BE49-F238E27FC236}">
                <a16:creationId xmlns:a16="http://schemas.microsoft.com/office/drawing/2014/main" id="{73469B81-61DC-6643-8460-9B95313089B9}"/>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D3B965C7-4465-4642-AF11-6E96604EABEC}"/>
              </a:ext>
            </a:extLst>
          </p:cNvPr>
          <p:cNvSpPr>
            <a:spLocks noGrp="1"/>
          </p:cNvSpPr>
          <p:nvPr>
            <p:ph type="sldNum" sz="quarter" idx="12"/>
          </p:nvPr>
        </p:nvSpPr>
        <p:spPr/>
        <p:txBody>
          <a:bodyPr/>
          <a:lstStyle/>
          <a:p>
            <a:fld id="{D72DAA98-495C-A645-BE27-274F074AC9A5}" type="slidenum">
              <a:rPr kumimoji="1" lang="zh-CN" altLang="en-US" smtClean="0"/>
              <a:t>‹#›</a:t>
            </a:fld>
            <a:endParaRPr kumimoji="1" lang="zh-CN" altLang="en-US"/>
          </a:p>
        </p:txBody>
      </p:sp>
    </p:spTree>
    <p:extLst>
      <p:ext uri="{BB962C8B-B14F-4D97-AF65-F5344CB8AC3E}">
        <p14:creationId xmlns:p14="http://schemas.microsoft.com/office/powerpoint/2010/main" val="381623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767408" y="1340768"/>
            <a:ext cx="10515600" cy="1325563"/>
          </a:xfrm>
        </p:spPr>
        <p:txBody>
          <a:bodyPr/>
          <a:lstStyle/>
          <a:p>
            <a:r>
              <a:rPr lang="zh-CN"/>
              <a:t>单击此处编辑母版标题样式</a:t>
            </a:r>
          </a:p>
        </p:txBody>
      </p:sp>
    </p:spTree>
    <p:extLst>
      <p:ext uri="{BB962C8B-B14F-4D97-AF65-F5344CB8AC3E}">
        <p14:creationId xmlns:p14="http://schemas.microsoft.com/office/powerpoint/2010/main" val="389498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918E71-1595-424C-91B5-FC406B2CD107}"/>
              </a:ext>
            </a:extLst>
          </p:cNvPr>
          <p:cNvSpPr>
            <a:spLocks noGrp="1"/>
          </p:cNvSpPr>
          <p:nvPr>
            <p:ph type="dt" sz="half" idx="10"/>
          </p:nvPr>
        </p:nvSpPr>
        <p:spPr/>
        <p:txBody>
          <a:bodyPr/>
          <a:lstStyle/>
          <a:p>
            <a:fld id="{CDBEDD82-7027-C043-923D-D9FC0A62FF2F}" type="datetimeFigureOut">
              <a:rPr kumimoji="1" lang="zh-CN" altLang="en-US" smtClean="0"/>
              <a:t>2020/11/24</a:t>
            </a:fld>
            <a:endParaRPr kumimoji="1" lang="zh-CN" altLang="en-US"/>
          </a:p>
        </p:txBody>
      </p:sp>
      <p:sp>
        <p:nvSpPr>
          <p:cNvPr id="3" name="页脚占位符 2">
            <a:extLst>
              <a:ext uri="{FF2B5EF4-FFF2-40B4-BE49-F238E27FC236}">
                <a16:creationId xmlns:a16="http://schemas.microsoft.com/office/drawing/2014/main" id="{A371DDFA-910E-2D4E-B2DF-7F505435D61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81790FE-E808-8D4F-9C72-85D95FE7F601}"/>
              </a:ext>
            </a:extLst>
          </p:cNvPr>
          <p:cNvSpPr>
            <a:spLocks noGrp="1"/>
          </p:cNvSpPr>
          <p:nvPr>
            <p:ph type="sldNum" sz="quarter" idx="12"/>
          </p:nvPr>
        </p:nvSpPr>
        <p:spPr/>
        <p:txBody>
          <a:bodyPr/>
          <a:lstStyle/>
          <a:p>
            <a:fld id="{D72DAA98-495C-A645-BE27-274F074AC9A5}" type="slidenum">
              <a:rPr kumimoji="1" lang="zh-CN" altLang="en-US" smtClean="0"/>
              <a:t>‹#›</a:t>
            </a:fld>
            <a:endParaRPr kumimoji="1" lang="zh-CN" altLang="en-US"/>
          </a:p>
        </p:txBody>
      </p:sp>
    </p:spTree>
    <p:extLst>
      <p:ext uri="{BB962C8B-B14F-4D97-AF65-F5344CB8AC3E}">
        <p14:creationId xmlns:p14="http://schemas.microsoft.com/office/powerpoint/2010/main" val="145745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13" name="标题 1"/>
          <p:cNvSpPr>
            <a:spLocks noGrp="1"/>
          </p:cNvSpPr>
          <p:nvPr>
            <p:ph type="title"/>
          </p:nvPr>
        </p:nvSpPr>
        <p:spPr>
          <a:xfrm>
            <a:off x="476944" y="476672"/>
            <a:ext cx="10515600" cy="568886"/>
          </a:xfrm>
        </p:spPr>
        <p:txBody>
          <a:bodyPr/>
          <a:lstStyle>
            <a:lvl1pPr lvl="0">
              <a:defRPr sz="2400" b="1">
                <a:solidFill>
                  <a:srgbClr val="006EFF"/>
                </a:solidFill>
                <a:latin typeface="微软雅黑"/>
                <a:ea typeface="微软雅黑"/>
              </a:defRPr>
            </a:lvl1pPr>
          </a:lstStyle>
          <a:p>
            <a:r>
              <a:rPr lang="zh-CN"/>
              <a:t>单击此处编辑母版标题样式</a:t>
            </a:r>
          </a:p>
        </p:txBody>
      </p:sp>
    </p:spTree>
    <p:extLst>
      <p:ext uri="{BB962C8B-B14F-4D97-AF65-F5344CB8AC3E}">
        <p14:creationId xmlns:p14="http://schemas.microsoft.com/office/powerpoint/2010/main" val="253377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标题与副标题">
    <p:spTree>
      <p:nvGrpSpPr>
        <p:cNvPr id="1" name=""/>
        <p:cNvGrpSpPr/>
        <p:nvPr/>
      </p:nvGrpSpPr>
      <p:grpSpPr>
        <a:xfrm>
          <a:off x="0" y="0"/>
          <a:ext cx="0" cy="0"/>
          <a:chOff x="0" y="0"/>
          <a:chExt cx="0" cy="0"/>
        </a:xfrm>
      </p:grpSpPr>
      <p:sp>
        <p:nvSpPr>
          <p:cNvPr id="4" name="Google Shape;17;p3"/>
          <p:cNvSpPr txBox="1">
            <a:spLocks noGrp="1"/>
          </p:cNvSpPr>
          <p:nvPr>
            <p:ph type="title"/>
          </p:nvPr>
        </p:nvSpPr>
        <p:spPr>
          <a:xfrm>
            <a:off x="520800" y="593366"/>
            <a:ext cx="11255600" cy="763600"/>
          </a:xfrm>
          <a:prstGeom prst="rect">
            <a:avLst/>
          </a:prstGeom>
        </p:spPr>
        <p:txBody>
          <a:bodyPr wrap="square" lIns="91425" tIns="91425" rIns="91425" bIns="91425" anchor="t" anchorCtr="0"/>
          <a:lstStyle>
            <a:lvl1pPr lvl="0">
              <a:spcBef>
                <a:spcPts val="0"/>
              </a:spcBef>
              <a:spcAft>
                <a:spcPts val="0"/>
              </a:spcAft>
              <a:buClr>
                <a:srgbClr val="173EA0"/>
              </a:buClr>
              <a:buFont typeface="Ubuntu"/>
              <a:buNone/>
              <a:defRPr sz="3200" b="1">
                <a:solidFill>
                  <a:srgbClr val="173EA0"/>
                </a:solidFill>
                <a:latin typeface="PingFang SC"/>
                <a:ea typeface="PingFang SC"/>
              </a:defRPr>
            </a:lvl1pPr>
            <a:lvl2pPr lvl="1">
              <a:spcBef>
                <a:spcPts val="0"/>
              </a:spcBef>
              <a:spcAft>
                <a:spcPts val="0"/>
              </a:spcAft>
              <a:buFont typeface="Ubuntu"/>
              <a:buNone/>
              <a:defRPr>
                <a:latin typeface="Ubuntu"/>
                <a:ea typeface="Ubuntu"/>
              </a:defRPr>
            </a:lvl2pPr>
            <a:lvl3pPr lvl="2">
              <a:spcBef>
                <a:spcPts val="0"/>
              </a:spcBef>
              <a:spcAft>
                <a:spcPts val="0"/>
              </a:spcAft>
              <a:buFont typeface="Ubuntu"/>
              <a:buNone/>
              <a:defRPr>
                <a:latin typeface="Ubuntu"/>
                <a:ea typeface="Ubuntu"/>
              </a:defRPr>
            </a:lvl3pPr>
            <a:lvl4pPr lvl="3">
              <a:spcBef>
                <a:spcPts val="0"/>
              </a:spcBef>
              <a:spcAft>
                <a:spcPts val="0"/>
              </a:spcAft>
              <a:buFont typeface="Ubuntu"/>
              <a:buNone/>
              <a:defRPr>
                <a:latin typeface="Ubuntu"/>
                <a:ea typeface="Ubuntu"/>
              </a:defRPr>
            </a:lvl4pPr>
            <a:lvl5pPr lvl="4">
              <a:spcBef>
                <a:spcPts val="0"/>
              </a:spcBef>
              <a:spcAft>
                <a:spcPts val="0"/>
              </a:spcAft>
              <a:buFont typeface="Ubuntu"/>
              <a:buNone/>
              <a:defRPr>
                <a:latin typeface="Ubuntu"/>
                <a:ea typeface="Ubuntu"/>
              </a:defRPr>
            </a:lvl5pPr>
            <a:lvl6pPr lvl="5">
              <a:spcBef>
                <a:spcPts val="0"/>
              </a:spcBef>
              <a:spcAft>
                <a:spcPts val="0"/>
              </a:spcAft>
              <a:buFont typeface="Ubuntu"/>
              <a:buNone/>
              <a:defRPr>
                <a:latin typeface="Ubuntu"/>
                <a:ea typeface="Ubuntu"/>
              </a:defRPr>
            </a:lvl6pPr>
            <a:lvl7pPr lvl="6">
              <a:spcBef>
                <a:spcPts val="0"/>
              </a:spcBef>
              <a:spcAft>
                <a:spcPts val="0"/>
              </a:spcAft>
              <a:buFont typeface="Ubuntu"/>
              <a:buNone/>
              <a:defRPr>
                <a:latin typeface="Ubuntu"/>
                <a:ea typeface="Ubuntu"/>
              </a:defRPr>
            </a:lvl7pPr>
            <a:lvl8pPr lvl="7">
              <a:spcBef>
                <a:spcPts val="0"/>
              </a:spcBef>
              <a:spcAft>
                <a:spcPts val="0"/>
              </a:spcAft>
              <a:buFont typeface="Ubuntu"/>
              <a:buNone/>
              <a:defRPr>
                <a:latin typeface="Ubuntu"/>
                <a:ea typeface="Ubuntu"/>
              </a:defRPr>
            </a:lvl8pPr>
            <a:lvl9pPr lvl="8">
              <a:spcBef>
                <a:spcPts val="0"/>
              </a:spcBef>
              <a:spcAft>
                <a:spcPts val="0"/>
              </a:spcAft>
              <a:buFont typeface="Ubuntu"/>
              <a:buNone/>
              <a:defRPr>
                <a:latin typeface="Ubuntu"/>
                <a:ea typeface="Ubuntu"/>
              </a:defRPr>
            </a:lvl9pPr>
          </a:lstStyle>
          <a:p>
            <a:endParaRPr/>
          </a:p>
        </p:txBody>
      </p:sp>
      <p:sp>
        <p:nvSpPr>
          <p:cNvPr id="5" name="Google Shape;18;p3"/>
          <p:cNvSpPr txBox="1">
            <a:spLocks noGrp="1"/>
          </p:cNvSpPr>
          <p:nvPr>
            <p:ph type="body" idx="1"/>
          </p:nvPr>
        </p:nvSpPr>
        <p:spPr>
          <a:xfrm>
            <a:off x="415600" y="1536634"/>
            <a:ext cx="11360800" cy="4555200"/>
          </a:xfrm>
          <a:prstGeom prst="rect">
            <a:avLst/>
          </a:prstGeom>
        </p:spPr>
        <p:txBody>
          <a:bodyPr wrap="square" lIns="91425" tIns="91425" rIns="91425" bIns="91425" anchor="t" anchorCtr="0"/>
          <a:lstStyle>
            <a:lvl1pPr marL="609608" lvl="0" indent="-457206">
              <a:lnSpc>
                <a:spcPct val="150000"/>
              </a:lnSpc>
              <a:spcBef>
                <a:spcPts val="0"/>
              </a:spcBef>
              <a:spcAft>
                <a:spcPts val="0"/>
              </a:spcAft>
              <a:buFont typeface="Ubuntu"/>
              <a:buChar char="●"/>
              <a:defRPr>
                <a:latin typeface="PingFang SC"/>
                <a:ea typeface="PingFang SC"/>
              </a:defRPr>
            </a:lvl1pPr>
            <a:lvl2pPr marL="1219215" lvl="1" indent="-423339">
              <a:lnSpc>
                <a:spcPct val="150000"/>
              </a:lnSpc>
              <a:spcBef>
                <a:spcPts val="0"/>
              </a:spcBef>
              <a:spcAft>
                <a:spcPts val="0"/>
              </a:spcAft>
              <a:buFont typeface="Ubuntu"/>
              <a:buChar char="○"/>
              <a:defRPr>
                <a:latin typeface="Ubuntu"/>
                <a:ea typeface="Ubuntu"/>
              </a:defRPr>
            </a:lvl2pPr>
            <a:lvl3pPr marL="1828823" lvl="2" indent="-423339">
              <a:lnSpc>
                <a:spcPct val="150000"/>
              </a:lnSpc>
              <a:spcBef>
                <a:spcPts val="0"/>
              </a:spcBef>
              <a:spcAft>
                <a:spcPts val="0"/>
              </a:spcAft>
              <a:buFont typeface="Ubuntu"/>
              <a:buChar char="■"/>
              <a:defRPr>
                <a:latin typeface="Ubuntu"/>
                <a:ea typeface="Ubuntu"/>
              </a:defRPr>
            </a:lvl3pPr>
            <a:lvl4pPr marL="2438431" lvl="3" indent="-423339">
              <a:lnSpc>
                <a:spcPct val="150000"/>
              </a:lnSpc>
              <a:spcBef>
                <a:spcPts val="0"/>
              </a:spcBef>
              <a:spcAft>
                <a:spcPts val="0"/>
              </a:spcAft>
              <a:buFont typeface="Ubuntu"/>
              <a:buChar char="●"/>
              <a:defRPr>
                <a:latin typeface="Ubuntu"/>
                <a:ea typeface="Ubuntu"/>
              </a:defRPr>
            </a:lvl4pPr>
            <a:lvl5pPr marL="3048038" lvl="4" indent="-423339">
              <a:lnSpc>
                <a:spcPct val="150000"/>
              </a:lnSpc>
              <a:spcBef>
                <a:spcPts val="0"/>
              </a:spcBef>
              <a:spcAft>
                <a:spcPts val="0"/>
              </a:spcAft>
              <a:buFont typeface="Ubuntu"/>
              <a:buChar char="○"/>
              <a:defRPr>
                <a:latin typeface="Ubuntu"/>
                <a:ea typeface="Ubuntu"/>
              </a:defRPr>
            </a:lvl5pPr>
            <a:lvl6pPr marL="3657646" lvl="5" indent="-423339">
              <a:lnSpc>
                <a:spcPct val="150000"/>
              </a:lnSpc>
              <a:spcBef>
                <a:spcPts val="0"/>
              </a:spcBef>
              <a:spcAft>
                <a:spcPts val="0"/>
              </a:spcAft>
              <a:buFont typeface="Ubuntu"/>
              <a:buChar char="■"/>
              <a:defRPr>
                <a:latin typeface="Ubuntu"/>
                <a:ea typeface="Ubuntu"/>
              </a:defRPr>
            </a:lvl6pPr>
            <a:lvl7pPr marL="4267254" lvl="6" indent="-423339">
              <a:lnSpc>
                <a:spcPct val="150000"/>
              </a:lnSpc>
              <a:spcBef>
                <a:spcPts val="0"/>
              </a:spcBef>
              <a:spcAft>
                <a:spcPts val="0"/>
              </a:spcAft>
              <a:buFont typeface="Ubuntu"/>
              <a:buChar char="●"/>
              <a:defRPr>
                <a:latin typeface="Ubuntu"/>
                <a:ea typeface="Ubuntu"/>
              </a:defRPr>
            </a:lvl7pPr>
            <a:lvl8pPr marL="4876861" lvl="7" indent="-423339">
              <a:lnSpc>
                <a:spcPct val="150000"/>
              </a:lnSpc>
              <a:spcBef>
                <a:spcPts val="0"/>
              </a:spcBef>
              <a:spcAft>
                <a:spcPts val="0"/>
              </a:spcAft>
              <a:buFont typeface="Ubuntu"/>
              <a:buChar char="○"/>
              <a:defRPr>
                <a:latin typeface="Ubuntu"/>
                <a:ea typeface="Ubuntu"/>
              </a:defRPr>
            </a:lvl8pPr>
            <a:lvl9pPr marL="5486469" lvl="8" indent="-423339">
              <a:lnSpc>
                <a:spcPct val="150000"/>
              </a:lnSpc>
              <a:spcBef>
                <a:spcPts val="0"/>
              </a:spcBef>
              <a:spcAft>
                <a:spcPts val="0"/>
              </a:spcAft>
              <a:buFont typeface="Ubuntu"/>
              <a:buChar char="■"/>
              <a:defRPr>
                <a:latin typeface="Ubuntu"/>
                <a:ea typeface="Ubuntu"/>
              </a:defRPr>
            </a:lvl9pPr>
          </a:lstStyle>
          <a:p>
            <a:endParaRPr/>
          </a:p>
        </p:txBody>
      </p:sp>
    </p:spTree>
    <p:extLst>
      <p:ext uri="{BB962C8B-B14F-4D97-AF65-F5344CB8AC3E}">
        <p14:creationId xmlns:p14="http://schemas.microsoft.com/office/powerpoint/2010/main" val="376883646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32477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5F1DD11-940C-7D48-8C04-0FD6B572F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A8194BF9-98BC-9A47-9A26-E9B55E7AE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F45B0915-C6E3-C248-8BA1-7E4AA5731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EDD82-7027-C043-923D-D9FC0A62FF2F}" type="datetimeFigureOut">
              <a:rPr kumimoji="1" lang="zh-CN" altLang="en-US" smtClean="0"/>
              <a:t>2020/11/24</a:t>
            </a:fld>
            <a:endParaRPr kumimoji="1" lang="zh-CN" altLang="en-US"/>
          </a:p>
        </p:txBody>
      </p:sp>
      <p:sp>
        <p:nvSpPr>
          <p:cNvPr id="5" name="页脚占位符 4">
            <a:extLst>
              <a:ext uri="{FF2B5EF4-FFF2-40B4-BE49-F238E27FC236}">
                <a16:creationId xmlns:a16="http://schemas.microsoft.com/office/drawing/2014/main" id="{4A4DF675-2FE8-C149-B6EE-1B7BC7205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FA55BA1B-A04D-1B4C-8D09-92DF569C60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DAA98-495C-A645-BE27-274F074AC9A5}" type="slidenum">
              <a:rPr kumimoji="1" lang="zh-CN" altLang="en-US" smtClean="0"/>
              <a:t>‹#›</a:t>
            </a:fld>
            <a:endParaRPr kumimoji="1" lang="zh-CN" altLang="en-US"/>
          </a:p>
        </p:txBody>
      </p:sp>
      <p:pic>
        <p:nvPicPr>
          <p:cNvPr id="7" name="图片 6">
            <a:extLst>
              <a:ext uri="{FF2B5EF4-FFF2-40B4-BE49-F238E27FC236}">
                <a16:creationId xmlns:a16="http://schemas.microsoft.com/office/drawing/2014/main" id="{FA29C329-FDD3-574D-ADB7-6C4DBECEF50F}"/>
              </a:ext>
            </a:extLst>
          </p:cNvPr>
          <p:cNvPicPr>
            <a:picLocks noChangeAspect="1"/>
          </p:cNvPicPr>
          <p:nvPr userDrawn="1"/>
        </p:nvPicPr>
        <p:blipFill>
          <a:blip r:embed="rId10"/>
          <a:stretch>
            <a:fillRect/>
          </a:stretch>
        </p:blipFill>
        <p:spPr>
          <a:xfrm>
            <a:off x="10561198" y="388515"/>
            <a:ext cx="1093691" cy="195685"/>
          </a:xfrm>
          <a:prstGeom prst="rect">
            <a:avLst/>
          </a:prstGeom>
        </p:spPr>
      </p:pic>
    </p:spTree>
    <p:extLst>
      <p:ext uri="{BB962C8B-B14F-4D97-AF65-F5344CB8AC3E}">
        <p14:creationId xmlns:p14="http://schemas.microsoft.com/office/powerpoint/2010/main" val="20745937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g"/><Relationship Id="rId18" Type="http://schemas.openxmlformats.org/officeDocument/2006/relationships/image" Target="../media/image23.jp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g"/><Relationship Id="rId2" Type="http://schemas.openxmlformats.org/officeDocument/2006/relationships/notesSlide" Target="../notesSlides/notesSlide7.xml"/><Relationship Id="rId16" Type="http://schemas.openxmlformats.org/officeDocument/2006/relationships/image" Target="../media/image21.jp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5" Type="http://schemas.openxmlformats.org/officeDocument/2006/relationships/image" Target="../media/image20.jp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km.oa.com/group/29336/articles/show/37670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9.wmf"/></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3.tif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dict.youdao.com/w/anomaly/#keyfrom=E2Ctranslatio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console.cloud.tencent.com/workorder/category"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E756F39-0C5E-414B-87ED-F222B06C9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9" y="1"/>
            <a:ext cx="12234469" cy="6858000"/>
          </a:xfrm>
          <a:prstGeom prst="rect">
            <a:avLst/>
          </a:prstGeom>
        </p:spPr>
      </p:pic>
      <p:sp>
        <p:nvSpPr>
          <p:cNvPr id="11" name="矩形 10">
            <a:extLst>
              <a:ext uri="{FF2B5EF4-FFF2-40B4-BE49-F238E27FC236}">
                <a16:creationId xmlns:a16="http://schemas.microsoft.com/office/drawing/2014/main" id="{22D29FF9-6D9B-6E4B-B9F4-FBD42D3D2103}"/>
              </a:ext>
            </a:extLst>
          </p:cNvPr>
          <p:cNvSpPr/>
          <p:nvPr/>
        </p:nvSpPr>
        <p:spPr>
          <a:xfrm>
            <a:off x="-42469" y="1"/>
            <a:ext cx="12192000" cy="6858000"/>
          </a:xfrm>
          <a:prstGeom prst="rect">
            <a:avLst/>
          </a:prstGeom>
          <a:gradFill>
            <a:gsLst>
              <a:gs pos="93000">
                <a:schemeClr val="tx1">
                  <a:alpha val="0"/>
                  <a:lumMod val="99000"/>
                </a:schemeClr>
              </a:gs>
              <a:gs pos="0">
                <a:srgbClr val="0261E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文本框 6">
            <a:extLst>
              <a:ext uri="{FF2B5EF4-FFF2-40B4-BE49-F238E27FC236}">
                <a16:creationId xmlns:a16="http://schemas.microsoft.com/office/drawing/2014/main" id="{F251B367-E012-104F-83C3-5563322CDF6D}"/>
              </a:ext>
            </a:extLst>
          </p:cNvPr>
          <p:cNvSpPr txBox="1"/>
          <p:nvPr/>
        </p:nvSpPr>
        <p:spPr>
          <a:xfrm>
            <a:off x="840718" y="2014854"/>
            <a:ext cx="10920357" cy="1323439"/>
          </a:xfrm>
          <a:prstGeom prst="rect">
            <a:avLst/>
          </a:prstGeom>
          <a:noFill/>
        </p:spPr>
        <p:txBody>
          <a:bodyPr wrap="square" rtlCol="0">
            <a:spAutoFit/>
          </a:bodyPr>
          <a:lstStyle/>
          <a:p>
            <a:r>
              <a:rPr kumimoji="1" lang="en-US" altLang="zh-CN" sz="8000" b="1" dirty="0">
                <a:solidFill>
                  <a:schemeClr val="bg1"/>
                </a:solidFill>
                <a:latin typeface="TTTGB Medium" panose="020C06030202040F0204" pitchFamily="34" charset="-128"/>
                <a:ea typeface="TTTGB Medium" panose="020C06030202040F0204" pitchFamily="34" charset="-128"/>
              </a:rPr>
              <a:t>TDSQL</a:t>
            </a:r>
            <a:r>
              <a:rPr kumimoji="1" lang="zh-CN" altLang="en-US" sz="8000" b="1" dirty="0">
                <a:solidFill>
                  <a:schemeClr val="bg1"/>
                </a:solidFill>
                <a:latin typeface="TTTGB Medium" panose="020C06030202040F0204" pitchFamily="34" charset="-128"/>
                <a:ea typeface="TTTGB Medium" panose="020C06030202040F0204" pitchFamily="34" charset="-128"/>
              </a:rPr>
              <a:t> </a:t>
            </a:r>
            <a:r>
              <a:rPr kumimoji="1" lang="en-US" altLang="zh-CN" sz="8000" b="1" dirty="0">
                <a:solidFill>
                  <a:schemeClr val="bg1"/>
                </a:solidFill>
                <a:latin typeface="TTTGB Medium" panose="020C06030202040F0204" pitchFamily="34" charset="-128"/>
                <a:ea typeface="TTTGB Medium" panose="020C06030202040F0204" pitchFamily="34" charset="-128"/>
              </a:rPr>
              <a:t>briefing</a:t>
            </a:r>
            <a:endParaRPr kumimoji="1" lang="zh-CN" altLang="en-US" sz="8000" b="1" dirty="0">
              <a:solidFill>
                <a:schemeClr val="bg1"/>
              </a:solidFill>
              <a:latin typeface="TTTGB Medium" panose="020C06030202040F0204" pitchFamily="34" charset="-128"/>
              <a:ea typeface="TTTGB Medium" panose="020C06030202040F0204" pitchFamily="34" charset="-128"/>
            </a:endParaRPr>
          </a:p>
        </p:txBody>
      </p:sp>
      <p:pic>
        <p:nvPicPr>
          <p:cNvPr id="8" name="图片 7" descr="封面">
            <a:extLst>
              <a:ext uri="{FF2B5EF4-FFF2-40B4-BE49-F238E27FC236}">
                <a16:creationId xmlns:a16="http://schemas.microsoft.com/office/drawing/2014/main" id="{5C21D98E-5635-DA4A-81BF-DA7440E7DB41}"/>
              </a:ext>
            </a:extLst>
          </p:cNvPr>
          <p:cNvPicPr>
            <a:picLocks noChangeAspect="1"/>
          </p:cNvPicPr>
          <p:nvPr/>
        </p:nvPicPr>
        <p:blipFill>
          <a:blip r:embed="rId4">
            <a:alphaModFix/>
          </a:blip>
          <a:stretch>
            <a:fillRect/>
          </a:stretch>
        </p:blipFill>
        <p:spPr>
          <a:xfrm>
            <a:off x="6784951" y="336290"/>
            <a:ext cx="6148330" cy="5937510"/>
          </a:xfrm>
          <a:prstGeom prst="rect">
            <a:avLst/>
          </a:prstGeom>
        </p:spPr>
      </p:pic>
      <p:sp>
        <p:nvSpPr>
          <p:cNvPr id="12" name="文本框 11">
            <a:extLst>
              <a:ext uri="{FF2B5EF4-FFF2-40B4-BE49-F238E27FC236}">
                <a16:creationId xmlns:a16="http://schemas.microsoft.com/office/drawing/2014/main" id="{D1066A09-B285-F147-8D32-0FDF10A4B2C8}"/>
              </a:ext>
            </a:extLst>
          </p:cNvPr>
          <p:cNvSpPr txBox="1"/>
          <p:nvPr/>
        </p:nvSpPr>
        <p:spPr>
          <a:xfrm>
            <a:off x="805207" y="5494786"/>
            <a:ext cx="2418314" cy="575029"/>
          </a:xfrm>
          <a:prstGeom prst="rect">
            <a:avLst/>
          </a:prstGeom>
          <a:noFill/>
        </p:spPr>
        <p:txBody>
          <a:bodyPr wrap="square" rtlCol="0">
            <a:spAutoFit/>
          </a:bodyPr>
          <a:lstStyle/>
          <a:p>
            <a:pPr>
              <a:lnSpc>
                <a:spcPct val="150000"/>
              </a:lnSpc>
              <a:tabLst>
                <a:tab pos="1897063" algn="l"/>
              </a:tabLst>
            </a:pPr>
            <a:r>
              <a:rPr kumimoji="1" lang="en-US" altLang="zh-CN" sz="1100" dirty="0">
                <a:solidFill>
                  <a:schemeClr val="bg1"/>
                </a:solidFill>
                <a:latin typeface="TTTGB Medium" panose="020C06030202040F0204" pitchFamily="34" charset="-128"/>
                <a:ea typeface="TTTGB Medium" panose="020C06030202040F0204" pitchFamily="34" charset="-128"/>
              </a:rPr>
              <a:t>By</a:t>
            </a:r>
            <a:r>
              <a:rPr kumimoji="1" lang="zh-CN" altLang="en-US" sz="1100" dirty="0">
                <a:solidFill>
                  <a:schemeClr val="bg1"/>
                </a:solidFill>
                <a:latin typeface="TTTGB Medium" panose="020C06030202040F0204" pitchFamily="34" charset="-128"/>
                <a:ea typeface="TTTGB Medium" panose="020C06030202040F0204" pitchFamily="34" charset="-128"/>
              </a:rPr>
              <a:t>：</a:t>
            </a:r>
            <a:r>
              <a:rPr kumimoji="1" lang="en-US" altLang="zh-CN" sz="1100" dirty="0" err="1">
                <a:solidFill>
                  <a:schemeClr val="bg1"/>
                </a:solidFill>
                <a:latin typeface="TTTGB Medium" panose="020C06030202040F0204" pitchFamily="34" charset="-128"/>
                <a:ea typeface="TTTGB Medium" panose="020C06030202040F0204" pitchFamily="34" charset="-128"/>
              </a:rPr>
              <a:t>ivyyuehu</a:t>
            </a:r>
            <a:endParaRPr kumimoji="1" lang="en-US" altLang="zh-CN" sz="1100" dirty="0">
              <a:solidFill>
                <a:schemeClr val="bg1"/>
              </a:solidFill>
              <a:latin typeface="TTTGB Medium" panose="020C06030202040F0204" pitchFamily="34" charset="-128"/>
              <a:ea typeface="TTTGB Medium" panose="020C06030202040F0204" pitchFamily="34" charset="-128"/>
            </a:endParaRPr>
          </a:p>
          <a:p>
            <a:pPr>
              <a:lnSpc>
                <a:spcPct val="150000"/>
              </a:lnSpc>
              <a:tabLst>
                <a:tab pos="1897063" algn="l"/>
              </a:tabLst>
            </a:pPr>
            <a:r>
              <a:rPr kumimoji="1" lang="en-US" altLang="zh-CN" sz="1100" dirty="0">
                <a:solidFill>
                  <a:schemeClr val="bg1"/>
                </a:solidFill>
                <a:latin typeface="TTTGB Medium" panose="020C06030202040F0204" pitchFamily="34" charset="-128"/>
                <a:ea typeface="TTTGB Medium" panose="020C06030202040F0204" pitchFamily="34" charset="-128"/>
              </a:rPr>
              <a:t>Date:Oct.2020</a:t>
            </a:r>
            <a:endParaRPr kumimoji="1" lang="zh-CN" altLang="en-US" sz="1100" dirty="0">
              <a:solidFill>
                <a:schemeClr val="bg1"/>
              </a:solidFill>
              <a:latin typeface="TTTGB Medium" panose="020C06030202040F0204" pitchFamily="34" charset="-128"/>
              <a:ea typeface="TTTGB Medium" panose="020C06030202040F0204" pitchFamily="34" charset="-128"/>
            </a:endParaRPr>
          </a:p>
        </p:txBody>
      </p:sp>
      <p:pic>
        <p:nvPicPr>
          <p:cNvPr id="13" name="图片 12">
            <a:extLst>
              <a:ext uri="{FF2B5EF4-FFF2-40B4-BE49-F238E27FC236}">
                <a16:creationId xmlns:a16="http://schemas.microsoft.com/office/drawing/2014/main" id="{F9D16AC4-030B-644C-B5B8-AFE6DC97FC5E}"/>
              </a:ext>
            </a:extLst>
          </p:cNvPr>
          <p:cNvPicPr>
            <a:picLocks noChangeAspect="1"/>
          </p:cNvPicPr>
          <p:nvPr/>
        </p:nvPicPr>
        <p:blipFill>
          <a:blip r:embed="rId5"/>
          <a:stretch>
            <a:fillRect/>
          </a:stretch>
        </p:blipFill>
        <p:spPr>
          <a:xfrm>
            <a:off x="874712" y="873124"/>
            <a:ext cx="3069928" cy="549276"/>
          </a:xfrm>
          <a:prstGeom prst="rect">
            <a:avLst/>
          </a:prstGeom>
        </p:spPr>
      </p:pic>
    </p:spTree>
    <p:extLst>
      <p:ext uri="{BB962C8B-B14F-4D97-AF65-F5344CB8AC3E}">
        <p14:creationId xmlns:p14="http://schemas.microsoft.com/office/powerpoint/2010/main" val="3230870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a:extLst>
              <a:ext uri="{FF2B5EF4-FFF2-40B4-BE49-F238E27FC236}">
                <a16:creationId xmlns:a16="http://schemas.microsoft.com/office/drawing/2014/main" id="{B0E883BA-1C10-47E7-B5E9-62EC6F2F7BBF}"/>
              </a:ext>
            </a:extLst>
          </p:cNvPr>
          <p:cNvSpPr/>
          <p:nvPr/>
        </p:nvSpPr>
        <p:spPr>
          <a:xfrm>
            <a:off x="792624" y="1306592"/>
            <a:ext cx="11406187" cy="53649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tx1"/>
              </a:solidFill>
            </a:endParaRPr>
          </a:p>
        </p:txBody>
      </p:sp>
      <p:pic>
        <p:nvPicPr>
          <p:cNvPr id="5" name="图片 531"/>
          <p:cNvPicPr/>
          <p:nvPr/>
        </p:nvPicPr>
        <p:blipFill>
          <a:blip r:embed="rId3"/>
          <a:stretch/>
        </p:blipFill>
        <p:spPr>
          <a:xfrm>
            <a:off x="5649278" y="2720023"/>
            <a:ext cx="1230630" cy="932815"/>
          </a:xfrm>
          <a:prstGeom prst="rect">
            <a:avLst/>
          </a:prstGeom>
          <a:noFill/>
          <a:ln>
            <a:noFill/>
          </a:ln>
        </p:spPr>
      </p:pic>
      <p:pic>
        <p:nvPicPr>
          <p:cNvPr id="6" name="图片 663"/>
          <p:cNvPicPr/>
          <p:nvPr/>
        </p:nvPicPr>
        <p:blipFill>
          <a:blip r:embed="rId4"/>
          <a:stretch/>
        </p:blipFill>
        <p:spPr>
          <a:xfrm>
            <a:off x="1106804" y="2797492"/>
            <a:ext cx="1310640" cy="751205"/>
          </a:xfrm>
          <a:prstGeom prst="rect">
            <a:avLst/>
          </a:prstGeom>
          <a:noFill/>
          <a:ln>
            <a:noFill/>
          </a:ln>
        </p:spPr>
      </p:pic>
      <p:pic>
        <p:nvPicPr>
          <p:cNvPr id="8" name="图片 543"/>
          <p:cNvPicPr/>
          <p:nvPr/>
        </p:nvPicPr>
        <p:blipFill>
          <a:blip r:embed="rId5"/>
          <a:srcRect l="7030" r="6094"/>
          <a:stretch/>
        </p:blipFill>
        <p:spPr>
          <a:xfrm>
            <a:off x="7896200" y="1700847"/>
            <a:ext cx="1632585" cy="606425"/>
          </a:xfrm>
          <a:prstGeom prst="rect">
            <a:avLst/>
          </a:prstGeom>
          <a:noFill/>
          <a:ln>
            <a:noFill/>
          </a:ln>
        </p:spPr>
      </p:pic>
      <p:pic>
        <p:nvPicPr>
          <p:cNvPr id="9" name="图片 537"/>
          <p:cNvPicPr/>
          <p:nvPr/>
        </p:nvPicPr>
        <p:blipFill>
          <a:blip r:embed="rId6"/>
          <a:srcRect t="27103" b="20328"/>
          <a:stretch/>
        </p:blipFill>
        <p:spPr>
          <a:xfrm>
            <a:off x="1016000" y="1683703"/>
            <a:ext cx="1541780" cy="594995"/>
          </a:xfrm>
          <a:prstGeom prst="rect">
            <a:avLst/>
          </a:prstGeom>
          <a:noFill/>
          <a:ln>
            <a:noFill/>
          </a:ln>
        </p:spPr>
      </p:pic>
      <p:pic>
        <p:nvPicPr>
          <p:cNvPr id="19" name="图片 203"/>
          <p:cNvPicPr/>
          <p:nvPr/>
        </p:nvPicPr>
        <p:blipFill>
          <a:blip r:embed="rId7"/>
          <a:stretch/>
        </p:blipFill>
        <p:spPr>
          <a:xfrm>
            <a:off x="7914323" y="2788285"/>
            <a:ext cx="1303020" cy="796290"/>
          </a:xfrm>
          <a:prstGeom prst="rect">
            <a:avLst/>
          </a:prstGeom>
          <a:noFill/>
          <a:ln>
            <a:noFill/>
          </a:ln>
        </p:spPr>
      </p:pic>
      <p:pic>
        <p:nvPicPr>
          <p:cNvPr id="21" name="图片 205"/>
          <p:cNvPicPr/>
          <p:nvPr/>
        </p:nvPicPr>
        <p:blipFill>
          <a:blip r:embed="rId8"/>
          <a:stretch/>
        </p:blipFill>
        <p:spPr>
          <a:xfrm>
            <a:off x="9944735" y="3989070"/>
            <a:ext cx="1758950" cy="650875"/>
          </a:xfrm>
          <a:prstGeom prst="rect">
            <a:avLst/>
          </a:prstGeom>
          <a:noFill/>
          <a:ln>
            <a:noFill/>
          </a:ln>
        </p:spPr>
      </p:pic>
      <p:pic>
        <p:nvPicPr>
          <p:cNvPr id="23" name="图片 37"/>
          <p:cNvPicPr/>
          <p:nvPr/>
        </p:nvPicPr>
        <p:blipFill>
          <a:blip r:embed="rId9"/>
          <a:stretch/>
        </p:blipFill>
        <p:spPr>
          <a:xfrm>
            <a:off x="3364230" y="5124450"/>
            <a:ext cx="1287145" cy="937260"/>
          </a:xfrm>
          <a:prstGeom prst="rect">
            <a:avLst/>
          </a:prstGeom>
          <a:noFill/>
          <a:ln>
            <a:noFill/>
          </a:ln>
        </p:spPr>
      </p:pic>
      <p:pic>
        <p:nvPicPr>
          <p:cNvPr id="24" name="图片 39"/>
          <p:cNvPicPr/>
          <p:nvPr/>
        </p:nvPicPr>
        <p:blipFill>
          <a:blip r:embed="rId10"/>
          <a:stretch/>
        </p:blipFill>
        <p:spPr>
          <a:xfrm>
            <a:off x="1016000" y="3989070"/>
            <a:ext cx="1565910" cy="740410"/>
          </a:xfrm>
          <a:prstGeom prst="rect">
            <a:avLst/>
          </a:prstGeom>
          <a:noFill/>
          <a:ln>
            <a:noFill/>
          </a:ln>
        </p:spPr>
      </p:pic>
      <p:pic>
        <p:nvPicPr>
          <p:cNvPr id="3" name="图片 2"/>
          <p:cNvPicPr/>
          <p:nvPr/>
        </p:nvPicPr>
        <p:blipFill>
          <a:blip r:embed="rId11"/>
          <a:stretch/>
        </p:blipFill>
        <p:spPr>
          <a:xfrm>
            <a:off x="3045778" y="2934018"/>
            <a:ext cx="1924050" cy="504825"/>
          </a:xfrm>
          <a:prstGeom prst="rect">
            <a:avLst/>
          </a:prstGeom>
        </p:spPr>
      </p:pic>
      <p:pic>
        <p:nvPicPr>
          <p:cNvPr id="27" name="图片 26"/>
          <p:cNvPicPr/>
          <p:nvPr/>
        </p:nvPicPr>
        <p:blipFill>
          <a:blip r:embed="rId12"/>
          <a:srcRect t="23625" r="255" b="29125"/>
          <a:stretch/>
        </p:blipFill>
        <p:spPr>
          <a:xfrm>
            <a:off x="2866643" y="1751965"/>
            <a:ext cx="1915160" cy="504190"/>
          </a:xfrm>
          <a:prstGeom prst="rect">
            <a:avLst/>
          </a:prstGeom>
        </p:spPr>
      </p:pic>
      <p:pic>
        <p:nvPicPr>
          <p:cNvPr id="28" name="图片 27"/>
          <p:cNvPicPr/>
          <p:nvPr/>
        </p:nvPicPr>
        <p:blipFill>
          <a:blip r:embed="rId13"/>
          <a:stretch/>
        </p:blipFill>
        <p:spPr>
          <a:xfrm>
            <a:off x="8158162" y="5185410"/>
            <a:ext cx="815340" cy="815340"/>
          </a:xfrm>
          <a:prstGeom prst="rect">
            <a:avLst/>
          </a:prstGeom>
        </p:spPr>
      </p:pic>
      <p:pic>
        <p:nvPicPr>
          <p:cNvPr id="29" name="图片 28"/>
          <p:cNvPicPr/>
          <p:nvPr/>
        </p:nvPicPr>
        <p:blipFill>
          <a:blip r:embed="rId14"/>
          <a:srcRect l="-2991" t="26734" r="-1155" b="27441"/>
          <a:stretch/>
        </p:blipFill>
        <p:spPr>
          <a:xfrm>
            <a:off x="5649426" y="4059873"/>
            <a:ext cx="1463040" cy="501650"/>
          </a:xfrm>
          <a:prstGeom prst="rect">
            <a:avLst/>
          </a:prstGeom>
        </p:spPr>
      </p:pic>
      <p:pic>
        <p:nvPicPr>
          <p:cNvPr id="30" name="图片 29"/>
          <p:cNvPicPr/>
          <p:nvPr/>
        </p:nvPicPr>
        <p:blipFill>
          <a:blip r:embed="rId15"/>
          <a:srcRect t="32171" r="-1656" b="35667"/>
          <a:stretch/>
        </p:blipFill>
        <p:spPr>
          <a:xfrm>
            <a:off x="3203744" y="4206240"/>
            <a:ext cx="1668145" cy="523240"/>
          </a:xfrm>
          <a:prstGeom prst="rect">
            <a:avLst/>
          </a:prstGeom>
        </p:spPr>
      </p:pic>
      <p:pic>
        <p:nvPicPr>
          <p:cNvPr id="31" name="图片 30"/>
          <p:cNvPicPr/>
          <p:nvPr/>
        </p:nvPicPr>
        <p:blipFill>
          <a:blip r:embed="rId16"/>
          <a:stretch/>
        </p:blipFill>
        <p:spPr>
          <a:xfrm>
            <a:off x="5792153" y="5107940"/>
            <a:ext cx="944880" cy="970280"/>
          </a:xfrm>
          <a:prstGeom prst="rect">
            <a:avLst/>
          </a:prstGeom>
        </p:spPr>
      </p:pic>
      <p:pic>
        <p:nvPicPr>
          <p:cNvPr id="32" name="图片 31"/>
          <p:cNvPicPr/>
          <p:nvPr/>
        </p:nvPicPr>
        <p:blipFill>
          <a:blip r:embed="rId17"/>
          <a:stretch/>
        </p:blipFill>
        <p:spPr>
          <a:xfrm>
            <a:off x="7734300" y="4059873"/>
            <a:ext cx="1663065" cy="509270"/>
          </a:xfrm>
          <a:prstGeom prst="rect">
            <a:avLst/>
          </a:prstGeom>
        </p:spPr>
      </p:pic>
      <p:pic>
        <p:nvPicPr>
          <p:cNvPr id="33" name="图片 32"/>
          <p:cNvPicPr/>
          <p:nvPr/>
        </p:nvPicPr>
        <p:blipFill>
          <a:blip r:embed="rId18"/>
          <a:stretch/>
        </p:blipFill>
        <p:spPr>
          <a:xfrm>
            <a:off x="10073005" y="5343525"/>
            <a:ext cx="1630680" cy="499110"/>
          </a:xfrm>
          <a:prstGeom prst="rect">
            <a:avLst/>
          </a:prstGeom>
        </p:spPr>
      </p:pic>
      <p:pic>
        <p:nvPicPr>
          <p:cNvPr id="4" name="图片 3"/>
          <p:cNvPicPr/>
          <p:nvPr/>
        </p:nvPicPr>
        <p:blipFill>
          <a:blip r:embed="rId19"/>
          <a:stretch/>
        </p:blipFill>
        <p:spPr>
          <a:xfrm>
            <a:off x="9995218" y="3067367"/>
            <a:ext cx="1543050" cy="533400"/>
          </a:xfrm>
          <a:prstGeom prst="rect">
            <a:avLst/>
          </a:prstGeom>
        </p:spPr>
      </p:pic>
      <p:pic>
        <p:nvPicPr>
          <p:cNvPr id="7" name="图片 6"/>
          <p:cNvPicPr/>
          <p:nvPr/>
        </p:nvPicPr>
        <p:blipFill>
          <a:blip r:embed="rId20"/>
          <a:stretch/>
        </p:blipFill>
        <p:spPr>
          <a:xfrm>
            <a:off x="9910916" y="1679410"/>
            <a:ext cx="2047875" cy="581025"/>
          </a:xfrm>
          <a:prstGeom prst="rect">
            <a:avLst/>
          </a:prstGeom>
        </p:spPr>
      </p:pic>
      <p:pic>
        <p:nvPicPr>
          <p:cNvPr id="10" name="图片 9">
            <a:extLst>
              <a:ext uri="{FF2B5EF4-FFF2-40B4-BE49-F238E27FC236}">
                <a16:creationId xmlns:a16="http://schemas.microsoft.com/office/drawing/2014/main" id="{43C0F04A-E143-4562-B5E9-8ECB924B2883}"/>
              </a:ext>
            </a:extLst>
          </p:cNvPr>
          <p:cNvPicPr>
            <a:picLocks noChangeAspect="1"/>
          </p:cNvPicPr>
          <p:nvPr/>
        </p:nvPicPr>
        <p:blipFill>
          <a:blip r:embed="rId21"/>
          <a:stretch>
            <a:fillRect/>
          </a:stretch>
        </p:blipFill>
        <p:spPr>
          <a:xfrm>
            <a:off x="5585273" y="1785105"/>
            <a:ext cx="1820890" cy="522167"/>
          </a:xfrm>
          <a:prstGeom prst="rect">
            <a:avLst/>
          </a:prstGeom>
        </p:spPr>
      </p:pic>
      <p:pic>
        <p:nvPicPr>
          <p:cNvPr id="15" name="图片 14">
            <a:extLst>
              <a:ext uri="{FF2B5EF4-FFF2-40B4-BE49-F238E27FC236}">
                <a16:creationId xmlns:a16="http://schemas.microsoft.com/office/drawing/2014/main" id="{D7A9A879-BD07-4C9C-AC42-163169C90D75}"/>
              </a:ext>
            </a:extLst>
          </p:cNvPr>
          <p:cNvPicPr>
            <a:picLocks noChangeAspect="1"/>
          </p:cNvPicPr>
          <p:nvPr/>
        </p:nvPicPr>
        <p:blipFill>
          <a:blip r:embed="rId22"/>
          <a:stretch>
            <a:fillRect/>
          </a:stretch>
        </p:blipFill>
        <p:spPr>
          <a:xfrm>
            <a:off x="1016000" y="5343525"/>
            <a:ext cx="1692699" cy="590550"/>
          </a:xfrm>
          <a:prstGeom prst="rect">
            <a:avLst/>
          </a:prstGeom>
        </p:spPr>
      </p:pic>
      <p:sp>
        <p:nvSpPr>
          <p:cNvPr id="17" name="矩形 16">
            <a:extLst>
              <a:ext uri="{FF2B5EF4-FFF2-40B4-BE49-F238E27FC236}">
                <a16:creationId xmlns:a16="http://schemas.microsoft.com/office/drawing/2014/main" id="{282588AE-139C-424C-AAF5-51874096DB4A}"/>
              </a:ext>
            </a:extLst>
          </p:cNvPr>
          <p:cNvSpPr/>
          <p:nvPr/>
        </p:nvSpPr>
        <p:spPr>
          <a:xfrm>
            <a:off x="0" y="41394"/>
            <a:ext cx="4506163" cy="461665"/>
          </a:xfrm>
          <a:prstGeom prst="rect">
            <a:avLst/>
          </a:prstGeom>
        </p:spPr>
        <p:txBody>
          <a:bodyPr wrap="square">
            <a:spAutoFit/>
          </a:bodyPr>
          <a:lstStyle/>
          <a:p>
            <a:r>
              <a:rPr lang="en-US" altLang="zh-CN" sz="2400" dirty="0">
                <a:latin typeface="微软雅黑"/>
                <a:ea typeface="微软雅黑"/>
                <a:sym typeface="微软雅黑"/>
              </a:rPr>
              <a:t>Some of our typical users</a:t>
            </a:r>
            <a:endParaRPr lang="zh-CN" altLang="en-US" sz="2400" dirty="0"/>
          </a:p>
        </p:txBody>
      </p:sp>
    </p:spTree>
    <p:extLst>
      <p:ext uri="{BB962C8B-B14F-4D97-AF65-F5344CB8AC3E}">
        <p14:creationId xmlns:p14="http://schemas.microsoft.com/office/powerpoint/2010/main" val="314196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a:extLst>
              <a:ext uri="{FF2B5EF4-FFF2-40B4-BE49-F238E27FC236}">
                <a16:creationId xmlns:a16="http://schemas.microsoft.com/office/drawing/2014/main" id="{26688353-6CB7-40D8-A140-5F11A591FD46}"/>
              </a:ext>
            </a:extLst>
          </p:cNvPr>
          <p:cNvSpPr>
            <a:spLocks noGrp="1" noChangeArrowheads="1"/>
          </p:cNvSpPr>
          <p:nvPr>
            <p:ph type="title"/>
          </p:nvPr>
        </p:nvSpPr>
        <p:spPr>
          <a:xfrm>
            <a:off x="73453" y="175342"/>
            <a:ext cx="10515600" cy="569913"/>
          </a:xfrm>
        </p:spPr>
        <p:txBody>
          <a:bodyPr>
            <a:normAutofit/>
          </a:bodyPr>
          <a:lstStyle/>
          <a:p>
            <a:r>
              <a:rPr lang="en-US" altLang="zh-CN" sz="2200" dirty="0">
                <a:ea typeface="Arial Unicode MS" panose="020B0604020202020204" pitchFamily="34" charset="-122"/>
              </a:rPr>
              <a:t>About BYB Digital Banking Project</a:t>
            </a:r>
            <a:endParaRPr lang="zh-CN" altLang="en-US" sz="2200" dirty="0">
              <a:ea typeface="Arial Unicode MS" panose="020B0604020202020204" pitchFamily="34" charset="-122"/>
            </a:endParaRPr>
          </a:p>
        </p:txBody>
      </p:sp>
      <p:sp>
        <p:nvSpPr>
          <p:cNvPr id="57" name="Slide Number Placeholder 2">
            <a:extLst>
              <a:ext uri="{FF2B5EF4-FFF2-40B4-BE49-F238E27FC236}">
                <a16:creationId xmlns:a16="http://schemas.microsoft.com/office/drawing/2014/main" id="{54B2A5E8-E14D-47DD-BA79-9CEFAFAA84F6}"/>
              </a:ext>
            </a:extLst>
          </p:cNvPr>
          <p:cNvSpPr>
            <a:spLocks noGrp="1"/>
          </p:cNvSpPr>
          <p:nvPr/>
        </p:nvSpPr>
        <p:spPr>
          <a:xfrm>
            <a:off x="11324208" y="6257209"/>
            <a:ext cx="695740" cy="365125"/>
          </a:xfrm>
          <a:prstGeom prst="rect">
            <a:avLst/>
          </a:prstGeom>
        </p:spPr>
        <p:txBody>
          <a:bodyPr lIns="91440" tIns="45720" rIns="91440" bIns="45720"/>
          <a:lstStyle>
            <a:defPPr>
              <a:defRPr lang="zh-CN"/>
            </a:defPPr>
            <a:lvl1pPr marL="0" algn="r" defTabSz="685800" rtl="0" eaLnBrk="1" latinLnBrk="0" hangingPunct="1">
              <a:defRPr sz="1400" kern="1200">
                <a:solidFill>
                  <a:schemeClr val="bg1">
                    <a:lumMod val="6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06C7E50D-84C0-4BCB-8DB7-DFA510C0D5C6}" type="slidenum">
              <a:rPr lang="zh-CN" altLang="en-US"/>
              <a:t>11</a:t>
            </a:fld>
            <a:endParaRPr lang="zh-CN" altLang="en-US" dirty="0"/>
          </a:p>
        </p:txBody>
      </p:sp>
      <p:sp>
        <p:nvSpPr>
          <p:cNvPr id="71" name="Rectangle: Rounded Corners 6">
            <a:extLst>
              <a:ext uri="{FF2B5EF4-FFF2-40B4-BE49-F238E27FC236}">
                <a16:creationId xmlns:a16="http://schemas.microsoft.com/office/drawing/2014/main" id="{E4C98BD5-0797-4F59-A65F-894F52055F36}"/>
              </a:ext>
            </a:extLst>
          </p:cNvPr>
          <p:cNvSpPr/>
          <p:nvPr/>
        </p:nvSpPr>
        <p:spPr>
          <a:xfrm>
            <a:off x="769208" y="2492239"/>
            <a:ext cx="4247959" cy="3453014"/>
          </a:xfrm>
          <a:prstGeom prst="roundRect">
            <a:avLst>
              <a:gd name="adj" fmla="val 2817"/>
            </a:avLst>
          </a:prstGeom>
          <a:solidFill>
            <a:schemeClr val="accent2">
              <a:lumMod val="75000"/>
            </a:schemeClr>
          </a:solidFill>
          <a:scene3d>
            <a:camera prst="perspectiveLeft">
              <a:rot lat="0" lon="20400000" rev="0"/>
            </a:camera>
            <a:lightRig rig="threePt" dir="t"/>
          </a:scene3d>
        </p:spPr>
        <p:style>
          <a:lnRef idx="0">
            <a:schemeClr val="accent2"/>
          </a:lnRef>
          <a:fillRef idx="3">
            <a:schemeClr val="accent2"/>
          </a:fillRef>
          <a:effectRef idx="3">
            <a:schemeClr val="accent2"/>
          </a:effectRef>
          <a:fontRef idx="minor">
            <a:schemeClr val="lt1"/>
          </a:fontRef>
        </p:style>
        <p:txBody>
          <a:bodyPr rtlCol="0" anchor="ctr"/>
          <a:lstStyle/>
          <a:p>
            <a:r>
              <a:rPr lang="en-US" b="1" dirty="0">
                <a:solidFill>
                  <a:schemeClr val="bg1"/>
                </a:solidFill>
              </a:rPr>
              <a:t>Strategy</a:t>
            </a:r>
            <a:r>
              <a:rPr lang="zh-CN" altLang="en-US" b="1" dirty="0">
                <a:solidFill>
                  <a:schemeClr val="bg1"/>
                </a:solidFill>
              </a:rPr>
              <a:t>：</a:t>
            </a:r>
            <a:r>
              <a:rPr lang="en-US" altLang="zh-CN" b="1" dirty="0">
                <a:solidFill>
                  <a:schemeClr val="bg1"/>
                </a:solidFill>
              </a:rPr>
              <a:t>Transfer </a:t>
            </a:r>
            <a:r>
              <a:rPr lang="en-US" altLang="zh-CN" b="1" dirty="0">
                <a:solidFill>
                  <a:schemeClr val="bg1"/>
                </a:solidFill>
                <a:sym typeface="+mn-ea"/>
              </a:rPr>
              <a:t> to bank customer based on Akulaku  e-commerce</a:t>
            </a:r>
            <a:r>
              <a:rPr lang="zh-CN" altLang="en-US" b="1" dirty="0">
                <a:solidFill>
                  <a:schemeClr val="bg1"/>
                </a:solidFill>
                <a:sym typeface="+mn-ea"/>
              </a:rPr>
              <a:t>、</a:t>
            </a:r>
            <a:r>
              <a:rPr lang="en-US" altLang="zh-CN" b="1" dirty="0">
                <a:solidFill>
                  <a:schemeClr val="bg1"/>
                </a:solidFill>
                <a:sym typeface="+mn-ea"/>
              </a:rPr>
              <a:t>P2P scenarios</a:t>
            </a:r>
            <a:r>
              <a:rPr lang="zh-CN" altLang="en-US" b="1" dirty="0">
                <a:solidFill>
                  <a:schemeClr val="bg1"/>
                </a:solidFill>
                <a:sym typeface="+mn-ea"/>
              </a:rPr>
              <a:t>；</a:t>
            </a:r>
            <a:r>
              <a:rPr lang="en-US" altLang="zh-CN" b="1" dirty="0">
                <a:solidFill>
                  <a:schemeClr val="bg1"/>
                </a:solidFill>
                <a:sym typeface="+mn-ea"/>
              </a:rPr>
              <a:t>Fast Payment</a:t>
            </a:r>
            <a:r>
              <a:rPr lang="zh-CN" altLang="en-US" b="1" dirty="0">
                <a:solidFill>
                  <a:schemeClr val="bg1"/>
                </a:solidFill>
                <a:sym typeface="+mn-ea"/>
              </a:rPr>
              <a:t>；open to all indonesia</a:t>
            </a:r>
          </a:p>
          <a:p>
            <a:endParaRPr lang="en-US" altLang="zh-CN" b="1" dirty="0">
              <a:solidFill>
                <a:schemeClr val="bg1"/>
              </a:solidFill>
            </a:endParaRPr>
          </a:p>
          <a:p>
            <a:r>
              <a:rPr lang="en-US" b="1" dirty="0">
                <a:solidFill>
                  <a:schemeClr val="bg1"/>
                </a:solidFill>
                <a:sym typeface="+mn-ea"/>
              </a:rPr>
              <a:t>Customer Category</a:t>
            </a:r>
            <a:r>
              <a:rPr lang="zh-CN" altLang="en-US" b="1" dirty="0">
                <a:solidFill>
                  <a:schemeClr val="bg1"/>
                </a:solidFill>
                <a:sym typeface="+mn-ea"/>
              </a:rPr>
              <a:t>：</a:t>
            </a:r>
            <a:r>
              <a:rPr lang="en-US" altLang="zh-CN" b="1" dirty="0">
                <a:solidFill>
                  <a:schemeClr val="bg1"/>
                </a:solidFill>
                <a:sym typeface="+mn-ea"/>
              </a:rPr>
              <a:t>Individual &amp; SME</a:t>
            </a:r>
          </a:p>
          <a:p>
            <a:endParaRPr lang="en-US" altLang="zh-CN" b="1" dirty="0">
              <a:solidFill>
                <a:schemeClr val="bg1"/>
              </a:solidFill>
              <a:sym typeface="+mn-ea"/>
            </a:endParaRPr>
          </a:p>
          <a:p>
            <a:r>
              <a:rPr lang="zh-CN" altLang="en-US" b="1" dirty="0">
                <a:solidFill>
                  <a:schemeClr val="bg1"/>
                </a:solidFill>
                <a:sym typeface="+mn-ea"/>
              </a:rPr>
              <a:t>Product：</a:t>
            </a:r>
            <a:r>
              <a:rPr lang="en-US" altLang="zh-CN" b="1" dirty="0">
                <a:solidFill>
                  <a:schemeClr val="bg1"/>
                </a:solidFill>
                <a:sym typeface="+mn-ea"/>
              </a:rPr>
              <a:t>Fast Payment</a:t>
            </a:r>
            <a:r>
              <a:rPr lang="zh-CN" altLang="en-US" b="1" dirty="0">
                <a:solidFill>
                  <a:schemeClr val="bg1"/>
                </a:solidFill>
                <a:sym typeface="+mn-ea"/>
              </a:rPr>
              <a:t>、</a:t>
            </a:r>
            <a:r>
              <a:rPr lang="en-US" altLang="zh-CN" b="1" dirty="0">
                <a:solidFill>
                  <a:schemeClr val="bg1"/>
                </a:solidFill>
                <a:sym typeface="+mn-ea"/>
              </a:rPr>
              <a:t>Neo Prima</a:t>
            </a:r>
            <a:r>
              <a:rPr lang="zh-CN" altLang="en-US" b="1" dirty="0">
                <a:solidFill>
                  <a:schemeClr val="bg1"/>
                </a:solidFill>
                <a:sym typeface="+mn-ea"/>
              </a:rPr>
              <a:t>、</a:t>
            </a:r>
            <a:r>
              <a:rPr lang="en-US" altLang="zh-CN" b="1" dirty="0">
                <a:solidFill>
                  <a:schemeClr val="bg1"/>
                </a:solidFill>
                <a:sym typeface="+mn-ea"/>
              </a:rPr>
              <a:t>Consumer Loan</a:t>
            </a:r>
          </a:p>
        </p:txBody>
      </p:sp>
      <p:sp>
        <p:nvSpPr>
          <p:cNvPr id="76" name="圆角矩形 58">
            <a:extLst>
              <a:ext uri="{FF2B5EF4-FFF2-40B4-BE49-F238E27FC236}">
                <a16:creationId xmlns:a16="http://schemas.microsoft.com/office/drawing/2014/main" id="{1714DCC1-A040-4D74-AFDA-C728C8F685A9}"/>
              </a:ext>
            </a:extLst>
          </p:cNvPr>
          <p:cNvSpPr/>
          <p:nvPr/>
        </p:nvSpPr>
        <p:spPr bwMode="auto">
          <a:xfrm>
            <a:off x="624998" y="2160764"/>
            <a:ext cx="2770329" cy="465305"/>
          </a:xfrm>
          <a:prstGeom prst="roundRect">
            <a:avLst/>
          </a:prstGeom>
          <a:solidFill>
            <a:srgbClr val="009999"/>
          </a:solidFill>
          <a:ln>
            <a:headEnd type="none" w="med" len="med"/>
            <a:tailEnd type="none" w="med" len="med"/>
          </a:ln>
          <a:scene3d>
            <a:camera prst="perspectiveLeft"/>
            <a:lightRig rig="threePt" dir="t"/>
          </a:scene3d>
        </p:spPr>
        <p:style>
          <a:lnRef idx="3">
            <a:schemeClr val="lt1"/>
          </a:lnRef>
          <a:fillRef idx="1">
            <a:schemeClr val="accent1"/>
          </a:fillRef>
          <a:effectRef idx="1">
            <a:schemeClr val="accent1"/>
          </a:effectRef>
          <a:fontRef idx="minor">
            <a:schemeClr val="lt1"/>
          </a:fontRef>
        </p:style>
        <p:txBody>
          <a:bodyPr wrap="square" lIns="12192" rIns="12192" anchor="ctr">
            <a:spAutoFit/>
          </a:bodyPr>
          <a:lstStyle/>
          <a:p>
            <a:pPr algn="ctr"/>
            <a:r>
              <a:rPr lang="en-MY" altLang="zh-CN" sz="2133" b="1" dirty="0">
                <a:solidFill>
                  <a:prstClr val="white"/>
                </a:solidFill>
                <a:latin typeface="微软雅黑" panose="020B0503020204020204" pitchFamily="34" charset="-122"/>
                <a:ea typeface="微软雅黑" panose="020B0503020204020204" pitchFamily="34" charset="-122"/>
              </a:rPr>
              <a:t>About </a:t>
            </a:r>
            <a:r>
              <a:rPr lang="en-US" altLang="en-MY" sz="2133" b="1" dirty="0">
                <a:solidFill>
                  <a:prstClr val="white"/>
                </a:solidFill>
                <a:latin typeface="微软雅黑" panose="020B0503020204020204" pitchFamily="34" charset="-122"/>
                <a:ea typeface="微软雅黑" panose="020B0503020204020204" pitchFamily="34" charset="-122"/>
              </a:rPr>
              <a:t>BYB</a:t>
            </a:r>
          </a:p>
        </p:txBody>
      </p:sp>
      <p:sp>
        <p:nvSpPr>
          <p:cNvPr id="77" name="AutoShape 19">
            <a:extLst>
              <a:ext uri="{FF2B5EF4-FFF2-40B4-BE49-F238E27FC236}">
                <a16:creationId xmlns:a16="http://schemas.microsoft.com/office/drawing/2014/main" id="{D8550FC3-999E-4842-99A7-5C5938947BF4}"/>
              </a:ext>
            </a:extLst>
          </p:cNvPr>
          <p:cNvSpPr>
            <a:spLocks noChangeArrowheads="1"/>
          </p:cNvSpPr>
          <p:nvPr/>
        </p:nvSpPr>
        <p:spPr bwMode="gray">
          <a:xfrm>
            <a:off x="6288275" y="1003182"/>
            <a:ext cx="4583007" cy="1249680"/>
          </a:xfrm>
          <a:prstGeom prst="roundRect">
            <a:avLst>
              <a:gd name="adj" fmla="val 3089"/>
            </a:avLst>
          </a:prstGeom>
          <a:ln w="127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97536" tIns="192000" rIns="48000" bIns="4800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4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BYB </a:t>
            </a:r>
            <a:r>
              <a:rPr lang="en-US"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is an Indonesian bank acquired by Akulaku, a Chinese company that has gone global. As the largest online virtual financial loan platform in the Southeast Asia market</a:t>
            </a:r>
            <a:endParaRPr lang="en-US"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78" name="AutoShape 19">
            <a:extLst>
              <a:ext uri="{FF2B5EF4-FFF2-40B4-BE49-F238E27FC236}">
                <a16:creationId xmlns:a16="http://schemas.microsoft.com/office/drawing/2014/main" id="{A7488859-CDF5-4FBC-A8A1-46F4A2E3ED5A}"/>
              </a:ext>
            </a:extLst>
          </p:cNvPr>
          <p:cNvSpPr>
            <a:spLocks noChangeArrowheads="1"/>
          </p:cNvSpPr>
          <p:nvPr/>
        </p:nvSpPr>
        <p:spPr bwMode="gray">
          <a:xfrm>
            <a:off x="6242414" y="2652199"/>
            <a:ext cx="4560147" cy="917904"/>
          </a:xfrm>
          <a:prstGeom prst="roundRect">
            <a:avLst>
              <a:gd name="adj" fmla="val 5365"/>
            </a:avLst>
          </a:prstGeom>
          <a:ln w="127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97536" tIns="192000" rIns="48000" bIns="4800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n-US" altLang="zh-CN"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r>
              <a:rPr lang="en-MY" altLang="zh-CN" sz="14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Core Banking Type: </a:t>
            </a:r>
            <a:r>
              <a:rPr lang="en-US" altLang="en-MY"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Digital</a:t>
            </a:r>
            <a:r>
              <a:rPr lang="en-US" altLang="en-MY" sz="14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a:t>
            </a:r>
            <a:r>
              <a:rPr lang="en-MY" altLang="zh-CN"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Core </a:t>
            </a:r>
            <a:r>
              <a:rPr lang="en-US" altLang="en-MY"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Banking</a:t>
            </a:r>
            <a:r>
              <a:rPr lang="en-MY" altLang="zh-CN"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a:t>
            </a:r>
            <a:r>
              <a:rPr lang="en-US" altLang="en-MY"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System</a:t>
            </a:r>
          </a:p>
          <a:p>
            <a:r>
              <a:rPr lang="en-US" altLang="zh-CN" sz="14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Init Users: </a:t>
            </a:r>
            <a:r>
              <a:rPr lang="en-US" altLang="zh-CN"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1M </a:t>
            </a:r>
            <a:endParaRPr lang="zh-CN" altLang="en-US"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endParaRPr lang="en-MY" altLang="zh-CN" sz="1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9" name="圆角矩形 94">
            <a:extLst>
              <a:ext uri="{FF2B5EF4-FFF2-40B4-BE49-F238E27FC236}">
                <a16:creationId xmlns:a16="http://schemas.microsoft.com/office/drawing/2014/main" id="{BD6D8A83-2393-4F25-888F-D8B6014D4C3B}"/>
              </a:ext>
            </a:extLst>
          </p:cNvPr>
          <p:cNvSpPr/>
          <p:nvPr/>
        </p:nvSpPr>
        <p:spPr bwMode="auto">
          <a:xfrm>
            <a:off x="7061141" y="2451505"/>
            <a:ext cx="3031067" cy="401386"/>
          </a:xfrm>
          <a:prstGeom prst="roundRect">
            <a:avLst/>
          </a:prstGeom>
          <a:solidFill>
            <a:srgbClr val="009999"/>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square" lIns="12192" rIns="12192"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defRPr/>
            </a:pPr>
            <a:r>
              <a:rPr lang="en-MY" altLang="zh-CN" sz="1600" b="1" dirty="0">
                <a:solidFill>
                  <a:prstClr val="white"/>
                </a:solidFill>
                <a:latin typeface="微软雅黑" panose="020B0503020204020204" pitchFamily="34" charset="-122"/>
                <a:ea typeface="微软雅黑" panose="020B0503020204020204" pitchFamily="34" charset="-122"/>
              </a:rPr>
              <a:t>Project Highlights </a:t>
            </a:r>
            <a:r>
              <a:rPr lang="zh-CN" altLang="en-US" sz="1600" b="1" dirty="0">
                <a:solidFill>
                  <a:prstClr val="white"/>
                </a:solidFill>
                <a:latin typeface="微软雅黑" panose="020B0503020204020204" pitchFamily="34" charset="-122"/>
                <a:ea typeface="微软雅黑" panose="020B0503020204020204" pitchFamily="34" charset="-122"/>
              </a:rPr>
              <a:t> </a:t>
            </a:r>
          </a:p>
        </p:txBody>
      </p:sp>
      <p:sp>
        <p:nvSpPr>
          <p:cNvPr id="80" name="圆角矩形 58">
            <a:extLst>
              <a:ext uri="{FF2B5EF4-FFF2-40B4-BE49-F238E27FC236}">
                <a16:creationId xmlns:a16="http://schemas.microsoft.com/office/drawing/2014/main" id="{9ECC0992-4647-4EDC-8072-C1F8EF99BDAD}"/>
              </a:ext>
            </a:extLst>
          </p:cNvPr>
          <p:cNvSpPr/>
          <p:nvPr/>
        </p:nvSpPr>
        <p:spPr bwMode="auto">
          <a:xfrm>
            <a:off x="7027415" y="772296"/>
            <a:ext cx="3235960" cy="374571"/>
          </a:xfrm>
          <a:prstGeom prst="roundRect">
            <a:avLst/>
          </a:prstGeom>
          <a:solidFill>
            <a:srgbClr val="009999"/>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square" lIns="12192" rIns="12192"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MY" sz="1600" b="1" dirty="0">
                <a:solidFill>
                  <a:prstClr val="white"/>
                </a:solidFill>
                <a:latin typeface="微软雅黑" panose="020B0503020204020204" pitchFamily="34" charset="-122"/>
                <a:ea typeface="微软雅黑" panose="020B0503020204020204" pitchFamily="34" charset="-122"/>
              </a:rPr>
              <a:t>BYB</a:t>
            </a:r>
            <a:r>
              <a:rPr lang="en-MY" altLang="zh-CN" sz="1600" b="1" dirty="0">
                <a:solidFill>
                  <a:prstClr val="white"/>
                </a:solidFill>
                <a:latin typeface="微软雅黑" panose="020B0503020204020204" pitchFamily="34" charset="-122"/>
                <a:ea typeface="微软雅黑" panose="020B0503020204020204" pitchFamily="34" charset="-122"/>
              </a:rPr>
              <a:t> Highlights</a:t>
            </a: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81" name="AutoShape 19">
            <a:extLst>
              <a:ext uri="{FF2B5EF4-FFF2-40B4-BE49-F238E27FC236}">
                <a16:creationId xmlns:a16="http://schemas.microsoft.com/office/drawing/2014/main" id="{EEC1370C-7712-4DF2-982B-94A368C26D16}"/>
              </a:ext>
            </a:extLst>
          </p:cNvPr>
          <p:cNvSpPr>
            <a:spLocks noChangeArrowheads="1"/>
          </p:cNvSpPr>
          <p:nvPr/>
        </p:nvSpPr>
        <p:spPr bwMode="gray">
          <a:xfrm>
            <a:off x="6216307" y="4131919"/>
            <a:ext cx="4560147" cy="1813334"/>
          </a:xfrm>
          <a:prstGeom prst="roundRect">
            <a:avLst>
              <a:gd name="adj" fmla="val 3089"/>
            </a:avLst>
          </a:prstGeom>
          <a:ln w="127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97536" tIns="192000" rIns="48000" bIns="48000"/>
          <a:lstStyle/>
          <a:p>
            <a:pPr marL="380990" indent="-380990">
              <a:buFont typeface="Wingdings" panose="05000000000000000000" pitchFamily="2" charset="2"/>
              <a:buChar char="n"/>
            </a:pPr>
            <a:r>
              <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sym typeface="+mn-ea"/>
              </a:rPr>
              <a:t>Digital Core Banking </a:t>
            </a:r>
            <a:endPar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marL="380990" indent="-380990">
              <a:buFont typeface="Wingdings" panose="05000000000000000000" pitchFamily="2" charset="2"/>
              <a:buChar char="n"/>
            </a:pPr>
            <a:r>
              <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Open Banking</a:t>
            </a:r>
          </a:p>
          <a:p>
            <a:pPr marL="380990" indent="-380990">
              <a:buFont typeface="Wingdings" panose="05000000000000000000" pitchFamily="2" charset="2"/>
              <a:buChar char="n"/>
            </a:pPr>
            <a:r>
              <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sym typeface="+mn-ea"/>
              </a:rPr>
              <a:t>Customer Center</a:t>
            </a:r>
          </a:p>
          <a:p>
            <a:pPr marL="380990" indent="-380990">
              <a:buFont typeface="Wingdings" panose="05000000000000000000" pitchFamily="2" charset="2"/>
              <a:buChar char="n"/>
            </a:pPr>
            <a:r>
              <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Unified Payment</a:t>
            </a:r>
          </a:p>
          <a:p>
            <a:pPr marL="380990" indent="-380990">
              <a:buFont typeface="Wingdings" panose="05000000000000000000" pitchFamily="2" charset="2"/>
              <a:buChar char="n"/>
            </a:pPr>
            <a:r>
              <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sym typeface="+mn-ea"/>
              </a:rPr>
              <a:t>ODS</a:t>
            </a:r>
          </a:p>
          <a:p>
            <a:pPr marL="380990" indent="-380990">
              <a:buFont typeface="Wingdings" panose="05000000000000000000" pitchFamily="2" charset="2"/>
              <a:buChar char="n"/>
            </a:pPr>
            <a:r>
              <a:rPr lang="en-US" altLang="zh-CN" sz="16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sym typeface="+mn-ea"/>
              </a:rPr>
              <a:t>ESB</a:t>
            </a:r>
          </a:p>
        </p:txBody>
      </p:sp>
      <p:sp>
        <p:nvSpPr>
          <p:cNvPr id="82" name="圆角矩形 58">
            <a:extLst>
              <a:ext uri="{FF2B5EF4-FFF2-40B4-BE49-F238E27FC236}">
                <a16:creationId xmlns:a16="http://schemas.microsoft.com/office/drawing/2014/main" id="{22D289A6-3B70-4E6F-9C50-7655EFDCB879}"/>
              </a:ext>
            </a:extLst>
          </p:cNvPr>
          <p:cNvSpPr/>
          <p:nvPr/>
        </p:nvSpPr>
        <p:spPr bwMode="auto">
          <a:xfrm>
            <a:off x="7353381" y="3813031"/>
            <a:ext cx="2464647" cy="510778"/>
          </a:xfrm>
          <a:prstGeom prst="roundRect">
            <a:avLst/>
          </a:prstGeom>
          <a:solidFill>
            <a:srgbClr val="009999"/>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square" lIns="12192" rIns="12192" anchor="ctr">
            <a:spAutoFit/>
          </a:bodyPr>
          <a:lstStyle/>
          <a:p>
            <a:pPr algn="ctr"/>
            <a:r>
              <a:rPr lang="en-MY" altLang="zh-CN" sz="2400" b="1" dirty="0">
                <a:solidFill>
                  <a:prstClr val="white"/>
                </a:solidFill>
                <a:latin typeface="微软雅黑" panose="020B0503020204020204" pitchFamily="34" charset="-122"/>
                <a:ea typeface="微软雅黑" panose="020B0503020204020204" pitchFamily="34" charset="-122"/>
              </a:rPr>
              <a:t>Main </a:t>
            </a:r>
            <a:r>
              <a:rPr lang="en-US" altLang="en-MY" sz="1860" b="1" dirty="0">
                <a:solidFill>
                  <a:prstClr val="white"/>
                </a:solidFill>
                <a:latin typeface="微软雅黑" panose="020B0503020204020204" pitchFamily="34" charset="-122"/>
                <a:ea typeface="微软雅黑" panose="020B0503020204020204" pitchFamily="34" charset="-122"/>
                <a:sym typeface="+mn-ea"/>
              </a:rPr>
              <a:t>Modules</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pic>
        <p:nvPicPr>
          <p:cNvPr id="83" name="图片 82" descr="BYB">
            <a:extLst>
              <a:ext uri="{FF2B5EF4-FFF2-40B4-BE49-F238E27FC236}">
                <a16:creationId xmlns:a16="http://schemas.microsoft.com/office/drawing/2014/main" id="{EA34EB1B-F03D-41F7-8A0D-F73967951DA0}"/>
              </a:ext>
            </a:extLst>
          </p:cNvPr>
          <p:cNvPicPr>
            <a:picLocks noChangeAspect="1"/>
          </p:cNvPicPr>
          <p:nvPr/>
        </p:nvPicPr>
        <p:blipFill>
          <a:blip r:embed="rId3"/>
          <a:stretch>
            <a:fillRect/>
          </a:stretch>
        </p:blipFill>
        <p:spPr>
          <a:xfrm>
            <a:off x="769208" y="1076730"/>
            <a:ext cx="3529965" cy="1012191"/>
          </a:xfrm>
          <a:prstGeom prst="rect">
            <a:avLst/>
          </a:prstGeom>
        </p:spPr>
      </p:pic>
    </p:spTree>
    <p:extLst>
      <p:ext uri="{BB962C8B-B14F-4D97-AF65-F5344CB8AC3E}">
        <p14:creationId xmlns:p14="http://schemas.microsoft.com/office/powerpoint/2010/main" val="392894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170C168-7E75-4286-844E-D5CB8E8964E2}"/>
              </a:ext>
            </a:extLst>
          </p:cNvPr>
          <p:cNvSpPr txBox="1"/>
          <p:nvPr/>
        </p:nvSpPr>
        <p:spPr>
          <a:xfrm>
            <a:off x="4771559" y="1241604"/>
            <a:ext cx="2884646" cy="523220"/>
          </a:xfrm>
          <a:prstGeom prst="rect">
            <a:avLst/>
          </a:prstGeom>
          <a:noFill/>
        </p:spPr>
        <p:txBody>
          <a:bodyPr wrap="square" rtlCol="0">
            <a:spAutoFit/>
          </a:bodyPr>
          <a:lstStyle/>
          <a:p>
            <a:r>
              <a:rPr lang="en-US" altLang="zh-CN" sz="1400" b="1" dirty="0"/>
              <a:t>Challenge for </a:t>
            </a:r>
            <a:r>
              <a:rPr lang="en-US" altLang="zh-CN" sz="1400" b="1" dirty="0">
                <a:solidFill>
                  <a:srgbClr val="FF0000"/>
                </a:solidFill>
              </a:rPr>
              <a:t>VB Core System</a:t>
            </a:r>
            <a:endParaRPr lang="zh-CN" altLang="en-US" sz="1400" b="1" dirty="0">
              <a:solidFill>
                <a:srgbClr val="FF0000"/>
              </a:solidFill>
            </a:endParaRPr>
          </a:p>
          <a:p>
            <a:pPr marL="171450" indent="-171450">
              <a:buFont typeface="Arial" panose="020B0604020202020204" pitchFamily="34" charset="0"/>
              <a:buChar char="•"/>
            </a:pPr>
            <a:endParaRPr lang="zh-CN" altLang="en-US" sz="1400" b="1" dirty="0"/>
          </a:p>
        </p:txBody>
      </p:sp>
      <p:pic>
        <p:nvPicPr>
          <p:cNvPr id="8" name="图片 7">
            <a:extLst>
              <a:ext uri="{FF2B5EF4-FFF2-40B4-BE49-F238E27FC236}">
                <a16:creationId xmlns:a16="http://schemas.microsoft.com/office/drawing/2014/main" id="{C32960F3-DB65-41F9-B6A7-03C203827882}"/>
              </a:ext>
            </a:extLst>
          </p:cNvPr>
          <p:cNvPicPr>
            <a:picLocks noChangeAspect="1"/>
          </p:cNvPicPr>
          <p:nvPr/>
        </p:nvPicPr>
        <p:blipFill>
          <a:blip r:embed="rId3"/>
          <a:stretch>
            <a:fillRect/>
          </a:stretch>
        </p:blipFill>
        <p:spPr>
          <a:xfrm>
            <a:off x="399590" y="1797621"/>
            <a:ext cx="2277054" cy="1053374"/>
          </a:xfrm>
          <a:prstGeom prst="rect">
            <a:avLst/>
          </a:prstGeom>
        </p:spPr>
      </p:pic>
      <p:grpSp>
        <p:nvGrpSpPr>
          <p:cNvPr id="12" name="组合 11">
            <a:extLst>
              <a:ext uri="{FF2B5EF4-FFF2-40B4-BE49-F238E27FC236}">
                <a16:creationId xmlns:a16="http://schemas.microsoft.com/office/drawing/2014/main" id="{3CDEAE8C-3462-4C76-B988-F010F88EFD24}"/>
              </a:ext>
            </a:extLst>
          </p:cNvPr>
          <p:cNvGrpSpPr/>
          <p:nvPr/>
        </p:nvGrpSpPr>
        <p:grpSpPr>
          <a:xfrm>
            <a:off x="4008097" y="1954814"/>
            <a:ext cx="1625968" cy="786656"/>
            <a:chOff x="3290278" y="1165576"/>
            <a:chExt cx="1625968" cy="786656"/>
          </a:xfrm>
        </p:grpSpPr>
        <p:pic>
          <p:nvPicPr>
            <p:cNvPr id="6" name="图片 5">
              <a:extLst>
                <a:ext uri="{FF2B5EF4-FFF2-40B4-BE49-F238E27FC236}">
                  <a16:creationId xmlns:a16="http://schemas.microsoft.com/office/drawing/2014/main" id="{C610AF76-ACC6-47DC-8635-A5946C248783}"/>
                </a:ext>
              </a:extLst>
            </p:cNvPr>
            <p:cNvPicPr>
              <a:picLocks/>
            </p:cNvPicPr>
            <p:nvPr/>
          </p:nvPicPr>
          <p:blipFill>
            <a:blip r:embed="rId4"/>
            <a:stretch>
              <a:fillRect/>
            </a:stretch>
          </p:blipFill>
          <p:spPr>
            <a:xfrm>
              <a:off x="3290278" y="1165576"/>
              <a:ext cx="1625968" cy="342755"/>
            </a:xfrm>
            <a:prstGeom prst="rect">
              <a:avLst/>
            </a:prstGeom>
          </p:spPr>
        </p:pic>
        <p:pic>
          <p:nvPicPr>
            <p:cNvPr id="10" name="图片 9">
              <a:extLst>
                <a:ext uri="{FF2B5EF4-FFF2-40B4-BE49-F238E27FC236}">
                  <a16:creationId xmlns:a16="http://schemas.microsoft.com/office/drawing/2014/main" id="{5F31E182-9BF4-426F-BCC2-F6D447E8F232}"/>
                </a:ext>
              </a:extLst>
            </p:cNvPr>
            <p:cNvPicPr>
              <a:picLocks/>
            </p:cNvPicPr>
            <p:nvPr/>
          </p:nvPicPr>
          <p:blipFill>
            <a:blip r:embed="rId5"/>
            <a:stretch>
              <a:fillRect/>
            </a:stretch>
          </p:blipFill>
          <p:spPr>
            <a:xfrm>
              <a:off x="3290278" y="1609477"/>
              <a:ext cx="1625968" cy="342755"/>
            </a:xfrm>
            <a:prstGeom prst="rect">
              <a:avLst/>
            </a:prstGeom>
          </p:spPr>
        </p:pic>
      </p:grpSp>
      <p:sp>
        <p:nvSpPr>
          <p:cNvPr id="11" name="矩形 10">
            <a:extLst>
              <a:ext uri="{FF2B5EF4-FFF2-40B4-BE49-F238E27FC236}">
                <a16:creationId xmlns:a16="http://schemas.microsoft.com/office/drawing/2014/main" id="{43F3F1C7-876B-42E5-A5AD-9AC33E78CD78}"/>
              </a:ext>
            </a:extLst>
          </p:cNvPr>
          <p:cNvSpPr/>
          <p:nvPr/>
        </p:nvSpPr>
        <p:spPr>
          <a:xfrm>
            <a:off x="399590" y="1257197"/>
            <a:ext cx="3202792" cy="523220"/>
          </a:xfrm>
          <a:prstGeom prst="rect">
            <a:avLst/>
          </a:prstGeom>
        </p:spPr>
        <p:txBody>
          <a:bodyPr wrap="square">
            <a:spAutoFit/>
          </a:bodyPr>
          <a:lstStyle/>
          <a:p>
            <a:r>
              <a:rPr lang="en-US" altLang="zh-CN" sz="1400" b="1" dirty="0">
                <a:solidFill>
                  <a:srgbClr val="FF0000"/>
                </a:solidFill>
              </a:rPr>
              <a:t>Virtual Banking Platform</a:t>
            </a:r>
            <a:r>
              <a:rPr lang="en-US" altLang="zh-CN" sz="1400" b="1" dirty="0"/>
              <a:t> is needed for online business development</a:t>
            </a:r>
          </a:p>
        </p:txBody>
      </p:sp>
      <p:pic>
        <p:nvPicPr>
          <p:cNvPr id="14" name="图片 13">
            <a:extLst>
              <a:ext uri="{FF2B5EF4-FFF2-40B4-BE49-F238E27FC236}">
                <a16:creationId xmlns:a16="http://schemas.microsoft.com/office/drawing/2014/main" id="{89EC05F1-4733-4851-A5AF-1D9E00F4857F}"/>
              </a:ext>
            </a:extLst>
          </p:cNvPr>
          <p:cNvPicPr>
            <a:picLocks noChangeAspect="1"/>
          </p:cNvPicPr>
          <p:nvPr/>
        </p:nvPicPr>
        <p:blipFill>
          <a:blip r:embed="rId6"/>
          <a:stretch>
            <a:fillRect/>
          </a:stretch>
        </p:blipFill>
        <p:spPr>
          <a:xfrm>
            <a:off x="9418321" y="1778929"/>
            <a:ext cx="1304379" cy="498302"/>
          </a:xfrm>
          <a:prstGeom prst="rect">
            <a:avLst/>
          </a:prstGeom>
        </p:spPr>
      </p:pic>
      <p:pic>
        <p:nvPicPr>
          <p:cNvPr id="16" name="图片 15">
            <a:extLst>
              <a:ext uri="{FF2B5EF4-FFF2-40B4-BE49-F238E27FC236}">
                <a16:creationId xmlns:a16="http://schemas.microsoft.com/office/drawing/2014/main" id="{B37504D5-C983-4484-A886-D1C5384B6AD5}"/>
              </a:ext>
            </a:extLst>
          </p:cNvPr>
          <p:cNvPicPr>
            <a:picLocks noChangeAspect="1"/>
          </p:cNvPicPr>
          <p:nvPr/>
        </p:nvPicPr>
        <p:blipFill>
          <a:blip r:embed="rId7"/>
          <a:stretch>
            <a:fillRect/>
          </a:stretch>
        </p:blipFill>
        <p:spPr>
          <a:xfrm>
            <a:off x="9593598" y="2576436"/>
            <a:ext cx="1087532" cy="485506"/>
          </a:xfrm>
          <a:prstGeom prst="rect">
            <a:avLst/>
          </a:prstGeom>
        </p:spPr>
      </p:pic>
      <p:sp>
        <p:nvSpPr>
          <p:cNvPr id="44" name="五边形">
            <a:extLst>
              <a:ext uri="{FF2B5EF4-FFF2-40B4-BE49-F238E27FC236}">
                <a16:creationId xmlns:a16="http://schemas.microsoft.com/office/drawing/2014/main" id="{F24298F2-8DFB-4001-9B47-8C10CAAA74D3}"/>
              </a:ext>
            </a:extLst>
          </p:cNvPr>
          <p:cNvSpPr>
            <a:spLocks/>
          </p:cNvSpPr>
          <p:nvPr/>
        </p:nvSpPr>
        <p:spPr>
          <a:xfrm>
            <a:off x="5772606" y="1751081"/>
            <a:ext cx="1866967" cy="27699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200">
              <a:latin typeface="微软雅黑" pitchFamily="34" charset="-122"/>
              <a:ea typeface="微软雅黑" pitchFamily="34" charset="-122"/>
            </a:endParaRPr>
          </a:p>
        </p:txBody>
      </p:sp>
      <p:sp>
        <p:nvSpPr>
          <p:cNvPr id="45" name="文本">
            <a:extLst>
              <a:ext uri="{FF2B5EF4-FFF2-40B4-BE49-F238E27FC236}">
                <a16:creationId xmlns:a16="http://schemas.microsoft.com/office/drawing/2014/main" id="{910BEDC3-A94E-4C3B-854F-65DB66D21513}"/>
              </a:ext>
            </a:extLst>
          </p:cNvPr>
          <p:cNvSpPr>
            <a:spLocks/>
          </p:cNvSpPr>
          <p:nvPr/>
        </p:nvSpPr>
        <p:spPr>
          <a:xfrm>
            <a:off x="5776053" y="1751081"/>
            <a:ext cx="1866967" cy="276999"/>
          </a:xfrm>
          <a:prstGeom prst="rect">
            <a:avLst/>
          </a:prstGeom>
        </p:spPr>
        <p:txBody>
          <a:bodyPr wrap="square">
            <a:spAutoFit/>
          </a:bodyPr>
          <a:lstStyle/>
          <a:p>
            <a:pPr>
              <a:defRPr/>
            </a:pPr>
            <a:r>
              <a:rPr lang="en-US" altLang="zh-CN" sz="1200" b="1" spc="200" dirty="0">
                <a:solidFill>
                  <a:schemeClr val="bg1"/>
                </a:solidFill>
                <a:latin typeface="微软雅黑" pitchFamily="34" charset="-122"/>
                <a:ea typeface="微软雅黑" pitchFamily="34" charset="-122"/>
              </a:rPr>
              <a:t>Performance</a:t>
            </a:r>
            <a:endParaRPr lang="zh-CN" altLang="en-US" sz="1200" b="1" spc="200" dirty="0">
              <a:solidFill>
                <a:schemeClr val="bg1"/>
              </a:solidFill>
              <a:latin typeface="微软雅黑" pitchFamily="34" charset="-122"/>
              <a:ea typeface="微软雅黑" pitchFamily="34" charset="-122"/>
            </a:endParaRPr>
          </a:p>
        </p:txBody>
      </p:sp>
      <p:sp>
        <p:nvSpPr>
          <p:cNvPr id="46" name="五边形">
            <a:extLst>
              <a:ext uri="{FF2B5EF4-FFF2-40B4-BE49-F238E27FC236}">
                <a16:creationId xmlns:a16="http://schemas.microsoft.com/office/drawing/2014/main" id="{8311ED5B-F1B1-42CB-B2A4-1A674BFA3C6B}"/>
              </a:ext>
            </a:extLst>
          </p:cNvPr>
          <p:cNvSpPr>
            <a:spLocks/>
          </p:cNvSpPr>
          <p:nvPr/>
        </p:nvSpPr>
        <p:spPr>
          <a:xfrm>
            <a:off x="5772605" y="2041412"/>
            <a:ext cx="1866967" cy="276999"/>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200" dirty="0">
              <a:latin typeface="微软雅黑" pitchFamily="34" charset="-122"/>
              <a:ea typeface="微软雅黑" pitchFamily="34" charset="-122"/>
            </a:endParaRPr>
          </a:p>
        </p:txBody>
      </p:sp>
      <p:sp>
        <p:nvSpPr>
          <p:cNvPr id="47" name="文本">
            <a:extLst>
              <a:ext uri="{FF2B5EF4-FFF2-40B4-BE49-F238E27FC236}">
                <a16:creationId xmlns:a16="http://schemas.microsoft.com/office/drawing/2014/main" id="{970F3F91-9F1E-4A96-925D-0B6613591300}"/>
              </a:ext>
            </a:extLst>
          </p:cNvPr>
          <p:cNvSpPr>
            <a:spLocks/>
          </p:cNvSpPr>
          <p:nvPr/>
        </p:nvSpPr>
        <p:spPr>
          <a:xfrm>
            <a:off x="5751513" y="2041412"/>
            <a:ext cx="1866967" cy="276999"/>
          </a:xfrm>
          <a:prstGeom prst="rect">
            <a:avLst/>
          </a:prstGeom>
        </p:spPr>
        <p:txBody>
          <a:bodyPr wrap="square">
            <a:spAutoFit/>
          </a:bodyPr>
          <a:lstStyle/>
          <a:p>
            <a:pPr>
              <a:defRPr/>
            </a:pPr>
            <a:r>
              <a:rPr lang="en-US" altLang="zh-CN" sz="1200" b="1" spc="200" dirty="0">
                <a:solidFill>
                  <a:schemeClr val="bg1"/>
                </a:solidFill>
                <a:latin typeface="微软雅黑" pitchFamily="34" charset="-122"/>
                <a:ea typeface="微软雅黑" pitchFamily="34" charset="-122"/>
              </a:rPr>
              <a:t>DB Splitting</a:t>
            </a:r>
            <a:endParaRPr lang="zh-CN" altLang="en-US" sz="1200" b="1" spc="200" dirty="0">
              <a:solidFill>
                <a:schemeClr val="bg1"/>
              </a:solidFill>
              <a:latin typeface="微软雅黑" pitchFamily="34" charset="-122"/>
              <a:ea typeface="微软雅黑" pitchFamily="34" charset="-122"/>
            </a:endParaRPr>
          </a:p>
        </p:txBody>
      </p:sp>
      <p:sp>
        <p:nvSpPr>
          <p:cNvPr id="48" name="五边形">
            <a:extLst>
              <a:ext uri="{FF2B5EF4-FFF2-40B4-BE49-F238E27FC236}">
                <a16:creationId xmlns:a16="http://schemas.microsoft.com/office/drawing/2014/main" id="{5C4D7D59-A5F6-4A71-A3E2-1DEEA436B64E}"/>
              </a:ext>
            </a:extLst>
          </p:cNvPr>
          <p:cNvSpPr>
            <a:spLocks/>
          </p:cNvSpPr>
          <p:nvPr/>
        </p:nvSpPr>
        <p:spPr>
          <a:xfrm>
            <a:off x="5772605" y="2340294"/>
            <a:ext cx="1866967" cy="27699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200">
              <a:latin typeface="微软雅黑" pitchFamily="34" charset="-122"/>
              <a:ea typeface="微软雅黑" pitchFamily="34" charset="-122"/>
            </a:endParaRPr>
          </a:p>
        </p:txBody>
      </p:sp>
      <p:sp>
        <p:nvSpPr>
          <p:cNvPr id="49" name="文本">
            <a:extLst>
              <a:ext uri="{FF2B5EF4-FFF2-40B4-BE49-F238E27FC236}">
                <a16:creationId xmlns:a16="http://schemas.microsoft.com/office/drawing/2014/main" id="{458912DE-E36D-47B8-AB58-60EB5EF371A2}"/>
              </a:ext>
            </a:extLst>
          </p:cNvPr>
          <p:cNvSpPr>
            <a:spLocks/>
          </p:cNvSpPr>
          <p:nvPr/>
        </p:nvSpPr>
        <p:spPr>
          <a:xfrm>
            <a:off x="5772605" y="2340294"/>
            <a:ext cx="1866967" cy="276999"/>
          </a:xfrm>
          <a:prstGeom prst="rect">
            <a:avLst/>
          </a:prstGeom>
        </p:spPr>
        <p:txBody>
          <a:bodyPr wrap="square">
            <a:spAutoFit/>
          </a:bodyPr>
          <a:lstStyle/>
          <a:p>
            <a:pPr eaLnBrk="1" hangingPunct="1">
              <a:defRPr/>
            </a:pPr>
            <a:r>
              <a:rPr lang="en-US" altLang="zh-CN" sz="1200" b="1" spc="200" dirty="0">
                <a:solidFill>
                  <a:schemeClr val="bg1"/>
                </a:solidFill>
                <a:latin typeface="微软雅黑" pitchFamily="34" charset="-122"/>
                <a:ea typeface="微软雅黑" pitchFamily="34" charset="-122"/>
              </a:rPr>
              <a:t>Data Recovery</a:t>
            </a:r>
            <a:endParaRPr lang="zh-CN" altLang="en-US" sz="1200" b="1" spc="200" dirty="0">
              <a:solidFill>
                <a:schemeClr val="bg1"/>
              </a:solidFill>
              <a:latin typeface="微软雅黑" pitchFamily="34" charset="-122"/>
              <a:ea typeface="微软雅黑" pitchFamily="34" charset="-122"/>
            </a:endParaRPr>
          </a:p>
        </p:txBody>
      </p:sp>
      <p:sp>
        <p:nvSpPr>
          <p:cNvPr id="50" name="五边形">
            <a:extLst>
              <a:ext uri="{FF2B5EF4-FFF2-40B4-BE49-F238E27FC236}">
                <a16:creationId xmlns:a16="http://schemas.microsoft.com/office/drawing/2014/main" id="{59E27B95-4E47-4841-BCA6-3AC917D56710}"/>
              </a:ext>
            </a:extLst>
          </p:cNvPr>
          <p:cNvSpPr>
            <a:spLocks/>
          </p:cNvSpPr>
          <p:nvPr/>
        </p:nvSpPr>
        <p:spPr>
          <a:xfrm>
            <a:off x="5772606" y="2622073"/>
            <a:ext cx="1866967" cy="276999"/>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200">
              <a:latin typeface="微软雅黑" pitchFamily="34" charset="-122"/>
              <a:ea typeface="微软雅黑" pitchFamily="34" charset="-122"/>
            </a:endParaRPr>
          </a:p>
        </p:txBody>
      </p:sp>
      <p:sp>
        <p:nvSpPr>
          <p:cNvPr id="51" name="文本">
            <a:extLst>
              <a:ext uri="{FF2B5EF4-FFF2-40B4-BE49-F238E27FC236}">
                <a16:creationId xmlns:a16="http://schemas.microsoft.com/office/drawing/2014/main" id="{F0BFE9B6-F0FD-4B04-9021-1E534209B8F0}"/>
              </a:ext>
            </a:extLst>
          </p:cNvPr>
          <p:cNvSpPr>
            <a:spLocks/>
          </p:cNvSpPr>
          <p:nvPr/>
        </p:nvSpPr>
        <p:spPr>
          <a:xfrm>
            <a:off x="5772605" y="2622073"/>
            <a:ext cx="1866967" cy="276999"/>
          </a:xfrm>
          <a:prstGeom prst="rect">
            <a:avLst/>
          </a:prstGeom>
        </p:spPr>
        <p:txBody>
          <a:bodyPr wrap="square">
            <a:spAutoFit/>
          </a:bodyPr>
          <a:lstStyle/>
          <a:p>
            <a:pPr eaLnBrk="1" hangingPunct="1">
              <a:defRPr/>
            </a:pPr>
            <a:r>
              <a:rPr lang="en-US" altLang="zh-CN" sz="1200" b="1" spc="200" dirty="0">
                <a:solidFill>
                  <a:schemeClr val="bg1"/>
                </a:solidFill>
                <a:latin typeface="微软雅黑" pitchFamily="34" charset="-122"/>
                <a:ea typeface="微软雅黑" pitchFamily="34" charset="-122"/>
              </a:rPr>
              <a:t>Extension</a:t>
            </a:r>
            <a:endParaRPr lang="zh-CN" altLang="en-US" sz="1200" b="1" spc="200" dirty="0">
              <a:solidFill>
                <a:schemeClr val="bg1"/>
              </a:solidFill>
              <a:latin typeface="微软雅黑" pitchFamily="34" charset="-122"/>
              <a:ea typeface="微软雅黑" pitchFamily="34" charset="-122"/>
            </a:endParaRPr>
          </a:p>
        </p:txBody>
      </p:sp>
      <p:sp>
        <p:nvSpPr>
          <p:cNvPr id="17" name="箭头: V 形 16">
            <a:extLst>
              <a:ext uri="{FF2B5EF4-FFF2-40B4-BE49-F238E27FC236}">
                <a16:creationId xmlns:a16="http://schemas.microsoft.com/office/drawing/2014/main" id="{3AF02596-B48D-43BE-8B4F-50AB3E51B086}"/>
              </a:ext>
            </a:extLst>
          </p:cNvPr>
          <p:cNvSpPr/>
          <p:nvPr/>
        </p:nvSpPr>
        <p:spPr>
          <a:xfrm>
            <a:off x="3307400" y="2094931"/>
            <a:ext cx="394572" cy="567491"/>
          </a:xfrm>
          <a:prstGeom prst="chevron">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a:extLst>
              <a:ext uri="{FF2B5EF4-FFF2-40B4-BE49-F238E27FC236}">
                <a16:creationId xmlns:a16="http://schemas.microsoft.com/office/drawing/2014/main" id="{15CBF361-97FE-46FA-AA47-EB0C1E7553A8}"/>
              </a:ext>
            </a:extLst>
          </p:cNvPr>
          <p:cNvSpPr/>
          <p:nvPr/>
        </p:nvSpPr>
        <p:spPr>
          <a:xfrm>
            <a:off x="9004593" y="1257197"/>
            <a:ext cx="2757486" cy="307777"/>
          </a:xfrm>
          <a:prstGeom prst="rect">
            <a:avLst/>
          </a:prstGeom>
        </p:spPr>
        <p:txBody>
          <a:bodyPr wrap="none">
            <a:spAutoFit/>
          </a:bodyPr>
          <a:lstStyle/>
          <a:p>
            <a:r>
              <a:rPr lang="en-US" altLang="zh-CN" sz="1400" b="1" dirty="0">
                <a:solidFill>
                  <a:srgbClr val="FF0000"/>
                </a:solidFill>
              </a:rPr>
              <a:t>Distributed</a:t>
            </a:r>
            <a:r>
              <a:rPr lang="en-US" altLang="zh-CN" sz="1400" b="1" dirty="0"/>
              <a:t> Database is Needed</a:t>
            </a:r>
            <a:endParaRPr lang="zh-CN" altLang="en-US" sz="1400" b="1" dirty="0"/>
          </a:p>
        </p:txBody>
      </p:sp>
      <p:sp>
        <p:nvSpPr>
          <p:cNvPr id="54" name="五边形">
            <a:extLst>
              <a:ext uri="{FF2B5EF4-FFF2-40B4-BE49-F238E27FC236}">
                <a16:creationId xmlns:a16="http://schemas.microsoft.com/office/drawing/2014/main" id="{369D417F-B4C5-4617-97DD-73C4CBE5F028}"/>
              </a:ext>
            </a:extLst>
          </p:cNvPr>
          <p:cNvSpPr>
            <a:spLocks/>
          </p:cNvSpPr>
          <p:nvPr/>
        </p:nvSpPr>
        <p:spPr>
          <a:xfrm>
            <a:off x="5775852" y="2912404"/>
            <a:ext cx="1866967" cy="27699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zh-CN" altLang="en-US" sz="1200">
              <a:latin typeface="微软雅黑" pitchFamily="34" charset="-122"/>
              <a:ea typeface="微软雅黑" pitchFamily="34" charset="-122"/>
            </a:endParaRPr>
          </a:p>
        </p:txBody>
      </p:sp>
      <p:sp>
        <p:nvSpPr>
          <p:cNvPr id="55" name="文本">
            <a:extLst>
              <a:ext uri="{FF2B5EF4-FFF2-40B4-BE49-F238E27FC236}">
                <a16:creationId xmlns:a16="http://schemas.microsoft.com/office/drawing/2014/main" id="{FB8DCC03-5595-465A-824E-95313AE7CD4C}"/>
              </a:ext>
            </a:extLst>
          </p:cNvPr>
          <p:cNvSpPr>
            <a:spLocks/>
          </p:cNvSpPr>
          <p:nvPr/>
        </p:nvSpPr>
        <p:spPr>
          <a:xfrm>
            <a:off x="5789238" y="2912404"/>
            <a:ext cx="1866967" cy="276999"/>
          </a:xfrm>
          <a:prstGeom prst="rect">
            <a:avLst/>
          </a:prstGeom>
        </p:spPr>
        <p:txBody>
          <a:bodyPr wrap="square">
            <a:spAutoFit/>
          </a:bodyPr>
          <a:lstStyle/>
          <a:p>
            <a:pPr>
              <a:defRPr/>
            </a:pPr>
            <a:r>
              <a:rPr lang="en-US" altLang="zh-CN" sz="1200" b="1" spc="200" dirty="0">
                <a:solidFill>
                  <a:schemeClr val="bg1"/>
                </a:solidFill>
                <a:latin typeface="微软雅黑" pitchFamily="34" charset="-122"/>
                <a:ea typeface="微软雅黑" pitchFamily="34" charset="-122"/>
              </a:rPr>
              <a:t>Operation</a:t>
            </a:r>
            <a:endParaRPr lang="zh-CN" altLang="en-US" sz="1200" b="1" spc="200" dirty="0">
              <a:solidFill>
                <a:schemeClr val="bg1"/>
              </a:solidFill>
              <a:latin typeface="微软雅黑" pitchFamily="34" charset="-122"/>
              <a:ea typeface="微软雅黑" pitchFamily="34" charset="-122"/>
            </a:endParaRPr>
          </a:p>
        </p:txBody>
      </p:sp>
      <p:sp>
        <p:nvSpPr>
          <p:cNvPr id="56" name="矩形 55">
            <a:extLst>
              <a:ext uri="{FF2B5EF4-FFF2-40B4-BE49-F238E27FC236}">
                <a16:creationId xmlns:a16="http://schemas.microsoft.com/office/drawing/2014/main" id="{C1A22D61-7CFD-4034-BDF1-93B764293864}"/>
              </a:ext>
            </a:extLst>
          </p:cNvPr>
          <p:cNvSpPr/>
          <p:nvPr/>
        </p:nvSpPr>
        <p:spPr>
          <a:xfrm>
            <a:off x="9920798" y="2263055"/>
            <a:ext cx="433132" cy="307777"/>
          </a:xfrm>
          <a:prstGeom prst="rect">
            <a:avLst/>
          </a:prstGeom>
        </p:spPr>
        <p:txBody>
          <a:bodyPr wrap="square">
            <a:spAutoFit/>
          </a:bodyPr>
          <a:lstStyle/>
          <a:p>
            <a:r>
              <a:rPr lang="en-US" altLang="zh-CN" sz="1400" b="1" dirty="0">
                <a:solidFill>
                  <a:srgbClr val="FF0000"/>
                </a:solidFill>
              </a:rPr>
              <a:t>OR</a:t>
            </a:r>
            <a:endParaRPr lang="zh-CN" altLang="en-US" sz="1400" b="1" dirty="0"/>
          </a:p>
        </p:txBody>
      </p:sp>
      <p:sp>
        <p:nvSpPr>
          <p:cNvPr id="89" name="箭头: V 形 88">
            <a:extLst>
              <a:ext uri="{FF2B5EF4-FFF2-40B4-BE49-F238E27FC236}">
                <a16:creationId xmlns:a16="http://schemas.microsoft.com/office/drawing/2014/main" id="{E4304B42-1752-4C86-8AD7-8802065CF2BA}"/>
              </a:ext>
            </a:extLst>
          </p:cNvPr>
          <p:cNvSpPr/>
          <p:nvPr/>
        </p:nvSpPr>
        <p:spPr>
          <a:xfrm>
            <a:off x="3061000" y="2098273"/>
            <a:ext cx="394572" cy="567491"/>
          </a:xfrm>
          <a:prstGeom prst="chevron">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箭头: V 形 89">
            <a:extLst>
              <a:ext uri="{FF2B5EF4-FFF2-40B4-BE49-F238E27FC236}">
                <a16:creationId xmlns:a16="http://schemas.microsoft.com/office/drawing/2014/main" id="{A97B31F6-88AD-4A6A-AF89-8D95186AB598}"/>
              </a:ext>
            </a:extLst>
          </p:cNvPr>
          <p:cNvSpPr/>
          <p:nvPr/>
        </p:nvSpPr>
        <p:spPr>
          <a:xfrm>
            <a:off x="8349168" y="2105030"/>
            <a:ext cx="394572" cy="567491"/>
          </a:xfrm>
          <a:prstGeom prst="chevron">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箭头: V 形 90">
            <a:extLst>
              <a:ext uri="{FF2B5EF4-FFF2-40B4-BE49-F238E27FC236}">
                <a16:creationId xmlns:a16="http://schemas.microsoft.com/office/drawing/2014/main" id="{761B53B1-03C8-4394-8902-8F02C0658881}"/>
              </a:ext>
            </a:extLst>
          </p:cNvPr>
          <p:cNvSpPr/>
          <p:nvPr/>
        </p:nvSpPr>
        <p:spPr>
          <a:xfrm>
            <a:off x="8102768" y="2108372"/>
            <a:ext cx="394572" cy="567491"/>
          </a:xfrm>
          <a:prstGeom prst="chevron">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
            <a:extLst>
              <a:ext uri="{FF2B5EF4-FFF2-40B4-BE49-F238E27FC236}">
                <a16:creationId xmlns:a16="http://schemas.microsoft.com/office/drawing/2014/main" id="{5DC67A1D-A691-460E-80C9-48422070D548}"/>
              </a:ext>
            </a:extLst>
          </p:cNvPr>
          <p:cNvSpPr/>
          <p:nvPr/>
        </p:nvSpPr>
        <p:spPr>
          <a:xfrm>
            <a:off x="399590" y="3211286"/>
            <a:ext cx="11031038" cy="1200329"/>
          </a:xfrm>
          <a:prstGeom prst="rect">
            <a:avLst/>
          </a:prstGeom>
        </p:spPr>
        <p:txBody>
          <a:bodyPr wrap="square">
            <a:spAutoFit/>
          </a:bodyPr>
          <a:lstStyle/>
          <a:p>
            <a:pPr marL="285750" indent="-285750">
              <a:buFont typeface="Arial" panose="020B0604020202020204" pitchFamily="34" charset="0"/>
              <a:buChar char="•"/>
            </a:pPr>
            <a:r>
              <a:rPr lang="en-US" altLang="zh-CN" b="1" dirty="0" err="1"/>
              <a:t>Alakulaku</a:t>
            </a:r>
            <a:r>
              <a:rPr lang="en-US" altLang="zh-CN" dirty="0"/>
              <a:t>, a leading consumer financing firm ,  acquired </a:t>
            </a:r>
            <a:r>
              <a:rPr lang="en-US" altLang="zh-CN" b="1" dirty="0"/>
              <a:t>BYB</a:t>
            </a:r>
            <a:r>
              <a:rPr lang="en-US" altLang="zh-CN" dirty="0"/>
              <a:t>, aims to transform BYB into an all-digital banking platform to realize the closed-loop of financial services.</a:t>
            </a:r>
          </a:p>
          <a:p>
            <a:pPr marL="285750" indent="-285750">
              <a:buFont typeface="Arial" panose="020B0604020202020204" pitchFamily="34" charset="0"/>
              <a:buChar char="•"/>
            </a:pPr>
            <a:r>
              <a:rPr lang="en-US" altLang="zh-CN" b="1" dirty="0"/>
              <a:t>Massive </a:t>
            </a:r>
            <a:r>
              <a:rPr lang="en-US" altLang="zh-CN" dirty="0"/>
              <a:t>data</a:t>
            </a:r>
            <a:r>
              <a:rPr lang="en-US" altLang="zh-CN" b="1" dirty="0"/>
              <a:t> </a:t>
            </a:r>
            <a:r>
              <a:rPr lang="en-US" altLang="zh-CN" dirty="0"/>
              <a:t>, </a:t>
            </a:r>
            <a:r>
              <a:rPr lang="en-US" altLang="zh-CN" b="1" dirty="0"/>
              <a:t>high-frequency</a:t>
            </a:r>
            <a:r>
              <a:rPr lang="en-US" altLang="zh-CN" dirty="0"/>
              <a:t> transactions , business in internet banking makes a big challenge for BYB new digital banking project.</a:t>
            </a:r>
          </a:p>
        </p:txBody>
      </p:sp>
      <p:sp>
        <p:nvSpPr>
          <p:cNvPr id="29" name="标题 1">
            <a:extLst>
              <a:ext uri="{FF2B5EF4-FFF2-40B4-BE49-F238E27FC236}">
                <a16:creationId xmlns:a16="http://schemas.microsoft.com/office/drawing/2014/main" id="{8B003917-BF79-491F-9403-CE917121D914}"/>
              </a:ext>
            </a:extLst>
          </p:cNvPr>
          <p:cNvSpPr txBox="1">
            <a:spLocks noChangeArrowheads="1"/>
          </p:cNvSpPr>
          <p:nvPr/>
        </p:nvSpPr>
        <p:spPr>
          <a:xfrm>
            <a:off x="165530" y="185994"/>
            <a:ext cx="10515600" cy="569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6EFF"/>
                </a:solidFill>
                <a:latin typeface="微软雅黑" pitchFamily="34" charset="-122"/>
                <a:ea typeface="微软雅黑" pitchFamily="34" charset="-122"/>
                <a:cs typeface="+mj-cs"/>
              </a:defRPr>
            </a:lvl1pPr>
          </a:lstStyle>
          <a:p>
            <a:r>
              <a:rPr lang="en-US" altLang="zh-CN" sz="2200" dirty="0">
                <a:ea typeface="Arial Unicode MS" panose="020B0604020202020204" pitchFamily="34" charset="-122"/>
              </a:rPr>
              <a:t>DB Challenge for BYB Digital Banking Project</a:t>
            </a:r>
            <a:endParaRPr lang="zh-CN" altLang="en-US" sz="2200" dirty="0">
              <a:ea typeface="Arial Unicode MS" panose="020B0604020202020204" pitchFamily="34" charset="-122"/>
            </a:endParaRPr>
          </a:p>
        </p:txBody>
      </p:sp>
      <p:sp>
        <p:nvSpPr>
          <p:cNvPr id="7" name="矩形 6">
            <a:extLst>
              <a:ext uri="{FF2B5EF4-FFF2-40B4-BE49-F238E27FC236}">
                <a16:creationId xmlns:a16="http://schemas.microsoft.com/office/drawing/2014/main" id="{9746B37F-DE55-4848-B1E1-3AF4C45AD5BB}"/>
              </a:ext>
            </a:extLst>
          </p:cNvPr>
          <p:cNvSpPr/>
          <p:nvPr/>
        </p:nvSpPr>
        <p:spPr>
          <a:xfrm>
            <a:off x="247364" y="4624710"/>
            <a:ext cx="11624596" cy="1396793"/>
          </a:xfrm>
          <a:prstGeom prst="rect">
            <a:avLst/>
          </a:prstGeom>
        </p:spPr>
        <p:txBody>
          <a:bodyPr wrap="square">
            <a:spAutoFit/>
          </a:bodyPr>
          <a:lstStyle/>
          <a:p>
            <a:pPr fontAlgn="ctr">
              <a:lnSpc>
                <a:spcPct val="120000"/>
              </a:lnSpc>
              <a:spcBef>
                <a:spcPts val="0"/>
              </a:spcBef>
              <a:spcAft>
                <a:spcPts val="1067"/>
              </a:spcAft>
              <a:buSzPct val="100000"/>
            </a:pPr>
            <a:r>
              <a:rPr lang="en-US" altLang="zh-CN" b="1" spc="213" dirty="0">
                <a:ln w="3175">
                  <a:noFill/>
                  <a:prstDash val="dash"/>
                </a:ln>
                <a:latin typeface="微软雅黑" panose="020B0503020204020204" pitchFamily="34" charset="-122"/>
                <a:ea typeface="微软雅黑" panose="020B0503020204020204" pitchFamily="34" charset="-122"/>
                <a:cs typeface="微软雅黑" panose="020B0503020204020204" pitchFamily="34" charset="-122"/>
              </a:rPr>
              <a:t>Benefits</a:t>
            </a:r>
          </a:p>
          <a:p>
            <a:pPr marL="440256" indent="-440256" fontAlgn="ctr">
              <a:spcBef>
                <a:spcPts val="0"/>
              </a:spcBef>
              <a:buSzPct val="100000"/>
              <a:buFont typeface="Wingdings" panose="05000000000000000000" pitchFamily="2" charset="2"/>
              <a:buChar char="ü"/>
            </a:pPr>
            <a:r>
              <a:rPr lang="en-US" altLang="zh-CN" dirty="0"/>
              <a:t>TDSQL can integrate with Sunline </a:t>
            </a:r>
            <a:r>
              <a:rPr lang="en-US" altLang="zh-CN" dirty="0" err="1"/>
              <a:t>iCORE</a:t>
            </a:r>
            <a:r>
              <a:rPr lang="en-US" altLang="zh-CN" dirty="0"/>
              <a:t> seamlessly, ensures the project be delivered in time;</a:t>
            </a:r>
          </a:p>
          <a:p>
            <a:pPr marL="440256" indent="-440256" fontAlgn="ctr">
              <a:spcBef>
                <a:spcPts val="0"/>
              </a:spcBef>
              <a:buSzPct val="100000"/>
              <a:buFont typeface="Wingdings" panose="05000000000000000000" pitchFamily="2" charset="2"/>
              <a:buChar char="ü"/>
            </a:pPr>
            <a:r>
              <a:rPr lang="en-US" altLang="zh-CN" dirty="0"/>
              <a:t>As a distributed database,</a:t>
            </a:r>
            <a:r>
              <a:rPr lang="zh-CN" altLang="en-US" dirty="0"/>
              <a:t> </a:t>
            </a:r>
            <a:r>
              <a:rPr lang="en-US" altLang="zh-CN" dirty="0"/>
              <a:t>TDSQL’s flexibility can meet the expansion of user scale in the future.</a:t>
            </a:r>
          </a:p>
          <a:p>
            <a:pPr marL="440256" indent="-440256" fontAlgn="ctr">
              <a:spcBef>
                <a:spcPts val="0"/>
              </a:spcBef>
              <a:buSzPct val="100000"/>
              <a:buFont typeface="Wingdings" panose="05000000000000000000" pitchFamily="2" charset="2"/>
              <a:buChar char="ü"/>
            </a:pPr>
            <a:r>
              <a:rPr lang="en-US" altLang="zh-CN" dirty="0"/>
              <a:t>End to end verification,</a:t>
            </a:r>
            <a:r>
              <a:rPr lang="zh-CN" altLang="en-US" dirty="0"/>
              <a:t> </a:t>
            </a:r>
            <a:r>
              <a:rPr lang="en-US" altLang="zh-CN" dirty="0"/>
              <a:t>ensures project’s success and accelerate the digital transformation of customers</a:t>
            </a:r>
            <a:endParaRPr lang="zh-CN" altLang="en-US" dirty="0">
              <a:sym typeface="+mn-ea"/>
            </a:endParaRPr>
          </a:p>
        </p:txBody>
      </p:sp>
      <p:sp>
        <p:nvSpPr>
          <p:cNvPr id="13" name="矩形: 圆角 12">
            <a:extLst>
              <a:ext uri="{FF2B5EF4-FFF2-40B4-BE49-F238E27FC236}">
                <a16:creationId xmlns:a16="http://schemas.microsoft.com/office/drawing/2014/main" id="{367593EA-D6E7-4C84-83DA-15C092A019AC}"/>
              </a:ext>
            </a:extLst>
          </p:cNvPr>
          <p:cNvSpPr/>
          <p:nvPr/>
        </p:nvSpPr>
        <p:spPr>
          <a:xfrm>
            <a:off x="165530" y="1082842"/>
            <a:ext cx="11829954" cy="3489158"/>
          </a:xfrm>
          <a:prstGeom prst="roundRect">
            <a:avLst>
              <a:gd name="adj" fmla="val 183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a:extLst>
              <a:ext uri="{FF2B5EF4-FFF2-40B4-BE49-F238E27FC236}">
                <a16:creationId xmlns:a16="http://schemas.microsoft.com/office/drawing/2014/main" id="{C0116B34-5694-4D25-B877-9C7DCC8ADD91}"/>
              </a:ext>
            </a:extLst>
          </p:cNvPr>
          <p:cNvSpPr/>
          <p:nvPr/>
        </p:nvSpPr>
        <p:spPr>
          <a:xfrm>
            <a:off x="165530" y="4567093"/>
            <a:ext cx="11829954" cy="1657016"/>
          </a:xfrm>
          <a:prstGeom prst="roundRect">
            <a:avLst>
              <a:gd name="adj" fmla="val 183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287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a:extLst>
              <a:ext uri="{FF2B5EF4-FFF2-40B4-BE49-F238E27FC236}">
                <a16:creationId xmlns:a16="http://schemas.microsoft.com/office/drawing/2014/main" id="{26688353-6CB7-40D8-A140-5F11A591FD46}"/>
              </a:ext>
            </a:extLst>
          </p:cNvPr>
          <p:cNvSpPr>
            <a:spLocks noGrp="1" noChangeArrowheads="1"/>
          </p:cNvSpPr>
          <p:nvPr>
            <p:ph type="title"/>
          </p:nvPr>
        </p:nvSpPr>
        <p:spPr>
          <a:xfrm>
            <a:off x="73453" y="175342"/>
            <a:ext cx="10515600" cy="569913"/>
          </a:xfrm>
        </p:spPr>
        <p:txBody>
          <a:bodyPr>
            <a:normAutofit/>
          </a:bodyPr>
          <a:lstStyle/>
          <a:p>
            <a:r>
              <a:rPr lang="en-US" altLang="zh-CN" sz="2200" dirty="0">
                <a:ea typeface="Arial Unicode MS" panose="020B0604020202020204" pitchFamily="34" charset="-122"/>
              </a:rPr>
              <a:t>Milestones of </a:t>
            </a:r>
            <a:r>
              <a:rPr lang="en-US" altLang="zh-CN" sz="2200" dirty="0" err="1">
                <a:ea typeface="Arial Unicode MS" panose="020B0604020202020204" pitchFamily="34" charset="-122"/>
              </a:rPr>
              <a:t>Alakulaku</a:t>
            </a:r>
            <a:r>
              <a:rPr lang="en-US" altLang="zh-CN" sz="2200" dirty="0">
                <a:ea typeface="Arial Unicode MS" panose="020B0604020202020204" pitchFamily="34" charset="-122"/>
              </a:rPr>
              <a:t> TDSQL Project</a:t>
            </a:r>
            <a:endParaRPr lang="zh-CN" altLang="en-US" sz="2200" dirty="0">
              <a:ea typeface="Arial Unicode MS" panose="020B0604020202020204" pitchFamily="34" charset="-122"/>
            </a:endParaRPr>
          </a:p>
        </p:txBody>
      </p:sp>
      <p:sp>
        <p:nvSpPr>
          <p:cNvPr id="38" name="iconfont-1187-868307">
            <a:extLst>
              <a:ext uri="{FF2B5EF4-FFF2-40B4-BE49-F238E27FC236}">
                <a16:creationId xmlns:a16="http://schemas.microsoft.com/office/drawing/2014/main" id="{822BD070-9B05-4F49-A135-01CCCD6D8DDB}"/>
              </a:ext>
            </a:extLst>
          </p:cNvPr>
          <p:cNvSpPr>
            <a:spLocks noChangeAspect="1"/>
          </p:cNvSpPr>
          <p:nvPr/>
        </p:nvSpPr>
        <p:spPr bwMode="auto">
          <a:xfrm>
            <a:off x="209819" y="5635489"/>
            <a:ext cx="286587" cy="28054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1"/>
          </a:solidFill>
          <a:ln>
            <a:noFill/>
          </a:ln>
        </p:spPr>
      </p:sp>
      <p:sp>
        <p:nvSpPr>
          <p:cNvPr id="39" name="iconfont-1187-868307">
            <a:extLst>
              <a:ext uri="{FF2B5EF4-FFF2-40B4-BE49-F238E27FC236}">
                <a16:creationId xmlns:a16="http://schemas.microsoft.com/office/drawing/2014/main" id="{0F7D513F-4CDE-49F3-B6F8-75A0BE48E14B}"/>
              </a:ext>
            </a:extLst>
          </p:cNvPr>
          <p:cNvSpPr>
            <a:spLocks noChangeAspect="1"/>
          </p:cNvSpPr>
          <p:nvPr/>
        </p:nvSpPr>
        <p:spPr bwMode="auto">
          <a:xfrm>
            <a:off x="4151508" y="5635489"/>
            <a:ext cx="286587" cy="28054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4">
              <a:lumMod val="50000"/>
            </a:schemeClr>
          </a:solidFill>
          <a:ln>
            <a:noFill/>
          </a:ln>
        </p:spPr>
      </p:sp>
      <p:sp>
        <p:nvSpPr>
          <p:cNvPr id="40" name="iconfont-1187-868307">
            <a:extLst>
              <a:ext uri="{FF2B5EF4-FFF2-40B4-BE49-F238E27FC236}">
                <a16:creationId xmlns:a16="http://schemas.microsoft.com/office/drawing/2014/main" id="{876055B8-BD53-45FF-BAD8-2ADBB81FB38C}"/>
              </a:ext>
            </a:extLst>
          </p:cNvPr>
          <p:cNvSpPr>
            <a:spLocks noChangeAspect="1"/>
          </p:cNvSpPr>
          <p:nvPr/>
        </p:nvSpPr>
        <p:spPr bwMode="auto">
          <a:xfrm>
            <a:off x="1608220" y="5635489"/>
            <a:ext cx="286587" cy="28054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6">
              <a:lumMod val="75000"/>
            </a:schemeClr>
          </a:solidFill>
          <a:ln>
            <a:noFill/>
          </a:ln>
        </p:spPr>
      </p:sp>
      <p:sp>
        <p:nvSpPr>
          <p:cNvPr id="41" name="文本框 40">
            <a:extLst>
              <a:ext uri="{FF2B5EF4-FFF2-40B4-BE49-F238E27FC236}">
                <a16:creationId xmlns:a16="http://schemas.microsoft.com/office/drawing/2014/main" id="{A8F85075-508B-4B3B-935D-A52E0E009745}"/>
              </a:ext>
            </a:extLst>
          </p:cNvPr>
          <p:cNvSpPr txBox="1"/>
          <p:nvPr/>
        </p:nvSpPr>
        <p:spPr>
          <a:xfrm>
            <a:off x="506214" y="5655288"/>
            <a:ext cx="1690326" cy="276999"/>
          </a:xfrm>
          <a:prstGeom prst="rect">
            <a:avLst/>
          </a:prstGeom>
          <a:noFill/>
        </p:spPr>
        <p:txBody>
          <a:bodyPr wrap="square" rtlCol="0">
            <a:spAutoFit/>
          </a:bodyPr>
          <a:lstStyle/>
          <a:p>
            <a:r>
              <a:rPr lang="en-US" altLang="zh-CN" sz="1200" dirty="0"/>
              <a:t>Sale(BD &amp; SA)</a:t>
            </a:r>
            <a:endParaRPr lang="zh-CN" altLang="en-US" sz="1200" dirty="0"/>
          </a:p>
        </p:txBody>
      </p:sp>
      <p:sp>
        <p:nvSpPr>
          <p:cNvPr id="42" name="文本框 41">
            <a:extLst>
              <a:ext uri="{FF2B5EF4-FFF2-40B4-BE49-F238E27FC236}">
                <a16:creationId xmlns:a16="http://schemas.microsoft.com/office/drawing/2014/main" id="{EBA6511F-90F9-4C23-9A0A-0873EE78E404}"/>
              </a:ext>
            </a:extLst>
          </p:cNvPr>
          <p:cNvSpPr txBox="1"/>
          <p:nvPr/>
        </p:nvSpPr>
        <p:spPr>
          <a:xfrm>
            <a:off x="1904615" y="5655288"/>
            <a:ext cx="2356222" cy="276999"/>
          </a:xfrm>
          <a:prstGeom prst="rect">
            <a:avLst/>
          </a:prstGeom>
          <a:noFill/>
        </p:spPr>
        <p:txBody>
          <a:bodyPr wrap="square" rtlCol="0">
            <a:spAutoFit/>
          </a:bodyPr>
          <a:lstStyle/>
          <a:p>
            <a:r>
              <a:rPr lang="en-US" altLang="zh-CN" sz="1200" dirty="0"/>
              <a:t>TDSQL Team (Production &amp; SA)</a:t>
            </a:r>
            <a:endParaRPr lang="zh-CN" altLang="en-US" sz="1200" dirty="0"/>
          </a:p>
        </p:txBody>
      </p:sp>
      <p:sp>
        <p:nvSpPr>
          <p:cNvPr id="43" name="文本框 42">
            <a:extLst>
              <a:ext uri="{FF2B5EF4-FFF2-40B4-BE49-F238E27FC236}">
                <a16:creationId xmlns:a16="http://schemas.microsoft.com/office/drawing/2014/main" id="{E30FAE94-CFA8-48FD-A9B4-9A6A0BE5B217}"/>
              </a:ext>
            </a:extLst>
          </p:cNvPr>
          <p:cNvSpPr txBox="1"/>
          <p:nvPr/>
        </p:nvSpPr>
        <p:spPr>
          <a:xfrm>
            <a:off x="4487660" y="5655288"/>
            <a:ext cx="1897107" cy="276999"/>
          </a:xfrm>
          <a:prstGeom prst="rect">
            <a:avLst/>
          </a:prstGeom>
          <a:noFill/>
        </p:spPr>
        <p:txBody>
          <a:bodyPr wrap="square" rtlCol="0">
            <a:spAutoFit/>
          </a:bodyPr>
          <a:lstStyle/>
          <a:p>
            <a:r>
              <a:rPr lang="en-US" altLang="zh-CN" sz="1200" dirty="0"/>
              <a:t>Finance Team (PM&amp;SA)</a:t>
            </a:r>
            <a:endParaRPr lang="zh-CN" altLang="en-US" sz="1200" dirty="0"/>
          </a:p>
        </p:txBody>
      </p:sp>
      <p:sp>
        <p:nvSpPr>
          <p:cNvPr id="44" name="文本框 43">
            <a:extLst>
              <a:ext uri="{FF2B5EF4-FFF2-40B4-BE49-F238E27FC236}">
                <a16:creationId xmlns:a16="http://schemas.microsoft.com/office/drawing/2014/main" id="{15B608F5-DD4E-4E32-8787-998B32ED39F6}"/>
              </a:ext>
            </a:extLst>
          </p:cNvPr>
          <p:cNvSpPr txBox="1"/>
          <p:nvPr/>
        </p:nvSpPr>
        <p:spPr>
          <a:xfrm>
            <a:off x="6588471" y="5655288"/>
            <a:ext cx="1390897" cy="276999"/>
          </a:xfrm>
          <a:prstGeom prst="rect">
            <a:avLst/>
          </a:prstGeom>
          <a:noFill/>
        </p:spPr>
        <p:txBody>
          <a:bodyPr wrap="square" rtlCol="0">
            <a:spAutoFit/>
          </a:bodyPr>
          <a:lstStyle/>
          <a:p>
            <a:r>
              <a:rPr lang="en-US" altLang="zh-CN" sz="1200" dirty="0"/>
              <a:t>Delivery Team</a:t>
            </a:r>
          </a:p>
        </p:txBody>
      </p:sp>
      <p:sp>
        <p:nvSpPr>
          <p:cNvPr id="45" name="iconfont-1187-868307">
            <a:extLst>
              <a:ext uri="{FF2B5EF4-FFF2-40B4-BE49-F238E27FC236}">
                <a16:creationId xmlns:a16="http://schemas.microsoft.com/office/drawing/2014/main" id="{6C17314F-2553-48C0-AB44-C11E3CA7CA3A}"/>
              </a:ext>
            </a:extLst>
          </p:cNvPr>
          <p:cNvSpPr>
            <a:spLocks noChangeAspect="1"/>
          </p:cNvSpPr>
          <p:nvPr/>
        </p:nvSpPr>
        <p:spPr bwMode="auto">
          <a:xfrm>
            <a:off x="6252318" y="5635489"/>
            <a:ext cx="286587" cy="280549"/>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FF0000"/>
          </a:solidFill>
          <a:ln>
            <a:noFill/>
          </a:ln>
        </p:spPr>
      </p:sp>
      <p:pic>
        <p:nvPicPr>
          <p:cNvPr id="37" name="Picture 3">
            <a:extLst>
              <a:ext uri="{FF2B5EF4-FFF2-40B4-BE49-F238E27FC236}">
                <a16:creationId xmlns:a16="http://schemas.microsoft.com/office/drawing/2014/main" id="{4D8F49A0-466D-48D6-8005-6A8CD307FBB5}"/>
              </a:ext>
            </a:extLst>
          </p:cNvPr>
          <p:cNvPicPr>
            <a:picLocks noChangeAspect="1"/>
          </p:cNvPicPr>
          <p:nvPr/>
        </p:nvPicPr>
        <p:blipFill>
          <a:blip r:embed="rId3"/>
          <a:stretch>
            <a:fillRect/>
          </a:stretch>
        </p:blipFill>
        <p:spPr>
          <a:xfrm>
            <a:off x="438418" y="1389125"/>
            <a:ext cx="6279027" cy="3374202"/>
          </a:xfrm>
          <a:prstGeom prst="rect">
            <a:avLst/>
          </a:prstGeom>
        </p:spPr>
      </p:pic>
      <p:sp>
        <p:nvSpPr>
          <p:cNvPr id="46" name="iconfont-1187-868307">
            <a:extLst>
              <a:ext uri="{FF2B5EF4-FFF2-40B4-BE49-F238E27FC236}">
                <a16:creationId xmlns:a16="http://schemas.microsoft.com/office/drawing/2014/main" id="{A984784C-3E1C-4F7A-B2DD-44623DA7D817}"/>
              </a:ext>
            </a:extLst>
          </p:cNvPr>
          <p:cNvSpPr>
            <a:spLocks noChangeAspect="1"/>
          </p:cNvSpPr>
          <p:nvPr/>
        </p:nvSpPr>
        <p:spPr bwMode="auto">
          <a:xfrm>
            <a:off x="660030" y="1082343"/>
            <a:ext cx="345931" cy="338643"/>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1"/>
          </a:solidFill>
          <a:ln>
            <a:noFill/>
          </a:ln>
        </p:spPr>
      </p:sp>
      <p:sp>
        <p:nvSpPr>
          <p:cNvPr id="47" name="iconfont-1187-868307">
            <a:extLst>
              <a:ext uri="{FF2B5EF4-FFF2-40B4-BE49-F238E27FC236}">
                <a16:creationId xmlns:a16="http://schemas.microsoft.com/office/drawing/2014/main" id="{F06DB1C7-38B1-4DD9-8F82-F24B11A1BC8E}"/>
              </a:ext>
            </a:extLst>
          </p:cNvPr>
          <p:cNvSpPr>
            <a:spLocks noChangeAspect="1"/>
          </p:cNvSpPr>
          <p:nvPr/>
        </p:nvSpPr>
        <p:spPr bwMode="auto">
          <a:xfrm>
            <a:off x="1227189" y="1212214"/>
            <a:ext cx="213265" cy="208772"/>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6">
              <a:lumMod val="75000"/>
            </a:schemeClr>
          </a:solidFill>
          <a:ln>
            <a:noFill/>
          </a:ln>
        </p:spPr>
      </p:sp>
      <p:sp>
        <p:nvSpPr>
          <p:cNvPr id="48" name="iconfont-1187-868307">
            <a:extLst>
              <a:ext uri="{FF2B5EF4-FFF2-40B4-BE49-F238E27FC236}">
                <a16:creationId xmlns:a16="http://schemas.microsoft.com/office/drawing/2014/main" id="{1A73C180-0BAE-48E9-8E53-BC788166E084}"/>
              </a:ext>
            </a:extLst>
          </p:cNvPr>
          <p:cNvSpPr>
            <a:spLocks noChangeAspect="1"/>
          </p:cNvSpPr>
          <p:nvPr/>
        </p:nvSpPr>
        <p:spPr bwMode="auto">
          <a:xfrm>
            <a:off x="2859056" y="1204654"/>
            <a:ext cx="220986" cy="216330"/>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1"/>
          </a:solidFill>
          <a:ln>
            <a:noFill/>
          </a:ln>
        </p:spPr>
      </p:sp>
      <p:sp>
        <p:nvSpPr>
          <p:cNvPr id="49" name="iconfont-1187-868307">
            <a:extLst>
              <a:ext uri="{FF2B5EF4-FFF2-40B4-BE49-F238E27FC236}">
                <a16:creationId xmlns:a16="http://schemas.microsoft.com/office/drawing/2014/main" id="{3824E37C-9E6A-4864-8BCA-6492F6EB3F33}"/>
              </a:ext>
            </a:extLst>
          </p:cNvPr>
          <p:cNvSpPr>
            <a:spLocks noChangeAspect="1"/>
          </p:cNvSpPr>
          <p:nvPr/>
        </p:nvSpPr>
        <p:spPr bwMode="auto">
          <a:xfrm>
            <a:off x="2344247" y="1082342"/>
            <a:ext cx="345931" cy="338643"/>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6">
              <a:lumMod val="75000"/>
            </a:schemeClr>
          </a:solidFill>
          <a:ln>
            <a:noFill/>
          </a:ln>
        </p:spPr>
      </p:sp>
      <p:sp>
        <p:nvSpPr>
          <p:cNvPr id="50" name="iconfont-1187-868307">
            <a:extLst>
              <a:ext uri="{FF2B5EF4-FFF2-40B4-BE49-F238E27FC236}">
                <a16:creationId xmlns:a16="http://schemas.microsoft.com/office/drawing/2014/main" id="{34B28DD1-E639-4911-8A6F-BFF835C6395F}"/>
              </a:ext>
            </a:extLst>
          </p:cNvPr>
          <p:cNvSpPr>
            <a:spLocks noChangeAspect="1"/>
          </p:cNvSpPr>
          <p:nvPr/>
        </p:nvSpPr>
        <p:spPr bwMode="auto">
          <a:xfrm>
            <a:off x="3356946" y="1204654"/>
            <a:ext cx="220986" cy="216330"/>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4">
              <a:lumMod val="50000"/>
            </a:schemeClr>
          </a:solidFill>
          <a:ln>
            <a:noFill/>
          </a:ln>
        </p:spPr>
      </p:sp>
      <p:sp>
        <p:nvSpPr>
          <p:cNvPr id="51" name="iconfont-1187-868307">
            <a:extLst>
              <a:ext uri="{FF2B5EF4-FFF2-40B4-BE49-F238E27FC236}">
                <a16:creationId xmlns:a16="http://schemas.microsoft.com/office/drawing/2014/main" id="{AC635C1F-3818-4061-B7CB-A495DC7F3416}"/>
              </a:ext>
            </a:extLst>
          </p:cNvPr>
          <p:cNvSpPr>
            <a:spLocks noChangeAspect="1"/>
          </p:cNvSpPr>
          <p:nvPr/>
        </p:nvSpPr>
        <p:spPr bwMode="auto">
          <a:xfrm>
            <a:off x="4745088" y="1082343"/>
            <a:ext cx="345931" cy="338643"/>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1"/>
          </a:solidFill>
          <a:ln>
            <a:noFill/>
          </a:ln>
        </p:spPr>
      </p:sp>
      <p:sp>
        <p:nvSpPr>
          <p:cNvPr id="52" name="iconfont-1187-868307">
            <a:extLst>
              <a:ext uri="{FF2B5EF4-FFF2-40B4-BE49-F238E27FC236}">
                <a16:creationId xmlns:a16="http://schemas.microsoft.com/office/drawing/2014/main" id="{92643B37-158A-4A2D-AB5B-6C680B7FAE4D}"/>
              </a:ext>
            </a:extLst>
          </p:cNvPr>
          <p:cNvSpPr>
            <a:spLocks noChangeAspect="1"/>
          </p:cNvSpPr>
          <p:nvPr/>
        </p:nvSpPr>
        <p:spPr bwMode="auto">
          <a:xfrm>
            <a:off x="5300012" y="1212214"/>
            <a:ext cx="213265" cy="208772"/>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6">
              <a:lumMod val="75000"/>
            </a:schemeClr>
          </a:solidFill>
          <a:ln>
            <a:noFill/>
          </a:ln>
        </p:spPr>
      </p:sp>
      <p:sp>
        <p:nvSpPr>
          <p:cNvPr id="53" name="iconfont-1187-868307">
            <a:extLst>
              <a:ext uri="{FF2B5EF4-FFF2-40B4-BE49-F238E27FC236}">
                <a16:creationId xmlns:a16="http://schemas.microsoft.com/office/drawing/2014/main" id="{1282812D-4AFE-4E95-B188-32FACD3C2FE1}"/>
              </a:ext>
            </a:extLst>
          </p:cNvPr>
          <p:cNvSpPr>
            <a:spLocks noChangeAspect="1"/>
          </p:cNvSpPr>
          <p:nvPr/>
        </p:nvSpPr>
        <p:spPr bwMode="auto">
          <a:xfrm>
            <a:off x="5854936" y="1212214"/>
            <a:ext cx="213265" cy="208772"/>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4">
              <a:lumMod val="50000"/>
            </a:schemeClr>
          </a:solidFill>
          <a:ln>
            <a:noFill/>
          </a:ln>
        </p:spPr>
      </p:sp>
      <p:sp>
        <p:nvSpPr>
          <p:cNvPr id="54" name="iconfont-1187-868307">
            <a:extLst>
              <a:ext uri="{FF2B5EF4-FFF2-40B4-BE49-F238E27FC236}">
                <a16:creationId xmlns:a16="http://schemas.microsoft.com/office/drawing/2014/main" id="{341E6706-5429-4855-A3DC-5B8D7C0A0807}"/>
              </a:ext>
            </a:extLst>
          </p:cNvPr>
          <p:cNvSpPr>
            <a:spLocks noChangeAspect="1"/>
          </p:cNvSpPr>
          <p:nvPr/>
        </p:nvSpPr>
        <p:spPr bwMode="auto">
          <a:xfrm>
            <a:off x="2992229" y="4788494"/>
            <a:ext cx="228594" cy="223778"/>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1"/>
          </a:solidFill>
          <a:ln>
            <a:noFill/>
          </a:ln>
        </p:spPr>
      </p:sp>
      <p:sp>
        <p:nvSpPr>
          <p:cNvPr id="55" name="iconfont-1187-868307">
            <a:extLst>
              <a:ext uri="{FF2B5EF4-FFF2-40B4-BE49-F238E27FC236}">
                <a16:creationId xmlns:a16="http://schemas.microsoft.com/office/drawing/2014/main" id="{AB215DDC-B7B8-4C09-A45B-009B36E471CD}"/>
              </a:ext>
            </a:extLst>
          </p:cNvPr>
          <p:cNvSpPr>
            <a:spLocks noChangeAspect="1"/>
          </p:cNvSpPr>
          <p:nvPr/>
        </p:nvSpPr>
        <p:spPr bwMode="auto">
          <a:xfrm>
            <a:off x="1967762" y="4682056"/>
            <a:ext cx="345931" cy="338643"/>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4">
              <a:lumMod val="50000"/>
            </a:schemeClr>
          </a:solidFill>
          <a:ln>
            <a:noFill/>
          </a:ln>
        </p:spPr>
      </p:sp>
      <p:sp>
        <p:nvSpPr>
          <p:cNvPr id="56" name="iconfont-1187-868307">
            <a:extLst>
              <a:ext uri="{FF2B5EF4-FFF2-40B4-BE49-F238E27FC236}">
                <a16:creationId xmlns:a16="http://schemas.microsoft.com/office/drawing/2014/main" id="{264A49A8-0264-4DC8-A001-6929B7F20C81}"/>
              </a:ext>
            </a:extLst>
          </p:cNvPr>
          <p:cNvSpPr>
            <a:spLocks noChangeAspect="1"/>
          </p:cNvSpPr>
          <p:nvPr/>
        </p:nvSpPr>
        <p:spPr bwMode="auto">
          <a:xfrm>
            <a:off x="5514417" y="4848518"/>
            <a:ext cx="197737" cy="193571"/>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1"/>
          </a:solidFill>
          <a:ln>
            <a:noFill/>
          </a:ln>
        </p:spPr>
      </p:sp>
      <p:sp>
        <p:nvSpPr>
          <p:cNvPr id="62" name="iconfont-1187-868307">
            <a:extLst>
              <a:ext uri="{FF2B5EF4-FFF2-40B4-BE49-F238E27FC236}">
                <a16:creationId xmlns:a16="http://schemas.microsoft.com/office/drawing/2014/main" id="{20D066D2-9217-4566-A498-3CDA48F26DE2}"/>
              </a:ext>
            </a:extLst>
          </p:cNvPr>
          <p:cNvSpPr>
            <a:spLocks noChangeAspect="1"/>
          </p:cNvSpPr>
          <p:nvPr/>
        </p:nvSpPr>
        <p:spPr bwMode="auto">
          <a:xfrm>
            <a:off x="5753950" y="4842537"/>
            <a:ext cx="197737" cy="193571"/>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chemeClr val="accent4">
              <a:lumMod val="50000"/>
            </a:schemeClr>
          </a:solidFill>
          <a:ln>
            <a:noFill/>
          </a:ln>
        </p:spPr>
      </p:sp>
      <p:sp>
        <p:nvSpPr>
          <p:cNvPr id="64" name="iconfont-1187-868307">
            <a:extLst>
              <a:ext uri="{FF2B5EF4-FFF2-40B4-BE49-F238E27FC236}">
                <a16:creationId xmlns:a16="http://schemas.microsoft.com/office/drawing/2014/main" id="{B3382CE9-C582-46CB-B6DC-1E2512C9DDC5}"/>
              </a:ext>
            </a:extLst>
          </p:cNvPr>
          <p:cNvSpPr>
            <a:spLocks noChangeAspect="1"/>
          </p:cNvSpPr>
          <p:nvPr/>
        </p:nvSpPr>
        <p:spPr bwMode="auto">
          <a:xfrm>
            <a:off x="5138668" y="4705998"/>
            <a:ext cx="345931" cy="338643"/>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FF0000"/>
          </a:solidFill>
          <a:ln>
            <a:noFill/>
          </a:ln>
        </p:spPr>
      </p:sp>
      <p:sp>
        <p:nvSpPr>
          <p:cNvPr id="66" name="iconfont-1187-868307">
            <a:extLst>
              <a:ext uri="{FF2B5EF4-FFF2-40B4-BE49-F238E27FC236}">
                <a16:creationId xmlns:a16="http://schemas.microsoft.com/office/drawing/2014/main" id="{30EAFAE2-14D8-4CB2-ACCB-20D5553E1F6C}"/>
              </a:ext>
            </a:extLst>
          </p:cNvPr>
          <p:cNvSpPr>
            <a:spLocks noChangeAspect="1"/>
          </p:cNvSpPr>
          <p:nvPr/>
        </p:nvSpPr>
        <p:spPr bwMode="auto">
          <a:xfrm>
            <a:off x="2485118" y="4679322"/>
            <a:ext cx="345931" cy="338643"/>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FF0000"/>
          </a:solidFill>
          <a:ln>
            <a:noFill/>
          </a:ln>
        </p:spPr>
      </p:sp>
      <p:sp>
        <p:nvSpPr>
          <p:cNvPr id="7" name="矩形: 圆角 6">
            <a:extLst>
              <a:ext uri="{FF2B5EF4-FFF2-40B4-BE49-F238E27FC236}">
                <a16:creationId xmlns:a16="http://schemas.microsoft.com/office/drawing/2014/main" id="{0FF9A90D-CFD8-4A4D-AE12-D364308E7AEE}"/>
              </a:ext>
            </a:extLst>
          </p:cNvPr>
          <p:cNvSpPr/>
          <p:nvPr/>
        </p:nvSpPr>
        <p:spPr>
          <a:xfrm>
            <a:off x="172844" y="5566937"/>
            <a:ext cx="7529982" cy="449621"/>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43607976-21B8-47AE-84DF-793EE3C77D58}"/>
              </a:ext>
            </a:extLst>
          </p:cNvPr>
          <p:cNvGrpSpPr/>
          <p:nvPr/>
        </p:nvGrpSpPr>
        <p:grpSpPr>
          <a:xfrm>
            <a:off x="7879978" y="1098227"/>
            <a:ext cx="3996203" cy="4309488"/>
            <a:chOff x="7879978" y="1420985"/>
            <a:chExt cx="3996203" cy="4309488"/>
          </a:xfrm>
        </p:grpSpPr>
        <p:sp>
          <p:nvSpPr>
            <p:cNvPr id="63" name="文本框 62">
              <a:extLst>
                <a:ext uri="{FF2B5EF4-FFF2-40B4-BE49-F238E27FC236}">
                  <a16:creationId xmlns:a16="http://schemas.microsoft.com/office/drawing/2014/main" id="{A6D13FC9-8596-4855-B74C-D0AF974510D1}"/>
                </a:ext>
              </a:extLst>
            </p:cNvPr>
            <p:cNvSpPr txBox="1"/>
            <p:nvPr/>
          </p:nvSpPr>
          <p:spPr>
            <a:xfrm>
              <a:off x="9360108" y="2110970"/>
              <a:ext cx="2268570" cy="276999"/>
            </a:xfrm>
            <a:prstGeom prst="rect">
              <a:avLst/>
            </a:prstGeom>
            <a:noFill/>
          </p:spPr>
          <p:txBody>
            <a:bodyPr wrap="none" rtlCol="0">
              <a:spAutoFit/>
            </a:bodyPr>
            <a:lstStyle/>
            <a:p>
              <a:r>
                <a:rPr lang="en-US" altLang="zh-CN" sz="1200" dirty="0"/>
                <a:t>Both DBs can fulfill the requests</a:t>
              </a:r>
              <a:endParaRPr lang="zh-CN" altLang="en-US" sz="1200" dirty="0"/>
            </a:p>
          </p:txBody>
        </p:sp>
        <p:sp>
          <p:nvSpPr>
            <p:cNvPr id="65" name="文本框 64">
              <a:extLst>
                <a:ext uri="{FF2B5EF4-FFF2-40B4-BE49-F238E27FC236}">
                  <a16:creationId xmlns:a16="http://schemas.microsoft.com/office/drawing/2014/main" id="{DF9FEE9C-BF13-4D9D-98B0-BD20F0BB5BAB}"/>
                </a:ext>
              </a:extLst>
            </p:cNvPr>
            <p:cNvSpPr txBox="1"/>
            <p:nvPr/>
          </p:nvSpPr>
          <p:spPr>
            <a:xfrm>
              <a:off x="9360108" y="3196270"/>
              <a:ext cx="2516073" cy="461665"/>
            </a:xfrm>
            <a:prstGeom prst="rect">
              <a:avLst/>
            </a:prstGeom>
            <a:noFill/>
          </p:spPr>
          <p:txBody>
            <a:bodyPr wrap="none" rtlCol="0">
              <a:spAutoFit/>
            </a:bodyPr>
            <a:lstStyle/>
            <a:p>
              <a:pPr marL="228600" indent="-228600">
                <a:buAutoNum type="arabicPeriod"/>
              </a:pPr>
              <a:r>
                <a:rPr lang="en-US" altLang="zh-CN" sz="1200" dirty="0"/>
                <a:t>Query  SQL: TDSQL is </a:t>
              </a:r>
              <a:r>
                <a:rPr lang="en-US" altLang="zh-CN" sz="1200" dirty="0">
                  <a:solidFill>
                    <a:srgbClr val="00B050"/>
                  </a:solidFill>
                </a:rPr>
                <a:t>better</a:t>
              </a:r>
            </a:p>
            <a:p>
              <a:pPr marL="228600" indent="-228600">
                <a:buAutoNum type="arabicPeriod"/>
              </a:pPr>
              <a:r>
                <a:rPr lang="en-US" altLang="zh-CN" sz="1200" dirty="0"/>
                <a:t>Update SQL: TDSQL is </a:t>
              </a:r>
              <a:r>
                <a:rPr lang="en-US" altLang="zh-CN" sz="1200" dirty="0">
                  <a:solidFill>
                    <a:schemeClr val="accent3"/>
                  </a:solidFill>
                </a:rPr>
                <a:t>better</a:t>
              </a:r>
              <a:endParaRPr lang="zh-CN" altLang="en-US" sz="1200" dirty="0">
                <a:solidFill>
                  <a:schemeClr val="accent3"/>
                </a:solidFill>
              </a:endParaRPr>
            </a:p>
          </p:txBody>
        </p:sp>
        <p:sp>
          <p:nvSpPr>
            <p:cNvPr id="67" name="文本框 66">
              <a:extLst>
                <a:ext uri="{FF2B5EF4-FFF2-40B4-BE49-F238E27FC236}">
                  <a16:creationId xmlns:a16="http://schemas.microsoft.com/office/drawing/2014/main" id="{5DA99064-A78B-49B5-9311-3BEC8909A8D1}"/>
                </a:ext>
              </a:extLst>
            </p:cNvPr>
            <p:cNvSpPr txBox="1"/>
            <p:nvPr/>
          </p:nvSpPr>
          <p:spPr>
            <a:xfrm>
              <a:off x="9360108" y="3923587"/>
              <a:ext cx="1215397" cy="276999"/>
            </a:xfrm>
            <a:prstGeom prst="rect">
              <a:avLst/>
            </a:prstGeom>
            <a:noFill/>
          </p:spPr>
          <p:txBody>
            <a:bodyPr wrap="none" rtlCol="0">
              <a:spAutoFit/>
            </a:bodyPr>
            <a:lstStyle/>
            <a:p>
              <a:r>
                <a:rPr lang="en-US" altLang="zh-CN" sz="1200" dirty="0"/>
                <a:t>TDSQL is </a:t>
              </a:r>
              <a:r>
                <a:rPr lang="en-US" altLang="zh-CN" sz="1200" dirty="0">
                  <a:solidFill>
                    <a:srgbClr val="00B050"/>
                  </a:solidFill>
                </a:rPr>
                <a:t>better</a:t>
              </a:r>
              <a:endParaRPr lang="zh-CN" altLang="en-US" sz="1200" dirty="0">
                <a:solidFill>
                  <a:srgbClr val="00B050"/>
                </a:solidFill>
              </a:endParaRPr>
            </a:p>
          </p:txBody>
        </p:sp>
        <p:sp>
          <p:nvSpPr>
            <p:cNvPr id="68" name="文本框 67">
              <a:extLst>
                <a:ext uri="{FF2B5EF4-FFF2-40B4-BE49-F238E27FC236}">
                  <a16:creationId xmlns:a16="http://schemas.microsoft.com/office/drawing/2014/main" id="{756A1CC0-DAAF-4E44-B54A-29F7FACA5AA8}"/>
                </a:ext>
              </a:extLst>
            </p:cNvPr>
            <p:cNvSpPr txBox="1"/>
            <p:nvPr/>
          </p:nvSpPr>
          <p:spPr>
            <a:xfrm>
              <a:off x="9360108" y="2653620"/>
              <a:ext cx="2268570" cy="276999"/>
            </a:xfrm>
            <a:prstGeom prst="rect">
              <a:avLst/>
            </a:prstGeom>
            <a:noFill/>
          </p:spPr>
          <p:txBody>
            <a:bodyPr wrap="none" rtlCol="0">
              <a:spAutoFit/>
            </a:bodyPr>
            <a:lstStyle/>
            <a:p>
              <a:r>
                <a:rPr lang="en-US" altLang="zh-CN" sz="1200" dirty="0"/>
                <a:t>Both DBs can fulfill the requests</a:t>
              </a:r>
              <a:endParaRPr lang="zh-CN" altLang="en-US" sz="1200" dirty="0"/>
            </a:p>
          </p:txBody>
        </p:sp>
        <p:sp>
          <p:nvSpPr>
            <p:cNvPr id="9" name="矩形: 圆角 8">
              <a:extLst>
                <a:ext uri="{FF2B5EF4-FFF2-40B4-BE49-F238E27FC236}">
                  <a16:creationId xmlns:a16="http://schemas.microsoft.com/office/drawing/2014/main" id="{240BD36E-F828-4C53-A98B-129C8CBA4FD5}"/>
                </a:ext>
              </a:extLst>
            </p:cNvPr>
            <p:cNvSpPr>
              <a:spLocks/>
            </p:cNvSpPr>
            <p:nvPr/>
          </p:nvSpPr>
          <p:spPr>
            <a:xfrm>
              <a:off x="8101882" y="2026074"/>
              <a:ext cx="1240899" cy="461665"/>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200" dirty="0">
                  <a:solidFill>
                    <a:schemeClr val="tx1"/>
                  </a:solidFill>
                </a:rPr>
                <a:t>SQL Functions</a:t>
              </a:r>
              <a:endParaRPr lang="zh-CN" altLang="en-US" sz="1200" dirty="0">
                <a:solidFill>
                  <a:schemeClr val="tx1"/>
                </a:solidFill>
              </a:endParaRPr>
            </a:p>
          </p:txBody>
        </p:sp>
        <p:sp>
          <p:nvSpPr>
            <p:cNvPr id="69" name="矩形: 圆角 68">
              <a:extLst>
                <a:ext uri="{FF2B5EF4-FFF2-40B4-BE49-F238E27FC236}">
                  <a16:creationId xmlns:a16="http://schemas.microsoft.com/office/drawing/2014/main" id="{00AA6F20-877C-487B-836D-15403492086D}"/>
                </a:ext>
              </a:extLst>
            </p:cNvPr>
            <p:cNvSpPr>
              <a:spLocks/>
            </p:cNvSpPr>
            <p:nvPr/>
          </p:nvSpPr>
          <p:spPr>
            <a:xfrm>
              <a:off x="8101882" y="2611172"/>
              <a:ext cx="1240899" cy="461665"/>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200" dirty="0">
                  <a:solidFill>
                    <a:schemeClr val="tx1"/>
                  </a:solidFill>
                </a:rPr>
                <a:t>Distribution Features</a:t>
              </a:r>
              <a:endParaRPr lang="zh-CN" altLang="en-US" sz="1200" dirty="0">
                <a:solidFill>
                  <a:schemeClr val="tx1"/>
                </a:solidFill>
              </a:endParaRPr>
            </a:p>
          </p:txBody>
        </p:sp>
        <p:sp>
          <p:nvSpPr>
            <p:cNvPr id="70" name="矩形: 圆角 69">
              <a:extLst>
                <a:ext uri="{FF2B5EF4-FFF2-40B4-BE49-F238E27FC236}">
                  <a16:creationId xmlns:a16="http://schemas.microsoft.com/office/drawing/2014/main" id="{73B9126B-AE75-4999-98EE-114B6A6F03A2}"/>
                </a:ext>
              </a:extLst>
            </p:cNvPr>
            <p:cNvSpPr>
              <a:spLocks/>
            </p:cNvSpPr>
            <p:nvPr/>
          </p:nvSpPr>
          <p:spPr>
            <a:xfrm>
              <a:off x="8095658" y="3196270"/>
              <a:ext cx="1240899" cy="461665"/>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200" dirty="0">
                  <a:solidFill>
                    <a:schemeClr val="tx1"/>
                  </a:solidFill>
                </a:rPr>
                <a:t>Performance</a:t>
              </a:r>
              <a:endParaRPr lang="zh-CN" altLang="en-US" sz="1200" dirty="0">
                <a:solidFill>
                  <a:schemeClr val="tx1"/>
                </a:solidFill>
              </a:endParaRPr>
            </a:p>
          </p:txBody>
        </p:sp>
        <p:sp>
          <p:nvSpPr>
            <p:cNvPr id="72" name="矩形: 圆角 71">
              <a:extLst>
                <a:ext uri="{FF2B5EF4-FFF2-40B4-BE49-F238E27FC236}">
                  <a16:creationId xmlns:a16="http://schemas.microsoft.com/office/drawing/2014/main" id="{362C44B4-A97E-4BAE-A2FC-79305B966E65}"/>
                </a:ext>
              </a:extLst>
            </p:cNvPr>
            <p:cNvSpPr>
              <a:spLocks/>
            </p:cNvSpPr>
            <p:nvPr/>
          </p:nvSpPr>
          <p:spPr>
            <a:xfrm>
              <a:off x="8095658" y="3781367"/>
              <a:ext cx="1240899" cy="461665"/>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200" dirty="0">
                  <a:solidFill>
                    <a:schemeClr val="tx1"/>
                  </a:solidFill>
                </a:rPr>
                <a:t>Easy-using</a:t>
              </a:r>
              <a:endParaRPr lang="zh-CN" altLang="en-US" sz="1200" dirty="0">
                <a:solidFill>
                  <a:schemeClr val="tx1"/>
                </a:solidFill>
              </a:endParaRPr>
            </a:p>
          </p:txBody>
        </p:sp>
        <p:sp>
          <p:nvSpPr>
            <p:cNvPr id="10" name="矩形 9">
              <a:extLst>
                <a:ext uri="{FF2B5EF4-FFF2-40B4-BE49-F238E27FC236}">
                  <a16:creationId xmlns:a16="http://schemas.microsoft.com/office/drawing/2014/main" id="{3DD17CE9-436E-4680-B5D3-0F0CDD466CBB}"/>
                </a:ext>
              </a:extLst>
            </p:cNvPr>
            <p:cNvSpPr/>
            <p:nvPr/>
          </p:nvSpPr>
          <p:spPr>
            <a:xfrm>
              <a:off x="7879978" y="1420985"/>
              <a:ext cx="3972994" cy="43094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u="sng" dirty="0">
                  <a:solidFill>
                    <a:schemeClr val="tx1"/>
                  </a:solidFill>
                </a:rPr>
                <a:t>POC Results (vs </a:t>
              </a:r>
              <a:r>
                <a:rPr lang="en-US" altLang="zh-CN" u="sng" dirty="0" err="1">
                  <a:solidFill>
                    <a:schemeClr val="tx1"/>
                  </a:solidFill>
                </a:rPr>
                <a:t>hotDB</a:t>
              </a:r>
              <a:r>
                <a:rPr lang="en-US" altLang="zh-CN" u="sng" dirty="0">
                  <a:solidFill>
                    <a:schemeClr val="tx1"/>
                  </a:solidFill>
                </a:rPr>
                <a:t>)</a:t>
              </a:r>
              <a:endParaRPr lang="zh-CN" altLang="en-US" u="sng" dirty="0">
                <a:solidFill>
                  <a:schemeClr val="tx1"/>
                </a:solidFill>
              </a:endParaRPr>
            </a:p>
          </p:txBody>
        </p:sp>
        <p:sp>
          <p:nvSpPr>
            <p:cNvPr id="11" name="文本框 10">
              <a:extLst>
                <a:ext uri="{FF2B5EF4-FFF2-40B4-BE49-F238E27FC236}">
                  <a16:creationId xmlns:a16="http://schemas.microsoft.com/office/drawing/2014/main" id="{B19A58A2-FE3A-468F-B508-65823910C9D0}"/>
                </a:ext>
              </a:extLst>
            </p:cNvPr>
            <p:cNvSpPr txBox="1"/>
            <p:nvPr/>
          </p:nvSpPr>
          <p:spPr>
            <a:xfrm>
              <a:off x="7879978" y="4494558"/>
              <a:ext cx="2044149" cy="369332"/>
            </a:xfrm>
            <a:prstGeom prst="rect">
              <a:avLst/>
            </a:prstGeom>
            <a:noFill/>
          </p:spPr>
          <p:txBody>
            <a:bodyPr wrap="none" rtlCol="0">
              <a:spAutoFit/>
            </a:bodyPr>
            <a:lstStyle/>
            <a:p>
              <a:r>
                <a:rPr lang="en-US" altLang="zh-CN" u="sng" dirty="0"/>
                <a:t>POC Interpretation</a:t>
              </a:r>
              <a:endParaRPr lang="zh-CN" altLang="en-US" u="sng" dirty="0"/>
            </a:p>
          </p:txBody>
        </p:sp>
        <p:sp>
          <p:nvSpPr>
            <p:cNvPr id="73" name="文本框 72">
              <a:extLst>
                <a:ext uri="{FF2B5EF4-FFF2-40B4-BE49-F238E27FC236}">
                  <a16:creationId xmlns:a16="http://schemas.microsoft.com/office/drawing/2014/main" id="{0DF18A32-6C81-4697-91BB-A4BA01BAECAD}"/>
                </a:ext>
              </a:extLst>
            </p:cNvPr>
            <p:cNvSpPr txBox="1"/>
            <p:nvPr/>
          </p:nvSpPr>
          <p:spPr>
            <a:xfrm>
              <a:off x="8095656" y="4920751"/>
              <a:ext cx="3314466" cy="646331"/>
            </a:xfrm>
            <a:prstGeom prst="rect">
              <a:avLst/>
            </a:prstGeom>
            <a:noFill/>
          </p:spPr>
          <p:txBody>
            <a:bodyPr wrap="square" rtlCol="0">
              <a:spAutoFit/>
            </a:bodyPr>
            <a:lstStyle/>
            <a:p>
              <a:pPr marL="228600" indent="-228600">
                <a:buAutoNum type="arabicPeriod"/>
              </a:pPr>
              <a:r>
                <a:rPr lang="en-US" altLang="zh-CN" sz="1200" dirty="0"/>
                <a:t>Experts and customers , face to face </a:t>
              </a:r>
            </a:p>
            <a:p>
              <a:pPr marL="228600" indent="-228600">
                <a:buAutoNum type="arabicPeriod"/>
              </a:pPr>
              <a:r>
                <a:rPr lang="en-US" altLang="zh-CN" sz="1200" dirty="0"/>
                <a:t>Analysis of corresponding Scenarios</a:t>
              </a:r>
            </a:p>
            <a:p>
              <a:pPr marL="228600" indent="-228600">
                <a:buAutoNum type="arabicPeriod"/>
              </a:pPr>
              <a:r>
                <a:rPr lang="en-US" altLang="zh-CN" sz="1200" dirty="0"/>
                <a:t>Close connection with Sunline</a:t>
              </a:r>
              <a:endParaRPr lang="zh-CN" altLang="en-US" sz="1200" dirty="0"/>
            </a:p>
          </p:txBody>
        </p:sp>
      </p:grpSp>
      <p:sp>
        <p:nvSpPr>
          <p:cNvPr id="13" name="矩形 12">
            <a:extLst>
              <a:ext uri="{FF2B5EF4-FFF2-40B4-BE49-F238E27FC236}">
                <a16:creationId xmlns:a16="http://schemas.microsoft.com/office/drawing/2014/main" id="{B07D96F4-96F8-443C-8DB4-19C6C67284D7}"/>
              </a:ext>
            </a:extLst>
          </p:cNvPr>
          <p:cNvSpPr/>
          <p:nvPr/>
        </p:nvSpPr>
        <p:spPr>
          <a:xfrm>
            <a:off x="2140727" y="2904961"/>
            <a:ext cx="2474848" cy="523220"/>
          </a:xfrm>
          <a:prstGeom prst="rect">
            <a:avLst/>
          </a:prstGeom>
        </p:spPr>
        <p:txBody>
          <a:bodyPr wrap="square">
            <a:spAutoFit/>
          </a:bodyPr>
          <a:lstStyle/>
          <a:p>
            <a:r>
              <a:rPr lang="en-US" altLang="zh-CN" sz="1400" dirty="0">
                <a:solidFill>
                  <a:srgbClr val="FF0000"/>
                </a:solidFill>
              </a:rPr>
              <a:t> IaaS Config clarifying &amp; Perf benching before setting up !!</a:t>
            </a:r>
            <a:endParaRPr lang="zh-CN" altLang="en-US" sz="1400" dirty="0">
              <a:solidFill>
                <a:srgbClr val="FF0000"/>
              </a:solidFill>
            </a:endParaRPr>
          </a:p>
        </p:txBody>
      </p:sp>
      <p:cxnSp>
        <p:nvCxnSpPr>
          <p:cNvPr id="16" name="直接箭头连接符 15">
            <a:extLst>
              <a:ext uri="{FF2B5EF4-FFF2-40B4-BE49-F238E27FC236}">
                <a16:creationId xmlns:a16="http://schemas.microsoft.com/office/drawing/2014/main" id="{B78FB35A-AD9F-4631-AFB4-36D678EE0183}"/>
              </a:ext>
            </a:extLst>
          </p:cNvPr>
          <p:cNvCxnSpPr>
            <a:cxnSpLocks/>
          </p:cNvCxnSpPr>
          <p:nvPr/>
        </p:nvCxnSpPr>
        <p:spPr>
          <a:xfrm>
            <a:off x="3220823" y="2581116"/>
            <a:ext cx="0" cy="3133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矩形 73">
            <a:extLst>
              <a:ext uri="{FF2B5EF4-FFF2-40B4-BE49-F238E27FC236}">
                <a16:creationId xmlns:a16="http://schemas.microsoft.com/office/drawing/2014/main" id="{BCD86DC5-1FFC-4EC2-960D-733A2BB84621}"/>
              </a:ext>
            </a:extLst>
          </p:cNvPr>
          <p:cNvSpPr/>
          <p:nvPr/>
        </p:nvSpPr>
        <p:spPr>
          <a:xfrm>
            <a:off x="565318" y="2627604"/>
            <a:ext cx="2293738" cy="307777"/>
          </a:xfrm>
          <a:prstGeom prst="rect">
            <a:avLst/>
          </a:prstGeom>
        </p:spPr>
        <p:txBody>
          <a:bodyPr wrap="square">
            <a:spAutoFit/>
          </a:bodyPr>
          <a:lstStyle/>
          <a:p>
            <a:r>
              <a:rPr lang="en-US" altLang="zh-CN" sz="1400" dirty="0">
                <a:solidFill>
                  <a:srgbClr val="FF0000"/>
                </a:solidFill>
              </a:rPr>
              <a:t>Get project members ready!</a:t>
            </a:r>
            <a:endParaRPr lang="zh-CN" altLang="en-US" sz="1400" dirty="0">
              <a:solidFill>
                <a:srgbClr val="FF0000"/>
              </a:solidFill>
            </a:endParaRPr>
          </a:p>
        </p:txBody>
      </p:sp>
      <p:cxnSp>
        <p:nvCxnSpPr>
          <p:cNvPr id="75" name="直接箭头连接符 74">
            <a:extLst>
              <a:ext uri="{FF2B5EF4-FFF2-40B4-BE49-F238E27FC236}">
                <a16:creationId xmlns:a16="http://schemas.microsoft.com/office/drawing/2014/main" id="{B73861CF-9108-4F52-A9D9-73D5F550D7B2}"/>
              </a:ext>
            </a:extLst>
          </p:cNvPr>
          <p:cNvCxnSpPr>
            <a:cxnSpLocks/>
          </p:cNvCxnSpPr>
          <p:nvPr/>
        </p:nvCxnSpPr>
        <p:spPr>
          <a:xfrm>
            <a:off x="1967762" y="2161899"/>
            <a:ext cx="0" cy="4657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70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肘形连接符 3">
            <a:extLst>
              <a:ext uri="{FF2B5EF4-FFF2-40B4-BE49-F238E27FC236}">
                <a16:creationId xmlns:a16="http://schemas.microsoft.com/office/drawing/2014/main" id="{C690FF5A-CB75-A846-8189-9F59076C2304}"/>
              </a:ext>
            </a:extLst>
          </p:cNvPr>
          <p:cNvCxnSpPr/>
          <p:nvPr/>
        </p:nvCxnSpPr>
        <p:spPr>
          <a:xfrm rot="5400000">
            <a:off x="6348487" y="2587382"/>
            <a:ext cx="367665" cy="4248000"/>
          </a:xfrm>
          <a:prstGeom prst="bentConnector3">
            <a:avLst>
              <a:gd name="adj1" fmla="val 50086"/>
            </a:avLst>
          </a:prstGeom>
          <a:ln w="6350">
            <a:solidFill>
              <a:schemeClr val="tx1"/>
            </a:solidFill>
            <a:prstDash val="solid"/>
            <a:miter/>
            <a:headEnd type="none"/>
            <a:tailEnd type="triangle" w="med" len="med"/>
          </a:ln>
        </p:spPr>
      </p:cxnSp>
      <p:sp>
        <p:nvSpPr>
          <p:cNvPr id="5" name="矩形 4">
            <a:extLst>
              <a:ext uri="{FF2B5EF4-FFF2-40B4-BE49-F238E27FC236}">
                <a16:creationId xmlns:a16="http://schemas.microsoft.com/office/drawing/2014/main" id="{EF5F372F-089A-734C-91FE-5655449C202A}"/>
              </a:ext>
            </a:extLst>
          </p:cNvPr>
          <p:cNvSpPr/>
          <p:nvPr/>
        </p:nvSpPr>
        <p:spPr>
          <a:xfrm>
            <a:off x="6768465" y="4276725"/>
            <a:ext cx="1127125" cy="250825"/>
          </a:xfrm>
          <a:prstGeom prst="rect">
            <a:avLst/>
          </a:prstGeom>
          <a:solidFill>
            <a:schemeClr val="accent2"/>
          </a:solidFill>
          <a:ln>
            <a:noFill/>
          </a:ln>
        </p:spPr>
        <p:txBody>
          <a:bodyPr anchor="ctr"/>
          <a:lstStyle/>
          <a:p>
            <a:pPr algn="ctr"/>
            <a:r>
              <a:rPr lang="en-US" sz="1000" strike="noStrike">
                <a:latin typeface="微软雅黑"/>
                <a:ea typeface="微软雅黑"/>
                <a:sym typeface="微软雅黑"/>
              </a:rPr>
              <a:t>tdsql</a:t>
            </a:r>
            <a:r>
              <a:rPr lang="zh-CN" sz="1000" strike="noStrike">
                <a:latin typeface="微软雅黑"/>
                <a:ea typeface="微软雅黑"/>
                <a:sym typeface="微软雅黑"/>
              </a:rPr>
              <a:t> </a:t>
            </a:r>
            <a:r>
              <a:rPr lang="en-US" sz="1000" strike="noStrike">
                <a:latin typeface="微软雅黑"/>
                <a:ea typeface="微软雅黑"/>
                <a:sym typeface="微软雅黑"/>
              </a:rPr>
              <a:t>API</a:t>
            </a:r>
          </a:p>
        </p:txBody>
      </p:sp>
      <p:sp>
        <p:nvSpPr>
          <p:cNvPr id="6" name="矩形 5">
            <a:extLst>
              <a:ext uri="{FF2B5EF4-FFF2-40B4-BE49-F238E27FC236}">
                <a16:creationId xmlns:a16="http://schemas.microsoft.com/office/drawing/2014/main" id="{366F93C2-604D-0749-9827-84244D9A8B9B}"/>
              </a:ext>
            </a:extLst>
          </p:cNvPr>
          <p:cNvSpPr/>
          <p:nvPr/>
        </p:nvSpPr>
        <p:spPr>
          <a:xfrm>
            <a:off x="8114665" y="4276725"/>
            <a:ext cx="1077595" cy="250825"/>
          </a:xfrm>
          <a:prstGeom prst="rect">
            <a:avLst/>
          </a:prstGeom>
          <a:solidFill>
            <a:schemeClr val="accent2"/>
          </a:solidFill>
          <a:ln>
            <a:noFill/>
          </a:ln>
        </p:spPr>
        <p:txBody>
          <a:bodyPr anchor="ctr"/>
          <a:lstStyle/>
          <a:p>
            <a:pPr algn="ctr"/>
            <a:r>
              <a:rPr lang="en-US" sz="1000" strike="noStrike">
                <a:latin typeface="微软雅黑"/>
                <a:ea typeface="微软雅黑"/>
                <a:sym typeface="微软雅黑"/>
              </a:rPr>
              <a:t>hold API</a:t>
            </a:r>
          </a:p>
        </p:txBody>
      </p:sp>
      <p:sp>
        <p:nvSpPr>
          <p:cNvPr id="7" name="矩形 6">
            <a:extLst>
              <a:ext uri="{FF2B5EF4-FFF2-40B4-BE49-F238E27FC236}">
                <a16:creationId xmlns:a16="http://schemas.microsoft.com/office/drawing/2014/main" id="{2DCBD2E9-85E2-4D47-A0F5-4ED243CF3D24}"/>
              </a:ext>
            </a:extLst>
          </p:cNvPr>
          <p:cNvSpPr/>
          <p:nvPr/>
        </p:nvSpPr>
        <p:spPr>
          <a:xfrm>
            <a:off x="3776980" y="2299335"/>
            <a:ext cx="7216140" cy="601345"/>
          </a:xfrm>
          <a:prstGeom prst="rect">
            <a:avLst/>
          </a:prstGeom>
          <a:noFill/>
          <a:ln w="12700">
            <a:solidFill>
              <a:srgbClr val="00B050"/>
            </a:solidFill>
            <a:prstDash val="dash"/>
            <a:miter/>
          </a:ln>
        </p:spPr>
        <p:txBody>
          <a:bodyPr anchor="ctr"/>
          <a:lstStyle/>
          <a:p>
            <a:pPr algn="ctr"/>
            <a:endParaRPr lang="en-US" sz="1000">
              <a:latin typeface="微软雅黑"/>
              <a:ea typeface="微软雅黑"/>
              <a:sym typeface="微软雅黑"/>
            </a:endParaRPr>
          </a:p>
        </p:txBody>
      </p:sp>
      <p:sp>
        <p:nvSpPr>
          <p:cNvPr id="8" name="矩形 7">
            <a:extLst>
              <a:ext uri="{FF2B5EF4-FFF2-40B4-BE49-F238E27FC236}">
                <a16:creationId xmlns:a16="http://schemas.microsoft.com/office/drawing/2014/main" id="{87E3488F-845E-E14F-A3F0-112477F4A26A}"/>
              </a:ext>
            </a:extLst>
          </p:cNvPr>
          <p:cNvSpPr/>
          <p:nvPr/>
        </p:nvSpPr>
        <p:spPr>
          <a:xfrm>
            <a:off x="3776980" y="1348105"/>
            <a:ext cx="7216140" cy="905510"/>
          </a:xfrm>
          <a:prstGeom prst="rect">
            <a:avLst/>
          </a:prstGeom>
          <a:noFill/>
          <a:ln w="12700">
            <a:solidFill>
              <a:srgbClr val="FF0000"/>
            </a:solidFill>
            <a:prstDash val="dash"/>
            <a:miter/>
          </a:ln>
        </p:spPr>
        <p:txBody>
          <a:bodyPr anchor="ctr"/>
          <a:lstStyle/>
          <a:p>
            <a:pPr algn="ctr"/>
            <a:endParaRPr lang="en-US" sz="1000">
              <a:latin typeface="微软雅黑"/>
              <a:ea typeface="微软雅黑"/>
              <a:sym typeface="微软雅黑"/>
            </a:endParaRPr>
          </a:p>
        </p:txBody>
      </p:sp>
      <p:sp>
        <p:nvSpPr>
          <p:cNvPr id="9" name="矩形 8">
            <a:extLst>
              <a:ext uri="{FF2B5EF4-FFF2-40B4-BE49-F238E27FC236}">
                <a16:creationId xmlns:a16="http://schemas.microsoft.com/office/drawing/2014/main" id="{D599D055-C984-CF4D-BA58-8ED7A02A4DE8}"/>
              </a:ext>
            </a:extLst>
          </p:cNvPr>
          <p:cNvSpPr/>
          <p:nvPr/>
        </p:nvSpPr>
        <p:spPr>
          <a:xfrm>
            <a:off x="5162868" y="1442720"/>
            <a:ext cx="821055" cy="268605"/>
          </a:xfrm>
          <a:prstGeom prst="rect">
            <a:avLst/>
          </a:prstGeom>
          <a:solidFill>
            <a:schemeClr val="accent2"/>
          </a:solidFill>
          <a:ln>
            <a:noFill/>
          </a:ln>
        </p:spPr>
        <p:txBody>
          <a:bodyPr anchor="ctr"/>
          <a:lstStyle/>
          <a:p>
            <a:pPr algn="ctr"/>
            <a:r>
              <a:rPr lang="en-US" sz="1000">
                <a:latin typeface="微软雅黑"/>
                <a:ea typeface="微软雅黑"/>
                <a:sym typeface="微软雅黑"/>
              </a:rPr>
              <a:t>nginx</a:t>
            </a:r>
          </a:p>
        </p:txBody>
      </p:sp>
      <p:sp>
        <p:nvSpPr>
          <p:cNvPr id="10" name="文本框 9">
            <a:extLst>
              <a:ext uri="{FF2B5EF4-FFF2-40B4-BE49-F238E27FC236}">
                <a16:creationId xmlns:a16="http://schemas.microsoft.com/office/drawing/2014/main" id="{B8D38341-33F4-2F40-800C-422A577C6ED7}"/>
              </a:ext>
            </a:extLst>
          </p:cNvPr>
          <p:cNvSpPr txBox="1"/>
          <p:nvPr/>
        </p:nvSpPr>
        <p:spPr>
          <a:xfrm>
            <a:off x="5663881" y="1086495"/>
            <a:ext cx="1075691" cy="261610"/>
          </a:xfrm>
          <a:prstGeom prst="rect">
            <a:avLst/>
          </a:prstGeom>
          <a:noFill/>
        </p:spPr>
        <p:txBody>
          <a:bodyPr wrap="square">
            <a:spAutoFit/>
          </a:bodyPr>
          <a:lstStyle/>
          <a:p>
            <a:r>
              <a:rPr lang="en-US" sz="1100">
                <a:latin typeface="微软雅黑"/>
                <a:ea typeface="微软雅黑"/>
                <a:sym typeface="微软雅黑"/>
              </a:rPr>
              <a:t>Shenzhen</a:t>
            </a:r>
            <a:endParaRPr lang="zh-CN" sz="1100">
              <a:latin typeface="微软雅黑"/>
              <a:ea typeface="微软雅黑"/>
              <a:sym typeface="微软雅黑"/>
            </a:endParaRPr>
          </a:p>
        </p:txBody>
      </p:sp>
      <p:sp>
        <p:nvSpPr>
          <p:cNvPr id="11" name="文本框 10">
            <a:extLst>
              <a:ext uri="{FF2B5EF4-FFF2-40B4-BE49-F238E27FC236}">
                <a16:creationId xmlns:a16="http://schemas.microsoft.com/office/drawing/2014/main" id="{E0163725-9060-EC4A-B96A-2A27740832B4}"/>
              </a:ext>
            </a:extLst>
          </p:cNvPr>
          <p:cNvSpPr txBox="1"/>
          <p:nvPr/>
        </p:nvSpPr>
        <p:spPr>
          <a:xfrm>
            <a:off x="6508115" y="1063411"/>
            <a:ext cx="1048385" cy="307777"/>
          </a:xfrm>
          <a:prstGeom prst="rect">
            <a:avLst/>
          </a:prstGeom>
          <a:noFill/>
        </p:spPr>
        <p:txBody>
          <a:bodyPr wrap="square">
            <a:spAutoFit/>
          </a:bodyPr>
          <a:lstStyle/>
          <a:p>
            <a:r>
              <a:rPr lang="en-US" sz="1100">
                <a:latin typeface="微软雅黑"/>
                <a:ea typeface="微软雅黑"/>
                <a:sym typeface="微软雅黑"/>
              </a:rPr>
              <a:t>Shangha</a:t>
            </a:r>
            <a:r>
              <a:rPr lang="en-US" sz="1400">
                <a:latin typeface="微软雅黑"/>
                <a:ea typeface="微软雅黑"/>
                <a:sym typeface="微软雅黑"/>
              </a:rPr>
              <a:t>i</a:t>
            </a:r>
            <a:endParaRPr lang="zh-CN" sz="1400">
              <a:latin typeface="微软雅黑"/>
              <a:ea typeface="微软雅黑"/>
              <a:sym typeface="微软雅黑"/>
            </a:endParaRPr>
          </a:p>
        </p:txBody>
      </p:sp>
      <p:sp>
        <p:nvSpPr>
          <p:cNvPr id="12" name="矩形 11">
            <a:extLst>
              <a:ext uri="{FF2B5EF4-FFF2-40B4-BE49-F238E27FC236}">
                <a16:creationId xmlns:a16="http://schemas.microsoft.com/office/drawing/2014/main" id="{B34879C6-993B-574E-8D8D-B52C1AAACA44}"/>
              </a:ext>
            </a:extLst>
          </p:cNvPr>
          <p:cNvSpPr/>
          <p:nvPr/>
        </p:nvSpPr>
        <p:spPr>
          <a:xfrm>
            <a:off x="6973253" y="1442720"/>
            <a:ext cx="853440" cy="268605"/>
          </a:xfrm>
          <a:prstGeom prst="rect">
            <a:avLst/>
          </a:prstGeom>
          <a:solidFill>
            <a:schemeClr val="accent2"/>
          </a:solidFill>
          <a:ln>
            <a:noFill/>
          </a:ln>
        </p:spPr>
        <p:txBody>
          <a:bodyPr anchor="ctr"/>
          <a:lstStyle/>
          <a:p>
            <a:pPr algn="ctr"/>
            <a:r>
              <a:rPr lang="en-US" sz="1000">
                <a:latin typeface="微软雅黑"/>
                <a:ea typeface="微软雅黑"/>
                <a:sym typeface="微软雅黑"/>
              </a:rPr>
              <a:t>nginx</a:t>
            </a:r>
          </a:p>
        </p:txBody>
      </p:sp>
      <p:cxnSp>
        <p:nvCxnSpPr>
          <p:cNvPr id="13" name="直接连接符 48">
            <a:extLst>
              <a:ext uri="{FF2B5EF4-FFF2-40B4-BE49-F238E27FC236}">
                <a16:creationId xmlns:a16="http://schemas.microsoft.com/office/drawing/2014/main" id="{D9FB947F-998D-CC40-B200-992358C254F7}"/>
              </a:ext>
            </a:extLst>
          </p:cNvPr>
          <p:cNvCxnSpPr/>
          <p:nvPr/>
        </p:nvCxnSpPr>
        <p:spPr>
          <a:xfrm>
            <a:off x="6496050" y="850900"/>
            <a:ext cx="0" cy="5730875"/>
          </a:xfrm>
          <a:prstGeom prst="line">
            <a:avLst/>
          </a:prstGeom>
          <a:noFill/>
          <a:ln w="57150" cap="flat" cmpd="sng">
            <a:solidFill>
              <a:schemeClr val="bg2">
                <a:lumMod val="75000"/>
              </a:schemeClr>
            </a:solidFill>
            <a:prstDash val="lgDashDotDot"/>
            <a:miter/>
          </a:ln>
        </p:spPr>
      </p:cxnSp>
      <p:sp>
        <p:nvSpPr>
          <p:cNvPr id="14" name="矩形 13">
            <a:extLst>
              <a:ext uri="{FF2B5EF4-FFF2-40B4-BE49-F238E27FC236}">
                <a16:creationId xmlns:a16="http://schemas.microsoft.com/office/drawing/2014/main" id="{7E0CA15E-52B2-4044-875F-45B2D19438EA}"/>
              </a:ext>
            </a:extLst>
          </p:cNvPr>
          <p:cNvSpPr/>
          <p:nvPr/>
        </p:nvSpPr>
        <p:spPr>
          <a:xfrm>
            <a:off x="7488555" y="2988945"/>
            <a:ext cx="684530" cy="55943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portal</a:t>
            </a:r>
          </a:p>
        </p:txBody>
      </p:sp>
      <p:sp>
        <p:nvSpPr>
          <p:cNvPr id="15" name="矩形 14">
            <a:extLst>
              <a:ext uri="{FF2B5EF4-FFF2-40B4-BE49-F238E27FC236}">
                <a16:creationId xmlns:a16="http://schemas.microsoft.com/office/drawing/2014/main" id="{1084FF05-8628-9C41-8942-8F2B187A261A}"/>
              </a:ext>
            </a:extLst>
          </p:cNvPr>
          <p:cNvSpPr/>
          <p:nvPr/>
        </p:nvSpPr>
        <p:spPr>
          <a:xfrm>
            <a:off x="8385175" y="340169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drm</a:t>
            </a:r>
          </a:p>
        </p:txBody>
      </p:sp>
      <p:sp>
        <p:nvSpPr>
          <p:cNvPr id="16" name="矩形 15">
            <a:extLst>
              <a:ext uri="{FF2B5EF4-FFF2-40B4-BE49-F238E27FC236}">
                <a16:creationId xmlns:a16="http://schemas.microsoft.com/office/drawing/2014/main" id="{0EDB7624-CBE4-DA47-9366-CA7F91D891E5}"/>
              </a:ext>
            </a:extLst>
          </p:cNvPr>
          <p:cNvSpPr/>
          <p:nvPr/>
        </p:nvSpPr>
        <p:spPr>
          <a:xfrm>
            <a:off x="8385175" y="299529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mp</a:t>
            </a:r>
          </a:p>
        </p:txBody>
      </p:sp>
      <p:sp>
        <p:nvSpPr>
          <p:cNvPr id="17" name="矩形 16">
            <a:extLst>
              <a:ext uri="{FF2B5EF4-FFF2-40B4-BE49-F238E27FC236}">
                <a16:creationId xmlns:a16="http://schemas.microsoft.com/office/drawing/2014/main" id="{EC8EF685-7573-8B42-91B8-ADC611327EF2}"/>
              </a:ext>
            </a:extLst>
          </p:cNvPr>
          <p:cNvSpPr/>
          <p:nvPr/>
        </p:nvSpPr>
        <p:spPr>
          <a:xfrm>
            <a:off x="6828155" y="2977515"/>
            <a:ext cx="472440" cy="109156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boss</a:t>
            </a:r>
          </a:p>
        </p:txBody>
      </p:sp>
      <p:sp>
        <p:nvSpPr>
          <p:cNvPr id="18" name="矩形 17">
            <a:extLst>
              <a:ext uri="{FF2B5EF4-FFF2-40B4-BE49-F238E27FC236}">
                <a16:creationId xmlns:a16="http://schemas.microsoft.com/office/drawing/2014/main" id="{13807ABB-AE8A-E947-9C75-6579ED5BE4C2}"/>
              </a:ext>
            </a:extLst>
          </p:cNvPr>
          <p:cNvSpPr/>
          <p:nvPr/>
        </p:nvSpPr>
        <p:spPr>
          <a:xfrm>
            <a:off x="7488555" y="3710305"/>
            <a:ext cx="684530" cy="34798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account</a:t>
            </a:r>
          </a:p>
        </p:txBody>
      </p:sp>
      <p:sp>
        <p:nvSpPr>
          <p:cNvPr id="19" name="矩形 18">
            <a:extLst>
              <a:ext uri="{FF2B5EF4-FFF2-40B4-BE49-F238E27FC236}">
                <a16:creationId xmlns:a16="http://schemas.microsoft.com/office/drawing/2014/main" id="{8597228C-44A9-694D-8F02-F1F1B94A31C7}"/>
              </a:ext>
            </a:extLst>
          </p:cNvPr>
          <p:cNvSpPr/>
          <p:nvPr/>
        </p:nvSpPr>
        <p:spPr>
          <a:xfrm>
            <a:off x="8385175" y="381063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channel</a:t>
            </a:r>
          </a:p>
        </p:txBody>
      </p:sp>
      <p:cxnSp>
        <p:nvCxnSpPr>
          <p:cNvPr id="20" name="直接箭头连接符 18">
            <a:extLst>
              <a:ext uri="{FF2B5EF4-FFF2-40B4-BE49-F238E27FC236}">
                <a16:creationId xmlns:a16="http://schemas.microsoft.com/office/drawing/2014/main" id="{0CE9020E-71CA-224D-8F16-EF36DCFE436F}"/>
              </a:ext>
            </a:extLst>
          </p:cNvPr>
          <p:cNvCxnSpPr/>
          <p:nvPr/>
        </p:nvCxnSpPr>
        <p:spPr>
          <a:xfrm>
            <a:off x="7936865" y="2736215"/>
            <a:ext cx="0" cy="197485"/>
          </a:xfrm>
          <a:prstGeom prst="straightConnector1">
            <a:avLst/>
          </a:prstGeom>
          <a:ln w="9525">
            <a:solidFill>
              <a:schemeClr val="dk1"/>
            </a:solidFill>
            <a:prstDash val="solid"/>
            <a:miter/>
            <a:headEnd type="none"/>
            <a:tailEnd type="triangle" w="med" len="med"/>
          </a:ln>
        </p:spPr>
      </p:cxnSp>
      <p:sp>
        <p:nvSpPr>
          <p:cNvPr id="21" name="矩形 20">
            <a:extLst>
              <a:ext uri="{FF2B5EF4-FFF2-40B4-BE49-F238E27FC236}">
                <a16:creationId xmlns:a16="http://schemas.microsoft.com/office/drawing/2014/main" id="{44CC3078-2FDA-9A47-80B2-2CFAF5DBA885}"/>
              </a:ext>
            </a:extLst>
          </p:cNvPr>
          <p:cNvSpPr/>
          <p:nvPr/>
        </p:nvSpPr>
        <p:spPr>
          <a:xfrm>
            <a:off x="3776980" y="2943860"/>
            <a:ext cx="7216140" cy="1171575"/>
          </a:xfrm>
          <a:prstGeom prst="rect">
            <a:avLst/>
          </a:prstGeom>
          <a:noFill/>
          <a:ln w="12700">
            <a:solidFill>
              <a:srgbClr val="00B050"/>
            </a:solidFill>
            <a:prstDash val="dash"/>
            <a:miter/>
          </a:ln>
        </p:spPr>
        <p:txBody>
          <a:bodyPr anchor="ctr"/>
          <a:lstStyle/>
          <a:p>
            <a:pPr algn="ctr"/>
            <a:endParaRPr lang="en-US" sz="1000">
              <a:latin typeface="微软雅黑"/>
              <a:ea typeface="微软雅黑"/>
              <a:sym typeface="微软雅黑"/>
            </a:endParaRPr>
          </a:p>
        </p:txBody>
      </p:sp>
      <p:sp>
        <p:nvSpPr>
          <p:cNvPr id="22" name="矩形 21">
            <a:extLst>
              <a:ext uri="{FF2B5EF4-FFF2-40B4-BE49-F238E27FC236}">
                <a16:creationId xmlns:a16="http://schemas.microsoft.com/office/drawing/2014/main" id="{C73295CE-2FE7-8A45-9AD9-C61BFE12C4B1}"/>
              </a:ext>
            </a:extLst>
          </p:cNvPr>
          <p:cNvSpPr/>
          <p:nvPr/>
        </p:nvSpPr>
        <p:spPr>
          <a:xfrm>
            <a:off x="4244975" y="2448560"/>
            <a:ext cx="162115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nginx/cgi</a:t>
            </a:r>
          </a:p>
        </p:txBody>
      </p:sp>
      <p:sp>
        <p:nvSpPr>
          <p:cNvPr id="23" name="矩形 22">
            <a:extLst>
              <a:ext uri="{FF2B5EF4-FFF2-40B4-BE49-F238E27FC236}">
                <a16:creationId xmlns:a16="http://schemas.microsoft.com/office/drawing/2014/main" id="{3DEBD56B-E3C5-B045-B349-11D295A22578}"/>
              </a:ext>
            </a:extLst>
          </p:cNvPr>
          <p:cNvSpPr/>
          <p:nvPr/>
        </p:nvSpPr>
        <p:spPr>
          <a:xfrm>
            <a:off x="4567555" y="2986405"/>
            <a:ext cx="684530" cy="55943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portal</a:t>
            </a:r>
          </a:p>
        </p:txBody>
      </p:sp>
      <p:sp>
        <p:nvSpPr>
          <p:cNvPr id="24" name="矩形 23">
            <a:extLst>
              <a:ext uri="{FF2B5EF4-FFF2-40B4-BE49-F238E27FC236}">
                <a16:creationId xmlns:a16="http://schemas.microsoft.com/office/drawing/2014/main" id="{4CF1A51A-649D-C647-87B4-4237A517C724}"/>
              </a:ext>
            </a:extLst>
          </p:cNvPr>
          <p:cNvSpPr/>
          <p:nvPr/>
        </p:nvSpPr>
        <p:spPr>
          <a:xfrm>
            <a:off x="5464175" y="339915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drm</a:t>
            </a:r>
          </a:p>
        </p:txBody>
      </p:sp>
      <p:sp>
        <p:nvSpPr>
          <p:cNvPr id="25" name="矩形 24">
            <a:extLst>
              <a:ext uri="{FF2B5EF4-FFF2-40B4-BE49-F238E27FC236}">
                <a16:creationId xmlns:a16="http://schemas.microsoft.com/office/drawing/2014/main" id="{A04B48B8-E127-FE43-90C4-9C98A2616C84}"/>
              </a:ext>
            </a:extLst>
          </p:cNvPr>
          <p:cNvSpPr/>
          <p:nvPr/>
        </p:nvSpPr>
        <p:spPr>
          <a:xfrm>
            <a:off x="5464175" y="299275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mp</a:t>
            </a:r>
          </a:p>
        </p:txBody>
      </p:sp>
      <p:sp>
        <p:nvSpPr>
          <p:cNvPr id="26" name="矩形 25">
            <a:extLst>
              <a:ext uri="{FF2B5EF4-FFF2-40B4-BE49-F238E27FC236}">
                <a16:creationId xmlns:a16="http://schemas.microsoft.com/office/drawing/2014/main" id="{24759488-6121-854C-B028-1E10B3581B29}"/>
              </a:ext>
            </a:extLst>
          </p:cNvPr>
          <p:cNvSpPr/>
          <p:nvPr/>
        </p:nvSpPr>
        <p:spPr>
          <a:xfrm>
            <a:off x="3907155" y="2974975"/>
            <a:ext cx="472440" cy="109156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boss</a:t>
            </a:r>
          </a:p>
        </p:txBody>
      </p:sp>
      <p:sp>
        <p:nvSpPr>
          <p:cNvPr id="27" name="矩形 26">
            <a:extLst>
              <a:ext uri="{FF2B5EF4-FFF2-40B4-BE49-F238E27FC236}">
                <a16:creationId xmlns:a16="http://schemas.microsoft.com/office/drawing/2014/main" id="{A20B09B6-012C-CD44-ABA3-90AF9E5590AE}"/>
              </a:ext>
            </a:extLst>
          </p:cNvPr>
          <p:cNvSpPr/>
          <p:nvPr/>
        </p:nvSpPr>
        <p:spPr>
          <a:xfrm>
            <a:off x="4567555" y="3707765"/>
            <a:ext cx="684530" cy="34798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account</a:t>
            </a:r>
          </a:p>
        </p:txBody>
      </p:sp>
      <p:sp>
        <p:nvSpPr>
          <p:cNvPr id="28" name="矩形 27">
            <a:extLst>
              <a:ext uri="{FF2B5EF4-FFF2-40B4-BE49-F238E27FC236}">
                <a16:creationId xmlns:a16="http://schemas.microsoft.com/office/drawing/2014/main" id="{64A23814-8B9F-2445-88C6-7760F2311DD4}"/>
              </a:ext>
            </a:extLst>
          </p:cNvPr>
          <p:cNvSpPr/>
          <p:nvPr/>
        </p:nvSpPr>
        <p:spPr>
          <a:xfrm>
            <a:off x="5464175" y="380809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channel</a:t>
            </a:r>
          </a:p>
        </p:txBody>
      </p:sp>
      <p:cxnSp>
        <p:nvCxnSpPr>
          <p:cNvPr id="29" name="直接箭头连接符 40">
            <a:extLst>
              <a:ext uri="{FF2B5EF4-FFF2-40B4-BE49-F238E27FC236}">
                <a16:creationId xmlns:a16="http://schemas.microsoft.com/office/drawing/2014/main" id="{772EAF03-85B0-7D4F-B10C-351D64A50E67}"/>
              </a:ext>
            </a:extLst>
          </p:cNvPr>
          <p:cNvCxnSpPr/>
          <p:nvPr/>
        </p:nvCxnSpPr>
        <p:spPr>
          <a:xfrm>
            <a:off x="5015865" y="2733675"/>
            <a:ext cx="0" cy="197485"/>
          </a:xfrm>
          <a:prstGeom prst="straightConnector1">
            <a:avLst/>
          </a:prstGeom>
          <a:ln w="9525">
            <a:solidFill>
              <a:schemeClr val="dk1"/>
            </a:solidFill>
            <a:prstDash val="solid"/>
            <a:miter/>
            <a:headEnd type="none"/>
            <a:tailEnd type="triangle" w="med" len="med"/>
          </a:ln>
        </p:spPr>
      </p:cxnSp>
      <p:sp>
        <p:nvSpPr>
          <p:cNvPr id="30" name="矩形 29">
            <a:extLst>
              <a:ext uri="{FF2B5EF4-FFF2-40B4-BE49-F238E27FC236}">
                <a16:creationId xmlns:a16="http://schemas.microsoft.com/office/drawing/2014/main" id="{F3B7D35A-BA55-6641-85D4-AB09EC7D6A69}"/>
              </a:ext>
            </a:extLst>
          </p:cNvPr>
          <p:cNvSpPr/>
          <p:nvPr/>
        </p:nvSpPr>
        <p:spPr>
          <a:xfrm>
            <a:off x="6755765" y="4895215"/>
            <a:ext cx="1157605" cy="250190"/>
          </a:xfrm>
          <a:prstGeom prst="rect">
            <a:avLst/>
          </a:prstGeom>
          <a:solidFill>
            <a:schemeClr val="accent6">
              <a:lumMod val="75000"/>
            </a:schemeClr>
          </a:solidFill>
          <a:ln>
            <a:noFill/>
          </a:ln>
        </p:spPr>
        <p:txBody>
          <a:bodyPr anchor="ctr"/>
          <a:lstStyle/>
          <a:p>
            <a:pPr algn="ctr"/>
            <a:r>
              <a:rPr lang="en-US" sz="1000">
                <a:latin typeface="微软雅黑"/>
                <a:ea typeface="微软雅黑"/>
                <a:sym typeface="微软雅黑"/>
              </a:rPr>
              <a:t>tdsql</a:t>
            </a:r>
            <a:r>
              <a:rPr lang="zh-CN" sz="1000">
                <a:latin typeface="微软雅黑"/>
                <a:ea typeface="微软雅黑"/>
                <a:sym typeface="微软雅黑"/>
              </a:rPr>
              <a:t> </a:t>
            </a:r>
            <a:r>
              <a:rPr lang="en-US" sz="1000">
                <a:latin typeface="微软雅黑"/>
                <a:ea typeface="微软雅黑"/>
                <a:sym typeface="微软雅黑"/>
              </a:rPr>
              <a:t>proxy</a:t>
            </a:r>
          </a:p>
        </p:txBody>
      </p:sp>
      <p:sp>
        <p:nvSpPr>
          <p:cNvPr id="31" name="矩形 30">
            <a:extLst>
              <a:ext uri="{FF2B5EF4-FFF2-40B4-BE49-F238E27FC236}">
                <a16:creationId xmlns:a16="http://schemas.microsoft.com/office/drawing/2014/main" id="{45EE3AC5-4DA6-134D-AD08-707D9FFF6202}"/>
              </a:ext>
            </a:extLst>
          </p:cNvPr>
          <p:cNvSpPr/>
          <p:nvPr/>
        </p:nvSpPr>
        <p:spPr>
          <a:xfrm>
            <a:off x="3825240" y="4895215"/>
            <a:ext cx="1157605" cy="250190"/>
          </a:xfrm>
          <a:prstGeom prst="rect">
            <a:avLst/>
          </a:prstGeom>
          <a:solidFill>
            <a:schemeClr val="accent6">
              <a:lumMod val="75000"/>
            </a:schemeClr>
          </a:solidFill>
          <a:ln>
            <a:noFill/>
          </a:ln>
        </p:spPr>
        <p:txBody>
          <a:bodyPr anchor="ctr"/>
          <a:lstStyle/>
          <a:p>
            <a:pPr algn="ctr"/>
            <a:r>
              <a:rPr lang="en-US" sz="1000">
                <a:latin typeface="微软雅黑"/>
                <a:ea typeface="微软雅黑"/>
                <a:sym typeface="微软雅黑"/>
              </a:rPr>
              <a:t>tdsql</a:t>
            </a:r>
            <a:r>
              <a:rPr lang="zh-CN" sz="1000">
                <a:latin typeface="微软雅黑"/>
                <a:ea typeface="微软雅黑"/>
                <a:sym typeface="微软雅黑"/>
              </a:rPr>
              <a:t> </a:t>
            </a:r>
            <a:r>
              <a:rPr lang="en-US" sz="1000">
                <a:latin typeface="微软雅黑"/>
                <a:ea typeface="微软雅黑"/>
                <a:sym typeface="微软雅黑"/>
              </a:rPr>
              <a:t>proxy</a:t>
            </a:r>
          </a:p>
        </p:txBody>
      </p:sp>
      <p:sp>
        <p:nvSpPr>
          <p:cNvPr id="32" name="矩形 31">
            <a:extLst>
              <a:ext uri="{FF2B5EF4-FFF2-40B4-BE49-F238E27FC236}">
                <a16:creationId xmlns:a16="http://schemas.microsoft.com/office/drawing/2014/main" id="{9CA022E6-CDB3-CC40-940F-B53BACF33252}"/>
              </a:ext>
            </a:extLst>
          </p:cNvPr>
          <p:cNvSpPr/>
          <p:nvPr/>
        </p:nvSpPr>
        <p:spPr>
          <a:xfrm>
            <a:off x="5095240" y="4895215"/>
            <a:ext cx="1252855" cy="250190"/>
          </a:xfrm>
          <a:prstGeom prst="rect">
            <a:avLst/>
          </a:prstGeom>
          <a:solidFill>
            <a:schemeClr val="accent6">
              <a:lumMod val="75000"/>
            </a:schemeClr>
          </a:solidFill>
          <a:ln>
            <a:noFill/>
          </a:ln>
        </p:spPr>
        <p:txBody>
          <a:bodyPr anchor="ctr"/>
          <a:lstStyle/>
          <a:p>
            <a:pPr algn="ctr"/>
            <a:r>
              <a:rPr lang="en-US" sz="1000">
                <a:latin typeface="微软雅黑"/>
                <a:ea typeface="微软雅黑"/>
                <a:sym typeface="微软雅黑"/>
              </a:rPr>
              <a:t>hold agent</a:t>
            </a:r>
          </a:p>
        </p:txBody>
      </p:sp>
      <p:sp>
        <p:nvSpPr>
          <p:cNvPr id="33" name="矩形 32">
            <a:extLst>
              <a:ext uri="{FF2B5EF4-FFF2-40B4-BE49-F238E27FC236}">
                <a16:creationId xmlns:a16="http://schemas.microsoft.com/office/drawing/2014/main" id="{EF6DC2D3-626E-F74B-BFCD-A7E416B08BF9}"/>
              </a:ext>
            </a:extLst>
          </p:cNvPr>
          <p:cNvSpPr/>
          <p:nvPr/>
        </p:nvSpPr>
        <p:spPr>
          <a:xfrm>
            <a:off x="3786505" y="4799965"/>
            <a:ext cx="7216140" cy="438150"/>
          </a:xfrm>
          <a:prstGeom prst="rect">
            <a:avLst/>
          </a:prstGeom>
          <a:noFill/>
          <a:ln w="12700">
            <a:solidFill>
              <a:schemeClr val="accent6"/>
            </a:solidFill>
            <a:prstDash val="dash"/>
            <a:miter/>
          </a:ln>
        </p:spPr>
        <p:txBody>
          <a:bodyPr anchor="ctr"/>
          <a:lstStyle/>
          <a:p>
            <a:pPr algn="ctr"/>
            <a:endParaRPr lang="en-US" sz="1000">
              <a:latin typeface="微软雅黑"/>
              <a:ea typeface="微软雅黑"/>
              <a:sym typeface="微软雅黑"/>
            </a:endParaRPr>
          </a:p>
        </p:txBody>
      </p:sp>
      <p:cxnSp>
        <p:nvCxnSpPr>
          <p:cNvPr id="34" name="直接箭头连接符 56">
            <a:extLst>
              <a:ext uri="{FF2B5EF4-FFF2-40B4-BE49-F238E27FC236}">
                <a16:creationId xmlns:a16="http://schemas.microsoft.com/office/drawing/2014/main" id="{C4707E25-A24E-8B49-B005-14C1BED04903}"/>
              </a:ext>
            </a:extLst>
          </p:cNvPr>
          <p:cNvCxnSpPr>
            <a:stCxn id="68" idx="2"/>
            <a:endCxn id="31" idx="0"/>
          </p:cNvCxnSpPr>
          <p:nvPr/>
        </p:nvCxnSpPr>
        <p:spPr>
          <a:xfrm flipH="1">
            <a:off x="4404360" y="4528185"/>
            <a:ext cx="1270" cy="367030"/>
          </a:xfrm>
          <a:prstGeom prst="straightConnector1">
            <a:avLst/>
          </a:prstGeom>
          <a:ln w="9525">
            <a:solidFill>
              <a:schemeClr val="dk1"/>
            </a:solidFill>
            <a:prstDash val="solid"/>
            <a:miter/>
            <a:headEnd type="none"/>
            <a:tailEnd type="triangle" w="med" len="med"/>
          </a:ln>
        </p:spPr>
      </p:cxnSp>
      <p:cxnSp>
        <p:nvCxnSpPr>
          <p:cNvPr id="35" name="直接箭头连接符 57">
            <a:extLst>
              <a:ext uri="{FF2B5EF4-FFF2-40B4-BE49-F238E27FC236}">
                <a16:creationId xmlns:a16="http://schemas.microsoft.com/office/drawing/2014/main" id="{45E5F70D-BBE2-C54B-9700-5E88C989A189}"/>
              </a:ext>
            </a:extLst>
          </p:cNvPr>
          <p:cNvCxnSpPr>
            <a:stCxn id="69" idx="2"/>
            <a:endCxn id="32" idx="0"/>
          </p:cNvCxnSpPr>
          <p:nvPr/>
        </p:nvCxnSpPr>
        <p:spPr>
          <a:xfrm>
            <a:off x="5717540" y="4528185"/>
            <a:ext cx="4445" cy="367030"/>
          </a:xfrm>
          <a:prstGeom prst="straightConnector1">
            <a:avLst/>
          </a:prstGeom>
          <a:ln w="9525">
            <a:solidFill>
              <a:schemeClr val="dk1"/>
            </a:solidFill>
            <a:prstDash val="solid"/>
            <a:miter/>
            <a:headEnd type="none"/>
            <a:tailEnd type="triangle" w="med" len="med"/>
          </a:ln>
        </p:spPr>
      </p:cxnSp>
      <p:cxnSp>
        <p:nvCxnSpPr>
          <p:cNvPr id="36" name="直接箭头连接符 58">
            <a:extLst>
              <a:ext uri="{FF2B5EF4-FFF2-40B4-BE49-F238E27FC236}">
                <a16:creationId xmlns:a16="http://schemas.microsoft.com/office/drawing/2014/main" id="{5CF27076-D6A2-0945-9343-29A8A301EF6D}"/>
              </a:ext>
            </a:extLst>
          </p:cNvPr>
          <p:cNvCxnSpPr>
            <a:stCxn id="5" idx="2"/>
            <a:endCxn id="30" idx="0"/>
          </p:cNvCxnSpPr>
          <p:nvPr/>
        </p:nvCxnSpPr>
        <p:spPr>
          <a:xfrm>
            <a:off x="7332345" y="4527550"/>
            <a:ext cx="2540" cy="367665"/>
          </a:xfrm>
          <a:prstGeom prst="straightConnector1">
            <a:avLst/>
          </a:prstGeom>
          <a:ln w="9525">
            <a:solidFill>
              <a:schemeClr val="dk1"/>
            </a:solidFill>
            <a:prstDash val="solid"/>
            <a:miter/>
            <a:headEnd type="none"/>
            <a:tailEnd type="triangle" w="med" len="med"/>
          </a:ln>
        </p:spPr>
      </p:cxnSp>
      <p:cxnSp>
        <p:nvCxnSpPr>
          <p:cNvPr id="37" name="直接箭头连接符 59">
            <a:extLst>
              <a:ext uri="{FF2B5EF4-FFF2-40B4-BE49-F238E27FC236}">
                <a16:creationId xmlns:a16="http://schemas.microsoft.com/office/drawing/2014/main" id="{67C07B6A-D1BC-A343-86C5-F7A1014FB048}"/>
              </a:ext>
            </a:extLst>
          </p:cNvPr>
          <p:cNvCxnSpPr>
            <a:stCxn id="6" idx="2"/>
            <a:endCxn id="58" idx="0"/>
          </p:cNvCxnSpPr>
          <p:nvPr/>
        </p:nvCxnSpPr>
        <p:spPr>
          <a:xfrm>
            <a:off x="8653780" y="4527550"/>
            <a:ext cx="0" cy="367665"/>
          </a:xfrm>
          <a:prstGeom prst="straightConnector1">
            <a:avLst/>
          </a:prstGeom>
          <a:ln w="9525">
            <a:solidFill>
              <a:schemeClr val="dk1"/>
            </a:solidFill>
            <a:prstDash val="solid"/>
            <a:miter/>
            <a:headEnd type="none"/>
            <a:tailEnd type="triangle" w="med" len="med"/>
          </a:ln>
        </p:spPr>
      </p:cxnSp>
      <p:sp>
        <p:nvSpPr>
          <p:cNvPr id="38" name="圆柱形 60">
            <a:extLst>
              <a:ext uri="{FF2B5EF4-FFF2-40B4-BE49-F238E27FC236}">
                <a16:creationId xmlns:a16="http://schemas.microsoft.com/office/drawing/2014/main" id="{5F7EA022-3F6B-964B-AE64-4F68136D75B9}"/>
              </a:ext>
            </a:extLst>
          </p:cNvPr>
          <p:cNvSpPr/>
          <p:nvPr/>
        </p:nvSpPr>
        <p:spPr>
          <a:xfrm>
            <a:off x="6966585" y="5678170"/>
            <a:ext cx="763905" cy="429260"/>
          </a:xfrm>
          <a:prstGeom prst="can">
            <a:avLst/>
          </a:prstGeom>
          <a:solidFill>
            <a:schemeClr val="accent5">
              <a:lumMod val="75000"/>
            </a:schemeClr>
          </a:solidFill>
          <a:ln>
            <a:noFill/>
          </a:ln>
        </p:spPr>
        <p:txBody>
          <a:bodyPr anchor="ctr"/>
          <a:lstStyle/>
          <a:p>
            <a:pPr algn="ctr"/>
            <a:r>
              <a:rPr lang="en-US" sz="800">
                <a:latin typeface="微软雅黑"/>
                <a:ea typeface="微软雅黑"/>
                <a:sym typeface="微软雅黑"/>
              </a:rPr>
              <a:t>Account</a:t>
            </a:r>
            <a:endParaRPr lang="zh-CN" sz="800" strike="noStrike">
              <a:latin typeface="微软雅黑"/>
              <a:ea typeface="微软雅黑"/>
              <a:sym typeface="微软雅黑"/>
            </a:endParaRPr>
          </a:p>
        </p:txBody>
      </p:sp>
      <p:sp>
        <p:nvSpPr>
          <p:cNvPr id="39" name="矩形 38">
            <a:extLst>
              <a:ext uri="{FF2B5EF4-FFF2-40B4-BE49-F238E27FC236}">
                <a16:creationId xmlns:a16="http://schemas.microsoft.com/office/drawing/2014/main" id="{1BECE761-F717-8044-B74A-4E1436051B52}"/>
              </a:ext>
            </a:extLst>
          </p:cNvPr>
          <p:cNvSpPr/>
          <p:nvPr/>
        </p:nvSpPr>
        <p:spPr>
          <a:xfrm>
            <a:off x="3789680" y="5299075"/>
            <a:ext cx="7216140" cy="1164590"/>
          </a:xfrm>
          <a:prstGeom prst="rect">
            <a:avLst/>
          </a:prstGeom>
          <a:noFill/>
          <a:ln w="12700">
            <a:solidFill>
              <a:srgbClr val="FF0000"/>
            </a:solidFill>
            <a:prstDash val="dash"/>
            <a:miter/>
          </a:ln>
        </p:spPr>
        <p:txBody>
          <a:bodyPr anchor="ctr"/>
          <a:lstStyle/>
          <a:p>
            <a:pPr algn="ctr"/>
            <a:endParaRPr lang="en-US" sz="1000">
              <a:latin typeface="微软雅黑"/>
              <a:ea typeface="微软雅黑"/>
              <a:sym typeface="微软雅黑"/>
            </a:endParaRPr>
          </a:p>
        </p:txBody>
      </p:sp>
      <p:sp>
        <p:nvSpPr>
          <p:cNvPr id="40" name="文本框 39">
            <a:extLst>
              <a:ext uri="{FF2B5EF4-FFF2-40B4-BE49-F238E27FC236}">
                <a16:creationId xmlns:a16="http://schemas.microsoft.com/office/drawing/2014/main" id="{40747F39-440A-9D4F-9E41-92C9728970EE}"/>
              </a:ext>
            </a:extLst>
          </p:cNvPr>
          <p:cNvSpPr txBox="1"/>
          <p:nvPr/>
        </p:nvSpPr>
        <p:spPr>
          <a:xfrm>
            <a:off x="8837947" y="1718627"/>
            <a:ext cx="2204386" cy="276999"/>
          </a:xfrm>
          <a:prstGeom prst="rect">
            <a:avLst/>
          </a:prstGeom>
          <a:noFill/>
        </p:spPr>
        <p:txBody>
          <a:bodyPr wrap="none" anchor="t">
            <a:spAutoFit/>
          </a:bodyPr>
          <a:lstStyle/>
          <a:p>
            <a:pPr algn="ctr"/>
            <a:r>
              <a:rPr lang="en-US" sz="1200">
                <a:latin typeface="微软雅黑"/>
                <a:ea typeface="微软雅黑"/>
                <a:sym typeface="微软雅黑"/>
              </a:rPr>
              <a:t>Route of different business</a:t>
            </a:r>
            <a:endParaRPr lang="zh-CN" sz="1200" b="1">
              <a:latin typeface="微软雅黑"/>
              <a:ea typeface="微软雅黑"/>
              <a:sym typeface="微软雅黑"/>
            </a:endParaRPr>
          </a:p>
        </p:txBody>
      </p:sp>
      <p:sp>
        <p:nvSpPr>
          <p:cNvPr id="41" name="圆柱形 102">
            <a:extLst>
              <a:ext uri="{FF2B5EF4-FFF2-40B4-BE49-F238E27FC236}">
                <a16:creationId xmlns:a16="http://schemas.microsoft.com/office/drawing/2014/main" id="{5A377FDE-4C63-5D45-ADC9-A7B0AA3CF203}"/>
              </a:ext>
            </a:extLst>
          </p:cNvPr>
          <p:cNvSpPr/>
          <p:nvPr/>
        </p:nvSpPr>
        <p:spPr>
          <a:xfrm>
            <a:off x="8415020" y="5678170"/>
            <a:ext cx="763905" cy="429260"/>
          </a:xfrm>
          <a:prstGeom prst="can">
            <a:avLst/>
          </a:prstGeom>
          <a:solidFill>
            <a:schemeClr val="accent2">
              <a:lumMod val="60000"/>
              <a:lumOff val="40000"/>
            </a:schemeClr>
          </a:solidFill>
          <a:ln>
            <a:noFill/>
          </a:ln>
        </p:spPr>
        <p:txBody>
          <a:bodyPr anchor="ctr"/>
          <a:lstStyle/>
          <a:p>
            <a:pPr algn="ctr"/>
            <a:r>
              <a:rPr lang="en-US" sz="800">
                <a:latin typeface="微软雅黑"/>
                <a:ea typeface="微软雅黑"/>
                <a:sym typeface="微软雅黑"/>
              </a:rPr>
              <a:t>Order</a:t>
            </a:r>
            <a:endParaRPr lang="zh-CN" sz="800">
              <a:latin typeface="微软雅黑"/>
              <a:ea typeface="微软雅黑"/>
              <a:sym typeface="微软雅黑"/>
            </a:endParaRPr>
          </a:p>
        </p:txBody>
      </p:sp>
      <p:sp>
        <p:nvSpPr>
          <p:cNvPr id="42" name="圆柱形 103">
            <a:extLst>
              <a:ext uri="{FF2B5EF4-FFF2-40B4-BE49-F238E27FC236}">
                <a16:creationId xmlns:a16="http://schemas.microsoft.com/office/drawing/2014/main" id="{A9A08FB5-F914-FD4A-810D-0281ED1D4525}"/>
              </a:ext>
            </a:extLst>
          </p:cNvPr>
          <p:cNvSpPr/>
          <p:nvPr/>
        </p:nvSpPr>
        <p:spPr>
          <a:xfrm>
            <a:off x="3931285" y="5690870"/>
            <a:ext cx="763905" cy="429260"/>
          </a:xfrm>
          <a:prstGeom prst="can">
            <a:avLst/>
          </a:prstGeom>
          <a:solidFill>
            <a:schemeClr val="accent5">
              <a:lumMod val="75000"/>
            </a:schemeClr>
          </a:solidFill>
          <a:ln>
            <a:noFill/>
          </a:ln>
        </p:spPr>
        <p:txBody>
          <a:bodyPr anchor="ctr"/>
          <a:lstStyle/>
          <a:p>
            <a:pPr algn="ctr"/>
            <a:r>
              <a:rPr lang="en-US" sz="800">
                <a:latin typeface="微软雅黑"/>
                <a:ea typeface="微软雅黑"/>
                <a:sym typeface="微软雅黑"/>
              </a:rPr>
              <a:t>Account</a:t>
            </a:r>
            <a:endParaRPr lang="zh-CN" sz="800">
              <a:latin typeface="微软雅黑"/>
              <a:ea typeface="微软雅黑"/>
              <a:sym typeface="微软雅黑"/>
            </a:endParaRPr>
          </a:p>
        </p:txBody>
      </p:sp>
      <p:sp>
        <p:nvSpPr>
          <p:cNvPr id="43" name="圆柱形 105">
            <a:extLst>
              <a:ext uri="{FF2B5EF4-FFF2-40B4-BE49-F238E27FC236}">
                <a16:creationId xmlns:a16="http://schemas.microsoft.com/office/drawing/2014/main" id="{D1BE20C9-A4E5-AA46-A155-643343580CF1}"/>
              </a:ext>
            </a:extLst>
          </p:cNvPr>
          <p:cNvSpPr/>
          <p:nvPr/>
        </p:nvSpPr>
        <p:spPr>
          <a:xfrm>
            <a:off x="5379720" y="5690870"/>
            <a:ext cx="763905" cy="429260"/>
          </a:xfrm>
          <a:prstGeom prst="can">
            <a:avLst/>
          </a:prstGeom>
          <a:solidFill>
            <a:schemeClr val="accent2">
              <a:lumMod val="60000"/>
              <a:lumOff val="40000"/>
            </a:schemeClr>
          </a:solidFill>
          <a:ln>
            <a:noFill/>
          </a:ln>
        </p:spPr>
        <p:txBody>
          <a:bodyPr anchor="ctr"/>
          <a:lstStyle/>
          <a:p>
            <a:pPr algn="ctr"/>
            <a:r>
              <a:rPr lang="en-US" sz="800" strike="noStrike">
                <a:latin typeface="微软雅黑"/>
                <a:ea typeface="微软雅黑"/>
                <a:sym typeface="微软雅黑"/>
              </a:rPr>
              <a:t>Order</a:t>
            </a:r>
            <a:endParaRPr lang="zh-CN" sz="800" strike="noStrike">
              <a:latin typeface="微软雅黑"/>
              <a:ea typeface="微软雅黑"/>
              <a:sym typeface="微软雅黑"/>
            </a:endParaRPr>
          </a:p>
        </p:txBody>
      </p:sp>
      <p:sp>
        <p:nvSpPr>
          <p:cNvPr id="44" name="文本框 43">
            <a:extLst>
              <a:ext uri="{FF2B5EF4-FFF2-40B4-BE49-F238E27FC236}">
                <a16:creationId xmlns:a16="http://schemas.microsoft.com/office/drawing/2014/main" id="{E8E0ACB7-E6E2-1844-BA2C-A416DACADC99}"/>
              </a:ext>
            </a:extLst>
          </p:cNvPr>
          <p:cNvSpPr txBox="1"/>
          <p:nvPr/>
        </p:nvSpPr>
        <p:spPr>
          <a:xfrm>
            <a:off x="7488555" y="5927497"/>
            <a:ext cx="312420" cy="222250"/>
          </a:xfrm>
          <a:prstGeom prst="rect">
            <a:avLst/>
          </a:prstGeom>
          <a:noFill/>
        </p:spPr>
        <p:txBody>
          <a:bodyPr wrap="square" anchor="t">
            <a:spAutoFit/>
          </a:bodyPr>
          <a:lstStyle/>
          <a:p>
            <a:pPr lvl="0" algn="l"/>
            <a:r>
              <a:rPr lang="en-US" sz="800">
                <a:latin typeface="微软雅黑"/>
                <a:ea typeface="微软雅黑"/>
                <a:sym typeface="微软雅黑"/>
              </a:rPr>
              <a:t>M</a:t>
            </a:r>
            <a:endParaRPr lang="zh-CN" sz="800">
              <a:latin typeface="微软雅黑"/>
              <a:ea typeface="微软雅黑"/>
              <a:sym typeface="微软雅黑"/>
            </a:endParaRPr>
          </a:p>
        </p:txBody>
      </p:sp>
      <p:sp>
        <p:nvSpPr>
          <p:cNvPr id="45" name="文本框 44">
            <a:extLst>
              <a:ext uri="{FF2B5EF4-FFF2-40B4-BE49-F238E27FC236}">
                <a16:creationId xmlns:a16="http://schemas.microsoft.com/office/drawing/2014/main" id="{2C09C02F-8636-A24F-A552-30388190303A}"/>
              </a:ext>
            </a:extLst>
          </p:cNvPr>
          <p:cNvSpPr txBox="1"/>
          <p:nvPr/>
        </p:nvSpPr>
        <p:spPr>
          <a:xfrm>
            <a:off x="8898255" y="5918200"/>
            <a:ext cx="312420" cy="222250"/>
          </a:xfrm>
          <a:prstGeom prst="rect">
            <a:avLst/>
          </a:prstGeom>
          <a:noFill/>
        </p:spPr>
        <p:txBody>
          <a:bodyPr wrap="square" anchor="t">
            <a:spAutoFit/>
          </a:bodyPr>
          <a:lstStyle/>
          <a:p>
            <a:pPr lvl="0" algn="l"/>
            <a:r>
              <a:rPr lang="en-US" sz="800">
                <a:latin typeface="微软雅黑"/>
                <a:ea typeface="微软雅黑"/>
                <a:sym typeface="微软雅黑"/>
              </a:rPr>
              <a:t>S</a:t>
            </a:r>
            <a:endParaRPr lang="zh-CN" sz="800">
              <a:latin typeface="微软雅黑"/>
              <a:ea typeface="微软雅黑"/>
              <a:sym typeface="微软雅黑"/>
            </a:endParaRPr>
          </a:p>
        </p:txBody>
      </p:sp>
      <p:sp>
        <p:nvSpPr>
          <p:cNvPr id="46" name="文本框 45">
            <a:extLst>
              <a:ext uri="{FF2B5EF4-FFF2-40B4-BE49-F238E27FC236}">
                <a16:creationId xmlns:a16="http://schemas.microsoft.com/office/drawing/2014/main" id="{99E3C6B4-A3CF-184B-9759-03CF7EF1EAEE}"/>
              </a:ext>
            </a:extLst>
          </p:cNvPr>
          <p:cNvSpPr txBox="1"/>
          <p:nvPr/>
        </p:nvSpPr>
        <p:spPr>
          <a:xfrm>
            <a:off x="4464050" y="5930900"/>
            <a:ext cx="312420" cy="215444"/>
          </a:xfrm>
          <a:prstGeom prst="rect">
            <a:avLst/>
          </a:prstGeom>
          <a:noFill/>
        </p:spPr>
        <p:txBody>
          <a:bodyPr wrap="square" anchor="t">
            <a:spAutoFit/>
          </a:bodyPr>
          <a:lstStyle/>
          <a:p>
            <a:pPr lvl="0" algn="l"/>
            <a:r>
              <a:rPr lang="en-US" sz="800">
                <a:latin typeface="微软雅黑"/>
                <a:ea typeface="微软雅黑"/>
                <a:sym typeface="微软雅黑"/>
              </a:rPr>
              <a:t>S</a:t>
            </a:r>
            <a:endParaRPr lang="zh-CN" sz="800">
              <a:latin typeface="微软雅黑"/>
              <a:ea typeface="微软雅黑"/>
              <a:sym typeface="微软雅黑"/>
            </a:endParaRPr>
          </a:p>
        </p:txBody>
      </p:sp>
      <p:sp>
        <p:nvSpPr>
          <p:cNvPr id="47" name="文本框 46">
            <a:extLst>
              <a:ext uri="{FF2B5EF4-FFF2-40B4-BE49-F238E27FC236}">
                <a16:creationId xmlns:a16="http://schemas.microsoft.com/office/drawing/2014/main" id="{9DBC009A-335F-9440-8E9E-1D504564A7D1}"/>
              </a:ext>
            </a:extLst>
          </p:cNvPr>
          <p:cNvSpPr txBox="1"/>
          <p:nvPr/>
        </p:nvSpPr>
        <p:spPr>
          <a:xfrm>
            <a:off x="5888699" y="5911919"/>
            <a:ext cx="715084" cy="215444"/>
          </a:xfrm>
          <a:prstGeom prst="rect">
            <a:avLst/>
          </a:prstGeom>
          <a:noFill/>
        </p:spPr>
        <p:txBody>
          <a:bodyPr wrap="square" anchor="t">
            <a:spAutoFit/>
          </a:bodyPr>
          <a:lstStyle/>
          <a:p>
            <a:pPr lvl="0" algn="l"/>
            <a:r>
              <a:rPr lang="en-US" sz="800">
                <a:latin typeface="微软雅黑"/>
                <a:ea typeface="微软雅黑"/>
                <a:sym typeface="微软雅黑"/>
              </a:rPr>
              <a:t>M</a:t>
            </a:r>
            <a:endParaRPr lang="zh-CN" sz="800">
              <a:latin typeface="微软雅黑"/>
              <a:ea typeface="微软雅黑"/>
              <a:sym typeface="微软雅黑"/>
            </a:endParaRPr>
          </a:p>
        </p:txBody>
      </p:sp>
      <p:cxnSp>
        <p:nvCxnSpPr>
          <p:cNvPr id="48" name="曲线连接符 47">
            <a:extLst>
              <a:ext uri="{FF2B5EF4-FFF2-40B4-BE49-F238E27FC236}">
                <a16:creationId xmlns:a16="http://schemas.microsoft.com/office/drawing/2014/main" id="{F1B71F0A-1959-604A-87E8-EF3531948362}"/>
              </a:ext>
            </a:extLst>
          </p:cNvPr>
          <p:cNvCxnSpPr>
            <a:stCxn id="31" idx="2"/>
            <a:endCxn id="38" idx="1"/>
          </p:cNvCxnSpPr>
          <p:nvPr/>
        </p:nvCxnSpPr>
        <p:spPr>
          <a:xfrm rot="5400000" flipV="1">
            <a:off x="5610225" y="3949065"/>
            <a:ext cx="532765" cy="2944495"/>
          </a:xfrm>
          <a:prstGeom prst="curvedConnector3">
            <a:avLst>
              <a:gd name="adj1" fmla="val 50060"/>
            </a:avLst>
          </a:prstGeom>
          <a:ln w="6350">
            <a:solidFill>
              <a:schemeClr val="dk1"/>
            </a:solidFill>
            <a:prstDash val="solid"/>
            <a:miter/>
            <a:headEnd type="none" w="med" len="med"/>
            <a:tailEnd type="triangle" w="med" len="med"/>
          </a:ln>
        </p:spPr>
      </p:cxnSp>
      <p:sp>
        <p:nvSpPr>
          <p:cNvPr id="49" name="弧形 133">
            <a:extLst>
              <a:ext uri="{FF2B5EF4-FFF2-40B4-BE49-F238E27FC236}">
                <a16:creationId xmlns:a16="http://schemas.microsoft.com/office/drawing/2014/main" id="{EDAC3D46-6506-E94A-AB5F-D079F187B365}"/>
              </a:ext>
            </a:extLst>
          </p:cNvPr>
          <p:cNvSpPr/>
          <p:nvPr/>
        </p:nvSpPr>
        <p:spPr>
          <a:xfrm>
            <a:off x="4326890" y="5832475"/>
            <a:ext cx="3067050" cy="577215"/>
          </a:xfrm>
          <a:prstGeom prst="arc">
            <a:avLst>
              <a:gd name="adj1" fmla="val 105700"/>
              <a:gd name="adj2" fmla="val 10744580"/>
            </a:avLst>
          </a:prstGeom>
          <a:noFill/>
          <a:ln w="6350">
            <a:solidFill>
              <a:schemeClr val="accent6">
                <a:lumMod val="75000"/>
              </a:schemeClr>
            </a:solidFill>
            <a:prstDash val="solid"/>
            <a:miter/>
            <a:headEnd type="none" w="med" len="med"/>
            <a:tailEnd type="triangle" w="med" len="med"/>
          </a:ln>
        </p:spPr>
        <p:txBody>
          <a:bodyPr anchor="ctr"/>
          <a:lstStyle/>
          <a:p>
            <a:pPr algn="ctr"/>
            <a:endParaRPr lang="zh-CN">
              <a:latin typeface="微软雅黑"/>
              <a:ea typeface="微软雅黑"/>
              <a:sym typeface="微软雅黑"/>
            </a:endParaRPr>
          </a:p>
        </p:txBody>
      </p:sp>
      <p:sp>
        <p:nvSpPr>
          <p:cNvPr id="50" name="弧形 134">
            <a:extLst>
              <a:ext uri="{FF2B5EF4-FFF2-40B4-BE49-F238E27FC236}">
                <a16:creationId xmlns:a16="http://schemas.microsoft.com/office/drawing/2014/main" id="{350E28B2-8F90-1143-9FDC-9579A06142AD}"/>
              </a:ext>
            </a:extLst>
          </p:cNvPr>
          <p:cNvSpPr/>
          <p:nvPr/>
        </p:nvSpPr>
        <p:spPr>
          <a:xfrm>
            <a:off x="5768340" y="5759450"/>
            <a:ext cx="3067050" cy="615315"/>
          </a:xfrm>
          <a:prstGeom prst="arc">
            <a:avLst>
              <a:gd name="adj1" fmla="val 105700"/>
              <a:gd name="adj2" fmla="val 10744580"/>
            </a:avLst>
          </a:prstGeom>
          <a:ln w="6350">
            <a:solidFill>
              <a:schemeClr val="accent4">
                <a:lumMod val="50000"/>
              </a:schemeClr>
            </a:solidFill>
            <a:prstDash val="solid"/>
            <a:miter/>
            <a:headEnd type="triangle" w="med" len="med"/>
            <a:tailEnd type="triangle" w="med" len="med"/>
          </a:ln>
        </p:spPr>
        <p:txBody>
          <a:bodyPr anchor="ctr"/>
          <a:lstStyle/>
          <a:p>
            <a:pPr algn="ctr"/>
            <a:endParaRPr lang="zh-CN">
              <a:latin typeface="微软雅黑"/>
              <a:ea typeface="微软雅黑"/>
              <a:sym typeface="微软雅黑"/>
            </a:endParaRPr>
          </a:p>
        </p:txBody>
      </p:sp>
      <p:sp>
        <p:nvSpPr>
          <p:cNvPr id="51" name="文本框 50">
            <a:extLst>
              <a:ext uri="{FF2B5EF4-FFF2-40B4-BE49-F238E27FC236}">
                <a16:creationId xmlns:a16="http://schemas.microsoft.com/office/drawing/2014/main" id="{8C777AF0-7DB3-2949-B09A-2ACBC27CB40D}"/>
              </a:ext>
            </a:extLst>
          </p:cNvPr>
          <p:cNvSpPr txBox="1"/>
          <p:nvPr/>
        </p:nvSpPr>
        <p:spPr>
          <a:xfrm>
            <a:off x="6179185" y="6030595"/>
            <a:ext cx="470000" cy="246221"/>
          </a:xfrm>
          <a:prstGeom prst="rect">
            <a:avLst/>
          </a:prstGeom>
          <a:noFill/>
        </p:spPr>
        <p:txBody>
          <a:bodyPr wrap="none" anchor="t">
            <a:spAutoFit/>
          </a:bodyPr>
          <a:lstStyle/>
          <a:p>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52" name="文本框 51">
            <a:extLst>
              <a:ext uri="{FF2B5EF4-FFF2-40B4-BE49-F238E27FC236}">
                <a16:creationId xmlns:a16="http://schemas.microsoft.com/office/drawing/2014/main" id="{A07F6291-1DA2-434B-85D7-F20A204BE6EC}"/>
              </a:ext>
            </a:extLst>
          </p:cNvPr>
          <p:cNvSpPr txBox="1"/>
          <p:nvPr/>
        </p:nvSpPr>
        <p:spPr>
          <a:xfrm>
            <a:off x="2889005" y="2642474"/>
            <a:ext cx="998991" cy="246221"/>
          </a:xfrm>
          <a:prstGeom prst="rect">
            <a:avLst/>
          </a:prstGeom>
          <a:noFill/>
        </p:spPr>
        <p:txBody>
          <a:bodyPr wrap="none" anchor="t">
            <a:spAutoFit/>
          </a:bodyPr>
          <a:lstStyle/>
          <a:p>
            <a:pPr algn="ctr"/>
            <a:r>
              <a:rPr lang="en-US" sz="1000" b="1">
                <a:latin typeface="微软雅黑"/>
                <a:ea typeface="微软雅黑"/>
                <a:sym typeface="微软雅黑"/>
              </a:rPr>
              <a:t>Access Layer</a:t>
            </a:r>
            <a:endParaRPr lang="zh-CN" sz="1000" b="1">
              <a:latin typeface="微软雅黑"/>
              <a:ea typeface="微软雅黑"/>
              <a:sym typeface="微软雅黑"/>
            </a:endParaRPr>
          </a:p>
        </p:txBody>
      </p:sp>
      <p:sp>
        <p:nvSpPr>
          <p:cNvPr id="53" name="文本框 52">
            <a:extLst>
              <a:ext uri="{FF2B5EF4-FFF2-40B4-BE49-F238E27FC236}">
                <a16:creationId xmlns:a16="http://schemas.microsoft.com/office/drawing/2014/main" id="{9BF425A7-21F8-6A44-B029-364FFC4DA7DD}"/>
              </a:ext>
            </a:extLst>
          </p:cNvPr>
          <p:cNvSpPr txBox="1"/>
          <p:nvPr/>
        </p:nvSpPr>
        <p:spPr>
          <a:xfrm>
            <a:off x="2911828" y="3531712"/>
            <a:ext cx="915635" cy="246221"/>
          </a:xfrm>
          <a:prstGeom prst="rect">
            <a:avLst/>
          </a:prstGeom>
          <a:noFill/>
        </p:spPr>
        <p:txBody>
          <a:bodyPr wrap="none" anchor="t">
            <a:spAutoFit/>
          </a:bodyPr>
          <a:lstStyle/>
          <a:p>
            <a:pPr algn="ctr"/>
            <a:r>
              <a:rPr lang="en-US" sz="1000" b="1" dirty="0">
                <a:latin typeface="微软雅黑"/>
                <a:ea typeface="微软雅黑"/>
                <a:sym typeface="微软雅黑"/>
              </a:rPr>
              <a:t>Logic Layer</a:t>
            </a:r>
            <a:endParaRPr lang="zh-CN" sz="1000" b="1" dirty="0">
              <a:latin typeface="微软雅黑"/>
              <a:ea typeface="微软雅黑"/>
              <a:sym typeface="微软雅黑"/>
            </a:endParaRPr>
          </a:p>
        </p:txBody>
      </p:sp>
      <p:sp>
        <p:nvSpPr>
          <p:cNvPr id="54" name="文本框 53">
            <a:extLst>
              <a:ext uri="{FF2B5EF4-FFF2-40B4-BE49-F238E27FC236}">
                <a16:creationId xmlns:a16="http://schemas.microsoft.com/office/drawing/2014/main" id="{79FA0162-8B6A-8B43-B0ED-B779083225F6}"/>
              </a:ext>
            </a:extLst>
          </p:cNvPr>
          <p:cNvSpPr txBox="1"/>
          <p:nvPr/>
        </p:nvSpPr>
        <p:spPr>
          <a:xfrm>
            <a:off x="2948624" y="5773420"/>
            <a:ext cx="1027845" cy="246221"/>
          </a:xfrm>
          <a:prstGeom prst="rect">
            <a:avLst/>
          </a:prstGeom>
          <a:noFill/>
        </p:spPr>
        <p:txBody>
          <a:bodyPr wrap="none" anchor="t">
            <a:spAutoFit/>
          </a:bodyPr>
          <a:lstStyle/>
          <a:p>
            <a:r>
              <a:rPr lang="en-US" sz="1000" b="1">
                <a:latin typeface="微软雅黑"/>
                <a:ea typeface="微软雅黑"/>
                <a:sym typeface="微软雅黑"/>
              </a:rPr>
              <a:t>storage layer</a:t>
            </a:r>
          </a:p>
        </p:txBody>
      </p:sp>
      <p:sp>
        <p:nvSpPr>
          <p:cNvPr id="55" name="下箭头 54">
            <a:extLst>
              <a:ext uri="{FF2B5EF4-FFF2-40B4-BE49-F238E27FC236}">
                <a16:creationId xmlns:a16="http://schemas.microsoft.com/office/drawing/2014/main" id="{580735C7-886C-7147-988E-DBC14793EC62}"/>
              </a:ext>
            </a:extLst>
          </p:cNvPr>
          <p:cNvSpPr/>
          <p:nvPr/>
        </p:nvSpPr>
        <p:spPr>
          <a:xfrm>
            <a:off x="5392103" y="1054100"/>
            <a:ext cx="362585" cy="362585"/>
          </a:xfrm>
          <a:prstGeom prst="downArrow">
            <a:avLst/>
          </a:prstGeom>
          <a:solidFill>
            <a:schemeClr val="accent1">
              <a:lumMod val="60000"/>
              <a:lumOff val="40000"/>
            </a:schemeClr>
          </a:solidFill>
          <a:ln>
            <a:noFill/>
          </a:ln>
        </p:spPr>
        <p:txBody>
          <a:bodyPr anchor="ctr"/>
          <a:lstStyle/>
          <a:p>
            <a:pPr algn="ctr"/>
            <a:endParaRPr lang="zh-CN">
              <a:latin typeface="微软雅黑"/>
              <a:ea typeface="微软雅黑"/>
              <a:sym typeface="微软雅黑"/>
            </a:endParaRPr>
          </a:p>
        </p:txBody>
      </p:sp>
      <p:sp>
        <p:nvSpPr>
          <p:cNvPr id="56" name="下箭头 55">
            <a:extLst>
              <a:ext uri="{FF2B5EF4-FFF2-40B4-BE49-F238E27FC236}">
                <a16:creationId xmlns:a16="http://schemas.microsoft.com/office/drawing/2014/main" id="{FBDCDF20-1F83-B94F-91E0-C74632BDE735}"/>
              </a:ext>
            </a:extLst>
          </p:cNvPr>
          <p:cNvSpPr/>
          <p:nvPr/>
        </p:nvSpPr>
        <p:spPr>
          <a:xfrm>
            <a:off x="7218681" y="1054100"/>
            <a:ext cx="362585" cy="387350"/>
          </a:xfrm>
          <a:prstGeom prst="downArrow">
            <a:avLst/>
          </a:prstGeom>
          <a:solidFill>
            <a:schemeClr val="accent1">
              <a:lumMod val="60000"/>
              <a:lumOff val="40000"/>
            </a:schemeClr>
          </a:solidFill>
          <a:ln>
            <a:noFill/>
          </a:ln>
        </p:spPr>
        <p:txBody>
          <a:bodyPr anchor="ctr"/>
          <a:lstStyle/>
          <a:p>
            <a:pPr algn="ctr"/>
            <a:endParaRPr lang="zh-CN">
              <a:latin typeface="微软雅黑"/>
              <a:ea typeface="微软雅黑"/>
              <a:sym typeface="微软雅黑"/>
            </a:endParaRPr>
          </a:p>
        </p:txBody>
      </p:sp>
      <p:sp>
        <p:nvSpPr>
          <p:cNvPr id="57" name="文本框 56">
            <a:extLst>
              <a:ext uri="{FF2B5EF4-FFF2-40B4-BE49-F238E27FC236}">
                <a16:creationId xmlns:a16="http://schemas.microsoft.com/office/drawing/2014/main" id="{02740E43-809F-1942-8CA4-9E0FCAE19C58}"/>
              </a:ext>
            </a:extLst>
          </p:cNvPr>
          <p:cNvSpPr txBox="1"/>
          <p:nvPr/>
        </p:nvSpPr>
        <p:spPr>
          <a:xfrm>
            <a:off x="10125745" y="1056640"/>
            <a:ext cx="518091" cy="246221"/>
          </a:xfrm>
          <a:prstGeom prst="rect">
            <a:avLst/>
          </a:prstGeom>
          <a:noFill/>
        </p:spPr>
        <p:txBody>
          <a:bodyPr wrap="none" anchor="t">
            <a:spAutoFit/>
          </a:bodyPr>
          <a:lstStyle/>
          <a:p>
            <a:pPr algn="ctr"/>
            <a:r>
              <a:rPr lang="en-US" sz="1000" b="1">
                <a:latin typeface="微软雅黑"/>
                <a:ea typeface="微软雅黑"/>
                <a:sym typeface="微软雅黑"/>
              </a:rPr>
              <a:t>GSLB</a:t>
            </a:r>
          </a:p>
        </p:txBody>
      </p:sp>
      <p:sp>
        <p:nvSpPr>
          <p:cNvPr id="58" name="矩形 57">
            <a:extLst>
              <a:ext uri="{FF2B5EF4-FFF2-40B4-BE49-F238E27FC236}">
                <a16:creationId xmlns:a16="http://schemas.microsoft.com/office/drawing/2014/main" id="{73B48B57-2037-334F-A919-82DAACF0E31E}"/>
              </a:ext>
            </a:extLst>
          </p:cNvPr>
          <p:cNvSpPr/>
          <p:nvPr/>
        </p:nvSpPr>
        <p:spPr>
          <a:xfrm>
            <a:off x="8033385" y="4895215"/>
            <a:ext cx="1240790" cy="250190"/>
          </a:xfrm>
          <a:prstGeom prst="rect">
            <a:avLst/>
          </a:prstGeom>
          <a:solidFill>
            <a:schemeClr val="accent6">
              <a:lumMod val="75000"/>
            </a:schemeClr>
          </a:solidFill>
          <a:ln>
            <a:noFill/>
          </a:ln>
        </p:spPr>
        <p:txBody>
          <a:bodyPr anchor="ctr"/>
          <a:lstStyle/>
          <a:p>
            <a:pPr algn="ctr"/>
            <a:r>
              <a:rPr lang="en-US" sz="1000">
                <a:latin typeface="微软雅黑"/>
                <a:ea typeface="微软雅黑"/>
                <a:sym typeface="微软雅黑"/>
              </a:rPr>
              <a:t>hold agent</a:t>
            </a:r>
          </a:p>
        </p:txBody>
      </p:sp>
      <p:cxnSp>
        <p:nvCxnSpPr>
          <p:cNvPr id="59" name="直接箭头连接符 64">
            <a:extLst>
              <a:ext uri="{FF2B5EF4-FFF2-40B4-BE49-F238E27FC236}">
                <a16:creationId xmlns:a16="http://schemas.microsoft.com/office/drawing/2014/main" id="{FD1C552A-D504-4B45-9253-4D5BF9A6D1EE}"/>
              </a:ext>
            </a:extLst>
          </p:cNvPr>
          <p:cNvCxnSpPr/>
          <p:nvPr/>
        </p:nvCxnSpPr>
        <p:spPr>
          <a:xfrm>
            <a:off x="8808085" y="5213350"/>
            <a:ext cx="0" cy="432000"/>
          </a:xfrm>
          <a:prstGeom prst="straightConnector1">
            <a:avLst/>
          </a:prstGeom>
          <a:ln w="9525">
            <a:solidFill>
              <a:schemeClr val="dk1"/>
            </a:solidFill>
            <a:prstDash val="solid"/>
            <a:miter/>
            <a:headEnd type="none"/>
            <a:tailEnd type="triangle" w="med" len="med"/>
          </a:ln>
        </p:spPr>
      </p:cxnSp>
      <p:sp>
        <p:nvSpPr>
          <p:cNvPr id="60" name="矩形 59">
            <a:extLst>
              <a:ext uri="{FF2B5EF4-FFF2-40B4-BE49-F238E27FC236}">
                <a16:creationId xmlns:a16="http://schemas.microsoft.com/office/drawing/2014/main" id="{073C072B-5A10-224C-8DA8-4E29D2D06BBD}"/>
              </a:ext>
            </a:extLst>
          </p:cNvPr>
          <p:cNvSpPr/>
          <p:nvPr/>
        </p:nvSpPr>
        <p:spPr>
          <a:xfrm>
            <a:off x="4210050" y="1442720"/>
            <a:ext cx="828040" cy="268605"/>
          </a:xfrm>
          <a:prstGeom prst="rect">
            <a:avLst/>
          </a:prstGeom>
          <a:solidFill>
            <a:schemeClr val="accent2"/>
          </a:solidFill>
          <a:ln>
            <a:noFill/>
          </a:ln>
        </p:spPr>
        <p:txBody>
          <a:bodyPr anchor="ctr"/>
          <a:lstStyle/>
          <a:p>
            <a:pPr algn="ctr"/>
            <a:r>
              <a:rPr lang="en-US" sz="1000">
                <a:latin typeface="微软雅黑"/>
                <a:ea typeface="微软雅黑"/>
                <a:sym typeface="微软雅黑"/>
              </a:rPr>
              <a:t>nginx</a:t>
            </a:r>
          </a:p>
        </p:txBody>
      </p:sp>
      <p:sp>
        <p:nvSpPr>
          <p:cNvPr id="61" name="矩形 60">
            <a:extLst>
              <a:ext uri="{FF2B5EF4-FFF2-40B4-BE49-F238E27FC236}">
                <a16:creationId xmlns:a16="http://schemas.microsoft.com/office/drawing/2014/main" id="{2C8B2E6B-EAD1-E94A-B0D4-78AA90501023}"/>
              </a:ext>
            </a:extLst>
          </p:cNvPr>
          <p:cNvSpPr/>
          <p:nvPr/>
        </p:nvSpPr>
        <p:spPr>
          <a:xfrm>
            <a:off x="8008620" y="1450340"/>
            <a:ext cx="828040" cy="268605"/>
          </a:xfrm>
          <a:prstGeom prst="rect">
            <a:avLst/>
          </a:prstGeom>
          <a:solidFill>
            <a:schemeClr val="accent2"/>
          </a:solidFill>
          <a:ln>
            <a:noFill/>
          </a:ln>
        </p:spPr>
        <p:txBody>
          <a:bodyPr anchor="ctr"/>
          <a:lstStyle/>
          <a:p>
            <a:pPr algn="ctr"/>
            <a:r>
              <a:rPr lang="en-US" sz="1000">
                <a:latin typeface="微软雅黑"/>
                <a:ea typeface="微软雅黑"/>
                <a:sym typeface="微软雅黑"/>
              </a:rPr>
              <a:t>nginx</a:t>
            </a:r>
          </a:p>
        </p:txBody>
      </p:sp>
      <p:sp>
        <p:nvSpPr>
          <p:cNvPr id="62" name="下箭头 61">
            <a:extLst>
              <a:ext uri="{FF2B5EF4-FFF2-40B4-BE49-F238E27FC236}">
                <a16:creationId xmlns:a16="http://schemas.microsoft.com/office/drawing/2014/main" id="{B187CED0-DF65-0244-9CAA-4F2886F0C35E}"/>
              </a:ext>
            </a:extLst>
          </p:cNvPr>
          <p:cNvSpPr/>
          <p:nvPr/>
        </p:nvSpPr>
        <p:spPr>
          <a:xfrm>
            <a:off x="8289290" y="1054100"/>
            <a:ext cx="362585" cy="387350"/>
          </a:xfrm>
          <a:prstGeom prst="downArrow">
            <a:avLst/>
          </a:prstGeom>
          <a:solidFill>
            <a:schemeClr val="accent1">
              <a:lumMod val="60000"/>
              <a:lumOff val="40000"/>
            </a:schemeClr>
          </a:solidFill>
          <a:ln>
            <a:noFill/>
          </a:ln>
        </p:spPr>
        <p:txBody>
          <a:bodyPr anchor="ctr"/>
          <a:lstStyle/>
          <a:p>
            <a:pPr algn="ctr"/>
            <a:endParaRPr lang="zh-CN">
              <a:latin typeface="微软雅黑"/>
              <a:ea typeface="微软雅黑"/>
              <a:sym typeface="微软雅黑"/>
            </a:endParaRPr>
          </a:p>
        </p:txBody>
      </p:sp>
      <p:sp>
        <p:nvSpPr>
          <p:cNvPr id="63" name="下箭头 62">
            <a:extLst>
              <a:ext uri="{FF2B5EF4-FFF2-40B4-BE49-F238E27FC236}">
                <a16:creationId xmlns:a16="http://schemas.microsoft.com/office/drawing/2014/main" id="{AC9B28B7-CCE8-BE49-951C-1D149B1D8981}"/>
              </a:ext>
            </a:extLst>
          </p:cNvPr>
          <p:cNvSpPr/>
          <p:nvPr/>
        </p:nvSpPr>
        <p:spPr>
          <a:xfrm>
            <a:off x="4440555" y="1054100"/>
            <a:ext cx="362585" cy="387350"/>
          </a:xfrm>
          <a:prstGeom prst="downArrow">
            <a:avLst/>
          </a:prstGeom>
          <a:solidFill>
            <a:schemeClr val="accent1">
              <a:lumMod val="60000"/>
              <a:lumOff val="40000"/>
            </a:schemeClr>
          </a:solidFill>
          <a:ln>
            <a:noFill/>
          </a:ln>
        </p:spPr>
        <p:txBody>
          <a:bodyPr anchor="ctr"/>
          <a:lstStyle/>
          <a:p>
            <a:pPr algn="ctr"/>
            <a:endParaRPr lang="zh-CN">
              <a:latin typeface="微软雅黑"/>
              <a:ea typeface="微软雅黑"/>
              <a:sym typeface="微软雅黑"/>
            </a:endParaRPr>
          </a:p>
        </p:txBody>
      </p:sp>
      <p:sp>
        <p:nvSpPr>
          <p:cNvPr id="64" name="文本框 63">
            <a:extLst>
              <a:ext uri="{FF2B5EF4-FFF2-40B4-BE49-F238E27FC236}">
                <a16:creationId xmlns:a16="http://schemas.microsoft.com/office/drawing/2014/main" id="{2237A2C9-B5B4-144E-983B-331617C36704}"/>
              </a:ext>
            </a:extLst>
          </p:cNvPr>
          <p:cNvSpPr txBox="1"/>
          <p:nvPr/>
        </p:nvSpPr>
        <p:spPr>
          <a:xfrm>
            <a:off x="5504498" y="840274"/>
            <a:ext cx="1369060" cy="246221"/>
          </a:xfrm>
          <a:prstGeom prst="rect">
            <a:avLst/>
          </a:prstGeom>
          <a:noFill/>
        </p:spPr>
        <p:txBody>
          <a:bodyPr wrap="square">
            <a:spAutoFit/>
          </a:bodyPr>
          <a:lstStyle/>
          <a:p>
            <a:r>
              <a:rPr lang="en-US" sz="1000">
                <a:latin typeface="微软雅黑"/>
                <a:ea typeface="微软雅黑"/>
                <a:sym typeface="微软雅黑"/>
              </a:rPr>
              <a:t>Outer request </a:t>
            </a:r>
            <a:endParaRPr lang="zh-CN" sz="1000">
              <a:latin typeface="微软雅黑"/>
              <a:ea typeface="微软雅黑"/>
              <a:sym typeface="微软雅黑"/>
            </a:endParaRPr>
          </a:p>
        </p:txBody>
      </p:sp>
      <p:sp>
        <p:nvSpPr>
          <p:cNvPr id="65" name="文本框 64">
            <a:extLst>
              <a:ext uri="{FF2B5EF4-FFF2-40B4-BE49-F238E27FC236}">
                <a16:creationId xmlns:a16="http://schemas.microsoft.com/office/drawing/2014/main" id="{0424EABE-3395-F44A-BDAF-C47D3770CA1F}"/>
              </a:ext>
            </a:extLst>
          </p:cNvPr>
          <p:cNvSpPr txBox="1"/>
          <p:nvPr/>
        </p:nvSpPr>
        <p:spPr>
          <a:xfrm>
            <a:off x="4184650" y="856585"/>
            <a:ext cx="1279525" cy="246221"/>
          </a:xfrm>
          <a:prstGeom prst="rect">
            <a:avLst/>
          </a:prstGeom>
          <a:noFill/>
        </p:spPr>
        <p:txBody>
          <a:bodyPr wrap="square">
            <a:spAutoFit/>
          </a:bodyPr>
          <a:lstStyle/>
          <a:p>
            <a:r>
              <a:rPr lang="en-US" sz="1000">
                <a:latin typeface="微软雅黑"/>
                <a:ea typeface="微软雅黑"/>
                <a:sym typeface="微软雅黑"/>
              </a:rPr>
              <a:t>Inner request</a:t>
            </a:r>
            <a:endParaRPr lang="zh-CN" sz="1000">
              <a:latin typeface="微软雅黑"/>
              <a:ea typeface="微软雅黑"/>
              <a:sym typeface="微软雅黑"/>
            </a:endParaRPr>
          </a:p>
        </p:txBody>
      </p:sp>
      <p:sp>
        <p:nvSpPr>
          <p:cNvPr id="66" name="矩形 65">
            <a:extLst>
              <a:ext uri="{FF2B5EF4-FFF2-40B4-BE49-F238E27FC236}">
                <a16:creationId xmlns:a16="http://schemas.microsoft.com/office/drawing/2014/main" id="{714C6711-8C0E-2B41-9BCE-9DC914C2BC4D}"/>
              </a:ext>
            </a:extLst>
          </p:cNvPr>
          <p:cNvSpPr/>
          <p:nvPr/>
        </p:nvSpPr>
        <p:spPr>
          <a:xfrm>
            <a:off x="7113270" y="2467610"/>
            <a:ext cx="162115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latin typeface="微软雅黑"/>
                <a:ea typeface="微软雅黑"/>
                <a:sym typeface="微软雅黑"/>
              </a:rPr>
              <a:t>nginx/cgi</a:t>
            </a:r>
          </a:p>
        </p:txBody>
      </p:sp>
      <p:sp>
        <p:nvSpPr>
          <p:cNvPr id="67" name="矩形 66">
            <a:extLst>
              <a:ext uri="{FF2B5EF4-FFF2-40B4-BE49-F238E27FC236}">
                <a16:creationId xmlns:a16="http://schemas.microsoft.com/office/drawing/2014/main" id="{BEDAA4F2-512A-CD47-A2A0-7ED7E32D1DC3}"/>
              </a:ext>
            </a:extLst>
          </p:cNvPr>
          <p:cNvSpPr/>
          <p:nvPr/>
        </p:nvSpPr>
        <p:spPr>
          <a:xfrm>
            <a:off x="3780155" y="4174490"/>
            <a:ext cx="7216140" cy="591185"/>
          </a:xfrm>
          <a:prstGeom prst="rect">
            <a:avLst/>
          </a:prstGeom>
          <a:noFill/>
          <a:ln w="12700">
            <a:solidFill>
              <a:srgbClr val="FF0000"/>
            </a:solidFill>
            <a:prstDash val="dash"/>
            <a:miter/>
          </a:ln>
        </p:spPr>
        <p:txBody>
          <a:bodyPr anchor="ctr"/>
          <a:lstStyle/>
          <a:p>
            <a:pPr algn="ctr"/>
            <a:endParaRPr lang="en-US" sz="1000">
              <a:latin typeface="微软雅黑"/>
              <a:ea typeface="微软雅黑"/>
              <a:sym typeface="微软雅黑"/>
            </a:endParaRPr>
          </a:p>
        </p:txBody>
      </p:sp>
      <p:sp>
        <p:nvSpPr>
          <p:cNvPr id="68" name="矩形 67">
            <a:extLst>
              <a:ext uri="{FF2B5EF4-FFF2-40B4-BE49-F238E27FC236}">
                <a16:creationId xmlns:a16="http://schemas.microsoft.com/office/drawing/2014/main" id="{C14E9085-3135-A643-A200-66CB259BD31D}"/>
              </a:ext>
            </a:extLst>
          </p:cNvPr>
          <p:cNvSpPr/>
          <p:nvPr/>
        </p:nvSpPr>
        <p:spPr>
          <a:xfrm>
            <a:off x="3841750" y="4277360"/>
            <a:ext cx="1127125" cy="250825"/>
          </a:xfrm>
          <a:prstGeom prst="rect">
            <a:avLst/>
          </a:prstGeom>
          <a:solidFill>
            <a:schemeClr val="accent2"/>
          </a:solidFill>
          <a:ln>
            <a:noFill/>
          </a:ln>
        </p:spPr>
        <p:txBody>
          <a:bodyPr anchor="ctr"/>
          <a:lstStyle/>
          <a:p>
            <a:pPr algn="ctr"/>
            <a:r>
              <a:rPr lang="en-US" sz="1000" strike="noStrike">
                <a:latin typeface="微软雅黑"/>
                <a:ea typeface="微软雅黑"/>
                <a:sym typeface="微软雅黑"/>
              </a:rPr>
              <a:t>tdsql</a:t>
            </a:r>
            <a:r>
              <a:rPr lang="zh-CN" sz="1000" strike="noStrike">
                <a:latin typeface="微软雅黑"/>
                <a:ea typeface="微软雅黑"/>
                <a:sym typeface="微软雅黑"/>
              </a:rPr>
              <a:t> </a:t>
            </a:r>
            <a:r>
              <a:rPr lang="en-US" sz="1000" strike="noStrike">
                <a:latin typeface="微软雅黑"/>
                <a:ea typeface="微软雅黑"/>
                <a:sym typeface="微软雅黑"/>
              </a:rPr>
              <a:t>API</a:t>
            </a:r>
          </a:p>
        </p:txBody>
      </p:sp>
      <p:sp>
        <p:nvSpPr>
          <p:cNvPr id="69" name="矩形 68">
            <a:extLst>
              <a:ext uri="{FF2B5EF4-FFF2-40B4-BE49-F238E27FC236}">
                <a16:creationId xmlns:a16="http://schemas.microsoft.com/office/drawing/2014/main" id="{15542C64-F683-7C43-BEE5-4BFF632E2A49}"/>
              </a:ext>
            </a:extLst>
          </p:cNvPr>
          <p:cNvSpPr/>
          <p:nvPr/>
        </p:nvSpPr>
        <p:spPr>
          <a:xfrm>
            <a:off x="5178425" y="4277360"/>
            <a:ext cx="1077595" cy="250825"/>
          </a:xfrm>
          <a:prstGeom prst="rect">
            <a:avLst/>
          </a:prstGeom>
          <a:solidFill>
            <a:schemeClr val="accent2"/>
          </a:solidFill>
          <a:ln>
            <a:noFill/>
          </a:ln>
        </p:spPr>
        <p:txBody>
          <a:bodyPr anchor="ctr"/>
          <a:lstStyle/>
          <a:p>
            <a:pPr algn="ctr"/>
            <a:r>
              <a:rPr lang="en-US" sz="1000" strike="noStrike">
                <a:latin typeface="微软雅黑"/>
                <a:ea typeface="微软雅黑"/>
                <a:sym typeface="微软雅黑"/>
              </a:rPr>
              <a:t>hold API</a:t>
            </a:r>
          </a:p>
        </p:txBody>
      </p:sp>
      <p:cxnSp>
        <p:nvCxnSpPr>
          <p:cNvPr id="70" name="直接箭头连接符 87">
            <a:extLst>
              <a:ext uri="{FF2B5EF4-FFF2-40B4-BE49-F238E27FC236}">
                <a16:creationId xmlns:a16="http://schemas.microsoft.com/office/drawing/2014/main" id="{5B6FA1A8-EAB4-5142-B17A-0E75EE2EFE20}"/>
              </a:ext>
            </a:extLst>
          </p:cNvPr>
          <p:cNvCxnSpPr/>
          <p:nvPr/>
        </p:nvCxnSpPr>
        <p:spPr>
          <a:xfrm>
            <a:off x="5871210" y="4100830"/>
            <a:ext cx="0" cy="197485"/>
          </a:xfrm>
          <a:prstGeom prst="straightConnector1">
            <a:avLst/>
          </a:prstGeom>
          <a:ln w="9525">
            <a:solidFill>
              <a:schemeClr val="dk1"/>
            </a:solidFill>
            <a:prstDash val="solid"/>
            <a:miter/>
            <a:headEnd type="none"/>
            <a:tailEnd type="triangle" w="med" len="med"/>
          </a:ln>
        </p:spPr>
      </p:cxnSp>
      <p:cxnSp>
        <p:nvCxnSpPr>
          <p:cNvPr id="71" name="直接箭头连接符 88">
            <a:extLst>
              <a:ext uri="{FF2B5EF4-FFF2-40B4-BE49-F238E27FC236}">
                <a16:creationId xmlns:a16="http://schemas.microsoft.com/office/drawing/2014/main" id="{7A53AF2C-9955-3345-8DF8-EC6C33DBAAD5}"/>
              </a:ext>
            </a:extLst>
          </p:cNvPr>
          <p:cNvCxnSpPr/>
          <p:nvPr/>
        </p:nvCxnSpPr>
        <p:spPr>
          <a:xfrm>
            <a:off x="7106920" y="4100830"/>
            <a:ext cx="0" cy="197485"/>
          </a:xfrm>
          <a:prstGeom prst="straightConnector1">
            <a:avLst/>
          </a:prstGeom>
          <a:ln w="9525">
            <a:solidFill>
              <a:schemeClr val="dk1"/>
            </a:solidFill>
            <a:prstDash val="solid"/>
            <a:miter/>
            <a:headEnd type="none"/>
            <a:tailEnd type="triangle" w="med" len="med"/>
          </a:ln>
        </p:spPr>
      </p:cxnSp>
      <p:cxnSp>
        <p:nvCxnSpPr>
          <p:cNvPr id="72" name="直接箭头连接符 94">
            <a:extLst>
              <a:ext uri="{FF2B5EF4-FFF2-40B4-BE49-F238E27FC236}">
                <a16:creationId xmlns:a16="http://schemas.microsoft.com/office/drawing/2014/main" id="{113FD207-8291-1A4F-8575-172711814278}"/>
              </a:ext>
            </a:extLst>
          </p:cNvPr>
          <p:cNvCxnSpPr/>
          <p:nvPr/>
        </p:nvCxnSpPr>
        <p:spPr>
          <a:xfrm>
            <a:off x="4159885" y="4107180"/>
            <a:ext cx="0" cy="197485"/>
          </a:xfrm>
          <a:prstGeom prst="straightConnector1">
            <a:avLst/>
          </a:prstGeom>
          <a:ln w="9525">
            <a:solidFill>
              <a:schemeClr val="dk1"/>
            </a:solidFill>
            <a:prstDash val="solid"/>
            <a:miter/>
            <a:headEnd type="none"/>
            <a:tailEnd type="triangle" w="med" len="med"/>
          </a:ln>
        </p:spPr>
      </p:cxnSp>
      <p:cxnSp>
        <p:nvCxnSpPr>
          <p:cNvPr id="73" name="直接箭头连接符 95">
            <a:extLst>
              <a:ext uri="{FF2B5EF4-FFF2-40B4-BE49-F238E27FC236}">
                <a16:creationId xmlns:a16="http://schemas.microsoft.com/office/drawing/2014/main" id="{ECC5750E-90BA-544D-9E76-E05B3F76D8FE}"/>
              </a:ext>
            </a:extLst>
          </p:cNvPr>
          <p:cNvCxnSpPr/>
          <p:nvPr/>
        </p:nvCxnSpPr>
        <p:spPr>
          <a:xfrm>
            <a:off x="7885430" y="4100830"/>
            <a:ext cx="0" cy="197485"/>
          </a:xfrm>
          <a:prstGeom prst="straightConnector1">
            <a:avLst/>
          </a:prstGeom>
          <a:ln w="9525">
            <a:solidFill>
              <a:schemeClr val="dk1"/>
            </a:solidFill>
            <a:prstDash val="solid"/>
            <a:miter/>
            <a:headEnd type="none"/>
            <a:tailEnd type="triangle" w="med" len="med"/>
          </a:ln>
        </p:spPr>
      </p:cxnSp>
      <p:cxnSp>
        <p:nvCxnSpPr>
          <p:cNvPr id="74" name="直接箭头连接符 96">
            <a:extLst>
              <a:ext uri="{FF2B5EF4-FFF2-40B4-BE49-F238E27FC236}">
                <a16:creationId xmlns:a16="http://schemas.microsoft.com/office/drawing/2014/main" id="{FA9D0668-B308-4345-AB9C-74D1160E2EE4}"/>
              </a:ext>
            </a:extLst>
          </p:cNvPr>
          <p:cNvCxnSpPr/>
          <p:nvPr/>
        </p:nvCxnSpPr>
        <p:spPr>
          <a:xfrm>
            <a:off x="8787765" y="4100830"/>
            <a:ext cx="0" cy="197485"/>
          </a:xfrm>
          <a:prstGeom prst="straightConnector1">
            <a:avLst/>
          </a:prstGeom>
          <a:ln w="9525">
            <a:solidFill>
              <a:schemeClr val="dk1"/>
            </a:solidFill>
            <a:prstDash val="solid"/>
            <a:miter/>
            <a:headEnd type="none"/>
            <a:tailEnd type="triangle" w="med" len="med"/>
          </a:ln>
        </p:spPr>
      </p:cxnSp>
      <p:cxnSp>
        <p:nvCxnSpPr>
          <p:cNvPr id="75" name="直接箭头连接符 97">
            <a:extLst>
              <a:ext uri="{FF2B5EF4-FFF2-40B4-BE49-F238E27FC236}">
                <a16:creationId xmlns:a16="http://schemas.microsoft.com/office/drawing/2014/main" id="{30943AF3-FC62-B74E-9E00-125B5E078422}"/>
              </a:ext>
            </a:extLst>
          </p:cNvPr>
          <p:cNvCxnSpPr/>
          <p:nvPr/>
        </p:nvCxnSpPr>
        <p:spPr>
          <a:xfrm>
            <a:off x="5026025" y="4100830"/>
            <a:ext cx="0" cy="197485"/>
          </a:xfrm>
          <a:prstGeom prst="straightConnector1">
            <a:avLst/>
          </a:prstGeom>
          <a:ln w="9525">
            <a:solidFill>
              <a:schemeClr val="dk1"/>
            </a:solidFill>
            <a:prstDash val="solid"/>
            <a:miter/>
            <a:headEnd type="none"/>
            <a:tailEnd type="triangle" w="med" len="med"/>
          </a:ln>
        </p:spPr>
      </p:cxnSp>
      <p:cxnSp>
        <p:nvCxnSpPr>
          <p:cNvPr id="76" name="直接箭头连接符 99">
            <a:extLst>
              <a:ext uri="{FF2B5EF4-FFF2-40B4-BE49-F238E27FC236}">
                <a16:creationId xmlns:a16="http://schemas.microsoft.com/office/drawing/2014/main" id="{43F6352C-998F-2442-B797-48B0F364D015}"/>
              </a:ext>
            </a:extLst>
          </p:cNvPr>
          <p:cNvCxnSpPr>
            <a:stCxn id="85" idx="3"/>
            <a:endCxn id="8" idx="1"/>
          </p:cNvCxnSpPr>
          <p:nvPr/>
        </p:nvCxnSpPr>
        <p:spPr>
          <a:xfrm flipV="1">
            <a:off x="2193925" y="1800860"/>
            <a:ext cx="1583055" cy="1878965"/>
          </a:xfrm>
          <a:prstGeom prst="straightConnector1">
            <a:avLst/>
          </a:prstGeom>
          <a:ln w="12700">
            <a:solidFill>
              <a:srgbClr val="7030A0"/>
            </a:solidFill>
            <a:prstDash val="solid"/>
            <a:miter/>
            <a:headEnd type="none"/>
            <a:tailEnd type="triangle" w="med" len="med"/>
          </a:ln>
        </p:spPr>
      </p:cxnSp>
      <p:cxnSp>
        <p:nvCxnSpPr>
          <p:cNvPr id="77" name="直接箭头连接符 100">
            <a:extLst>
              <a:ext uri="{FF2B5EF4-FFF2-40B4-BE49-F238E27FC236}">
                <a16:creationId xmlns:a16="http://schemas.microsoft.com/office/drawing/2014/main" id="{FF5CCE94-8B9F-6C4D-AD8C-988F6BBF8194}"/>
              </a:ext>
            </a:extLst>
          </p:cNvPr>
          <p:cNvCxnSpPr>
            <a:stCxn id="85" idx="3"/>
            <a:endCxn id="67" idx="1"/>
          </p:cNvCxnSpPr>
          <p:nvPr/>
        </p:nvCxnSpPr>
        <p:spPr>
          <a:xfrm>
            <a:off x="2193925" y="3679825"/>
            <a:ext cx="1586230" cy="790575"/>
          </a:xfrm>
          <a:prstGeom prst="straightConnector1">
            <a:avLst/>
          </a:prstGeom>
          <a:ln w="12700">
            <a:solidFill>
              <a:srgbClr val="7030A0"/>
            </a:solidFill>
            <a:prstDash val="solid"/>
            <a:miter/>
            <a:headEnd type="none"/>
            <a:tailEnd type="triangle" w="med" len="med"/>
          </a:ln>
        </p:spPr>
      </p:cxnSp>
      <p:sp>
        <p:nvSpPr>
          <p:cNvPr id="78" name="矩形 77">
            <a:extLst>
              <a:ext uri="{FF2B5EF4-FFF2-40B4-BE49-F238E27FC236}">
                <a16:creationId xmlns:a16="http://schemas.microsoft.com/office/drawing/2014/main" id="{33946AAE-F4FE-5E4E-8D06-2FCED50E638E}"/>
              </a:ext>
            </a:extLst>
          </p:cNvPr>
          <p:cNvSpPr/>
          <p:nvPr/>
        </p:nvSpPr>
        <p:spPr>
          <a:xfrm>
            <a:off x="770890" y="2074545"/>
            <a:ext cx="754380" cy="268605"/>
          </a:xfrm>
          <a:prstGeom prst="rect">
            <a:avLst/>
          </a:prstGeom>
          <a:solidFill>
            <a:schemeClr val="accent1"/>
          </a:solidFill>
          <a:ln>
            <a:noFill/>
          </a:ln>
        </p:spPr>
        <p:txBody>
          <a:bodyPr anchor="ctr"/>
          <a:lstStyle/>
          <a:p>
            <a:pPr algn="ctr"/>
            <a:r>
              <a:rPr lang="en-US" sz="900">
                <a:latin typeface="微软雅黑"/>
                <a:ea typeface="微软雅黑"/>
                <a:sym typeface="微软雅黑"/>
              </a:rPr>
              <a:t>TSM</a:t>
            </a:r>
            <a:endParaRPr lang="zh-CN" sz="900">
              <a:latin typeface="微软雅黑"/>
              <a:ea typeface="微软雅黑"/>
              <a:sym typeface="微软雅黑"/>
            </a:endParaRPr>
          </a:p>
        </p:txBody>
      </p:sp>
      <p:sp>
        <p:nvSpPr>
          <p:cNvPr id="79" name="文本框 78">
            <a:extLst>
              <a:ext uri="{FF2B5EF4-FFF2-40B4-BE49-F238E27FC236}">
                <a16:creationId xmlns:a16="http://schemas.microsoft.com/office/drawing/2014/main" id="{85033F76-2890-6C4F-A732-A6AEF6AFDB21}"/>
              </a:ext>
            </a:extLst>
          </p:cNvPr>
          <p:cNvSpPr txBox="1"/>
          <p:nvPr/>
        </p:nvSpPr>
        <p:spPr>
          <a:xfrm>
            <a:off x="2714308" y="2814955"/>
            <a:ext cx="366395" cy="205740"/>
          </a:xfrm>
          <a:prstGeom prst="rect">
            <a:avLst/>
          </a:prstGeom>
          <a:noFill/>
        </p:spPr>
        <p:txBody>
          <a:bodyPr wrap="none" anchor="t">
            <a:spAutoFit/>
          </a:bodyPr>
          <a:lstStyle/>
          <a:p>
            <a:pPr algn="ctr"/>
            <a:r>
              <a:rPr lang="en-US" sz="700">
                <a:latin typeface="微软雅黑"/>
                <a:ea typeface="微软雅黑"/>
                <a:sym typeface="微软雅黑"/>
              </a:rPr>
              <a:t>NCS</a:t>
            </a:r>
          </a:p>
        </p:txBody>
      </p:sp>
      <p:sp>
        <p:nvSpPr>
          <p:cNvPr id="80" name="文本框 79">
            <a:extLst>
              <a:ext uri="{FF2B5EF4-FFF2-40B4-BE49-F238E27FC236}">
                <a16:creationId xmlns:a16="http://schemas.microsoft.com/office/drawing/2014/main" id="{630808F8-5A7F-114E-8EBA-30A2771AEAF5}"/>
              </a:ext>
            </a:extLst>
          </p:cNvPr>
          <p:cNvSpPr txBox="1"/>
          <p:nvPr/>
        </p:nvSpPr>
        <p:spPr>
          <a:xfrm>
            <a:off x="2917508" y="3851910"/>
            <a:ext cx="366395" cy="205740"/>
          </a:xfrm>
          <a:prstGeom prst="rect">
            <a:avLst/>
          </a:prstGeom>
          <a:noFill/>
        </p:spPr>
        <p:txBody>
          <a:bodyPr wrap="none" anchor="t">
            <a:spAutoFit/>
          </a:bodyPr>
          <a:lstStyle/>
          <a:p>
            <a:pPr algn="ctr"/>
            <a:r>
              <a:rPr lang="en-US" sz="700">
                <a:latin typeface="微软雅黑"/>
                <a:ea typeface="微软雅黑"/>
                <a:sym typeface="微软雅黑"/>
              </a:rPr>
              <a:t>NCS</a:t>
            </a:r>
          </a:p>
        </p:txBody>
      </p:sp>
      <p:sp>
        <p:nvSpPr>
          <p:cNvPr id="81" name="矩形 80">
            <a:extLst>
              <a:ext uri="{FF2B5EF4-FFF2-40B4-BE49-F238E27FC236}">
                <a16:creationId xmlns:a16="http://schemas.microsoft.com/office/drawing/2014/main" id="{942F7B6F-F89F-F14D-A36A-5DFC0CD66B30}"/>
              </a:ext>
            </a:extLst>
          </p:cNvPr>
          <p:cNvSpPr/>
          <p:nvPr/>
        </p:nvSpPr>
        <p:spPr>
          <a:xfrm>
            <a:off x="1815465" y="2075180"/>
            <a:ext cx="842645" cy="268605"/>
          </a:xfrm>
          <a:prstGeom prst="rect">
            <a:avLst/>
          </a:prstGeom>
          <a:solidFill>
            <a:schemeClr val="accent1"/>
          </a:solidFill>
          <a:ln>
            <a:noFill/>
          </a:ln>
        </p:spPr>
        <p:txBody>
          <a:bodyPr vert="horz" wrap="square" numCol="1" spcCol="0" anchor="ctr" anchorCtr="0"/>
          <a:lstStyle/>
          <a:p>
            <a:pPr lvl="0" algn="ctr"/>
            <a:r>
              <a:rPr lang="en-US" sz="900">
                <a:latin typeface="微软雅黑"/>
                <a:ea typeface="微软雅黑"/>
                <a:sym typeface="微软雅黑"/>
              </a:rPr>
              <a:t>Midas</a:t>
            </a:r>
            <a:r>
              <a:rPr lang="zh-CN" sz="900">
                <a:latin typeface="微软雅黑"/>
                <a:ea typeface="微软雅黑"/>
                <a:sym typeface="微软雅黑"/>
              </a:rPr>
              <a:t>门户</a:t>
            </a:r>
            <a:endParaRPr lang="en-US" sz="900">
              <a:latin typeface="微软雅黑"/>
              <a:ea typeface="微软雅黑"/>
              <a:sym typeface="微软雅黑"/>
            </a:endParaRPr>
          </a:p>
        </p:txBody>
      </p:sp>
      <p:sp>
        <p:nvSpPr>
          <p:cNvPr id="82" name="圆柱形 29">
            <a:extLst>
              <a:ext uri="{FF2B5EF4-FFF2-40B4-BE49-F238E27FC236}">
                <a16:creationId xmlns:a16="http://schemas.microsoft.com/office/drawing/2014/main" id="{82DCE6D6-95F3-E74D-B1B8-BE9ACAAA83F7}"/>
              </a:ext>
            </a:extLst>
          </p:cNvPr>
          <p:cNvSpPr/>
          <p:nvPr/>
        </p:nvSpPr>
        <p:spPr>
          <a:xfrm>
            <a:off x="1361123" y="2942590"/>
            <a:ext cx="798830" cy="361315"/>
          </a:xfrm>
          <a:prstGeom prst="can">
            <a:avLst/>
          </a:prstGeom>
          <a:solidFill>
            <a:schemeClr val="accent6">
              <a:lumMod val="50000"/>
            </a:schemeClr>
          </a:solidFill>
          <a:ln>
            <a:noFill/>
          </a:ln>
        </p:spPr>
        <p:txBody>
          <a:bodyPr anchor="ctr"/>
          <a:lstStyle/>
          <a:p>
            <a:pPr algn="ctr"/>
            <a:r>
              <a:rPr lang="en-US" sz="900" b="1">
                <a:latin typeface="微软雅黑"/>
                <a:ea typeface="微软雅黑"/>
                <a:sym typeface="微软雅黑"/>
              </a:rPr>
              <a:t>Configure</a:t>
            </a:r>
            <a:endParaRPr lang="zh-CN" sz="900" b="1">
              <a:latin typeface="微软雅黑"/>
              <a:ea typeface="微软雅黑"/>
              <a:sym typeface="微软雅黑"/>
            </a:endParaRPr>
          </a:p>
        </p:txBody>
      </p:sp>
      <p:cxnSp>
        <p:nvCxnSpPr>
          <p:cNvPr id="83" name="肘形连接符 82">
            <a:extLst>
              <a:ext uri="{FF2B5EF4-FFF2-40B4-BE49-F238E27FC236}">
                <a16:creationId xmlns:a16="http://schemas.microsoft.com/office/drawing/2014/main" id="{B2B609A7-40B6-4345-9626-E875B1DB3752}"/>
              </a:ext>
            </a:extLst>
          </p:cNvPr>
          <p:cNvCxnSpPr>
            <a:stCxn id="81" idx="2"/>
            <a:endCxn id="82" idx="1"/>
          </p:cNvCxnSpPr>
          <p:nvPr/>
        </p:nvCxnSpPr>
        <p:spPr>
          <a:xfrm rot="5400000">
            <a:off x="1699578" y="2405063"/>
            <a:ext cx="598805" cy="476250"/>
          </a:xfrm>
          <a:prstGeom prst="bentConnector3">
            <a:avLst>
              <a:gd name="adj1" fmla="val 50000"/>
            </a:avLst>
          </a:prstGeom>
          <a:ln w="6350">
            <a:solidFill>
              <a:schemeClr val="tx1"/>
            </a:solidFill>
            <a:prstDash val="solid"/>
            <a:miter/>
            <a:headEnd type="none"/>
            <a:tailEnd type="triangle" w="med" len="med"/>
          </a:ln>
        </p:spPr>
      </p:cxnSp>
      <p:cxnSp>
        <p:nvCxnSpPr>
          <p:cNvPr id="84" name="肘形连接符 83">
            <a:extLst>
              <a:ext uri="{FF2B5EF4-FFF2-40B4-BE49-F238E27FC236}">
                <a16:creationId xmlns:a16="http://schemas.microsoft.com/office/drawing/2014/main" id="{04B2102A-71BA-2243-8E08-1F6D193E5458}"/>
              </a:ext>
            </a:extLst>
          </p:cNvPr>
          <p:cNvCxnSpPr>
            <a:stCxn id="78" idx="2"/>
            <a:endCxn id="82" idx="1"/>
          </p:cNvCxnSpPr>
          <p:nvPr/>
        </p:nvCxnSpPr>
        <p:spPr>
          <a:xfrm rot="5400000" flipV="1">
            <a:off x="1154748" y="2336483"/>
            <a:ext cx="599440" cy="612775"/>
          </a:xfrm>
          <a:prstGeom prst="bentConnector3">
            <a:avLst>
              <a:gd name="adj1" fmla="val 49947"/>
            </a:avLst>
          </a:prstGeom>
          <a:ln w="6350">
            <a:solidFill>
              <a:schemeClr val="tx1"/>
            </a:solidFill>
            <a:prstDash val="solid"/>
            <a:miter/>
            <a:headEnd type="none"/>
            <a:tailEnd type="triangle" w="med" len="med"/>
          </a:ln>
        </p:spPr>
      </p:cxnSp>
      <p:sp>
        <p:nvSpPr>
          <p:cNvPr id="85" name="矩形 84">
            <a:extLst>
              <a:ext uri="{FF2B5EF4-FFF2-40B4-BE49-F238E27FC236}">
                <a16:creationId xmlns:a16="http://schemas.microsoft.com/office/drawing/2014/main" id="{A593BBCE-1415-DC47-A2A0-D123685B787B}"/>
              </a:ext>
            </a:extLst>
          </p:cNvPr>
          <p:cNvSpPr/>
          <p:nvPr/>
        </p:nvSpPr>
        <p:spPr>
          <a:xfrm>
            <a:off x="1341755" y="3545205"/>
            <a:ext cx="852170" cy="268605"/>
          </a:xfrm>
          <a:prstGeom prst="rect">
            <a:avLst/>
          </a:prstGeom>
          <a:solidFill>
            <a:srgbClr val="7030A0"/>
          </a:solidFill>
          <a:ln>
            <a:noFill/>
          </a:ln>
        </p:spPr>
        <p:txBody>
          <a:bodyPr anchor="ctr"/>
          <a:lstStyle/>
          <a:p>
            <a:pPr algn="ctr"/>
            <a:r>
              <a:rPr lang="en-US" sz="1000">
                <a:latin typeface="微软雅黑"/>
                <a:ea typeface="微软雅黑"/>
                <a:sym typeface="微软雅黑"/>
              </a:rPr>
              <a:t>Ncs services</a:t>
            </a:r>
            <a:endParaRPr lang="zh-CN" sz="1000">
              <a:latin typeface="微软雅黑"/>
              <a:ea typeface="微软雅黑"/>
              <a:sym typeface="微软雅黑"/>
            </a:endParaRPr>
          </a:p>
        </p:txBody>
      </p:sp>
      <p:cxnSp>
        <p:nvCxnSpPr>
          <p:cNvPr id="86" name="直接箭头连接符 90">
            <a:extLst>
              <a:ext uri="{FF2B5EF4-FFF2-40B4-BE49-F238E27FC236}">
                <a16:creationId xmlns:a16="http://schemas.microsoft.com/office/drawing/2014/main" id="{F466E7FC-61D0-7043-8CB0-A4BD58911034}"/>
              </a:ext>
            </a:extLst>
          </p:cNvPr>
          <p:cNvCxnSpPr>
            <a:stCxn id="82" idx="3"/>
            <a:endCxn id="85" idx="0"/>
          </p:cNvCxnSpPr>
          <p:nvPr/>
        </p:nvCxnSpPr>
        <p:spPr>
          <a:xfrm>
            <a:off x="1760855" y="3303905"/>
            <a:ext cx="6985" cy="241300"/>
          </a:xfrm>
          <a:prstGeom prst="straightConnector1">
            <a:avLst/>
          </a:prstGeom>
          <a:ln w="9525">
            <a:solidFill>
              <a:schemeClr val="dk1"/>
            </a:solidFill>
            <a:prstDash val="solid"/>
            <a:miter/>
            <a:headEnd type="none"/>
            <a:tailEnd type="triangle" w="med" len="med"/>
          </a:ln>
        </p:spPr>
      </p:cxnSp>
      <p:cxnSp>
        <p:nvCxnSpPr>
          <p:cNvPr id="87" name="肘形连接符 86">
            <a:extLst>
              <a:ext uri="{FF2B5EF4-FFF2-40B4-BE49-F238E27FC236}">
                <a16:creationId xmlns:a16="http://schemas.microsoft.com/office/drawing/2014/main" id="{678AF8C4-DDD2-514D-B793-394011EABF8B}"/>
              </a:ext>
            </a:extLst>
          </p:cNvPr>
          <p:cNvCxnSpPr>
            <a:stCxn id="61" idx="2"/>
            <a:endCxn id="22" idx="0"/>
          </p:cNvCxnSpPr>
          <p:nvPr/>
        </p:nvCxnSpPr>
        <p:spPr>
          <a:xfrm rot="5400000">
            <a:off x="6374765" y="400050"/>
            <a:ext cx="729615" cy="3366770"/>
          </a:xfrm>
          <a:prstGeom prst="bentConnector3">
            <a:avLst>
              <a:gd name="adj1" fmla="val 51392"/>
            </a:avLst>
          </a:prstGeom>
          <a:ln w="6350">
            <a:solidFill>
              <a:schemeClr val="tx1"/>
            </a:solidFill>
            <a:prstDash val="solid"/>
            <a:miter/>
            <a:headEnd type="none"/>
            <a:tailEnd type="triangle" w="med" len="med"/>
          </a:ln>
        </p:spPr>
      </p:cxnSp>
      <p:cxnSp>
        <p:nvCxnSpPr>
          <p:cNvPr id="88" name="肘形连接符 87">
            <a:extLst>
              <a:ext uri="{FF2B5EF4-FFF2-40B4-BE49-F238E27FC236}">
                <a16:creationId xmlns:a16="http://schemas.microsoft.com/office/drawing/2014/main" id="{4B48FD40-11FD-6D4A-A390-E05024584925}"/>
              </a:ext>
            </a:extLst>
          </p:cNvPr>
          <p:cNvCxnSpPr>
            <a:stCxn id="12" idx="2"/>
            <a:endCxn id="22" idx="0"/>
          </p:cNvCxnSpPr>
          <p:nvPr/>
        </p:nvCxnSpPr>
        <p:spPr>
          <a:xfrm rot="5400000">
            <a:off x="5859780" y="907415"/>
            <a:ext cx="737235" cy="2344420"/>
          </a:xfrm>
          <a:prstGeom prst="bentConnector3">
            <a:avLst>
              <a:gd name="adj1" fmla="val 50000"/>
            </a:avLst>
          </a:prstGeom>
          <a:ln w="6350">
            <a:solidFill>
              <a:schemeClr val="tx1"/>
            </a:solidFill>
            <a:prstDash val="solid"/>
            <a:miter/>
            <a:headEnd type="none"/>
            <a:tailEnd type="triangle" w="med" len="med"/>
          </a:ln>
        </p:spPr>
      </p:cxnSp>
      <p:cxnSp>
        <p:nvCxnSpPr>
          <p:cNvPr id="89" name="肘形连接符 88">
            <a:extLst>
              <a:ext uri="{FF2B5EF4-FFF2-40B4-BE49-F238E27FC236}">
                <a16:creationId xmlns:a16="http://schemas.microsoft.com/office/drawing/2014/main" id="{0ABEB799-85D1-F943-B482-AAE919EEF70B}"/>
              </a:ext>
            </a:extLst>
          </p:cNvPr>
          <p:cNvCxnSpPr>
            <a:stCxn id="60" idx="2"/>
            <a:endCxn id="66" idx="0"/>
          </p:cNvCxnSpPr>
          <p:nvPr/>
        </p:nvCxnSpPr>
        <p:spPr>
          <a:xfrm rot="5400000" flipV="1">
            <a:off x="5895975" y="438785"/>
            <a:ext cx="756285" cy="3300095"/>
          </a:xfrm>
          <a:prstGeom prst="bentConnector3">
            <a:avLst>
              <a:gd name="adj1" fmla="val 50042"/>
            </a:avLst>
          </a:prstGeom>
          <a:ln w="6350">
            <a:solidFill>
              <a:schemeClr val="tx1"/>
            </a:solidFill>
            <a:prstDash val="solid"/>
            <a:miter/>
            <a:headEnd type="none"/>
            <a:tailEnd type="triangle" w="med" len="med"/>
          </a:ln>
        </p:spPr>
      </p:cxnSp>
      <p:cxnSp>
        <p:nvCxnSpPr>
          <p:cNvPr id="90" name="肘形连接符 89">
            <a:extLst>
              <a:ext uri="{FF2B5EF4-FFF2-40B4-BE49-F238E27FC236}">
                <a16:creationId xmlns:a16="http://schemas.microsoft.com/office/drawing/2014/main" id="{CF725639-1D4A-6048-9B02-76FF3D7EF62C}"/>
              </a:ext>
            </a:extLst>
          </p:cNvPr>
          <p:cNvCxnSpPr>
            <a:stCxn id="9" idx="2"/>
            <a:endCxn id="66" idx="0"/>
          </p:cNvCxnSpPr>
          <p:nvPr/>
        </p:nvCxnSpPr>
        <p:spPr>
          <a:xfrm rot="5400000" flipV="1">
            <a:off x="6370955" y="913765"/>
            <a:ext cx="756285" cy="2350135"/>
          </a:xfrm>
          <a:prstGeom prst="bentConnector3">
            <a:avLst>
              <a:gd name="adj1" fmla="val 50042"/>
            </a:avLst>
          </a:prstGeom>
          <a:ln w="6350">
            <a:solidFill>
              <a:schemeClr val="tx1"/>
            </a:solidFill>
            <a:prstDash val="solid"/>
            <a:miter/>
            <a:headEnd type="none"/>
            <a:tailEnd type="triangle" w="med" len="med"/>
          </a:ln>
        </p:spPr>
      </p:cxnSp>
      <p:cxnSp>
        <p:nvCxnSpPr>
          <p:cNvPr id="91" name="肘形连接符 90">
            <a:extLst>
              <a:ext uri="{FF2B5EF4-FFF2-40B4-BE49-F238E27FC236}">
                <a16:creationId xmlns:a16="http://schemas.microsoft.com/office/drawing/2014/main" id="{3074E8B4-54A6-A040-AABB-0DFA096AC69C}"/>
              </a:ext>
            </a:extLst>
          </p:cNvPr>
          <p:cNvCxnSpPr>
            <a:stCxn id="85" idx="1"/>
          </p:cNvCxnSpPr>
          <p:nvPr/>
        </p:nvCxnSpPr>
        <p:spPr>
          <a:xfrm rot="10800000">
            <a:off x="923925" y="2361565"/>
            <a:ext cx="417830" cy="1317625"/>
          </a:xfrm>
          <a:prstGeom prst="bentConnector2">
            <a:avLst/>
          </a:prstGeom>
          <a:ln w="6350">
            <a:solidFill>
              <a:schemeClr val="tx1"/>
            </a:solidFill>
            <a:prstDash val="solid"/>
            <a:miter/>
            <a:headEnd type="none"/>
            <a:tailEnd type="triangle" w="med" len="med"/>
          </a:ln>
        </p:spPr>
      </p:cxnSp>
      <p:sp>
        <p:nvSpPr>
          <p:cNvPr id="92" name="标题 1">
            <a:extLst>
              <a:ext uri="{FF2B5EF4-FFF2-40B4-BE49-F238E27FC236}">
                <a16:creationId xmlns:a16="http://schemas.microsoft.com/office/drawing/2014/main" id="{53D7BC26-C629-8B40-B2D1-284D22C348A8}"/>
              </a:ext>
            </a:extLst>
          </p:cNvPr>
          <p:cNvSpPr txBox="1"/>
          <p:nvPr/>
        </p:nvSpPr>
        <p:spPr>
          <a:xfrm>
            <a:off x="119336" y="29723"/>
            <a:ext cx="7776864" cy="568886"/>
          </a:xfrm>
          <a:prstGeom prst="rect">
            <a:avLst/>
          </a:prstGeom>
          <a:noFill/>
          <a:ln>
            <a:noFill/>
          </a:ln>
        </p:spPr>
        <p:txBody>
          <a:bodyPr vert="horz" wrap="square" lIns="91440" tIns="45720" rIns="91440" bIns="45720" numCol="1" anchor="b" anchorCtr="0"/>
          <a:lstStyle>
            <a:lvl1pPr lvl="0" algn="ctr">
              <a:lnSpc>
                <a:spcPct val="90000"/>
              </a:lnSpc>
              <a:spcBef>
                <a:spcPct val="0"/>
              </a:spcBef>
              <a:spcAft>
                <a:spcPct val="0"/>
              </a:spcAft>
              <a:defRPr sz="6000" b="1" kern="1200">
                <a:solidFill>
                  <a:schemeClr val="tx1">
                    <a:lumMod val="65000"/>
                    <a:lumOff val="35000"/>
                  </a:schemeClr>
                </a:solidFill>
                <a:latin typeface="Microsoft YaHei"/>
                <a:ea typeface="Microsoft YaHei"/>
              </a:defRPr>
            </a:lvl1pPr>
            <a:lvl2pPr lvl="1" algn="l">
              <a:lnSpc>
                <a:spcPct val="90000"/>
              </a:lnSpc>
              <a:spcBef>
                <a:spcPct val="0"/>
              </a:spcBef>
              <a:spcAft>
                <a:spcPct val="0"/>
              </a:spcAft>
              <a:defRPr sz="4400">
                <a:solidFill>
                  <a:schemeClr val="tx1"/>
                </a:solidFill>
                <a:latin typeface="Calibri Light"/>
                <a:ea typeface="宋体"/>
              </a:defRPr>
            </a:lvl2pPr>
            <a:lvl3pPr lvl="2" algn="l">
              <a:lnSpc>
                <a:spcPct val="90000"/>
              </a:lnSpc>
              <a:spcBef>
                <a:spcPct val="0"/>
              </a:spcBef>
              <a:spcAft>
                <a:spcPct val="0"/>
              </a:spcAft>
              <a:defRPr sz="4400">
                <a:solidFill>
                  <a:schemeClr val="tx1"/>
                </a:solidFill>
                <a:latin typeface="Calibri Light"/>
                <a:ea typeface="宋体"/>
              </a:defRPr>
            </a:lvl3pPr>
            <a:lvl4pPr lvl="3" algn="l">
              <a:lnSpc>
                <a:spcPct val="90000"/>
              </a:lnSpc>
              <a:spcBef>
                <a:spcPct val="0"/>
              </a:spcBef>
              <a:spcAft>
                <a:spcPct val="0"/>
              </a:spcAft>
              <a:defRPr sz="4400">
                <a:solidFill>
                  <a:schemeClr val="tx1"/>
                </a:solidFill>
                <a:latin typeface="Calibri Light"/>
                <a:ea typeface="宋体"/>
              </a:defRPr>
            </a:lvl4pPr>
            <a:lvl5pPr lvl="4" algn="l">
              <a:lnSpc>
                <a:spcPct val="90000"/>
              </a:lnSpc>
              <a:spcBef>
                <a:spcPct val="0"/>
              </a:spcBef>
              <a:spcAft>
                <a:spcPct val="0"/>
              </a:spcAft>
              <a:defRPr sz="4400">
                <a:solidFill>
                  <a:schemeClr val="tx1"/>
                </a:solidFill>
                <a:latin typeface="Calibri Light"/>
                <a:ea typeface="宋体"/>
              </a:defRPr>
            </a:lvl5pPr>
            <a:lvl6pPr marL="457200" lvl="5" algn="l">
              <a:lnSpc>
                <a:spcPct val="90000"/>
              </a:lnSpc>
              <a:spcBef>
                <a:spcPct val="0"/>
              </a:spcBef>
              <a:spcAft>
                <a:spcPct val="0"/>
              </a:spcAft>
              <a:defRPr sz="4400">
                <a:solidFill>
                  <a:schemeClr val="tx1"/>
                </a:solidFill>
                <a:latin typeface="Calibri Light"/>
                <a:ea typeface="宋体"/>
              </a:defRPr>
            </a:lvl6pPr>
            <a:lvl7pPr marL="914400" lvl="6" algn="l">
              <a:lnSpc>
                <a:spcPct val="90000"/>
              </a:lnSpc>
              <a:spcBef>
                <a:spcPct val="0"/>
              </a:spcBef>
              <a:spcAft>
                <a:spcPct val="0"/>
              </a:spcAft>
              <a:defRPr sz="4400">
                <a:solidFill>
                  <a:schemeClr val="tx1"/>
                </a:solidFill>
                <a:latin typeface="Calibri Light"/>
                <a:ea typeface="宋体"/>
              </a:defRPr>
            </a:lvl7pPr>
            <a:lvl8pPr marL="1371600" lvl="7" algn="l">
              <a:lnSpc>
                <a:spcPct val="90000"/>
              </a:lnSpc>
              <a:spcBef>
                <a:spcPct val="0"/>
              </a:spcBef>
              <a:spcAft>
                <a:spcPct val="0"/>
              </a:spcAft>
              <a:defRPr sz="4400">
                <a:solidFill>
                  <a:schemeClr val="tx1"/>
                </a:solidFill>
                <a:latin typeface="Calibri Light"/>
                <a:ea typeface="宋体"/>
              </a:defRPr>
            </a:lvl8pPr>
            <a:lvl9pPr marL="1828800" lvl="8" algn="l">
              <a:lnSpc>
                <a:spcPct val="90000"/>
              </a:lnSpc>
              <a:spcBef>
                <a:spcPct val="0"/>
              </a:spcBef>
              <a:spcAft>
                <a:spcPct val="0"/>
              </a:spcAft>
              <a:defRPr sz="4400">
                <a:solidFill>
                  <a:schemeClr val="tx1"/>
                </a:solidFill>
                <a:latin typeface="Calibri Light"/>
                <a:ea typeface="宋体"/>
              </a:defRPr>
            </a:lvl9pPr>
          </a:lstStyle>
          <a:p>
            <a:pPr algn="l"/>
            <a:r>
              <a:rPr lang="en-US" sz="2800">
                <a:solidFill>
                  <a:schemeClr val="tx1"/>
                </a:solidFill>
                <a:latin typeface="微软雅黑"/>
                <a:ea typeface="微软雅黑"/>
                <a:sym typeface="微软雅黑"/>
              </a:rPr>
              <a:t>Tencent Payment Business</a:t>
            </a:r>
            <a:endParaRPr lang="zh-CN" sz="2800">
              <a:solidFill>
                <a:schemeClr val="tx1"/>
              </a:solidFill>
              <a:latin typeface="微软雅黑"/>
              <a:ea typeface="微软雅黑"/>
              <a:sym typeface="微软雅黑"/>
            </a:endParaRPr>
          </a:p>
        </p:txBody>
      </p:sp>
      <p:sp>
        <p:nvSpPr>
          <p:cNvPr id="93" name="文本框 92">
            <a:extLst>
              <a:ext uri="{FF2B5EF4-FFF2-40B4-BE49-F238E27FC236}">
                <a16:creationId xmlns:a16="http://schemas.microsoft.com/office/drawing/2014/main" id="{024BFF24-55EF-AA46-8DEA-352FDA03EB74}"/>
              </a:ext>
            </a:extLst>
          </p:cNvPr>
          <p:cNvSpPr txBox="1"/>
          <p:nvPr/>
        </p:nvSpPr>
        <p:spPr>
          <a:xfrm>
            <a:off x="151131" y="4573607"/>
            <a:ext cx="3137852" cy="2031325"/>
          </a:xfrm>
          <a:prstGeom prst="rect">
            <a:avLst/>
          </a:prstGeom>
          <a:noFill/>
        </p:spPr>
        <p:txBody>
          <a:bodyPr wrap="square">
            <a:spAutoFit/>
          </a:bodyPr>
          <a:lstStyle/>
          <a:p>
            <a:r>
              <a:rPr lang="en-US" dirty="0">
                <a:latin typeface="微软雅黑"/>
                <a:ea typeface="微软雅黑"/>
                <a:sym typeface="微软雅黑"/>
              </a:rPr>
              <a:t>More than 100 billion orders a day</a:t>
            </a:r>
          </a:p>
          <a:p>
            <a:endParaRPr lang="en-US" dirty="0">
              <a:latin typeface="微软雅黑"/>
              <a:ea typeface="微软雅黑"/>
              <a:sym typeface="微软雅黑"/>
            </a:endParaRPr>
          </a:p>
          <a:p>
            <a:r>
              <a:rPr lang="en-US" dirty="0">
                <a:latin typeface="微软雅黑"/>
                <a:ea typeface="微软雅黑"/>
                <a:sym typeface="微软雅黑"/>
              </a:rPr>
              <a:t>Billions of payment</a:t>
            </a:r>
          </a:p>
          <a:p>
            <a:endParaRPr lang="en-US" dirty="0">
              <a:latin typeface="微软雅黑"/>
              <a:ea typeface="微软雅黑"/>
              <a:sym typeface="微软雅黑"/>
            </a:endParaRPr>
          </a:p>
          <a:p>
            <a:r>
              <a:rPr lang="en-US" dirty="0">
                <a:latin typeface="微软雅黑"/>
                <a:ea typeface="微软雅黑"/>
                <a:sym typeface="微软雅黑"/>
              </a:rPr>
              <a:t>More than 2000 node </a:t>
            </a:r>
          </a:p>
          <a:p>
            <a:r>
              <a:rPr lang="en-US" dirty="0">
                <a:latin typeface="微软雅黑"/>
                <a:ea typeface="微软雅黑"/>
                <a:sym typeface="微软雅黑"/>
              </a:rPr>
              <a:t>Across the AZ and Region</a:t>
            </a:r>
            <a:endParaRPr lang="zh-CN" dirty="0">
              <a:latin typeface="微软雅黑"/>
              <a:ea typeface="微软雅黑"/>
              <a:sym typeface="微软雅黑"/>
            </a:endParaRPr>
          </a:p>
        </p:txBody>
      </p:sp>
      <p:sp>
        <p:nvSpPr>
          <p:cNvPr id="94" name="文本框 67">
            <a:extLst>
              <a:ext uri="{FF2B5EF4-FFF2-40B4-BE49-F238E27FC236}">
                <a16:creationId xmlns:a16="http://schemas.microsoft.com/office/drawing/2014/main" id="{3AA01D9B-573F-6943-A2EA-B4BD00C2E9F1}"/>
              </a:ext>
            </a:extLst>
          </p:cNvPr>
          <p:cNvSpPr txBox="1"/>
          <p:nvPr/>
        </p:nvSpPr>
        <p:spPr>
          <a:xfrm>
            <a:off x="7016115" y="817190"/>
            <a:ext cx="1369060" cy="246221"/>
          </a:xfrm>
          <a:prstGeom prst="rect">
            <a:avLst/>
          </a:prstGeom>
          <a:noFill/>
        </p:spPr>
        <p:txBody>
          <a:bodyPr wrap="square">
            <a:spAutoFit/>
          </a:bodyPr>
          <a:lstStyle/>
          <a:p>
            <a:r>
              <a:rPr lang="en-US" sz="1000">
                <a:latin typeface="微软雅黑"/>
                <a:ea typeface="微软雅黑"/>
                <a:sym typeface="微软雅黑"/>
              </a:rPr>
              <a:t>Outer request </a:t>
            </a:r>
            <a:endParaRPr lang="zh-CN" sz="1000">
              <a:latin typeface="微软雅黑"/>
              <a:ea typeface="微软雅黑"/>
              <a:sym typeface="微软雅黑"/>
            </a:endParaRPr>
          </a:p>
        </p:txBody>
      </p:sp>
      <p:sp>
        <p:nvSpPr>
          <p:cNvPr id="95" name="文本框 69">
            <a:extLst>
              <a:ext uri="{FF2B5EF4-FFF2-40B4-BE49-F238E27FC236}">
                <a16:creationId xmlns:a16="http://schemas.microsoft.com/office/drawing/2014/main" id="{8D37CFCD-377C-7040-98D9-B7AEDBFAC41D}"/>
              </a:ext>
            </a:extLst>
          </p:cNvPr>
          <p:cNvSpPr txBox="1"/>
          <p:nvPr/>
        </p:nvSpPr>
        <p:spPr>
          <a:xfrm>
            <a:off x="8422958" y="809754"/>
            <a:ext cx="1279525" cy="246221"/>
          </a:xfrm>
          <a:prstGeom prst="rect">
            <a:avLst/>
          </a:prstGeom>
          <a:noFill/>
        </p:spPr>
        <p:txBody>
          <a:bodyPr wrap="square">
            <a:spAutoFit/>
          </a:bodyPr>
          <a:lstStyle/>
          <a:p>
            <a:r>
              <a:rPr lang="en-US" sz="1000">
                <a:latin typeface="微软雅黑"/>
                <a:ea typeface="微软雅黑"/>
                <a:sym typeface="微软雅黑"/>
              </a:rPr>
              <a:t>Inner request</a:t>
            </a:r>
            <a:endParaRPr lang="zh-CN" sz="1000">
              <a:latin typeface="微软雅黑"/>
              <a:ea typeface="微软雅黑"/>
              <a:sym typeface="微软雅黑"/>
            </a:endParaRPr>
          </a:p>
        </p:txBody>
      </p:sp>
    </p:spTree>
    <p:extLst>
      <p:ext uri="{BB962C8B-B14F-4D97-AF65-F5344CB8AC3E}">
        <p14:creationId xmlns:p14="http://schemas.microsoft.com/office/powerpoint/2010/main" val="857250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a:xfrm>
            <a:off x="50085" y="72692"/>
            <a:ext cx="10515600" cy="569913"/>
          </a:xfrm>
        </p:spPr>
        <p:txBody>
          <a:bodyPr/>
          <a:lstStyle/>
          <a:p>
            <a:r>
              <a:rPr lang="en-US" dirty="0">
                <a:sym typeface="微软雅黑"/>
              </a:rPr>
              <a:t>The first internet bank –</a:t>
            </a:r>
            <a:r>
              <a:rPr lang="en-US" dirty="0" err="1">
                <a:sym typeface="微软雅黑"/>
              </a:rPr>
              <a:t>webank</a:t>
            </a:r>
            <a:endParaRPr lang="zh-CN" dirty="0">
              <a:sym typeface="微软雅黑"/>
            </a:endParaRPr>
          </a:p>
        </p:txBody>
      </p:sp>
      <p:pic>
        <p:nvPicPr>
          <p:cNvPr id="55300" name="Picture 39"/>
          <p:cNvPicPr/>
          <p:nvPr/>
        </p:nvPicPr>
        <p:blipFill>
          <a:blip r:embed="rId3"/>
          <a:stretch/>
        </p:blipFill>
        <p:spPr>
          <a:xfrm>
            <a:off x="5111252" y="1319953"/>
            <a:ext cx="245794" cy="394406"/>
          </a:xfrm>
          <a:prstGeom prst="rect">
            <a:avLst/>
          </a:prstGeom>
          <a:noFill/>
          <a:ln>
            <a:noFill/>
          </a:ln>
        </p:spPr>
      </p:pic>
      <p:sp>
        <p:nvSpPr>
          <p:cNvPr id="54" name="L 形 53"/>
          <p:cNvSpPr/>
          <p:nvPr/>
        </p:nvSpPr>
        <p:spPr>
          <a:xfrm flipV="1">
            <a:off x="1122357" y="2599478"/>
            <a:ext cx="4745037" cy="1833562"/>
          </a:xfrm>
          <a:prstGeom prst="corner">
            <a:avLst>
              <a:gd name="adj1" fmla="val 49428"/>
              <a:gd name="adj2" fmla="val 54857"/>
            </a:avLst>
          </a:prstGeom>
          <a:noFill/>
          <a:ln w="12700">
            <a:solidFill>
              <a:schemeClr val="accent2"/>
            </a:solidFill>
            <a:prstDash val="dash"/>
            <a:miter/>
            <a:headEnd type="none" w="med" len="med"/>
            <a:tailEnd type="none" w="med" len="med"/>
          </a:ln>
        </p:spPr>
        <p:txBody>
          <a:bodyPr lIns="68577" tIns="34289" rIns="68577" bIns="34289" anchor="ctr"/>
          <a:lstStyle/>
          <a:p>
            <a:pPr>
              <a:buFont typeface="Arial" charset="0"/>
              <a:buNone/>
              <a:defRPr>
                <a:solidFill>
                  <a:schemeClr val="dk1"/>
                </a:solidFill>
              </a:defRPr>
            </a:pPr>
            <a:endParaRPr lang="zh-CN" sz="800" b="1">
              <a:latin typeface="微软雅黑"/>
              <a:ea typeface="微软雅黑"/>
              <a:sym typeface="微软雅黑"/>
            </a:endParaRPr>
          </a:p>
        </p:txBody>
      </p:sp>
      <p:sp>
        <p:nvSpPr>
          <p:cNvPr id="55302" name="矩形 38"/>
          <p:cNvSpPr/>
          <p:nvPr/>
        </p:nvSpPr>
        <p:spPr>
          <a:xfrm>
            <a:off x="1573875" y="2127307"/>
            <a:ext cx="619604" cy="225857"/>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CDN</a:t>
            </a:r>
            <a:endParaRPr lang="zh-CN" sz="800" b="1">
              <a:solidFill>
                <a:srgbClr val="FFFFFF"/>
              </a:solidFill>
              <a:latin typeface="微软雅黑"/>
              <a:ea typeface="微软雅黑"/>
              <a:sym typeface="微软雅黑"/>
            </a:endParaRPr>
          </a:p>
        </p:txBody>
      </p:sp>
      <p:sp>
        <p:nvSpPr>
          <p:cNvPr id="55303" name="矩形 40"/>
          <p:cNvSpPr/>
          <p:nvPr/>
        </p:nvSpPr>
        <p:spPr>
          <a:xfrm>
            <a:off x="3242198" y="2693634"/>
            <a:ext cx="1095829" cy="663244"/>
          </a:xfrm>
          <a:prstGeom prst="rect">
            <a:avLst/>
          </a:prstGeom>
          <a:solidFill>
            <a:schemeClr val="accent1"/>
          </a:solidFill>
          <a:ln w="9525">
            <a:solidFill>
              <a:schemeClr val="tx1"/>
            </a:solidFill>
            <a:round/>
          </a:ln>
        </p:spPr>
        <p:txBody>
          <a:bodyPr lIns="68577" tIns="34289" rIns="68577" bIns="34289" anchor="b"/>
          <a:lstStyle/>
          <a:p>
            <a:pPr algn="ctr">
              <a:buFont typeface="Arial" charset="0"/>
              <a:buNone/>
            </a:pPr>
            <a:r>
              <a:rPr lang="en-US" sz="800" b="1">
                <a:solidFill>
                  <a:srgbClr val="FFFFFF"/>
                </a:solidFill>
                <a:latin typeface="微软雅黑"/>
                <a:ea typeface="微软雅黑"/>
                <a:sym typeface="微软雅黑"/>
              </a:rPr>
              <a:t>Online Network</a:t>
            </a:r>
            <a:endParaRPr lang="zh-CN" sz="800" b="1">
              <a:solidFill>
                <a:srgbClr val="FFFFFF"/>
              </a:solidFill>
              <a:latin typeface="微软雅黑"/>
              <a:ea typeface="微软雅黑"/>
              <a:sym typeface="微软雅黑"/>
            </a:endParaRPr>
          </a:p>
        </p:txBody>
      </p:sp>
      <p:sp>
        <p:nvSpPr>
          <p:cNvPr id="55304" name="矩形 41"/>
          <p:cNvSpPr/>
          <p:nvPr/>
        </p:nvSpPr>
        <p:spPr>
          <a:xfrm>
            <a:off x="4539575" y="2693634"/>
            <a:ext cx="1096853" cy="663244"/>
          </a:xfrm>
          <a:prstGeom prst="rect">
            <a:avLst/>
          </a:prstGeom>
          <a:solidFill>
            <a:schemeClr val="accent1"/>
          </a:solidFill>
          <a:ln w="9525">
            <a:solidFill>
              <a:schemeClr val="tx1"/>
            </a:solidFill>
            <a:round/>
          </a:ln>
        </p:spPr>
        <p:txBody>
          <a:bodyPr lIns="68577" tIns="34289" rIns="68577" bIns="34289" anchor="b"/>
          <a:lstStyle/>
          <a:p>
            <a:pPr algn="ctr">
              <a:buFont typeface="Arial" charset="0"/>
              <a:buNone/>
            </a:pPr>
            <a:r>
              <a:rPr lang="en-US" sz="800" b="1">
                <a:solidFill>
                  <a:srgbClr val="FFFFFF"/>
                </a:solidFill>
                <a:latin typeface="微软雅黑"/>
                <a:ea typeface="微软雅黑"/>
                <a:sym typeface="微软雅黑"/>
              </a:rPr>
              <a:t>DZ IDC</a:t>
            </a:r>
            <a:endParaRPr lang="zh-CN" sz="800" b="1">
              <a:solidFill>
                <a:srgbClr val="FFFFFF"/>
              </a:solidFill>
              <a:latin typeface="微软雅黑"/>
              <a:ea typeface="微软雅黑"/>
              <a:sym typeface="微软雅黑"/>
            </a:endParaRPr>
          </a:p>
        </p:txBody>
      </p:sp>
      <p:sp>
        <p:nvSpPr>
          <p:cNvPr id="55305" name="矩形 42"/>
          <p:cNvSpPr/>
          <p:nvPr/>
        </p:nvSpPr>
        <p:spPr>
          <a:xfrm>
            <a:off x="2313305" y="2693634"/>
            <a:ext cx="811118" cy="663244"/>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dirty="0">
                <a:solidFill>
                  <a:schemeClr val="bg1"/>
                </a:solidFill>
                <a:latin typeface="微软雅黑"/>
                <a:ea typeface="微软雅黑"/>
                <a:sym typeface="微软雅黑"/>
              </a:rPr>
              <a:t>Intercity</a:t>
            </a:r>
            <a:endParaRPr lang="en-US" sz="800" b="1" dirty="0">
              <a:solidFill>
                <a:schemeClr val="bg1"/>
              </a:solidFill>
              <a:latin typeface="微软雅黑"/>
              <a:ea typeface="微软雅黑"/>
              <a:sym typeface="微软雅黑"/>
            </a:endParaRPr>
          </a:p>
          <a:p>
            <a:pPr algn="ctr">
              <a:buFont typeface="Arial" charset="0"/>
              <a:buNone/>
            </a:pPr>
            <a:r>
              <a:rPr lang="en-US" sz="800" b="1" dirty="0">
                <a:solidFill>
                  <a:srgbClr val="FFFFFF"/>
                </a:solidFill>
                <a:latin typeface="微软雅黑"/>
                <a:ea typeface="微软雅黑"/>
                <a:sym typeface="微软雅黑"/>
              </a:rPr>
              <a:t>DZ</a:t>
            </a:r>
          </a:p>
          <a:p>
            <a:pPr algn="ctr">
              <a:buFont typeface="Arial" charset="0"/>
              <a:buNone/>
            </a:pPr>
            <a:r>
              <a:rPr lang="en-US" sz="800" b="1" dirty="0">
                <a:solidFill>
                  <a:srgbClr val="FFFFFF"/>
                </a:solidFill>
                <a:latin typeface="微软雅黑"/>
                <a:ea typeface="微软雅黑"/>
                <a:sym typeface="微软雅黑"/>
              </a:rPr>
              <a:t>IDC</a:t>
            </a:r>
          </a:p>
        </p:txBody>
      </p:sp>
      <p:sp>
        <p:nvSpPr>
          <p:cNvPr id="55306" name="矩形 44"/>
          <p:cNvSpPr/>
          <p:nvPr/>
        </p:nvSpPr>
        <p:spPr>
          <a:xfrm>
            <a:off x="1280970" y="3114164"/>
            <a:ext cx="737380" cy="51744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Dev</a:t>
            </a:r>
          </a:p>
          <a:p>
            <a:pPr algn="ctr">
              <a:buFont typeface="Arial" charset="0"/>
              <a:buNone/>
            </a:pPr>
            <a:r>
              <a:rPr lang="en-US" sz="800" b="1">
                <a:solidFill>
                  <a:srgbClr val="FFFFFF"/>
                </a:solidFill>
                <a:latin typeface="微软雅黑"/>
                <a:ea typeface="微软雅黑"/>
                <a:sym typeface="微软雅黑"/>
              </a:rPr>
              <a:t>IDC</a:t>
            </a:r>
            <a:endParaRPr lang="zh-CN" sz="800" b="1">
              <a:solidFill>
                <a:srgbClr val="FFFFFF"/>
              </a:solidFill>
              <a:latin typeface="微软雅黑"/>
              <a:ea typeface="微软雅黑"/>
              <a:sym typeface="微软雅黑"/>
            </a:endParaRPr>
          </a:p>
        </p:txBody>
      </p:sp>
      <p:sp>
        <p:nvSpPr>
          <p:cNvPr id="55307" name="矩形 45"/>
          <p:cNvSpPr/>
          <p:nvPr/>
        </p:nvSpPr>
        <p:spPr>
          <a:xfrm>
            <a:off x="1280970" y="3785837"/>
            <a:ext cx="737380" cy="51744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Test</a:t>
            </a:r>
          </a:p>
          <a:p>
            <a:pPr algn="ctr">
              <a:buFont typeface="Arial" charset="0"/>
              <a:buNone/>
            </a:pPr>
            <a:r>
              <a:rPr lang="en-US" sz="800" b="1">
                <a:solidFill>
                  <a:srgbClr val="FFFFFF"/>
                </a:solidFill>
                <a:latin typeface="微软雅黑"/>
                <a:ea typeface="微软雅黑"/>
                <a:sym typeface="微软雅黑"/>
              </a:rPr>
              <a:t>IDC</a:t>
            </a:r>
          </a:p>
        </p:txBody>
      </p:sp>
      <p:sp>
        <p:nvSpPr>
          <p:cNvPr id="55308" name="椭圆 48"/>
          <p:cNvSpPr/>
          <p:nvPr/>
        </p:nvSpPr>
        <p:spPr>
          <a:xfrm>
            <a:off x="5095051" y="3956593"/>
            <a:ext cx="1260715" cy="420532"/>
          </a:xfrm>
          <a:prstGeom prst="ellipse">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dirty="0">
                <a:solidFill>
                  <a:srgbClr val="FFFFFF"/>
                </a:solidFill>
                <a:latin typeface="微软雅黑"/>
                <a:ea typeface="微软雅黑"/>
                <a:sym typeface="微软雅黑"/>
              </a:rPr>
              <a:t>Office network</a:t>
            </a:r>
            <a:endParaRPr lang="zh-CN" sz="800" b="1" dirty="0">
              <a:solidFill>
                <a:srgbClr val="FFFFFF"/>
              </a:solidFill>
              <a:latin typeface="微软雅黑"/>
              <a:ea typeface="微软雅黑"/>
              <a:sym typeface="微软雅黑"/>
            </a:endParaRPr>
          </a:p>
        </p:txBody>
      </p:sp>
      <p:cxnSp>
        <p:nvCxnSpPr>
          <p:cNvPr id="55309" name="直接连接符 50"/>
          <p:cNvCxnSpPr>
            <a:stCxn id="55305" idx="2"/>
          </p:cNvCxnSpPr>
          <p:nvPr/>
        </p:nvCxnSpPr>
        <p:spPr>
          <a:xfrm rot="16200000" flipH="1">
            <a:off x="2797335" y="3278405"/>
            <a:ext cx="396091" cy="553035"/>
          </a:xfrm>
          <a:prstGeom prst="line">
            <a:avLst/>
          </a:prstGeom>
          <a:noFill/>
          <a:ln w="9525">
            <a:solidFill>
              <a:schemeClr val="bg1"/>
            </a:solidFill>
            <a:round/>
          </a:ln>
        </p:spPr>
      </p:cxnSp>
      <p:cxnSp>
        <p:nvCxnSpPr>
          <p:cNvPr id="55310" name="直接连接符 53"/>
          <p:cNvCxnSpPr>
            <a:endCxn id="80" idx="2"/>
          </p:cNvCxnSpPr>
          <p:nvPr/>
        </p:nvCxnSpPr>
        <p:spPr>
          <a:xfrm flipV="1">
            <a:off x="2018350" y="1965498"/>
            <a:ext cx="483394" cy="161808"/>
          </a:xfrm>
          <a:prstGeom prst="line">
            <a:avLst/>
          </a:prstGeom>
          <a:noFill/>
          <a:ln w="9525">
            <a:solidFill>
              <a:schemeClr val="tx1"/>
            </a:solidFill>
            <a:round/>
          </a:ln>
        </p:spPr>
      </p:cxnSp>
      <p:cxnSp>
        <p:nvCxnSpPr>
          <p:cNvPr id="55311" name="直接连接符 55"/>
          <p:cNvCxnSpPr>
            <a:stCxn id="55316" idx="0"/>
          </p:cNvCxnSpPr>
          <p:nvPr/>
        </p:nvCxnSpPr>
        <p:spPr>
          <a:xfrm rot="5400000" flipH="1" flipV="1">
            <a:off x="2847326" y="2009086"/>
            <a:ext cx="137369" cy="373811"/>
          </a:xfrm>
          <a:prstGeom prst="line">
            <a:avLst/>
          </a:prstGeom>
          <a:noFill/>
          <a:ln w="9525">
            <a:solidFill>
              <a:schemeClr val="tx1"/>
            </a:solidFill>
            <a:round/>
          </a:ln>
        </p:spPr>
      </p:cxnSp>
      <p:cxnSp>
        <p:nvCxnSpPr>
          <p:cNvPr id="55312" name="直接连接符 59"/>
          <p:cNvCxnSpPr/>
          <p:nvPr/>
        </p:nvCxnSpPr>
        <p:spPr>
          <a:xfrm rot="10800000">
            <a:off x="2419815" y="1672224"/>
            <a:ext cx="533577" cy="235126"/>
          </a:xfrm>
          <a:prstGeom prst="line">
            <a:avLst/>
          </a:prstGeom>
          <a:noFill/>
          <a:ln w="9525">
            <a:solidFill>
              <a:schemeClr val="tx1"/>
            </a:solidFill>
            <a:round/>
          </a:ln>
        </p:spPr>
      </p:cxnSp>
      <p:cxnSp>
        <p:nvCxnSpPr>
          <p:cNvPr id="55313" name="直接连接符 62"/>
          <p:cNvCxnSpPr/>
          <p:nvPr/>
        </p:nvCxnSpPr>
        <p:spPr>
          <a:xfrm flipV="1">
            <a:off x="4225369" y="1601431"/>
            <a:ext cx="589903" cy="112928"/>
          </a:xfrm>
          <a:prstGeom prst="line">
            <a:avLst/>
          </a:prstGeom>
          <a:noFill/>
          <a:ln w="9525">
            <a:solidFill>
              <a:schemeClr val="tx1"/>
            </a:solidFill>
            <a:round/>
          </a:ln>
        </p:spPr>
      </p:cxnSp>
      <p:sp>
        <p:nvSpPr>
          <p:cNvPr id="55314" name="矩形 66"/>
          <p:cNvSpPr/>
          <p:nvPr/>
        </p:nvSpPr>
        <p:spPr>
          <a:xfrm>
            <a:off x="4815274" y="2053986"/>
            <a:ext cx="619605" cy="22669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CDN</a:t>
            </a:r>
            <a:endParaRPr lang="zh-CN" sz="800" b="1">
              <a:solidFill>
                <a:srgbClr val="FFFFFF"/>
              </a:solidFill>
              <a:latin typeface="微软雅黑"/>
              <a:ea typeface="微软雅黑"/>
              <a:sym typeface="微软雅黑"/>
            </a:endParaRPr>
          </a:p>
        </p:txBody>
      </p:sp>
      <p:cxnSp>
        <p:nvCxnSpPr>
          <p:cNvPr id="55315" name="直接连接符 67"/>
          <p:cNvCxnSpPr>
            <a:stCxn id="55314" idx="1"/>
          </p:cNvCxnSpPr>
          <p:nvPr/>
        </p:nvCxnSpPr>
        <p:spPr>
          <a:xfrm rot="10800000">
            <a:off x="4369775" y="2053986"/>
            <a:ext cx="445499" cy="113771"/>
          </a:xfrm>
          <a:prstGeom prst="line">
            <a:avLst/>
          </a:prstGeom>
          <a:noFill/>
          <a:ln w="9525">
            <a:solidFill>
              <a:schemeClr val="tx1"/>
            </a:solidFill>
            <a:round/>
          </a:ln>
        </p:spPr>
      </p:cxnSp>
      <p:sp>
        <p:nvSpPr>
          <p:cNvPr id="55316" name="矩形 39"/>
          <p:cNvSpPr/>
          <p:nvPr/>
        </p:nvSpPr>
        <p:spPr>
          <a:xfrm>
            <a:off x="2419813" y="2264676"/>
            <a:ext cx="619604" cy="22669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CDN</a:t>
            </a:r>
            <a:endParaRPr lang="zh-CN" sz="800" b="1">
              <a:solidFill>
                <a:srgbClr val="FFFFFF"/>
              </a:solidFill>
              <a:latin typeface="微软雅黑"/>
              <a:ea typeface="微软雅黑"/>
              <a:sym typeface="微软雅黑"/>
            </a:endParaRPr>
          </a:p>
        </p:txBody>
      </p:sp>
      <p:sp>
        <p:nvSpPr>
          <p:cNvPr id="70" name="矩形 69"/>
          <p:cNvSpPr/>
          <p:nvPr/>
        </p:nvSpPr>
        <p:spPr>
          <a:xfrm>
            <a:off x="3465507" y="2799503"/>
            <a:ext cx="649287" cy="225424"/>
          </a:xfrm>
          <a:prstGeom prst="rect">
            <a:avLst/>
          </a:prstGeom>
          <a:solidFill>
            <a:schemeClr val="accent1">
              <a:lumMod val="75000"/>
            </a:schemeClr>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dirty="0">
                <a:solidFill>
                  <a:srgbClr val="FFFFFF"/>
                </a:solidFill>
                <a:latin typeface="微软雅黑"/>
                <a:ea typeface="微软雅黑"/>
                <a:sym typeface="微软雅黑"/>
              </a:rPr>
              <a:t>DMZ</a:t>
            </a:r>
            <a:endParaRPr lang="zh-CN" sz="800" b="1" dirty="0">
              <a:solidFill>
                <a:srgbClr val="FFFFFF"/>
              </a:solidFill>
              <a:latin typeface="微软雅黑"/>
              <a:ea typeface="微软雅黑"/>
              <a:sym typeface="微软雅黑"/>
            </a:endParaRPr>
          </a:p>
        </p:txBody>
      </p:sp>
      <p:sp>
        <p:nvSpPr>
          <p:cNvPr id="71" name="矩形 70"/>
          <p:cNvSpPr/>
          <p:nvPr/>
        </p:nvSpPr>
        <p:spPr>
          <a:xfrm>
            <a:off x="4772019" y="2799503"/>
            <a:ext cx="647700" cy="225424"/>
          </a:xfrm>
          <a:prstGeom prst="rect">
            <a:avLst/>
          </a:prstGeom>
          <a:solidFill>
            <a:schemeClr val="accent1">
              <a:lumMod val="75000"/>
            </a:schemeClr>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DMZ</a:t>
            </a:r>
            <a:endParaRPr lang="zh-CN" sz="800" b="1">
              <a:solidFill>
                <a:srgbClr val="FFFFFF"/>
              </a:solidFill>
              <a:latin typeface="微软雅黑"/>
              <a:ea typeface="微软雅黑"/>
              <a:sym typeface="微软雅黑"/>
            </a:endParaRPr>
          </a:p>
        </p:txBody>
      </p:sp>
      <p:cxnSp>
        <p:nvCxnSpPr>
          <p:cNvPr id="55319" name="直接连接符 75"/>
          <p:cNvCxnSpPr>
            <a:stCxn id="55303" idx="2"/>
            <a:endCxn id="79" idx="3"/>
          </p:cNvCxnSpPr>
          <p:nvPr/>
        </p:nvCxnSpPr>
        <p:spPr>
          <a:xfrm flipH="1">
            <a:off x="3741972" y="3356878"/>
            <a:ext cx="48141" cy="560716"/>
          </a:xfrm>
          <a:prstGeom prst="line">
            <a:avLst/>
          </a:prstGeom>
          <a:noFill/>
          <a:ln w="9525">
            <a:solidFill>
              <a:schemeClr val="bg1"/>
            </a:solidFill>
            <a:round/>
          </a:ln>
        </p:spPr>
      </p:cxnSp>
      <p:cxnSp>
        <p:nvCxnSpPr>
          <p:cNvPr id="55320" name="直接连接符 78"/>
          <p:cNvCxnSpPr>
            <a:stCxn id="80" idx="1"/>
            <a:endCxn id="70" idx="0"/>
          </p:cNvCxnSpPr>
          <p:nvPr/>
        </p:nvCxnSpPr>
        <p:spPr>
          <a:xfrm rot="16200000" flipH="1">
            <a:off x="3381770" y="2390636"/>
            <a:ext cx="583183" cy="233504"/>
          </a:xfrm>
          <a:prstGeom prst="line">
            <a:avLst/>
          </a:prstGeom>
          <a:noFill/>
          <a:ln w="9525">
            <a:solidFill>
              <a:schemeClr val="bg1"/>
            </a:solidFill>
            <a:round/>
          </a:ln>
        </p:spPr>
      </p:cxnSp>
      <p:cxnSp>
        <p:nvCxnSpPr>
          <p:cNvPr id="55321" name="直接连接符 81"/>
          <p:cNvCxnSpPr>
            <a:endCxn id="71" idx="0"/>
          </p:cNvCxnSpPr>
          <p:nvPr/>
        </p:nvCxnSpPr>
        <p:spPr>
          <a:xfrm>
            <a:off x="4193416" y="2143316"/>
            <a:ext cx="902266" cy="655659"/>
          </a:xfrm>
          <a:prstGeom prst="line">
            <a:avLst/>
          </a:prstGeom>
          <a:noFill/>
          <a:ln w="9525">
            <a:solidFill>
              <a:schemeClr val="bg1"/>
            </a:solidFill>
            <a:round/>
          </a:ln>
        </p:spPr>
      </p:cxnSp>
      <p:cxnSp>
        <p:nvCxnSpPr>
          <p:cNvPr id="55322" name="直接连接符 89"/>
          <p:cNvCxnSpPr>
            <a:stCxn id="55304" idx="2"/>
          </p:cNvCxnSpPr>
          <p:nvPr/>
        </p:nvCxnSpPr>
        <p:spPr>
          <a:xfrm rot="5400000">
            <a:off x="4576522" y="3192939"/>
            <a:ext cx="348056" cy="675931"/>
          </a:xfrm>
          <a:prstGeom prst="line">
            <a:avLst/>
          </a:prstGeom>
          <a:noFill/>
          <a:ln w="9525">
            <a:solidFill>
              <a:schemeClr val="bg1"/>
            </a:solidFill>
            <a:round/>
          </a:ln>
        </p:spPr>
      </p:cxnSp>
      <p:cxnSp>
        <p:nvCxnSpPr>
          <p:cNvPr id="55323" name="直接连接符 92"/>
          <p:cNvCxnSpPr>
            <a:stCxn id="55308" idx="2"/>
            <a:endCxn id="79" idx="0"/>
          </p:cNvCxnSpPr>
          <p:nvPr/>
        </p:nvCxnSpPr>
        <p:spPr>
          <a:xfrm flipH="1" flipV="1">
            <a:off x="4802239" y="4139738"/>
            <a:ext cx="292812" cy="27121"/>
          </a:xfrm>
          <a:prstGeom prst="line">
            <a:avLst/>
          </a:prstGeom>
          <a:noFill/>
          <a:ln w="9525">
            <a:solidFill>
              <a:schemeClr val="bg1"/>
            </a:solidFill>
            <a:round/>
          </a:ln>
        </p:spPr>
      </p:cxnSp>
      <p:cxnSp>
        <p:nvCxnSpPr>
          <p:cNvPr id="55324" name="直接连接符 95"/>
          <p:cNvCxnSpPr>
            <a:endCxn id="55306" idx="3"/>
          </p:cNvCxnSpPr>
          <p:nvPr/>
        </p:nvCxnSpPr>
        <p:spPr>
          <a:xfrm rot="10800000">
            <a:off x="2018354" y="3372889"/>
            <a:ext cx="840817" cy="420532"/>
          </a:xfrm>
          <a:prstGeom prst="line">
            <a:avLst/>
          </a:prstGeom>
          <a:noFill/>
          <a:ln w="9525">
            <a:solidFill>
              <a:schemeClr val="bg1"/>
            </a:solidFill>
            <a:round/>
          </a:ln>
        </p:spPr>
      </p:cxnSp>
      <p:cxnSp>
        <p:nvCxnSpPr>
          <p:cNvPr id="55325" name="直接连接符 98"/>
          <p:cNvCxnSpPr>
            <a:stCxn id="79" idx="2"/>
            <a:endCxn id="55307" idx="3"/>
          </p:cNvCxnSpPr>
          <p:nvPr/>
        </p:nvCxnSpPr>
        <p:spPr>
          <a:xfrm flipH="1" flipV="1">
            <a:off x="2018350" y="4044562"/>
            <a:ext cx="668173" cy="95176"/>
          </a:xfrm>
          <a:prstGeom prst="line">
            <a:avLst/>
          </a:prstGeom>
          <a:noFill/>
          <a:ln w="9525">
            <a:solidFill>
              <a:schemeClr val="bg1"/>
            </a:solidFill>
            <a:round/>
          </a:ln>
        </p:spPr>
      </p:cxnSp>
      <p:sp>
        <p:nvSpPr>
          <p:cNvPr id="79" name="云形 78"/>
          <p:cNvSpPr/>
          <p:nvPr/>
        </p:nvSpPr>
        <p:spPr>
          <a:xfrm>
            <a:off x="2679934" y="3888912"/>
            <a:ext cx="2124075" cy="501651"/>
          </a:xfrm>
          <a:prstGeom prst="cloud">
            <a:avLst/>
          </a:prstGeom>
          <a:solidFill>
            <a:schemeClr val="accent1"/>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Tencent network</a:t>
            </a:r>
            <a:endParaRPr lang="zh-CN" sz="800" b="1">
              <a:solidFill>
                <a:srgbClr val="FFFFFF"/>
              </a:solidFill>
              <a:latin typeface="微软雅黑"/>
              <a:ea typeface="微软雅黑"/>
              <a:sym typeface="微软雅黑"/>
            </a:endParaRPr>
          </a:p>
        </p:txBody>
      </p:sp>
      <p:sp>
        <p:nvSpPr>
          <p:cNvPr id="80" name="云形 79"/>
          <p:cNvSpPr/>
          <p:nvPr/>
        </p:nvSpPr>
        <p:spPr>
          <a:xfrm>
            <a:off x="2493957" y="1713653"/>
            <a:ext cx="2124075" cy="501651"/>
          </a:xfrm>
          <a:prstGeom prst="cloud">
            <a:avLst/>
          </a:prstGeom>
          <a:solidFill>
            <a:schemeClr val="accent1"/>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INTERNET</a:t>
            </a:r>
            <a:endParaRPr lang="zh-CN" sz="800" b="1">
              <a:solidFill>
                <a:srgbClr val="FFFFFF"/>
              </a:solidFill>
              <a:latin typeface="微软雅黑"/>
              <a:ea typeface="微软雅黑"/>
              <a:sym typeface="微软雅黑"/>
            </a:endParaRPr>
          </a:p>
        </p:txBody>
      </p:sp>
      <p:pic>
        <p:nvPicPr>
          <p:cNvPr id="55329" name="Picture 38"/>
          <p:cNvPicPr/>
          <p:nvPr/>
        </p:nvPicPr>
        <p:blipFill>
          <a:blip r:embed="rId4"/>
          <a:stretch/>
        </p:blipFill>
        <p:spPr>
          <a:xfrm>
            <a:off x="1950759" y="1479234"/>
            <a:ext cx="469056" cy="385978"/>
          </a:xfrm>
          <a:prstGeom prst="rect">
            <a:avLst/>
          </a:prstGeom>
          <a:noFill/>
          <a:ln>
            <a:noFill/>
          </a:ln>
        </p:spPr>
      </p:pic>
      <p:pic>
        <p:nvPicPr>
          <p:cNvPr id="55330" name="Picture 39"/>
          <p:cNvPicPr/>
          <p:nvPr/>
        </p:nvPicPr>
        <p:blipFill>
          <a:blip r:embed="rId3"/>
          <a:stretch/>
        </p:blipFill>
        <p:spPr>
          <a:xfrm>
            <a:off x="4804009" y="1383158"/>
            <a:ext cx="245794" cy="394406"/>
          </a:xfrm>
          <a:prstGeom prst="rect">
            <a:avLst/>
          </a:prstGeom>
          <a:noFill/>
          <a:ln>
            <a:noFill/>
          </a:ln>
        </p:spPr>
      </p:pic>
      <p:pic>
        <p:nvPicPr>
          <p:cNvPr id="55331" name="Picture 38"/>
          <p:cNvPicPr/>
          <p:nvPr/>
        </p:nvPicPr>
        <p:blipFill>
          <a:blip r:embed="rId4"/>
          <a:stretch/>
        </p:blipFill>
        <p:spPr>
          <a:xfrm>
            <a:off x="1573876" y="1326696"/>
            <a:ext cx="469056" cy="385978"/>
          </a:xfrm>
          <a:prstGeom prst="rect">
            <a:avLst/>
          </a:prstGeom>
          <a:noFill/>
          <a:ln>
            <a:noFill/>
          </a:ln>
        </p:spPr>
      </p:pic>
      <p:sp>
        <p:nvSpPr>
          <p:cNvPr id="86" name="圆角矩形 85"/>
          <p:cNvSpPr/>
          <p:nvPr/>
        </p:nvSpPr>
        <p:spPr>
          <a:xfrm>
            <a:off x="635178" y="4778055"/>
            <a:ext cx="9410700" cy="1379537"/>
          </a:xfrm>
          <a:prstGeom prst="roundRect">
            <a:avLst/>
          </a:prstGeom>
          <a:solidFill>
            <a:schemeClr val="lt1"/>
          </a:solidFill>
          <a:ln w="12700" cap="flat" cmpd="sng">
            <a:solidFill>
              <a:schemeClr val="accent5"/>
            </a:solidFill>
            <a:prstDash val="solid"/>
            <a:miter/>
          </a:ln>
        </p:spPr>
        <p:txBody>
          <a:bodyPr lIns="68577" tIns="34289" rIns="68577" bIns="34289" anchor="ctr"/>
          <a:lstStyle/>
          <a:p>
            <a:pPr>
              <a:buFont typeface="Arial" charset="0"/>
              <a:buNone/>
              <a:defRPr>
                <a:solidFill>
                  <a:schemeClr val="dk1"/>
                </a:solidFill>
              </a:defRPr>
            </a:pPr>
            <a:endParaRPr lang="zh-CN" sz="1100">
              <a:solidFill>
                <a:schemeClr val="dk1"/>
              </a:solidFill>
              <a:latin typeface="微软雅黑"/>
              <a:ea typeface="微软雅黑"/>
              <a:sym typeface="微软雅黑"/>
            </a:endParaRPr>
          </a:p>
        </p:txBody>
      </p:sp>
      <p:sp>
        <p:nvSpPr>
          <p:cNvPr id="55334" name="TextBox 86"/>
          <p:cNvSpPr txBox="1"/>
          <p:nvPr/>
        </p:nvSpPr>
        <p:spPr>
          <a:xfrm>
            <a:off x="737305" y="4763765"/>
            <a:ext cx="4227367" cy="346247"/>
          </a:xfrm>
          <a:prstGeom prst="rect">
            <a:avLst/>
          </a:prstGeom>
          <a:noFill/>
          <a:ln>
            <a:noFill/>
          </a:ln>
        </p:spPr>
        <p:txBody>
          <a:bodyPr wrap="square"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b="1">
                <a:latin typeface="微软雅黑"/>
                <a:ea typeface="微软雅黑"/>
                <a:sym typeface="微软雅黑"/>
              </a:rPr>
              <a:t>Business system</a:t>
            </a:r>
            <a:endParaRPr lang="zh-CN" b="1">
              <a:latin typeface="微软雅黑"/>
              <a:ea typeface="微软雅黑"/>
              <a:sym typeface="微软雅黑"/>
            </a:endParaRPr>
          </a:p>
        </p:txBody>
      </p:sp>
      <p:sp>
        <p:nvSpPr>
          <p:cNvPr id="55335" name="TextBox 87"/>
          <p:cNvSpPr txBox="1"/>
          <p:nvPr/>
        </p:nvSpPr>
        <p:spPr>
          <a:xfrm>
            <a:off x="6328782" y="5281483"/>
            <a:ext cx="817665" cy="300080"/>
          </a:xfrm>
          <a:prstGeom prst="rect">
            <a:avLst/>
          </a:prstGeom>
          <a:noFill/>
          <a:ln>
            <a:noFill/>
          </a:ln>
        </p:spPr>
        <p:txBody>
          <a:bodyPr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sz="1500" b="1">
                <a:latin typeface="微软雅黑"/>
                <a:ea typeface="微软雅黑"/>
                <a:sym typeface="微软雅黑"/>
              </a:rPr>
              <a:t>…</a:t>
            </a:r>
            <a:endParaRPr lang="zh-CN" sz="1500" b="1">
              <a:latin typeface="微软雅黑"/>
              <a:ea typeface="微软雅黑"/>
              <a:sym typeface="微软雅黑"/>
            </a:endParaRPr>
          </a:p>
        </p:txBody>
      </p:sp>
      <p:sp>
        <p:nvSpPr>
          <p:cNvPr id="89" name="圆角矩形 88"/>
          <p:cNvSpPr/>
          <p:nvPr/>
        </p:nvSpPr>
        <p:spPr>
          <a:xfrm>
            <a:off x="7199489" y="4892354"/>
            <a:ext cx="1930400" cy="342900"/>
          </a:xfrm>
          <a:prstGeom prst="roundRect">
            <a:avLst/>
          </a:prstGeom>
          <a:gradFill rotWithShape="1">
            <a:gsLst>
              <a:gs pos="0">
                <a:schemeClr val="accent2">
                  <a:lumMod val="102000"/>
                  <a:tint val="94000"/>
                </a:schemeClr>
              </a:gs>
              <a:gs pos="50000">
                <a:schemeClr val="accent2">
                  <a:shade val="100000"/>
                  <a:lumMod val="100000"/>
                </a:schemeClr>
              </a:gs>
              <a:gs pos="100000">
                <a:schemeClr val="accent2">
                  <a:shade val="78000"/>
                  <a:lumMod val="99000"/>
                </a:schemeClr>
              </a:gs>
            </a:gsLst>
            <a:lin ang="5400000" scaled="0"/>
          </a:gradFill>
          <a:ln w="6350" cap="flat" cmpd="sng">
            <a:solidFill>
              <a:schemeClr val="accent2"/>
            </a:solidFill>
            <a:prstDash val="solid"/>
            <a:miter/>
          </a:ln>
        </p:spPr>
        <p:txBody>
          <a:bodyPr lIns="68577" tIns="34289" rIns="68577" bIns="34289" anchor="ctr"/>
          <a:lstStyle/>
          <a:p>
            <a:pPr algn="ctr">
              <a:defRPr>
                <a:solidFill>
                  <a:schemeClr val="lt1"/>
                </a:solidFill>
              </a:defRPr>
            </a:pPr>
            <a:r>
              <a:rPr lang="en-US" sz="1100">
                <a:solidFill>
                  <a:schemeClr val="lt1"/>
                </a:solidFill>
                <a:latin typeface="微软雅黑"/>
                <a:ea typeface="微软雅黑"/>
                <a:sym typeface="微软雅黑"/>
              </a:rPr>
              <a:t>Facce </a:t>
            </a:r>
            <a:r>
              <a:rPr lang="en-US" sz="1100" b="1">
                <a:solidFill>
                  <a:schemeClr val="lt1"/>
                </a:solidFill>
                <a:latin typeface="微软雅黑"/>
                <a:ea typeface="微软雅黑"/>
                <a:sym typeface="微软雅黑"/>
              </a:rPr>
              <a:t>recognition</a:t>
            </a:r>
          </a:p>
        </p:txBody>
      </p:sp>
      <p:sp>
        <p:nvSpPr>
          <p:cNvPr id="90" name="圆角矩形 89"/>
          <p:cNvSpPr/>
          <p:nvPr/>
        </p:nvSpPr>
        <p:spPr>
          <a:xfrm>
            <a:off x="7199489" y="5320980"/>
            <a:ext cx="1930400" cy="330200"/>
          </a:xfrm>
          <a:prstGeom prst="roundRect">
            <a:avLst/>
          </a:prstGeom>
          <a:gradFill rotWithShape="1">
            <a:gsLst>
              <a:gs pos="0">
                <a:schemeClr val="accent2">
                  <a:lumMod val="102000"/>
                  <a:tint val="94000"/>
                </a:schemeClr>
              </a:gs>
              <a:gs pos="50000">
                <a:schemeClr val="accent2">
                  <a:shade val="100000"/>
                  <a:lumMod val="100000"/>
                </a:schemeClr>
              </a:gs>
              <a:gs pos="100000">
                <a:schemeClr val="accent2">
                  <a:shade val="78000"/>
                  <a:lumMod val="99000"/>
                </a:schemeClr>
              </a:gs>
            </a:gsLst>
            <a:lin ang="5400000" scaled="0"/>
          </a:gradFill>
          <a:ln w="6350" cap="flat" cmpd="sng">
            <a:solidFill>
              <a:schemeClr val="accent2"/>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safety  control &amp; big data</a:t>
            </a:r>
            <a:endParaRPr lang="zh-CN" sz="1100">
              <a:solidFill>
                <a:schemeClr val="lt1"/>
              </a:solidFill>
              <a:latin typeface="微软雅黑"/>
              <a:ea typeface="微软雅黑"/>
              <a:sym typeface="微软雅黑"/>
            </a:endParaRPr>
          </a:p>
        </p:txBody>
      </p:sp>
      <p:sp>
        <p:nvSpPr>
          <p:cNvPr id="91" name="圆角矩形 90"/>
          <p:cNvSpPr/>
          <p:nvPr/>
        </p:nvSpPr>
        <p:spPr>
          <a:xfrm>
            <a:off x="2802116" y="4846318"/>
            <a:ext cx="1568450"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deposit business</a:t>
            </a:r>
            <a:endParaRPr lang="zh-CN" sz="1100">
              <a:solidFill>
                <a:schemeClr val="lt1"/>
              </a:solidFill>
              <a:latin typeface="微软雅黑"/>
              <a:ea typeface="微软雅黑"/>
              <a:sym typeface="微软雅黑"/>
            </a:endParaRPr>
          </a:p>
        </p:txBody>
      </p:sp>
      <p:sp>
        <p:nvSpPr>
          <p:cNvPr id="92" name="圆角矩形 91"/>
          <p:cNvSpPr/>
          <p:nvPr/>
        </p:nvSpPr>
        <p:spPr>
          <a:xfrm>
            <a:off x="2781478" y="5293991"/>
            <a:ext cx="1568450"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loan business</a:t>
            </a:r>
            <a:endParaRPr lang="zh-CN" sz="1100">
              <a:solidFill>
                <a:schemeClr val="lt1"/>
              </a:solidFill>
              <a:latin typeface="微软雅黑"/>
              <a:ea typeface="微软雅黑"/>
              <a:sym typeface="微软雅黑"/>
            </a:endParaRPr>
          </a:p>
        </p:txBody>
      </p:sp>
      <p:sp>
        <p:nvSpPr>
          <p:cNvPr id="93" name="圆角矩形 92"/>
          <p:cNvSpPr/>
          <p:nvPr/>
        </p:nvSpPr>
        <p:spPr>
          <a:xfrm>
            <a:off x="943153" y="5320980"/>
            <a:ext cx="1587500"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Credit card</a:t>
            </a:r>
            <a:endParaRPr lang="zh-CN" sz="1100">
              <a:solidFill>
                <a:schemeClr val="lt1"/>
              </a:solidFill>
              <a:latin typeface="微软雅黑"/>
              <a:ea typeface="微软雅黑"/>
              <a:sym typeface="微软雅黑"/>
            </a:endParaRPr>
          </a:p>
        </p:txBody>
      </p:sp>
      <p:sp>
        <p:nvSpPr>
          <p:cNvPr id="94" name="圆角矩形 93"/>
          <p:cNvSpPr/>
          <p:nvPr/>
        </p:nvSpPr>
        <p:spPr>
          <a:xfrm>
            <a:off x="4632503" y="4846318"/>
            <a:ext cx="1609725"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Clearing system</a:t>
            </a:r>
            <a:endParaRPr lang="zh-CN" sz="1100">
              <a:solidFill>
                <a:schemeClr val="lt1"/>
              </a:solidFill>
              <a:latin typeface="微软雅黑"/>
              <a:ea typeface="微软雅黑"/>
              <a:sym typeface="微软雅黑"/>
            </a:endParaRPr>
          </a:p>
        </p:txBody>
      </p:sp>
      <p:sp>
        <p:nvSpPr>
          <p:cNvPr id="95" name="圆角矩形 94"/>
          <p:cNvSpPr/>
          <p:nvPr/>
        </p:nvSpPr>
        <p:spPr>
          <a:xfrm>
            <a:off x="4646790" y="5297166"/>
            <a:ext cx="1595438"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pPr>
            <a:r>
              <a:rPr lang="en-US" sz="1100" b="0" i="0" strike="noStrike" spc="0">
                <a:solidFill>
                  <a:srgbClr val="FFFFFF"/>
                </a:solidFill>
                <a:latin typeface="微软雅黑"/>
                <a:ea typeface="微软雅黑"/>
                <a:sym typeface="微软雅黑"/>
              </a:rPr>
              <a:t>business platform</a:t>
            </a:r>
          </a:p>
        </p:txBody>
      </p:sp>
      <p:sp>
        <p:nvSpPr>
          <p:cNvPr id="55343" name="TextBox 95"/>
          <p:cNvSpPr txBox="1"/>
          <p:nvPr/>
        </p:nvSpPr>
        <p:spPr>
          <a:xfrm>
            <a:off x="2691164" y="5777901"/>
            <a:ext cx="2514425" cy="253914"/>
          </a:xfrm>
          <a:prstGeom prst="rect">
            <a:avLst/>
          </a:prstGeom>
          <a:noFill/>
          <a:ln>
            <a:noFill/>
          </a:ln>
        </p:spPr>
        <p:txBody>
          <a:bodyPr wrap="square"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r>
              <a:rPr lang="en-US" sz="1200">
                <a:latin typeface="微软雅黑"/>
                <a:ea typeface="微软雅黑"/>
                <a:sym typeface="微软雅黑"/>
              </a:rPr>
              <a:t>traditional</a:t>
            </a:r>
            <a:r>
              <a:rPr lang="zh-CN" sz="1200">
                <a:latin typeface="微软雅黑"/>
                <a:ea typeface="微软雅黑"/>
                <a:sym typeface="微软雅黑"/>
              </a:rPr>
              <a:t> </a:t>
            </a:r>
            <a:r>
              <a:rPr lang="en-US" sz="1200">
                <a:latin typeface="微软雅黑"/>
                <a:ea typeface="微软雅黑"/>
                <a:sym typeface="微软雅黑"/>
              </a:rPr>
              <a:t>financial module</a:t>
            </a:r>
            <a:endParaRPr lang="zh-CN" sz="1200">
              <a:latin typeface="微软雅黑"/>
              <a:ea typeface="微软雅黑"/>
              <a:sym typeface="微软雅黑"/>
            </a:endParaRPr>
          </a:p>
        </p:txBody>
      </p:sp>
      <p:sp>
        <p:nvSpPr>
          <p:cNvPr id="55344" name="TextBox 96"/>
          <p:cNvSpPr txBox="1"/>
          <p:nvPr/>
        </p:nvSpPr>
        <p:spPr>
          <a:xfrm>
            <a:off x="7177716" y="5777901"/>
            <a:ext cx="1973998" cy="253914"/>
          </a:xfrm>
          <a:prstGeom prst="rect">
            <a:avLst/>
          </a:prstGeom>
          <a:noFill/>
          <a:ln>
            <a:noFill/>
          </a:ln>
        </p:spPr>
        <p:txBody>
          <a:bodyPr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sz="1200">
                <a:latin typeface="微软雅黑"/>
                <a:ea typeface="微软雅黑"/>
                <a:sym typeface="微软雅黑"/>
              </a:rPr>
              <a:t>New</a:t>
            </a:r>
            <a:r>
              <a:rPr lang="zh-CN" sz="1200">
                <a:latin typeface="微软雅黑"/>
                <a:ea typeface="微软雅黑"/>
                <a:sym typeface="微软雅黑"/>
              </a:rPr>
              <a:t> </a:t>
            </a:r>
            <a:r>
              <a:rPr lang="en-US" sz="1200">
                <a:latin typeface="微软雅黑"/>
                <a:ea typeface="微软雅黑"/>
                <a:sym typeface="微软雅黑"/>
              </a:rPr>
              <a:t>financial module</a:t>
            </a:r>
            <a:endParaRPr lang="zh-CN" sz="1200">
              <a:latin typeface="微软雅黑"/>
              <a:ea typeface="微软雅黑"/>
              <a:sym typeface="微软雅黑"/>
            </a:endParaRPr>
          </a:p>
        </p:txBody>
      </p:sp>
      <p:sp>
        <p:nvSpPr>
          <p:cNvPr id="3" name="矩形 2">
            <a:extLst>
              <a:ext uri="{FF2B5EF4-FFF2-40B4-BE49-F238E27FC236}">
                <a16:creationId xmlns:a16="http://schemas.microsoft.com/office/drawing/2014/main" id="{9BF881AC-275A-4EB4-9E19-98324A0AB0B4}"/>
              </a:ext>
            </a:extLst>
          </p:cNvPr>
          <p:cNvSpPr/>
          <p:nvPr/>
        </p:nvSpPr>
        <p:spPr>
          <a:xfrm>
            <a:off x="6722221" y="1163965"/>
            <a:ext cx="6096000" cy="3139321"/>
          </a:xfrm>
          <a:prstGeom prst="rect">
            <a:avLst/>
          </a:prstGeom>
        </p:spPr>
        <p:txBody>
          <a:bodyPr>
            <a:spAutoFit/>
          </a:bodyPr>
          <a:lstStyle/>
          <a:p>
            <a:r>
              <a:rPr lang="en-US" altLang="zh-CN" dirty="0">
                <a:latin typeface="微软雅黑"/>
                <a:ea typeface="微软雅黑"/>
                <a:sym typeface="微软雅黑"/>
              </a:rPr>
              <a:t>8</a:t>
            </a:r>
            <a:r>
              <a:rPr lang="zh-CN" altLang="en-US" dirty="0">
                <a:latin typeface="微软雅黑"/>
                <a:ea typeface="微软雅黑"/>
                <a:sym typeface="微软雅黑"/>
              </a:rPr>
              <a:t>00+ sets</a:t>
            </a:r>
          </a:p>
          <a:p>
            <a:endParaRPr lang="zh-CN" altLang="en-US" dirty="0">
              <a:latin typeface="微软雅黑"/>
              <a:ea typeface="微软雅黑"/>
              <a:sym typeface="微软雅黑"/>
            </a:endParaRPr>
          </a:p>
          <a:p>
            <a:r>
              <a:rPr lang="en-US" altLang="zh-CN" dirty="0">
                <a:latin typeface="微软雅黑"/>
                <a:ea typeface="微软雅黑"/>
                <a:sym typeface="微软雅黑"/>
              </a:rPr>
              <a:t>20</a:t>
            </a:r>
            <a:r>
              <a:rPr lang="zh-CN" altLang="en-US" dirty="0">
                <a:latin typeface="微软雅黑"/>
                <a:ea typeface="微软雅黑"/>
                <a:sym typeface="微软雅黑"/>
              </a:rPr>
              <a:t>00+ instance</a:t>
            </a:r>
          </a:p>
          <a:p>
            <a:endParaRPr lang="zh-CN" altLang="en-US" dirty="0">
              <a:latin typeface="微软雅黑"/>
              <a:ea typeface="微软雅黑"/>
              <a:sym typeface="微软雅黑"/>
            </a:endParaRPr>
          </a:p>
          <a:p>
            <a:r>
              <a:rPr lang="zh-CN" altLang="en-US" dirty="0">
                <a:latin typeface="微软雅黑"/>
                <a:ea typeface="微软雅黑"/>
                <a:sym typeface="微软雅黑"/>
              </a:rPr>
              <a:t>PB level storage</a:t>
            </a:r>
          </a:p>
          <a:p>
            <a:endParaRPr lang="zh-CN" altLang="en-US" dirty="0">
              <a:latin typeface="微软雅黑"/>
              <a:ea typeface="微软雅黑"/>
              <a:sym typeface="微软雅黑"/>
            </a:endParaRPr>
          </a:p>
          <a:p>
            <a:r>
              <a:rPr lang="zh-CN" altLang="en-US" dirty="0">
                <a:latin typeface="微软雅黑"/>
                <a:ea typeface="微软雅黑"/>
                <a:sym typeface="微软雅黑"/>
              </a:rPr>
              <a:t>Hundreds of kernel system</a:t>
            </a:r>
          </a:p>
          <a:p>
            <a:endParaRPr lang="zh-CN" altLang="en-US" dirty="0">
              <a:latin typeface="微软雅黑"/>
              <a:ea typeface="微软雅黑"/>
              <a:sym typeface="微软雅黑"/>
            </a:endParaRPr>
          </a:p>
          <a:p>
            <a:r>
              <a:rPr lang="zh-CN" altLang="en-US" dirty="0">
                <a:latin typeface="微软雅黑"/>
                <a:ea typeface="微软雅黑"/>
                <a:sym typeface="微软雅黑"/>
              </a:rPr>
              <a:t>Peak </a:t>
            </a:r>
            <a:r>
              <a:rPr lang="en-US" altLang="zh-CN" dirty="0">
                <a:latin typeface="微软雅黑"/>
                <a:ea typeface="微软雅黑"/>
                <a:sym typeface="微软雅黑"/>
              </a:rPr>
              <a:t>TPS</a:t>
            </a:r>
            <a:r>
              <a:rPr lang="zh-CN" altLang="en-US" dirty="0">
                <a:latin typeface="微软雅黑"/>
                <a:ea typeface="微软雅黑"/>
                <a:sym typeface="微软雅黑"/>
              </a:rPr>
              <a:t> 100 thousand </a:t>
            </a:r>
          </a:p>
          <a:p>
            <a:endParaRPr lang="zh-CN" altLang="en-US" dirty="0">
              <a:latin typeface="微软雅黑"/>
              <a:ea typeface="微软雅黑"/>
              <a:sym typeface="微软雅黑"/>
            </a:endParaRPr>
          </a:p>
          <a:p>
            <a:r>
              <a:rPr lang="zh-CN" altLang="en-US" dirty="0">
                <a:latin typeface="微软雅黑"/>
                <a:ea typeface="微软雅黑"/>
                <a:sym typeface="微软雅黑"/>
              </a:rPr>
              <a:t>360 million trading volume </a:t>
            </a:r>
          </a:p>
        </p:txBody>
      </p:sp>
    </p:spTree>
    <p:extLst>
      <p:ext uri="{BB962C8B-B14F-4D97-AF65-F5344CB8AC3E}">
        <p14:creationId xmlns:p14="http://schemas.microsoft.com/office/powerpoint/2010/main" val="159809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F840F6-EA67-42E9-ABB7-91460145C580}"/>
              </a:ext>
            </a:extLst>
          </p:cNvPr>
          <p:cNvSpPr>
            <a:spLocks noGrp="1"/>
          </p:cNvSpPr>
          <p:nvPr>
            <p:ph type="title"/>
          </p:nvPr>
        </p:nvSpPr>
        <p:spPr/>
        <p:txBody>
          <a:bodyPr/>
          <a:lstStyle/>
          <a:p>
            <a:r>
              <a:rPr lang="en-US" altLang="zh-CN" dirty="0"/>
              <a:t>YOOZOO</a:t>
            </a:r>
            <a:endParaRPr lang="zh-CN" altLang="en-US" dirty="0"/>
          </a:p>
        </p:txBody>
      </p:sp>
      <p:pic>
        <p:nvPicPr>
          <p:cNvPr id="2052" name="Picture 4" descr="https://pic1.zhimg.com/80/v2-7c98188e5e131aaf18db72aa91138568_1440w.jpg">
            <a:extLst>
              <a:ext uri="{FF2B5EF4-FFF2-40B4-BE49-F238E27FC236}">
                <a16:creationId xmlns:a16="http://schemas.microsoft.com/office/drawing/2014/main" id="{BE735D8F-B880-4668-972E-828948314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97" y="1867540"/>
            <a:ext cx="5126665" cy="2883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ic2.zhimg.com/80/v2-a8e6b584afce80fa7f6f2241e1b8f0b5_1440w.jpg">
            <a:extLst>
              <a:ext uri="{FF2B5EF4-FFF2-40B4-BE49-F238E27FC236}">
                <a16:creationId xmlns:a16="http://schemas.microsoft.com/office/drawing/2014/main" id="{34FCD30B-C208-4795-A648-A68240909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67540"/>
            <a:ext cx="5227674" cy="294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228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 name="矩形: 圆角 68"/>
          <p:cNvSpPr/>
          <p:nvPr/>
        </p:nvSpPr>
        <p:spPr>
          <a:xfrm>
            <a:off x="482650" y="5057619"/>
            <a:ext cx="5122623" cy="827924"/>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1" name="矩形: 圆角 40"/>
          <p:cNvSpPr/>
          <p:nvPr/>
        </p:nvSpPr>
        <p:spPr>
          <a:xfrm>
            <a:off x="482650" y="4186696"/>
            <a:ext cx="5122623" cy="789353"/>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67" name="矩形: 圆角 66"/>
          <p:cNvSpPr/>
          <p:nvPr/>
        </p:nvSpPr>
        <p:spPr>
          <a:xfrm>
            <a:off x="360482" y="2157984"/>
            <a:ext cx="1671618" cy="3867912"/>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62" name="矩形: 圆角 61"/>
          <p:cNvSpPr/>
          <p:nvPr/>
        </p:nvSpPr>
        <p:spPr>
          <a:xfrm>
            <a:off x="4230576" y="2145792"/>
            <a:ext cx="1517905" cy="3880104"/>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9" name="矩形: 圆角 48"/>
          <p:cNvSpPr/>
          <p:nvPr/>
        </p:nvSpPr>
        <p:spPr>
          <a:xfrm>
            <a:off x="2326442" y="2157984"/>
            <a:ext cx="1622458" cy="3867912"/>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2" name="矩形: 圆角 41"/>
          <p:cNvSpPr/>
          <p:nvPr/>
        </p:nvSpPr>
        <p:spPr>
          <a:xfrm>
            <a:off x="6471986" y="2157984"/>
            <a:ext cx="1656374" cy="3867912"/>
          </a:xfrm>
          <a:prstGeom prst="roundRect">
            <a:avLst/>
          </a:prstGeom>
          <a:solidFill>
            <a:schemeClr val="bg2">
              <a:lumMod val="90000"/>
            </a:schemeClr>
          </a:solid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36" name="矩形: 圆角 35"/>
          <p:cNvSpPr/>
          <p:nvPr/>
        </p:nvSpPr>
        <p:spPr>
          <a:xfrm>
            <a:off x="6556776" y="4204984"/>
            <a:ext cx="1525864" cy="789353"/>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dirty="0">
              <a:latin typeface="微软雅黑"/>
              <a:ea typeface="微软雅黑"/>
              <a:sym typeface="微软雅黑"/>
            </a:endParaRPr>
          </a:p>
        </p:txBody>
      </p:sp>
      <p:sp>
        <p:nvSpPr>
          <p:cNvPr id="37" name="矩形: 圆角 36"/>
          <p:cNvSpPr/>
          <p:nvPr/>
        </p:nvSpPr>
        <p:spPr>
          <a:xfrm>
            <a:off x="6666297" y="3000149"/>
            <a:ext cx="131836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38" name="矩形: 圆角 37"/>
          <p:cNvSpPr/>
          <p:nvPr/>
        </p:nvSpPr>
        <p:spPr>
          <a:xfrm>
            <a:off x="6658017" y="3557872"/>
            <a:ext cx="131836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sp>
        <p:nvSpPr>
          <p:cNvPr id="43" name="矩形: 圆角 42"/>
          <p:cNvSpPr/>
          <p:nvPr/>
        </p:nvSpPr>
        <p:spPr>
          <a:xfrm>
            <a:off x="6666297" y="2430836"/>
            <a:ext cx="131836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sp>
        <p:nvSpPr>
          <p:cNvPr id="44" name="矩形: 圆角 43"/>
          <p:cNvSpPr/>
          <p:nvPr/>
        </p:nvSpPr>
        <p:spPr>
          <a:xfrm>
            <a:off x="2448609" y="2993184"/>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45" name="矩形: 圆角 44"/>
          <p:cNvSpPr/>
          <p:nvPr/>
        </p:nvSpPr>
        <p:spPr>
          <a:xfrm>
            <a:off x="2448609" y="3567025"/>
            <a:ext cx="136313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sp>
        <p:nvSpPr>
          <p:cNvPr id="50" name="矩形: 圆角 49"/>
          <p:cNvSpPr/>
          <p:nvPr/>
        </p:nvSpPr>
        <p:spPr>
          <a:xfrm>
            <a:off x="2448610" y="2430836"/>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sp>
        <p:nvSpPr>
          <p:cNvPr id="59" name="矩形: 圆角 58"/>
          <p:cNvSpPr/>
          <p:nvPr/>
        </p:nvSpPr>
        <p:spPr>
          <a:xfrm>
            <a:off x="4381452" y="2980992"/>
            <a:ext cx="122382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60" name="矩形: 圆角 59"/>
          <p:cNvSpPr/>
          <p:nvPr/>
        </p:nvSpPr>
        <p:spPr>
          <a:xfrm>
            <a:off x="4381452" y="3554833"/>
            <a:ext cx="122382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sp>
        <p:nvSpPr>
          <p:cNvPr id="63" name="矩形: 圆角 62"/>
          <p:cNvSpPr/>
          <p:nvPr/>
        </p:nvSpPr>
        <p:spPr>
          <a:xfrm>
            <a:off x="4381453" y="2418644"/>
            <a:ext cx="122382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sp>
        <p:nvSpPr>
          <p:cNvPr id="64" name="矩形: 圆角 63"/>
          <p:cNvSpPr/>
          <p:nvPr/>
        </p:nvSpPr>
        <p:spPr>
          <a:xfrm>
            <a:off x="519225" y="2999280"/>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65" name="矩形: 圆角 64"/>
          <p:cNvSpPr/>
          <p:nvPr/>
        </p:nvSpPr>
        <p:spPr>
          <a:xfrm>
            <a:off x="519225" y="3573121"/>
            <a:ext cx="136313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pic>
        <p:nvPicPr>
          <p:cNvPr id="66" name="图片 65"/>
          <p:cNvPicPr/>
          <p:nvPr/>
        </p:nvPicPr>
        <p:blipFill>
          <a:blip r:embed="rId3"/>
          <a:stretch/>
        </p:blipFill>
        <p:spPr>
          <a:xfrm>
            <a:off x="1058561" y="4374290"/>
            <a:ext cx="587059" cy="587059"/>
          </a:xfrm>
          <a:prstGeom prst="rect">
            <a:avLst/>
          </a:prstGeom>
        </p:spPr>
      </p:pic>
      <p:sp>
        <p:nvSpPr>
          <p:cNvPr id="68" name="矩形: 圆角 67"/>
          <p:cNvSpPr/>
          <p:nvPr/>
        </p:nvSpPr>
        <p:spPr>
          <a:xfrm>
            <a:off x="519226" y="2436932"/>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pic>
        <p:nvPicPr>
          <p:cNvPr id="73" name="图片 72"/>
          <p:cNvPicPr/>
          <p:nvPr/>
        </p:nvPicPr>
        <p:blipFill>
          <a:blip r:embed="rId3"/>
          <a:stretch/>
        </p:blipFill>
        <p:spPr>
          <a:xfrm>
            <a:off x="2871184" y="4399210"/>
            <a:ext cx="587059" cy="587059"/>
          </a:xfrm>
          <a:prstGeom prst="rect">
            <a:avLst/>
          </a:prstGeom>
        </p:spPr>
      </p:pic>
      <p:pic>
        <p:nvPicPr>
          <p:cNvPr id="74" name="图片 73"/>
          <p:cNvPicPr/>
          <p:nvPr/>
        </p:nvPicPr>
        <p:blipFill>
          <a:blip r:embed="rId3"/>
          <a:stretch/>
        </p:blipFill>
        <p:spPr>
          <a:xfrm>
            <a:off x="4611489" y="4407626"/>
            <a:ext cx="587059" cy="587059"/>
          </a:xfrm>
          <a:prstGeom prst="rect">
            <a:avLst/>
          </a:prstGeom>
        </p:spPr>
      </p:pic>
      <p:pic>
        <p:nvPicPr>
          <p:cNvPr id="75" name="图片 74"/>
          <p:cNvPicPr/>
          <p:nvPr/>
        </p:nvPicPr>
        <p:blipFill>
          <a:blip r:embed="rId3"/>
          <a:stretch/>
        </p:blipFill>
        <p:spPr>
          <a:xfrm>
            <a:off x="1058561" y="5294294"/>
            <a:ext cx="587059" cy="587059"/>
          </a:xfrm>
          <a:prstGeom prst="rect">
            <a:avLst/>
          </a:prstGeom>
        </p:spPr>
      </p:pic>
      <p:pic>
        <p:nvPicPr>
          <p:cNvPr id="76" name="图片 75"/>
          <p:cNvPicPr/>
          <p:nvPr/>
        </p:nvPicPr>
        <p:blipFill>
          <a:blip r:embed="rId3"/>
          <a:stretch/>
        </p:blipFill>
        <p:spPr>
          <a:xfrm>
            <a:off x="2885486" y="5289444"/>
            <a:ext cx="587059" cy="587059"/>
          </a:xfrm>
          <a:prstGeom prst="rect">
            <a:avLst/>
          </a:prstGeom>
        </p:spPr>
      </p:pic>
      <p:pic>
        <p:nvPicPr>
          <p:cNvPr id="77" name="图片 76"/>
          <p:cNvPicPr/>
          <p:nvPr/>
        </p:nvPicPr>
        <p:blipFill>
          <a:blip r:embed="rId3"/>
          <a:stretch/>
        </p:blipFill>
        <p:spPr>
          <a:xfrm>
            <a:off x="4603399" y="5283571"/>
            <a:ext cx="587059" cy="587059"/>
          </a:xfrm>
          <a:prstGeom prst="rect">
            <a:avLst/>
          </a:prstGeom>
        </p:spPr>
      </p:pic>
      <p:pic>
        <p:nvPicPr>
          <p:cNvPr id="78" name="图片 77"/>
          <p:cNvPicPr/>
          <p:nvPr/>
        </p:nvPicPr>
        <p:blipFill>
          <a:blip r:embed="rId3"/>
          <a:stretch/>
        </p:blipFill>
        <p:spPr>
          <a:xfrm>
            <a:off x="6632232" y="4407221"/>
            <a:ext cx="587059" cy="587059"/>
          </a:xfrm>
          <a:prstGeom prst="rect">
            <a:avLst/>
          </a:prstGeom>
        </p:spPr>
      </p:pic>
      <p:pic>
        <p:nvPicPr>
          <p:cNvPr id="79" name="图片 78"/>
          <p:cNvPicPr/>
          <p:nvPr/>
        </p:nvPicPr>
        <p:blipFill>
          <a:blip r:embed="rId3"/>
          <a:stretch/>
        </p:blipFill>
        <p:spPr>
          <a:xfrm>
            <a:off x="7416566" y="4400523"/>
            <a:ext cx="587059" cy="587059"/>
          </a:xfrm>
          <a:prstGeom prst="rect">
            <a:avLst/>
          </a:prstGeom>
        </p:spPr>
      </p:pic>
      <p:sp>
        <p:nvSpPr>
          <p:cNvPr id="80" name="文本框 79"/>
          <p:cNvSpPr txBox="1"/>
          <p:nvPr/>
        </p:nvSpPr>
        <p:spPr>
          <a:xfrm>
            <a:off x="2884809" y="4220107"/>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81" name="文本框 80"/>
          <p:cNvSpPr txBox="1"/>
          <p:nvPr/>
        </p:nvSpPr>
        <p:spPr>
          <a:xfrm>
            <a:off x="1100352" y="4223156"/>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SLAVE1</a:t>
            </a:r>
            <a:endParaRPr lang="zh-CN" sz="900">
              <a:latin typeface="微软雅黑"/>
              <a:ea typeface="微软雅黑"/>
              <a:sym typeface="微软雅黑"/>
            </a:endParaRPr>
          </a:p>
        </p:txBody>
      </p:sp>
      <p:sp>
        <p:nvSpPr>
          <p:cNvPr id="82" name="文本框 81"/>
          <p:cNvSpPr txBox="1"/>
          <p:nvPr/>
        </p:nvSpPr>
        <p:spPr>
          <a:xfrm>
            <a:off x="4659759" y="4216594"/>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SLAVE2</a:t>
            </a:r>
            <a:endParaRPr lang="zh-CN" sz="900">
              <a:latin typeface="微软雅黑"/>
              <a:ea typeface="微软雅黑"/>
              <a:sym typeface="微软雅黑"/>
            </a:endParaRPr>
          </a:p>
        </p:txBody>
      </p:sp>
      <p:sp>
        <p:nvSpPr>
          <p:cNvPr id="83" name="文本框 82"/>
          <p:cNvSpPr txBox="1"/>
          <p:nvPr/>
        </p:nvSpPr>
        <p:spPr>
          <a:xfrm>
            <a:off x="1082786" y="5127690"/>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84" name="文本框 83"/>
          <p:cNvSpPr txBox="1"/>
          <p:nvPr/>
        </p:nvSpPr>
        <p:spPr>
          <a:xfrm>
            <a:off x="2952729" y="5141782"/>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SLAVE1</a:t>
            </a:r>
            <a:endParaRPr lang="zh-CN" sz="900">
              <a:latin typeface="微软雅黑"/>
              <a:ea typeface="微软雅黑"/>
              <a:sym typeface="微软雅黑"/>
            </a:endParaRPr>
          </a:p>
        </p:txBody>
      </p:sp>
      <p:sp>
        <p:nvSpPr>
          <p:cNvPr id="85" name="文本框 84"/>
          <p:cNvSpPr txBox="1"/>
          <p:nvPr/>
        </p:nvSpPr>
        <p:spPr>
          <a:xfrm>
            <a:off x="4715676" y="5137075"/>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SLAVE2</a:t>
            </a:r>
            <a:endParaRPr lang="zh-CN" sz="900">
              <a:latin typeface="微软雅黑"/>
              <a:ea typeface="微软雅黑"/>
              <a:sym typeface="微软雅黑"/>
            </a:endParaRPr>
          </a:p>
        </p:txBody>
      </p:sp>
      <p:cxnSp>
        <p:nvCxnSpPr>
          <p:cNvPr id="5" name="直接箭头连接符 4"/>
          <p:cNvCxnSpPr>
            <a:endCxn id="73" idx="1"/>
          </p:cNvCxnSpPr>
          <p:nvPr/>
        </p:nvCxnSpPr>
        <p:spPr>
          <a:xfrm>
            <a:off x="1645620" y="4692740"/>
            <a:ext cx="1225564" cy="0"/>
          </a:xfrm>
          <a:prstGeom prst="straightConnector1">
            <a:avLst/>
          </a:prstGeom>
          <a:noFill/>
          <a:ln w="28575" cap="flat">
            <a:solidFill>
              <a:srgbClr val="000000"/>
            </a:solidFill>
            <a:prstDash val="solid"/>
            <a:miter/>
            <a:headEnd type="triangle"/>
            <a:tailEnd type="triangle"/>
          </a:ln>
        </p:spPr>
      </p:cxnSp>
      <p:cxnSp>
        <p:nvCxnSpPr>
          <p:cNvPr id="11" name="直接箭头连接符 10"/>
          <p:cNvCxnSpPr>
            <a:endCxn id="74" idx="1"/>
          </p:cNvCxnSpPr>
          <p:nvPr/>
        </p:nvCxnSpPr>
        <p:spPr>
          <a:xfrm>
            <a:off x="3458243" y="4701155"/>
            <a:ext cx="1153247" cy="0"/>
          </a:xfrm>
          <a:prstGeom prst="straightConnector1">
            <a:avLst/>
          </a:prstGeom>
          <a:noFill/>
          <a:ln w="28575" cap="flat">
            <a:solidFill>
              <a:srgbClr val="000000"/>
            </a:solidFill>
            <a:prstDash val="solid"/>
            <a:miter/>
            <a:headEnd type="triangle"/>
            <a:tailEnd type="triangle"/>
          </a:ln>
        </p:spPr>
      </p:cxnSp>
      <p:cxnSp>
        <p:nvCxnSpPr>
          <p:cNvPr id="18" name="直接箭头连接符 17"/>
          <p:cNvCxnSpPr>
            <a:stCxn id="75" idx="3"/>
            <a:endCxn id="76" idx="1"/>
          </p:cNvCxnSpPr>
          <p:nvPr/>
        </p:nvCxnSpPr>
        <p:spPr>
          <a:xfrm flipV="1">
            <a:off x="1645620" y="5582974"/>
            <a:ext cx="1239866" cy="4850"/>
          </a:xfrm>
          <a:prstGeom prst="straightConnector1">
            <a:avLst/>
          </a:prstGeom>
          <a:noFill/>
          <a:ln w="28575" cap="flat">
            <a:solidFill>
              <a:srgbClr val="000000"/>
            </a:solidFill>
            <a:prstDash val="solid"/>
            <a:miter/>
            <a:headEnd type="triangle"/>
            <a:tailEnd type="triangle"/>
          </a:ln>
        </p:spPr>
      </p:cxnSp>
      <p:cxnSp>
        <p:nvCxnSpPr>
          <p:cNvPr id="92" name="连接符: 肘形 91"/>
          <p:cNvCxnSpPr>
            <a:stCxn id="75" idx="0"/>
            <a:endCxn id="77" idx="1"/>
          </p:cNvCxnSpPr>
          <p:nvPr/>
        </p:nvCxnSpPr>
        <p:spPr>
          <a:xfrm rot="16200000" flipH="1">
            <a:off x="2836341" y="3810043"/>
            <a:ext cx="282807" cy="3251308"/>
          </a:xfrm>
          <a:prstGeom prst="bentConnector4">
            <a:avLst>
              <a:gd name="adj1" fmla="val -40416"/>
              <a:gd name="adj2" fmla="val 83482"/>
            </a:avLst>
          </a:prstGeom>
          <a:noFill/>
          <a:ln w="28575" cap="flat">
            <a:solidFill>
              <a:srgbClr val="000000"/>
            </a:solidFill>
            <a:prstDash val="solid"/>
            <a:miter/>
            <a:headEnd type="triangle"/>
            <a:tailEnd type="triangle"/>
          </a:ln>
        </p:spPr>
      </p:cxnSp>
      <p:cxnSp>
        <p:nvCxnSpPr>
          <p:cNvPr id="98" name="直接箭头连接符 97"/>
          <p:cNvCxnSpPr>
            <a:stCxn id="74" idx="3"/>
            <a:endCxn id="78" idx="1"/>
          </p:cNvCxnSpPr>
          <p:nvPr/>
        </p:nvCxnSpPr>
        <p:spPr>
          <a:xfrm flipV="1">
            <a:off x="5198548" y="4700751"/>
            <a:ext cx="1433684" cy="405"/>
          </a:xfrm>
          <a:prstGeom prst="straightConnector1">
            <a:avLst/>
          </a:prstGeom>
          <a:noFill/>
          <a:ln w="28575" cap="flat">
            <a:solidFill>
              <a:srgbClr val="C00000"/>
            </a:solidFill>
            <a:prstDash val="dash"/>
            <a:miter/>
            <a:headEnd type="triangle"/>
            <a:tailEnd type="triangle"/>
          </a:ln>
        </p:spPr>
      </p:cxnSp>
      <p:sp>
        <p:nvSpPr>
          <p:cNvPr id="100" name="矩形: 圆角 99"/>
          <p:cNvSpPr/>
          <p:nvPr/>
        </p:nvSpPr>
        <p:spPr>
          <a:xfrm>
            <a:off x="6556776" y="5057619"/>
            <a:ext cx="1525864" cy="827925"/>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pic>
        <p:nvPicPr>
          <p:cNvPr id="101" name="图片 100"/>
          <p:cNvPicPr/>
          <p:nvPr/>
        </p:nvPicPr>
        <p:blipFill>
          <a:blip r:embed="rId3"/>
          <a:stretch/>
        </p:blipFill>
        <p:spPr>
          <a:xfrm>
            <a:off x="6632232" y="5277662"/>
            <a:ext cx="587059" cy="587059"/>
          </a:xfrm>
          <a:prstGeom prst="rect">
            <a:avLst/>
          </a:prstGeom>
        </p:spPr>
      </p:pic>
      <p:pic>
        <p:nvPicPr>
          <p:cNvPr id="102" name="图片 101"/>
          <p:cNvPicPr/>
          <p:nvPr/>
        </p:nvPicPr>
        <p:blipFill>
          <a:blip r:embed="rId3"/>
          <a:stretch/>
        </p:blipFill>
        <p:spPr>
          <a:xfrm>
            <a:off x="7416566" y="5261820"/>
            <a:ext cx="587059" cy="587059"/>
          </a:xfrm>
          <a:prstGeom prst="rect">
            <a:avLst/>
          </a:prstGeom>
        </p:spPr>
      </p:pic>
      <p:cxnSp>
        <p:nvCxnSpPr>
          <p:cNvPr id="103" name="直接箭头连接符 102"/>
          <p:cNvCxnSpPr>
            <a:stCxn id="77" idx="3"/>
            <a:endCxn id="101" idx="1"/>
          </p:cNvCxnSpPr>
          <p:nvPr/>
        </p:nvCxnSpPr>
        <p:spPr>
          <a:xfrm flipV="1">
            <a:off x="5190458" y="5571192"/>
            <a:ext cx="1441775" cy="5909"/>
          </a:xfrm>
          <a:prstGeom prst="straightConnector1">
            <a:avLst/>
          </a:prstGeom>
          <a:noFill/>
          <a:ln w="28575" cap="flat">
            <a:solidFill>
              <a:srgbClr val="C00000"/>
            </a:solidFill>
            <a:prstDash val="dash"/>
            <a:miter/>
            <a:headEnd type="triangle"/>
            <a:tailEnd type="triangle"/>
          </a:ln>
        </p:spPr>
      </p:cxnSp>
      <p:sp>
        <p:nvSpPr>
          <p:cNvPr id="106" name="文本框 105"/>
          <p:cNvSpPr txBox="1"/>
          <p:nvPr/>
        </p:nvSpPr>
        <p:spPr>
          <a:xfrm>
            <a:off x="6656457" y="4240599"/>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107" name="文本框 106"/>
          <p:cNvSpPr txBox="1"/>
          <p:nvPr/>
        </p:nvSpPr>
        <p:spPr>
          <a:xfrm>
            <a:off x="7509102" y="4236133"/>
            <a:ext cx="423194"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a:t>
            </a:r>
            <a:endParaRPr lang="zh-CN" sz="900">
              <a:latin typeface="微软雅黑"/>
              <a:ea typeface="微软雅黑"/>
              <a:sym typeface="微软雅黑"/>
            </a:endParaRPr>
          </a:p>
        </p:txBody>
      </p:sp>
      <p:sp>
        <p:nvSpPr>
          <p:cNvPr id="108" name="文本框 107"/>
          <p:cNvSpPr txBox="1"/>
          <p:nvPr/>
        </p:nvSpPr>
        <p:spPr>
          <a:xfrm>
            <a:off x="6652323" y="5113272"/>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109" name="文本框 108"/>
          <p:cNvSpPr txBox="1"/>
          <p:nvPr/>
        </p:nvSpPr>
        <p:spPr>
          <a:xfrm>
            <a:off x="7515088" y="5072937"/>
            <a:ext cx="423194"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a:t>
            </a:r>
            <a:endParaRPr lang="zh-CN" sz="900">
              <a:latin typeface="微软雅黑"/>
              <a:ea typeface="微软雅黑"/>
              <a:sym typeface="微软雅黑"/>
            </a:endParaRPr>
          </a:p>
        </p:txBody>
      </p:sp>
      <p:sp>
        <p:nvSpPr>
          <p:cNvPr id="111" name="文本框 110"/>
          <p:cNvSpPr txBox="1"/>
          <p:nvPr/>
        </p:nvSpPr>
        <p:spPr>
          <a:xfrm>
            <a:off x="5879791" y="4587739"/>
            <a:ext cx="431209"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async</a:t>
            </a:r>
            <a:endParaRPr lang="zh-CN" sz="1000" b="1">
              <a:latin typeface="微软雅黑"/>
              <a:ea typeface="微软雅黑"/>
              <a:sym typeface="微软雅黑"/>
            </a:endParaRPr>
          </a:p>
        </p:txBody>
      </p:sp>
      <p:sp>
        <p:nvSpPr>
          <p:cNvPr id="112" name="文本框 111"/>
          <p:cNvSpPr txBox="1"/>
          <p:nvPr/>
        </p:nvSpPr>
        <p:spPr>
          <a:xfrm>
            <a:off x="5897549" y="5433513"/>
            <a:ext cx="431209"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async</a:t>
            </a:r>
            <a:endParaRPr lang="zh-CN" sz="1000" b="1">
              <a:latin typeface="微软雅黑"/>
              <a:ea typeface="微软雅黑"/>
              <a:sym typeface="微软雅黑"/>
            </a:endParaRPr>
          </a:p>
        </p:txBody>
      </p:sp>
      <p:sp>
        <p:nvSpPr>
          <p:cNvPr id="113" name="箭头: 下 112"/>
          <p:cNvSpPr/>
          <p:nvPr/>
        </p:nvSpPr>
        <p:spPr>
          <a:xfrm>
            <a:off x="1096227" y="2738313"/>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14" name="文本框 113"/>
          <p:cNvSpPr txBox="1"/>
          <p:nvPr/>
        </p:nvSpPr>
        <p:spPr>
          <a:xfrm>
            <a:off x="2009698" y="4581960"/>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5" name="文本框 114"/>
          <p:cNvSpPr txBox="1"/>
          <p:nvPr/>
        </p:nvSpPr>
        <p:spPr>
          <a:xfrm>
            <a:off x="3884593" y="4576334"/>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6" name="文本框 115"/>
          <p:cNvSpPr txBox="1"/>
          <p:nvPr/>
        </p:nvSpPr>
        <p:spPr>
          <a:xfrm>
            <a:off x="3573433" y="5032596"/>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7" name="文本框 116"/>
          <p:cNvSpPr txBox="1"/>
          <p:nvPr/>
        </p:nvSpPr>
        <p:spPr>
          <a:xfrm>
            <a:off x="2054642" y="5458180"/>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8" name="文本框 117"/>
          <p:cNvSpPr txBox="1"/>
          <p:nvPr/>
        </p:nvSpPr>
        <p:spPr>
          <a:xfrm>
            <a:off x="687453" y="6091060"/>
            <a:ext cx="1219887"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Inner city IDC1</a:t>
            </a:r>
            <a:endParaRPr lang="zh-CN" sz="1200" b="1">
              <a:latin typeface="微软雅黑"/>
              <a:ea typeface="微软雅黑"/>
              <a:sym typeface="微软雅黑"/>
            </a:endParaRPr>
          </a:p>
        </p:txBody>
      </p:sp>
      <p:sp>
        <p:nvSpPr>
          <p:cNvPr id="119" name="文本框 118"/>
          <p:cNvSpPr txBox="1"/>
          <p:nvPr/>
        </p:nvSpPr>
        <p:spPr>
          <a:xfrm>
            <a:off x="2520232" y="6094908"/>
            <a:ext cx="1219887"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Inner city IDC2</a:t>
            </a:r>
            <a:endParaRPr lang="zh-CN" sz="1200" b="1">
              <a:latin typeface="微软雅黑"/>
              <a:ea typeface="微软雅黑"/>
              <a:sym typeface="微软雅黑"/>
            </a:endParaRPr>
          </a:p>
        </p:txBody>
      </p:sp>
      <p:sp>
        <p:nvSpPr>
          <p:cNvPr id="120" name="文本框 119"/>
          <p:cNvSpPr txBox="1"/>
          <p:nvPr/>
        </p:nvSpPr>
        <p:spPr>
          <a:xfrm>
            <a:off x="6782339" y="6093034"/>
            <a:ext cx="1035669"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Intercity IDC</a:t>
            </a:r>
            <a:endParaRPr lang="zh-CN" sz="1200" b="1">
              <a:latin typeface="微软雅黑"/>
              <a:ea typeface="微软雅黑"/>
              <a:sym typeface="微软雅黑"/>
            </a:endParaRPr>
          </a:p>
        </p:txBody>
      </p:sp>
      <p:sp>
        <p:nvSpPr>
          <p:cNvPr id="121" name="文本框 120"/>
          <p:cNvSpPr txBox="1"/>
          <p:nvPr/>
        </p:nvSpPr>
        <p:spPr>
          <a:xfrm>
            <a:off x="4298605" y="6079927"/>
            <a:ext cx="1219887"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Inner city IDC3</a:t>
            </a:r>
            <a:endParaRPr lang="zh-CN" sz="1200" b="1">
              <a:latin typeface="微软雅黑"/>
              <a:ea typeface="微软雅黑"/>
              <a:sym typeface="微软雅黑"/>
            </a:endParaRPr>
          </a:p>
        </p:txBody>
      </p:sp>
      <p:sp>
        <p:nvSpPr>
          <p:cNvPr id="122" name="文本框 121"/>
          <p:cNvSpPr txBox="1"/>
          <p:nvPr/>
        </p:nvSpPr>
        <p:spPr>
          <a:xfrm>
            <a:off x="329998" y="2185210"/>
            <a:ext cx="1858435" cy="256802"/>
          </a:xfrm>
          <a:prstGeom prst="rect">
            <a:avLst/>
          </a:prstGeom>
          <a:noFill/>
          <a:ln>
            <a:noFill/>
          </a:ln>
        </p:spPr>
        <p:txBody>
          <a:bodyPr vert="horz" wrap="square" lIns="35719" tIns="35719" rIns="35719" bIns="35719" numCol="1" spcCol="38100" anchor="ctr">
            <a:spAutoFit/>
          </a:bodyPr>
          <a:lstStyle/>
          <a:p>
            <a:pPr algn="ctr" defTabSz="410766">
              <a:spcBef>
                <a:spcPts val="0"/>
              </a:spcBef>
              <a:spcAft>
                <a:spcPts val="0"/>
              </a:spcAft>
            </a:pPr>
            <a:r>
              <a:rPr lang="en-US" sz="1200" b="1">
                <a:solidFill>
                  <a:schemeClr val="bg1"/>
                </a:solidFill>
                <a:latin typeface="微软雅黑"/>
                <a:ea typeface="微软雅黑"/>
                <a:sym typeface="微软雅黑"/>
              </a:rPr>
              <a:t>DCN Master</a:t>
            </a:r>
            <a:endParaRPr lang="zh-CN" sz="1200" b="1">
              <a:solidFill>
                <a:schemeClr val="bg1"/>
              </a:solidFill>
              <a:latin typeface="微软雅黑"/>
              <a:ea typeface="微软雅黑"/>
              <a:sym typeface="微软雅黑"/>
            </a:endParaRPr>
          </a:p>
        </p:txBody>
      </p:sp>
      <p:sp>
        <p:nvSpPr>
          <p:cNvPr id="123" name="文本框 122"/>
          <p:cNvSpPr txBox="1"/>
          <p:nvPr/>
        </p:nvSpPr>
        <p:spPr>
          <a:xfrm>
            <a:off x="2377507" y="2200831"/>
            <a:ext cx="1685821" cy="256802"/>
          </a:xfrm>
          <a:prstGeom prst="rect">
            <a:avLst/>
          </a:prstGeom>
          <a:noFill/>
          <a:ln>
            <a:noFill/>
          </a:ln>
        </p:spPr>
        <p:txBody>
          <a:bodyPr vert="horz" wrap="square" lIns="35719" tIns="35719" rIns="35719" bIns="35719" numCol="1" spcCol="38100" anchor="ctr">
            <a:spAutoFit/>
          </a:bodyPr>
          <a:lstStyle/>
          <a:p>
            <a:pPr algn="ctr" defTabSz="410766">
              <a:spcBef>
                <a:spcPts val="0"/>
              </a:spcBef>
              <a:spcAft>
                <a:spcPts val="0"/>
              </a:spcAft>
            </a:pPr>
            <a:r>
              <a:rPr lang="en-US" sz="1200" b="1">
                <a:solidFill>
                  <a:schemeClr val="bg1"/>
                </a:solidFill>
                <a:latin typeface="微软雅黑"/>
                <a:ea typeface="微软雅黑"/>
                <a:sym typeface="微软雅黑"/>
              </a:rPr>
              <a:t>DCN Master</a:t>
            </a:r>
            <a:endParaRPr lang="zh-CN" sz="1200" b="1">
              <a:solidFill>
                <a:schemeClr val="bg1"/>
              </a:solidFill>
              <a:latin typeface="微软雅黑"/>
              <a:ea typeface="微软雅黑"/>
              <a:sym typeface="微软雅黑"/>
            </a:endParaRPr>
          </a:p>
        </p:txBody>
      </p:sp>
      <p:sp>
        <p:nvSpPr>
          <p:cNvPr id="124" name="文本框 123"/>
          <p:cNvSpPr txBox="1"/>
          <p:nvPr/>
        </p:nvSpPr>
        <p:spPr>
          <a:xfrm>
            <a:off x="4220065" y="2180130"/>
            <a:ext cx="1643593" cy="256802"/>
          </a:xfrm>
          <a:prstGeom prst="rect">
            <a:avLst/>
          </a:prstGeom>
          <a:noFill/>
          <a:ln>
            <a:noFill/>
          </a:ln>
        </p:spPr>
        <p:txBody>
          <a:bodyPr vert="horz" wrap="square" lIns="35719" tIns="35719" rIns="35719" bIns="35719" numCol="1" spcCol="38100" anchor="ctr">
            <a:spAutoFit/>
          </a:bodyPr>
          <a:lstStyle/>
          <a:p>
            <a:pPr algn="ctr" defTabSz="410766">
              <a:spcBef>
                <a:spcPts val="0"/>
              </a:spcBef>
              <a:spcAft>
                <a:spcPts val="0"/>
              </a:spcAft>
            </a:pPr>
            <a:r>
              <a:rPr lang="en-US" sz="1200" b="1">
                <a:solidFill>
                  <a:schemeClr val="bg1"/>
                </a:solidFill>
                <a:latin typeface="微软雅黑"/>
                <a:ea typeface="微软雅黑"/>
                <a:sym typeface="微软雅黑"/>
              </a:rPr>
              <a:t>DCN Master</a:t>
            </a:r>
            <a:endParaRPr lang="zh-CN" sz="1200" b="1">
              <a:solidFill>
                <a:schemeClr val="bg1"/>
              </a:solidFill>
              <a:latin typeface="微软雅黑"/>
              <a:ea typeface="微软雅黑"/>
              <a:sym typeface="微软雅黑"/>
            </a:endParaRPr>
          </a:p>
        </p:txBody>
      </p:sp>
      <p:pic>
        <p:nvPicPr>
          <p:cNvPr id="125" name="图片 124"/>
          <p:cNvPicPr/>
          <p:nvPr/>
        </p:nvPicPr>
        <p:blipFill>
          <a:blip r:embed="rId4"/>
          <a:stretch/>
        </p:blipFill>
        <p:spPr>
          <a:xfrm>
            <a:off x="678857" y="1618061"/>
            <a:ext cx="318898" cy="318898"/>
          </a:xfrm>
          <a:prstGeom prst="rect">
            <a:avLst/>
          </a:prstGeom>
        </p:spPr>
      </p:pic>
      <p:pic>
        <p:nvPicPr>
          <p:cNvPr id="126" name="图片 125"/>
          <p:cNvPicPr/>
          <p:nvPr/>
        </p:nvPicPr>
        <p:blipFill>
          <a:blip r:embed="rId4"/>
          <a:stretch/>
        </p:blipFill>
        <p:spPr>
          <a:xfrm>
            <a:off x="1031068" y="1611537"/>
            <a:ext cx="318898" cy="318898"/>
          </a:xfrm>
          <a:prstGeom prst="rect">
            <a:avLst/>
          </a:prstGeom>
        </p:spPr>
      </p:pic>
      <p:pic>
        <p:nvPicPr>
          <p:cNvPr id="127" name="图片 126"/>
          <p:cNvPicPr/>
          <p:nvPr/>
        </p:nvPicPr>
        <p:blipFill>
          <a:blip r:embed="rId4"/>
          <a:stretch/>
        </p:blipFill>
        <p:spPr>
          <a:xfrm>
            <a:off x="1366236" y="1621432"/>
            <a:ext cx="318898" cy="318898"/>
          </a:xfrm>
          <a:prstGeom prst="rect">
            <a:avLst/>
          </a:prstGeom>
        </p:spPr>
      </p:pic>
      <p:sp>
        <p:nvSpPr>
          <p:cNvPr id="128" name="箭头: 下 127"/>
          <p:cNvSpPr/>
          <p:nvPr/>
        </p:nvSpPr>
        <p:spPr>
          <a:xfrm>
            <a:off x="1089933" y="1854068"/>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pic>
        <p:nvPicPr>
          <p:cNvPr id="130" name="图片 129"/>
          <p:cNvPicPr/>
          <p:nvPr/>
        </p:nvPicPr>
        <p:blipFill>
          <a:blip r:embed="rId4"/>
          <a:stretch/>
        </p:blipFill>
        <p:spPr>
          <a:xfrm>
            <a:off x="2651555" y="1617325"/>
            <a:ext cx="318898" cy="318898"/>
          </a:xfrm>
          <a:prstGeom prst="rect">
            <a:avLst/>
          </a:prstGeom>
        </p:spPr>
      </p:pic>
      <p:pic>
        <p:nvPicPr>
          <p:cNvPr id="131" name="图片 130"/>
          <p:cNvPicPr/>
          <p:nvPr/>
        </p:nvPicPr>
        <p:blipFill>
          <a:blip r:embed="rId4"/>
          <a:stretch/>
        </p:blipFill>
        <p:spPr>
          <a:xfrm>
            <a:off x="3003767" y="1610801"/>
            <a:ext cx="318898" cy="318898"/>
          </a:xfrm>
          <a:prstGeom prst="rect">
            <a:avLst/>
          </a:prstGeom>
        </p:spPr>
      </p:pic>
      <p:pic>
        <p:nvPicPr>
          <p:cNvPr id="132" name="图片 131"/>
          <p:cNvPicPr/>
          <p:nvPr/>
        </p:nvPicPr>
        <p:blipFill>
          <a:blip r:embed="rId4"/>
          <a:stretch/>
        </p:blipFill>
        <p:spPr>
          <a:xfrm>
            <a:off x="3338935" y="1620696"/>
            <a:ext cx="318898" cy="318898"/>
          </a:xfrm>
          <a:prstGeom prst="rect">
            <a:avLst/>
          </a:prstGeom>
        </p:spPr>
      </p:pic>
      <p:sp>
        <p:nvSpPr>
          <p:cNvPr id="133" name="箭头: 下 132"/>
          <p:cNvSpPr/>
          <p:nvPr/>
        </p:nvSpPr>
        <p:spPr>
          <a:xfrm>
            <a:off x="3062631" y="1853333"/>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pic>
        <p:nvPicPr>
          <p:cNvPr id="135" name="图片 134"/>
          <p:cNvPicPr/>
          <p:nvPr/>
        </p:nvPicPr>
        <p:blipFill>
          <a:blip r:embed="rId4"/>
          <a:stretch/>
        </p:blipFill>
        <p:spPr>
          <a:xfrm>
            <a:off x="4521022" y="1635295"/>
            <a:ext cx="318898" cy="318898"/>
          </a:xfrm>
          <a:prstGeom prst="rect">
            <a:avLst/>
          </a:prstGeom>
        </p:spPr>
      </p:pic>
      <p:pic>
        <p:nvPicPr>
          <p:cNvPr id="136" name="图片 135"/>
          <p:cNvPicPr/>
          <p:nvPr/>
        </p:nvPicPr>
        <p:blipFill>
          <a:blip r:embed="rId4"/>
          <a:stretch/>
        </p:blipFill>
        <p:spPr>
          <a:xfrm>
            <a:off x="4873233" y="1628771"/>
            <a:ext cx="318898" cy="318898"/>
          </a:xfrm>
          <a:prstGeom prst="rect">
            <a:avLst/>
          </a:prstGeom>
        </p:spPr>
      </p:pic>
      <p:pic>
        <p:nvPicPr>
          <p:cNvPr id="137" name="图片 136"/>
          <p:cNvPicPr/>
          <p:nvPr/>
        </p:nvPicPr>
        <p:blipFill>
          <a:blip r:embed="rId4"/>
          <a:stretch/>
        </p:blipFill>
        <p:spPr>
          <a:xfrm>
            <a:off x="5208401" y="1638666"/>
            <a:ext cx="318898" cy="318898"/>
          </a:xfrm>
          <a:prstGeom prst="rect">
            <a:avLst/>
          </a:prstGeom>
        </p:spPr>
      </p:pic>
      <p:sp>
        <p:nvSpPr>
          <p:cNvPr id="138" name="箭头: 下 137"/>
          <p:cNvSpPr/>
          <p:nvPr/>
        </p:nvSpPr>
        <p:spPr>
          <a:xfrm>
            <a:off x="4904666" y="1871302"/>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140" name="乘号 139"/>
          <p:cNvSpPr/>
          <p:nvPr/>
        </p:nvSpPr>
        <p:spPr>
          <a:xfrm>
            <a:off x="7129480" y="1648118"/>
            <a:ext cx="473085" cy="434821"/>
          </a:xfrm>
          <a:prstGeom prst="mathMultiply">
            <a:avLst/>
          </a:prstGeom>
          <a:solidFill>
            <a:srgbClr val="C00000"/>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141" name="箭头: 下 140"/>
          <p:cNvSpPr/>
          <p:nvPr/>
        </p:nvSpPr>
        <p:spPr>
          <a:xfrm>
            <a:off x="1099112" y="3308086"/>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2" name="箭头: 下 141"/>
          <p:cNvSpPr/>
          <p:nvPr/>
        </p:nvSpPr>
        <p:spPr>
          <a:xfrm>
            <a:off x="1089933" y="3892940"/>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3" name="箭头: 下 142"/>
          <p:cNvSpPr/>
          <p:nvPr/>
        </p:nvSpPr>
        <p:spPr>
          <a:xfrm>
            <a:off x="3043961" y="2732217"/>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4" name="箭头: 下 143"/>
          <p:cNvSpPr/>
          <p:nvPr/>
        </p:nvSpPr>
        <p:spPr>
          <a:xfrm>
            <a:off x="3037086" y="3316805"/>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5" name="箭头: 下 144"/>
          <p:cNvSpPr/>
          <p:nvPr/>
        </p:nvSpPr>
        <p:spPr>
          <a:xfrm>
            <a:off x="3045757" y="3866044"/>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6" name="箭头: 下 145"/>
          <p:cNvSpPr/>
          <p:nvPr/>
        </p:nvSpPr>
        <p:spPr>
          <a:xfrm>
            <a:off x="4911172" y="2732217"/>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7" name="箭头: 下 146"/>
          <p:cNvSpPr/>
          <p:nvPr/>
        </p:nvSpPr>
        <p:spPr>
          <a:xfrm>
            <a:off x="4911172" y="3299243"/>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8" name="箭头: 下 147"/>
          <p:cNvSpPr/>
          <p:nvPr/>
        </p:nvSpPr>
        <p:spPr>
          <a:xfrm>
            <a:off x="4905019" y="3875287"/>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9" name="文本框 148"/>
          <p:cNvSpPr txBox="1"/>
          <p:nvPr/>
        </p:nvSpPr>
        <p:spPr>
          <a:xfrm>
            <a:off x="453417" y="4480808"/>
            <a:ext cx="676467" cy="318356"/>
          </a:xfrm>
          <a:prstGeom prst="rect">
            <a:avLst/>
          </a:prstGeom>
          <a:noFill/>
          <a:ln>
            <a:noFill/>
          </a:ln>
        </p:spPr>
        <p:txBody>
          <a:bodyPr vert="horz" wrap="non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TDSQL</a:t>
            </a:r>
          </a:p>
          <a:p>
            <a:pPr algn="ctr" defTabSz="410766">
              <a:spcBef>
                <a:spcPts val="0"/>
              </a:spcBef>
              <a:spcAft>
                <a:spcPts val="0"/>
              </a:spcAft>
            </a:pPr>
            <a:r>
              <a:rPr lang="en-US" sz="1200" b="1">
                <a:latin typeface="微软雅黑"/>
                <a:ea typeface="微软雅黑"/>
                <a:sym typeface="微软雅黑"/>
              </a:rPr>
              <a:t>SET1</a:t>
            </a:r>
            <a:endParaRPr lang="zh-CN" sz="1200" b="1">
              <a:latin typeface="微软雅黑"/>
              <a:ea typeface="微软雅黑"/>
              <a:sym typeface="微软雅黑"/>
            </a:endParaRPr>
          </a:p>
        </p:txBody>
      </p:sp>
      <p:sp>
        <p:nvSpPr>
          <p:cNvPr id="150" name="文本框 149"/>
          <p:cNvSpPr txBox="1"/>
          <p:nvPr/>
        </p:nvSpPr>
        <p:spPr>
          <a:xfrm>
            <a:off x="472560" y="5396294"/>
            <a:ext cx="676467" cy="318356"/>
          </a:xfrm>
          <a:prstGeom prst="rect">
            <a:avLst/>
          </a:prstGeom>
          <a:noFill/>
          <a:ln>
            <a:noFill/>
          </a:ln>
        </p:spPr>
        <p:txBody>
          <a:bodyPr vert="horz" wrap="non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TDSQL</a:t>
            </a:r>
          </a:p>
          <a:p>
            <a:pPr algn="ctr" defTabSz="410766">
              <a:spcBef>
                <a:spcPts val="0"/>
              </a:spcBef>
              <a:spcAft>
                <a:spcPts val="0"/>
              </a:spcAft>
            </a:pPr>
            <a:r>
              <a:rPr lang="en-US" sz="1200" b="1">
                <a:latin typeface="微软雅黑"/>
                <a:ea typeface="微软雅黑"/>
                <a:sym typeface="微软雅黑"/>
              </a:rPr>
              <a:t>SET2</a:t>
            </a:r>
            <a:endParaRPr lang="zh-CN" sz="1200" b="1">
              <a:latin typeface="微软雅黑"/>
              <a:ea typeface="微软雅黑"/>
              <a:sym typeface="微软雅黑"/>
            </a:endParaRPr>
          </a:p>
        </p:txBody>
      </p:sp>
      <p:sp>
        <p:nvSpPr>
          <p:cNvPr id="90" name="文本框 89"/>
          <p:cNvSpPr txBox="1"/>
          <p:nvPr/>
        </p:nvSpPr>
        <p:spPr>
          <a:xfrm>
            <a:off x="8147393" y="2968928"/>
            <a:ext cx="4350903" cy="1580241"/>
          </a:xfrm>
          <a:prstGeom prst="rect">
            <a:avLst/>
          </a:prstGeom>
          <a:noFill/>
          <a:ln>
            <a:noFill/>
          </a:ln>
        </p:spPr>
        <p:txBody>
          <a:bodyPr vert="horz" wrap="square" lIns="35719" tIns="35719" rIns="35719" bIns="35719" numCol="1" spcCol="38100" anchor="ctr">
            <a:spAutoFit/>
          </a:bodyPr>
          <a:lstStyle/>
          <a:p>
            <a:pPr marL="342900" indent="-342900" defTabSz="410766">
              <a:lnSpc>
                <a:spcPct val="200000"/>
              </a:lnSpc>
              <a:spcBef>
                <a:spcPts val="0"/>
              </a:spcBef>
              <a:spcAft>
                <a:spcPts val="0"/>
              </a:spcAft>
              <a:buFont typeface="Wingdings" panose="05000000000000000000" pitchFamily="2" charset="2"/>
              <a:buChar char="ü"/>
            </a:pPr>
            <a:r>
              <a:rPr lang="en-US" altLang="zh-CN" sz="1400" dirty="0">
                <a:latin typeface="微软雅黑"/>
                <a:ea typeface="微软雅黑"/>
                <a:sym typeface="微软雅黑"/>
              </a:rPr>
              <a:t>1 Master 3 Slaves </a:t>
            </a:r>
          </a:p>
          <a:p>
            <a:pPr marL="342900" indent="-342900" defTabSz="410766">
              <a:lnSpc>
                <a:spcPct val="200000"/>
              </a:lnSpc>
              <a:spcBef>
                <a:spcPts val="0"/>
              </a:spcBef>
              <a:spcAft>
                <a:spcPts val="0"/>
              </a:spcAft>
              <a:buFont typeface="Wingdings" panose="05000000000000000000" pitchFamily="2" charset="2"/>
              <a:buChar char="ü"/>
            </a:pPr>
            <a:r>
              <a:rPr lang="en-US" sz="1400" dirty="0">
                <a:latin typeface="微软雅黑"/>
                <a:ea typeface="微软雅黑"/>
                <a:sym typeface="微软雅黑"/>
              </a:rPr>
              <a:t>Sync to 2 slaves  and </a:t>
            </a:r>
            <a:r>
              <a:rPr lang="en-US" sz="1400" dirty="0" err="1">
                <a:latin typeface="微软雅黑"/>
                <a:ea typeface="微软雅黑"/>
                <a:sym typeface="微软雅黑"/>
              </a:rPr>
              <a:t>async</a:t>
            </a:r>
            <a:r>
              <a:rPr lang="en-US" sz="1400" dirty="0">
                <a:latin typeface="微软雅黑"/>
                <a:ea typeface="微软雅黑"/>
                <a:sym typeface="微软雅黑"/>
              </a:rPr>
              <a:t> to 1 slave</a:t>
            </a:r>
          </a:p>
          <a:p>
            <a:pPr marL="342900" indent="-342900" defTabSz="410766">
              <a:lnSpc>
                <a:spcPct val="150000"/>
              </a:lnSpc>
              <a:spcBef>
                <a:spcPts val="0"/>
              </a:spcBef>
              <a:spcAft>
                <a:spcPts val="0"/>
              </a:spcAft>
              <a:buFont typeface="Wingdings" panose="05000000000000000000" pitchFamily="2" charset="2"/>
              <a:buChar char="ü"/>
            </a:pPr>
            <a:r>
              <a:rPr lang="en-US" sz="1400" dirty="0">
                <a:latin typeface="微软雅黑"/>
                <a:ea typeface="微软雅黑"/>
                <a:sym typeface="微软雅黑"/>
              </a:rPr>
              <a:t>inner city IDC ,RPO=0,RTO in several seconds</a:t>
            </a:r>
          </a:p>
          <a:p>
            <a:pPr marL="342900" indent="-342900" defTabSz="410766">
              <a:lnSpc>
                <a:spcPct val="150000"/>
              </a:lnSpc>
              <a:spcBef>
                <a:spcPts val="0"/>
              </a:spcBef>
              <a:spcAft>
                <a:spcPts val="0"/>
              </a:spcAft>
              <a:buFont typeface="Wingdings" panose="05000000000000000000" pitchFamily="2" charset="2"/>
              <a:buChar char="ü"/>
            </a:pPr>
            <a:r>
              <a:rPr lang="en-US" sz="1400" dirty="0">
                <a:latin typeface="微软雅黑"/>
                <a:ea typeface="微软雅黑"/>
                <a:sym typeface="微软雅黑"/>
              </a:rPr>
              <a:t>More than 99.99% availability </a:t>
            </a:r>
          </a:p>
        </p:txBody>
      </p:sp>
      <p:sp>
        <p:nvSpPr>
          <p:cNvPr id="91" name="Google Shape;41;p6"/>
          <p:cNvSpPr txBox="1">
            <a:spLocks noGrp="1"/>
          </p:cNvSpPr>
          <p:nvPr>
            <p:ph type="title"/>
          </p:nvPr>
        </p:nvSpPr>
        <p:spPr>
          <a:xfrm>
            <a:off x="608110" y="681750"/>
            <a:ext cx="5174142" cy="696513"/>
          </a:xfrm>
          <a:prstGeom prst="rect">
            <a:avLst/>
          </a:prstGeom>
        </p:spPr>
        <p:txBody>
          <a:bodyPr vert="horz" wrap="square" lIns="45713" tIns="45713" rIns="45713" bIns="45713" numCol="1" anchor="t" anchorCtr="0">
            <a:normAutofit fontScale="90000"/>
          </a:bodyPr>
          <a:lstStyle/>
          <a:p>
            <a:r>
              <a:rPr lang="en-US">
                <a:solidFill>
                  <a:schemeClr val="tx1"/>
                </a:solidFill>
                <a:latin typeface="微软雅黑"/>
                <a:ea typeface="微软雅黑"/>
                <a:sym typeface="微软雅黑"/>
              </a:rPr>
              <a:t>The Architecture2</a:t>
            </a:r>
            <a:br>
              <a:rPr lang="en-US">
                <a:solidFill>
                  <a:schemeClr val="tx1"/>
                </a:solidFill>
                <a:latin typeface="微软雅黑"/>
                <a:ea typeface="微软雅黑"/>
                <a:sym typeface="微软雅黑"/>
              </a:rPr>
            </a:br>
            <a:endParaRPr>
              <a:solidFill>
                <a:schemeClr val="tx1"/>
              </a:solidFill>
              <a:latin typeface="微软雅黑"/>
              <a:ea typeface="微软雅黑"/>
              <a:sym typeface="微软雅黑"/>
            </a:endParaRPr>
          </a:p>
        </p:txBody>
      </p:sp>
    </p:spTree>
    <p:extLst>
      <p:ext uri="{BB962C8B-B14F-4D97-AF65-F5344CB8AC3E}">
        <p14:creationId xmlns:p14="http://schemas.microsoft.com/office/powerpoint/2010/main" val="331034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14" y="-99392"/>
            <a:ext cx="3332905" cy="568886"/>
          </a:xfrm>
        </p:spPr>
        <p:txBody>
          <a:bodyPr/>
          <a:lstStyle/>
          <a:p>
            <a:r>
              <a:rPr lang="en-US" dirty="0">
                <a:sym typeface="微软雅黑"/>
              </a:rPr>
              <a:t>Digital Guangdong</a:t>
            </a:r>
            <a:endParaRPr lang="zh-CN" dirty="0">
              <a:sym typeface="微软雅黑"/>
            </a:endParaRPr>
          </a:p>
        </p:txBody>
      </p:sp>
      <p:sp>
        <p:nvSpPr>
          <p:cNvPr id="3" name="流程图: 磁盘 4"/>
          <p:cNvSpPr/>
          <p:nvPr/>
        </p:nvSpPr>
        <p:spPr>
          <a:xfrm>
            <a:off x="1107870" y="3295628"/>
            <a:ext cx="349250" cy="22860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4" name="流程图: 磁盘 5"/>
          <p:cNvSpPr/>
          <p:nvPr/>
        </p:nvSpPr>
        <p:spPr>
          <a:xfrm>
            <a:off x="1107870" y="3257528"/>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5" name="流程图: 磁盘 13"/>
          <p:cNvSpPr/>
          <p:nvPr/>
        </p:nvSpPr>
        <p:spPr>
          <a:xfrm>
            <a:off x="1107870" y="3163866"/>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6" name="流程图: 磁盘 14"/>
          <p:cNvSpPr/>
          <p:nvPr/>
        </p:nvSpPr>
        <p:spPr>
          <a:xfrm>
            <a:off x="1107870" y="4022703"/>
            <a:ext cx="349250" cy="22860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7" name="流程图: 磁盘 15"/>
          <p:cNvSpPr/>
          <p:nvPr/>
        </p:nvSpPr>
        <p:spPr>
          <a:xfrm>
            <a:off x="1107870" y="3984603"/>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8" name="流程图: 磁盘 16"/>
          <p:cNvSpPr/>
          <p:nvPr/>
        </p:nvSpPr>
        <p:spPr>
          <a:xfrm>
            <a:off x="1107870" y="3892528"/>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9" name="流程图: 磁盘 17"/>
          <p:cNvSpPr/>
          <p:nvPr/>
        </p:nvSpPr>
        <p:spPr>
          <a:xfrm>
            <a:off x="1107870" y="4767241"/>
            <a:ext cx="349250" cy="22860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10" name="流程图: 磁盘 18"/>
          <p:cNvSpPr/>
          <p:nvPr/>
        </p:nvSpPr>
        <p:spPr>
          <a:xfrm>
            <a:off x="1107870" y="4729141"/>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11" name="流程图: 磁盘 19"/>
          <p:cNvSpPr/>
          <p:nvPr/>
        </p:nvSpPr>
        <p:spPr>
          <a:xfrm>
            <a:off x="1107870" y="4635478"/>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12" name="右箭头 11"/>
          <p:cNvSpPr/>
          <p:nvPr/>
        </p:nvSpPr>
        <p:spPr>
          <a:xfrm>
            <a:off x="1754300" y="3852843"/>
            <a:ext cx="890905" cy="427036"/>
          </a:xfrm>
          <a:prstGeom prst="rightArrow">
            <a:avLst/>
          </a:prstGeom>
          <a:solidFill>
            <a:schemeClr val="accent1"/>
          </a:solidFill>
          <a:ln w="9525" cap="flat" cmpd="sng">
            <a:solidFill>
              <a:schemeClr val="tx1"/>
            </a:solidFill>
            <a:prstDash val="solid"/>
            <a:round/>
            <a:headEnd type="none" w="med" len="med"/>
            <a:tailEnd type="none" w="med" len="med"/>
          </a:ln>
        </p:spPr>
        <p:txBody>
          <a:bodyPr/>
          <a:lstStyle/>
          <a:p>
            <a:pPr>
              <a:buFont typeface="Arial" charset="0"/>
              <a:buNone/>
            </a:pPr>
            <a:r>
              <a:rPr lang="en-US" sz="1100">
                <a:solidFill>
                  <a:schemeClr val="bg1"/>
                </a:solidFill>
                <a:latin typeface="微软雅黑"/>
                <a:ea typeface="微软雅黑"/>
                <a:sym typeface="微软雅黑"/>
              </a:rPr>
              <a:t>      ETL</a:t>
            </a:r>
            <a:endParaRPr lang="zh-CN" sz="1100">
              <a:solidFill>
                <a:schemeClr val="bg1"/>
              </a:solidFill>
              <a:latin typeface="微软雅黑"/>
              <a:ea typeface="微软雅黑"/>
              <a:sym typeface="微软雅黑"/>
            </a:endParaRPr>
          </a:p>
        </p:txBody>
      </p:sp>
      <p:sp>
        <p:nvSpPr>
          <p:cNvPr id="13" name="文本框 15"/>
          <p:cNvSpPr txBox="1"/>
          <p:nvPr/>
        </p:nvSpPr>
        <p:spPr>
          <a:xfrm>
            <a:off x="811009" y="5060885"/>
            <a:ext cx="942975" cy="600164"/>
          </a:xfrm>
          <a:prstGeom prst="rect">
            <a:avLst/>
          </a:prstGeom>
          <a:noFill/>
        </p:spPr>
        <p:txBody>
          <a:bodyPr anchor="ctr">
            <a:spAutoFit/>
          </a:bodyPr>
          <a:lstStyle/>
          <a:p>
            <a:pPr algn="ctr"/>
            <a:r>
              <a:rPr lang="en-US" sz="1100">
                <a:latin typeface="微软雅黑"/>
                <a:ea typeface="微软雅黑"/>
                <a:sym typeface="微软雅黑"/>
              </a:rPr>
              <a:t>Multi source data)</a:t>
            </a:r>
            <a:endParaRPr lang="zh-CN" sz="1100">
              <a:latin typeface="微软雅黑"/>
              <a:ea typeface="微软雅黑"/>
              <a:sym typeface="微软雅黑"/>
            </a:endParaRPr>
          </a:p>
        </p:txBody>
      </p:sp>
      <p:cxnSp>
        <p:nvCxnSpPr>
          <p:cNvPr id="14" name="直接箭头连接符 23"/>
          <p:cNvCxnSpPr>
            <a:stCxn id="3" idx="4"/>
            <a:endCxn id="12" idx="1"/>
          </p:cNvCxnSpPr>
          <p:nvPr/>
        </p:nvCxnSpPr>
        <p:spPr>
          <a:xfrm>
            <a:off x="1457120" y="3409928"/>
            <a:ext cx="297180" cy="656433"/>
          </a:xfrm>
          <a:prstGeom prst="straightConnector1">
            <a:avLst/>
          </a:prstGeom>
          <a:noFill/>
          <a:ln w="9525">
            <a:solidFill>
              <a:schemeClr val="tx1"/>
            </a:solidFill>
            <a:round/>
            <a:tailEnd type="triangle" w="med" len="med"/>
          </a:ln>
        </p:spPr>
      </p:cxnSp>
      <p:cxnSp>
        <p:nvCxnSpPr>
          <p:cNvPr id="15" name="直接箭头连接符 25"/>
          <p:cNvCxnSpPr>
            <a:stCxn id="7" idx="4"/>
            <a:endCxn id="12" idx="1"/>
          </p:cNvCxnSpPr>
          <p:nvPr/>
        </p:nvCxnSpPr>
        <p:spPr>
          <a:xfrm>
            <a:off x="1457120" y="4063978"/>
            <a:ext cx="297180" cy="2383"/>
          </a:xfrm>
          <a:prstGeom prst="straightConnector1">
            <a:avLst/>
          </a:prstGeom>
          <a:noFill/>
          <a:ln w="9525">
            <a:solidFill>
              <a:schemeClr val="tx1"/>
            </a:solidFill>
            <a:round/>
            <a:tailEnd type="triangle" w="med" len="med"/>
          </a:ln>
        </p:spPr>
      </p:cxnSp>
      <p:cxnSp>
        <p:nvCxnSpPr>
          <p:cNvPr id="16" name="直接箭头连接符 27"/>
          <p:cNvCxnSpPr>
            <a:stCxn id="9" idx="4"/>
            <a:endCxn id="12" idx="1"/>
          </p:cNvCxnSpPr>
          <p:nvPr/>
        </p:nvCxnSpPr>
        <p:spPr>
          <a:xfrm flipV="1">
            <a:off x="1457120" y="4066361"/>
            <a:ext cx="297180" cy="815180"/>
          </a:xfrm>
          <a:prstGeom prst="straightConnector1">
            <a:avLst/>
          </a:prstGeom>
          <a:noFill/>
          <a:ln w="9525">
            <a:solidFill>
              <a:schemeClr val="tx1"/>
            </a:solidFill>
            <a:round/>
            <a:tailEnd type="triangle" w="med" len="med"/>
          </a:ln>
        </p:spPr>
      </p:cxnSp>
      <p:sp>
        <p:nvSpPr>
          <p:cNvPr id="17" name="圆角矩形 16"/>
          <p:cNvSpPr/>
          <p:nvPr/>
        </p:nvSpPr>
        <p:spPr>
          <a:xfrm>
            <a:off x="2743246" y="3276579"/>
            <a:ext cx="1855788" cy="1490661"/>
          </a:xfrm>
          <a:prstGeom prst="roundRect">
            <a:avLst/>
          </a:prstGeom>
          <a:solidFill>
            <a:schemeClr val="accent1">
              <a:lumMod val="60000"/>
              <a:lumOff val="40000"/>
            </a:schemeClr>
          </a:solidFill>
          <a:ln w="9525" cap="flat" cmpd="sng">
            <a:solidFill>
              <a:schemeClr val="tx1"/>
            </a:solidFill>
            <a:prstDash val="solid"/>
            <a:round/>
            <a:headEnd type="none" w="med" len="med"/>
            <a:tailEnd type="none" w="med" len="med"/>
          </a:ln>
        </p:spPr>
        <p:txBody>
          <a:bodyPr/>
          <a:lstStyle/>
          <a:p>
            <a:pPr>
              <a:buFont typeface="Arial" charset="0"/>
              <a:buNone/>
            </a:pPr>
            <a:endParaRPr lang="zh-CN">
              <a:latin typeface="微软雅黑"/>
              <a:ea typeface="微软雅黑"/>
              <a:sym typeface="微软雅黑"/>
            </a:endParaRPr>
          </a:p>
        </p:txBody>
      </p:sp>
      <p:sp>
        <p:nvSpPr>
          <p:cNvPr id="18" name="圆角矩形 17"/>
          <p:cNvSpPr/>
          <p:nvPr/>
        </p:nvSpPr>
        <p:spPr>
          <a:xfrm>
            <a:off x="5392454" y="3276579"/>
            <a:ext cx="1500188" cy="1517649"/>
          </a:xfrm>
          <a:prstGeom prst="roundRect">
            <a:avLst/>
          </a:prstGeom>
          <a:solidFill>
            <a:schemeClr val="accent1">
              <a:lumMod val="60000"/>
              <a:lumOff val="40000"/>
            </a:schemeClr>
          </a:solidFill>
          <a:ln w="9525" cap="flat" cmpd="sng">
            <a:solidFill>
              <a:schemeClr val="tx1"/>
            </a:solidFill>
            <a:prstDash val="solid"/>
            <a:round/>
            <a:headEnd type="none" w="med" len="med"/>
            <a:tailEnd type="none" w="med" len="med"/>
          </a:ln>
        </p:spPr>
        <p:txBody>
          <a:bodyPr/>
          <a:lstStyle/>
          <a:p>
            <a:pPr>
              <a:buFont typeface="Arial" charset="0"/>
              <a:buNone/>
            </a:pPr>
            <a:endParaRPr lang="zh-CN">
              <a:latin typeface="微软雅黑"/>
              <a:ea typeface="微软雅黑"/>
              <a:sym typeface="微软雅黑"/>
            </a:endParaRPr>
          </a:p>
        </p:txBody>
      </p:sp>
      <p:sp>
        <p:nvSpPr>
          <p:cNvPr id="19" name="圆角矩形 18"/>
          <p:cNvSpPr/>
          <p:nvPr/>
        </p:nvSpPr>
        <p:spPr>
          <a:xfrm>
            <a:off x="3093833" y="5199042"/>
            <a:ext cx="3168650" cy="998537"/>
          </a:xfrm>
          <a:prstGeom prst="roundRect">
            <a:avLst/>
          </a:prstGeom>
          <a:solidFill>
            <a:schemeClr val="accent1">
              <a:lumMod val="60000"/>
              <a:lumOff val="40000"/>
            </a:schemeClr>
          </a:solidFill>
          <a:ln w="9525" cap="flat" cmpd="sng">
            <a:solidFill>
              <a:schemeClr val="tx1"/>
            </a:solidFill>
            <a:prstDash val="solid"/>
            <a:round/>
            <a:headEnd type="none" w="med" len="med"/>
            <a:tailEnd type="none" w="med" len="med"/>
          </a:ln>
        </p:spPr>
        <p:txBody>
          <a:bodyPr/>
          <a:lstStyle/>
          <a:p>
            <a:pPr>
              <a:buFont typeface="Arial" charset="0"/>
              <a:buNone/>
            </a:pPr>
            <a:endParaRPr lang="zh-CN">
              <a:latin typeface="微软雅黑"/>
              <a:ea typeface="微软雅黑"/>
              <a:sym typeface="微软雅黑"/>
            </a:endParaRPr>
          </a:p>
        </p:txBody>
      </p:sp>
      <p:sp>
        <p:nvSpPr>
          <p:cNvPr id="20" name="矩形 72"/>
          <p:cNvSpPr/>
          <p:nvPr/>
        </p:nvSpPr>
        <p:spPr>
          <a:xfrm>
            <a:off x="2452484" y="2914628"/>
            <a:ext cx="4592637" cy="3352800"/>
          </a:xfrm>
          <a:prstGeom prst="rect">
            <a:avLst/>
          </a:prstGeom>
          <a:noFill/>
          <a:ln w="19050">
            <a:solidFill>
              <a:srgbClr val="0070C0"/>
            </a:solidFill>
            <a:prstDash val="lgDash"/>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cxnSp>
        <p:nvCxnSpPr>
          <p:cNvPr id="21" name="直接连接符 74"/>
          <p:cNvCxnSpPr/>
          <p:nvPr/>
        </p:nvCxnSpPr>
        <p:spPr>
          <a:xfrm flipV="1">
            <a:off x="2574720" y="4887892"/>
            <a:ext cx="4294188" cy="52387"/>
          </a:xfrm>
          <a:prstGeom prst="line">
            <a:avLst/>
          </a:prstGeom>
          <a:noFill/>
          <a:ln w="12700">
            <a:solidFill>
              <a:srgbClr val="0070C0"/>
            </a:solidFill>
            <a:prstDash val="lgDash"/>
            <a:round/>
          </a:ln>
        </p:spPr>
      </p:cxnSp>
      <p:sp>
        <p:nvSpPr>
          <p:cNvPr id="22" name="文本框 55"/>
          <p:cNvSpPr txBox="1"/>
          <p:nvPr/>
        </p:nvSpPr>
        <p:spPr>
          <a:xfrm>
            <a:off x="2414383" y="4711678"/>
            <a:ext cx="1117600" cy="261938"/>
          </a:xfrm>
          <a:prstGeom prst="rect">
            <a:avLst/>
          </a:prstGeom>
          <a:noFill/>
        </p:spPr>
        <p:txBody>
          <a:bodyPr>
            <a:spAutoFit/>
          </a:bodyPr>
          <a:lstStyle/>
          <a:p>
            <a:r>
              <a:rPr lang="en-US" altLang="zh-CN" sz="1100" dirty="0">
                <a:latin typeface="微软雅黑"/>
                <a:ea typeface="微软雅黑"/>
                <a:sym typeface="微软雅黑"/>
              </a:rPr>
              <a:t>Internet</a:t>
            </a:r>
            <a:endParaRPr lang="zh-CN" sz="1100" dirty="0">
              <a:latin typeface="微软雅黑"/>
              <a:ea typeface="微软雅黑"/>
              <a:sym typeface="微软雅黑"/>
            </a:endParaRPr>
          </a:p>
        </p:txBody>
      </p:sp>
      <p:sp>
        <p:nvSpPr>
          <p:cNvPr id="23" name="文本框 56"/>
          <p:cNvSpPr txBox="1"/>
          <p:nvPr/>
        </p:nvSpPr>
        <p:spPr>
          <a:xfrm>
            <a:off x="2423908" y="4972028"/>
            <a:ext cx="1117600" cy="430887"/>
          </a:xfrm>
          <a:prstGeom prst="rect">
            <a:avLst/>
          </a:prstGeom>
          <a:noFill/>
        </p:spPr>
        <p:txBody>
          <a:bodyPr>
            <a:spAutoFit/>
          </a:bodyPr>
          <a:lstStyle/>
          <a:p>
            <a:r>
              <a:rPr lang="en-US" altLang="zh-CN" sz="1100" dirty="0">
                <a:latin typeface="微软雅黑"/>
                <a:ea typeface="微软雅黑"/>
                <a:sym typeface="微软雅黑"/>
              </a:rPr>
              <a:t>Government network</a:t>
            </a:r>
            <a:endParaRPr lang="zh-CN" sz="1100" dirty="0">
              <a:latin typeface="微软雅黑"/>
              <a:ea typeface="微软雅黑"/>
              <a:sym typeface="微软雅黑"/>
            </a:endParaRPr>
          </a:p>
        </p:txBody>
      </p:sp>
      <p:cxnSp>
        <p:nvCxnSpPr>
          <p:cNvPr id="24" name="直接箭头连接符 80"/>
          <p:cNvCxnSpPr>
            <a:stCxn id="17" idx="3"/>
            <a:endCxn id="18" idx="1"/>
          </p:cNvCxnSpPr>
          <p:nvPr/>
        </p:nvCxnSpPr>
        <p:spPr>
          <a:xfrm>
            <a:off x="4599034" y="4021910"/>
            <a:ext cx="793420" cy="13494"/>
          </a:xfrm>
          <a:prstGeom prst="straightConnector1">
            <a:avLst/>
          </a:prstGeom>
          <a:noFill/>
          <a:ln w="9525">
            <a:solidFill>
              <a:srgbClr val="0070C0"/>
            </a:solidFill>
            <a:round/>
            <a:tailEnd type="arrow" w="med" len="med"/>
          </a:ln>
        </p:spPr>
      </p:cxnSp>
      <p:cxnSp>
        <p:nvCxnSpPr>
          <p:cNvPr id="25" name="直接箭头连接符 85"/>
          <p:cNvCxnSpPr>
            <a:stCxn id="17" idx="2"/>
            <a:endCxn id="19" idx="0"/>
          </p:cNvCxnSpPr>
          <p:nvPr/>
        </p:nvCxnSpPr>
        <p:spPr>
          <a:xfrm>
            <a:off x="3671140" y="4767240"/>
            <a:ext cx="1007018" cy="431802"/>
          </a:xfrm>
          <a:prstGeom prst="straightConnector1">
            <a:avLst/>
          </a:prstGeom>
          <a:noFill/>
          <a:ln w="9525">
            <a:solidFill>
              <a:srgbClr val="0070C0"/>
            </a:solidFill>
            <a:prstDash val="dash"/>
            <a:round/>
            <a:tailEnd type="arrow" w="med" len="med"/>
          </a:ln>
        </p:spPr>
      </p:cxnSp>
      <p:sp>
        <p:nvSpPr>
          <p:cNvPr id="26" name="文本框 59"/>
          <p:cNvSpPr txBox="1"/>
          <p:nvPr/>
        </p:nvSpPr>
        <p:spPr>
          <a:xfrm>
            <a:off x="4575882" y="3700480"/>
            <a:ext cx="742950" cy="861774"/>
          </a:xfrm>
          <a:prstGeom prst="rect">
            <a:avLst/>
          </a:prstGeom>
          <a:noFill/>
        </p:spPr>
        <p:txBody>
          <a:bodyPr>
            <a:spAutoFit/>
          </a:bodyPr>
          <a:lstStyle/>
          <a:p>
            <a:r>
              <a:rPr lang="en-US" altLang="zh-CN" sz="1000" dirty="0">
                <a:latin typeface="微软雅黑"/>
                <a:ea typeface="微软雅黑"/>
                <a:sym typeface="微软雅黑"/>
              </a:rPr>
              <a:t>Data</a:t>
            </a:r>
          </a:p>
          <a:p>
            <a:r>
              <a:rPr lang="en-US" altLang="zh-CN" sz="1000" b="1" dirty="0">
                <a:latin typeface="微软雅黑"/>
                <a:ea typeface="微软雅黑"/>
                <a:sym typeface="微软雅黑"/>
              </a:rPr>
              <a:t> </a:t>
            </a:r>
            <a:r>
              <a:rPr lang="en-US" altLang="zh-CN" sz="1000" dirty="0">
                <a:latin typeface="微软雅黑"/>
                <a:ea typeface="微软雅黑"/>
                <a:sym typeface="微软雅黑"/>
              </a:rPr>
              <a:t>synchronization</a:t>
            </a:r>
          </a:p>
          <a:p>
            <a:endParaRPr lang="zh-CN" sz="1000" dirty="0">
              <a:latin typeface="微软雅黑"/>
              <a:ea typeface="微软雅黑"/>
              <a:sym typeface="微软雅黑"/>
            </a:endParaRPr>
          </a:p>
        </p:txBody>
      </p:sp>
      <p:sp>
        <p:nvSpPr>
          <p:cNvPr id="28" name="云形 27"/>
          <p:cNvSpPr/>
          <p:nvPr/>
        </p:nvSpPr>
        <p:spPr>
          <a:xfrm>
            <a:off x="3941419" y="2770029"/>
            <a:ext cx="1600580" cy="247938"/>
          </a:xfrm>
          <a:prstGeom prst="cloud">
            <a:avLst/>
          </a:prstGeom>
          <a:solidFill>
            <a:schemeClr val="accent1"/>
          </a:solidFill>
          <a:ln w="9525" cap="flat" cmpd="sng">
            <a:solidFill>
              <a:schemeClr val="accent1"/>
            </a:solidFill>
            <a:prstDash val="solid"/>
            <a:round/>
            <a:headEnd type="none" w="med" len="med"/>
            <a:tailEnd type="none" w="med" len="med"/>
          </a:ln>
        </p:spPr>
        <p:txBody>
          <a:bodyPr anchor="ctr"/>
          <a:lstStyle/>
          <a:p>
            <a:pPr algn="ctr">
              <a:buFont typeface="Arial" charset="0"/>
              <a:buNone/>
            </a:pPr>
            <a:r>
              <a:rPr lang="en-US" altLang="zh-CN" sz="1400" dirty="0">
                <a:solidFill>
                  <a:schemeClr val="bg1"/>
                </a:solidFill>
                <a:latin typeface="微软雅黑"/>
                <a:ea typeface="微软雅黑"/>
                <a:sym typeface="微软雅黑"/>
              </a:rPr>
              <a:t>LB</a:t>
            </a:r>
            <a:endParaRPr lang="zh-CN" sz="1400" dirty="0">
              <a:solidFill>
                <a:schemeClr val="bg1"/>
              </a:solidFill>
              <a:latin typeface="微软雅黑"/>
              <a:ea typeface="微软雅黑"/>
              <a:sym typeface="微软雅黑"/>
            </a:endParaRPr>
          </a:p>
        </p:txBody>
      </p:sp>
      <p:cxnSp>
        <p:nvCxnSpPr>
          <p:cNvPr id="29" name="直接箭头连接符 98"/>
          <p:cNvCxnSpPr>
            <a:stCxn id="28" idx="1"/>
            <a:endCxn id="17" idx="0"/>
          </p:cNvCxnSpPr>
          <p:nvPr/>
        </p:nvCxnSpPr>
        <p:spPr>
          <a:xfrm flipH="1">
            <a:off x="3671140" y="3017703"/>
            <a:ext cx="1070569" cy="258876"/>
          </a:xfrm>
          <a:prstGeom prst="straightConnector1">
            <a:avLst/>
          </a:prstGeom>
          <a:noFill/>
          <a:ln w="9525">
            <a:solidFill>
              <a:schemeClr val="tx1"/>
            </a:solidFill>
            <a:round/>
            <a:headEnd type="triangle" w="med" len="med"/>
            <a:tailEnd type="triangle" w="med" len="med"/>
          </a:ln>
        </p:spPr>
      </p:cxnSp>
      <p:pic>
        <p:nvPicPr>
          <p:cNvPr id="30" name="图片 102"/>
          <p:cNvPicPr/>
          <p:nvPr/>
        </p:nvPicPr>
        <p:blipFill>
          <a:blip r:embed="rId3"/>
          <a:stretch/>
        </p:blipFill>
        <p:spPr>
          <a:xfrm>
            <a:off x="3643109" y="881042"/>
            <a:ext cx="865187" cy="1570037"/>
          </a:xfrm>
          <a:prstGeom prst="rect">
            <a:avLst/>
          </a:prstGeom>
          <a:noFill/>
          <a:ln>
            <a:noFill/>
          </a:ln>
        </p:spPr>
      </p:pic>
      <p:pic>
        <p:nvPicPr>
          <p:cNvPr id="31" name="图片 101"/>
          <p:cNvPicPr/>
          <p:nvPr/>
        </p:nvPicPr>
        <p:blipFill>
          <a:blip r:embed="rId4"/>
          <a:stretch/>
        </p:blipFill>
        <p:spPr>
          <a:xfrm>
            <a:off x="3000170" y="1369992"/>
            <a:ext cx="584200" cy="617537"/>
          </a:xfrm>
          <a:prstGeom prst="rect">
            <a:avLst/>
          </a:prstGeom>
          <a:noFill/>
          <a:ln>
            <a:noFill/>
          </a:ln>
        </p:spPr>
      </p:pic>
      <p:cxnSp>
        <p:nvCxnSpPr>
          <p:cNvPr id="32" name="直接箭头连接符 105"/>
          <p:cNvCxnSpPr>
            <a:stCxn id="28" idx="3"/>
            <a:endCxn id="30" idx="2"/>
          </p:cNvCxnSpPr>
          <p:nvPr/>
        </p:nvCxnSpPr>
        <p:spPr>
          <a:xfrm flipH="1" flipV="1">
            <a:off x="4075703" y="2451079"/>
            <a:ext cx="666006" cy="333126"/>
          </a:xfrm>
          <a:prstGeom prst="straightConnector1">
            <a:avLst/>
          </a:prstGeom>
          <a:noFill/>
          <a:ln w="9525">
            <a:solidFill>
              <a:schemeClr val="tx1"/>
            </a:solidFill>
            <a:round/>
            <a:headEnd type="triangle" w="med" len="med"/>
            <a:tailEnd type="triangle" w="med" len="med"/>
          </a:ln>
        </p:spPr>
      </p:cxnSp>
      <p:sp>
        <p:nvSpPr>
          <p:cNvPr id="33" name="文本框 68"/>
          <p:cNvSpPr txBox="1"/>
          <p:nvPr/>
        </p:nvSpPr>
        <p:spPr>
          <a:xfrm>
            <a:off x="4998833" y="1363531"/>
            <a:ext cx="1365250" cy="646331"/>
          </a:xfrm>
          <a:prstGeom prst="rect">
            <a:avLst/>
          </a:prstGeom>
          <a:noFill/>
          <a:ln>
            <a:solidFill>
              <a:srgbClr val="0070C0"/>
            </a:solidFill>
          </a:ln>
        </p:spPr>
        <p:txBody>
          <a:bodyPr anchor="ctr">
            <a:spAutoFit/>
          </a:bodyPr>
          <a:lstStyle/>
          <a:p>
            <a:endParaRPr lang="en-US" sz="1200" dirty="0">
              <a:solidFill>
                <a:srgbClr val="0070C0"/>
              </a:solidFill>
              <a:latin typeface="微软雅黑"/>
              <a:ea typeface="微软雅黑"/>
              <a:sym typeface="微软雅黑"/>
            </a:endParaRPr>
          </a:p>
          <a:p>
            <a:r>
              <a:rPr lang="en-US" sz="1200" dirty="0">
                <a:solidFill>
                  <a:srgbClr val="0070C0"/>
                </a:solidFill>
                <a:latin typeface="微软雅黑"/>
                <a:ea typeface="微软雅黑"/>
                <a:sym typeface="微软雅黑"/>
              </a:rPr>
              <a:t>Ana</a:t>
            </a:r>
          </a:p>
          <a:p>
            <a:endParaRPr lang="zh-CN" sz="1200" dirty="0">
              <a:solidFill>
                <a:srgbClr val="0070C0"/>
              </a:solidFill>
              <a:latin typeface="微软雅黑"/>
              <a:ea typeface="微软雅黑"/>
              <a:sym typeface="微软雅黑"/>
            </a:endParaRPr>
          </a:p>
        </p:txBody>
      </p:sp>
      <p:pic>
        <p:nvPicPr>
          <p:cNvPr id="34" name="图片 109"/>
          <p:cNvPicPr/>
          <p:nvPr/>
        </p:nvPicPr>
        <p:blipFill>
          <a:blip r:embed="rId5"/>
          <a:stretch/>
        </p:blipFill>
        <p:spPr>
          <a:xfrm>
            <a:off x="5543345" y="1411267"/>
            <a:ext cx="692150" cy="604837"/>
          </a:xfrm>
          <a:prstGeom prst="rect">
            <a:avLst/>
          </a:prstGeom>
          <a:noFill/>
          <a:ln>
            <a:noFill/>
          </a:ln>
        </p:spPr>
      </p:pic>
      <p:cxnSp>
        <p:nvCxnSpPr>
          <p:cNvPr id="35" name="直接箭头连接符 114"/>
          <p:cNvCxnSpPr>
            <a:stCxn id="28" idx="3"/>
            <a:endCxn id="33" idx="2"/>
          </p:cNvCxnSpPr>
          <p:nvPr/>
        </p:nvCxnSpPr>
        <p:spPr>
          <a:xfrm flipV="1">
            <a:off x="4741709" y="2009862"/>
            <a:ext cx="939749" cy="774343"/>
          </a:xfrm>
          <a:prstGeom prst="straightConnector1">
            <a:avLst/>
          </a:prstGeom>
          <a:noFill/>
          <a:ln w="9525">
            <a:solidFill>
              <a:schemeClr val="tx1"/>
            </a:solidFill>
            <a:round/>
            <a:headEnd type="triangle" w="med" len="med"/>
            <a:tailEnd type="triangle" w="med" len="med"/>
          </a:ln>
        </p:spPr>
      </p:cxnSp>
      <p:sp>
        <p:nvSpPr>
          <p:cNvPr id="36" name="矩形 115"/>
          <p:cNvSpPr/>
          <p:nvPr/>
        </p:nvSpPr>
        <p:spPr>
          <a:xfrm>
            <a:off x="806246" y="2914628"/>
            <a:ext cx="1236663" cy="2967038"/>
          </a:xfrm>
          <a:prstGeom prst="rect">
            <a:avLst/>
          </a:prstGeom>
          <a:noFill/>
          <a:ln w="19050">
            <a:solidFill>
              <a:srgbClr val="0070C0"/>
            </a:solidFill>
            <a:prstDash val="lgDash"/>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37" name="矩形 116"/>
          <p:cNvSpPr/>
          <p:nvPr/>
        </p:nvSpPr>
        <p:spPr>
          <a:xfrm>
            <a:off x="2645204" y="781029"/>
            <a:ext cx="4050665" cy="1820863"/>
          </a:xfrm>
          <a:prstGeom prst="rect">
            <a:avLst/>
          </a:prstGeom>
          <a:noFill/>
          <a:ln w="19050">
            <a:solidFill>
              <a:srgbClr val="0070C0"/>
            </a:solidFill>
            <a:prstDash val="lgDash"/>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38" name="文本框 73"/>
          <p:cNvSpPr txBox="1"/>
          <p:nvPr/>
        </p:nvSpPr>
        <p:spPr>
          <a:xfrm>
            <a:off x="7421921" y="1016843"/>
            <a:ext cx="3528392" cy="1585049"/>
          </a:xfrm>
          <a:prstGeom prst="rect">
            <a:avLst/>
          </a:prstGeom>
          <a:noFill/>
        </p:spPr>
        <p:txBody>
          <a:bodyPr wrap="square">
            <a:spAutoFit/>
          </a:bodyPr>
          <a:lstStyle/>
          <a:p>
            <a:r>
              <a:rPr lang="en-US" sz="1400" dirty="0">
                <a:latin typeface="微软雅黑"/>
                <a:ea typeface="微软雅黑"/>
                <a:sym typeface="微软雅黑"/>
              </a:rPr>
              <a:t>The First 100 days after released</a:t>
            </a:r>
          </a:p>
          <a:p>
            <a:endParaRPr lang="en-US" sz="1100" dirty="0">
              <a:latin typeface="微软雅黑"/>
              <a:ea typeface="微软雅黑"/>
              <a:sym typeface="微软雅黑"/>
            </a:endParaRPr>
          </a:p>
          <a:p>
            <a:r>
              <a:rPr lang="en-US" sz="1400" dirty="0">
                <a:solidFill>
                  <a:schemeClr val="bg2">
                    <a:lumMod val="50000"/>
                  </a:schemeClr>
                </a:solidFill>
                <a:latin typeface="微软雅黑"/>
                <a:ea typeface="微软雅黑"/>
                <a:sym typeface="微软雅黑"/>
              </a:rPr>
              <a:t>6000+ encryption  tables</a:t>
            </a:r>
          </a:p>
          <a:p>
            <a:r>
              <a:rPr lang="en-US" sz="1400" dirty="0">
                <a:solidFill>
                  <a:schemeClr val="bg2">
                    <a:lumMod val="50000"/>
                  </a:schemeClr>
                </a:solidFill>
                <a:latin typeface="微软雅黑"/>
                <a:ea typeface="微软雅黑"/>
                <a:sym typeface="微软雅黑"/>
              </a:rPr>
              <a:t>266 kind of services </a:t>
            </a:r>
          </a:p>
          <a:p>
            <a:r>
              <a:rPr lang="en-US" sz="1400" dirty="0">
                <a:solidFill>
                  <a:schemeClr val="bg2">
                    <a:lumMod val="50000"/>
                  </a:schemeClr>
                </a:solidFill>
                <a:latin typeface="微软雅黑"/>
                <a:ea typeface="微软雅黑"/>
                <a:sym typeface="微软雅黑"/>
              </a:rPr>
              <a:t>3.48 million users</a:t>
            </a:r>
          </a:p>
          <a:p>
            <a:r>
              <a:rPr lang="en-US" altLang="zh-CN" sz="1400" dirty="0">
                <a:solidFill>
                  <a:schemeClr val="bg2">
                    <a:lumMod val="50000"/>
                  </a:schemeClr>
                </a:solidFill>
                <a:latin typeface="微软雅黑"/>
                <a:ea typeface="微软雅黑"/>
                <a:sym typeface="微软雅黑"/>
              </a:rPr>
              <a:t>100 kinds of certifications</a:t>
            </a:r>
            <a:endParaRPr lang="en-US" sz="1400" dirty="0">
              <a:solidFill>
                <a:schemeClr val="bg2">
                  <a:lumMod val="50000"/>
                </a:schemeClr>
              </a:solidFill>
              <a:latin typeface="微软雅黑"/>
              <a:ea typeface="微软雅黑"/>
              <a:sym typeface="微软雅黑"/>
            </a:endParaRPr>
          </a:p>
          <a:p>
            <a:endParaRPr lang="en-US" sz="1600" dirty="0">
              <a:latin typeface="微软雅黑"/>
              <a:ea typeface="微软雅黑"/>
              <a:sym typeface="微软雅黑"/>
            </a:endParaRPr>
          </a:p>
        </p:txBody>
      </p:sp>
      <p:sp>
        <p:nvSpPr>
          <p:cNvPr id="39" name="磁盘 3"/>
          <p:cNvSpPr/>
          <p:nvPr/>
        </p:nvSpPr>
        <p:spPr>
          <a:xfrm>
            <a:off x="5555218" y="4349730"/>
            <a:ext cx="820476" cy="374649"/>
          </a:xfrm>
          <a:prstGeom prst="flowChartMagneticDisk">
            <a:avLst/>
          </a:prstGeom>
          <a:solidFill>
            <a:schemeClr val="accent5">
              <a:lumMod val="60000"/>
              <a:lumOff val="40000"/>
            </a:schemeClr>
          </a:solidFill>
          <a:ln w="12700">
            <a:solidFill>
              <a:schemeClr val="accent5">
                <a:lumMod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Trade and Industry</a:t>
            </a:r>
            <a:r>
              <a:rPr lang="en-US" altLang="zh-CN" sz="1200" dirty="0">
                <a:latin typeface="微软雅黑"/>
                <a:ea typeface="微软雅黑"/>
                <a:sym typeface="微软雅黑"/>
              </a:rPr>
              <a:t> </a:t>
            </a:r>
            <a:endParaRPr lang="zh-CN" sz="1200" dirty="0">
              <a:solidFill>
                <a:schemeClr val="lt1"/>
              </a:solidFill>
              <a:latin typeface="微软雅黑"/>
              <a:ea typeface="微软雅黑"/>
              <a:sym typeface="微软雅黑"/>
            </a:endParaRPr>
          </a:p>
        </p:txBody>
      </p:sp>
      <p:sp>
        <p:nvSpPr>
          <p:cNvPr id="40" name="磁盘 3"/>
          <p:cNvSpPr/>
          <p:nvPr/>
        </p:nvSpPr>
        <p:spPr>
          <a:xfrm>
            <a:off x="5557416" y="3423375"/>
            <a:ext cx="820476" cy="374649"/>
          </a:xfrm>
          <a:prstGeom prst="flowChartMagneticDisk">
            <a:avLst/>
          </a:prstGeom>
          <a:solidFill>
            <a:schemeClr val="accent6">
              <a:lumMod val="40000"/>
              <a:lumOff val="60000"/>
            </a:schemeClr>
          </a:solidFill>
          <a:ln w="12700">
            <a:solidFill>
              <a:schemeClr val="accent5">
                <a:lumMod val="50000"/>
              </a:schemeClr>
            </a:solidFill>
            <a:prstDash val="solid"/>
            <a:miter/>
          </a:ln>
        </p:spPr>
        <p:txBody>
          <a:bodyPr anchor="ctr"/>
          <a:lstStyle/>
          <a:p>
            <a:pPr algn="ctr"/>
            <a:r>
              <a:rPr lang="en-US" altLang="zh-CN" sz="1050" dirty="0">
                <a:solidFill>
                  <a:schemeClr val="bg1"/>
                </a:solidFill>
                <a:latin typeface="微软雅黑"/>
                <a:ea typeface="微软雅黑"/>
                <a:sym typeface="微软雅黑"/>
              </a:rPr>
              <a:t>corporatio</a:t>
            </a:r>
            <a:r>
              <a:rPr lang="en-US" altLang="zh-CN" sz="1200" dirty="0">
                <a:solidFill>
                  <a:schemeClr val="bg1"/>
                </a:solidFill>
                <a:latin typeface="微软雅黑"/>
                <a:ea typeface="微软雅黑"/>
                <a:sym typeface="微软雅黑"/>
              </a:rPr>
              <a:t>n</a:t>
            </a:r>
            <a:endParaRPr lang="zh-CN" sz="1200" dirty="0">
              <a:solidFill>
                <a:schemeClr val="bg1"/>
              </a:solidFill>
              <a:latin typeface="微软雅黑"/>
              <a:ea typeface="微软雅黑"/>
              <a:sym typeface="微软雅黑"/>
            </a:endParaRPr>
          </a:p>
        </p:txBody>
      </p:sp>
      <p:sp>
        <p:nvSpPr>
          <p:cNvPr id="41" name="磁盘 3"/>
          <p:cNvSpPr/>
          <p:nvPr/>
        </p:nvSpPr>
        <p:spPr>
          <a:xfrm>
            <a:off x="5557416" y="3837354"/>
            <a:ext cx="820476" cy="374649"/>
          </a:xfrm>
          <a:prstGeom prst="flowChartMagneticDisk">
            <a:avLst/>
          </a:prstGeom>
          <a:solidFill>
            <a:schemeClr val="accent4">
              <a:lumMod val="60000"/>
              <a:lumOff val="40000"/>
            </a:schemeClr>
          </a:solidFill>
          <a:ln w="12700">
            <a:solidFill>
              <a:schemeClr val="accent5">
                <a:lumMod val="50000"/>
              </a:schemeClr>
            </a:solidFill>
            <a:prstDash val="solid"/>
            <a:miter/>
          </a:ln>
        </p:spPr>
        <p:txBody>
          <a:bodyPr anchor="ctr"/>
          <a:lstStyle/>
          <a:p>
            <a:pPr algn="ctr"/>
            <a:r>
              <a:rPr lang="en-US" altLang="zh-CN" sz="1200" dirty="0">
                <a:solidFill>
                  <a:schemeClr val="lt1"/>
                </a:solidFill>
                <a:latin typeface="微软雅黑"/>
                <a:ea typeface="微软雅黑"/>
                <a:sym typeface="微软雅黑"/>
              </a:rPr>
              <a:t>Tax</a:t>
            </a:r>
            <a:endParaRPr lang="zh-CN" sz="1200" dirty="0">
              <a:solidFill>
                <a:schemeClr val="lt1"/>
              </a:solidFill>
              <a:latin typeface="微软雅黑"/>
              <a:ea typeface="微软雅黑"/>
              <a:sym typeface="微软雅黑"/>
            </a:endParaRPr>
          </a:p>
        </p:txBody>
      </p:sp>
      <p:sp>
        <p:nvSpPr>
          <p:cNvPr id="42" name="矩形 41"/>
          <p:cNvSpPr/>
          <p:nvPr/>
        </p:nvSpPr>
        <p:spPr>
          <a:xfrm>
            <a:off x="6446730" y="3464651"/>
            <a:ext cx="372136" cy="964474"/>
          </a:xfrm>
          <a:prstGeom prst="rect">
            <a:avLst/>
          </a:prstGeom>
          <a:solidFill>
            <a:srgbClr val="B07BD7"/>
          </a:solidFill>
          <a:ln w="12700" cap="flat" cmpd="sng">
            <a:solidFill>
              <a:schemeClr val="accent1">
                <a:shade val="50000"/>
              </a:schemeClr>
            </a:solidFill>
            <a:prstDash val="solid"/>
            <a:miter/>
          </a:ln>
        </p:spPr>
        <p:txBody>
          <a:bodyPr vert="eaVert" anchor="ctr"/>
          <a:lstStyle/>
          <a:p>
            <a:pPr algn="ctr"/>
            <a:r>
              <a:rPr lang="en-US" altLang="zh-CN" sz="1200" dirty="0">
                <a:solidFill>
                  <a:schemeClr val="lt1"/>
                </a:solidFill>
                <a:latin typeface="微软雅黑"/>
                <a:ea typeface="微软雅黑"/>
                <a:sym typeface="微软雅黑"/>
              </a:rPr>
              <a:t> public</a:t>
            </a:r>
            <a:endParaRPr lang="zh-CN" sz="1200" dirty="0">
              <a:solidFill>
                <a:schemeClr val="lt1"/>
              </a:solidFill>
              <a:latin typeface="微软雅黑"/>
              <a:ea typeface="微软雅黑"/>
              <a:sym typeface="微软雅黑"/>
            </a:endParaRPr>
          </a:p>
        </p:txBody>
      </p:sp>
      <p:sp>
        <p:nvSpPr>
          <p:cNvPr id="43" name="磁盘 3"/>
          <p:cNvSpPr/>
          <p:nvPr/>
        </p:nvSpPr>
        <p:spPr>
          <a:xfrm>
            <a:off x="2987100" y="4232349"/>
            <a:ext cx="820476" cy="374649"/>
          </a:xfrm>
          <a:prstGeom prst="flowChartMagneticDisk">
            <a:avLst/>
          </a:prstGeom>
          <a:solidFill>
            <a:srgbClr val="0070C0"/>
          </a:solidFill>
          <a:ln w="12700">
            <a:solidFill>
              <a:schemeClr val="accent5">
                <a:lumMod val="50000"/>
              </a:schemeClr>
            </a:solidFill>
            <a:prstDash val="solid"/>
            <a:miter/>
          </a:ln>
        </p:spPr>
        <p:txBody>
          <a:bodyPr anchor="ctr"/>
          <a:lstStyle/>
          <a:p>
            <a:pPr algn="ctr"/>
            <a:r>
              <a:rPr lang="en-US" altLang="zh-CN" sz="1200" dirty="0">
                <a:solidFill>
                  <a:schemeClr val="lt1"/>
                </a:solidFill>
                <a:latin typeface="微软雅黑"/>
                <a:ea typeface="微软雅黑"/>
                <a:sym typeface="微软雅黑"/>
              </a:rPr>
              <a:t>certification</a:t>
            </a:r>
            <a:endParaRPr lang="zh-CN" sz="1200" dirty="0">
              <a:solidFill>
                <a:schemeClr val="lt1"/>
              </a:solidFill>
              <a:latin typeface="微软雅黑"/>
              <a:ea typeface="微软雅黑"/>
              <a:sym typeface="微软雅黑"/>
            </a:endParaRPr>
          </a:p>
        </p:txBody>
      </p:sp>
      <p:sp>
        <p:nvSpPr>
          <p:cNvPr id="44" name="磁盘 3"/>
          <p:cNvSpPr/>
          <p:nvPr/>
        </p:nvSpPr>
        <p:spPr>
          <a:xfrm>
            <a:off x="2997443" y="3406849"/>
            <a:ext cx="820476" cy="374649"/>
          </a:xfrm>
          <a:prstGeom prst="flowChartMagneticDisk">
            <a:avLst/>
          </a:prstGeom>
          <a:solidFill>
            <a:srgbClr val="92D050"/>
          </a:solidFill>
          <a:ln w="12700">
            <a:solidFill>
              <a:schemeClr val="accent5">
                <a:lumMod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Online office </a:t>
            </a:r>
            <a:endParaRPr lang="zh-CN" sz="1200" dirty="0">
              <a:solidFill>
                <a:schemeClr val="bg1"/>
              </a:solidFill>
              <a:latin typeface="微软雅黑"/>
              <a:ea typeface="微软雅黑"/>
              <a:sym typeface="微软雅黑"/>
            </a:endParaRPr>
          </a:p>
        </p:txBody>
      </p:sp>
      <p:sp>
        <p:nvSpPr>
          <p:cNvPr id="45" name="磁盘 3"/>
          <p:cNvSpPr/>
          <p:nvPr/>
        </p:nvSpPr>
        <p:spPr>
          <a:xfrm>
            <a:off x="2988465" y="3828766"/>
            <a:ext cx="820476" cy="374649"/>
          </a:xfrm>
          <a:prstGeom prst="flowChartMagneticDisk">
            <a:avLst/>
          </a:prstGeom>
          <a:solidFill>
            <a:srgbClr val="FFC000"/>
          </a:solidFill>
          <a:ln w="12700">
            <a:solidFill>
              <a:schemeClr val="accent5">
                <a:lumMod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Handicap</a:t>
            </a:r>
            <a:r>
              <a:rPr lang="zh-CN" altLang="en-US" sz="1200" dirty="0">
                <a:solidFill>
                  <a:schemeClr val="bg1"/>
                </a:solidFill>
                <a:latin typeface="微软雅黑"/>
                <a:ea typeface="微软雅黑"/>
                <a:sym typeface="微软雅黑"/>
              </a:rPr>
              <a:t> </a:t>
            </a:r>
            <a:r>
              <a:rPr lang="en-US" altLang="zh-CN" sz="1200" dirty="0">
                <a:solidFill>
                  <a:schemeClr val="bg1"/>
                </a:solidFill>
                <a:latin typeface="微软雅黑"/>
                <a:ea typeface="微软雅黑"/>
                <a:sym typeface="微软雅黑"/>
              </a:rPr>
              <a:t>service </a:t>
            </a:r>
            <a:endParaRPr lang="zh-CN" sz="1200" dirty="0">
              <a:solidFill>
                <a:schemeClr val="bg1"/>
              </a:solidFill>
              <a:latin typeface="微软雅黑"/>
              <a:ea typeface="微软雅黑"/>
              <a:sym typeface="微软雅黑"/>
            </a:endParaRPr>
          </a:p>
        </p:txBody>
      </p:sp>
      <p:sp>
        <p:nvSpPr>
          <p:cNvPr id="47" name="磁盘 3"/>
          <p:cNvSpPr/>
          <p:nvPr/>
        </p:nvSpPr>
        <p:spPr>
          <a:xfrm>
            <a:off x="3726694" y="5795942"/>
            <a:ext cx="820476" cy="374649"/>
          </a:xfrm>
          <a:prstGeom prst="flowChartMagneticDisk">
            <a:avLst/>
          </a:prstGeom>
          <a:solidFill>
            <a:schemeClr val="accent5">
              <a:lumMod val="60000"/>
              <a:lumOff val="40000"/>
            </a:schemeClr>
          </a:solidFill>
          <a:ln w="12700">
            <a:solidFill>
              <a:schemeClr val="accent5">
                <a:lumMod val="50000"/>
              </a:schemeClr>
            </a:solidFill>
            <a:prstDash val="solid"/>
            <a:miter/>
          </a:ln>
        </p:spPr>
        <p:txBody>
          <a:bodyPr anchor="ctr"/>
          <a:lstStyle/>
          <a:p>
            <a:pPr algn="ctr"/>
            <a:endParaRPr lang="zh-CN" sz="1200">
              <a:solidFill>
                <a:schemeClr val="lt1"/>
              </a:solidFill>
              <a:latin typeface="微软雅黑"/>
              <a:ea typeface="微软雅黑"/>
              <a:sym typeface="微软雅黑"/>
            </a:endParaRPr>
          </a:p>
        </p:txBody>
      </p:sp>
      <p:sp>
        <p:nvSpPr>
          <p:cNvPr id="48" name="磁盘 3"/>
          <p:cNvSpPr/>
          <p:nvPr/>
        </p:nvSpPr>
        <p:spPr>
          <a:xfrm>
            <a:off x="3728120" y="5539273"/>
            <a:ext cx="820476" cy="374649"/>
          </a:xfrm>
          <a:prstGeom prst="flowChartMagneticDisk">
            <a:avLst/>
          </a:prstGeom>
          <a:solidFill>
            <a:schemeClr val="accent4">
              <a:lumMod val="60000"/>
              <a:lumOff val="40000"/>
            </a:schemeClr>
          </a:solidFill>
          <a:ln w="12700">
            <a:solidFill>
              <a:schemeClr val="accent5">
                <a:lumMod val="50000"/>
              </a:schemeClr>
            </a:solidFill>
            <a:prstDash val="solid"/>
            <a:miter/>
          </a:ln>
        </p:spPr>
        <p:txBody>
          <a:bodyPr anchor="ctr"/>
          <a:lstStyle/>
          <a:p>
            <a:pPr algn="ctr"/>
            <a:endParaRPr lang="zh-CN" sz="1200">
              <a:solidFill>
                <a:schemeClr val="lt1"/>
              </a:solidFill>
              <a:latin typeface="微软雅黑"/>
              <a:ea typeface="微软雅黑"/>
              <a:sym typeface="微软雅黑"/>
            </a:endParaRPr>
          </a:p>
        </p:txBody>
      </p:sp>
      <p:sp>
        <p:nvSpPr>
          <p:cNvPr id="49" name="矩形 48"/>
          <p:cNvSpPr/>
          <p:nvPr/>
        </p:nvSpPr>
        <p:spPr>
          <a:xfrm>
            <a:off x="4787836" y="5345588"/>
            <a:ext cx="1023855" cy="719135"/>
          </a:xfrm>
          <a:prstGeom prst="rect">
            <a:avLst/>
          </a:prstGeom>
          <a:solidFill>
            <a:srgbClr val="B07BD7"/>
          </a:solidFill>
          <a:ln w="12700" cap="flat" cmpd="sng">
            <a:solidFill>
              <a:schemeClr val="accent1">
                <a:shade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Office platform</a:t>
            </a:r>
            <a:endParaRPr lang="zh-CN" sz="1200" dirty="0">
              <a:solidFill>
                <a:schemeClr val="bg1"/>
              </a:solidFill>
              <a:latin typeface="微软雅黑"/>
              <a:ea typeface="微软雅黑"/>
              <a:sym typeface="微软雅黑"/>
            </a:endParaRPr>
          </a:p>
        </p:txBody>
      </p:sp>
      <p:sp>
        <p:nvSpPr>
          <p:cNvPr id="50" name="磁盘 3"/>
          <p:cNvSpPr/>
          <p:nvPr/>
        </p:nvSpPr>
        <p:spPr>
          <a:xfrm>
            <a:off x="3726694" y="5275243"/>
            <a:ext cx="820476" cy="374649"/>
          </a:xfrm>
          <a:prstGeom prst="flowChartMagneticDisk">
            <a:avLst/>
          </a:prstGeom>
          <a:solidFill>
            <a:schemeClr val="accent6">
              <a:lumMod val="40000"/>
              <a:lumOff val="60000"/>
            </a:schemeClr>
          </a:solidFill>
          <a:ln w="12700">
            <a:solidFill>
              <a:schemeClr val="accent5">
                <a:lumMod val="50000"/>
              </a:schemeClr>
            </a:solidFill>
            <a:prstDash val="solid"/>
            <a:miter/>
          </a:ln>
        </p:spPr>
        <p:txBody>
          <a:bodyPr anchor="ctr"/>
          <a:lstStyle/>
          <a:p>
            <a:pPr algn="ctr"/>
            <a:endParaRPr lang="zh-CN" sz="1200">
              <a:solidFill>
                <a:schemeClr val="lt1"/>
              </a:solidFill>
              <a:latin typeface="微软雅黑"/>
              <a:ea typeface="微软雅黑"/>
              <a:sym typeface="微软雅黑"/>
            </a:endParaRPr>
          </a:p>
        </p:txBody>
      </p:sp>
      <p:pic>
        <p:nvPicPr>
          <p:cNvPr id="52" name="图片 51"/>
          <p:cNvPicPr/>
          <p:nvPr/>
        </p:nvPicPr>
        <p:blipFill>
          <a:blip r:embed="rId6"/>
          <a:stretch/>
        </p:blipFill>
        <p:spPr>
          <a:xfrm>
            <a:off x="7248645" y="3061859"/>
            <a:ext cx="1937472" cy="3000791"/>
          </a:xfrm>
          <a:prstGeom prst="rect">
            <a:avLst/>
          </a:prstGeom>
        </p:spPr>
      </p:pic>
      <p:pic>
        <p:nvPicPr>
          <p:cNvPr id="53" name="图片 52"/>
          <p:cNvPicPr/>
          <p:nvPr/>
        </p:nvPicPr>
        <p:blipFill>
          <a:blip r:embed="rId7"/>
          <a:stretch/>
        </p:blipFill>
        <p:spPr>
          <a:xfrm>
            <a:off x="9315304" y="3052739"/>
            <a:ext cx="2031666" cy="3009911"/>
          </a:xfrm>
          <a:prstGeom prst="rect">
            <a:avLst/>
          </a:prstGeom>
        </p:spPr>
      </p:pic>
      <p:sp>
        <p:nvSpPr>
          <p:cNvPr id="54" name="矩形 53"/>
          <p:cNvSpPr/>
          <p:nvPr/>
        </p:nvSpPr>
        <p:spPr>
          <a:xfrm>
            <a:off x="4108018" y="3458724"/>
            <a:ext cx="452261" cy="1049754"/>
          </a:xfrm>
          <a:prstGeom prst="rect">
            <a:avLst/>
          </a:prstGeom>
          <a:solidFill>
            <a:srgbClr val="B07BD7"/>
          </a:solidFill>
          <a:ln w="12700" cap="flat" cmpd="sng">
            <a:solidFill>
              <a:schemeClr val="accent1">
                <a:shade val="50000"/>
              </a:schemeClr>
            </a:solidFill>
            <a:prstDash val="solid"/>
            <a:miter/>
          </a:ln>
        </p:spPr>
        <p:txBody>
          <a:bodyPr vert="eaVert" anchor="ctr"/>
          <a:lstStyle/>
          <a:p>
            <a:pPr algn="ctr"/>
            <a:r>
              <a:rPr lang="en-US" altLang="zh-CN" sz="1200" dirty="0">
                <a:solidFill>
                  <a:schemeClr val="lt1"/>
                </a:solidFill>
                <a:latin typeface="微软雅黑"/>
                <a:ea typeface="微软雅黑"/>
                <a:sym typeface="微软雅黑"/>
              </a:rPr>
              <a:t>personal</a:t>
            </a:r>
            <a:endParaRPr lang="zh-CN" sz="1200" dirty="0">
              <a:solidFill>
                <a:schemeClr val="lt1"/>
              </a:solidFill>
              <a:latin typeface="微软雅黑"/>
              <a:ea typeface="微软雅黑"/>
              <a:sym typeface="微软雅黑"/>
            </a:endParaRPr>
          </a:p>
        </p:txBody>
      </p:sp>
      <p:sp>
        <p:nvSpPr>
          <p:cNvPr id="55" name="TextBox 54"/>
          <p:cNvSpPr txBox="1"/>
          <p:nvPr/>
        </p:nvSpPr>
        <p:spPr>
          <a:xfrm>
            <a:off x="3839969" y="4192922"/>
            <a:ext cx="471467" cy="369332"/>
          </a:xfrm>
          <a:prstGeom prst="rect">
            <a:avLst/>
          </a:prstGeom>
          <a:noFill/>
        </p:spPr>
        <p:txBody>
          <a:bodyPr wrap="square">
            <a:spAutoFit/>
          </a:bodyPr>
          <a:lstStyle/>
          <a:p>
            <a:r>
              <a:rPr lang="en-US">
                <a:latin typeface="微软雅黑"/>
                <a:ea typeface="微软雅黑"/>
                <a:sym typeface="微软雅黑"/>
              </a:rPr>
              <a:t>…</a:t>
            </a:r>
            <a:endParaRPr lang="zh-CN">
              <a:latin typeface="微软雅黑"/>
              <a:ea typeface="微软雅黑"/>
              <a:sym typeface="微软雅黑"/>
            </a:endParaRPr>
          </a:p>
        </p:txBody>
      </p:sp>
      <p:sp>
        <p:nvSpPr>
          <p:cNvPr id="56" name="TextBox 55"/>
          <p:cNvSpPr txBox="1"/>
          <p:nvPr/>
        </p:nvSpPr>
        <p:spPr>
          <a:xfrm>
            <a:off x="6372631" y="4289285"/>
            <a:ext cx="471467" cy="369332"/>
          </a:xfrm>
          <a:prstGeom prst="rect">
            <a:avLst/>
          </a:prstGeom>
          <a:noFill/>
        </p:spPr>
        <p:txBody>
          <a:bodyPr wrap="square">
            <a:spAutoFit/>
          </a:bodyPr>
          <a:lstStyle/>
          <a:p>
            <a:r>
              <a:rPr lang="en-US">
                <a:latin typeface="微软雅黑"/>
                <a:ea typeface="微软雅黑"/>
                <a:sym typeface="微软雅黑"/>
              </a:rPr>
              <a:t>…</a:t>
            </a:r>
            <a:endParaRPr lang="zh-CN">
              <a:latin typeface="微软雅黑"/>
              <a:ea typeface="微软雅黑"/>
              <a:sym typeface="微软雅黑"/>
            </a:endParaRPr>
          </a:p>
        </p:txBody>
      </p:sp>
      <p:cxnSp>
        <p:nvCxnSpPr>
          <p:cNvPr id="57" name="直接箭头连接符 85"/>
          <p:cNvCxnSpPr>
            <a:stCxn id="18" idx="2"/>
          </p:cNvCxnSpPr>
          <p:nvPr/>
        </p:nvCxnSpPr>
        <p:spPr>
          <a:xfrm flipH="1">
            <a:off x="4971767" y="4794228"/>
            <a:ext cx="1170781" cy="404815"/>
          </a:xfrm>
          <a:prstGeom prst="straightConnector1">
            <a:avLst/>
          </a:prstGeom>
          <a:noFill/>
          <a:ln w="9525">
            <a:solidFill>
              <a:srgbClr val="0070C0"/>
            </a:solidFill>
            <a:prstDash val="dash"/>
            <a:round/>
            <a:tailEnd type="arrow" w="med" len="med"/>
          </a:ln>
        </p:spPr>
      </p:cxnSp>
      <p:sp>
        <p:nvSpPr>
          <p:cNvPr id="58" name="文本框 57">
            <a:extLst>
              <a:ext uri="{FF2B5EF4-FFF2-40B4-BE49-F238E27FC236}">
                <a16:creationId xmlns:a16="http://schemas.microsoft.com/office/drawing/2014/main" id="{C9CD3B3A-B66A-4116-B0A6-7DA0EE5A2176}"/>
              </a:ext>
            </a:extLst>
          </p:cNvPr>
          <p:cNvSpPr txBox="1"/>
          <p:nvPr/>
        </p:nvSpPr>
        <p:spPr>
          <a:xfrm>
            <a:off x="3185701" y="378492"/>
            <a:ext cx="3706941" cy="369332"/>
          </a:xfrm>
          <a:prstGeom prst="rect">
            <a:avLst/>
          </a:prstGeom>
          <a:noFill/>
        </p:spPr>
        <p:txBody>
          <a:bodyPr wrap="square" rtlCol="0">
            <a:spAutoFit/>
          </a:bodyPr>
          <a:lstStyle/>
          <a:p>
            <a:r>
              <a:rPr lang="en-US" altLang="zh-CN" dirty="0">
                <a:latin typeface="微软雅黑"/>
                <a:ea typeface="微软雅黑"/>
                <a:sym typeface="微软雅黑"/>
              </a:rPr>
              <a:t>Mini program on</a:t>
            </a:r>
            <a:r>
              <a:rPr lang="zh-CN" altLang="en-US" dirty="0">
                <a:latin typeface="微软雅黑"/>
                <a:ea typeface="微软雅黑"/>
                <a:sym typeface="微软雅黑"/>
              </a:rPr>
              <a:t> </a:t>
            </a:r>
            <a:r>
              <a:rPr lang="en-US" altLang="zh-CN" dirty="0">
                <a:latin typeface="微软雅黑"/>
                <a:ea typeface="微软雅黑"/>
                <a:sym typeface="微软雅黑"/>
              </a:rPr>
              <a:t>WeChat</a:t>
            </a:r>
            <a:endParaRPr lang="zh-CN" altLang="en-US" dirty="0">
              <a:latin typeface="微软雅黑"/>
              <a:ea typeface="微软雅黑"/>
              <a:sym typeface="微软雅黑"/>
            </a:endParaRPr>
          </a:p>
        </p:txBody>
      </p:sp>
    </p:spTree>
    <p:extLst>
      <p:ext uri="{BB962C8B-B14F-4D97-AF65-F5344CB8AC3E}">
        <p14:creationId xmlns:p14="http://schemas.microsoft.com/office/powerpoint/2010/main" val="626665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a:extLst>
              <a:ext uri="{FF2B5EF4-FFF2-40B4-BE49-F238E27FC236}">
                <a16:creationId xmlns:a16="http://schemas.microsoft.com/office/drawing/2014/main" id="{537A7A51-C6B6-CD4D-990F-ACEB5F79CEB7}"/>
              </a:ext>
            </a:extLst>
          </p:cNvPr>
          <p:cNvSpPr txBox="1">
            <a:spLocks noChangeArrowheads="1"/>
          </p:cNvSpPr>
          <p:nvPr/>
        </p:nvSpPr>
        <p:spPr>
          <a:xfrm>
            <a:off x="155575" y="0"/>
            <a:ext cx="12192000" cy="865414"/>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6EFF"/>
                </a:solidFill>
                <a:latin typeface="Arial"/>
                <a:ea typeface="汉仪中宋简"/>
                <a:sym typeface="Arial"/>
              </a:rPr>
              <a:t>When</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do</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we</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Choose</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TDSQL</a:t>
            </a:r>
          </a:p>
        </p:txBody>
      </p:sp>
      <p:sp>
        <p:nvSpPr>
          <p:cNvPr id="15" name="object 8">
            <a:extLst>
              <a:ext uri="{FF2B5EF4-FFF2-40B4-BE49-F238E27FC236}">
                <a16:creationId xmlns:a16="http://schemas.microsoft.com/office/drawing/2014/main" id="{94B4FD97-81A7-2144-BB6F-31E387551B46}"/>
              </a:ext>
            </a:extLst>
          </p:cNvPr>
          <p:cNvSpPr>
            <a:spLocks noChangeArrowheads="1"/>
          </p:cNvSpPr>
          <p:nvPr/>
        </p:nvSpPr>
        <p:spPr bwMode="auto">
          <a:xfrm>
            <a:off x="7054850" y="1549400"/>
            <a:ext cx="2041525" cy="2671763"/>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endParaRPr lang="zh-CN" altLang="zh-CN" sz="1400">
              <a:latin typeface="Arial"/>
              <a:ea typeface="汉仪中宋简"/>
              <a:sym typeface="Arial"/>
            </a:endParaRPr>
          </a:p>
        </p:txBody>
      </p:sp>
      <p:sp>
        <p:nvSpPr>
          <p:cNvPr id="16" name="TextBox 27">
            <a:extLst>
              <a:ext uri="{FF2B5EF4-FFF2-40B4-BE49-F238E27FC236}">
                <a16:creationId xmlns:a16="http://schemas.microsoft.com/office/drawing/2014/main" id="{614C2032-1B87-3A41-90B1-C1B2CCAD7CCE}"/>
              </a:ext>
            </a:extLst>
          </p:cNvPr>
          <p:cNvSpPr>
            <a:spLocks noChangeArrowheads="1"/>
          </p:cNvSpPr>
          <p:nvPr/>
        </p:nvSpPr>
        <p:spPr bwMode="auto">
          <a:xfrm>
            <a:off x="7091362" y="1200150"/>
            <a:ext cx="4261221"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9050" eaLnBrk="0" hangingPunct="0">
              <a:tabLst>
                <a:tab pos="180975" algn="l"/>
              </a:tabLst>
              <a:defRPr>
                <a:solidFill>
                  <a:schemeClr val="tx1"/>
                </a:solidFill>
                <a:latin typeface="Calibri" pitchFamily="34" charset="0"/>
                <a:ea typeface="宋体" charset="-122"/>
              </a:defRPr>
            </a:lvl1pPr>
            <a:lvl2pPr eaLnBrk="0" hangingPunct="0">
              <a:tabLst>
                <a:tab pos="180975" algn="l"/>
              </a:tabLst>
              <a:defRPr>
                <a:solidFill>
                  <a:schemeClr val="tx1"/>
                </a:solidFill>
                <a:latin typeface="Calibri" pitchFamily="34" charset="0"/>
                <a:ea typeface="宋体" charset="-122"/>
              </a:defRPr>
            </a:lvl2pPr>
            <a:lvl3pPr eaLnBrk="0" hangingPunct="0">
              <a:tabLst>
                <a:tab pos="180975" algn="l"/>
              </a:tabLst>
              <a:defRPr>
                <a:solidFill>
                  <a:schemeClr val="tx1"/>
                </a:solidFill>
                <a:latin typeface="Calibri" pitchFamily="34" charset="0"/>
                <a:ea typeface="宋体" charset="-122"/>
              </a:defRPr>
            </a:lvl3pPr>
            <a:lvl4pPr eaLnBrk="0" hangingPunct="0">
              <a:tabLst>
                <a:tab pos="180975" algn="l"/>
              </a:tabLst>
              <a:defRPr>
                <a:solidFill>
                  <a:schemeClr val="tx1"/>
                </a:solidFill>
                <a:latin typeface="Calibri" pitchFamily="34" charset="0"/>
                <a:ea typeface="宋体" charset="-122"/>
              </a:defRPr>
            </a:lvl4pPr>
            <a:lvl5pPr eaLnBrk="0" hangingPunct="0">
              <a:tabLst>
                <a:tab pos="180975" algn="l"/>
              </a:tabLst>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9pPr>
          </a:lstStyle>
          <a:p>
            <a:pPr>
              <a:lnSpc>
                <a:spcPct val="125000"/>
              </a:lnSpc>
              <a:buClr>
                <a:srgbClr val="FC0000"/>
              </a:buClr>
            </a:pPr>
            <a:r>
              <a:rPr lang="en-US" altLang="zh-CN" sz="2000" b="1" dirty="0">
                <a:solidFill>
                  <a:srgbClr val="FF0000"/>
                </a:solidFill>
                <a:latin typeface="Arial"/>
                <a:ea typeface="汉仪中宋简"/>
                <a:sym typeface="Arial"/>
              </a:rPr>
              <a:t>Commercial Oracle</a:t>
            </a:r>
            <a:r>
              <a:rPr lang="zh-CN" altLang="en-US" sz="2000" b="1" dirty="0">
                <a:solidFill>
                  <a:srgbClr val="FF0000"/>
                </a:solidFill>
                <a:latin typeface="Arial"/>
                <a:ea typeface="汉仪中宋简"/>
                <a:sym typeface="Arial"/>
              </a:rPr>
              <a:t> </a:t>
            </a:r>
            <a:r>
              <a:rPr lang="en-US" altLang="zh-CN" sz="2000" b="1" dirty="0">
                <a:solidFill>
                  <a:srgbClr val="FF0000"/>
                </a:solidFill>
                <a:latin typeface="Arial"/>
                <a:ea typeface="汉仪中宋简"/>
                <a:sym typeface="Arial"/>
              </a:rPr>
              <a:t>migration</a:t>
            </a:r>
          </a:p>
        </p:txBody>
      </p:sp>
      <p:sp>
        <p:nvSpPr>
          <p:cNvPr id="17" name="AutoShape 4" descr="https://timgsa.baidu.com/timg?image&amp;quality=80&amp;size=b9999_10000&amp;sec=1510543368&amp;di=f42d0c48f75c87ea677992ec37ab247c&amp;imgtype=jpg&amp;er=1&amp;src=http%3A%2F%2Fimgsrc.baidu.com%2Fimgad%2Fpic%2Fitem%2Fbd315c6034a85edf0a2dc70643540923dd547575.jpg">
            <a:extLst>
              <a:ext uri="{FF2B5EF4-FFF2-40B4-BE49-F238E27FC236}">
                <a16:creationId xmlns:a16="http://schemas.microsoft.com/office/drawing/2014/main" id="{3D3062D8-C6AB-CC43-975D-9B08175CB9C8}"/>
              </a:ext>
            </a:extLst>
          </p:cNvPr>
          <p:cNvSpPr>
            <a:spLocks noChangeAspect="1"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5" rIns="91411" bIns="45705"/>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zh-CN" altLang="en-US">
              <a:latin typeface="Arial"/>
              <a:ea typeface="汉仪中宋简"/>
              <a:sym typeface="Arial"/>
            </a:endParaRPr>
          </a:p>
        </p:txBody>
      </p:sp>
      <p:sp>
        <p:nvSpPr>
          <p:cNvPr id="18" name="AutoShape 7" descr="https://timgsa.baidu.com/timg?image&amp;quality=80&amp;size=b9999_10000&amp;sec=1509948699536&amp;di=ec6fd6a8f42cad7ad428b7ddabcf0f71&amp;imgtype=0&amp;src=http%3A%2F%2Fwww.taki.com.tw%2Fblog%2Fwp-content%2Fuploads%2F2013%2F05%2Flogo_mysql.png">
            <a:extLst>
              <a:ext uri="{FF2B5EF4-FFF2-40B4-BE49-F238E27FC236}">
                <a16:creationId xmlns:a16="http://schemas.microsoft.com/office/drawing/2014/main" id="{2A01C6AD-34FD-3344-A479-93975826BC2F}"/>
              </a:ext>
            </a:extLst>
          </p:cNvPr>
          <p:cNvSpPr>
            <a:spLocks noChangeAspect="1"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5" rIns="91411" bIns="45705"/>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zh-CN" altLang="en-US">
              <a:latin typeface="Arial"/>
              <a:ea typeface="汉仪中宋简"/>
              <a:sym typeface="Arial"/>
            </a:endParaRPr>
          </a:p>
        </p:txBody>
      </p:sp>
      <p:sp>
        <p:nvSpPr>
          <p:cNvPr id="19" name="AutoShape 9" descr="https://timgsa.baidu.com/timg?image&amp;quality=80&amp;size=b9999_10000&amp;sec=1509948699536&amp;di=ec6fd6a8f42cad7ad428b7ddabcf0f71&amp;imgtype=0&amp;src=http%3A%2F%2Fwww.taki.com.tw%2Fblog%2Fwp-content%2Fuploads%2F2013%2F05%2Flogo_mysql.png">
            <a:extLst>
              <a:ext uri="{FF2B5EF4-FFF2-40B4-BE49-F238E27FC236}">
                <a16:creationId xmlns:a16="http://schemas.microsoft.com/office/drawing/2014/main" id="{332331F1-513E-E144-B1E5-3A12519D64BE}"/>
              </a:ext>
            </a:extLst>
          </p:cNvPr>
          <p:cNvSpPr>
            <a:spLocks noChangeAspect="1"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5" rIns="91411" bIns="45705"/>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zh-CN" altLang="en-US">
              <a:latin typeface="Arial"/>
              <a:ea typeface="汉仪中宋简"/>
              <a:sym typeface="Arial"/>
            </a:endParaRPr>
          </a:p>
        </p:txBody>
      </p:sp>
      <p:sp>
        <p:nvSpPr>
          <p:cNvPr id="20" name="AutoShape 11" descr="https://timgsa.baidu.com/timg?image&amp;quality=80&amp;size=b9999_10000&amp;sec=1509948699536&amp;di=ec6fd6a8f42cad7ad428b7ddabcf0f71&amp;imgtype=0&amp;src=http%3A%2F%2Fwww.taki.com.tw%2Fblog%2Fwp-content%2Fuploads%2F2013%2F05%2Flogo_mysql.png">
            <a:extLst>
              <a:ext uri="{FF2B5EF4-FFF2-40B4-BE49-F238E27FC236}">
                <a16:creationId xmlns:a16="http://schemas.microsoft.com/office/drawing/2014/main" id="{5278751A-2AEE-E647-AA62-55BBF7DE6169}"/>
              </a:ext>
            </a:extLst>
          </p:cNvPr>
          <p:cNvSpPr>
            <a:spLocks noChangeAspect="1"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5" rIns="91411" bIns="45705"/>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zh-CN" altLang="en-US">
              <a:latin typeface="Arial"/>
              <a:ea typeface="汉仪中宋简"/>
              <a:sym typeface="Arial"/>
            </a:endParaRPr>
          </a:p>
        </p:txBody>
      </p:sp>
      <p:sp>
        <p:nvSpPr>
          <p:cNvPr id="21" name="AutoShape 14" descr="https://timgsa.baidu.com/timg?image&amp;quality=80&amp;size=b9999_10000&amp;sec=1509948813887&amp;di=733ff65288ad205b70d63ab22d4a58a1&amp;imgtype=jpg&amp;src=http%3A%2F%2Fimg1.imgtn.bdimg.com%2Fit%2Fu%3D636834678%2C2431268886%26fm%3D214%26gp%3D0.jpg">
            <a:extLst>
              <a:ext uri="{FF2B5EF4-FFF2-40B4-BE49-F238E27FC236}">
                <a16:creationId xmlns:a16="http://schemas.microsoft.com/office/drawing/2014/main" id="{9F455817-67C3-5341-A734-DCF62A5C41B6}"/>
              </a:ext>
            </a:extLst>
          </p:cNvPr>
          <p:cNvSpPr>
            <a:spLocks noChangeAspect="1" noChangeArrowheads="1"/>
          </p:cNvSpPr>
          <p:nvPr/>
        </p:nvSpPr>
        <p:spPr bwMode="auto">
          <a:xfrm>
            <a:off x="765175" y="465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5" rIns="91411" bIns="45705"/>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zh-CN" altLang="en-US">
              <a:latin typeface="Arial"/>
              <a:ea typeface="汉仪中宋简"/>
              <a:sym typeface="Arial"/>
            </a:endParaRPr>
          </a:p>
        </p:txBody>
      </p:sp>
      <p:sp>
        <p:nvSpPr>
          <p:cNvPr id="22" name="AutoShape 17" descr="https://timgsa.baidu.com/timg?image&amp;quality=80&amp;size=b9999_10000&amp;sec=1509948918028&amp;di=9f8cfa1143be315302fbc35392054f5b&amp;imgtype=0&amp;src=http%3A%2F%2Fico.ooopic.com%2Ficonset02%2F2%2Fgif%2F57354.gif">
            <a:extLst>
              <a:ext uri="{FF2B5EF4-FFF2-40B4-BE49-F238E27FC236}">
                <a16:creationId xmlns:a16="http://schemas.microsoft.com/office/drawing/2014/main" id="{8CA3FA21-0D75-204D-B26E-5E1866F1B5D1}"/>
              </a:ext>
            </a:extLst>
          </p:cNvPr>
          <p:cNvSpPr>
            <a:spLocks noChangeAspect="1" noChangeArrowheads="1"/>
          </p:cNvSpPr>
          <p:nvPr/>
        </p:nvSpPr>
        <p:spPr bwMode="auto">
          <a:xfrm>
            <a:off x="917575" y="6175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 tIns="45705" rIns="91411" bIns="45705"/>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zh-CN" altLang="en-US">
              <a:latin typeface="Arial"/>
              <a:ea typeface="汉仪中宋简"/>
              <a:sym typeface="Arial"/>
            </a:endParaRPr>
          </a:p>
        </p:txBody>
      </p:sp>
      <p:grpSp>
        <p:nvGrpSpPr>
          <p:cNvPr id="23" name="组合 10">
            <a:extLst>
              <a:ext uri="{FF2B5EF4-FFF2-40B4-BE49-F238E27FC236}">
                <a16:creationId xmlns:a16="http://schemas.microsoft.com/office/drawing/2014/main" id="{855BE698-03D4-5849-8BAB-411CEEF2FB08}"/>
              </a:ext>
            </a:extLst>
          </p:cNvPr>
          <p:cNvGrpSpPr>
            <a:grpSpLocks/>
          </p:cNvGrpSpPr>
          <p:nvPr/>
        </p:nvGrpSpPr>
        <p:grpSpPr bwMode="auto">
          <a:xfrm>
            <a:off x="501650" y="1814513"/>
            <a:ext cx="2065338" cy="2174875"/>
            <a:chOff x="-1063625" y="1489447"/>
            <a:chExt cx="2523818" cy="2549828"/>
          </a:xfrm>
        </p:grpSpPr>
        <p:pic>
          <p:nvPicPr>
            <p:cNvPr id="24" name="Picture 20">
              <a:extLst>
                <a:ext uri="{FF2B5EF4-FFF2-40B4-BE49-F238E27FC236}">
                  <a16:creationId xmlns:a16="http://schemas.microsoft.com/office/drawing/2014/main" id="{826B8AE9-6E88-CC4A-B6A4-A9F0079B1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25" y="1489447"/>
              <a:ext cx="2438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5">
              <a:extLst>
                <a:ext uri="{FF2B5EF4-FFF2-40B4-BE49-F238E27FC236}">
                  <a16:creationId xmlns:a16="http://schemas.microsoft.com/office/drawing/2014/main" id="{4503E40B-B97F-BB4B-8B09-94851E2F9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2644907"/>
              <a:ext cx="1304618" cy="1394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矩形 1">
            <a:extLst>
              <a:ext uri="{FF2B5EF4-FFF2-40B4-BE49-F238E27FC236}">
                <a16:creationId xmlns:a16="http://schemas.microsoft.com/office/drawing/2014/main" id="{375B16D6-4601-7A47-8F76-9F2EF32AB81A}"/>
              </a:ext>
            </a:extLst>
          </p:cNvPr>
          <p:cNvSpPr>
            <a:spLocks noChangeArrowheads="1"/>
          </p:cNvSpPr>
          <p:nvPr/>
        </p:nvSpPr>
        <p:spPr bwMode="auto">
          <a:xfrm>
            <a:off x="6923088" y="4432300"/>
            <a:ext cx="1152525" cy="384175"/>
          </a:xfrm>
          <a:prstGeom prst="rect">
            <a:avLst/>
          </a:prstGeom>
          <a:solidFill>
            <a:srgbClr val="5B9BD5"/>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a:solidFill>
                  <a:srgbClr val="FFFFFF"/>
                </a:solidFill>
                <a:latin typeface="Arial"/>
                <a:ea typeface="汉仪中宋简"/>
                <a:sym typeface="Arial"/>
              </a:rPr>
              <a:t>More affordable</a:t>
            </a:r>
          </a:p>
        </p:txBody>
      </p:sp>
      <p:sp>
        <p:nvSpPr>
          <p:cNvPr id="28" name="矩形 18">
            <a:extLst>
              <a:ext uri="{FF2B5EF4-FFF2-40B4-BE49-F238E27FC236}">
                <a16:creationId xmlns:a16="http://schemas.microsoft.com/office/drawing/2014/main" id="{3E3E1AD4-5EBC-2E48-9D6C-AF7FEDCECBF4}"/>
              </a:ext>
            </a:extLst>
          </p:cNvPr>
          <p:cNvSpPr>
            <a:spLocks noChangeArrowheads="1"/>
          </p:cNvSpPr>
          <p:nvPr/>
        </p:nvSpPr>
        <p:spPr bwMode="auto">
          <a:xfrm>
            <a:off x="8228013" y="4432300"/>
            <a:ext cx="1152525" cy="384175"/>
          </a:xfrm>
          <a:prstGeom prst="rect">
            <a:avLst/>
          </a:prstGeom>
          <a:solidFill>
            <a:srgbClr val="5B9BD5"/>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a:solidFill>
                  <a:srgbClr val="FFFFFF"/>
                </a:solidFill>
                <a:latin typeface="Arial"/>
                <a:ea typeface="汉仪中宋简"/>
                <a:sym typeface="Arial"/>
              </a:rPr>
              <a:t>Easier to manage</a:t>
            </a:r>
          </a:p>
        </p:txBody>
      </p:sp>
      <p:sp>
        <p:nvSpPr>
          <p:cNvPr id="29" name="矩形 19">
            <a:extLst>
              <a:ext uri="{FF2B5EF4-FFF2-40B4-BE49-F238E27FC236}">
                <a16:creationId xmlns:a16="http://schemas.microsoft.com/office/drawing/2014/main" id="{8897D91F-7C2A-F247-96F3-68465192F5D5}"/>
              </a:ext>
            </a:extLst>
          </p:cNvPr>
          <p:cNvSpPr>
            <a:spLocks noChangeArrowheads="1"/>
          </p:cNvSpPr>
          <p:nvPr/>
        </p:nvSpPr>
        <p:spPr bwMode="auto">
          <a:xfrm>
            <a:off x="9544050" y="4432300"/>
            <a:ext cx="1150938" cy="384175"/>
          </a:xfrm>
          <a:prstGeom prst="rect">
            <a:avLst/>
          </a:prstGeom>
          <a:solidFill>
            <a:srgbClr val="5B9BD5"/>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a:solidFill>
                  <a:srgbClr val="FFFFFF"/>
                </a:solidFill>
                <a:latin typeface="Arial"/>
                <a:ea typeface="汉仪中宋简"/>
                <a:sym typeface="Arial"/>
              </a:rPr>
              <a:t>Better performance</a:t>
            </a:r>
          </a:p>
        </p:txBody>
      </p:sp>
      <p:sp>
        <p:nvSpPr>
          <p:cNvPr id="30" name="TextBox 27">
            <a:extLst>
              <a:ext uri="{FF2B5EF4-FFF2-40B4-BE49-F238E27FC236}">
                <a16:creationId xmlns:a16="http://schemas.microsoft.com/office/drawing/2014/main" id="{76F42610-612F-E347-8E97-AD3305EEDE20}"/>
              </a:ext>
            </a:extLst>
          </p:cNvPr>
          <p:cNvSpPr>
            <a:spLocks noChangeArrowheads="1"/>
          </p:cNvSpPr>
          <p:nvPr/>
        </p:nvSpPr>
        <p:spPr bwMode="auto">
          <a:xfrm>
            <a:off x="695325" y="1200150"/>
            <a:ext cx="5400675" cy="38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9050" eaLnBrk="0" hangingPunct="0">
              <a:tabLst>
                <a:tab pos="180975" algn="l"/>
              </a:tabLst>
              <a:defRPr>
                <a:solidFill>
                  <a:schemeClr val="tx1"/>
                </a:solidFill>
                <a:latin typeface="Calibri" pitchFamily="34" charset="0"/>
                <a:ea typeface="宋体" charset="-122"/>
              </a:defRPr>
            </a:lvl1pPr>
            <a:lvl2pPr eaLnBrk="0" hangingPunct="0">
              <a:tabLst>
                <a:tab pos="180975" algn="l"/>
              </a:tabLst>
              <a:defRPr>
                <a:solidFill>
                  <a:schemeClr val="tx1"/>
                </a:solidFill>
                <a:latin typeface="Calibri" pitchFamily="34" charset="0"/>
                <a:ea typeface="宋体" charset="-122"/>
              </a:defRPr>
            </a:lvl2pPr>
            <a:lvl3pPr eaLnBrk="0" hangingPunct="0">
              <a:tabLst>
                <a:tab pos="180975" algn="l"/>
              </a:tabLst>
              <a:defRPr>
                <a:solidFill>
                  <a:schemeClr val="tx1"/>
                </a:solidFill>
                <a:latin typeface="Calibri" pitchFamily="34" charset="0"/>
                <a:ea typeface="宋体" charset="-122"/>
              </a:defRPr>
            </a:lvl3pPr>
            <a:lvl4pPr eaLnBrk="0" hangingPunct="0">
              <a:tabLst>
                <a:tab pos="180975" algn="l"/>
              </a:tabLst>
              <a:defRPr>
                <a:solidFill>
                  <a:schemeClr val="tx1"/>
                </a:solidFill>
                <a:latin typeface="Calibri" pitchFamily="34" charset="0"/>
                <a:ea typeface="宋体" charset="-122"/>
              </a:defRPr>
            </a:lvl4pPr>
            <a:lvl5pPr eaLnBrk="0" hangingPunct="0">
              <a:tabLst>
                <a:tab pos="180975" algn="l"/>
              </a:tabLst>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tabLst>
                <a:tab pos="180975" algn="l"/>
              </a:tabLst>
              <a:defRPr>
                <a:solidFill>
                  <a:schemeClr val="tx1"/>
                </a:solidFill>
                <a:latin typeface="Calibri" pitchFamily="34" charset="0"/>
                <a:ea typeface="宋体" charset="-122"/>
              </a:defRPr>
            </a:lvl9pPr>
          </a:lstStyle>
          <a:p>
            <a:pPr>
              <a:lnSpc>
                <a:spcPct val="125000"/>
              </a:lnSpc>
              <a:buClr>
                <a:srgbClr val="FC0000"/>
              </a:buClr>
            </a:pPr>
            <a:r>
              <a:rPr lang="en-US" altLang="zh-CN" sz="2000" b="1" dirty="0">
                <a:solidFill>
                  <a:srgbClr val="FF0000"/>
                </a:solidFill>
                <a:latin typeface="Arial"/>
                <a:ea typeface="汉仪中宋简"/>
                <a:sym typeface="Arial"/>
              </a:rPr>
              <a:t>Open-source MySQL</a:t>
            </a:r>
            <a:r>
              <a:rPr lang="zh-CN" altLang="en-US" sz="2000" b="1" dirty="0">
                <a:solidFill>
                  <a:srgbClr val="FF0000"/>
                </a:solidFill>
                <a:latin typeface="Arial"/>
                <a:ea typeface="汉仪中宋简"/>
                <a:sym typeface="Arial"/>
              </a:rPr>
              <a:t> </a:t>
            </a:r>
            <a:r>
              <a:rPr lang="en" altLang="zh-CN" sz="2000" b="1" dirty="0">
                <a:solidFill>
                  <a:srgbClr val="FF0000"/>
                </a:solidFill>
                <a:latin typeface="Arial"/>
              </a:rPr>
              <a:t>ecosystem</a:t>
            </a:r>
            <a:endParaRPr lang="en-US" altLang="zh-CN" sz="2000" b="1" dirty="0">
              <a:solidFill>
                <a:srgbClr val="FF0000"/>
              </a:solidFill>
              <a:latin typeface="Arial"/>
              <a:sym typeface="Arial"/>
            </a:endParaRPr>
          </a:p>
        </p:txBody>
      </p:sp>
      <p:sp>
        <p:nvSpPr>
          <p:cNvPr id="31" name="矩形 21">
            <a:extLst>
              <a:ext uri="{FF2B5EF4-FFF2-40B4-BE49-F238E27FC236}">
                <a16:creationId xmlns:a16="http://schemas.microsoft.com/office/drawing/2014/main" id="{447C3154-2E97-4547-81F9-FDAD76B1707C}"/>
              </a:ext>
            </a:extLst>
          </p:cNvPr>
          <p:cNvSpPr>
            <a:spLocks noChangeArrowheads="1"/>
          </p:cNvSpPr>
          <p:nvPr/>
        </p:nvSpPr>
        <p:spPr bwMode="auto">
          <a:xfrm>
            <a:off x="677863" y="4432300"/>
            <a:ext cx="1152525" cy="384175"/>
          </a:xfrm>
          <a:prstGeom prst="rect">
            <a:avLst/>
          </a:prstGeom>
          <a:solidFill>
            <a:srgbClr val="5B9BD5"/>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dirty="0">
                <a:solidFill>
                  <a:srgbClr val="FFFFFF"/>
                </a:solidFill>
                <a:latin typeface="Arial"/>
                <a:ea typeface="汉仪中宋简"/>
                <a:sym typeface="Arial"/>
              </a:rPr>
              <a:t>Financial-level</a:t>
            </a:r>
          </a:p>
        </p:txBody>
      </p:sp>
      <p:sp>
        <p:nvSpPr>
          <p:cNvPr id="32" name="矩形 22">
            <a:extLst>
              <a:ext uri="{FF2B5EF4-FFF2-40B4-BE49-F238E27FC236}">
                <a16:creationId xmlns:a16="http://schemas.microsoft.com/office/drawing/2014/main" id="{55D65835-A00E-3541-B383-8F6C144F5DD8}"/>
              </a:ext>
            </a:extLst>
          </p:cNvPr>
          <p:cNvSpPr>
            <a:spLocks noChangeArrowheads="1"/>
          </p:cNvSpPr>
          <p:nvPr/>
        </p:nvSpPr>
        <p:spPr bwMode="auto">
          <a:xfrm>
            <a:off x="1982788" y="4432300"/>
            <a:ext cx="1150937" cy="384175"/>
          </a:xfrm>
          <a:prstGeom prst="rect">
            <a:avLst/>
          </a:prstGeom>
          <a:solidFill>
            <a:srgbClr val="5B9BD5"/>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a:solidFill>
                  <a:srgbClr val="FFFFFF"/>
                </a:solidFill>
                <a:latin typeface="Arial"/>
                <a:ea typeface="汉仪中宋简"/>
                <a:sym typeface="Arial"/>
              </a:rPr>
              <a:t>Cloud-based</a:t>
            </a:r>
          </a:p>
        </p:txBody>
      </p:sp>
      <p:sp>
        <p:nvSpPr>
          <p:cNvPr id="33" name="矩形 25">
            <a:extLst>
              <a:ext uri="{FF2B5EF4-FFF2-40B4-BE49-F238E27FC236}">
                <a16:creationId xmlns:a16="http://schemas.microsoft.com/office/drawing/2014/main" id="{CFA70C19-16AC-C24C-A789-0A6E769965DA}"/>
              </a:ext>
            </a:extLst>
          </p:cNvPr>
          <p:cNvSpPr>
            <a:spLocks noChangeArrowheads="1"/>
          </p:cNvSpPr>
          <p:nvPr/>
        </p:nvSpPr>
        <p:spPr bwMode="auto">
          <a:xfrm>
            <a:off x="3278188" y="4432300"/>
            <a:ext cx="1328737" cy="384175"/>
          </a:xfrm>
          <a:prstGeom prst="rect">
            <a:avLst/>
          </a:prstGeom>
          <a:solidFill>
            <a:srgbClr val="5B9BD5"/>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dirty="0">
                <a:solidFill>
                  <a:srgbClr val="FFFFFF"/>
                </a:solidFill>
                <a:latin typeface="Arial"/>
                <a:ea typeface="汉仪中宋简"/>
                <a:sym typeface="Arial"/>
              </a:rPr>
              <a:t>Distributed expansion</a:t>
            </a:r>
          </a:p>
        </p:txBody>
      </p:sp>
      <p:sp>
        <p:nvSpPr>
          <p:cNvPr id="34" name="TextBox 2">
            <a:extLst>
              <a:ext uri="{FF2B5EF4-FFF2-40B4-BE49-F238E27FC236}">
                <a16:creationId xmlns:a16="http://schemas.microsoft.com/office/drawing/2014/main" id="{A8764A90-D261-4840-A084-8FC14992D2E1}"/>
              </a:ext>
            </a:extLst>
          </p:cNvPr>
          <p:cNvSpPr>
            <a:spLocks noChangeArrowheads="1"/>
          </p:cNvSpPr>
          <p:nvPr/>
        </p:nvSpPr>
        <p:spPr bwMode="auto">
          <a:xfrm>
            <a:off x="9131027" y="1811526"/>
            <a:ext cx="2941637" cy="2265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85750" indent="-285750"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50000"/>
              </a:lnSpc>
              <a:buFont typeface="Wingdings" panose="05000000000000000000" pitchFamily="2" charset="2"/>
              <a:buChar char="Ø"/>
            </a:pPr>
            <a:r>
              <a:rPr lang="en-US" altLang="zh-CN" sz="1500" dirty="0">
                <a:latin typeface="Arial"/>
                <a:ea typeface="汉仪中宋简"/>
                <a:sym typeface="Arial"/>
              </a:rPr>
              <a:t>Old devices to be out of service</a:t>
            </a:r>
          </a:p>
          <a:p>
            <a:pPr eaLnBrk="1" hangingPunct="1">
              <a:lnSpc>
                <a:spcPct val="150000"/>
              </a:lnSpc>
              <a:buFont typeface="Wingdings" panose="05000000000000000000" pitchFamily="2" charset="2"/>
              <a:buChar char="Ø"/>
            </a:pPr>
            <a:r>
              <a:rPr lang="en-US" altLang="zh-CN" sz="1500" dirty="0">
                <a:latin typeface="Arial"/>
                <a:ea typeface="汉仪中宋简"/>
                <a:sym typeface="Arial"/>
              </a:rPr>
              <a:t>Performance to be improved</a:t>
            </a:r>
          </a:p>
          <a:p>
            <a:pPr eaLnBrk="1" hangingPunct="1">
              <a:lnSpc>
                <a:spcPct val="150000"/>
              </a:lnSpc>
              <a:buFont typeface="Wingdings" panose="05000000000000000000" pitchFamily="2" charset="2"/>
              <a:buChar char="Ø"/>
            </a:pPr>
            <a:r>
              <a:rPr lang="en-US" altLang="zh-CN" sz="1500" dirty="0">
                <a:latin typeface="Arial"/>
                <a:ea typeface="汉仪中宋简"/>
                <a:sym typeface="Arial"/>
              </a:rPr>
              <a:t>Capacity to be expanded</a:t>
            </a:r>
          </a:p>
          <a:p>
            <a:pPr eaLnBrk="1" hangingPunct="1">
              <a:lnSpc>
                <a:spcPct val="150000"/>
              </a:lnSpc>
              <a:buFont typeface="Wingdings" panose="05000000000000000000" pitchFamily="2" charset="2"/>
              <a:buChar char="Ø"/>
            </a:pPr>
            <a:r>
              <a:rPr lang="en" altLang="zh-CN" dirty="0"/>
              <a:t>Inexpensive</a:t>
            </a:r>
            <a:r>
              <a:rPr lang="zh-CN" altLang="en-US" sz="1500" dirty="0">
                <a:latin typeface="Arial"/>
                <a:sym typeface="Arial"/>
              </a:rPr>
              <a:t> </a:t>
            </a:r>
            <a:r>
              <a:rPr lang="en-US" altLang="zh-CN" sz="1500" dirty="0">
                <a:latin typeface="Arial"/>
                <a:sym typeface="Arial"/>
              </a:rPr>
              <a:t>license</a:t>
            </a:r>
            <a:r>
              <a:rPr lang="zh-CN" altLang="en-US" sz="1500" dirty="0">
                <a:latin typeface="Arial"/>
                <a:sym typeface="Arial"/>
              </a:rPr>
              <a:t> </a:t>
            </a:r>
            <a:endParaRPr lang="en" altLang="zh-CN" dirty="0"/>
          </a:p>
        </p:txBody>
      </p:sp>
      <p:sp>
        <p:nvSpPr>
          <p:cNvPr id="35" name="TextBox 29">
            <a:extLst>
              <a:ext uri="{FF2B5EF4-FFF2-40B4-BE49-F238E27FC236}">
                <a16:creationId xmlns:a16="http://schemas.microsoft.com/office/drawing/2014/main" id="{C4D849FE-D0C3-FB4D-815C-CA63DE2B9F35}"/>
              </a:ext>
            </a:extLst>
          </p:cNvPr>
          <p:cNvSpPr>
            <a:spLocks noChangeArrowheads="1"/>
          </p:cNvSpPr>
          <p:nvPr/>
        </p:nvSpPr>
        <p:spPr bwMode="auto">
          <a:xfrm>
            <a:off x="2711624" y="1917054"/>
            <a:ext cx="2808312" cy="2232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85750" indent="-285750"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50000"/>
              </a:lnSpc>
              <a:buFont typeface="Wingdings" panose="05000000000000000000" pitchFamily="2" charset="2"/>
              <a:buChar char="Ø"/>
            </a:pPr>
            <a:r>
              <a:rPr lang="en-US" altLang="zh-CN" sz="1500" dirty="0">
                <a:latin typeface="Arial"/>
                <a:ea typeface="汉仪中宋简"/>
                <a:sym typeface="Arial"/>
              </a:rPr>
              <a:t>Backed by tech giants</a:t>
            </a:r>
          </a:p>
          <a:p>
            <a:pPr eaLnBrk="1" hangingPunct="1">
              <a:lnSpc>
                <a:spcPct val="150000"/>
              </a:lnSpc>
              <a:buFont typeface="Wingdings" panose="05000000000000000000" pitchFamily="2" charset="2"/>
              <a:buChar char="Ø"/>
            </a:pPr>
            <a:r>
              <a:rPr lang="en-US" altLang="zh-CN" sz="1500" dirty="0">
                <a:latin typeface="Arial"/>
                <a:ea typeface="汉仪中宋简"/>
                <a:sym typeface="Arial"/>
              </a:rPr>
              <a:t>High reliability</a:t>
            </a:r>
          </a:p>
          <a:p>
            <a:pPr eaLnBrk="1" hangingPunct="1">
              <a:lnSpc>
                <a:spcPct val="150000"/>
              </a:lnSpc>
              <a:buFont typeface="Wingdings" panose="05000000000000000000" pitchFamily="2" charset="2"/>
              <a:buChar char="Ø"/>
            </a:pPr>
            <a:r>
              <a:rPr lang="en-US" altLang="zh-CN" sz="1500" dirty="0">
                <a:latin typeface="Arial"/>
                <a:ea typeface="汉仪中宋简"/>
                <a:sym typeface="Arial"/>
              </a:rPr>
              <a:t>Better performance</a:t>
            </a:r>
          </a:p>
          <a:p>
            <a:pPr eaLnBrk="1" hangingPunct="1">
              <a:lnSpc>
                <a:spcPct val="150000"/>
              </a:lnSpc>
              <a:buFont typeface="Wingdings" panose="05000000000000000000" pitchFamily="2" charset="2"/>
              <a:buChar char="Ø"/>
            </a:pPr>
            <a:r>
              <a:rPr lang="en-US" altLang="zh-CN" sz="1500" dirty="0">
                <a:latin typeface="Arial"/>
                <a:ea typeface="汉仪中宋简"/>
                <a:sym typeface="Arial"/>
              </a:rPr>
              <a:t>Enhanced OPS efficiency</a:t>
            </a:r>
          </a:p>
          <a:p>
            <a:pPr eaLnBrk="1" hangingPunct="1">
              <a:lnSpc>
                <a:spcPct val="150000"/>
              </a:lnSpc>
              <a:buFont typeface="Wingdings" panose="05000000000000000000" pitchFamily="2" charset="2"/>
              <a:buChar char="Ø"/>
            </a:pPr>
            <a:r>
              <a:rPr lang="en-US" altLang="zh-CN" sz="1500" dirty="0">
                <a:latin typeface="Arial"/>
                <a:ea typeface="汉仪中宋简"/>
                <a:sym typeface="Arial"/>
              </a:rPr>
              <a:t>Gradually replacing Oracle</a:t>
            </a:r>
          </a:p>
        </p:txBody>
      </p:sp>
      <p:sp>
        <p:nvSpPr>
          <p:cNvPr id="3" name="文本框 2">
            <a:extLst>
              <a:ext uri="{FF2B5EF4-FFF2-40B4-BE49-F238E27FC236}">
                <a16:creationId xmlns:a16="http://schemas.microsoft.com/office/drawing/2014/main" id="{4F7500DA-9751-2D45-942D-123352ADC802}"/>
              </a:ext>
            </a:extLst>
          </p:cNvPr>
          <p:cNvSpPr txBox="1"/>
          <p:nvPr/>
        </p:nvSpPr>
        <p:spPr>
          <a:xfrm>
            <a:off x="996632" y="5541992"/>
            <a:ext cx="8383905" cy="1200329"/>
          </a:xfrm>
          <a:prstGeom prst="rect">
            <a:avLst/>
          </a:prstGeom>
          <a:noFill/>
        </p:spPr>
        <p:txBody>
          <a:bodyPr wrap="square" rtlCol="0">
            <a:spAutoFit/>
          </a:bodyPr>
          <a:lstStyle/>
          <a:p>
            <a:r>
              <a:rPr kumimoji="1" lang="en-US" altLang="zh-CN" dirty="0"/>
              <a:t>1</a:t>
            </a:r>
            <a:r>
              <a:rPr kumimoji="1" lang="zh-CN" altLang="en-US" dirty="0"/>
              <a:t> </a:t>
            </a:r>
            <a:r>
              <a:rPr kumimoji="1" lang="en-US" altLang="zh-CN" dirty="0"/>
              <a:t>Financial</a:t>
            </a:r>
            <a:r>
              <a:rPr kumimoji="1" lang="zh-CN" altLang="en-US" dirty="0"/>
              <a:t> ：</a:t>
            </a:r>
            <a:r>
              <a:rPr kumimoji="1" lang="en" altLang="zh-CN" dirty="0"/>
              <a:t>bank</a:t>
            </a:r>
            <a:r>
              <a:rPr kumimoji="1" lang="zh-CN" altLang="en-US" dirty="0"/>
              <a:t>，</a:t>
            </a:r>
            <a:r>
              <a:rPr kumimoji="1" lang="en" altLang="zh-CN" dirty="0"/>
              <a:t>Securities</a:t>
            </a:r>
            <a:r>
              <a:rPr kumimoji="1" lang="zh-CN" altLang="en-US" dirty="0"/>
              <a:t>，</a:t>
            </a:r>
            <a:r>
              <a:rPr kumimoji="1" lang="en" altLang="zh-CN" dirty="0"/>
              <a:t>Insurance</a:t>
            </a:r>
          </a:p>
          <a:p>
            <a:r>
              <a:rPr kumimoji="1" lang="en-US" altLang="zh-CN" dirty="0"/>
              <a:t>2</a:t>
            </a:r>
            <a:r>
              <a:rPr kumimoji="1" lang="zh-CN" altLang="en-US" dirty="0"/>
              <a:t> </a:t>
            </a:r>
            <a:r>
              <a:rPr kumimoji="1" lang="en-US" altLang="zh-CN" dirty="0"/>
              <a:t>Government</a:t>
            </a:r>
            <a:r>
              <a:rPr kumimoji="1" lang="zh-CN" altLang="en-US" dirty="0"/>
              <a:t>：</a:t>
            </a:r>
            <a:r>
              <a:rPr lang="en" altLang="zh-CN" dirty="0"/>
              <a:t>statistical bureau</a:t>
            </a:r>
            <a:r>
              <a:rPr lang="en-US" altLang="zh-CN" dirty="0"/>
              <a:t>,</a:t>
            </a:r>
            <a:r>
              <a:rPr lang="en" altLang="zh-CN" dirty="0"/>
              <a:t> Tax department</a:t>
            </a:r>
            <a:r>
              <a:rPr lang="zh-CN" altLang="en-US" dirty="0"/>
              <a:t>，</a:t>
            </a:r>
            <a:endParaRPr kumimoji="1" lang="en-US" altLang="zh-CN" dirty="0"/>
          </a:p>
          <a:p>
            <a:r>
              <a:rPr kumimoji="1" lang="en-US" altLang="zh-CN" dirty="0"/>
              <a:t>3</a:t>
            </a:r>
            <a:r>
              <a:rPr kumimoji="1" lang="zh-CN" altLang="en-US" dirty="0"/>
              <a:t> </a:t>
            </a:r>
            <a:r>
              <a:rPr kumimoji="1" lang="en-US" altLang="zh-CN" dirty="0"/>
              <a:t>Game</a:t>
            </a:r>
          </a:p>
          <a:p>
            <a:r>
              <a:rPr kumimoji="1" lang="en-US" altLang="zh-CN" dirty="0"/>
              <a:t>4</a:t>
            </a:r>
            <a:r>
              <a:rPr kumimoji="1" lang="zh-CN" altLang="en-US" dirty="0"/>
              <a:t> </a:t>
            </a:r>
            <a:r>
              <a:rPr kumimoji="1" lang="en-US" altLang="zh-CN" dirty="0"/>
              <a:t>E-commerce</a:t>
            </a:r>
            <a:endParaRPr kumimoji="1" lang="zh-CN" altLang="en-US" dirty="0"/>
          </a:p>
        </p:txBody>
      </p:sp>
    </p:spTree>
    <p:extLst>
      <p:ext uri="{BB962C8B-B14F-4D97-AF65-F5344CB8AC3E}">
        <p14:creationId xmlns:p14="http://schemas.microsoft.com/office/powerpoint/2010/main" val="162790481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6F6BDCEC-77F5-DD43-9099-B9DCC7F86179}"/>
              </a:ext>
            </a:extLst>
          </p:cNvPr>
          <p:cNvPicPr>
            <a:picLocks noChangeAspect="1"/>
          </p:cNvPicPr>
          <p:nvPr/>
        </p:nvPicPr>
        <p:blipFill rotWithShape="1">
          <a:blip r:embed="rId3"/>
          <a:srcRect l="4469" r="49172" b="2174"/>
          <a:stretch/>
        </p:blipFill>
        <p:spPr>
          <a:xfrm>
            <a:off x="0" y="0"/>
            <a:ext cx="4874988" cy="6858000"/>
          </a:xfrm>
          <a:prstGeom prst="roundRect">
            <a:avLst>
              <a:gd name="adj" fmla="val 0"/>
            </a:avLst>
          </a:prstGeom>
          <a:solidFill>
            <a:schemeClr val="bg1"/>
          </a:solidFill>
        </p:spPr>
      </p:pic>
      <p:sp>
        <p:nvSpPr>
          <p:cNvPr id="39" name="文本框 38">
            <a:extLst>
              <a:ext uri="{FF2B5EF4-FFF2-40B4-BE49-F238E27FC236}">
                <a16:creationId xmlns:a16="http://schemas.microsoft.com/office/drawing/2014/main" id="{CCAEF3FA-5D65-7D40-84A5-01352F771F5A}"/>
              </a:ext>
            </a:extLst>
          </p:cNvPr>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cs typeface="+mn-ea"/>
              <a:sym typeface="微软雅黑"/>
            </a:endParaRPr>
          </a:p>
        </p:txBody>
      </p:sp>
      <p:sp>
        <p:nvSpPr>
          <p:cNvPr id="54" name="标题 1">
            <a:extLst>
              <a:ext uri="{FF2B5EF4-FFF2-40B4-BE49-F238E27FC236}">
                <a16:creationId xmlns:a16="http://schemas.microsoft.com/office/drawing/2014/main" id="{6CBC9CAA-3F4D-474A-90FC-5DAA793BBDF0}"/>
              </a:ext>
            </a:extLst>
          </p:cNvPr>
          <p:cNvSpPr txBox="1">
            <a:spLocks/>
          </p:cNvSpPr>
          <p:nvPr/>
        </p:nvSpPr>
        <p:spPr bwMode="auto">
          <a:xfrm>
            <a:off x="831895" y="774128"/>
            <a:ext cx="3549618" cy="63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2pPr>
            <a:lvl3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3pPr>
            <a:lvl4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4pPr>
            <a:lvl5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5pPr>
            <a:lvl6pPr marL="4572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9pPr>
          </a:lstStyle>
          <a:p>
            <a:pPr algn="l"/>
            <a:r>
              <a:rPr kumimoji="1" lang="en-US" altLang="zh-CN" sz="3200" b="1" dirty="0">
                <a:solidFill>
                  <a:schemeClr val="bg2"/>
                </a:solidFill>
                <a:latin typeface="微软雅黑"/>
                <a:ea typeface="微软雅黑"/>
                <a:cs typeface="+mn-ea"/>
                <a:sym typeface="微软雅黑"/>
              </a:rPr>
              <a:t>Agenda</a:t>
            </a:r>
          </a:p>
        </p:txBody>
      </p:sp>
      <p:sp>
        <p:nvSpPr>
          <p:cNvPr id="20" name="矩形 19">
            <a:extLst>
              <a:ext uri="{FF2B5EF4-FFF2-40B4-BE49-F238E27FC236}">
                <a16:creationId xmlns:a16="http://schemas.microsoft.com/office/drawing/2014/main" id="{6B5BCDFE-A752-CE47-BD42-DF699BC16263}"/>
              </a:ext>
            </a:extLst>
          </p:cNvPr>
          <p:cNvSpPr/>
          <p:nvPr/>
        </p:nvSpPr>
        <p:spPr>
          <a:xfrm>
            <a:off x="952575" y="1393899"/>
            <a:ext cx="788987" cy="71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微软雅黑"/>
              <a:ea typeface="微软雅黑"/>
              <a:cs typeface="+mn-ea"/>
              <a:sym typeface="微软雅黑"/>
            </a:endParaRPr>
          </a:p>
        </p:txBody>
      </p:sp>
      <p:sp>
        <p:nvSpPr>
          <p:cNvPr id="18" name="矩形 17">
            <a:extLst>
              <a:ext uri="{FF2B5EF4-FFF2-40B4-BE49-F238E27FC236}">
                <a16:creationId xmlns:a16="http://schemas.microsoft.com/office/drawing/2014/main" id="{52637DEF-49E1-4C49-B9EB-06CE43F24068}"/>
              </a:ext>
            </a:extLst>
          </p:cNvPr>
          <p:cNvSpPr/>
          <p:nvPr/>
        </p:nvSpPr>
        <p:spPr>
          <a:xfrm>
            <a:off x="7118343" y="2616971"/>
            <a:ext cx="4342228" cy="4030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b="1" dirty="0">
                <a:solidFill>
                  <a:schemeClr val="tx1"/>
                </a:solidFill>
                <a:latin typeface="微软雅黑"/>
                <a:ea typeface="微软雅黑"/>
                <a:cs typeface="+mn-ea"/>
                <a:sym typeface="微软雅黑"/>
              </a:rPr>
              <a:t>Some Typical industry and </a:t>
            </a:r>
            <a:r>
              <a:rPr kumimoji="1" lang="en-US" altLang="zh-CN" b="1" dirty="0">
                <a:solidFill>
                  <a:schemeClr val="tx1"/>
                </a:solidFill>
                <a:cs typeface="+mn-ea"/>
                <a:sym typeface="微软雅黑"/>
              </a:rPr>
              <a:t>scenario</a:t>
            </a:r>
            <a:endParaRPr kumimoji="1" lang="en-US" altLang="zh-CN" b="1" dirty="0">
              <a:solidFill>
                <a:schemeClr val="tx1"/>
              </a:solidFill>
              <a:latin typeface="微软雅黑"/>
              <a:ea typeface="微软雅黑"/>
              <a:cs typeface="+mn-ea"/>
              <a:sym typeface="微软雅黑"/>
            </a:endParaRPr>
          </a:p>
        </p:txBody>
      </p:sp>
      <p:sp>
        <p:nvSpPr>
          <p:cNvPr id="22" name="标题 1">
            <a:extLst>
              <a:ext uri="{FF2B5EF4-FFF2-40B4-BE49-F238E27FC236}">
                <a16:creationId xmlns:a16="http://schemas.microsoft.com/office/drawing/2014/main" id="{A7B0F678-2894-D743-9878-27F089720D5C}"/>
              </a:ext>
            </a:extLst>
          </p:cNvPr>
          <p:cNvSpPr txBox="1">
            <a:spLocks/>
          </p:cNvSpPr>
          <p:nvPr/>
        </p:nvSpPr>
        <p:spPr bwMode="auto">
          <a:xfrm>
            <a:off x="6464004" y="2541502"/>
            <a:ext cx="8135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pAutoFit/>
          </a:bodyPr>
          <a:lstStyle>
            <a:lvl1pPr algn="ctr" rtl="0" eaLnBrk="0" fontAlgn="base" hangingPunct="0">
              <a:spcBef>
                <a:spcPct val="0"/>
              </a:spcBef>
              <a:spcAft>
                <a:spcPct val="0"/>
              </a:spcAft>
              <a:defRPr sz="4400" kern="12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2pPr>
            <a:lvl3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3pPr>
            <a:lvl4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4pPr>
            <a:lvl5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5pPr>
            <a:lvl6pPr marL="4572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9pPr>
          </a:lstStyle>
          <a:p>
            <a:pPr algn="l"/>
            <a:r>
              <a:rPr kumimoji="1" lang="en-US" altLang="zh-CN" sz="3000" b="1" dirty="0">
                <a:latin typeface="微软雅黑"/>
                <a:ea typeface="微软雅黑"/>
                <a:cs typeface="+mn-ea"/>
                <a:sym typeface="微软雅黑"/>
              </a:rPr>
              <a:t>02</a:t>
            </a:r>
          </a:p>
        </p:txBody>
      </p:sp>
      <p:sp>
        <p:nvSpPr>
          <p:cNvPr id="26" name="矩形 25">
            <a:extLst>
              <a:ext uri="{FF2B5EF4-FFF2-40B4-BE49-F238E27FC236}">
                <a16:creationId xmlns:a16="http://schemas.microsoft.com/office/drawing/2014/main" id="{A3416EBA-3C45-3842-A5C2-BDCE5C50D328}"/>
              </a:ext>
            </a:extLst>
          </p:cNvPr>
          <p:cNvSpPr/>
          <p:nvPr/>
        </p:nvSpPr>
        <p:spPr>
          <a:xfrm>
            <a:off x="7139999" y="4074414"/>
            <a:ext cx="5465248" cy="4785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a:solidFill>
                  <a:schemeClr val="tx1"/>
                </a:solidFill>
                <a:sym typeface="微软雅黑"/>
              </a:rPr>
              <a:t>Advantages and characteristics</a:t>
            </a:r>
          </a:p>
        </p:txBody>
      </p:sp>
      <p:sp>
        <p:nvSpPr>
          <p:cNvPr id="29" name="标题 1">
            <a:extLst>
              <a:ext uri="{FF2B5EF4-FFF2-40B4-BE49-F238E27FC236}">
                <a16:creationId xmlns:a16="http://schemas.microsoft.com/office/drawing/2014/main" id="{7FC204ED-FA9A-D74C-B03A-BA1F67B76210}"/>
              </a:ext>
            </a:extLst>
          </p:cNvPr>
          <p:cNvSpPr txBox="1">
            <a:spLocks/>
          </p:cNvSpPr>
          <p:nvPr/>
        </p:nvSpPr>
        <p:spPr bwMode="auto">
          <a:xfrm>
            <a:off x="6458682" y="4022548"/>
            <a:ext cx="8057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pAutoFit/>
          </a:bodyPr>
          <a:lstStyle>
            <a:lvl1pPr algn="ctr" rtl="0" eaLnBrk="0" fontAlgn="base" hangingPunct="0">
              <a:spcBef>
                <a:spcPct val="0"/>
              </a:spcBef>
              <a:spcAft>
                <a:spcPct val="0"/>
              </a:spcAft>
              <a:defRPr sz="4400" kern="12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2pPr>
            <a:lvl3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3pPr>
            <a:lvl4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4pPr>
            <a:lvl5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5pPr>
            <a:lvl6pPr marL="4572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9pPr>
          </a:lstStyle>
          <a:p>
            <a:pPr algn="l"/>
            <a:r>
              <a:rPr kumimoji="1" lang="en-US" altLang="zh-CN" sz="3000" b="1" dirty="0">
                <a:latin typeface="微软雅黑"/>
                <a:ea typeface="微软雅黑"/>
                <a:cs typeface="+mn-ea"/>
                <a:sym typeface="微软雅黑"/>
              </a:rPr>
              <a:t>03</a:t>
            </a:r>
          </a:p>
        </p:txBody>
      </p:sp>
      <p:sp>
        <p:nvSpPr>
          <p:cNvPr id="31" name="文本框 1">
            <a:extLst>
              <a:ext uri="{FF2B5EF4-FFF2-40B4-BE49-F238E27FC236}">
                <a16:creationId xmlns:a16="http://schemas.microsoft.com/office/drawing/2014/main" id="{4DD34D40-1925-4800-A014-0E4595037CD6}"/>
              </a:ext>
            </a:extLst>
          </p:cNvPr>
          <p:cNvSpPr txBox="1"/>
          <p:nvPr/>
        </p:nvSpPr>
        <p:spPr>
          <a:xfrm>
            <a:off x="7237215" y="3285613"/>
            <a:ext cx="2620243" cy="523220"/>
          </a:xfrm>
          <a:prstGeom prst="rect">
            <a:avLst/>
          </a:prstGeom>
          <a:noFill/>
        </p:spPr>
        <p:txBody>
          <a:bodyPr wrap="square" rtlCol="0">
            <a:spAutoFit/>
          </a:bodyPr>
          <a:lstStyle/>
          <a:p>
            <a:r>
              <a:rPr lang="en-US" altLang="zh-CN" sz="1400" dirty="0">
                <a:latin typeface="微软雅黑"/>
                <a:ea typeface="微软雅黑"/>
                <a:cs typeface="+mn-ea"/>
                <a:sym typeface="微软雅黑"/>
              </a:rPr>
              <a:t>Users</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cases</a:t>
            </a:r>
          </a:p>
          <a:p>
            <a:r>
              <a:rPr lang="en-US" altLang="zh-CN" sz="1400" dirty="0">
                <a:latin typeface="微软雅黑"/>
                <a:ea typeface="微软雅黑"/>
                <a:cs typeface="+mn-ea"/>
                <a:sym typeface="微软雅黑"/>
              </a:rPr>
              <a:t>When</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do</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we</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Choose</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TDSQL</a:t>
            </a:r>
          </a:p>
        </p:txBody>
      </p:sp>
      <p:sp>
        <p:nvSpPr>
          <p:cNvPr id="40" name="文本框 23">
            <a:extLst>
              <a:ext uri="{FF2B5EF4-FFF2-40B4-BE49-F238E27FC236}">
                <a16:creationId xmlns:a16="http://schemas.microsoft.com/office/drawing/2014/main" id="{735872A8-562A-413C-AD9F-7E6E13B593C8}"/>
              </a:ext>
            </a:extLst>
          </p:cNvPr>
          <p:cNvSpPr txBox="1"/>
          <p:nvPr/>
        </p:nvSpPr>
        <p:spPr>
          <a:xfrm>
            <a:off x="7264400" y="4453657"/>
            <a:ext cx="3600842" cy="738664"/>
          </a:xfrm>
          <a:prstGeom prst="rect">
            <a:avLst/>
          </a:prstGeom>
          <a:noFill/>
        </p:spPr>
        <p:txBody>
          <a:bodyPr wrap="square" rtlCol="0">
            <a:spAutoFit/>
          </a:bodyPr>
          <a:lstStyle/>
          <a:p>
            <a:endParaRPr kumimoji="1" lang="en-US" altLang="zh-CN" sz="1400" dirty="0">
              <a:latin typeface="微软雅黑"/>
              <a:ea typeface="微软雅黑"/>
              <a:cs typeface="+mn-ea"/>
              <a:sym typeface="微软雅黑"/>
            </a:endParaRPr>
          </a:p>
          <a:p>
            <a:r>
              <a:rPr lang="en-US" altLang="zh-CN" sz="1400" dirty="0">
                <a:sym typeface="微软雅黑"/>
              </a:rPr>
              <a:t>Characteristics</a:t>
            </a:r>
          </a:p>
          <a:p>
            <a:r>
              <a:rPr kumimoji="1" lang="en-US" altLang="zh-CN" sz="1400" dirty="0">
                <a:latin typeface="微软雅黑"/>
                <a:ea typeface="微软雅黑"/>
                <a:cs typeface="+mn-ea"/>
                <a:sym typeface="微软雅黑"/>
              </a:rPr>
              <a:t>Competitors</a:t>
            </a:r>
          </a:p>
        </p:txBody>
      </p:sp>
      <p:sp>
        <p:nvSpPr>
          <p:cNvPr id="41" name="矩形 40">
            <a:extLst>
              <a:ext uri="{FF2B5EF4-FFF2-40B4-BE49-F238E27FC236}">
                <a16:creationId xmlns:a16="http://schemas.microsoft.com/office/drawing/2014/main" id="{52637DEF-49E1-4C49-B9EB-06CE43F24068}"/>
              </a:ext>
            </a:extLst>
          </p:cNvPr>
          <p:cNvSpPr/>
          <p:nvPr/>
        </p:nvSpPr>
        <p:spPr>
          <a:xfrm>
            <a:off x="7139999" y="1467957"/>
            <a:ext cx="2378092" cy="4030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b="1" dirty="0">
                <a:solidFill>
                  <a:schemeClr val="tx1"/>
                </a:solidFill>
                <a:latin typeface="微软雅黑"/>
                <a:ea typeface="微软雅黑"/>
                <a:cs typeface="+mn-ea"/>
                <a:sym typeface="微软雅黑"/>
              </a:rPr>
              <a:t>Basic</a:t>
            </a:r>
            <a:r>
              <a:rPr kumimoji="1" lang="zh-CN" altLang="en-US" b="1" dirty="0">
                <a:solidFill>
                  <a:schemeClr val="tx1"/>
                </a:solidFill>
                <a:latin typeface="微软雅黑"/>
                <a:ea typeface="微软雅黑"/>
                <a:cs typeface="+mn-ea"/>
                <a:sym typeface="微软雅黑"/>
              </a:rPr>
              <a:t> </a:t>
            </a:r>
            <a:r>
              <a:rPr kumimoji="1" lang="en-US" altLang="zh-CN" b="1" dirty="0">
                <a:solidFill>
                  <a:schemeClr val="tx1"/>
                </a:solidFill>
                <a:latin typeface="微软雅黑"/>
                <a:ea typeface="微软雅黑"/>
                <a:cs typeface="+mn-ea"/>
                <a:sym typeface="微软雅黑"/>
              </a:rPr>
              <a:t>Information</a:t>
            </a:r>
          </a:p>
        </p:txBody>
      </p:sp>
      <p:sp>
        <p:nvSpPr>
          <p:cNvPr id="42" name="标题 1">
            <a:extLst>
              <a:ext uri="{FF2B5EF4-FFF2-40B4-BE49-F238E27FC236}">
                <a16:creationId xmlns:a16="http://schemas.microsoft.com/office/drawing/2014/main" id="{A7B0F678-2894-D743-9878-27F089720D5C}"/>
              </a:ext>
            </a:extLst>
          </p:cNvPr>
          <p:cNvSpPr txBox="1">
            <a:spLocks/>
          </p:cNvSpPr>
          <p:nvPr/>
        </p:nvSpPr>
        <p:spPr bwMode="auto">
          <a:xfrm>
            <a:off x="6439408" y="1393899"/>
            <a:ext cx="8135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pAutoFit/>
          </a:bodyPr>
          <a:lstStyle>
            <a:lvl1pPr algn="ctr" rtl="0" eaLnBrk="0" fontAlgn="base" hangingPunct="0">
              <a:spcBef>
                <a:spcPct val="0"/>
              </a:spcBef>
              <a:spcAft>
                <a:spcPct val="0"/>
              </a:spcAft>
              <a:defRPr sz="4400" kern="12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2pPr>
            <a:lvl3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3pPr>
            <a:lvl4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4pPr>
            <a:lvl5pPr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charset="0"/>
              </a:defRPr>
            </a:lvl5pPr>
            <a:lvl6pPr marL="4572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ea typeface="微软雅黑" pitchFamily="34" charset="-122"/>
                <a:sym typeface="Calibri" pitchFamily="34" charset="0"/>
              </a:defRPr>
            </a:lvl9pPr>
          </a:lstStyle>
          <a:p>
            <a:pPr algn="l"/>
            <a:r>
              <a:rPr kumimoji="1" lang="en-US" altLang="zh-CN" sz="3000" b="1" dirty="0">
                <a:latin typeface="微软雅黑"/>
                <a:ea typeface="微软雅黑"/>
                <a:cs typeface="+mn-ea"/>
                <a:sym typeface="微软雅黑"/>
              </a:rPr>
              <a:t>01</a:t>
            </a:r>
          </a:p>
        </p:txBody>
      </p:sp>
      <p:sp>
        <p:nvSpPr>
          <p:cNvPr id="43" name="文本框 1">
            <a:extLst>
              <a:ext uri="{FF2B5EF4-FFF2-40B4-BE49-F238E27FC236}">
                <a16:creationId xmlns:a16="http://schemas.microsoft.com/office/drawing/2014/main" id="{4DD34D40-1925-4800-A014-0E4595037CD6}"/>
              </a:ext>
            </a:extLst>
          </p:cNvPr>
          <p:cNvSpPr txBox="1"/>
          <p:nvPr/>
        </p:nvSpPr>
        <p:spPr>
          <a:xfrm>
            <a:off x="7163035" y="1999794"/>
            <a:ext cx="4065950" cy="523220"/>
          </a:xfrm>
          <a:prstGeom prst="rect">
            <a:avLst/>
          </a:prstGeom>
          <a:noFill/>
        </p:spPr>
        <p:txBody>
          <a:bodyPr wrap="square" rtlCol="0">
            <a:spAutoFit/>
          </a:bodyPr>
          <a:lstStyle/>
          <a:p>
            <a:r>
              <a:rPr lang="en-US" altLang="zh-CN" sz="1400" dirty="0">
                <a:latin typeface="微软雅黑"/>
                <a:ea typeface="微软雅黑"/>
                <a:cs typeface="+mn-ea"/>
                <a:sym typeface="微软雅黑"/>
              </a:rPr>
              <a:t>Product family </a:t>
            </a:r>
          </a:p>
          <a:p>
            <a:r>
              <a:rPr lang="en-US" altLang="zh-CN" sz="1400" dirty="0">
                <a:latin typeface="微软雅黑"/>
                <a:ea typeface="微软雅黑"/>
                <a:cs typeface="+mn-ea"/>
                <a:sym typeface="微软雅黑"/>
              </a:rPr>
              <a:t>Position</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of</a:t>
            </a:r>
            <a:r>
              <a:rPr lang="zh-CN" altLang="en-US" sz="1400" dirty="0">
                <a:latin typeface="微软雅黑"/>
                <a:ea typeface="微软雅黑"/>
                <a:cs typeface="+mn-ea"/>
                <a:sym typeface="微软雅黑"/>
              </a:rPr>
              <a:t> </a:t>
            </a:r>
            <a:r>
              <a:rPr lang="en-US" altLang="zh-CN" sz="1400" dirty="0">
                <a:latin typeface="微软雅黑"/>
                <a:ea typeface="微软雅黑"/>
                <a:cs typeface="+mn-ea"/>
                <a:sym typeface="微软雅黑"/>
              </a:rPr>
              <a:t>TDSQL</a:t>
            </a:r>
          </a:p>
        </p:txBody>
      </p:sp>
    </p:spTree>
    <p:extLst>
      <p:ext uri="{BB962C8B-B14F-4D97-AF65-F5344CB8AC3E}">
        <p14:creationId xmlns:p14="http://schemas.microsoft.com/office/powerpoint/2010/main" val="187466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41"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381" y="-285070"/>
            <a:ext cx="5065712"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42" name="标题 1"/>
          <p:cNvSpPr>
            <a:spLocks noChangeArrowheads="1"/>
          </p:cNvSpPr>
          <p:nvPr/>
        </p:nvSpPr>
        <p:spPr bwMode="auto">
          <a:xfrm>
            <a:off x="1847850" y="1989138"/>
            <a:ext cx="8569325"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50000"/>
              </a:lnSpc>
              <a:buFontTx/>
              <a:buNone/>
            </a:pPr>
            <a:r>
              <a:rPr lang="en-US" altLang="zh-CN" sz="4900" b="1" dirty="0">
                <a:latin typeface="+mn-ea"/>
                <a:ea typeface="+mn-ea"/>
                <a:sym typeface="Arial"/>
              </a:rPr>
              <a:t>Key Points in Pre-sales</a:t>
            </a:r>
          </a:p>
        </p:txBody>
      </p:sp>
      <p:sp>
        <p:nvSpPr>
          <p:cNvPr id="30143" name="文本框 6"/>
          <p:cNvSpPr>
            <a:spLocks noChangeArrowheads="1"/>
          </p:cNvSpPr>
          <p:nvPr/>
        </p:nvSpPr>
        <p:spPr bwMode="auto">
          <a:xfrm>
            <a:off x="695325" y="1860550"/>
            <a:ext cx="1168400" cy="221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r>
              <a:rPr lang="en-US" altLang="zh-CN" sz="13800">
                <a:solidFill>
                  <a:schemeClr val="bg1"/>
                </a:solidFill>
                <a:latin typeface="Arial"/>
                <a:ea typeface="汉仪中宋简"/>
                <a:cs typeface="Arial Unicode MS" pitchFamily="34" charset="-122"/>
                <a:sym typeface="Arial"/>
              </a:rPr>
              <a:t>3</a:t>
            </a:r>
          </a:p>
        </p:txBody>
      </p:sp>
    </p:spTree>
    <p:extLst>
      <p:ext uri="{BB962C8B-B14F-4D97-AF65-F5344CB8AC3E}">
        <p14:creationId xmlns:p14="http://schemas.microsoft.com/office/powerpoint/2010/main" val="2889733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2E308246-65ED-784A-AB5B-977CAA231D33}"/>
              </a:ext>
            </a:extLst>
          </p:cNvPr>
          <p:cNvSpPr txBox="1">
            <a:spLocks noChangeArrowheads="1"/>
          </p:cNvSpPr>
          <p:nvPr/>
        </p:nvSpPr>
        <p:spPr>
          <a:xfrm>
            <a:off x="0" y="8925"/>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6EFF"/>
                </a:solidFill>
                <a:latin typeface="Arial"/>
                <a:ea typeface="汉仪中宋简"/>
                <a:sym typeface="Arial"/>
              </a:rPr>
              <a:t>The entire pre-sales process </a:t>
            </a:r>
          </a:p>
        </p:txBody>
      </p:sp>
      <p:sp>
        <p:nvSpPr>
          <p:cNvPr id="7" name="图示 3">
            <a:extLst>
              <a:ext uri="{FF2B5EF4-FFF2-40B4-BE49-F238E27FC236}">
                <a16:creationId xmlns:a16="http://schemas.microsoft.com/office/drawing/2014/main" id="{7581885A-F02E-1748-B6D3-7FB60FAAAFE4}"/>
              </a:ext>
            </a:extLst>
          </p:cNvPr>
          <p:cNvSpPr>
            <a:spLocks/>
          </p:cNvSpPr>
          <p:nvPr/>
        </p:nvSpPr>
        <p:spPr bwMode="auto">
          <a:xfrm>
            <a:off x="479425" y="719138"/>
            <a:ext cx="11233150" cy="5418137"/>
          </a:xfrm>
          <a:custGeom>
            <a:avLst/>
            <a:gdLst/>
            <a:ahLst/>
            <a:cxnLst/>
            <a:rect l="0" t="0" r="0" b="0"/>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n-US" altLang="zh-CN" dirty="0"/>
          </a:p>
        </p:txBody>
      </p:sp>
      <p:graphicFrame>
        <p:nvGraphicFramePr>
          <p:cNvPr id="8" name="图示 7">
            <a:extLst>
              <a:ext uri="{FF2B5EF4-FFF2-40B4-BE49-F238E27FC236}">
                <a16:creationId xmlns:a16="http://schemas.microsoft.com/office/drawing/2014/main" id="{953E34F5-7FFE-5846-A57D-D04DFA239A2A}"/>
              </a:ext>
            </a:extLst>
          </p:cNvPr>
          <p:cNvGraphicFramePr/>
          <p:nvPr>
            <p:extLst>
              <p:ext uri="{D42A27DB-BD31-4B8C-83A1-F6EECF244321}">
                <p14:modId xmlns:p14="http://schemas.microsoft.com/office/powerpoint/2010/main" val="23180331"/>
              </p:ext>
            </p:extLst>
          </p:nvPr>
        </p:nvGraphicFramePr>
        <p:xfrm>
          <a:off x="479376" y="719666"/>
          <a:ext cx="1123324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圆角矩形 1">
            <a:extLst>
              <a:ext uri="{FF2B5EF4-FFF2-40B4-BE49-F238E27FC236}">
                <a16:creationId xmlns:a16="http://schemas.microsoft.com/office/drawing/2014/main" id="{3E10D265-D676-7A46-9D1D-2DE65D53EAAE}"/>
              </a:ext>
            </a:extLst>
          </p:cNvPr>
          <p:cNvSpPr/>
          <p:nvPr/>
        </p:nvSpPr>
        <p:spPr>
          <a:xfrm>
            <a:off x="353292" y="2315153"/>
            <a:ext cx="4696689" cy="3566102"/>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 name="直线箭头连接符 3">
            <a:extLst>
              <a:ext uri="{FF2B5EF4-FFF2-40B4-BE49-F238E27FC236}">
                <a16:creationId xmlns:a16="http://schemas.microsoft.com/office/drawing/2014/main" id="{578AE837-4C3F-2F42-962C-927FE7A63E91}"/>
              </a:ext>
            </a:extLst>
          </p:cNvPr>
          <p:cNvCxnSpPr>
            <a:cxnSpLocks/>
          </p:cNvCxnSpPr>
          <p:nvPr/>
        </p:nvCxnSpPr>
        <p:spPr>
          <a:xfrm>
            <a:off x="4519448" y="5881255"/>
            <a:ext cx="55894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圆角矩形 8">
            <a:extLst>
              <a:ext uri="{FF2B5EF4-FFF2-40B4-BE49-F238E27FC236}">
                <a16:creationId xmlns:a16="http://schemas.microsoft.com/office/drawing/2014/main" id="{5F623D44-18D5-6D4C-AEDC-C746B956401B}"/>
              </a:ext>
            </a:extLst>
          </p:cNvPr>
          <p:cNvSpPr/>
          <p:nvPr/>
        </p:nvSpPr>
        <p:spPr>
          <a:xfrm flipH="1">
            <a:off x="10108936" y="4998026"/>
            <a:ext cx="1937567" cy="1565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dirty="0">
                <a:solidFill>
                  <a:schemeClr val="tx1"/>
                </a:solidFill>
              </a:rPr>
              <a:t>After-sale service</a:t>
            </a:r>
            <a:endParaRPr kumimoji="1" lang="zh-CN" altLang="en-US" dirty="0">
              <a:solidFill>
                <a:schemeClr val="tx1"/>
              </a:solidFill>
            </a:endParaRPr>
          </a:p>
        </p:txBody>
      </p:sp>
      <p:sp>
        <p:nvSpPr>
          <p:cNvPr id="10" name="文本框 9">
            <a:extLst>
              <a:ext uri="{FF2B5EF4-FFF2-40B4-BE49-F238E27FC236}">
                <a16:creationId xmlns:a16="http://schemas.microsoft.com/office/drawing/2014/main" id="{9653FF64-5A8B-9948-99E7-D58BE4C6B840}"/>
              </a:ext>
            </a:extLst>
          </p:cNvPr>
          <p:cNvSpPr txBox="1"/>
          <p:nvPr/>
        </p:nvSpPr>
        <p:spPr>
          <a:xfrm>
            <a:off x="5316570" y="5511659"/>
            <a:ext cx="4162097" cy="369332"/>
          </a:xfrm>
          <a:prstGeom prst="rect">
            <a:avLst/>
          </a:prstGeom>
          <a:noFill/>
        </p:spPr>
        <p:txBody>
          <a:bodyPr wrap="square" rtlCol="0">
            <a:spAutoFit/>
          </a:bodyPr>
          <a:lstStyle/>
          <a:p>
            <a:r>
              <a:rPr kumimoji="1" lang="en-US" altLang="zh-CN" dirty="0"/>
              <a:t>sign</a:t>
            </a:r>
            <a:r>
              <a:rPr kumimoji="1" lang="zh-CN" altLang="en-US" dirty="0"/>
              <a:t> </a:t>
            </a:r>
            <a:r>
              <a:rPr kumimoji="1" lang="en-US" altLang="zh-CN" dirty="0"/>
              <a:t>a</a:t>
            </a:r>
            <a:r>
              <a:rPr kumimoji="1" lang="zh-CN" altLang="en-US" dirty="0"/>
              <a:t> </a:t>
            </a:r>
            <a:r>
              <a:rPr kumimoji="1" lang="en-US" altLang="zh-CN" dirty="0"/>
              <a:t>contract</a:t>
            </a:r>
            <a:r>
              <a:rPr kumimoji="1" lang="zh-CN" altLang="en-US" dirty="0"/>
              <a:t> </a:t>
            </a:r>
            <a:r>
              <a:rPr kumimoji="1" lang="en-US" altLang="zh-CN" dirty="0"/>
              <a:t>or</a:t>
            </a:r>
            <a:r>
              <a:rPr kumimoji="1" lang="zh-CN" altLang="en-US" dirty="0"/>
              <a:t> </a:t>
            </a:r>
            <a:r>
              <a:rPr kumimoji="1" lang="en-US" altLang="zh-CN" dirty="0"/>
              <a:t>not</a:t>
            </a:r>
            <a:r>
              <a:rPr kumimoji="1" lang="zh-CN" altLang="en-US" dirty="0"/>
              <a:t> ， </a:t>
            </a:r>
            <a:r>
              <a:rPr kumimoji="1" lang="en-US" altLang="zh-CN" dirty="0"/>
              <a:t>discount</a:t>
            </a:r>
            <a:endParaRPr kumimoji="1" lang="zh-CN" altLang="en-US" dirty="0"/>
          </a:p>
        </p:txBody>
      </p:sp>
      <p:cxnSp>
        <p:nvCxnSpPr>
          <p:cNvPr id="13" name="直线箭头连接符 12">
            <a:extLst>
              <a:ext uri="{FF2B5EF4-FFF2-40B4-BE49-F238E27FC236}">
                <a16:creationId xmlns:a16="http://schemas.microsoft.com/office/drawing/2014/main" id="{D64A2D69-983E-D345-BE36-5FC83505AE8B}"/>
              </a:ext>
            </a:extLst>
          </p:cNvPr>
          <p:cNvCxnSpPr/>
          <p:nvPr/>
        </p:nvCxnSpPr>
        <p:spPr>
          <a:xfrm>
            <a:off x="10951779" y="3321269"/>
            <a:ext cx="0" cy="1676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95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279017A-6B0B-4140-AAA4-7D7759FC4E8A}"/>
              </a:ext>
            </a:extLst>
          </p:cNvPr>
          <p:cNvSpPr txBox="1">
            <a:spLocks noChangeArrowheads="1"/>
          </p:cNvSpPr>
          <p:nvPr/>
        </p:nvSpPr>
        <p:spPr>
          <a:xfrm>
            <a:off x="476250" y="476250"/>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a:solidFill>
                  <a:srgbClr val="006EFF"/>
                </a:solidFill>
                <a:latin typeface="Arial"/>
                <a:ea typeface="汉仪中宋简"/>
                <a:sym typeface="Arial"/>
              </a:rPr>
              <a:t>Introduction to the Tencent teams and contacts</a:t>
            </a:r>
          </a:p>
        </p:txBody>
      </p:sp>
      <p:sp>
        <p:nvSpPr>
          <p:cNvPr id="5" name="圆角矩形 3">
            <a:extLst>
              <a:ext uri="{FF2B5EF4-FFF2-40B4-BE49-F238E27FC236}">
                <a16:creationId xmlns:a16="http://schemas.microsoft.com/office/drawing/2014/main" id="{3BAF59DD-1CD9-1C47-B767-AB91B68CBAFF}"/>
              </a:ext>
            </a:extLst>
          </p:cNvPr>
          <p:cNvSpPr>
            <a:spLocks noChangeArrowheads="1"/>
          </p:cNvSpPr>
          <p:nvPr/>
        </p:nvSpPr>
        <p:spPr bwMode="auto">
          <a:xfrm>
            <a:off x="1119188" y="2133600"/>
            <a:ext cx="1727200" cy="574675"/>
          </a:xfrm>
          <a:prstGeom prst="roundRect">
            <a:avLst>
              <a:gd name="adj" fmla="val 16667"/>
            </a:avLst>
          </a:prstGeom>
          <a:solidFill>
            <a:srgbClr val="ED7D31"/>
          </a:solidFill>
          <a:ln w="12700" cap="flat" algn="ctr">
            <a:solidFill>
              <a:srgbClr val="AE5A21"/>
            </a:solidFill>
            <a:prstDash val="solid"/>
            <a:round/>
            <a:headEnd type="none" w="med" len="med"/>
            <a:tailEnd type="none" w="med" len="med"/>
          </a:ln>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2000" b="1" dirty="0">
                <a:solidFill>
                  <a:srgbClr val="FFFFFF"/>
                </a:solidFill>
                <a:latin typeface="Arial"/>
                <a:ea typeface="汉仪中宋简"/>
                <a:sym typeface="Arial"/>
              </a:rPr>
              <a:t>TCE Team</a:t>
            </a:r>
          </a:p>
        </p:txBody>
      </p:sp>
      <p:sp>
        <p:nvSpPr>
          <p:cNvPr id="6" name="圆角矩形 4">
            <a:extLst>
              <a:ext uri="{FF2B5EF4-FFF2-40B4-BE49-F238E27FC236}">
                <a16:creationId xmlns:a16="http://schemas.microsoft.com/office/drawing/2014/main" id="{CF8F2645-1DFF-DA48-A56A-7AA435848A53}"/>
              </a:ext>
            </a:extLst>
          </p:cNvPr>
          <p:cNvSpPr>
            <a:spLocks noChangeArrowheads="1"/>
          </p:cNvSpPr>
          <p:nvPr/>
        </p:nvSpPr>
        <p:spPr bwMode="auto">
          <a:xfrm>
            <a:off x="5478169" y="2120901"/>
            <a:ext cx="1728787" cy="574675"/>
          </a:xfrm>
          <a:prstGeom prst="roundRect">
            <a:avLst>
              <a:gd name="adj" fmla="val 16667"/>
            </a:avLst>
          </a:prstGeom>
          <a:solidFill>
            <a:srgbClr val="ED7D31"/>
          </a:solidFill>
          <a:ln w="12700" cap="flat" algn="ctr">
            <a:solidFill>
              <a:srgbClr val="AE5A21"/>
            </a:solidFill>
            <a:prstDash val="solid"/>
            <a:round/>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2000" b="1" dirty="0" err="1">
                <a:solidFill>
                  <a:srgbClr val="FFFFFF"/>
                </a:solidFill>
                <a:latin typeface="Arial"/>
                <a:ea typeface="汉仪中宋简"/>
                <a:sym typeface="Arial"/>
              </a:rPr>
              <a:t>TStack</a:t>
            </a:r>
            <a:r>
              <a:rPr lang="en-US" altLang="zh-CN" sz="2000" b="1" dirty="0">
                <a:solidFill>
                  <a:srgbClr val="FFFFFF"/>
                </a:solidFill>
                <a:latin typeface="Arial"/>
                <a:ea typeface="汉仪中宋简"/>
                <a:sym typeface="Arial"/>
              </a:rPr>
              <a:t> Team</a:t>
            </a:r>
          </a:p>
        </p:txBody>
      </p:sp>
      <p:sp>
        <p:nvSpPr>
          <p:cNvPr id="7" name="下箭头 5">
            <a:extLst>
              <a:ext uri="{FF2B5EF4-FFF2-40B4-BE49-F238E27FC236}">
                <a16:creationId xmlns:a16="http://schemas.microsoft.com/office/drawing/2014/main" id="{CEAACE66-0030-2242-92A1-97317CA1B2CE}"/>
              </a:ext>
            </a:extLst>
          </p:cNvPr>
          <p:cNvSpPr>
            <a:spLocks noChangeArrowheads="1"/>
          </p:cNvSpPr>
          <p:nvPr/>
        </p:nvSpPr>
        <p:spPr bwMode="auto">
          <a:xfrm rot="10800000">
            <a:off x="1514475" y="2733675"/>
            <a:ext cx="936625" cy="466725"/>
          </a:xfrm>
          <a:prstGeom prst="downArrow">
            <a:avLst>
              <a:gd name="adj1" fmla="val 50000"/>
              <a:gd name="adj2" fmla="val 50000"/>
            </a:avLst>
          </a:prstGeom>
          <a:solidFill>
            <a:srgbClr val="D9D9D9"/>
          </a:solidFill>
          <a:ln w="6350" cap="flat" algn="ctr">
            <a:solidFill>
              <a:srgbClr val="A5A5A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en-US" sz="2000" b="1">
              <a:solidFill>
                <a:srgbClr val="FFFFFF"/>
              </a:solidFill>
              <a:latin typeface="Arial"/>
              <a:ea typeface="汉仪中宋简"/>
              <a:sym typeface="Arial"/>
            </a:endParaRPr>
          </a:p>
        </p:txBody>
      </p:sp>
      <p:sp>
        <p:nvSpPr>
          <p:cNvPr id="8" name="下箭头 6">
            <a:extLst>
              <a:ext uri="{FF2B5EF4-FFF2-40B4-BE49-F238E27FC236}">
                <a16:creationId xmlns:a16="http://schemas.microsoft.com/office/drawing/2014/main" id="{6B098DC5-18F6-D243-A831-81AF8B3A0B4B}"/>
              </a:ext>
            </a:extLst>
          </p:cNvPr>
          <p:cNvSpPr>
            <a:spLocks noChangeArrowheads="1"/>
          </p:cNvSpPr>
          <p:nvPr/>
        </p:nvSpPr>
        <p:spPr bwMode="auto">
          <a:xfrm rot="10800000">
            <a:off x="5873456" y="2720976"/>
            <a:ext cx="936625" cy="466725"/>
          </a:xfrm>
          <a:prstGeom prst="downArrow">
            <a:avLst>
              <a:gd name="adj1" fmla="val 50000"/>
              <a:gd name="adj2" fmla="val 50000"/>
            </a:avLst>
          </a:prstGeom>
          <a:solidFill>
            <a:srgbClr val="D9D9D9"/>
          </a:solidFill>
          <a:ln w="6350" cap="flat" algn="ctr">
            <a:solidFill>
              <a:srgbClr val="A5A5A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en-US" sz="2000" b="1">
              <a:solidFill>
                <a:srgbClr val="FFFFFF"/>
              </a:solidFill>
              <a:latin typeface="Arial"/>
              <a:ea typeface="汉仪中宋简"/>
              <a:sym typeface="Arial"/>
            </a:endParaRPr>
          </a:p>
        </p:txBody>
      </p:sp>
      <p:sp>
        <p:nvSpPr>
          <p:cNvPr id="9" name="圆角矩形 7">
            <a:extLst>
              <a:ext uri="{FF2B5EF4-FFF2-40B4-BE49-F238E27FC236}">
                <a16:creationId xmlns:a16="http://schemas.microsoft.com/office/drawing/2014/main" id="{D756557E-D266-6D46-A0EC-0908E59C77C1}"/>
              </a:ext>
            </a:extLst>
          </p:cNvPr>
          <p:cNvSpPr>
            <a:spLocks noChangeArrowheads="1"/>
          </p:cNvSpPr>
          <p:nvPr/>
        </p:nvSpPr>
        <p:spPr bwMode="auto">
          <a:xfrm>
            <a:off x="550863" y="3271838"/>
            <a:ext cx="6840537" cy="431800"/>
          </a:xfrm>
          <a:prstGeom prst="roundRect">
            <a:avLst>
              <a:gd name="adj" fmla="val 16667"/>
            </a:avLst>
          </a:prstGeom>
          <a:solidFill>
            <a:srgbClr val="FFC000"/>
          </a:solidFill>
          <a:ln w="12700" cap="flat" algn="ctr">
            <a:solidFill>
              <a:srgbClr val="BC8C00"/>
            </a:solidFill>
            <a:prstDash val="solid"/>
            <a:round/>
            <a:headEnd type="none" w="med" len="med"/>
            <a:tailEnd type="none" w="med" len="med"/>
          </a:ln>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2000" b="1" dirty="0">
                <a:solidFill>
                  <a:srgbClr val="FFFFFF"/>
                </a:solidFill>
                <a:latin typeface="Arial"/>
                <a:ea typeface="汉仪中宋简"/>
                <a:sym typeface="Arial"/>
              </a:rPr>
              <a:t>Database Product Center</a:t>
            </a:r>
          </a:p>
        </p:txBody>
      </p:sp>
      <p:sp>
        <p:nvSpPr>
          <p:cNvPr id="10" name="下箭头 8">
            <a:extLst>
              <a:ext uri="{FF2B5EF4-FFF2-40B4-BE49-F238E27FC236}">
                <a16:creationId xmlns:a16="http://schemas.microsoft.com/office/drawing/2014/main" id="{C7DFE378-A6C4-B342-9699-94265C996C91}"/>
              </a:ext>
            </a:extLst>
          </p:cNvPr>
          <p:cNvSpPr>
            <a:spLocks noChangeArrowheads="1"/>
          </p:cNvSpPr>
          <p:nvPr/>
        </p:nvSpPr>
        <p:spPr bwMode="auto">
          <a:xfrm rot="10800000">
            <a:off x="1090613" y="3732213"/>
            <a:ext cx="936625" cy="466725"/>
          </a:xfrm>
          <a:prstGeom prst="downArrow">
            <a:avLst>
              <a:gd name="adj1" fmla="val 50000"/>
              <a:gd name="adj2" fmla="val 50000"/>
            </a:avLst>
          </a:prstGeom>
          <a:solidFill>
            <a:srgbClr val="D9D9D9"/>
          </a:solidFill>
          <a:ln w="6350" cap="flat" algn="ctr">
            <a:solidFill>
              <a:srgbClr val="A5A5A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en-US" sz="2000" b="1">
              <a:solidFill>
                <a:srgbClr val="FFFFFF"/>
              </a:solidFill>
              <a:latin typeface="Arial"/>
              <a:ea typeface="汉仪中宋简"/>
              <a:sym typeface="Arial"/>
            </a:endParaRPr>
          </a:p>
        </p:txBody>
      </p:sp>
      <p:sp>
        <p:nvSpPr>
          <p:cNvPr id="11" name="圆角矩形 9">
            <a:extLst>
              <a:ext uri="{FF2B5EF4-FFF2-40B4-BE49-F238E27FC236}">
                <a16:creationId xmlns:a16="http://schemas.microsoft.com/office/drawing/2014/main" id="{9A29543C-6AAE-1347-B880-B666D6CEC15E}"/>
              </a:ext>
            </a:extLst>
          </p:cNvPr>
          <p:cNvSpPr>
            <a:spLocks noChangeArrowheads="1"/>
          </p:cNvSpPr>
          <p:nvPr/>
        </p:nvSpPr>
        <p:spPr bwMode="auto">
          <a:xfrm>
            <a:off x="695325" y="4279900"/>
            <a:ext cx="1728788" cy="576263"/>
          </a:xfrm>
          <a:prstGeom prst="roundRect">
            <a:avLst>
              <a:gd name="adj" fmla="val 16667"/>
            </a:avLst>
          </a:prstGeom>
          <a:solidFill>
            <a:srgbClr val="70AD47"/>
          </a:solidFill>
          <a:ln w="12700" cap="flat" algn="ctr">
            <a:solidFill>
              <a:srgbClr val="507E32"/>
            </a:solidFill>
            <a:prstDash val="solid"/>
            <a:round/>
            <a:headEnd type="none" w="med" len="med"/>
            <a:tailEnd type="none" w="med" len="med"/>
          </a:ln>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b="1" dirty="0">
                <a:solidFill>
                  <a:srgbClr val="FFFFFF"/>
                </a:solidFill>
                <a:latin typeface="Arial"/>
                <a:ea typeface="汉仪中宋简"/>
                <a:sym typeface="Arial"/>
              </a:rPr>
              <a:t>Pre-sales support</a:t>
            </a:r>
          </a:p>
        </p:txBody>
      </p:sp>
      <p:sp>
        <p:nvSpPr>
          <p:cNvPr id="12" name="下箭头 10">
            <a:extLst>
              <a:ext uri="{FF2B5EF4-FFF2-40B4-BE49-F238E27FC236}">
                <a16:creationId xmlns:a16="http://schemas.microsoft.com/office/drawing/2014/main" id="{91AF7C2B-A48C-7041-B197-335CDF39985E}"/>
              </a:ext>
            </a:extLst>
          </p:cNvPr>
          <p:cNvSpPr>
            <a:spLocks noChangeArrowheads="1"/>
          </p:cNvSpPr>
          <p:nvPr/>
        </p:nvSpPr>
        <p:spPr bwMode="auto">
          <a:xfrm rot="10800000">
            <a:off x="3540125" y="3732213"/>
            <a:ext cx="935038" cy="466725"/>
          </a:xfrm>
          <a:prstGeom prst="downArrow">
            <a:avLst>
              <a:gd name="adj1" fmla="val 50000"/>
              <a:gd name="adj2" fmla="val 50000"/>
            </a:avLst>
          </a:prstGeom>
          <a:solidFill>
            <a:srgbClr val="D9D9D9"/>
          </a:solidFill>
          <a:ln w="6350" cap="flat" algn="ctr">
            <a:solidFill>
              <a:srgbClr val="A5A5A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en-US" sz="2000" b="1">
              <a:solidFill>
                <a:srgbClr val="FFFFFF"/>
              </a:solidFill>
              <a:latin typeface="Arial"/>
              <a:ea typeface="汉仪中宋简"/>
              <a:sym typeface="Arial"/>
            </a:endParaRPr>
          </a:p>
        </p:txBody>
      </p:sp>
      <p:sp>
        <p:nvSpPr>
          <p:cNvPr id="13" name="下箭头 12">
            <a:extLst>
              <a:ext uri="{FF2B5EF4-FFF2-40B4-BE49-F238E27FC236}">
                <a16:creationId xmlns:a16="http://schemas.microsoft.com/office/drawing/2014/main" id="{65598EBF-84F6-814A-8C81-B096F09F98EE}"/>
              </a:ext>
            </a:extLst>
          </p:cNvPr>
          <p:cNvSpPr>
            <a:spLocks noChangeArrowheads="1"/>
          </p:cNvSpPr>
          <p:nvPr/>
        </p:nvSpPr>
        <p:spPr bwMode="auto">
          <a:xfrm rot="10800000">
            <a:off x="5916613" y="3746500"/>
            <a:ext cx="935037" cy="465138"/>
          </a:xfrm>
          <a:prstGeom prst="downArrow">
            <a:avLst>
              <a:gd name="adj1" fmla="val 50000"/>
              <a:gd name="adj2" fmla="val 50000"/>
            </a:avLst>
          </a:prstGeom>
          <a:solidFill>
            <a:srgbClr val="D9D9D9"/>
          </a:solidFill>
          <a:ln w="6350" cap="flat" algn="ctr">
            <a:solidFill>
              <a:srgbClr val="A5A5A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en-US" sz="2000" b="1">
              <a:solidFill>
                <a:srgbClr val="FFFFFF"/>
              </a:solidFill>
              <a:latin typeface="Arial"/>
              <a:ea typeface="汉仪中宋简"/>
              <a:sym typeface="Arial"/>
            </a:endParaRPr>
          </a:p>
        </p:txBody>
      </p:sp>
      <p:sp>
        <p:nvSpPr>
          <p:cNvPr id="14" name="TextBox 14">
            <a:extLst>
              <a:ext uri="{FF2B5EF4-FFF2-40B4-BE49-F238E27FC236}">
                <a16:creationId xmlns:a16="http://schemas.microsoft.com/office/drawing/2014/main" id="{A5A20F36-5E94-314A-BD00-344A07AE89ED}"/>
              </a:ext>
            </a:extLst>
          </p:cNvPr>
          <p:cNvSpPr>
            <a:spLocks noChangeArrowheads="1"/>
          </p:cNvSpPr>
          <p:nvPr/>
        </p:nvSpPr>
        <p:spPr bwMode="auto">
          <a:xfrm>
            <a:off x="8400256" y="1772816"/>
            <a:ext cx="3738216" cy="256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85750" indent="-285750"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marL="0" indent="0" eaLnBrk="1" hangingPunct="1">
              <a:lnSpc>
                <a:spcPct val="150000"/>
              </a:lnSpc>
            </a:pPr>
            <a:r>
              <a:rPr lang="en-US" altLang="zh-CN" sz="1500" b="1" dirty="0">
                <a:latin typeface="Arial"/>
                <a:ea typeface="汉仪中宋简"/>
                <a:sym typeface="Arial"/>
              </a:rPr>
              <a:t>Major Liaisons of the Product R&amp;D </a:t>
            </a:r>
            <a:br>
              <a:rPr lang="en-US" altLang="zh-CN" sz="1500" b="1" dirty="0">
                <a:latin typeface="Arial"/>
                <a:ea typeface="汉仪中宋简"/>
                <a:sym typeface="Arial"/>
              </a:rPr>
            </a:br>
            <a:r>
              <a:rPr lang="en-US" altLang="zh-CN" sz="1500" b="1" dirty="0">
                <a:latin typeface="Arial"/>
                <a:ea typeface="汉仪中宋简"/>
                <a:sym typeface="Arial"/>
              </a:rPr>
              <a:t>Team at the Database Product Center:</a:t>
            </a:r>
          </a:p>
          <a:p>
            <a:pPr eaLnBrk="1" hangingPunct="1">
              <a:lnSpc>
                <a:spcPct val="150000"/>
              </a:lnSpc>
              <a:buFont typeface="Wingdings" panose="05000000000000000000" pitchFamily="2" charset="2"/>
              <a:buChar char="l"/>
            </a:pPr>
            <a:r>
              <a:rPr lang="en-US" altLang="zh-CN" sz="1500" dirty="0">
                <a:latin typeface="Arial"/>
                <a:ea typeface="汉仪中宋简"/>
                <a:sym typeface="Arial"/>
              </a:rPr>
              <a:t>Current Liaisons: </a:t>
            </a:r>
            <a:r>
              <a:rPr lang="en-US" altLang="zh-CN" sz="1500" dirty="0" err="1">
                <a:latin typeface="Arial"/>
                <a:ea typeface="汉仪中宋简"/>
                <a:sym typeface="Arial"/>
              </a:rPr>
              <a:t>vitosu</a:t>
            </a:r>
            <a:r>
              <a:rPr lang="en-US" altLang="zh-CN" sz="1500" dirty="0">
                <a:latin typeface="Arial"/>
                <a:ea typeface="汉仪中宋简"/>
                <a:sym typeface="Arial"/>
              </a:rPr>
              <a:t>/</a:t>
            </a:r>
            <a:r>
              <a:rPr lang="en-US" altLang="zh-CN" sz="1500" dirty="0" err="1">
                <a:latin typeface="Arial"/>
                <a:ea typeface="汉仪中宋简"/>
                <a:sym typeface="Arial"/>
              </a:rPr>
              <a:t>coollychen</a:t>
            </a:r>
            <a:endParaRPr lang="en-US" altLang="zh-CN" sz="1500" dirty="0">
              <a:latin typeface="Arial"/>
              <a:ea typeface="汉仪中宋简"/>
              <a:sym typeface="Arial"/>
            </a:endParaRPr>
          </a:p>
          <a:p>
            <a:pPr eaLnBrk="1" hangingPunct="1">
              <a:lnSpc>
                <a:spcPct val="150000"/>
              </a:lnSpc>
              <a:buFont typeface="Wingdings" panose="05000000000000000000" pitchFamily="2" charset="2"/>
              <a:buChar char="l"/>
            </a:pPr>
            <a:r>
              <a:rPr lang="en-US" altLang="zh-CN" sz="1500" dirty="0">
                <a:latin typeface="Arial"/>
                <a:ea typeface="汉仪中宋简"/>
                <a:sym typeface="Arial"/>
              </a:rPr>
              <a:t>Database R&amp;D Team: </a:t>
            </a:r>
            <a:r>
              <a:rPr lang="en-US" altLang="zh-CN" sz="1500" dirty="0" err="1">
                <a:latin typeface="Arial"/>
                <a:ea typeface="汉仪中宋简"/>
                <a:sym typeface="Arial"/>
              </a:rPr>
              <a:t>harlylei</a:t>
            </a:r>
            <a:r>
              <a:rPr lang="en-US" altLang="zh-CN" sz="1500" dirty="0">
                <a:latin typeface="Arial"/>
                <a:ea typeface="汉仪中宋简"/>
                <a:sym typeface="Arial"/>
              </a:rPr>
              <a:t>/</a:t>
            </a:r>
            <a:r>
              <a:rPr lang="en-US" altLang="zh-CN" sz="1500" dirty="0" err="1">
                <a:latin typeface="Arial"/>
                <a:ea typeface="汉仪中宋简"/>
                <a:sym typeface="Arial"/>
              </a:rPr>
              <a:t>andelwu</a:t>
            </a:r>
            <a:endParaRPr lang="en-US" altLang="zh-CN" sz="1500" dirty="0">
              <a:latin typeface="Arial"/>
              <a:ea typeface="汉仪中宋简"/>
              <a:sym typeface="Arial"/>
            </a:endParaRPr>
          </a:p>
          <a:p>
            <a:pPr eaLnBrk="1" hangingPunct="1">
              <a:lnSpc>
                <a:spcPct val="150000"/>
              </a:lnSpc>
            </a:pPr>
            <a:endParaRPr lang="en-US" altLang="zh-CN" sz="1500" dirty="0">
              <a:latin typeface="Arial"/>
              <a:ea typeface="汉仪中宋简"/>
              <a:sym typeface="Arial"/>
            </a:endParaRPr>
          </a:p>
        </p:txBody>
      </p:sp>
      <p:sp>
        <p:nvSpPr>
          <p:cNvPr id="15" name="TextBox 1">
            <a:extLst>
              <a:ext uri="{FF2B5EF4-FFF2-40B4-BE49-F238E27FC236}">
                <a16:creationId xmlns:a16="http://schemas.microsoft.com/office/drawing/2014/main" id="{C7115556-0CC6-0E47-85C0-B06971449FBB}"/>
              </a:ext>
            </a:extLst>
          </p:cNvPr>
          <p:cNvSpPr>
            <a:spLocks noChangeArrowheads="1"/>
          </p:cNvSpPr>
          <p:nvPr/>
        </p:nvSpPr>
        <p:spPr bwMode="auto">
          <a:xfrm>
            <a:off x="623565" y="4949825"/>
            <a:ext cx="2519685" cy="16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a:latin typeface="Arial"/>
                <a:ea typeface="汉仪中宋简"/>
                <a:sym typeface="Arial"/>
              </a:rPr>
              <a:t>Beijing: </a:t>
            </a:r>
            <a:r>
              <a:rPr lang="en-US" altLang="zh-CN" sz="1600" dirty="0" err="1">
                <a:latin typeface="Arial"/>
                <a:ea typeface="汉仪中宋简"/>
                <a:sym typeface="Arial"/>
              </a:rPr>
              <a:t>crabyu</a:t>
            </a:r>
            <a:r>
              <a:rPr lang="en-US" altLang="zh-CN" sz="1600" dirty="0">
                <a:latin typeface="Arial"/>
                <a:ea typeface="汉仪中宋简"/>
                <a:sym typeface="Arial"/>
              </a:rPr>
              <a:t> </a:t>
            </a:r>
            <a:br>
              <a:rPr lang="en-US" altLang="zh-CN" sz="1600" dirty="0">
                <a:latin typeface="Arial"/>
                <a:ea typeface="汉仪中宋简"/>
                <a:sym typeface="Arial"/>
              </a:rPr>
            </a:br>
            <a:r>
              <a:rPr lang="en-US" altLang="zh-CN" sz="1600" dirty="0">
                <a:latin typeface="Arial"/>
                <a:ea typeface="汉仪中宋简"/>
                <a:sym typeface="Arial"/>
              </a:rPr>
              <a:t>(primary liaison)</a:t>
            </a:r>
          </a:p>
          <a:p>
            <a:pPr eaLnBrk="1" hangingPunct="1"/>
            <a:r>
              <a:rPr lang="en-US" altLang="zh-CN" sz="1600" dirty="0">
                <a:latin typeface="Arial"/>
                <a:ea typeface="汉仪中宋简"/>
                <a:sym typeface="Arial"/>
              </a:rPr>
              <a:t>Shanghai: </a:t>
            </a:r>
            <a:r>
              <a:rPr lang="en-US" altLang="zh-CN" sz="1600" dirty="0" err="1">
                <a:latin typeface="Arial"/>
                <a:ea typeface="汉仪中宋简"/>
                <a:sym typeface="Arial"/>
              </a:rPr>
              <a:t>dicksontian</a:t>
            </a:r>
            <a:endParaRPr lang="en-US" altLang="zh-CN" sz="1600" dirty="0">
              <a:latin typeface="Arial"/>
              <a:ea typeface="汉仪中宋简"/>
              <a:sym typeface="Arial"/>
            </a:endParaRPr>
          </a:p>
          <a:p>
            <a:pPr eaLnBrk="1" hangingPunct="1"/>
            <a:r>
              <a:rPr lang="en-US" altLang="zh-CN" sz="1600" dirty="0">
                <a:latin typeface="Arial"/>
                <a:ea typeface="汉仪中宋简"/>
                <a:sym typeface="Arial"/>
              </a:rPr>
              <a:t>Shenzhen: </a:t>
            </a:r>
            <a:r>
              <a:rPr lang="en-US" altLang="zh-CN" sz="1600" dirty="0" err="1">
                <a:latin typeface="Arial"/>
                <a:ea typeface="汉仪中宋简"/>
                <a:sym typeface="Arial"/>
              </a:rPr>
              <a:t>bernieli</a:t>
            </a:r>
            <a:endParaRPr lang="en-US" altLang="zh-CN" sz="1600" dirty="0">
              <a:latin typeface="Arial"/>
              <a:ea typeface="汉仪中宋简"/>
              <a:sym typeface="Arial"/>
            </a:endParaRPr>
          </a:p>
          <a:p>
            <a:pPr eaLnBrk="1" hangingPunct="1"/>
            <a:r>
              <a:rPr lang="en-US" altLang="zh-CN" sz="1600" dirty="0">
                <a:latin typeface="Arial"/>
                <a:ea typeface="汉仪中宋简"/>
                <a:sym typeface="Arial"/>
              </a:rPr>
              <a:t>Chengdu: </a:t>
            </a:r>
            <a:r>
              <a:rPr lang="en-US" altLang="zh-CN" sz="1600" dirty="0" err="1">
                <a:latin typeface="Arial"/>
                <a:ea typeface="汉仪中宋简"/>
                <a:sym typeface="Arial"/>
              </a:rPr>
              <a:t>mozzizhang</a:t>
            </a:r>
            <a:endParaRPr lang="en-US" altLang="zh-CN" sz="1600" dirty="0">
              <a:latin typeface="Arial"/>
              <a:ea typeface="汉仪中宋简"/>
              <a:sym typeface="Arial"/>
            </a:endParaRPr>
          </a:p>
        </p:txBody>
      </p:sp>
      <p:sp>
        <p:nvSpPr>
          <p:cNvPr id="16" name="矩形 2">
            <a:extLst>
              <a:ext uri="{FF2B5EF4-FFF2-40B4-BE49-F238E27FC236}">
                <a16:creationId xmlns:a16="http://schemas.microsoft.com/office/drawing/2014/main" id="{A7AB1BEC-3EB7-1C4A-83AB-C602DADAD611}"/>
              </a:ext>
            </a:extLst>
          </p:cNvPr>
          <p:cNvSpPr>
            <a:spLocks noChangeArrowheads="1"/>
          </p:cNvSpPr>
          <p:nvPr/>
        </p:nvSpPr>
        <p:spPr bwMode="auto">
          <a:xfrm>
            <a:off x="7824788" y="1905000"/>
            <a:ext cx="504825" cy="3036888"/>
          </a:xfrm>
          <a:prstGeom prst="rect">
            <a:avLst/>
          </a:prstGeom>
          <a:solidFill>
            <a:srgbClr val="5B9BD5"/>
          </a:solidFill>
          <a:ln w="12700" cap="flat" algn="ctr">
            <a:solidFill>
              <a:srgbClr val="41719C"/>
            </a:solidFill>
            <a:prstDash val="solid"/>
            <a:miter lim="800000"/>
            <a:headEnd type="none" w="med" len="med"/>
            <a:tailEnd type="none" w="med" len="med"/>
          </a:ln>
        </p:spPr>
        <p:txBody>
          <a:bodyPr vert="vert27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dirty="0">
                <a:solidFill>
                  <a:srgbClr val="FFFFFF"/>
                </a:solidFill>
                <a:latin typeface="Arial"/>
                <a:ea typeface="汉仪中宋简"/>
                <a:sym typeface="Arial"/>
              </a:rPr>
              <a:t>External Partners</a:t>
            </a:r>
          </a:p>
        </p:txBody>
      </p:sp>
      <p:sp>
        <p:nvSpPr>
          <p:cNvPr id="17" name="圆角矩形 15">
            <a:extLst>
              <a:ext uri="{FF2B5EF4-FFF2-40B4-BE49-F238E27FC236}">
                <a16:creationId xmlns:a16="http://schemas.microsoft.com/office/drawing/2014/main" id="{768093D7-A5C6-814F-BE7B-C315C477CA78}"/>
              </a:ext>
            </a:extLst>
          </p:cNvPr>
          <p:cNvSpPr>
            <a:spLocks noChangeArrowheads="1"/>
          </p:cNvSpPr>
          <p:nvPr/>
        </p:nvSpPr>
        <p:spPr bwMode="auto">
          <a:xfrm>
            <a:off x="3143250" y="4279900"/>
            <a:ext cx="1728788" cy="576263"/>
          </a:xfrm>
          <a:prstGeom prst="roundRect">
            <a:avLst>
              <a:gd name="adj" fmla="val 16667"/>
            </a:avLst>
          </a:prstGeom>
          <a:solidFill>
            <a:srgbClr val="70AD47"/>
          </a:solidFill>
          <a:ln w="12700" cap="flat" algn="ctr">
            <a:solidFill>
              <a:srgbClr val="507E32"/>
            </a:solidFill>
            <a:prstDash val="solid"/>
            <a:round/>
            <a:headEnd type="none" w="med" len="med"/>
            <a:tailEnd type="none" w="med" len="med"/>
          </a:ln>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b="1" dirty="0">
                <a:solidFill>
                  <a:srgbClr val="FFFFFF"/>
                </a:solidFill>
                <a:latin typeface="Arial"/>
                <a:ea typeface="汉仪中宋简"/>
                <a:sym typeface="Arial"/>
              </a:rPr>
              <a:t>Sales support</a:t>
            </a:r>
          </a:p>
        </p:txBody>
      </p:sp>
      <p:sp>
        <p:nvSpPr>
          <p:cNvPr id="18" name="圆角矩形 16">
            <a:extLst>
              <a:ext uri="{FF2B5EF4-FFF2-40B4-BE49-F238E27FC236}">
                <a16:creationId xmlns:a16="http://schemas.microsoft.com/office/drawing/2014/main" id="{9B1F7FED-481F-0348-9A87-FE6EDBB25F6A}"/>
              </a:ext>
            </a:extLst>
          </p:cNvPr>
          <p:cNvSpPr>
            <a:spLocks noChangeArrowheads="1"/>
          </p:cNvSpPr>
          <p:nvPr/>
        </p:nvSpPr>
        <p:spPr bwMode="auto">
          <a:xfrm>
            <a:off x="5519738" y="4302125"/>
            <a:ext cx="1728787" cy="576263"/>
          </a:xfrm>
          <a:prstGeom prst="roundRect">
            <a:avLst>
              <a:gd name="adj" fmla="val 16667"/>
            </a:avLst>
          </a:prstGeom>
          <a:solidFill>
            <a:srgbClr val="70AD47"/>
          </a:solidFill>
          <a:ln w="12700" cap="flat" algn="ctr">
            <a:solidFill>
              <a:srgbClr val="507E32"/>
            </a:solidFill>
            <a:prstDash val="solid"/>
            <a:round/>
            <a:headEnd type="none" w="med" len="med"/>
            <a:tailEnd type="none" w="med" len="med"/>
          </a:ln>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b="1" dirty="0">
                <a:solidFill>
                  <a:srgbClr val="FFFFFF"/>
                </a:solidFill>
                <a:latin typeface="Arial"/>
                <a:ea typeface="汉仪中宋简"/>
                <a:sym typeface="Arial"/>
              </a:rPr>
              <a:t>After-sales support</a:t>
            </a:r>
          </a:p>
        </p:txBody>
      </p:sp>
      <p:sp>
        <p:nvSpPr>
          <p:cNvPr id="19" name="TextBox 1">
            <a:extLst>
              <a:ext uri="{FF2B5EF4-FFF2-40B4-BE49-F238E27FC236}">
                <a16:creationId xmlns:a16="http://schemas.microsoft.com/office/drawing/2014/main" id="{859FD51E-EFEB-7243-BCEB-C8D4643528D7}"/>
              </a:ext>
            </a:extLst>
          </p:cNvPr>
          <p:cNvSpPr>
            <a:spLocks noChangeArrowheads="1"/>
          </p:cNvSpPr>
          <p:nvPr/>
        </p:nvSpPr>
        <p:spPr bwMode="auto">
          <a:xfrm>
            <a:off x="2927648" y="4965700"/>
            <a:ext cx="2339677"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a:latin typeface="Arial"/>
                <a:ea typeface="汉仪中宋简"/>
                <a:sym typeface="Arial"/>
              </a:rPr>
              <a:t>Tencent  Delivery Team</a:t>
            </a:r>
          </a:p>
          <a:p>
            <a:pPr eaLnBrk="1" hangingPunct="1"/>
            <a:r>
              <a:rPr lang="en-US" altLang="zh-CN" sz="1600" dirty="0">
                <a:latin typeface="Arial"/>
                <a:ea typeface="汉仪中宋简"/>
                <a:sym typeface="Arial"/>
              </a:rPr>
              <a:t>Technical Service Team</a:t>
            </a:r>
          </a:p>
          <a:p>
            <a:pPr eaLnBrk="1" hangingPunct="1"/>
            <a:r>
              <a:rPr lang="en-US" altLang="zh-CN" sz="1600" dirty="0" err="1">
                <a:latin typeface="Arial"/>
                <a:ea typeface="汉仪中宋简"/>
                <a:sym typeface="Arial"/>
              </a:rPr>
              <a:t>talmacschen</a:t>
            </a:r>
            <a:endParaRPr lang="en-US" altLang="zh-CN" sz="1600" dirty="0">
              <a:latin typeface="Arial"/>
              <a:ea typeface="汉仪中宋简"/>
              <a:sym typeface="Arial"/>
            </a:endParaRPr>
          </a:p>
        </p:txBody>
      </p:sp>
      <p:sp>
        <p:nvSpPr>
          <p:cNvPr id="20" name="TextBox 1">
            <a:extLst>
              <a:ext uri="{FF2B5EF4-FFF2-40B4-BE49-F238E27FC236}">
                <a16:creationId xmlns:a16="http://schemas.microsoft.com/office/drawing/2014/main" id="{A49A2A81-8716-8D4C-B9B1-B0D10AC85093}"/>
              </a:ext>
            </a:extLst>
          </p:cNvPr>
          <p:cNvSpPr>
            <a:spLocks noChangeArrowheads="1"/>
          </p:cNvSpPr>
          <p:nvPr/>
        </p:nvSpPr>
        <p:spPr bwMode="auto">
          <a:xfrm>
            <a:off x="5267326" y="4976813"/>
            <a:ext cx="2340842"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err="1">
                <a:latin typeface="Arial"/>
                <a:ea typeface="汉仪中宋简"/>
                <a:sym typeface="Arial"/>
              </a:rPr>
              <a:t>Tencent</a:t>
            </a:r>
            <a:r>
              <a:rPr lang="en-US" altLang="zh-CN" sz="1600" dirty="0">
                <a:latin typeface="Arial"/>
                <a:ea typeface="汉仪中宋简"/>
                <a:sym typeface="Arial"/>
              </a:rPr>
              <a:t> After-Sales Technical Service Team</a:t>
            </a:r>
          </a:p>
          <a:p>
            <a:pPr eaLnBrk="1" hangingPunct="1"/>
            <a:r>
              <a:rPr lang="en-US" altLang="zh-CN" sz="1600" dirty="0" err="1">
                <a:latin typeface="Arial"/>
                <a:ea typeface="汉仪中宋简"/>
                <a:sym typeface="Arial"/>
              </a:rPr>
              <a:t>denniewang</a:t>
            </a:r>
            <a:endParaRPr lang="en-US" altLang="zh-CN" sz="1600" dirty="0">
              <a:latin typeface="Arial"/>
              <a:ea typeface="汉仪中宋简"/>
              <a:sym typeface="Arial"/>
            </a:endParaRPr>
          </a:p>
        </p:txBody>
      </p:sp>
      <p:sp>
        <p:nvSpPr>
          <p:cNvPr id="21" name="TextBox 1">
            <a:extLst>
              <a:ext uri="{FF2B5EF4-FFF2-40B4-BE49-F238E27FC236}">
                <a16:creationId xmlns:a16="http://schemas.microsoft.com/office/drawing/2014/main" id="{DA48B0B7-E40B-084A-87FC-09F3EE531E3D}"/>
              </a:ext>
            </a:extLst>
          </p:cNvPr>
          <p:cNvSpPr>
            <a:spLocks noChangeArrowheads="1"/>
          </p:cNvSpPr>
          <p:nvPr/>
        </p:nvSpPr>
        <p:spPr bwMode="auto">
          <a:xfrm>
            <a:off x="8329613" y="4976813"/>
            <a:ext cx="3743325" cy="92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500" dirty="0">
                <a:latin typeface="Arial"/>
                <a:ea typeface="汉仪中宋简"/>
                <a:sym typeface="Arial"/>
              </a:rPr>
              <a:t>The primary  liaison for pre-sales support is </a:t>
            </a:r>
            <a:r>
              <a:rPr lang="en-US" altLang="zh-CN" sz="1500" dirty="0" err="1">
                <a:latin typeface="Arial"/>
                <a:ea typeface="汉仪中宋简"/>
                <a:sym typeface="Arial"/>
              </a:rPr>
              <a:t>crabyu</a:t>
            </a:r>
            <a:r>
              <a:rPr lang="en-US" altLang="zh-CN" sz="1500" dirty="0">
                <a:latin typeface="Arial"/>
                <a:ea typeface="汉仪中宋简"/>
                <a:sym typeface="Arial"/>
              </a:rPr>
              <a:t>. If you have any </a:t>
            </a:r>
            <a:br>
              <a:rPr lang="en-US" altLang="zh-CN" sz="1500" dirty="0">
                <a:latin typeface="Arial"/>
                <a:ea typeface="汉仪中宋简"/>
                <a:sym typeface="Arial"/>
              </a:rPr>
            </a:br>
            <a:r>
              <a:rPr lang="en-US" altLang="zh-CN" sz="1500" dirty="0">
                <a:latin typeface="Arial"/>
                <a:ea typeface="汉仪中宋简"/>
                <a:sym typeface="Arial"/>
              </a:rPr>
              <a:t>special requirements, please contact </a:t>
            </a:r>
            <a:r>
              <a:rPr lang="en-US" altLang="zh-CN" sz="1500" dirty="0" err="1">
                <a:latin typeface="Arial"/>
                <a:ea typeface="汉仪中宋简"/>
                <a:sym typeface="Arial"/>
              </a:rPr>
              <a:t>vitosu</a:t>
            </a:r>
            <a:r>
              <a:rPr lang="en-US" altLang="zh-CN" sz="1500" dirty="0">
                <a:latin typeface="Arial"/>
                <a:ea typeface="汉仪中宋简"/>
                <a:sym typeface="Arial"/>
              </a:rPr>
              <a:t>/</a:t>
            </a:r>
            <a:r>
              <a:rPr lang="en-US" altLang="zh-CN" sz="1500" dirty="0" err="1">
                <a:latin typeface="Arial"/>
                <a:ea typeface="汉仪中宋简"/>
                <a:sym typeface="Arial"/>
              </a:rPr>
              <a:t>lindalhuang</a:t>
            </a:r>
            <a:r>
              <a:rPr lang="en-US" altLang="zh-CN" sz="1500" dirty="0">
                <a:latin typeface="Arial"/>
                <a:ea typeface="汉仪中宋简"/>
                <a:sym typeface="Arial"/>
              </a:rPr>
              <a:t>/</a:t>
            </a:r>
            <a:r>
              <a:rPr lang="en-US" altLang="zh-CN" sz="1500" dirty="0" err="1">
                <a:latin typeface="Arial"/>
                <a:ea typeface="汉仪中宋简"/>
                <a:sym typeface="Arial"/>
              </a:rPr>
              <a:t>amyleali</a:t>
            </a:r>
            <a:r>
              <a:rPr lang="en-US" altLang="zh-CN" sz="1500" dirty="0">
                <a:latin typeface="Arial"/>
                <a:ea typeface="汉仪中宋简"/>
                <a:sym typeface="Arial"/>
              </a:rPr>
              <a:t>/coolly.</a:t>
            </a:r>
          </a:p>
        </p:txBody>
      </p:sp>
      <p:sp>
        <p:nvSpPr>
          <p:cNvPr id="22" name="圆角矩形 4">
            <a:extLst>
              <a:ext uri="{FF2B5EF4-FFF2-40B4-BE49-F238E27FC236}">
                <a16:creationId xmlns:a16="http://schemas.microsoft.com/office/drawing/2014/main" id="{C2308341-DE6D-404E-8A96-2D9EEA14D165}"/>
              </a:ext>
            </a:extLst>
          </p:cNvPr>
          <p:cNvSpPr>
            <a:spLocks noChangeArrowheads="1"/>
          </p:cNvSpPr>
          <p:nvPr/>
        </p:nvSpPr>
        <p:spPr bwMode="auto">
          <a:xfrm>
            <a:off x="3351532" y="2116207"/>
            <a:ext cx="1728787" cy="574675"/>
          </a:xfrm>
          <a:prstGeom prst="roundRect">
            <a:avLst>
              <a:gd name="adj" fmla="val 16667"/>
            </a:avLst>
          </a:prstGeom>
          <a:solidFill>
            <a:srgbClr val="ED7D31"/>
          </a:solidFill>
          <a:ln w="12700" cap="flat" algn="ctr">
            <a:solidFill>
              <a:srgbClr val="AE5A21"/>
            </a:solidFill>
            <a:prstDash val="solid"/>
            <a:round/>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 altLang="zh-CN" sz="2000" b="1" dirty="0">
                <a:solidFill>
                  <a:srgbClr val="FFFFFF"/>
                </a:solidFill>
                <a:latin typeface="Arial"/>
              </a:rPr>
              <a:t>Independent</a:t>
            </a:r>
            <a:endParaRPr lang="en-US" altLang="zh-CN" sz="2000" b="1" dirty="0">
              <a:solidFill>
                <a:srgbClr val="FFFFFF"/>
              </a:solidFill>
              <a:latin typeface="Arial"/>
              <a:sym typeface="Arial"/>
            </a:endParaRPr>
          </a:p>
        </p:txBody>
      </p:sp>
      <p:sp>
        <p:nvSpPr>
          <p:cNvPr id="23" name="下箭头 6">
            <a:extLst>
              <a:ext uri="{FF2B5EF4-FFF2-40B4-BE49-F238E27FC236}">
                <a16:creationId xmlns:a16="http://schemas.microsoft.com/office/drawing/2014/main" id="{1AAC3C6E-6BA0-0E45-B4F9-B2D9CE9604BF}"/>
              </a:ext>
            </a:extLst>
          </p:cNvPr>
          <p:cNvSpPr>
            <a:spLocks noChangeArrowheads="1"/>
          </p:cNvSpPr>
          <p:nvPr/>
        </p:nvSpPr>
        <p:spPr bwMode="auto">
          <a:xfrm rot="10800000">
            <a:off x="3746819" y="2716282"/>
            <a:ext cx="936625" cy="466725"/>
          </a:xfrm>
          <a:prstGeom prst="downArrow">
            <a:avLst>
              <a:gd name="adj1" fmla="val 50000"/>
              <a:gd name="adj2" fmla="val 50000"/>
            </a:avLst>
          </a:prstGeom>
          <a:solidFill>
            <a:srgbClr val="D9D9D9"/>
          </a:solidFill>
          <a:ln w="6350" cap="flat" algn="ctr">
            <a:solidFill>
              <a:srgbClr val="A5A5A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en-US" sz="2000" b="1">
              <a:solidFill>
                <a:srgbClr val="FFFFFF"/>
              </a:solidFill>
              <a:latin typeface="Arial"/>
              <a:ea typeface="汉仪中宋简"/>
              <a:sym typeface="Arial"/>
            </a:endParaRPr>
          </a:p>
        </p:txBody>
      </p:sp>
    </p:spTree>
    <p:extLst>
      <p:ext uri="{BB962C8B-B14F-4D97-AF65-F5344CB8AC3E}">
        <p14:creationId xmlns:p14="http://schemas.microsoft.com/office/powerpoint/2010/main" val="773460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6CBA780-1611-814B-BB67-44F4EFDB532E}"/>
              </a:ext>
            </a:extLst>
          </p:cNvPr>
          <p:cNvSpPr txBox="1">
            <a:spLocks noChangeArrowheads="1"/>
          </p:cNvSpPr>
          <p:nvPr/>
        </p:nvSpPr>
        <p:spPr>
          <a:xfrm>
            <a:off x="476250" y="476250"/>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6EFF"/>
                </a:solidFill>
                <a:latin typeface="Arial"/>
                <a:ea typeface="汉仪中宋简"/>
                <a:sym typeface="Arial"/>
              </a:rPr>
              <a:t>How to operate in the TCB system (TDSQL)</a:t>
            </a:r>
          </a:p>
        </p:txBody>
      </p:sp>
      <p:sp>
        <p:nvSpPr>
          <p:cNvPr id="5" name="TextBox 1">
            <a:extLst>
              <a:ext uri="{FF2B5EF4-FFF2-40B4-BE49-F238E27FC236}">
                <a16:creationId xmlns:a16="http://schemas.microsoft.com/office/drawing/2014/main" id="{8FB3465B-C9B3-714F-985B-C2F31A8FFF43}"/>
              </a:ext>
            </a:extLst>
          </p:cNvPr>
          <p:cNvSpPr>
            <a:spLocks noChangeArrowheads="1"/>
          </p:cNvSpPr>
          <p:nvPr/>
        </p:nvSpPr>
        <p:spPr bwMode="auto">
          <a:xfrm>
            <a:off x="623888" y="2176689"/>
            <a:ext cx="4464000"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b="1" dirty="0">
                <a:solidFill>
                  <a:srgbClr val="FF0000"/>
                </a:solidFill>
                <a:latin typeface="Arial"/>
                <a:ea typeface="汉仪中宋简"/>
                <a:sym typeface="Arial"/>
              </a:rPr>
              <a:t>Recommended charging scheme:</a:t>
            </a:r>
          </a:p>
        </p:txBody>
      </p:sp>
      <p:sp>
        <p:nvSpPr>
          <p:cNvPr id="6" name="矩形 2">
            <a:extLst>
              <a:ext uri="{FF2B5EF4-FFF2-40B4-BE49-F238E27FC236}">
                <a16:creationId xmlns:a16="http://schemas.microsoft.com/office/drawing/2014/main" id="{BC4FADCD-62F2-DE41-805D-65BF250E9859}"/>
              </a:ext>
            </a:extLst>
          </p:cNvPr>
          <p:cNvSpPr>
            <a:spLocks noChangeArrowheads="1"/>
          </p:cNvSpPr>
          <p:nvPr/>
        </p:nvSpPr>
        <p:spPr bwMode="auto">
          <a:xfrm>
            <a:off x="623888" y="2886212"/>
            <a:ext cx="11370171" cy="195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b="1" dirty="0">
                <a:latin typeface="Arial"/>
                <a:ea typeface="汉仪中宋简"/>
                <a:sym typeface="Arial"/>
              </a:rPr>
              <a:t>Software fee </a:t>
            </a:r>
            <a:r>
              <a:rPr lang="en-US" altLang="zh-CN" dirty="0">
                <a:latin typeface="Arial"/>
                <a:ea typeface="汉仪中宋简"/>
                <a:sym typeface="Arial"/>
              </a:rPr>
              <a:t>= </a:t>
            </a:r>
          </a:p>
          <a:p>
            <a:pPr marL="285750" indent="-285750" eaLnBrk="1" hangingPunct="1">
              <a:buFont typeface="Arial" panose="020B0604020202020204" pitchFamily="34" charset="0"/>
              <a:buChar char="•"/>
            </a:pPr>
            <a:r>
              <a:rPr lang="en-US" altLang="zh-CN" dirty="0">
                <a:latin typeface="Arial"/>
                <a:ea typeface="汉仪中宋简"/>
                <a:sym typeface="Arial"/>
              </a:rPr>
              <a:t>Option1</a:t>
            </a:r>
            <a:r>
              <a:rPr lang="zh-CN" altLang="en-US" dirty="0">
                <a:latin typeface="Arial"/>
                <a:ea typeface="汉仪中宋简"/>
                <a:sym typeface="Arial"/>
              </a:rPr>
              <a:t>  </a:t>
            </a:r>
            <a:r>
              <a:rPr lang="en-US" altLang="zh-CN" dirty="0">
                <a:latin typeface="Arial"/>
                <a:ea typeface="汉仪中宋简"/>
                <a:sym typeface="Arial"/>
              </a:rPr>
              <a:t>Management system fee (product ID: 697) + Physical machine license fee (product ID: 696)</a:t>
            </a:r>
          </a:p>
          <a:p>
            <a:pPr marL="285750" indent="-285750" eaLnBrk="1" hangingPunct="1">
              <a:buFont typeface="Arial" panose="020B0604020202020204" pitchFamily="34" charset="0"/>
              <a:buChar char="•"/>
            </a:pPr>
            <a:r>
              <a:rPr lang="en-US" altLang="zh-CN" dirty="0">
                <a:latin typeface="Arial"/>
                <a:ea typeface="汉仪中宋简"/>
                <a:sym typeface="Arial"/>
              </a:rPr>
              <a:t>Option2</a:t>
            </a:r>
            <a:r>
              <a:rPr lang="zh-CN" altLang="en-US" dirty="0">
                <a:latin typeface="Arial"/>
                <a:ea typeface="汉仪中宋简"/>
                <a:sym typeface="Arial"/>
              </a:rPr>
              <a:t>  </a:t>
            </a:r>
            <a:r>
              <a:rPr lang="en-US" altLang="zh-CN" dirty="0">
                <a:latin typeface="Arial"/>
                <a:ea typeface="汉仪中宋简"/>
                <a:sym typeface="Arial"/>
              </a:rPr>
              <a:t>Charged according to the number of CPU</a:t>
            </a:r>
            <a:r>
              <a:rPr lang="zh-CN" altLang="en-US" dirty="0">
                <a:latin typeface="Arial"/>
                <a:ea typeface="汉仪中宋简"/>
                <a:sym typeface="Arial"/>
              </a:rPr>
              <a:t> </a:t>
            </a:r>
            <a:r>
              <a:rPr lang="en-US" altLang="zh-CN" dirty="0">
                <a:latin typeface="Arial"/>
                <a:ea typeface="汉仪中宋简"/>
                <a:sym typeface="Arial"/>
              </a:rPr>
              <a:t>cores (product ID: 1092)</a:t>
            </a:r>
            <a:r>
              <a:rPr lang="zh-CN" altLang="en-US" dirty="0">
                <a:latin typeface="Arial"/>
                <a:ea typeface="汉仪中宋简"/>
                <a:sym typeface="Arial"/>
              </a:rPr>
              <a:t> </a:t>
            </a:r>
            <a:endParaRPr lang="en-US" altLang="zh-CN" dirty="0">
              <a:latin typeface="Arial"/>
              <a:ea typeface="汉仪中宋简"/>
              <a:sym typeface="Arial"/>
            </a:endParaRPr>
          </a:p>
          <a:p>
            <a:pPr eaLnBrk="1" hangingPunct="1"/>
            <a:endParaRPr lang="en-US" altLang="zh-CN" dirty="0">
              <a:latin typeface="Arial"/>
              <a:ea typeface="汉仪中宋简"/>
              <a:sym typeface="Arial"/>
            </a:endParaRPr>
          </a:p>
          <a:p>
            <a:pPr eaLnBrk="1" hangingPunct="1"/>
            <a:r>
              <a:rPr lang="en-US" altLang="zh-CN" b="1" dirty="0">
                <a:latin typeface="Arial"/>
                <a:ea typeface="汉仪中宋简"/>
                <a:sym typeface="Arial"/>
              </a:rPr>
              <a:t>OPS fee </a:t>
            </a:r>
            <a:r>
              <a:rPr lang="en-US" altLang="zh-CN" dirty="0">
                <a:latin typeface="Arial"/>
                <a:ea typeface="汉仪中宋简"/>
                <a:sym typeface="Arial"/>
              </a:rPr>
              <a:t>[scheme 1] = 22% of the software fee (LTC system ID: 698) </a:t>
            </a:r>
          </a:p>
        </p:txBody>
      </p:sp>
    </p:spTree>
    <p:extLst>
      <p:ext uri="{BB962C8B-B14F-4D97-AF65-F5344CB8AC3E}">
        <p14:creationId xmlns:p14="http://schemas.microsoft.com/office/powerpoint/2010/main" val="2101993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1272F5CA-562B-6042-874D-ABEB4E26E453}"/>
              </a:ext>
            </a:extLst>
          </p:cNvPr>
          <p:cNvSpPr txBox="1">
            <a:spLocks noChangeArrowheads="1"/>
          </p:cNvSpPr>
          <p:nvPr/>
        </p:nvSpPr>
        <p:spPr>
          <a:xfrm>
            <a:off x="476250" y="476250"/>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b="1">
                <a:solidFill>
                  <a:srgbClr val="006EFF"/>
                </a:solidFill>
                <a:latin typeface="Arial"/>
                <a:ea typeface="汉仪中宋简"/>
                <a:sym typeface="Arial"/>
              </a:rPr>
              <a:t>Pricing scheme</a:t>
            </a:r>
          </a:p>
        </p:txBody>
      </p:sp>
      <p:sp>
        <p:nvSpPr>
          <p:cNvPr id="5" name="AutoShape 4" descr="data:image/jpeg;base64,/9j/4AAQSkZJRgABAQAAAQABAAD/2wBDAAgGBgcGBQgHBwcJCQgKDBQNDAsLDBkSEw8UHRofHh0aHBwgJC4nICIsIxwcKDcpLDAxNDQ0Hyc5PTgyPC4zNDL/2wBDAQkJCQwLDBgNDRgyIRwhMjIyMjIyMjIyMjIyMjIyMjIyMjIyMjIyMjIyMjIyMjIyMjIyMjIyMjIyMjIyMjIyMjL/wAARCACb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ooAKKKKACiiigAooooAKKKKACiiigAooooAKKKKACiiigAooooAKKKKACiiigAooooAKKKKACiiigAooooAKKKKACiiigAooooAKKKKACiiigAooooAKKKKACiiigAooooAKKKKACiiigAooooAKKKKACiiigAooooAKKKKACiiopLq3iJEk8SEdQzgUAS0VTbVdOT72oWq/WZR/Wom8QaMn3tWsB/28J/jQBo0Vkt4o0Feur2f4TA/yqFvGPh5euqwfhk/0oC5uUVzzeOfDi/8AMSU/SNz/AEqJvH/hxf8Al9c/SF/8KLBc6aiuUb4ieHx0lnb6RGom+JOhjol230jH+NFhXR2FFcU3xM0gfdtbw/8AAVH/ALNUbfE7T/4bC5P1Kj+tOwXR3NFcC3xPt/4dLkP1lA/pUbfE/P3dJ/O4/wDsaLMLo9CorzlvibOfu6ZGPrKT/Soj8S78/dsbYfUsaLBdHpdFeYN8R9VP3ba0H/AW/wAajb4h6yeiWq/SM/40WDmR6nRXlB8fa43SSFfpEKjPjjXm/wCXtR9Il/wosHMj1uivIG8Y683XUGH0jQf0pjeKtcbrqU34YFFhcx7FRXjJ8Raw3XU7r8JSKjbWtUb72pXZ+szf40WDmPaqK8RbUr5/vXlwfrK3+NRm6nb700h+rGnyhzHuBdR1YD8aY1zAv3pox9WFeIF2PVifxptKwcx7a2o2SfevLcfWVf8AGom1nS1+9qNoPrMv+NeL0UWDmPZG8QaOvXU7X8JQaRPEWjyNtXUrbPvIB/OvHKKdg5j3CK6t5xmKeKQf7Dg1NXhQJByCQfarMOp39v8A6m9uI/8AdlI/rSsHMe2UV5HD4s1yHpfuw9HUN/MVfh8favH/AKxLaX6oR/I0WHc9NorgofiNIP8AX6cp90lx/MVfh+IWmvjzba5jPsAw/nRYLo66isCHxnoc3W7MZ9HjYf0rQh1vSp8eXqNqSe3mgH8qQ7l+impIkgyjqw9VOadQAUUUUAFFFFABRRRQAUUUUAFFFFABRRRQAUUUUAFFFFABRRRQAUUUUAFFFFABXg3iYPb+JdRiuEJ/0h2G7rtJJB/Iivea8P8AiIxXxxepjjyom/Ncf0qokyMDy43/ANW+0+jUxkdPvAgevaqoJUsdxOTkZ7U8XzRMqswwxwAe/FUSTA0uaRZoJQc5jb26UpQ/wkMPakA4GlzUQNOzQBJmnA1EDTs0ASA04GogaUGgCUGlzUYNKDQBKDSg1GDS5oAlBpc1EDTgaAJM0oNRg07NAEgNKDUeaXNAEgNLmowadmgB+aWmZpc0AOzS5puaXNADqKbuHqKN6+ooAdRTfMT+8KTzox/FQA+iovtEfr+lIbmMev5UATUVXN3H6NTTep/cNAFqiqZvh2jP50hvz2jH50AXaKzzqD9kWmnUJeyrQBqJJJGco7KfVTir0OuarB/q9RuQPTzCR+tc0dQn/wBkfhTTf3H98D8BQB20PjPXYut2JB6PGp/pV+H4hakn+ttraT6Aqf515ub24P8Ay0P5CmG7uD/y1b86Vh3PW4fiLGf9dpzj3SXP6EVfh8faRJ/rFuYv95Af5E14kbiY/wDLV/8AvqmGWQ9ZG/OiwXZ7/D4s0ObpqEan/bBX+Yq/FqunT48q+tnJ7LKp/rXzeWY9WP503NHKPmPpwEMMggj2pa+aoL67tjmC6miP+xIV/lWnb+MPENtjy9Xujjs7b/55o5Q5j6CorxGD4meI4MeZcQTAf89IQP5YrQh+MVzFgXVnZN67ZSn880rDuevUV5pb/GbSXx9osnX/AK5TK/8AhWrb/FXwxPjdLdxZ/vW7H/0HNKw7nbUVQ07WbDVrNbuwn8+BiQHVGwSOvUVa89T2b/vmgCWikBDAEdDS0AFFFFABRRRQAUUUUAFeI/Es7fG8y4HNvE2fzH9K9urxX4pKq+MQeNzWqH8MmqjuTLY4aFnMYMn3u/FNeYPny9rEdM+oqQ1WaLy4XC5JLbv1qiEVRqipL5VzG0D9t3Q/Q1chu2LttyApG1s8EY7USwJLGY5FDoezc1lvp0lvITYzlD18p8lT9KCjoEvAeJBn371OrI/Kv+B4rl11N4HEd7E0Ldm6qfxq3BdM8bHK43HBU5BHagRvoGcZVSwPcDNSCGU/8s3/ACrC026khgi8p2jPlqeDwfwrag111wLiLcP78fX8qQEwgm/55t+VOFtN/wA8zV23vbe6GYZVY+nQj8KnoAzRazf3P1pwtJvQD8a0CQOpxUbTwp96WNfqwFAFYWknqv504Wj92FK2pWCfevbZfrKv+NRnWtLH/MQtvwlBoGSC1P8AfH5U4Wv+3+lVjr2lj/l8Q/7oJ/kKBrdk/wBw3D/7ltIf/ZaAsWvsw/vGneQvqaqnVUxlbO/Ye1q4/mBTG1dgM/2ZfY90Vf5tSCxe8lfejy19KzG1zb1tGT/rpcQr/wCz0w625GVisv8AgWowj+tO4WZrbF9KNo9K5b/hMZHuLiCCxSZ7dGklMUxcKqjJOQuMD61Rl8eugybVEz03HOf1FFwszt8Ckrgn8e3G4qqQAjlgYycf+P1Xfx7eeXv3QhScAiMjP8/WlcLHoZpprzl/GuoF3TzSGQEttC8Y/wCA1Xk8Z6h5auLmXDEhflXtj2HrRcLHptNNeZP4n1MyzRm4kJiBLYyM4OOMGoW1/UXSN/NuCJCQCJH47etFw5T1I0015a2o6jI06/6U3ldtxO7nHGR+NN86/lMAMUhEh+ZioOznHp6etFwseoM6jqwH1NRNdW69Z4h9XFeZbL9klY2oDIQFGMBueTXQaHpcU8E7XcbM62ryFGYlQw9qLj5Tqjd2w6zx/wDfQqJtRs163MY/4FXFXljI2p25ilijt/l3wlsbsHJ+XvXWCLQbS0iY2WoXM5UbhbqiKD7ErRcFEe2r6eP+XuL86adXsv4Zt3+6CaybC58y+meeGaK2EwKRyEbtnpkAA8d8VqaprMBt5YtP0GPLKQs0l4u5CehwPSlcfKB1a3PRZT9IzTG1aIDiGf8AGMishWuRpijcFuNvJc7sH3rVew06OK2uInee98oBiCGTcQCTjHykcgA5zgn0JqK5pJdyJtRi5dhjawg6Qt+LKP5ml/tGZgNto2D0/eL/AI1Bc3F/HC7RLcZx/AP8BU+jz2o02V9QVmu2QKvmsxI68jHf7o+bt+R1q0/Z9bmOHr+2+zYzpfFMEcs0ZibdACZB6YIHHryahXxYkj26JB81wQEz0+9t59OQfWsya8txe6gBpsbNtI3ZJ8w5HUfrx6U2LUFWWxI0yBEXhmKH938x6Ht6/jWNzosXT4wJgeUQfKrBMd8kE/0qxba7Pd3yWQKxykbixjyMbQfX3rFOqXH2aVBZWUbmQMFMYAIwecHv0596t2+uSf2j5srQC02AErtyDt/PrQOxqX82pQ21u8FwhaUvuL7VAw7KMf8AfPvVc3V55lyHvUUR52/NyOR19eOO9TXk8c+l2UihnjdZTlWA4816ryQQtNclYWZ2U8FuOo9qALVgtzd3Udis0ck7QmXzHZsMATwAPb2rYi8O3UqOzXWnKFQNgws2R+JFYlvaFALqCH96sJiiVjwpLEkk/wCetWDJq/luubVd0SoCWPykdT93vSDoak3h1YJGVtStcjHMVmuOf+BVRuYzaXLxR3csqRrvkkARAq+wAOTwe/amyTam5mzcWkW50kwATtC9u3BqBE3XDyXd7aXBuD+6V0yB6hfm57UAmuo0X03kT3LBjaxAgbnO9sDrkYH4YqRr2JJ7RIhIokhMrh5Cx7YHP41UkFu8E3n6tG6FwJCI1+92GORnj07VTeGztrlvKu5ZpwnO9s8H8KBtroex6F4j1Cy8AWB0+SOFjJMzNIoxgMT39hV3w/4+1eaWOe523NqxxIoUBl9wajtdGk1vwhZW8bhW8lQCen3RUXhDRLnR/E8+h6jGo82HzYSpyrY7j8M/lTEewwSpNbxyxsGR1BUjuKkqlpsP2WA2/wDCvK+wPb/PrV2pGFFFFABRRRQAUUUUAFeLfFhQPF9s2eTZDj/gbV7TXjvxag3eJ7GXP/Lnt/8AHzTjuTLY88XI37j1YkfTNV7gu6nyWO9HUHBx/EM/pmrzR81WlhEUM7LuJYMfocVZCMbWNVurV1a2C7QxEmRnHof51oSsJvJZfmUuDx06Gs7VvLtNRRpkBgnUqrY+6fQ+o5qx4ZMj2cqSg4STC5HbFIo0DEk6lGVXGOVbmsufSfJkLWU5gfr5bHg10CKCxAGCKpzQ79ShLJuTy2BOOAeP8KAH+DoTf6+tlqluQnls2VOAcfSuwvZfC+nTGJ7WMsOoyzf1rB0WMxatEVbqrAe3FVNVsZU1YCRTsmOAx96Qzt9Nn8K6xpmpwW1nCl9HaSSxNtIPCk5B9RVD4i+GpDHa3ekxRq/lMrxAEBscggDqeT19BWFo1hJZ36zLuGUdCR6MpU/oa9F1a9Rray85kUvLPEM8AhWwOvsKQzwCHTtW+1RG5spXAcZWS3IB+uADXpNp4XWS2truWK0jWQcww2YXbnoWLEk4wfTr7V2YUL8qrgdDVDXJrq20G+msiftSQO0ZA3ENj070WNJ1IyVoxscF4m1fSPDMlvB/ZIup3BZl3CIKO3IU89aq3PjCxttJsL2HRSDdIxZTduApViuBjGegP41l6PJqj6Rqd69q19dLPEFNxb+fgNv3kBgeeB/k1ttceI5dK0p7fS2UlpRKiacuFG4Y42fL3+tBmQ33jk2HiP7CmjB7YshH+kTNKyOAwx82M4PpXotvp1tcBT5EMynIfd84DenNcnJ/wl6eMNLa3S5+xZtmnK2yhR8q7/mxnrnvxS+ANL1bSfFOpLe+esUsbSMskgIZy4IbAOc4zzQDLPiKS10WzeKGw0+bUpAvlxPAjsuTy23HIHOK5u11LxTNo+pNDo8S3MJjaFk0tdxG4qwA24PUHp2qKHR9Qf4t3cpkibbcSvuNymQpDbe+eMjjtVzTbLW20vWI7jXbRm8tDHJJqaPsPmpycMdowCOfXHegEJNe/EGTQ9OltrKeK4aSVJ1TT0VsDaVYjbwOSB0+7W5Drk8djHaazJHb640AZoWwp24IB9AT1IHPXiuc1LRZZPCdkj+IdOjZLmYmRrwsrErHxkZyRjp7isTxTYrBq+kyR6na3Exs7ZQsRZiSsagHOOjdv6UAWtFlSfxB4m2EbZNNuyMe0Z/wrmtQMaJEZIDIDnBBxjp/n8K7/SfBcujaKNdacuuoadeJ5TLhkIjfIP4iuEuxOY4/IdVPfdjn86AK5ZftUqizy+w/Mc/Nx6U0vJ9kQrp8ZG85XYTjpz1/zipitx5zZuEEZQ4G4ZBx1x9aiKzGAA367tx+YyHkY9aAJgbr7TNttY+UO19v3uOme9J/xMTBGEgRW3Hcu1R6Y4P40xlT7TLm84KHKjPHFRNFbm0jD3hwHOGCH0HFAF9xqHn3H7xBHg+W2V49Pf8AOmEX3lW5N5ErFju+cDdz+tQFLQ3NwzSy5ZG3KF/kaYRYfZ4ATcFQzYIAB7ZzQBcaOfdeA6kgX+H94fk+YdfT0pqx/vLNn1JSwxnBJ3/N6/pzUTtZie9/cys2DvG7g/MM49OaFltAtnizcgn5SZDkfN9OaAF8m18m7VtQYruGcRk459O9dj4WgaaxuYrWUt/oEh3beWUDJGCepAIrjxJHtvNum5YEZBLHPP6fhXb+B3DSOPLEIaynBTpj5DQBzt9aT3N0ksaAKhBXc4BODnnAz+tT/wCnHqlsv13H+oqdbiLaMyKDjuaY99ap1uI/++hQAJbahIAQUweAUhY5/WhoJlJD3DgjggIo/mDUkfiO3ghEYlhOARxJ1/I1Qk1i1ZixuFJJyeSaALsFtNc3P2e3a7uJhG0pjjRWO0dTgL2qwNOvwjN9ivcLjJYBcZ6dxVDSvFS6Nez3Ns0bvNbtbtuV+FJBOCuCM4x1p8ni5pVkCxRBnAG7ZKxXHTG56ANBdG1M8/2fc/8AA5gP/ZqbLpbwyJHeRpEXUuokcsMD+tZR8Q6nKzHzLqTcMcQKe4PfPcA1Cb69kQiWO8lHYyFV25649Og/KgDQMdqCFa3iORkAwg/0qRLe0P3beEEekQX+lZpurtiW+wgFRyWnUYqVW1MoHS1h2t0Jn3ZoA0Ps1uOfJj/75FBihXpGg/4CKz11mJLk2s8ErSjAOxwozgZ6g1ZF1FJMI0tpi5x8vnKxOfYLQA+6mMWm2myVY/8AWdTj/lo9VprspLcj7ZENiZIyeOntSXtndXwtkjhHkMp8lTGzbiSWJBHXr+QquNIuGJdsKS4hkbyerEgbTk+pFFwsILoyXGnn+0lG49ArfN8x9vw5rPK2zabcK+ozOPPU5EZPOD2J7/0rUutHfT5Z4ZpPntcFtiqNg65U5/lUT2sUEjBm2kKHO6VVUjnHQdeD+dFwsQOtiL+53TXLlrXnCjkbB79cU2L7Ao0x1jumCueSwG35u/H+FW7q1itXEYdZMIsgIkc7cjocd6jgjWS9US2RMLMplO1iyrkA9epxmgCvi1+zXSJYz7jKrBWk5YfNyOO39aSS5txdmQQCNCijfvJ5wOP6fhUjR3gDFNPhU+WCMxrxwPWrsbyR6bC81pCJTncVUe+Onfp+dAH0X4GCyeGbJxyPLjx/37StbVbdRrGhXoA8yO5aHP8AsvG2f1UVznw2aRvA0ZjA83c4QN0BwMCqenf8JGfEOmtqi3gt/tQz5uQm7DYx2/KgD1GP/W/gamqCP/Wj6Gp6QwooooAKKKKACiiigArifH3hG519Ir2xYNcQIVMLcb1zng+tdtRQD1PnCeAwW7JNGY54n2sjDDL7EVnt1DA4Ne/eJvB+n+JICZB5N4BhLhBz9GHcV4nr/h/UfDt4be+hwpP7uVeUkHsf6datO5DVjmdcsxeaXKij94nzoB3I/lTdOnnXS7fzcpKGVWB643AfyrQbBFM3qMI4DDqAe30PagLltHwSfYim5qNW4JB3D6cj6ioJp2SeAKRtdiD+RP8ASgDb0Mb9atl9WI/Q16FcaHBd6Rcq8Ss6xl4zjkMBkGvPPDrA+ILIer4/Q166lzaW6mOe5hiLL0kcLx+NJlI5zTtHWRYJAvDAGr+lRxTajo6zqjjzrvCsAeSC1beh2ynSLJ+CTEpz+FUtBtI5tStncHdbSzMnsSgH8mNIDgroeIE8ZAJ5h03eMcr5fl7ec99+a0tdE7aFqK20hS5NvII3D7NrbTg7ugqC81lRO4UNkNjIrK1PUheaVeWR+U3MEkW5ug3KRk/nTEcVolt4iufDmpqNRCHzYvKc36qF5bdzuwM8fWr02n6oPD2nLLrtmsqSzFmfUFIcZXA3bucc/TPvXMW+nnTLHUdP1CQwm68vy3jQyA7GznA+tW54LE6BZQPcXjCOaUqYrTJOQnYtx0/U+lIZ095p+7xLpk0ut6crZtG8tpyWYqqdMDnOOPqKTwLp9rY+OtS2ava3cjRSAxwrJkDeCcllA4x2rDuoLN9b0+88jVZWhitziO3XB2KoHU9eBkVt+GvD91p3iK+1WJJ3MzOI0ER4Vm3c+/GKAKS2mm/8LalJ1RQ5u3YKIWyXOcp+GTz7VDoth4eg0/WimuTyo9qpcrZlSqiZORluecDt1rQv/CGqJ4mHiCz0++nl87zWthbtkt/vYwAabpXg3WIrbUI18F6iqz2+zbJK3z/Opx0GOmfwoAoXieGk8H2qzX+pvCLyTayWqBiSiZ4L4xjHOe9ZHigaOLvSns3vWb7FAP3oVflCAKeM88c12J8CeIpdDS1XwSCVuTIIpbh8DKgZzuB7Yx04qlffCrxpqk8Ex0CO28qJYljS4XaAvT7zZoGdlHz8MPDDniA2l8hYnuUkwPyz+VeFXFzFOiqUkyvQgV79r2kXWh/Dbw1pF6qpdxfaQ8asGxmKU9R1xuFeCWbFS/yFuBQBBvUybxDIeNpHrxinJG7IY1s5G5yM54/Kr6sfIjAVR83BMh9emM/hWi1wXdMw2yERBSpJZTyef85oAxltrpn8wWPOMEk9eMU9bG5MWPs8CpnPzSDg/nWgGQRwhp4BtOciMEk898dKcs8LWlxFJcp85yx8tUOAMYA4FICl9kuN7Mz2atjBzyafHZytGcTweWhGSkRIBP4deKsNcWqygiZiwBA2sPlGRTUu4Y0cKJCjEfIXJ3MM80AQlHRiWvZQ3Jbbb4IHqfaonuYUDBry7JVsYVVGacbiJ0GywDjceTuOTgUjy3X+kBNLizu5/ddef1pgSobV3jVru9+fod/SrL/8S2K5ltLucShDGSzE8Ecj06VUglvZLuEfY4wuADhB8o/mKs6nE/l3DCMEbCQwHRcfnnP6UCKdvGmqwNLeSM0icL84UD9DU9ho9jdXlnA8qRi4IBLOfl4zk8Y/XvWdYvtt3/dq53d+1X4ZnV4dxhAXBYsVwePz60DLculaXA92qSJL5LFYyqlhKcZ4OR3471Yt7HS1v4I5Y5Ps5P72RbYEryPc5HX/AAqm01xIJTHPEGY/Lt7DHsTUyCXzlfzJGC9AsJ69u2KQEjQRpIojjULuO75FX5ecHp16Ui5WSMlj/rBgeYBlM8g46k800RXjrGFFwwRi2ViQc8jqfrR9guyCPLm+Ztx3SAZOc9s+lAE2svbPfTG2X7PCSPLWVmDR8cnA4rNIh+0qyzqrCVNqqhIY5PJyatyaPLJlplHqSZif6VG2mySMdkMBXP3nDjH0xTApTGxSWZXupiVXkBep496v2BhGkRi3lcoH6SjgHPf2qubGYtI2LMH7pKxE5H4mrcDtFpkjIVRowRhVABP0ouXKnJR5nsYzOV1wOGJOFO49fujmtVNSf7W0y3lwsnyAyK5U4BOBx+PFZOoS+VrSyfd3Rwuf+BIpPX6mmWt5cSO4BDAc4EY9fYUEG6t8GjswRO2xMIpP3Bt7c+lME29Q6W7cS5GepOevXt+PSrFmsckCtOzK/p5jD9M1d8jTQD5ihvdmY0AUbidy903kuz8EM7qdxx3PORVeafLSYliACgr+8HLc+30/xq7v0mKQkiALjjK9/wAaDrOlxDCiP/gOz/GgDMknnkY7HXaQB8pY8+vFIBc29xHM7S5VlbBhchyCDzx04q4/iGzAIQqB7kj+QNU21p3GIpCD6orH/CgCo1oZTI2+7bKBT+6x2HqfarkTRW+nrG4nZUBOeAec9vxqSG/fYQ9teTMereUeabcCWeIqlleKjeqAf1pamklTUbp6n0R8N0Np4HgJ+cY80BeSQyKwH1wcVXtfF15rGuadaSW0MUJu1YFSS3fHP/1qn+GMu/wTakkHYRGcDptRVwfcYwa6K/trZBZSx28SSfbYvmVACfm55pmR0Ef+uH0P9KsVBF/rPwNT0hhRRRQAUUUUAFFFFABRRRQAVVv9OtNUs3tL2BJoHHKsP1HoferVFAHiPi/4dXmib73Td91p45ZeskQ9x3HuPxrgiQa+q6888YfDO21XzL7Rgltenloekcp/9lP6fzqkyWux4oCVOQeR0xTiY5mVpAFdTkOOmfcVJe2V1p93Ja3kDwTxnDI4wRVemK5teHmZPENjuGMyjBHQ/Q102q+CNW1DWLi5gmgeOZy6l3IIz26dulcf4flZNes0BO0zLkdutdfrnjPVrDWZ7Sz8uEQnAV4wWb/aBPBzSKPSfD4K6Bp6t1WBAfwFYDeIbLwusl/fs6263piYqpYjMYOePpW54Zkabw3p8jfeaFSfrWDeWdveW2pQXMSyRfbiCrDP8AFICCTxV8MNxk+02ju5zhYpOp/DAq5HrfgGTaILa3uGY7cJal8cE8nGAMA8nivPn+EdpNK8sOqzxK7ZCGMNj2zkV2WmaDFpWhtYNKZY8lmYrj07fhS1NpxpqN4yuzZ/tPwlBC839j2yRocM7QQoAffcwpx8Y+FbS2WcJZwwsxRZC8CqWGMgEN1GR+YrwzWNdsfGlxcWsN1LZ2dl/pTTyx7hKq4XJQc/xcD3qCTSNBl8JsJNcmeJL0OJI7M5yyH5QGYdduc+1MyPd7n4meHNPaNJbyzjMiLIg88HKnoflB4rQXxjE8oRbcfNwreZkE+3HNfO+uaZ4YisdGku7zVXAswqNDbxjeokcAtluD1HfgCuv8P+Jkt/H58Jx2oaxiBht5Gb94uxM5bsc7fQUCPU7jxrHawS3FxEkMEYZmdmJ4HU9K5iz+N+iX4uzb290TbQNOwMI+ZQQDj5uvOeccA1wHj/AMT3w8YL4eWOJdOLxpMpXJlDgE5PbG7tWdpM2hWWuanZW/h6NWjt7tC73cj7witkEcYzt+ozQB6LL8drBdHfUYtMuXRLgQMhCgglSwJO49cH8q0NJ+KTa/pYvrGFYlUlZUkXJU56cH0wfxrydNTsl8IX81p4b0zatzb5ikWV1YlZOT8+cjHHsTVDV9X1C30jQr2wtRp5aORmjs4SkTN5jD5gc54A65oGdLqut6j4k+JMEV3cs0aQSLGnQRhojkACvJY5cK33gMA5Ht/+uu78NQare+MbTW5YHFm8xj87HyAlSAP5VwBUB2A3keoHWgC3FLCSpYNhexPXv6GrSTWwzlAc9y3/ANjWdGQo/wBTI/6VYTzGOE0+Qn6k/wBKALiT2oddsC5HHIz+fIrTitPMLLmFQwBOIzzn/gVY6JfdU01B/vL/AImrSvrBBZVgjHrvHH60CNcacCcm4YH/AGY1/wAKcNPjXG+4kwB/eC/yrDb+02JD3sIx2Ayf5UqWl1IrOdRIVcbiqEYyce3egZoyWBnZxHdpFGnVpLggn9apXGn2yhFFw1w5bnBYjH1Iqs6bcCTULonuu4Lgfi2Khd7QGXdNeOU/6aAA8/pQOL5Xcvw2Yt7+GSOIhAfmKgnir13cRm5LIjeX9juEY7DwTG2P1xWQsenlog8VyRIcfNL05xVqa0sbNJ3tt6TCJ1Dbs5yhBHX0zQVUnzvaxzqK7IwAGCRySBV2EFIwDcRofTzP8KfptvayLIZ9vB4J/wD1itC1tbFpbUS242u6iXCnKr3PWggrW89vDMskl4px2GTWp/wkNmg4kY/RT/hU9zbabHd3S2dkzwqMQsUAJOOvKnj8qI2EU0BSxjcL/rE37d544BHTvQBVTxCgBEUM75J/5Z5/rSnWr6T7lhPj124/nmrc0cruzojKhmOMk8Lk4X0zjAqtLGNsoZwuGB6cxjj1/wA80gE/tG/ZMPayAHjmaNR/Ko5rq4ljKOsalOMSXjED8Fqxq97HcTlpJUjPlLGVi2kYGe+ep5rMnls/mLm4cAYT5u2R7fSmBOkl1Duj+02Me3kgBz/OpYree6tTMmo23lEkNiDgH3zVCS5sxdOq2rykKW3bz8xx1q/pmybTGMNq0ZEgOAxPIPUeuKBuTa3MvUIWOtCPeoOyNdwXg4UDOPwzV4aSy3CwtfOhYA5LogAzjrmqV0CNaiG1hkLw3X8a0lMjSOWsm2gYPBJPPvQIe2hQrDBJLqEjiVygHnZIOSMkAHj5fyqGTSNNiWYlmkMThcbmO8kA8cD171OJZ1SICOBDnvxtHPFIJ5zG+6WJXz8gQ5AHHofr60AS32h6dZ3k8NuEnSKMMsoDEMefl6+361A1pbxFcWo2lQW2xrlTnoM9aszTvI8nlOSrRBF/0U9ecnv7c9aYIpmcMLe4YBNv3FGT68j/AD60AMnESCLyE2Hyh52WVRv4+7gcDrVdDOZk3XKcBSw3E7uRxUxsLmTywUm+RduHkA/z0ph0hgFZRExAAw05GPf7vWgCvdAfa5RLfrG21tyKD8vXj8KtWLbdIRIroyjfgcbT16e1Rf2ZJJK7tFa7sEEl2fOevT61KEktLFxHFCAvVQpIP50XKdOSXNbQ9s+G2r2mn+A1lu51RTcuN2Op47V0cniGy1bWdJ0/T5hNif7RK69FCKSB+f8AKvL9GmRPBFgxRniecSSKOOqjcB6d66zwDp8kP/ExuB5c0i7I4wMnnqaCD1W0k8y4PoF/rV6qenQGGAu/335Pt7VcpDCiiigAooooAKKKKACiiigAooooAKKKKAMPxJ4U0zxRaeVexbZlH7q4Th0/HuPY14V4o8H6n4Wudt1H5lqxxHcxj5G9j6H2P619I1DdWsF7bSW11Ck0Mgw8brkEfSmmJq58waOdus2Z/wCmy/zr2Q+QbhfNijdugLKCRWB4j+Gb6RqEWq6MxksUlV5YHPzRDPJB7j9frWrqs0dtKC8ipzwScU2JHS6D/wAgeAAcDcB/30a5rVBcFrmK1ZVll1ZUBcZAypyf0rpvChWTw3aSdd4Zs/VjXP6kspuHaCPfJ/a8OAPQuVJ/ImkMqav4i0/w5ew2GoPIZyMu0UZZUGcb2PZc1qyYZGHYgiq/iTQ9J1XVzcX1ssssLnadxGRnOGAOGGecGnmdAMBh+dAHgnhr+wYbzWf9Ev2T7HL8jTJgoCCQTt68CrlpqHh4eEbt00W5aFL6IGOW+5LFJMHIQY4BGMd/aqfh/Xj/AG5rCnSdOLm0uWC+Sx+6rHbjPQ4wav2Gv6pP4Xv3tdDs0lS5gxHFpqkEFZMnBByRgc9s+9AyxrGtaYND0oroNvJG9u5RJppDjErjGQRnqT/kVe0/VhL8YYoYtHs4lLHdOkTGQ5izksScenAHFUdR1XxidB0f7DYyxylJfOEdgi7DvOONny8fSrKaxrh+JlpHcT3QtoFjeVdxWMK0QLZA4+9/KgQvjm+vbf4kQCHTUmKiLy2Nosm8dz05IOee2PardpL4qHjPUkTTGS0H2sRypp6LuOx9h37MnJ29+c981g/ESXUn8Xw6nZTTi22IqyRSEBCOoODx/wDXqSAyz+N7y6/t+ze1mN15SC6LEK6Pj5R6ZH5UAa0EnjmXw9qKsLq3uRLEYiwSIhfm3Y6e1cz4qj8St4e0Y6nfuSGkEnmXqtlt52k4bnA79qjtbO2Ph3V4Jdfsj5hgJeNZWAwx6/JnnPbNYmsi0GkaZaWd4Ls25l8x1iZANxBGNw56GgZ634WukPwvtVdY0MuupCqxg4Jwv9Aa8XhZoZ5digsBjnp1r2bwFEs/wjy6jemuQuhI5U74hkfgSPxrxi6AF9dx/MAsjrx14P8A9akBOHnMSjfEqkkn5uRz2q+08+1Va6to3RSN3BBBI6jHX/GsaNrc7Q4kwOvzYz39DVpZbH5v3B+b/b6c5/u0wLIYERq2pqVzlgi9Tu7elOE8BilWfUZmZ8Dcw5ABOAOvvVcXFqpTZB9zplSe+efmGa0EcFS25QHUEnb1HPHJNAFH/QedpnkyuFXJ46e3+NPie2jGUs5jnC4+Ygnd37datM6gZj81zjHyRqOPypiySZ+aCYD3lK0AUQzGLEemJgPk7oyc8fWpHlv1e4K2cKZHDGMDPI7nrWnHZLeRnzLiOADrvYuT9Mc1Xm02xjVRGrzPuHzGJgMfjQOKu7FSC41GWe3RfJ4+8o28c88fT0rR1CCV/MKFH3RNgfxcKc4/nUL2UcckbwoilWBOABgVbkkee9tmghd1j3b9vJ2kYPFJMqpBR63Od0+Zoo5CsiocjJY9v84rQhmLCIG8G1SCxUMT9BxVO18P61cBlh0y8YMMcW7nv7D2rcsvAPieZV26FqR+lo4H5kCmQVXIleQ/bHJfgAuc/rip0tisiNskfaCAGYc/XDVu23wu8WyMrLoN4Mc/OUX+Zrdh+FfjSTH/ABK4Yx/00uVH8iaAOIWweVdogTAct80p65zjv6086ZLhgRbruOTkZ/w9K9Dg+Dvi5h80unQZ55nZv/ZKvxfBLXZObjXLJPZI3P8AUUAeWvpu4FnaI5HOyMDpUUliSN5m8lGHVvL5H5CvZ4vgYWGLnX9w9Ft2P83NW0+BGi8ebqd2f+ucca/0NIDwqOx87di8uHA4BDAfyqaICK2mSSZ8qCFLNz0r3yH4I+FovvzajJ9Zwv8AICtCL4ReD4yC9jcTY/56Xch/rQaSnFxskfKWqOXuYHAO8wIG9cjj+lNjR3upHIChiSNx6V9fr8NvBqkE+HbFyBgF49386vQeDvDVtjydA01Melsn+FMzPk+wnSGHY8gdv9k7q1oZpJABDZXMh/2Ldj/IV9VRaXp8H+psbaP/AHYlH9KsrGijCoo+gouI+V4tN16eRWg0DUZOCP8Aj3cZ/NavJ4V8aXP+q8OXaj/bVR/NhX05RSGfNcfw28dXBBOlRw5/vzKP8asR/BXxfP8A62S0jB7G5J/kor6MooA8Etfgdr6Lh9Vsox7Izf1q/wD8KJu5Yis2uQAkfw25xn3G7mvbKKB8zta5xvhTwEnhvSfsEt3HdpkEFocY45AGTxmuoisY4V2ptUf7K4q1RQIai7ECgk47mnUUUAFFFFABRRRQAUUUUAFFFFABRRRQAUUUUAFFFFAFHWV3aJfD/pg/8jXk/j62L28M6kldwBr1+8ha4sbiFfvSRsgz6kYriJPDepX9t5F3Z5TjOXXqPxpgS+Hr9bLw7YwscbIRn271UhuViupzIwGy/iJyfWdhWnD4ZvECgomB0DPx+lZ2t/D/AFHU7K/hg1KOJ73aSxyDEwlL5BHXrjtQIra5pGsXur3E1rcRC3kYFctjsKz28J63MgBv7dfXLn+grQtvh94pSJY5vGDkKMZWBCT+JWrafDi/cf6R4t1Jv9xVT+QouFkcRc/Cu7nvmvF1u3s7gjDT26kO31PFTx/DPbaTQXXi68m80qS2GyMemXrtV+GFm3/Hxreszf8Ab2y/yNTL8LfDn/LX7dN/10u3P9aQzgpvhn4de1ggu9XvJUhLEEuBnccnOSfSrcPh7wbpiIn9pOqooXa9ygH8q7qP4ZeEIzk6PFIf+mhLf1q/B4J8M2/+q0SyX/tmDQB5jcw+AWBWW8hkB6qLwc/UKaig/wCFe2rhreyjZx0KCV/5Zr2GLQtJg/1Wm2ifSFf8KtJa28f3IIl+iAUAeOxXPhVFZLbw88ivjKrp0jBvzWrkNzYgAW3ge6cDpt0xR/PFetgAdAB9KWgDxjXz4v1VNPsdJ8KXVrYRXUU85cRxlgjBtqqDgdM9e1eeN8GPG17ezznTVhEkjN89wg6n619VUUAfM1r8BPFT4877DGP9q4J/kK17f9n3VDjzdQ09PoHb/CvoKigDxGD4AMv+t1m3H+5ak/zatSH4F2SY8zXboj0jhRf55r1qigDzOL4I+H1/119qMv8AwNF/ktXofg74Ri+9BeSf792/9CK76igDkIvhd4Ni/wCYJFIf+mkjt/M1eh8B+FIP9X4e078YA3866GigDNh8O6Jb48nR7CPH922Qf0q7HbQQjEUMaD/ZUCpaKACiiigAooooAKKKKACiiigAooooAKKKKACiiigAooooAKKKKACiiigAooooAKKKKACiiigAooooAKKKKACiiigAooooAKKKKACiiigAooooAKKKKACiiigAooooAKKKKACiiigAooooAKKKKACiiigAooooAKKKKACiiigAooooAKKKKACiiigAooooAKKKKACiiigAooooAKKKKACiiigAooooAKKKKACiiigAooooAKKKKACiiigD/9k=">
            <a:extLst>
              <a:ext uri="{FF2B5EF4-FFF2-40B4-BE49-F238E27FC236}">
                <a16:creationId xmlns:a16="http://schemas.microsoft.com/office/drawing/2014/main" id="{787D0C62-1E7E-C94C-9CC3-497085A1E5F0}"/>
              </a:ext>
            </a:extLst>
          </p:cNvPr>
          <p:cNvSpPr>
            <a:spLocks noChangeAspect="1" noChangeArrowheads="1"/>
          </p:cNvSpPr>
          <p:nvPr/>
        </p:nvSpPr>
        <p:spPr bwMode="auto">
          <a:xfrm>
            <a:off x="144463"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endParaRPr lang="zh-CN" altLang="en-US" sz="2000">
              <a:latin typeface="Arial"/>
              <a:ea typeface="汉仪中宋简"/>
              <a:sym typeface="Arial"/>
            </a:endParaRPr>
          </a:p>
        </p:txBody>
      </p:sp>
      <p:sp>
        <p:nvSpPr>
          <p:cNvPr id="6" name="TextBox 1">
            <a:extLst>
              <a:ext uri="{FF2B5EF4-FFF2-40B4-BE49-F238E27FC236}">
                <a16:creationId xmlns:a16="http://schemas.microsoft.com/office/drawing/2014/main" id="{44351459-2C9D-1C4B-A255-5906AE71B0DC}"/>
              </a:ext>
            </a:extLst>
          </p:cNvPr>
          <p:cNvSpPr>
            <a:spLocks noChangeArrowheads="1"/>
          </p:cNvSpPr>
          <p:nvPr/>
        </p:nvSpPr>
        <p:spPr bwMode="auto">
          <a:xfrm>
            <a:off x="2267494" y="1409247"/>
            <a:ext cx="8988110" cy="4972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400" dirty="0">
                <a:latin typeface="Arial"/>
                <a:ea typeface="汉仪中宋简"/>
                <a:sym typeface="Arial"/>
              </a:rPr>
              <a:t>1. Is discount rate negotiable?  Yes</a:t>
            </a:r>
          </a:p>
          <a:p>
            <a:pPr eaLnBrk="1" hangingPunct="1"/>
            <a:endParaRPr lang="en-US" altLang="zh-CN" sz="1400" dirty="0">
              <a:latin typeface="Arial"/>
              <a:ea typeface="汉仪中宋简"/>
              <a:sym typeface="Arial"/>
            </a:endParaRPr>
          </a:p>
          <a:p>
            <a:pPr eaLnBrk="1" hangingPunct="1"/>
            <a:endParaRPr lang="en-US" altLang="zh-CN" sz="1400" dirty="0">
              <a:latin typeface="Arial"/>
              <a:ea typeface="汉仪中宋简"/>
              <a:sym typeface="Arial"/>
            </a:endParaRPr>
          </a:p>
          <a:p>
            <a:pPr eaLnBrk="1" hangingPunct="1"/>
            <a:r>
              <a:rPr lang="en-US" altLang="zh-CN" sz="1400" dirty="0">
                <a:latin typeface="Arial"/>
                <a:ea typeface="汉仪中宋简"/>
                <a:sym typeface="Arial"/>
              </a:rPr>
              <a:t>2. Enter the number of physical nodes/</a:t>
            </a:r>
            <a:br>
              <a:rPr lang="en-US" altLang="zh-CN" sz="1400" dirty="0">
                <a:latin typeface="Arial"/>
                <a:ea typeface="汉仪中宋简"/>
                <a:sym typeface="Arial"/>
              </a:rPr>
            </a:br>
            <a:r>
              <a:rPr lang="en-US" altLang="zh-CN" sz="1400" dirty="0">
                <a:latin typeface="Arial"/>
                <a:ea typeface="汉仪中宋简"/>
                <a:sym typeface="Arial"/>
              </a:rPr>
              <a:t>physical CPU cores according to the deployment requirements.</a:t>
            </a:r>
          </a:p>
          <a:p>
            <a:pPr eaLnBrk="1" hangingPunct="1"/>
            <a:endParaRPr lang="en-US" altLang="zh-CN" sz="1400" dirty="0">
              <a:latin typeface="Arial"/>
              <a:ea typeface="汉仪中宋简"/>
              <a:sym typeface="Arial"/>
            </a:endParaRPr>
          </a:p>
          <a:p>
            <a:pPr eaLnBrk="1" hangingPunct="1"/>
            <a:r>
              <a:rPr lang="en-US" altLang="zh-CN" sz="1400" dirty="0">
                <a:latin typeface="Arial"/>
                <a:ea typeface="汉仪中宋简"/>
                <a:sym typeface="Arial"/>
              </a:rPr>
              <a:t>4. The purchase quantity is set to "1" by default in the Console unless the customer claims to purchase more.</a:t>
            </a:r>
          </a:p>
          <a:p>
            <a:pPr eaLnBrk="1" hangingPunct="1"/>
            <a:endParaRPr lang="en-US" altLang="zh-CN" sz="1400" dirty="0">
              <a:latin typeface="Arial"/>
              <a:ea typeface="汉仪中宋简"/>
              <a:sym typeface="Arial"/>
            </a:endParaRPr>
          </a:p>
          <a:p>
            <a:pPr eaLnBrk="1" hangingPunct="1"/>
            <a:r>
              <a:rPr lang="en-US" altLang="zh-CN" sz="1400" dirty="0">
                <a:latin typeface="Arial"/>
                <a:ea typeface="汉仪中宋简"/>
                <a:sym typeface="Arial"/>
              </a:rPr>
              <a:t>5. It is a business strategy to decide if a customer can enjoy free service for the first year. The product team does not interfere in it. In any cases, the service fee is included in the project cost by default, or the </a:t>
            </a:r>
            <a:r>
              <a:rPr lang="en-US" altLang="zh-CN" sz="1400" dirty="0" err="1">
                <a:latin typeface="Arial"/>
                <a:ea typeface="汉仪中宋简"/>
                <a:sym typeface="Arial"/>
              </a:rPr>
              <a:t>Tencent</a:t>
            </a:r>
            <a:r>
              <a:rPr lang="en-US" altLang="zh-CN" sz="1400" dirty="0">
                <a:latin typeface="Arial"/>
                <a:ea typeface="汉仪中宋简"/>
                <a:sym typeface="Arial"/>
              </a:rPr>
              <a:t> After-Sales Technical Service Team will include it later.</a:t>
            </a:r>
          </a:p>
          <a:p>
            <a:pPr eaLnBrk="1" hangingPunct="1"/>
            <a:endParaRPr lang="en-US" altLang="zh-CN" sz="1400" dirty="0">
              <a:latin typeface="Arial"/>
              <a:ea typeface="汉仪中宋简"/>
              <a:sym typeface="Arial"/>
            </a:endParaRPr>
          </a:p>
          <a:p>
            <a:pPr eaLnBrk="1" hangingPunct="1"/>
            <a:r>
              <a:rPr lang="en-US" altLang="zh-CN" sz="1400" dirty="0">
                <a:latin typeface="Arial"/>
                <a:ea typeface="汉仪中宋简"/>
                <a:sym typeface="Arial"/>
              </a:rPr>
              <a:t>6. The published price for annual rental = Buyout price/5</a:t>
            </a:r>
          </a:p>
        </p:txBody>
      </p:sp>
    </p:spTree>
    <p:extLst>
      <p:ext uri="{BB962C8B-B14F-4D97-AF65-F5344CB8AC3E}">
        <p14:creationId xmlns:p14="http://schemas.microsoft.com/office/powerpoint/2010/main" val="242931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4A80F68E-CA84-C141-AA6F-D6D86CF205C9}"/>
              </a:ext>
            </a:extLst>
          </p:cNvPr>
          <p:cNvSpPr txBox="1">
            <a:spLocks noChangeArrowheads="1"/>
          </p:cNvSpPr>
          <p:nvPr/>
        </p:nvSpPr>
        <p:spPr>
          <a:xfrm>
            <a:off x="0" y="11931"/>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6EFF"/>
                </a:solidFill>
                <a:latin typeface="Arial"/>
                <a:ea typeface="汉仪中宋简"/>
                <a:sym typeface="Arial"/>
              </a:rPr>
              <a:t>How to apply for a license(just</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in</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private</a:t>
            </a:r>
            <a:r>
              <a:rPr lang="zh-CN" altLang="en-US" sz="2400" b="1" dirty="0">
                <a:solidFill>
                  <a:srgbClr val="006EFF"/>
                </a:solidFill>
                <a:latin typeface="Arial"/>
                <a:ea typeface="汉仪中宋简"/>
                <a:sym typeface="Arial"/>
              </a:rPr>
              <a:t> </a:t>
            </a:r>
            <a:r>
              <a:rPr lang="en-US" altLang="zh-CN" sz="2400" b="1" dirty="0">
                <a:solidFill>
                  <a:srgbClr val="006EFF"/>
                </a:solidFill>
                <a:latin typeface="Arial"/>
                <a:ea typeface="汉仪中宋简"/>
                <a:sym typeface="Arial"/>
              </a:rPr>
              <a:t>cloud)</a:t>
            </a:r>
          </a:p>
        </p:txBody>
      </p:sp>
      <p:sp>
        <p:nvSpPr>
          <p:cNvPr id="5" name="圆角矩形 1">
            <a:extLst>
              <a:ext uri="{FF2B5EF4-FFF2-40B4-BE49-F238E27FC236}">
                <a16:creationId xmlns:a16="http://schemas.microsoft.com/office/drawing/2014/main" id="{1C8D3E4F-17E1-3243-A78F-65ED8D5532AB}"/>
              </a:ext>
            </a:extLst>
          </p:cNvPr>
          <p:cNvSpPr>
            <a:spLocks noChangeArrowheads="1"/>
          </p:cNvSpPr>
          <p:nvPr/>
        </p:nvSpPr>
        <p:spPr bwMode="auto">
          <a:xfrm>
            <a:off x="695325" y="1484313"/>
            <a:ext cx="1800225" cy="649287"/>
          </a:xfrm>
          <a:prstGeom prst="roundRect">
            <a:avLst>
              <a:gd name="adj" fmla="val 16667"/>
            </a:avLst>
          </a:prstGeom>
          <a:solidFill>
            <a:srgbClr val="5B9BD5"/>
          </a:solidFill>
          <a:ln w="12700" cap="flat" algn="ctr">
            <a:solidFill>
              <a:srgbClr val="41719C"/>
            </a:solidFill>
            <a:prstDash val="solid"/>
            <a:round/>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Test requirements</a:t>
            </a:r>
          </a:p>
        </p:txBody>
      </p:sp>
      <p:sp>
        <p:nvSpPr>
          <p:cNvPr id="6" name="圆角矩形 3">
            <a:extLst>
              <a:ext uri="{FF2B5EF4-FFF2-40B4-BE49-F238E27FC236}">
                <a16:creationId xmlns:a16="http://schemas.microsoft.com/office/drawing/2014/main" id="{38A51D7E-27BA-6D46-B32F-9AD668D076A3}"/>
              </a:ext>
            </a:extLst>
          </p:cNvPr>
          <p:cNvSpPr>
            <a:spLocks noChangeArrowheads="1"/>
          </p:cNvSpPr>
          <p:nvPr/>
        </p:nvSpPr>
        <p:spPr bwMode="auto">
          <a:xfrm>
            <a:off x="3503613" y="1484313"/>
            <a:ext cx="1800225" cy="649287"/>
          </a:xfrm>
          <a:prstGeom prst="roundRect">
            <a:avLst>
              <a:gd name="adj" fmla="val 16667"/>
            </a:avLst>
          </a:prstGeom>
          <a:solidFill>
            <a:srgbClr val="5B9BD5"/>
          </a:solidFill>
          <a:ln w="12700" cap="flat" algn="ctr">
            <a:solidFill>
              <a:srgbClr val="41719C"/>
            </a:solidFill>
            <a:prstDash val="solid"/>
            <a:round/>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Business team/</a:t>
            </a:r>
            <a:br>
              <a:rPr lang="en-US" altLang="zh-CN" sz="1400" dirty="0">
                <a:solidFill>
                  <a:srgbClr val="FFFFFF"/>
                </a:solidFill>
                <a:latin typeface="Arial"/>
                <a:ea typeface="汉仪中宋简"/>
                <a:sym typeface="Arial"/>
              </a:rPr>
            </a:br>
            <a:r>
              <a:rPr lang="en-US" altLang="zh-CN" sz="1400" dirty="0">
                <a:solidFill>
                  <a:srgbClr val="FFFFFF"/>
                </a:solidFill>
                <a:latin typeface="Arial"/>
                <a:ea typeface="汉仪中宋简"/>
                <a:sym typeface="Arial"/>
              </a:rPr>
              <a:t>Architect sends </a:t>
            </a:r>
            <a:br>
              <a:rPr lang="en-US" altLang="zh-CN" sz="1400" dirty="0">
                <a:solidFill>
                  <a:srgbClr val="FFFFFF"/>
                </a:solidFill>
                <a:latin typeface="Arial"/>
                <a:ea typeface="汉仪中宋简"/>
                <a:sym typeface="Arial"/>
              </a:rPr>
            </a:br>
            <a:r>
              <a:rPr lang="en-US" altLang="zh-CN" sz="1400" dirty="0">
                <a:solidFill>
                  <a:srgbClr val="FFFFFF"/>
                </a:solidFill>
                <a:latin typeface="Arial"/>
                <a:ea typeface="汉仪中宋简"/>
                <a:sym typeface="Arial"/>
              </a:rPr>
              <a:t>an email</a:t>
            </a:r>
          </a:p>
        </p:txBody>
      </p:sp>
      <p:cxnSp>
        <p:nvCxnSpPr>
          <p:cNvPr id="7" name="直接箭头连接符 4">
            <a:extLst>
              <a:ext uri="{FF2B5EF4-FFF2-40B4-BE49-F238E27FC236}">
                <a16:creationId xmlns:a16="http://schemas.microsoft.com/office/drawing/2014/main" id="{1304AC0D-C057-D14F-BB14-7027EA3D8CC6}"/>
              </a:ext>
            </a:extLst>
          </p:cNvPr>
          <p:cNvCxnSpPr>
            <a:cxnSpLocks noChangeShapeType="1"/>
            <a:stCxn id="5" idx="3"/>
            <a:endCxn id="6" idx="1"/>
          </p:cNvCxnSpPr>
          <p:nvPr/>
        </p:nvCxnSpPr>
        <p:spPr bwMode="auto">
          <a:xfrm flipV="1">
            <a:off x="2495550" y="1808163"/>
            <a:ext cx="1008063" cy="1587"/>
          </a:xfrm>
          <a:prstGeom prst="line">
            <a:avLst/>
          </a:prstGeom>
          <a:noFill/>
          <a:ln w="38100" cap="flat" algn="ctr">
            <a:solidFill>
              <a:srgbClr val="5B9BD5"/>
            </a:solidFill>
            <a:prstDash val="solid"/>
            <a:round/>
            <a:headEnd type="none" w="med" len="med"/>
            <a:tailEnd type="arrow" w="med" len="med"/>
          </a:ln>
          <a:extLst>
            <a:ext uri="{909E8E84-426E-40DD-AFC4-6F175D3DCCD1}">
              <a14:hiddenFill xmlns:a14="http://schemas.microsoft.com/office/drawing/2010/main">
                <a:noFill/>
              </a14:hiddenFill>
            </a:ext>
          </a:extLst>
        </p:spPr>
      </p:cxnSp>
      <p:sp>
        <p:nvSpPr>
          <p:cNvPr id="8" name="圆角矩形 6">
            <a:extLst>
              <a:ext uri="{FF2B5EF4-FFF2-40B4-BE49-F238E27FC236}">
                <a16:creationId xmlns:a16="http://schemas.microsoft.com/office/drawing/2014/main" id="{F924673B-9581-344B-80C8-79F235D837CB}"/>
              </a:ext>
            </a:extLst>
          </p:cNvPr>
          <p:cNvSpPr>
            <a:spLocks noChangeArrowheads="1"/>
          </p:cNvSpPr>
          <p:nvPr/>
        </p:nvSpPr>
        <p:spPr bwMode="auto">
          <a:xfrm>
            <a:off x="8580438" y="1484313"/>
            <a:ext cx="1800225" cy="649287"/>
          </a:xfrm>
          <a:prstGeom prst="roundRect">
            <a:avLst>
              <a:gd name="adj" fmla="val 16667"/>
            </a:avLst>
          </a:prstGeom>
          <a:solidFill>
            <a:srgbClr val="5B9BD5"/>
          </a:solidFill>
          <a:ln w="12700" cap="flat" algn="ctr">
            <a:solidFill>
              <a:srgbClr val="41719C"/>
            </a:solidFill>
            <a:prstDash val="solid"/>
            <a:round/>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Product manager</a:t>
            </a:r>
          </a:p>
          <a:p>
            <a:pPr algn="ctr" eaLnBrk="1" hangingPunct="1"/>
            <a:r>
              <a:rPr lang="en-US" altLang="zh-CN" sz="1400" dirty="0">
                <a:solidFill>
                  <a:srgbClr val="FFFFFF"/>
                </a:solidFill>
                <a:latin typeface="Arial"/>
                <a:ea typeface="汉仪中宋简"/>
                <a:sym typeface="Arial"/>
              </a:rPr>
              <a:t>makes a record</a:t>
            </a:r>
          </a:p>
        </p:txBody>
      </p:sp>
      <p:sp>
        <p:nvSpPr>
          <p:cNvPr id="9" name="圆角矩形 7">
            <a:extLst>
              <a:ext uri="{FF2B5EF4-FFF2-40B4-BE49-F238E27FC236}">
                <a16:creationId xmlns:a16="http://schemas.microsoft.com/office/drawing/2014/main" id="{38398F44-9E9C-444A-92EC-69BE4BC0AF24}"/>
              </a:ext>
            </a:extLst>
          </p:cNvPr>
          <p:cNvSpPr>
            <a:spLocks noChangeArrowheads="1"/>
          </p:cNvSpPr>
          <p:nvPr/>
        </p:nvSpPr>
        <p:spPr bwMode="auto">
          <a:xfrm>
            <a:off x="8580438" y="2636838"/>
            <a:ext cx="1800225" cy="649287"/>
          </a:xfrm>
          <a:prstGeom prst="roundRect">
            <a:avLst>
              <a:gd name="adj" fmla="val 16667"/>
            </a:avLst>
          </a:prstGeom>
          <a:solidFill>
            <a:srgbClr val="5B9BD5"/>
          </a:solidFill>
          <a:ln w="12700" cap="flat" algn="ctr">
            <a:solidFill>
              <a:srgbClr val="41719C"/>
            </a:solidFill>
            <a:prstDash val="solid"/>
            <a:round/>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Implementation team</a:t>
            </a:r>
          </a:p>
          <a:p>
            <a:pPr algn="ctr" eaLnBrk="1" hangingPunct="1"/>
            <a:r>
              <a:rPr lang="en-US" altLang="zh-CN" sz="1400" dirty="0">
                <a:solidFill>
                  <a:srgbClr val="FFFFFF"/>
                </a:solidFill>
                <a:latin typeface="Arial"/>
                <a:ea typeface="汉仪中宋简"/>
                <a:sym typeface="Arial"/>
              </a:rPr>
              <a:t>provides an installer package</a:t>
            </a:r>
          </a:p>
        </p:txBody>
      </p:sp>
      <p:cxnSp>
        <p:nvCxnSpPr>
          <p:cNvPr id="10" name="直接箭头连接符 10">
            <a:extLst>
              <a:ext uri="{FF2B5EF4-FFF2-40B4-BE49-F238E27FC236}">
                <a16:creationId xmlns:a16="http://schemas.microsoft.com/office/drawing/2014/main" id="{2D76331B-CBDD-2A49-A0D4-379C8AF64A67}"/>
              </a:ext>
            </a:extLst>
          </p:cNvPr>
          <p:cNvCxnSpPr>
            <a:cxnSpLocks noChangeShapeType="1"/>
            <a:stCxn id="6" idx="3"/>
            <a:endCxn id="8" idx="1"/>
          </p:cNvCxnSpPr>
          <p:nvPr/>
        </p:nvCxnSpPr>
        <p:spPr bwMode="auto">
          <a:xfrm>
            <a:off x="5303838" y="1808163"/>
            <a:ext cx="3276600" cy="1587"/>
          </a:xfrm>
          <a:prstGeom prst="line">
            <a:avLst/>
          </a:prstGeom>
          <a:noFill/>
          <a:ln w="38100" cap="flat" algn="ctr">
            <a:solidFill>
              <a:srgbClr val="5B9BD5"/>
            </a:solidFill>
            <a:prstDash val="solid"/>
            <a:round/>
            <a:headEnd type="none" w="med" len="med"/>
            <a:tailEnd type="arrow" w="med" len="med"/>
          </a:ln>
          <a:extLst>
            <a:ext uri="{909E8E84-426E-40DD-AFC4-6F175D3DCCD1}">
              <a14:hiddenFill xmlns:a14="http://schemas.microsoft.com/office/drawing/2010/main">
                <a:noFill/>
              </a14:hiddenFill>
            </a:ext>
          </a:extLst>
        </p:spPr>
      </p:cxnSp>
      <p:sp>
        <p:nvSpPr>
          <p:cNvPr id="11" name="圆角矩形 13">
            <a:extLst>
              <a:ext uri="{FF2B5EF4-FFF2-40B4-BE49-F238E27FC236}">
                <a16:creationId xmlns:a16="http://schemas.microsoft.com/office/drawing/2014/main" id="{C4828BD4-1A20-7140-B308-12D7F188A6DF}"/>
              </a:ext>
            </a:extLst>
          </p:cNvPr>
          <p:cNvSpPr>
            <a:spLocks noChangeArrowheads="1"/>
          </p:cNvSpPr>
          <p:nvPr/>
        </p:nvSpPr>
        <p:spPr bwMode="auto">
          <a:xfrm>
            <a:off x="709613" y="4005263"/>
            <a:ext cx="1800225" cy="649287"/>
          </a:xfrm>
          <a:prstGeom prst="roundRect">
            <a:avLst>
              <a:gd name="adj" fmla="val 16667"/>
            </a:avLst>
          </a:prstGeom>
          <a:solidFill>
            <a:srgbClr val="ED7D31"/>
          </a:solidFill>
          <a:ln w="28575" cap="flat"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Make a contract</a:t>
            </a:r>
          </a:p>
        </p:txBody>
      </p:sp>
      <p:sp>
        <p:nvSpPr>
          <p:cNvPr id="12" name="圆角矩形 14">
            <a:extLst>
              <a:ext uri="{FF2B5EF4-FFF2-40B4-BE49-F238E27FC236}">
                <a16:creationId xmlns:a16="http://schemas.microsoft.com/office/drawing/2014/main" id="{B91FFDA7-2834-3F4D-AB81-4BF5F3E591F5}"/>
              </a:ext>
            </a:extLst>
          </p:cNvPr>
          <p:cNvSpPr>
            <a:spLocks noChangeArrowheads="1"/>
          </p:cNvSpPr>
          <p:nvPr/>
        </p:nvSpPr>
        <p:spPr bwMode="auto">
          <a:xfrm>
            <a:off x="3517900" y="4005263"/>
            <a:ext cx="1800225" cy="649287"/>
          </a:xfrm>
          <a:prstGeom prst="roundRect">
            <a:avLst>
              <a:gd name="adj" fmla="val 16667"/>
            </a:avLst>
          </a:prstGeom>
          <a:solidFill>
            <a:srgbClr val="ED7D31"/>
          </a:solidFill>
          <a:ln w="28575" cap="flat"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Business team/</a:t>
            </a:r>
            <a:br>
              <a:rPr lang="en-US" altLang="zh-CN" sz="1400" dirty="0">
                <a:solidFill>
                  <a:srgbClr val="FFFFFF"/>
                </a:solidFill>
                <a:latin typeface="Arial"/>
                <a:ea typeface="汉仪中宋简"/>
                <a:sym typeface="Arial"/>
              </a:rPr>
            </a:br>
            <a:r>
              <a:rPr lang="en-US" altLang="zh-CN" sz="1400" dirty="0">
                <a:solidFill>
                  <a:srgbClr val="FFFFFF"/>
                </a:solidFill>
                <a:latin typeface="Arial"/>
                <a:ea typeface="汉仪中宋简"/>
                <a:sym typeface="Arial"/>
              </a:rPr>
              <a:t>Architect sends </a:t>
            </a:r>
            <a:br>
              <a:rPr lang="en-US" altLang="zh-CN" sz="1400" dirty="0">
                <a:solidFill>
                  <a:srgbClr val="FFFFFF"/>
                </a:solidFill>
                <a:latin typeface="Arial"/>
                <a:ea typeface="汉仪中宋简"/>
                <a:sym typeface="Arial"/>
              </a:rPr>
            </a:br>
            <a:r>
              <a:rPr lang="en-US" altLang="zh-CN" sz="1400" dirty="0">
                <a:solidFill>
                  <a:srgbClr val="FFFFFF"/>
                </a:solidFill>
                <a:latin typeface="Arial"/>
                <a:ea typeface="汉仪中宋简"/>
                <a:sym typeface="Arial"/>
              </a:rPr>
              <a:t>an email</a:t>
            </a:r>
          </a:p>
        </p:txBody>
      </p:sp>
      <p:cxnSp>
        <p:nvCxnSpPr>
          <p:cNvPr id="13" name="直接箭头连接符 15">
            <a:extLst>
              <a:ext uri="{FF2B5EF4-FFF2-40B4-BE49-F238E27FC236}">
                <a16:creationId xmlns:a16="http://schemas.microsoft.com/office/drawing/2014/main" id="{ACC9D14A-8AAA-9741-8948-1086907705EE}"/>
              </a:ext>
            </a:extLst>
          </p:cNvPr>
          <p:cNvCxnSpPr>
            <a:cxnSpLocks noChangeShapeType="1"/>
            <a:stCxn id="11" idx="3"/>
            <a:endCxn id="12" idx="1"/>
          </p:cNvCxnSpPr>
          <p:nvPr/>
        </p:nvCxnSpPr>
        <p:spPr bwMode="auto">
          <a:xfrm flipV="1">
            <a:off x="2509838" y="4329113"/>
            <a:ext cx="1008062" cy="0"/>
          </a:xfrm>
          <a:prstGeom prst="line">
            <a:avLst/>
          </a:prstGeom>
          <a:noFill/>
          <a:ln w="28575" cap="flat" algn="ctr">
            <a:solidFill>
              <a:srgbClr val="FFC000"/>
            </a:solidFill>
            <a:prstDash val="solid"/>
            <a:round/>
            <a:headEnd type="none" w="med" len="med"/>
            <a:tailEnd type="arrow" w="med" len="med"/>
          </a:ln>
        </p:spPr>
      </p:cxnSp>
      <p:sp>
        <p:nvSpPr>
          <p:cNvPr id="14" name="圆角矩形 16">
            <a:extLst>
              <a:ext uri="{FF2B5EF4-FFF2-40B4-BE49-F238E27FC236}">
                <a16:creationId xmlns:a16="http://schemas.microsoft.com/office/drawing/2014/main" id="{8ED95711-A957-8F4C-A85B-6C09DB156553}"/>
              </a:ext>
            </a:extLst>
          </p:cNvPr>
          <p:cNvSpPr>
            <a:spLocks noChangeArrowheads="1"/>
          </p:cNvSpPr>
          <p:nvPr/>
        </p:nvSpPr>
        <p:spPr bwMode="auto">
          <a:xfrm>
            <a:off x="8580438" y="4005263"/>
            <a:ext cx="1800225" cy="649287"/>
          </a:xfrm>
          <a:prstGeom prst="roundRect">
            <a:avLst>
              <a:gd name="adj" fmla="val 16667"/>
            </a:avLst>
          </a:prstGeom>
          <a:solidFill>
            <a:srgbClr val="ED7D31"/>
          </a:solidFill>
          <a:ln w="28575" cap="flat"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Operate on the TCB system</a:t>
            </a:r>
          </a:p>
        </p:txBody>
      </p:sp>
      <p:sp>
        <p:nvSpPr>
          <p:cNvPr id="15" name="圆角矩形 17">
            <a:extLst>
              <a:ext uri="{FF2B5EF4-FFF2-40B4-BE49-F238E27FC236}">
                <a16:creationId xmlns:a16="http://schemas.microsoft.com/office/drawing/2014/main" id="{DE93E165-126E-6543-9065-94EEF6411422}"/>
              </a:ext>
            </a:extLst>
          </p:cNvPr>
          <p:cNvSpPr>
            <a:spLocks noChangeArrowheads="1"/>
          </p:cNvSpPr>
          <p:nvPr/>
        </p:nvSpPr>
        <p:spPr bwMode="auto">
          <a:xfrm>
            <a:off x="8580438" y="5175250"/>
            <a:ext cx="1800225" cy="649288"/>
          </a:xfrm>
          <a:prstGeom prst="roundRect">
            <a:avLst>
              <a:gd name="adj" fmla="val 16667"/>
            </a:avLst>
          </a:prstGeom>
          <a:solidFill>
            <a:srgbClr val="ED7D31"/>
          </a:solidFill>
          <a:ln w="28575" cap="flat"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Product manager</a:t>
            </a:r>
          </a:p>
          <a:p>
            <a:pPr algn="ctr" eaLnBrk="1" hangingPunct="1"/>
            <a:r>
              <a:rPr lang="en-US" altLang="zh-CN" sz="1400" dirty="0">
                <a:solidFill>
                  <a:srgbClr val="FFFFFF"/>
                </a:solidFill>
                <a:latin typeface="Arial"/>
                <a:ea typeface="汉仪中宋简"/>
                <a:sym typeface="Arial"/>
              </a:rPr>
              <a:t>makes a record</a:t>
            </a:r>
          </a:p>
        </p:txBody>
      </p:sp>
      <p:cxnSp>
        <p:nvCxnSpPr>
          <p:cNvPr id="16" name="直接箭头连接符 18">
            <a:extLst>
              <a:ext uri="{FF2B5EF4-FFF2-40B4-BE49-F238E27FC236}">
                <a16:creationId xmlns:a16="http://schemas.microsoft.com/office/drawing/2014/main" id="{8D190316-C9D6-5643-9641-FE561531D65D}"/>
              </a:ext>
            </a:extLst>
          </p:cNvPr>
          <p:cNvCxnSpPr>
            <a:cxnSpLocks noChangeShapeType="1"/>
            <a:stCxn id="12" idx="3"/>
            <a:endCxn id="14" idx="1"/>
          </p:cNvCxnSpPr>
          <p:nvPr/>
        </p:nvCxnSpPr>
        <p:spPr bwMode="auto">
          <a:xfrm>
            <a:off x="5318125" y="4329113"/>
            <a:ext cx="3262313" cy="0"/>
          </a:xfrm>
          <a:prstGeom prst="line">
            <a:avLst/>
          </a:prstGeom>
          <a:noFill/>
          <a:ln w="28575" cap="flat" algn="ctr">
            <a:solidFill>
              <a:srgbClr val="FFC000"/>
            </a:solidFill>
            <a:prstDash val="solid"/>
            <a:round/>
            <a:headEnd type="none" w="med" len="med"/>
            <a:tailEnd type="arrow" w="med" len="med"/>
          </a:ln>
        </p:spPr>
      </p:cxnSp>
      <p:sp>
        <p:nvSpPr>
          <p:cNvPr id="17" name="圆角矩形 19">
            <a:extLst>
              <a:ext uri="{FF2B5EF4-FFF2-40B4-BE49-F238E27FC236}">
                <a16:creationId xmlns:a16="http://schemas.microsoft.com/office/drawing/2014/main" id="{59069086-36B1-8D49-BD40-041A6E82F289}"/>
              </a:ext>
            </a:extLst>
          </p:cNvPr>
          <p:cNvSpPr>
            <a:spLocks noChangeArrowheads="1"/>
          </p:cNvSpPr>
          <p:nvPr/>
        </p:nvSpPr>
        <p:spPr bwMode="auto">
          <a:xfrm>
            <a:off x="709613" y="5175250"/>
            <a:ext cx="1800225" cy="649288"/>
          </a:xfrm>
          <a:prstGeom prst="roundRect">
            <a:avLst>
              <a:gd name="adj" fmla="val 16667"/>
            </a:avLst>
          </a:prstGeom>
          <a:solidFill>
            <a:srgbClr val="ED7D31"/>
          </a:solidFill>
          <a:ln w="28575" cap="flat"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Deliver to the deployment team</a:t>
            </a:r>
          </a:p>
        </p:txBody>
      </p:sp>
      <p:sp>
        <p:nvSpPr>
          <p:cNvPr id="18" name="圆角矩形 20">
            <a:extLst>
              <a:ext uri="{FF2B5EF4-FFF2-40B4-BE49-F238E27FC236}">
                <a16:creationId xmlns:a16="http://schemas.microsoft.com/office/drawing/2014/main" id="{473C22D5-55B3-3345-AF75-058240586AEE}"/>
              </a:ext>
            </a:extLst>
          </p:cNvPr>
          <p:cNvSpPr>
            <a:spLocks noChangeArrowheads="1"/>
          </p:cNvSpPr>
          <p:nvPr/>
        </p:nvSpPr>
        <p:spPr bwMode="auto">
          <a:xfrm>
            <a:off x="3503613" y="5175250"/>
            <a:ext cx="1800225" cy="649288"/>
          </a:xfrm>
          <a:prstGeom prst="roundRect">
            <a:avLst>
              <a:gd name="adj" fmla="val 16667"/>
            </a:avLst>
          </a:prstGeom>
          <a:solidFill>
            <a:srgbClr val="ED7D31"/>
          </a:solidFill>
          <a:ln w="28575" cap="flat"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400" dirty="0">
                <a:solidFill>
                  <a:srgbClr val="FFFFFF"/>
                </a:solidFill>
                <a:latin typeface="Arial"/>
                <a:ea typeface="汉仪中宋简"/>
                <a:sym typeface="Arial"/>
              </a:rPr>
              <a:t>Business team/Architect</a:t>
            </a:r>
          </a:p>
        </p:txBody>
      </p:sp>
      <p:cxnSp>
        <p:nvCxnSpPr>
          <p:cNvPr id="19" name="直接箭头连接符 21">
            <a:extLst>
              <a:ext uri="{FF2B5EF4-FFF2-40B4-BE49-F238E27FC236}">
                <a16:creationId xmlns:a16="http://schemas.microsoft.com/office/drawing/2014/main" id="{06BD51AB-9B3A-4B47-A272-7C2D87926379}"/>
              </a:ext>
            </a:extLst>
          </p:cNvPr>
          <p:cNvCxnSpPr>
            <a:cxnSpLocks noChangeShapeType="1"/>
            <a:stCxn id="12" idx="3"/>
            <a:endCxn id="15" idx="1"/>
          </p:cNvCxnSpPr>
          <p:nvPr/>
        </p:nvCxnSpPr>
        <p:spPr bwMode="auto">
          <a:xfrm>
            <a:off x="5318125" y="4329113"/>
            <a:ext cx="3262313" cy="1169987"/>
          </a:xfrm>
          <a:prstGeom prst="line">
            <a:avLst/>
          </a:prstGeom>
          <a:noFill/>
          <a:ln w="28575" cap="flat" algn="ctr">
            <a:solidFill>
              <a:srgbClr val="FFC000"/>
            </a:solidFill>
            <a:prstDash val="solid"/>
            <a:round/>
            <a:headEnd type="none" w="med" len="med"/>
            <a:tailEnd type="arrow" w="med" len="med"/>
          </a:ln>
        </p:spPr>
      </p:cxnSp>
      <p:cxnSp>
        <p:nvCxnSpPr>
          <p:cNvPr id="20" name="直接箭头连接符 23">
            <a:extLst>
              <a:ext uri="{FF2B5EF4-FFF2-40B4-BE49-F238E27FC236}">
                <a16:creationId xmlns:a16="http://schemas.microsoft.com/office/drawing/2014/main" id="{555DCDA0-3DEA-BD42-A405-58A580A10339}"/>
              </a:ext>
            </a:extLst>
          </p:cNvPr>
          <p:cNvCxnSpPr>
            <a:cxnSpLocks noChangeShapeType="1"/>
          </p:cNvCxnSpPr>
          <p:nvPr/>
        </p:nvCxnSpPr>
        <p:spPr bwMode="auto">
          <a:xfrm flipH="1">
            <a:off x="9480550" y="4654550"/>
            <a:ext cx="0" cy="503238"/>
          </a:xfrm>
          <a:prstGeom prst="line">
            <a:avLst/>
          </a:prstGeom>
          <a:noFill/>
          <a:ln w="28575" cap="flat" algn="ctr">
            <a:solidFill>
              <a:srgbClr val="FFC000"/>
            </a:solidFill>
            <a:prstDash val="solid"/>
            <a:round/>
            <a:headEnd type="none" w="med" len="med"/>
            <a:tailEnd type="arrow" w="med" len="med"/>
          </a:ln>
        </p:spPr>
      </p:cxnSp>
      <p:cxnSp>
        <p:nvCxnSpPr>
          <p:cNvPr id="21" name="直接箭头连接符 25">
            <a:extLst>
              <a:ext uri="{FF2B5EF4-FFF2-40B4-BE49-F238E27FC236}">
                <a16:creationId xmlns:a16="http://schemas.microsoft.com/office/drawing/2014/main" id="{A39E051C-736E-6749-917F-C1ADF5A8043C}"/>
              </a:ext>
            </a:extLst>
          </p:cNvPr>
          <p:cNvCxnSpPr>
            <a:cxnSpLocks noChangeShapeType="1"/>
            <a:stCxn id="8" idx="2"/>
            <a:endCxn id="9" idx="0"/>
          </p:cNvCxnSpPr>
          <p:nvPr/>
        </p:nvCxnSpPr>
        <p:spPr bwMode="auto">
          <a:xfrm flipH="1">
            <a:off x="9480550" y="2133600"/>
            <a:ext cx="0" cy="503238"/>
          </a:xfrm>
          <a:prstGeom prst="line">
            <a:avLst/>
          </a:prstGeom>
          <a:noFill/>
          <a:ln w="38100" cap="flat" algn="ctr">
            <a:solidFill>
              <a:srgbClr val="5B9BD5"/>
            </a:solidFill>
            <a:prstDash val="solid"/>
            <a:round/>
            <a:headEnd type="none" w="med" len="med"/>
            <a:tailEnd type="arrow" w="med" len="med"/>
          </a:ln>
          <a:extLst>
            <a:ext uri="{909E8E84-426E-40DD-AFC4-6F175D3DCCD1}">
              <a14:hiddenFill xmlns:a14="http://schemas.microsoft.com/office/drawing/2010/main">
                <a:noFill/>
              </a14:hiddenFill>
            </a:ext>
          </a:extLst>
        </p:spPr>
      </p:cxnSp>
      <p:cxnSp>
        <p:nvCxnSpPr>
          <p:cNvPr id="22" name="直接箭头连接符 27">
            <a:extLst>
              <a:ext uri="{FF2B5EF4-FFF2-40B4-BE49-F238E27FC236}">
                <a16:creationId xmlns:a16="http://schemas.microsoft.com/office/drawing/2014/main" id="{52C5630D-1A6E-8D47-AC9C-EE7ABCE14225}"/>
              </a:ext>
            </a:extLst>
          </p:cNvPr>
          <p:cNvCxnSpPr>
            <a:cxnSpLocks noChangeShapeType="1"/>
          </p:cNvCxnSpPr>
          <p:nvPr/>
        </p:nvCxnSpPr>
        <p:spPr bwMode="auto">
          <a:xfrm flipH="1">
            <a:off x="5303838" y="5499100"/>
            <a:ext cx="3276600" cy="0"/>
          </a:xfrm>
          <a:prstGeom prst="line">
            <a:avLst/>
          </a:prstGeom>
          <a:noFill/>
          <a:ln w="28575" cap="flat" algn="ctr">
            <a:solidFill>
              <a:srgbClr val="FFC000"/>
            </a:solidFill>
            <a:prstDash val="solid"/>
            <a:round/>
            <a:headEnd type="none" w="med" len="med"/>
            <a:tailEnd type="arrow" w="med" len="med"/>
          </a:ln>
          <a:extLst>
            <a:ext uri="{909E8E84-426E-40DD-AFC4-6F175D3DCCD1}">
              <a14:hiddenFill xmlns:a14="http://schemas.microsoft.com/office/drawing/2010/main">
                <a:noFill/>
              </a14:hiddenFill>
            </a:ext>
          </a:extLst>
        </p:spPr>
      </p:cxnSp>
      <p:cxnSp>
        <p:nvCxnSpPr>
          <p:cNvPr id="23" name="直接箭头连接符 29">
            <a:extLst>
              <a:ext uri="{FF2B5EF4-FFF2-40B4-BE49-F238E27FC236}">
                <a16:creationId xmlns:a16="http://schemas.microsoft.com/office/drawing/2014/main" id="{F5270D58-9B9F-9446-B518-53E33D8E9D91}"/>
              </a:ext>
            </a:extLst>
          </p:cNvPr>
          <p:cNvCxnSpPr>
            <a:cxnSpLocks noChangeShapeType="1"/>
          </p:cNvCxnSpPr>
          <p:nvPr/>
        </p:nvCxnSpPr>
        <p:spPr bwMode="auto">
          <a:xfrm flipH="1">
            <a:off x="2509838" y="5499100"/>
            <a:ext cx="993775" cy="0"/>
          </a:xfrm>
          <a:prstGeom prst="line">
            <a:avLst/>
          </a:prstGeom>
          <a:noFill/>
          <a:ln w="28575" cap="flat" algn="ctr">
            <a:solidFill>
              <a:srgbClr val="FFC000"/>
            </a:solidFill>
            <a:prstDash val="solid"/>
            <a:round/>
            <a:headEnd type="none" w="med" len="med"/>
            <a:tailEnd type="arrow" w="med" len="med"/>
          </a:ln>
          <a:extLst>
            <a:ext uri="{909E8E84-426E-40DD-AFC4-6F175D3DCCD1}">
              <a14:hiddenFill xmlns:a14="http://schemas.microsoft.com/office/drawing/2010/main">
                <a:noFill/>
              </a14:hiddenFill>
            </a:ext>
          </a:extLst>
        </p:spPr>
      </p:cxnSp>
      <p:sp>
        <p:nvSpPr>
          <p:cNvPr id="24" name="TextBox 30">
            <a:extLst>
              <a:ext uri="{FF2B5EF4-FFF2-40B4-BE49-F238E27FC236}">
                <a16:creationId xmlns:a16="http://schemas.microsoft.com/office/drawing/2014/main" id="{EE46629A-0F5B-3B41-8C6A-D5D39EC55FCA}"/>
              </a:ext>
            </a:extLst>
          </p:cNvPr>
          <p:cNvSpPr>
            <a:spLocks noChangeArrowheads="1"/>
          </p:cNvSpPr>
          <p:nvPr/>
        </p:nvSpPr>
        <p:spPr bwMode="auto">
          <a:xfrm>
            <a:off x="5448300" y="692696"/>
            <a:ext cx="3132138"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a:latin typeface="Arial"/>
                <a:ea typeface="汉仪中宋简"/>
                <a:sym typeface="Arial"/>
              </a:rPr>
              <a:t>Customer name/number of test devices/test duration/application </a:t>
            </a:r>
            <a:br>
              <a:rPr lang="en-US" altLang="zh-CN" sz="1600" dirty="0">
                <a:latin typeface="Arial"/>
                <a:ea typeface="汉仪中宋简"/>
                <a:sym typeface="Arial"/>
              </a:rPr>
            </a:br>
            <a:r>
              <a:rPr lang="en-US" altLang="zh-CN" sz="1600" dirty="0">
                <a:latin typeface="Arial"/>
                <a:ea typeface="汉仪中宋简"/>
                <a:sym typeface="Arial"/>
              </a:rPr>
              <a:t>scenarios/</a:t>
            </a:r>
            <a:r>
              <a:rPr lang="en" altLang="zh-CN" sz="1600" dirty="0">
                <a:latin typeface="Arial"/>
                <a:ea typeface="汉仪中宋简"/>
                <a:sym typeface="Arial"/>
              </a:rPr>
              <a:t>C</a:t>
            </a:r>
            <a:r>
              <a:rPr lang="en" altLang="zh-CN" dirty="0"/>
              <a:t>ontact information</a:t>
            </a:r>
            <a:endParaRPr lang="en-US" altLang="zh-CN" sz="1600" dirty="0">
              <a:latin typeface="Arial"/>
              <a:ea typeface="汉仪中宋简"/>
              <a:sym typeface="Arial"/>
            </a:endParaRPr>
          </a:p>
        </p:txBody>
      </p:sp>
      <p:sp>
        <p:nvSpPr>
          <p:cNvPr id="25" name="TextBox 32">
            <a:extLst>
              <a:ext uri="{FF2B5EF4-FFF2-40B4-BE49-F238E27FC236}">
                <a16:creationId xmlns:a16="http://schemas.microsoft.com/office/drawing/2014/main" id="{4D18611B-1448-C44C-A984-1D9FCDBF5C41}"/>
              </a:ext>
            </a:extLst>
          </p:cNvPr>
          <p:cNvSpPr>
            <a:spLocks noChangeArrowheads="1"/>
          </p:cNvSpPr>
          <p:nvPr/>
        </p:nvSpPr>
        <p:spPr bwMode="auto">
          <a:xfrm>
            <a:off x="5425975" y="4329113"/>
            <a:ext cx="3262313" cy="1044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a:latin typeface="Arial"/>
                <a:ea typeface="汉仪中宋简"/>
                <a:sym typeface="Arial"/>
              </a:rPr>
              <a:t>Customer name/UIN/application scenarios/actual licensing scheme/</a:t>
            </a:r>
            <a:br>
              <a:rPr lang="en-US" altLang="zh-CN" sz="1600" dirty="0">
                <a:latin typeface="Arial"/>
                <a:ea typeface="汉仪中宋简"/>
                <a:sym typeface="Arial"/>
              </a:rPr>
            </a:br>
            <a:r>
              <a:rPr lang="en-US" altLang="zh-CN" sz="1600" dirty="0">
                <a:latin typeface="Arial"/>
                <a:ea typeface="汉仪中宋简"/>
                <a:sym typeface="Arial"/>
              </a:rPr>
              <a:t>number of licenses/service fee/</a:t>
            </a:r>
            <a:br>
              <a:rPr lang="en-US" altLang="zh-CN" sz="1600" dirty="0">
                <a:latin typeface="Arial"/>
                <a:ea typeface="汉仪中宋简"/>
                <a:sym typeface="Arial"/>
              </a:rPr>
            </a:br>
            <a:r>
              <a:rPr lang="en-US" altLang="zh-CN" sz="1600" dirty="0">
                <a:latin typeface="Arial"/>
                <a:ea typeface="汉仪中宋简"/>
                <a:sym typeface="Arial"/>
              </a:rPr>
              <a:t>delivery requirements</a:t>
            </a:r>
          </a:p>
        </p:txBody>
      </p:sp>
      <p:sp>
        <p:nvSpPr>
          <p:cNvPr id="26" name="矩形 2">
            <a:extLst>
              <a:ext uri="{FF2B5EF4-FFF2-40B4-BE49-F238E27FC236}">
                <a16:creationId xmlns:a16="http://schemas.microsoft.com/office/drawing/2014/main" id="{64801483-B517-B942-ADF7-2F0340362D67}"/>
              </a:ext>
            </a:extLst>
          </p:cNvPr>
          <p:cNvSpPr>
            <a:spLocks noChangeArrowheads="1"/>
          </p:cNvSpPr>
          <p:nvPr/>
        </p:nvSpPr>
        <p:spPr bwMode="auto">
          <a:xfrm>
            <a:off x="1055688" y="2505075"/>
            <a:ext cx="6096000" cy="1211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a:latin typeface="Arial"/>
                <a:ea typeface="汉仪中宋简"/>
                <a:sym typeface="Arial"/>
              </a:rPr>
              <a:t>[Private cloud] The application flow of TDSQL-License (including internal team, POC testing for external customers, official use)</a:t>
            </a:r>
            <a:br>
              <a:rPr lang="en-US" altLang="zh-CN" sz="1600" dirty="0">
                <a:latin typeface="Arial"/>
                <a:ea typeface="汉仪中宋简"/>
                <a:sym typeface="Arial"/>
              </a:rPr>
            </a:br>
            <a:r>
              <a:rPr lang="en-US" altLang="zh-CN" sz="1600" u="sng" dirty="0">
                <a:latin typeface="Arial"/>
                <a:ea typeface="汉仪中宋简"/>
                <a:sym typeface="Arial"/>
                <a:hlinkClick r:id="rId2"/>
              </a:rPr>
              <a:t>http://km.oa.com/group/29336/articles/show/376703</a:t>
            </a:r>
          </a:p>
        </p:txBody>
      </p:sp>
      <p:sp>
        <p:nvSpPr>
          <p:cNvPr id="27" name="TextBox 5">
            <a:extLst>
              <a:ext uri="{FF2B5EF4-FFF2-40B4-BE49-F238E27FC236}">
                <a16:creationId xmlns:a16="http://schemas.microsoft.com/office/drawing/2014/main" id="{978A1537-A576-4F42-A85C-FA95816DE515}"/>
              </a:ext>
            </a:extLst>
          </p:cNvPr>
          <p:cNvSpPr>
            <a:spLocks noChangeArrowheads="1"/>
          </p:cNvSpPr>
          <p:nvPr/>
        </p:nvSpPr>
        <p:spPr bwMode="auto">
          <a:xfrm>
            <a:off x="6096000" y="5391660"/>
            <a:ext cx="1585912" cy="666202"/>
          </a:xfrm>
          <a:prstGeom prst="rect">
            <a:avLst/>
          </a:prstGeom>
          <a:solidFill>
            <a:srgbClr val="000000"/>
          </a:solidFill>
          <a:ln w="12700" cap="flat" algn="ctr">
            <a:solidFill>
              <a:srgbClr val="000000"/>
            </a:solidFill>
            <a:prstDash val="solid"/>
            <a:miter lim="800000"/>
            <a:headEnd type="none" w="med" len="med"/>
            <a:tailEnd type="none" w="med" len="med"/>
          </a:ln>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b="1" dirty="0">
                <a:solidFill>
                  <a:srgbClr val="FFFFFF"/>
                </a:solidFill>
                <a:latin typeface="Arial"/>
                <a:ea typeface="汉仪中宋简"/>
                <a:sym typeface="Arial"/>
              </a:rPr>
              <a:t>Formal</a:t>
            </a:r>
            <a:r>
              <a:rPr lang="zh-CN" altLang="en-US" b="1" dirty="0">
                <a:solidFill>
                  <a:srgbClr val="FFFFFF"/>
                </a:solidFill>
                <a:latin typeface="Arial"/>
                <a:ea typeface="汉仪中宋简"/>
                <a:sym typeface="Arial"/>
              </a:rPr>
              <a:t> </a:t>
            </a:r>
            <a:r>
              <a:rPr lang="en-US" altLang="zh-CN" b="1" dirty="0">
                <a:solidFill>
                  <a:srgbClr val="FFFFFF"/>
                </a:solidFill>
                <a:latin typeface="Arial"/>
                <a:ea typeface="汉仪中宋简"/>
                <a:sym typeface="Arial"/>
              </a:rPr>
              <a:t>License</a:t>
            </a:r>
          </a:p>
        </p:txBody>
      </p:sp>
    </p:spTree>
    <p:extLst>
      <p:ext uri="{BB962C8B-B14F-4D97-AF65-F5344CB8AC3E}">
        <p14:creationId xmlns:p14="http://schemas.microsoft.com/office/powerpoint/2010/main" val="1271154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B5122024-5BCE-504C-824C-852453250EE3}"/>
              </a:ext>
            </a:extLst>
          </p:cNvPr>
          <p:cNvSpPr txBox="1">
            <a:spLocks noChangeArrowheads="1"/>
          </p:cNvSpPr>
          <p:nvPr/>
        </p:nvSpPr>
        <p:spPr>
          <a:xfrm>
            <a:off x="476250" y="476250"/>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6EFF"/>
                </a:solidFill>
                <a:latin typeface="Arial"/>
                <a:ea typeface="汉仪中宋简"/>
                <a:sym typeface="Arial"/>
              </a:rPr>
              <a:t>Modules used in the deployment of a private cloud</a:t>
            </a:r>
          </a:p>
        </p:txBody>
      </p:sp>
      <p:graphicFrame>
        <p:nvGraphicFramePr>
          <p:cNvPr id="5" name="表格 2">
            <a:extLst>
              <a:ext uri="{FF2B5EF4-FFF2-40B4-BE49-F238E27FC236}">
                <a16:creationId xmlns:a16="http://schemas.microsoft.com/office/drawing/2014/main" id="{1349B76F-38D4-F640-B013-99F393F9DB3D}"/>
              </a:ext>
            </a:extLst>
          </p:cNvPr>
          <p:cNvGraphicFramePr>
            <a:graphicFrameLocks noGrp="1"/>
          </p:cNvGraphicFramePr>
          <p:nvPr>
            <p:extLst>
              <p:ext uri="{D42A27DB-BD31-4B8C-83A1-F6EECF244321}">
                <p14:modId xmlns:p14="http://schemas.microsoft.com/office/powerpoint/2010/main" val="2838409848"/>
              </p:ext>
            </p:extLst>
          </p:nvPr>
        </p:nvGraphicFramePr>
        <p:xfrm>
          <a:off x="192088" y="1124744"/>
          <a:ext cx="11591925" cy="4493815"/>
        </p:xfrm>
        <a:graphic>
          <a:graphicData uri="http://schemas.openxmlformats.org/drawingml/2006/table">
            <a:tbl>
              <a:tblPr/>
              <a:tblGrid>
                <a:gridCol w="1944687">
                  <a:extLst>
                    <a:ext uri="{9D8B030D-6E8A-4147-A177-3AD203B41FA5}">
                      <a16:colId xmlns:a16="http://schemas.microsoft.com/office/drawing/2014/main" val="20000"/>
                    </a:ext>
                  </a:extLst>
                </a:gridCol>
                <a:gridCol w="1069975">
                  <a:extLst>
                    <a:ext uri="{9D8B030D-6E8A-4147-A177-3AD203B41FA5}">
                      <a16:colId xmlns:a16="http://schemas.microsoft.com/office/drawing/2014/main" val="20001"/>
                    </a:ext>
                  </a:extLst>
                </a:gridCol>
                <a:gridCol w="2789238">
                  <a:extLst>
                    <a:ext uri="{9D8B030D-6E8A-4147-A177-3AD203B41FA5}">
                      <a16:colId xmlns:a16="http://schemas.microsoft.com/office/drawing/2014/main" val="20002"/>
                    </a:ext>
                  </a:extLst>
                </a:gridCol>
                <a:gridCol w="704850">
                  <a:extLst>
                    <a:ext uri="{9D8B030D-6E8A-4147-A177-3AD203B41FA5}">
                      <a16:colId xmlns:a16="http://schemas.microsoft.com/office/drawing/2014/main" val="20003"/>
                    </a:ext>
                  </a:extLst>
                </a:gridCol>
                <a:gridCol w="1341437">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343025">
                  <a:extLst>
                    <a:ext uri="{9D8B030D-6E8A-4147-A177-3AD203B41FA5}">
                      <a16:colId xmlns:a16="http://schemas.microsoft.com/office/drawing/2014/main" val="20006"/>
                    </a:ext>
                  </a:extLst>
                </a:gridCol>
                <a:gridCol w="70485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tblGrid>
              <a:tr h="649288">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Module Name</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Description</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Features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Quantity</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Recommended Configuration (CPU/memory/</a:t>
                      </a:r>
                      <a:br>
                        <a:rPr kumimoji="0" lang="en-US" altLang="zh-CN" sz="1200" b="1" i="0" u="none" strike="noStrike" cap="none" normalizeH="0" baseline="0" noProof="0" dirty="0">
                          <a:ln>
                            <a:noFill/>
                          </a:ln>
                          <a:solidFill>
                            <a:srgbClr val="FFFFFF"/>
                          </a:solidFill>
                          <a:effectLst/>
                          <a:latin typeface="Arial"/>
                          <a:ea typeface="汉仪中宋简"/>
                          <a:sym typeface="Arial"/>
                        </a:rPr>
                      </a:br>
                      <a:r>
                        <a:rPr kumimoji="0" lang="en-US" altLang="zh-CN" sz="1200" b="1" i="0" u="none" strike="noStrike" cap="none" normalizeH="0" baseline="0" noProof="0" dirty="0">
                          <a:ln>
                            <a:noFill/>
                          </a:ln>
                          <a:solidFill>
                            <a:srgbClr val="FFFFFF"/>
                          </a:solidFill>
                          <a:effectLst/>
                          <a:latin typeface="Arial"/>
                          <a:ea typeface="汉仪中宋简"/>
                          <a:sym typeface="Arial"/>
                        </a:rPr>
                        <a:t>disk)</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Network Bandwidth</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Operating system</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Required</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Physical Machine</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49288">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LVS</a:t>
                      </a: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TGW/VPC/F5…</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Virtual load balancing network</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LVS (DR mode), which enables access to the load balancer and provides a unique virtual IP for each database instance. It can be replaced by TGW.</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0-3</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16-32-500</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20 Gb</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Centos 7.0 64-bit</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NO</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Yes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1"/>
                  </a:ext>
                </a:extLst>
              </a:tr>
              <a:tr h="1716088">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err="1">
                          <a:ln>
                            <a:noFill/>
                          </a:ln>
                          <a:solidFill>
                            <a:srgbClr val="FF0000"/>
                          </a:solidFill>
                          <a:effectLst/>
                          <a:latin typeface="Arial"/>
                          <a:ea typeface="汉仪中宋简"/>
                          <a:sym typeface="Arial"/>
                        </a:rPr>
                        <a:t>Chitu</a:t>
                      </a:r>
                      <a:endParaRPr kumimoji="0" lang="en-US" altLang="zh-CN" sz="1200" b="1" i="0" u="none" strike="noStrike" cap="none" normalizeH="0" baseline="0" noProof="0" dirty="0">
                        <a:ln>
                          <a:noFill/>
                        </a:ln>
                        <a:solidFill>
                          <a:srgbClr val="FF0000"/>
                        </a:solidFill>
                        <a:effectLst/>
                        <a:latin typeface="Arial"/>
                        <a:ea typeface="汉仪中宋简"/>
                        <a:sym typeface="Arial"/>
                      </a:endParaRP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err="1">
                          <a:ln>
                            <a:noFill/>
                          </a:ln>
                          <a:solidFill>
                            <a:srgbClr val="FF0000"/>
                          </a:solidFill>
                          <a:effectLst/>
                          <a:latin typeface="Arial"/>
                          <a:ea typeface="汉仪中宋简"/>
                          <a:sym typeface="Arial"/>
                        </a:rPr>
                        <a:t>ZooKeeper</a:t>
                      </a:r>
                      <a:r>
                        <a:rPr kumimoji="0" lang="en-US" altLang="zh-CN" sz="1200" b="1" i="0" u="none" strike="noStrike" cap="none" normalizeH="0" baseline="0" noProof="0" dirty="0">
                          <a:ln>
                            <a:noFill/>
                          </a:ln>
                          <a:solidFill>
                            <a:srgbClr val="FF0000"/>
                          </a:solidFill>
                          <a:effectLst/>
                          <a:latin typeface="Arial"/>
                          <a:ea typeface="汉仪中宋简"/>
                          <a:sym typeface="Arial"/>
                        </a:rPr>
                        <a:t>/Monitor</a:t>
                      </a: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0000"/>
                          </a:solidFill>
                          <a:effectLst/>
                          <a:latin typeface="Arial"/>
                          <a:ea typeface="汉仪中宋简"/>
                          <a:sym typeface="Arial"/>
                        </a:rPr>
                        <a:t>Scheduler/Manager</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OPS management platform</a:t>
                      </a:r>
                    </a:p>
                    <a:p>
                      <a:pPr marL="0" marR="0" lvl="0" indent="0" algn="l" defTabSz="914400" rtl="0" eaLnBrk="1" fontAlgn="ctr" latinLnBrk="0" hangingPunct="1">
                        <a:lnSpc>
                          <a:spcPct val="100000"/>
                        </a:lnSpc>
                        <a:spcBef>
                          <a:spcPct val="0"/>
                        </a:spcBef>
                        <a:spcAft>
                          <a:spcPct val="0"/>
                        </a:spcAft>
                        <a:buClrTx/>
                        <a:buSzPct val="100000"/>
                        <a:buFontTx/>
                        <a:buNone/>
                        <a:tabLst/>
                      </a:pPr>
                      <a:endParaRPr kumimoji="0" lang="en-US" altLang="zh-CN" sz="1200" b="0" i="0" u="none" strike="noStrike" cap="none" normalizeH="0" baseline="0" noProof="0" dirty="0">
                        <a:ln>
                          <a:noFill/>
                        </a:ln>
                        <a:solidFill>
                          <a:srgbClr val="000000"/>
                        </a:solidFill>
                        <a:effectLst/>
                        <a:latin typeface="Arial"/>
                        <a:ea typeface="汉仪中宋简"/>
                        <a:sym typeface="Arial"/>
                      </a:endParaRP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Decision-making cluster</a:t>
                      </a:r>
                    </a:p>
                    <a:p>
                      <a:pPr marL="0" marR="0" lvl="0" indent="0" algn="l" defTabSz="914400" rtl="0" eaLnBrk="1" fontAlgn="ctr" latinLnBrk="0" hangingPunct="1">
                        <a:lnSpc>
                          <a:spcPct val="100000"/>
                        </a:lnSpc>
                        <a:spcBef>
                          <a:spcPct val="0"/>
                        </a:spcBef>
                        <a:spcAft>
                          <a:spcPct val="0"/>
                        </a:spcAft>
                        <a:buClrTx/>
                        <a:buSzPct val="100000"/>
                        <a:buFontTx/>
                        <a:buNone/>
                        <a:tabLst/>
                      </a:pPr>
                      <a:endParaRPr kumimoji="0" lang="en-US" altLang="zh-CN" sz="1200" b="0" i="0" u="none" strike="noStrike" cap="none" normalizeH="0" baseline="0" noProof="0" dirty="0">
                        <a:ln>
                          <a:noFill/>
                        </a:ln>
                        <a:solidFill>
                          <a:srgbClr val="000000"/>
                        </a:solidFill>
                        <a:effectLst/>
                        <a:latin typeface="Arial"/>
                        <a:ea typeface="汉仪中宋简"/>
                        <a:sym typeface="Arial"/>
                      </a:endParaRP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Scheduling cluster</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err="1">
                          <a:ln>
                            <a:noFill/>
                          </a:ln>
                          <a:solidFill>
                            <a:srgbClr val="000000"/>
                          </a:solidFill>
                          <a:effectLst/>
                          <a:latin typeface="Arial"/>
                          <a:ea typeface="汉仪中宋简"/>
                          <a:sym typeface="Arial"/>
                        </a:rPr>
                        <a:t>Chitu</a:t>
                      </a:r>
                      <a:r>
                        <a:rPr kumimoji="0" lang="en-US" altLang="zh-CN" sz="1200" b="0" i="0" u="none" strike="noStrike" cap="none" normalizeH="0" baseline="0" noProof="0" dirty="0">
                          <a:ln>
                            <a:noFill/>
                          </a:ln>
                          <a:solidFill>
                            <a:srgbClr val="000000"/>
                          </a:solidFill>
                          <a:effectLst/>
                          <a:latin typeface="Arial"/>
                          <a:ea typeface="汉仪中宋简"/>
                          <a:sym typeface="Arial"/>
                        </a:rPr>
                        <a:t> Console is a Web-based platform for managing the entire cluster.</a:t>
                      </a:r>
                    </a:p>
                    <a:p>
                      <a:pPr marL="0" marR="0" lvl="0" indent="0" algn="l" defTabSz="914400" rtl="0" eaLnBrk="1" fontAlgn="ctr" latinLnBrk="0" hangingPunct="1">
                        <a:lnSpc>
                          <a:spcPct val="100000"/>
                        </a:lnSpc>
                        <a:spcBef>
                          <a:spcPct val="0"/>
                        </a:spcBef>
                        <a:spcAft>
                          <a:spcPct val="0"/>
                        </a:spcAft>
                        <a:buClrTx/>
                        <a:buSzPct val="100000"/>
                        <a:buFontTx/>
                        <a:buNone/>
                        <a:tabLst/>
                      </a:pPr>
                      <a:endParaRPr kumimoji="0" lang="en-US" altLang="zh-CN" sz="1200" b="0" i="0" u="none" strike="noStrike" cap="none" normalizeH="0" baseline="0" noProof="0" dirty="0">
                        <a:ln>
                          <a:noFill/>
                        </a:ln>
                        <a:solidFill>
                          <a:srgbClr val="000000"/>
                        </a:solidFill>
                        <a:effectLst/>
                        <a:latin typeface="Arial"/>
                        <a:ea typeface="汉仪中宋简"/>
                        <a:sym typeface="Arial"/>
                      </a:endParaRP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With high availability and consistency, zookeeper/monitor collects the monitoring data to judge the risk of faults.</a:t>
                      </a:r>
                    </a:p>
                    <a:p>
                      <a:pPr marL="0" marR="0" lvl="0" indent="0" algn="l" defTabSz="914400" rtl="0" eaLnBrk="1" fontAlgn="ctr" latinLnBrk="0" hangingPunct="1">
                        <a:lnSpc>
                          <a:spcPct val="100000"/>
                        </a:lnSpc>
                        <a:spcBef>
                          <a:spcPct val="0"/>
                        </a:spcBef>
                        <a:spcAft>
                          <a:spcPct val="0"/>
                        </a:spcAft>
                        <a:buClrTx/>
                        <a:buSzPct val="100000"/>
                        <a:buFontTx/>
                        <a:buNone/>
                        <a:tabLst/>
                      </a:pPr>
                      <a:endParaRPr kumimoji="0" lang="en-US" altLang="zh-CN" sz="1200" b="0" i="0" u="none" strike="noStrike" cap="none" normalizeH="0" baseline="0" noProof="0" dirty="0">
                        <a:ln>
                          <a:noFill/>
                        </a:ln>
                        <a:solidFill>
                          <a:srgbClr val="000000"/>
                        </a:solidFill>
                        <a:effectLst/>
                        <a:latin typeface="Arial"/>
                        <a:ea typeface="汉仪中宋简"/>
                        <a:sym typeface="Arial"/>
                      </a:endParaRP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Scheduler/Manager provides the capabilities of master/slave switch, capacity expansion/reduction, and resource management.</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1, 3, 5</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16-32-500</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10 Gb</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Centos 7.0 64-bit</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Yes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Virtual machine</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434975">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0000"/>
                          </a:solidFill>
                          <a:effectLst/>
                          <a:latin typeface="Arial"/>
                          <a:ea typeface="汉仪中宋简"/>
                          <a:sym typeface="Arial"/>
                        </a:rPr>
                        <a:t>DB</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Database module</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A DB consists of Proxy, agent, MySQL, storage nodes, and compute nodes.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3*N</a:t>
                      </a: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2*N</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64-256-6000</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20 Gb</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Centos 7.0 64-bit</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Yes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Yes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3"/>
                  </a:ext>
                </a:extLst>
              </a:tr>
              <a:tr h="434975">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1" i="0" u="none" strike="noStrike" cap="none" normalizeH="0" baseline="0" noProof="0" dirty="0">
                          <a:ln>
                            <a:noFill/>
                          </a:ln>
                          <a:solidFill>
                            <a:srgbClr val="FFFFFF"/>
                          </a:solidFill>
                          <a:effectLst/>
                          <a:latin typeface="Arial"/>
                          <a:ea typeface="汉仪中宋简"/>
                          <a:sym typeface="Arial"/>
                        </a:rPr>
                        <a:t>HDFS/COS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Cold backup data storage module</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HDFS stores </a:t>
                      </a:r>
                      <a:r>
                        <a:rPr kumimoji="0" lang="en-US" altLang="zh-CN" sz="1200" b="0" i="0" u="none" strike="noStrike" cap="none" normalizeH="0" baseline="0" noProof="0" dirty="0" err="1">
                          <a:ln>
                            <a:noFill/>
                          </a:ln>
                          <a:solidFill>
                            <a:srgbClr val="000000"/>
                          </a:solidFill>
                          <a:effectLst/>
                          <a:latin typeface="Arial"/>
                          <a:ea typeface="汉仪中宋简"/>
                          <a:sym typeface="Arial"/>
                        </a:rPr>
                        <a:t>binlogs</a:t>
                      </a:r>
                      <a:r>
                        <a:rPr kumimoji="0" lang="en-US" altLang="zh-CN" sz="1200" b="0" i="0" u="none" strike="noStrike" cap="none" normalizeH="0" baseline="0" noProof="0" dirty="0">
                          <a:ln>
                            <a:noFill/>
                          </a:ln>
                          <a:solidFill>
                            <a:srgbClr val="000000"/>
                          </a:solidFill>
                          <a:effectLst/>
                          <a:latin typeface="Arial"/>
                          <a:ea typeface="汉仪中宋简"/>
                          <a:sym typeface="Arial"/>
                        </a:rPr>
                        <a:t> (instance backup files) and provides data services for disaster recovery.</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1*N</a:t>
                      </a:r>
                    </a:p>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3*N</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16-32-50000</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10 Gb</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Centos 7.0 64-bit</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NO</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defRPr sz="2400">
                          <a:solidFill>
                            <a:schemeClr val="tx1"/>
                          </a:solidFill>
                          <a:latin typeface="Calibri" pitchFamily="34" charset="0"/>
                          <a:cs typeface="Arial" charset="0"/>
                        </a:defRPr>
                      </a:lvl1pPr>
                      <a:lvl2pPr eaLnBrk="0" hangingPunct="0">
                        <a:lnSpc>
                          <a:spcPct val="90000"/>
                        </a:lnSpc>
                        <a:spcBef>
                          <a:spcPts val="500"/>
                        </a:spcBef>
                        <a:defRPr sz="2000">
                          <a:solidFill>
                            <a:schemeClr val="tx1"/>
                          </a:solidFill>
                          <a:latin typeface="Calibri" pitchFamily="34" charset="0"/>
                          <a:cs typeface="Arial" charset="0"/>
                        </a:defRPr>
                      </a:lvl2pPr>
                      <a:lvl3pPr eaLnBrk="0" hangingPunct="0">
                        <a:lnSpc>
                          <a:spcPct val="90000"/>
                        </a:lnSpc>
                        <a:spcBef>
                          <a:spcPts val="500"/>
                        </a:spcBef>
                        <a:defRPr>
                          <a:solidFill>
                            <a:schemeClr val="tx1"/>
                          </a:solidFill>
                          <a:latin typeface="Calibri" pitchFamily="34" charset="0"/>
                          <a:cs typeface="Arial" charset="0"/>
                        </a:defRPr>
                      </a:lvl3pPr>
                      <a:lvl4pPr eaLnBrk="0" hangingPunct="0">
                        <a:lnSpc>
                          <a:spcPct val="90000"/>
                        </a:lnSpc>
                        <a:spcBef>
                          <a:spcPts val="500"/>
                        </a:spcBef>
                        <a:defRPr>
                          <a:solidFill>
                            <a:schemeClr val="tx1"/>
                          </a:solidFill>
                          <a:latin typeface="Calibri" pitchFamily="34" charset="0"/>
                          <a:cs typeface="Arial" charset="0"/>
                        </a:defRPr>
                      </a:lvl4pPr>
                      <a:lvl5pPr eaLnBrk="0" hangingPunct="0">
                        <a:lnSpc>
                          <a:spcPct val="90000"/>
                        </a:lnSpc>
                        <a:spcBef>
                          <a:spcPts val="500"/>
                        </a:spcBef>
                        <a:defRPr>
                          <a:solidFill>
                            <a:schemeClr val="tx1"/>
                          </a:solidFill>
                          <a:latin typeface="Calibri" pitchFamily="34" charset="0"/>
                          <a:cs typeface="Arial" charset="0"/>
                        </a:defRPr>
                      </a:lvl5pPr>
                      <a:lvl6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6pPr>
                      <a:lvl7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7pPr>
                      <a:lvl8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8pPr>
                      <a:lvl9pPr eaLnBrk="0" fontAlgn="base" hangingPunct="0">
                        <a:lnSpc>
                          <a:spcPct val="90000"/>
                        </a:lnSpc>
                        <a:spcBef>
                          <a:spcPts val="500"/>
                        </a:spcBef>
                        <a:spcAft>
                          <a:spcPct val="0"/>
                        </a:spcAft>
                        <a:buSzPct val="100000"/>
                        <a:buFont typeface="Arial" charset="0"/>
                        <a:defRPr>
                          <a:solidFill>
                            <a:schemeClr val="tx1"/>
                          </a:solidFill>
                          <a:latin typeface="Calibri" pitchFamily="34" charset="0"/>
                          <a:cs typeface="Arial" charset="0"/>
                        </a:defRPr>
                      </a:lvl9pPr>
                    </a:lstStyle>
                    <a:p>
                      <a:pPr marL="0" marR="0" lvl="0" indent="0" algn="l" defTabSz="914400" rtl="0" eaLnBrk="1" fontAlgn="ctr" latinLnBrk="0" hangingPunct="1">
                        <a:lnSpc>
                          <a:spcPct val="100000"/>
                        </a:lnSpc>
                        <a:spcBef>
                          <a:spcPct val="0"/>
                        </a:spcBef>
                        <a:spcAft>
                          <a:spcPct val="0"/>
                        </a:spcAft>
                        <a:buClrTx/>
                        <a:buSzPct val="100000"/>
                        <a:buFontTx/>
                        <a:buNone/>
                        <a:tabLst/>
                      </a:pPr>
                      <a:r>
                        <a:rPr kumimoji="0" lang="en-US" altLang="zh-CN" sz="1200" b="0" i="0" u="none" strike="noStrike" cap="none" normalizeH="0" baseline="0" noProof="0" dirty="0">
                          <a:ln>
                            <a:noFill/>
                          </a:ln>
                          <a:solidFill>
                            <a:srgbClr val="000000"/>
                          </a:solidFill>
                          <a:effectLst/>
                          <a:latin typeface="Arial"/>
                          <a:ea typeface="汉仪中宋简"/>
                          <a:sym typeface="Arial"/>
                        </a:rPr>
                        <a:t>Yes</a:t>
                      </a:r>
                    </a:p>
                  </a:txBody>
                  <a:tcPr marL="8870" marR="8870" marT="887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4"/>
                  </a:ext>
                </a:extLst>
              </a:tr>
            </a:tbl>
          </a:graphicData>
        </a:graphic>
      </p:graphicFrame>
      <p:sp>
        <p:nvSpPr>
          <p:cNvPr id="6" name="TextBox 3">
            <a:extLst>
              <a:ext uri="{FF2B5EF4-FFF2-40B4-BE49-F238E27FC236}">
                <a16:creationId xmlns:a16="http://schemas.microsoft.com/office/drawing/2014/main" id="{5C1ED40C-ACB7-5846-A39B-D78A5C9058EF}"/>
              </a:ext>
            </a:extLst>
          </p:cNvPr>
          <p:cNvSpPr>
            <a:spLocks noChangeArrowheads="1"/>
          </p:cNvSpPr>
          <p:nvPr/>
        </p:nvSpPr>
        <p:spPr bwMode="auto">
          <a:xfrm>
            <a:off x="6168008" y="5661248"/>
            <a:ext cx="439236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r>
              <a:rPr lang="en-US" altLang="zh-CN" sz="1600" dirty="0">
                <a:latin typeface="Arial"/>
                <a:ea typeface="汉仪中宋简"/>
                <a:sym typeface="Arial"/>
              </a:rPr>
              <a:t>See the attached file for more information.</a:t>
            </a:r>
          </a:p>
        </p:txBody>
      </p:sp>
      <p:graphicFrame>
        <p:nvGraphicFramePr>
          <p:cNvPr id="7" name="对象 4">
            <a:extLst>
              <a:ext uri="{FF2B5EF4-FFF2-40B4-BE49-F238E27FC236}">
                <a16:creationId xmlns:a16="http://schemas.microsoft.com/office/drawing/2014/main" id="{0595A5BE-DF60-874C-AFC1-39561C5226F0}"/>
              </a:ext>
            </a:extLst>
          </p:cNvPr>
          <p:cNvGraphicFramePr>
            <a:graphicFrameLocks noChangeAspect="1"/>
          </p:cNvGraphicFramePr>
          <p:nvPr>
            <p:extLst>
              <p:ext uri="{D42A27DB-BD31-4B8C-83A1-F6EECF244321}">
                <p14:modId xmlns:p14="http://schemas.microsoft.com/office/powerpoint/2010/main" val="3677391146"/>
              </p:ext>
            </p:extLst>
          </p:nvPr>
        </p:nvGraphicFramePr>
        <p:xfrm>
          <a:off x="10560050" y="5445224"/>
          <a:ext cx="914400" cy="844550"/>
        </p:xfrm>
        <a:graphic>
          <a:graphicData uri="http://schemas.openxmlformats.org/presentationml/2006/ole">
            <mc:AlternateContent xmlns:mc="http://schemas.openxmlformats.org/markup-compatibility/2006">
              <mc:Choice xmlns:v="urn:schemas-microsoft-com:vml" Requires="v">
                <p:oleObj spid="_x0000_s1484" name="工作表" showAsIcon="1" r:id="rId3" imgW="14363700" imgH="10795000" progId="Excel.Sheet.12">
                  <p:embed/>
                </p:oleObj>
              </mc:Choice>
              <mc:Fallback>
                <p:oleObj name="工作表" showAsIcon="1" r:id="rId3" imgW="14363700" imgH="10795000" progId="Excel.Sheet.12">
                  <p:embed/>
                  <p:pic>
                    <p:nvPicPr>
                      <p:cNvPr id="40846" name="对象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0050" y="5445224"/>
                        <a:ext cx="9144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oleObj>
              </mc:Fallback>
            </mc:AlternateContent>
          </a:graphicData>
        </a:graphic>
      </p:graphicFrame>
      <p:sp>
        <p:nvSpPr>
          <p:cNvPr id="8" name="TextBox 5">
            <a:extLst>
              <a:ext uri="{FF2B5EF4-FFF2-40B4-BE49-F238E27FC236}">
                <a16:creationId xmlns:a16="http://schemas.microsoft.com/office/drawing/2014/main" id="{C579DBB8-B7D4-2B41-8D51-EA08191B7212}"/>
              </a:ext>
            </a:extLst>
          </p:cNvPr>
          <p:cNvSpPr>
            <a:spLocks noChangeArrowheads="1"/>
          </p:cNvSpPr>
          <p:nvPr/>
        </p:nvSpPr>
        <p:spPr bwMode="auto">
          <a:xfrm>
            <a:off x="263525" y="5651401"/>
            <a:ext cx="4464050"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600" dirty="0">
                <a:latin typeface="Arial"/>
                <a:ea typeface="汉仪中宋简"/>
                <a:sym typeface="Arial"/>
              </a:rPr>
              <a:t>This is for reference only.</a:t>
            </a:r>
          </a:p>
        </p:txBody>
      </p:sp>
    </p:spTree>
    <p:extLst>
      <p:ext uri="{BB962C8B-B14F-4D97-AF65-F5344CB8AC3E}">
        <p14:creationId xmlns:p14="http://schemas.microsoft.com/office/powerpoint/2010/main" val="244087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41"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9381" y="-285070"/>
            <a:ext cx="5065712"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42" name="标题 1"/>
          <p:cNvSpPr>
            <a:spLocks noChangeArrowheads="1"/>
          </p:cNvSpPr>
          <p:nvPr/>
        </p:nvSpPr>
        <p:spPr bwMode="auto">
          <a:xfrm>
            <a:off x="0" y="2250961"/>
            <a:ext cx="12192000" cy="2344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50000"/>
              </a:lnSpc>
              <a:buFontTx/>
              <a:buNone/>
            </a:pPr>
            <a:r>
              <a:rPr lang="en" altLang="zh-CN" sz="4800" b="1" dirty="0">
                <a:latin typeface="+mn-lt"/>
              </a:rPr>
              <a:t>Advantages and characteristics</a:t>
            </a:r>
            <a:endParaRPr lang="en-US" altLang="zh-CN" sz="4800" b="1" dirty="0">
              <a:latin typeface="+mn-lt"/>
              <a:ea typeface="汉仪中宋简"/>
              <a:sym typeface="Arial"/>
            </a:endParaRPr>
          </a:p>
        </p:txBody>
      </p:sp>
    </p:spTree>
    <p:extLst>
      <p:ext uri="{BB962C8B-B14F-4D97-AF65-F5344CB8AC3E}">
        <p14:creationId xmlns:p14="http://schemas.microsoft.com/office/powerpoint/2010/main" val="859154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019" y="516354"/>
            <a:ext cx="2723745" cy="219930"/>
          </a:xfrm>
          <a:prstGeom prst="rect">
            <a:avLst/>
          </a:prstGeom>
        </p:spPr>
      </p:pic>
      <p:sp>
        <p:nvSpPr>
          <p:cNvPr id="53" name="文本框 52"/>
          <p:cNvSpPr txBox="1"/>
          <p:nvPr/>
        </p:nvSpPr>
        <p:spPr>
          <a:xfrm>
            <a:off x="1019193" y="415894"/>
            <a:ext cx="6339038" cy="400110"/>
          </a:xfrm>
          <a:prstGeom prst="rect">
            <a:avLst/>
          </a:prstGeom>
          <a:noFill/>
        </p:spPr>
        <p:txBody>
          <a:bodyPr wrap="square" rtlCol="0">
            <a:spAutoFit/>
          </a:bodyPr>
          <a:lstStyle/>
          <a:p>
            <a:pPr defTabSz="913486"/>
            <a:r>
              <a:rPr lang="en-GB" altLang="zh-CN" sz="2000" b="1" dirty="0" err="1">
                <a:latin typeface="微软雅黑" panose="020B0503020204020204" pitchFamily="34" charset="-122"/>
                <a:ea typeface="微软雅黑" panose="020B0503020204020204" pitchFamily="34" charset="-122"/>
                <a:cs typeface="微软雅黑 Light" panose="020B0502040204020203" charset="-122"/>
                <a:sym typeface="+mn-lt"/>
              </a:rPr>
              <a:t>TencentDB</a:t>
            </a:r>
            <a:r>
              <a:rPr lang="en-GB" altLang="zh-CN" sz="2000" b="1" dirty="0">
                <a:latin typeface="微软雅黑" panose="020B0503020204020204" pitchFamily="34" charset="-122"/>
                <a:ea typeface="微软雅黑" panose="020B0503020204020204" pitchFamily="34" charset="-122"/>
                <a:cs typeface="微软雅黑 Light" panose="020B0502040204020203" charset="-122"/>
                <a:sym typeface="+mn-lt"/>
              </a:rPr>
              <a:t> For</a:t>
            </a:r>
            <a:r>
              <a:rPr lang="zh-CN" altLang="en-US" sz="2000" b="1" dirty="0">
                <a:latin typeface="微软雅黑" panose="020B0503020204020204" pitchFamily="34" charset="-122"/>
                <a:ea typeface="微软雅黑" panose="020B0503020204020204" pitchFamily="34" charset="-122"/>
                <a:cs typeface="微软雅黑 Light" panose="020B0502040204020203" charset="-122"/>
                <a:sym typeface="+mn-lt"/>
              </a:rPr>
              <a:t> </a:t>
            </a:r>
            <a:r>
              <a:rPr lang="en-US" altLang="zh-CN" sz="2000" b="1" dirty="0">
                <a:latin typeface="微软雅黑" panose="020B0503020204020204" pitchFamily="34" charset="-122"/>
                <a:ea typeface="微软雅黑" panose="020B0503020204020204" pitchFamily="34" charset="-122"/>
                <a:cs typeface="微软雅黑 Light" panose="020B0502040204020203" charset="-122"/>
                <a:sym typeface="+mn-lt"/>
              </a:rPr>
              <a:t>TDSQL</a:t>
            </a:r>
            <a:r>
              <a:rPr lang="zh-CN" altLang="en-US" sz="2000" b="1" dirty="0">
                <a:latin typeface="微软雅黑" panose="020B0503020204020204" pitchFamily="34" charset="-122"/>
                <a:ea typeface="微软雅黑" panose="020B0503020204020204" pitchFamily="34" charset="-122"/>
                <a:cs typeface="微软雅黑 Light" panose="020B0502040204020203" charset="-122"/>
                <a:sym typeface="+mn-lt"/>
              </a:rPr>
              <a:t> </a:t>
            </a:r>
            <a:r>
              <a:rPr lang="en-US" altLang="zh-CN" sz="2000" b="1" dirty="0">
                <a:latin typeface="微软雅黑" panose="020B0503020204020204" pitchFamily="34" charset="-122"/>
                <a:ea typeface="微软雅黑" panose="020B0503020204020204" pitchFamily="34" charset="-122"/>
                <a:cs typeface="微软雅黑 Light" panose="020B0502040204020203" charset="-122"/>
                <a:sym typeface="+mn-lt"/>
              </a:rPr>
              <a:t>Core</a:t>
            </a:r>
            <a:r>
              <a:rPr lang="zh-CN" altLang="en-US" sz="2000" b="1" dirty="0">
                <a:latin typeface="微软雅黑" panose="020B0503020204020204" pitchFamily="34" charset="-122"/>
                <a:ea typeface="微软雅黑" panose="020B0503020204020204" pitchFamily="34" charset="-122"/>
                <a:cs typeface="微软雅黑 Light" panose="020B0502040204020203" charset="-122"/>
                <a:sym typeface="+mn-lt"/>
              </a:rPr>
              <a:t> </a:t>
            </a:r>
            <a:r>
              <a:rPr lang="en-US" altLang="zh-CN" sz="2000" b="1" dirty="0">
                <a:latin typeface="微软雅黑" panose="020B0503020204020204" pitchFamily="34" charset="-122"/>
                <a:ea typeface="微软雅黑" panose="020B0503020204020204" pitchFamily="34" charset="-122"/>
                <a:cs typeface="微软雅黑 Light" panose="020B0502040204020203" charset="-122"/>
                <a:sym typeface="+mn-lt"/>
              </a:rPr>
              <a:t>Features</a:t>
            </a:r>
            <a:endParaRPr lang="zh-CN" altLang="en-US" sz="2000" b="1" dirty="0">
              <a:latin typeface="微软雅黑" panose="020B0503020204020204" pitchFamily="34" charset="-122"/>
              <a:ea typeface="微软雅黑" panose="020B0503020204020204" pitchFamily="34" charset="-122"/>
              <a:cs typeface="微软雅黑 Light" panose="020B0502040204020203" charset="-122"/>
              <a:sym typeface="+mn-lt"/>
            </a:endParaRPr>
          </a:p>
        </p:txBody>
      </p:sp>
      <p:sp>
        <p:nvSpPr>
          <p:cNvPr id="2" name="矩形 1"/>
          <p:cNvSpPr/>
          <p:nvPr/>
        </p:nvSpPr>
        <p:spPr>
          <a:xfrm>
            <a:off x="873938" y="469043"/>
            <a:ext cx="60058" cy="304941"/>
          </a:xfrm>
          <a:prstGeom prst="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9"/>
          </a:p>
        </p:txBody>
      </p:sp>
      <p:pic>
        <p:nvPicPr>
          <p:cNvPr id="7" name="图片 6">
            <a:extLst>
              <a:ext uri="{FF2B5EF4-FFF2-40B4-BE49-F238E27FC236}">
                <a16:creationId xmlns:a16="http://schemas.microsoft.com/office/drawing/2014/main" id="{8B38ED2C-EEDF-C742-9C1B-E60A12A48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96" y="1552358"/>
            <a:ext cx="10303054" cy="4199614"/>
          </a:xfrm>
          <a:prstGeom prst="rect">
            <a:avLst/>
          </a:prstGeom>
        </p:spPr>
      </p:pic>
      <p:grpSp>
        <p:nvGrpSpPr>
          <p:cNvPr id="8" name="组 8">
            <a:extLst>
              <a:ext uri="{FF2B5EF4-FFF2-40B4-BE49-F238E27FC236}">
                <a16:creationId xmlns:a16="http://schemas.microsoft.com/office/drawing/2014/main" id="{BCE6E370-C7F6-D74F-891C-7814FB33F94B}"/>
              </a:ext>
            </a:extLst>
          </p:cNvPr>
          <p:cNvGrpSpPr/>
          <p:nvPr/>
        </p:nvGrpSpPr>
        <p:grpSpPr>
          <a:xfrm>
            <a:off x="1035596" y="1757830"/>
            <a:ext cx="4675852" cy="942731"/>
            <a:chOff x="1046074" y="1945372"/>
            <a:chExt cx="4675852" cy="942731"/>
          </a:xfrm>
        </p:grpSpPr>
        <p:sp>
          <p:nvSpPr>
            <p:cNvPr id="9" name="文本框 8">
              <a:extLst>
                <a:ext uri="{FF2B5EF4-FFF2-40B4-BE49-F238E27FC236}">
                  <a16:creationId xmlns:a16="http://schemas.microsoft.com/office/drawing/2014/main" id="{E6026F95-EA1E-7146-84BB-BB63E9469DF7}"/>
                </a:ext>
              </a:extLst>
            </p:cNvPr>
            <p:cNvSpPr txBox="1"/>
            <p:nvPr/>
          </p:nvSpPr>
          <p:spPr>
            <a:xfrm>
              <a:off x="1046074" y="2371230"/>
              <a:ext cx="4675852" cy="516873"/>
            </a:xfrm>
            <a:prstGeom prst="rect">
              <a:avLst/>
            </a:prstGeom>
            <a:noFill/>
          </p:spPr>
          <p:txBody>
            <a:bodyPr wrap="square" rtlCol="0">
              <a:spAutoFit/>
            </a:bodyPr>
            <a:lstStyle/>
            <a:p>
              <a:pPr marL="285750" indent="-285750" algn="just">
                <a:lnSpc>
                  <a:spcPct val="120000"/>
                </a:lnSpc>
                <a:buClr>
                  <a:srgbClr val="CCE3FF"/>
                </a:buClr>
                <a:buSzPct val="80000"/>
                <a:buFont typeface="Wingdings" charset="2"/>
                <a:buChar char="l"/>
              </a:pPr>
              <a:r>
                <a:rPr kumimoji="1" lang="zh-CN" altLang="en-US" sz="1200" dirty="0">
                  <a:solidFill>
                    <a:schemeClr val="bg1"/>
                  </a:solidFill>
                  <a:latin typeface="Source Han Sans SC Normal" charset="-122"/>
                  <a:ea typeface="Source Han Sans SC Normal" charset="-122"/>
                  <a:cs typeface="Source Han Sans SC Normal" charset="-122"/>
                </a:rPr>
                <a:t>确保多副本架构下数据强一致，避免故障后导致集群数据错乱和丢失。</a:t>
              </a:r>
            </a:p>
          </p:txBody>
        </p:sp>
        <p:sp>
          <p:nvSpPr>
            <p:cNvPr id="10" name="标题 1">
              <a:extLst>
                <a:ext uri="{FF2B5EF4-FFF2-40B4-BE49-F238E27FC236}">
                  <a16:creationId xmlns:a16="http://schemas.microsoft.com/office/drawing/2014/main" id="{C02156B5-FA5E-B047-B643-3CED2DC23F5F}"/>
                </a:ext>
              </a:extLst>
            </p:cNvPr>
            <p:cNvSpPr txBox="1">
              <a:spLocks/>
            </p:cNvSpPr>
            <p:nvPr/>
          </p:nvSpPr>
          <p:spPr>
            <a:xfrm>
              <a:off x="1046074" y="1945372"/>
              <a:ext cx="1616722" cy="4258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300" kern="1200">
                  <a:solidFill>
                    <a:srgbClr val="0013B7"/>
                  </a:solidFill>
                  <a:latin typeface="FontName" charset="-122"/>
                  <a:ea typeface="FontName" charset="-122"/>
                  <a:cs typeface="FontName" charset="-122"/>
                </a:defRPr>
              </a:lvl1pPr>
            </a:lstStyle>
            <a:p>
              <a:r>
                <a:rPr lang="zh-CN" altLang="en-US" sz="1600" dirty="0">
                  <a:solidFill>
                    <a:srgbClr val="45DFFE"/>
                  </a:solidFill>
                </a:rPr>
                <a:t>数据强一致</a:t>
              </a:r>
            </a:p>
          </p:txBody>
        </p:sp>
      </p:grpSp>
      <p:grpSp>
        <p:nvGrpSpPr>
          <p:cNvPr id="11" name="组 12">
            <a:extLst>
              <a:ext uri="{FF2B5EF4-FFF2-40B4-BE49-F238E27FC236}">
                <a16:creationId xmlns:a16="http://schemas.microsoft.com/office/drawing/2014/main" id="{90B51558-332A-3643-889F-77F94BE6368F}"/>
              </a:ext>
            </a:extLst>
          </p:cNvPr>
          <p:cNvGrpSpPr/>
          <p:nvPr/>
        </p:nvGrpSpPr>
        <p:grpSpPr>
          <a:xfrm>
            <a:off x="1035596" y="3151385"/>
            <a:ext cx="3919626" cy="962928"/>
            <a:chOff x="1046074" y="1945372"/>
            <a:chExt cx="3919626" cy="962928"/>
          </a:xfrm>
        </p:grpSpPr>
        <p:sp>
          <p:nvSpPr>
            <p:cNvPr id="12" name="文本框 11">
              <a:extLst>
                <a:ext uri="{FF2B5EF4-FFF2-40B4-BE49-F238E27FC236}">
                  <a16:creationId xmlns:a16="http://schemas.microsoft.com/office/drawing/2014/main" id="{0D60E0E6-F9C0-454A-ADD5-01722A875A33}"/>
                </a:ext>
              </a:extLst>
            </p:cNvPr>
            <p:cNvSpPr txBox="1"/>
            <p:nvPr/>
          </p:nvSpPr>
          <p:spPr>
            <a:xfrm>
              <a:off x="1046074" y="2391427"/>
              <a:ext cx="3919626" cy="516873"/>
            </a:xfrm>
            <a:prstGeom prst="rect">
              <a:avLst/>
            </a:prstGeom>
            <a:noFill/>
          </p:spPr>
          <p:txBody>
            <a:bodyPr wrap="square" rtlCol="0">
              <a:spAutoFit/>
            </a:bodyPr>
            <a:lstStyle/>
            <a:p>
              <a:pPr marL="285750" indent="-285750" algn="just">
                <a:lnSpc>
                  <a:spcPct val="120000"/>
                </a:lnSpc>
                <a:buClr>
                  <a:srgbClr val="CCE3FF"/>
                </a:buClr>
                <a:buSzPct val="80000"/>
                <a:buFont typeface="Wingdings" charset="2"/>
                <a:buChar char="l"/>
              </a:pPr>
              <a:r>
                <a:rPr kumimoji="1" lang="zh-CN" altLang="en-US" sz="1200" dirty="0">
                  <a:solidFill>
                    <a:schemeClr val="tx1">
                      <a:lumMod val="75000"/>
                      <a:lumOff val="25000"/>
                    </a:schemeClr>
                  </a:solidFill>
                  <a:latin typeface="Source Han Sans SC Normal" charset="-122"/>
                  <a:ea typeface="Source Han Sans SC Normal" charset="-122"/>
                  <a:cs typeface="Source Han Sans SC Normal" charset="-122"/>
                </a:rPr>
                <a:t>软硬结合；支持读写分离、秒杀、红包、全球同服等超高性能场景。</a:t>
              </a:r>
            </a:p>
          </p:txBody>
        </p:sp>
        <p:sp>
          <p:nvSpPr>
            <p:cNvPr id="13" name="标题 1">
              <a:extLst>
                <a:ext uri="{FF2B5EF4-FFF2-40B4-BE49-F238E27FC236}">
                  <a16:creationId xmlns:a16="http://schemas.microsoft.com/office/drawing/2014/main" id="{E59A24F9-C5A3-B14A-A062-D0FB46E4EC07}"/>
                </a:ext>
              </a:extLst>
            </p:cNvPr>
            <p:cNvSpPr txBox="1">
              <a:spLocks/>
            </p:cNvSpPr>
            <p:nvPr/>
          </p:nvSpPr>
          <p:spPr>
            <a:xfrm>
              <a:off x="1046074" y="1945372"/>
              <a:ext cx="1616722" cy="4258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300" kern="1200">
                  <a:solidFill>
                    <a:srgbClr val="0013B7"/>
                  </a:solidFill>
                  <a:latin typeface="FontName" charset="-122"/>
                  <a:ea typeface="FontName" charset="-122"/>
                  <a:cs typeface="FontName" charset="-122"/>
                </a:defRPr>
              </a:lvl1pPr>
            </a:lstStyle>
            <a:p>
              <a:r>
                <a:rPr lang="zh-CN" altLang="en-US" sz="1600" dirty="0"/>
                <a:t>高性能低成本</a:t>
              </a:r>
            </a:p>
          </p:txBody>
        </p:sp>
      </p:grpSp>
      <p:grpSp>
        <p:nvGrpSpPr>
          <p:cNvPr id="14" name="组 24">
            <a:extLst>
              <a:ext uri="{FF2B5EF4-FFF2-40B4-BE49-F238E27FC236}">
                <a16:creationId xmlns:a16="http://schemas.microsoft.com/office/drawing/2014/main" id="{935D4784-1ADD-D849-B553-FC19032CCD01}"/>
              </a:ext>
            </a:extLst>
          </p:cNvPr>
          <p:cNvGrpSpPr/>
          <p:nvPr/>
        </p:nvGrpSpPr>
        <p:grpSpPr>
          <a:xfrm>
            <a:off x="7232045" y="3171582"/>
            <a:ext cx="3670177" cy="942731"/>
            <a:chOff x="1046074" y="1945372"/>
            <a:chExt cx="3670177" cy="942731"/>
          </a:xfrm>
        </p:grpSpPr>
        <p:sp>
          <p:nvSpPr>
            <p:cNvPr id="15" name="文本框 14">
              <a:extLst>
                <a:ext uri="{FF2B5EF4-FFF2-40B4-BE49-F238E27FC236}">
                  <a16:creationId xmlns:a16="http://schemas.microsoft.com/office/drawing/2014/main" id="{DDA2C2C6-4F7A-F542-8E69-3A981FA04BBE}"/>
                </a:ext>
              </a:extLst>
            </p:cNvPr>
            <p:cNvSpPr txBox="1"/>
            <p:nvPr/>
          </p:nvSpPr>
          <p:spPr>
            <a:xfrm>
              <a:off x="1046074" y="2371230"/>
              <a:ext cx="3670177" cy="516873"/>
            </a:xfrm>
            <a:prstGeom prst="rect">
              <a:avLst/>
            </a:prstGeom>
            <a:noFill/>
          </p:spPr>
          <p:txBody>
            <a:bodyPr wrap="square" rtlCol="0">
              <a:spAutoFit/>
            </a:bodyPr>
            <a:lstStyle/>
            <a:p>
              <a:pPr marL="285750" indent="-285750" algn="just">
                <a:lnSpc>
                  <a:spcPct val="120000"/>
                </a:lnSpc>
                <a:buClr>
                  <a:srgbClr val="CCE3FF"/>
                </a:buClr>
                <a:buSzPct val="80000"/>
                <a:buFont typeface="Wingdings" charset="2"/>
                <a:buChar char="l"/>
              </a:pPr>
              <a:r>
                <a:rPr kumimoji="1" lang="zh-CN" altLang="en-US" sz="1200" dirty="0">
                  <a:solidFill>
                    <a:schemeClr val="bg1"/>
                  </a:solidFill>
                  <a:latin typeface="Source Han Sans SC Normal" charset="-122"/>
                  <a:ea typeface="Source Han Sans SC Normal" charset="-122"/>
                  <a:cs typeface="Source Han Sans SC Normal" charset="-122"/>
                </a:rPr>
                <a:t>数据库防火墙；透明加密；自动脱敏等；减少用户误操作</a:t>
              </a:r>
              <a:r>
                <a:rPr kumimoji="1" lang="en-US" altLang="zh-CN" sz="1200" dirty="0">
                  <a:solidFill>
                    <a:schemeClr val="bg1"/>
                  </a:solidFill>
                  <a:latin typeface="Source Han Sans SC Normal" charset="-122"/>
                  <a:ea typeface="Source Han Sans SC Normal" charset="-122"/>
                  <a:cs typeface="Source Han Sans SC Normal" charset="-122"/>
                </a:rPr>
                <a:t>/</a:t>
              </a:r>
              <a:r>
                <a:rPr kumimoji="1" lang="zh-CN" altLang="en-US" sz="1200" dirty="0">
                  <a:solidFill>
                    <a:schemeClr val="bg1"/>
                  </a:solidFill>
                  <a:latin typeface="Source Han Sans SC Normal" charset="-122"/>
                  <a:ea typeface="Source Han Sans SC Normal" charset="-122"/>
                  <a:cs typeface="Source Han Sans SC Normal" charset="-122"/>
                </a:rPr>
                <a:t>黑客入侵带来的安全风险。</a:t>
              </a:r>
            </a:p>
          </p:txBody>
        </p:sp>
        <p:sp>
          <p:nvSpPr>
            <p:cNvPr id="16" name="标题 1">
              <a:extLst>
                <a:ext uri="{FF2B5EF4-FFF2-40B4-BE49-F238E27FC236}">
                  <a16:creationId xmlns:a16="http://schemas.microsoft.com/office/drawing/2014/main" id="{A90490BE-C435-E64B-90B6-B2674249A952}"/>
                </a:ext>
              </a:extLst>
            </p:cNvPr>
            <p:cNvSpPr txBox="1">
              <a:spLocks/>
            </p:cNvSpPr>
            <p:nvPr/>
          </p:nvSpPr>
          <p:spPr>
            <a:xfrm>
              <a:off x="1046074" y="1945372"/>
              <a:ext cx="1616722" cy="4258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300" kern="1200">
                  <a:solidFill>
                    <a:srgbClr val="0013B7"/>
                  </a:solidFill>
                  <a:latin typeface="FontName" charset="-122"/>
                  <a:ea typeface="FontName" charset="-122"/>
                  <a:cs typeface="FontName" charset="-122"/>
                </a:defRPr>
              </a:lvl1pPr>
            </a:lstStyle>
            <a:p>
              <a:r>
                <a:rPr lang="zh-CN" altLang="en-US" sz="1600" dirty="0">
                  <a:solidFill>
                    <a:srgbClr val="45DFFE"/>
                  </a:solidFill>
                </a:rPr>
                <a:t>企业级安全性</a:t>
              </a:r>
            </a:p>
          </p:txBody>
        </p:sp>
      </p:grpSp>
      <p:grpSp>
        <p:nvGrpSpPr>
          <p:cNvPr id="17" name="组 27">
            <a:extLst>
              <a:ext uri="{FF2B5EF4-FFF2-40B4-BE49-F238E27FC236}">
                <a16:creationId xmlns:a16="http://schemas.microsoft.com/office/drawing/2014/main" id="{30818689-DB8C-854C-91EB-F655B9DA7B63}"/>
              </a:ext>
            </a:extLst>
          </p:cNvPr>
          <p:cNvGrpSpPr/>
          <p:nvPr/>
        </p:nvGrpSpPr>
        <p:grpSpPr>
          <a:xfrm>
            <a:off x="6204496" y="1737633"/>
            <a:ext cx="4697726" cy="942731"/>
            <a:chOff x="1046074" y="1945372"/>
            <a:chExt cx="4697726" cy="942731"/>
          </a:xfrm>
        </p:grpSpPr>
        <p:sp>
          <p:nvSpPr>
            <p:cNvPr id="18" name="文本框 17">
              <a:extLst>
                <a:ext uri="{FF2B5EF4-FFF2-40B4-BE49-F238E27FC236}">
                  <a16:creationId xmlns:a16="http://schemas.microsoft.com/office/drawing/2014/main" id="{9CEA1D3F-C257-A344-A7B1-2FF081ED41B1}"/>
                </a:ext>
              </a:extLst>
            </p:cNvPr>
            <p:cNvSpPr txBox="1"/>
            <p:nvPr/>
          </p:nvSpPr>
          <p:spPr>
            <a:xfrm>
              <a:off x="1046074" y="2371230"/>
              <a:ext cx="4697726" cy="516873"/>
            </a:xfrm>
            <a:prstGeom prst="rect">
              <a:avLst/>
            </a:prstGeom>
            <a:noFill/>
          </p:spPr>
          <p:txBody>
            <a:bodyPr wrap="square" rtlCol="0">
              <a:spAutoFit/>
            </a:bodyPr>
            <a:lstStyle/>
            <a:p>
              <a:pPr marL="285750" indent="-285750" algn="just">
                <a:lnSpc>
                  <a:spcPct val="120000"/>
                </a:lnSpc>
                <a:buClr>
                  <a:srgbClr val="CCE3FF"/>
                </a:buClr>
                <a:buSzPct val="80000"/>
                <a:buFont typeface="Wingdings" charset="2"/>
                <a:buChar char="l"/>
              </a:pPr>
              <a:r>
                <a:rPr kumimoji="1" lang="zh-CN" altLang="en-US" sz="1200" dirty="0">
                  <a:solidFill>
                    <a:schemeClr val="tx1">
                      <a:lumMod val="75000"/>
                      <a:lumOff val="25000"/>
                    </a:schemeClr>
                  </a:solidFill>
                  <a:latin typeface="Source Han Sans SC Normal" charset="-122"/>
                  <a:ea typeface="Source Han Sans SC Normal" charset="-122"/>
                  <a:cs typeface="Source Han Sans SC Normal" charset="-122"/>
                </a:rPr>
                <a:t>确保</a:t>
              </a:r>
              <a:r>
                <a:rPr kumimoji="1" lang="en-US" altLang="zh-CN" sz="1200" dirty="0">
                  <a:solidFill>
                    <a:schemeClr val="tx1">
                      <a:lumMod val="75000"/>
                      <a:lumOff val="25000"/>
                    </a:schemeClr>
                  </a:solidFill>
                  <a:latin typeface="Source Han Sans SC Normal" charset="-122"/>
                  <a:ea typeface="Source Han Sans SC Normal" charset="-122"/>
                  <a:cs typeface="Source Han Sans SC Normal" charset="-122"/>
                </a:rPr>
                <a:t>99.999%</a:t>
              </a:r>
              <a:r>
                <a:rPr kumimoji="1" lang="zh-CN" altLang="en-US" sz="1200" dirty="0">
                  <a:solidFill>
                    <a:schemeClr val="tx1">
                      <a:lumMod val="75000"/>
                      <a:lumOff val="25000"/>
                    </a:schemeClr>
                  </a:solidFill>
                  <a:latin typeface="Source Han Sans SC Normal" charset="-122"/>
                  <a:ea typeface="Source Han Sans SC Normal" charset="-122"/>
                  <a:cs typeface="Source Han Sans SC Normal" charset="-122"/>
                </a:rPr>
                <a:t>以上高可用；跨区容灾；同城双活；故障自动恢复。</a:t>
              </a:r>
            </a:p>
          </p:txBody>
        </p:sp>
        <p:sp>
          <p:nvSpPr>
            <p:cNvPr id="19" name="标题 1">
              <a:extLst>
                <a:ext uri="{FF2B5EF4-FFF2-40B4-BE49-F238E27FC236}">
                  <a16:creationId xmlns:a16="http://schemas.microsoft.com/office/drawing/2014/main" id="{52A2427C-E6C6-394B-BC4F-E70C2547AF2F}"/>
                </a:ext>
              </a:extLst>
            </p:cNvPr>
            <p:cNvSpPr txBox="1">
              <a:spLocks/>
            </p:cNvSpPr>
            <p:nvPr/>
          </p:nvSpPr>
          <p:spPr>
            <a:xfrm>
              <a:off x="1046074" y="1945372"/>
              <a:ext cx="1616722" cy="4258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300" kern="1200">
                  <a:solidFill>
                    <a:srgbClr val="0013B7"/>
                  </a:solidFill>
                  <a:latin typeface="FontName" charset="-122"/>
                  <a:ea typeface="FontName" charset="-122"/>
                  <a:cs typeface="FontName" charset="-122"/>
                </a:defRPr>
              </a:lvl1pPr>
            </a:lstStyle>
            <a:p>
              <a:r>
                <a:rPr lang="zh-CN" altLang="en-US" sz="1600" dirty="0"/>
                <a:t>金融级高可用</a:t>
              </a:r>
            </a:p>
          </p:txBody>
        </p:sp>
      </p:grpSp>
      <p:grpSp>
        <p:nvGrpSpPr>
          <p:cNvPr id="20" name="组 30">
            <a:extLst>
              <a:ext uri="{FF2B5EF4-FFF2-40B4-BE49-F238E27FC236}">
                <a16:creationId xmlns:a16="http://schemas.microsoft.com/office/drawing/2014/main" id="{C42E83A6-14EE-0743-ABEE-7138E13189B3}"/>
              </a:ext>
            </a:extLst>
          </p:cNvPr>
          <p:cNvGrpSpPr/>
          <p:nvPr/>
        </p:nvGrpSpPr>
        <p:grpSpPr>
          <a:xfrm>
            <a:off x="1035596" y="4702890"/>
            <a:ext cx="4675852" cy="721132"/>
            <a:chOff x="1046074" y="1945372"/>
            <a:chExt cx="4675852" cy="721132"/>
          </a:xfrm>
        </p:grpSpPr>
        <p:sp>
          <p:nvSpPr>
            <p:cNvPr id="21" name="文本框 20">
              <a:extLst>
                <a:ext uri="{FF2B5EF4-FFF2-40B4-BE49-F238E27FC236}">
                  <a16:creationId xmlns:a16="http://schemas.microsoft.com/office/drawing/2014/main" id="{AB769AF1-37B6-9C45-95B6-5BCA3E709DA7}"/>
                </a:ext>
              </a:extLst>
            </p:cNvPr>
            <p:cNvSpPr txBox="1"/>
            <p:nvPr/>
          </p:nvSpPr>
          <p:spPr>
            <a:xfrm>
              <a:off x="1046074" y="2371230"/>
              <a:ext cx="4675852" cy="295274"/>
            </a:xfrm>
            <a:prstGeom prst="rect">
              <a:avLst/>
            </a:prstGeom>
            <a:noFill/>
          </p:spPr>
          <p:txBody>
            <a:bodyPr wrap="square" rtlCol="0">
              <a:spAutoFit/>
            </a:bodyPr>
            <a:lstStyle/>
            <a:p>
              <a:pPr marL="285750" indent="-285750" algn="just">
                <a:lnSpc>
                  <a:spcPct val="120000"/>
                </a:lnSpc>
                <a:buClr>
                  <a:srgbClr val="CCE3FF"/>
                </a:buClr>
                <a:buSzPct val="80000"/>
                <a:buFont typeface="Wingdings" charset="2"/>
                <a:buChar char="l"/>
              </a:pPr>
              <a:r>
                <a:rPr kumimoji="1" lang="zh-CN" altLang="en-US" sz="1200" dirty="0">
                  <a:solidFill>
                    <a:schemeClr val="bg1"/>
                  </a:solidFill>
                  <a:latin typeface="Source Han Sans SC Normal" charset="-122"/>
                  <a:ea typeface="Source Han Sans SC Normal" charset="-122"/>
                  <a:cs typeface="Source Han Sans SC Normal" charset="-122"/>
                </a:rPr>
                <a:t>无论是资源，还是功能，均提供良好的扩展性。</a:t>
              </a:r>
            </a:p>
          </p:txBody>
        </p:sp>
        <p:sp>
          <p:nvSpPr>
            <p:cNvPr id="22" name="标题 1">
              <a:extLst>
                <a:ext uri="{FF2B5EF4-FFF2-40B4-BE49-F238E27FC236}">
                  <a16:creationId xmlns:a16="http://schemas.microsoft.com/office/drawing/2014/main" id="{1548000B-D2EE-9A41-86F4-A1B40491C7B1}"/>
                </a:ext>
              </a:extLst>
            </p:cNvPr>
            <p:cNvSpPr txBox="1">
              <a:spLocks/>
            </p:cNvSpPr>
            <p:nvPr/>
          </p:nvSpPr>
          <p:spPr>
            <a:xfrm>
              <a:off x="1046074" y="1945372"/>
              <a:ext cx="1616722" cy="4258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300" kern="1200">
                  <a:solidFill>
                    <a:srgbClr val="0013B7"/>
                  </a:solidFill>
                  <a:latin typeface="FontName" charset="-122"/>
                  <a:ea typeface="FontName" charset="-122"/>
                  <a:cs typeface="FontName" charset="-122"/>
                </a:defRPr>
              </a:lvl1pPr>
            </a:lstStyle>
            <a:p>
              <a:r>
                <a:rPr lang="zh-CN" altLang="en-US" sz="1600" dirty="0">
                  <a:solidFill>
                    <a:srgbClr val="45DFFE"/>
                  </a:solidFill>
                </a:rPr>
                <a:t>线性水平扩展</a:t>
              </a:r>
            </a:p>
          </p:txBody>
        </p:sp>
      </p:grpSp>
      <p:grpSp>
        <p:nvGrpSpPr>
          <p:cNvPr id="23" name="组 33">
            <a:extLst>
              <a:ext uri="{FF2B5EF4-FFF2-40B4-BE49-F238E27FC236}">
                <a16:creationId xmlns:a16="http://schemas.microsoft.com/office/drawing/2014/main" id="{7725F290-7EFB-1147-BAB5-4672F119C49E}"/>
              </a:ext>
            </a:extLst>
          </p:cNvPr>
          <p:cNvGrpSpPr/>
          <p:nvPr/>
        </p:nvGrpSpPr>
        <p:grpSpPr>
          <a:xfrm>
            <a:off x="6204496" y="4682693"/>
            <a:ext cx="4697726" cy="721132"/>
            <a:chOff x="1046074" y="1945372"/>
            <a:chExt cx="4697726" cy="721132"/>
          </a:xfrm>
        </p:grpSpPr>
        <p:sp>
          <p:nvSpPr>
            <p:cNvPr id="24" name="文本框 23">
              <a:extLst>
                <a:ext uri="{FF2B5EF4-FFF2-40B4-BE49-F238E27FC236}">
                  <a16:creationId xmlns:a16="http://schemas.microsoft.com/office/drawing/2014/main" id="{75F785A5-47A7-9B4F-810C-3A175627FD9B}"/>
                </a:ext>
              </a:extLst>
            </p:cNvPr>
            <p:cNvSpPr txBox="1"/>
            <p:nvPr/>
          </p:nvSpPr>
          <p:spPr>
            <a:xfrm>
              <a:off x="1046074" y="2371230"/>
              <a:ext cx="4697726" cy="295274"/>
            </a:xfrm>
            <a:prstGeom prst="rect">
              <a:avLst/>
            </a:prstGeom>
            <a:noFill/>
          </p:spPr>
          <p:txBody>
            <a:bodyPr wrap="square" rtlCol="0">
              <a:spAutoFit/>
            </a:bodyPr>
            <a:lstStyle/>
            <a:p>
              <a:pPr marL="285750" indent="-285750" algn="just">
                <a:lnSpc>
                  <a:spcPct val="120000"/>
                </a:lnSpc>
                <a:buClr>
                  <a:srgbClr val="CCE3FF"/>
                </a:buClr>
                <a:buSzPct val="80000"/>
                <a:buFont typeface="Wingdings" charset="2"/>
                <a:buChar char="l"/>
              </a:pPr>
              <a:r>
                <a:rPr kumimoji="1" lang="zh-CN" altLang="en-US" sz="1200" dirty="0">
                  <a:solidFill>
                    <a:schemeClr val="tx1">
                      <a:lumMod val="75000"/>
                      <a:lumOff val="25000"/>
                    </a:schemeClr>
                  </a:solidFill>
                  <a:latin typeface="Source Han Sans SC Normal" charset="-122"/>
                  <a:ea typeface="Source Han Sans SC Normal" charset="-122"/>
                  <a:cs typeface="Source Han Sans SC Normal" charset="-122"/>
                </a:rPr>
                <a:t>完善配套设施，包括智能</a:t>
              </a:r>
              <a:r>
                <a:rPr kumimoji="1" lang="en-US" altLang="zh-CN" sz="1200" dirty="0">
                  <a:solidFill>
                    <a:schemeClr val="tx1">
                      <a:lumMod val="75000"/>
                      <a:lumOff val="25000"/>
                    </a:schemeClr>
                  </a:solidFill>
                  <a:latin typeface="Source Han Sans SC Normal" charset="-122"/>
                  <a:ea typeface="Source Han Sans SC Normal" charset="-122"/>
                  <a:cs typeface="Source Han Sans SC Normal" charset="-122"/>
                </a:rPr>
                <a:t>DBA</a:t>
              </a:r>
              <a:r>
                <a:rPr kumimoji="1" lang="zh-CN" altLang="en-US" sz="1200" dirty="0">
                  <a:solidFill>
                    <a:schemeClr val="tx1">
                      <a:lumMod val="75000"/>
                      <a:lumOff val="25000"/>
                    </a:schemeClr>
                  </a:solidFill>
                  <a:latin typeface="Source Han Sans SC Normal" charset="-122"/>
                  <a:ea typeface="Source Han Sans SC Normal" charset="-122"/>
                  <a:cs typeface="Source Han Sans SC Normal" charset="-122"/>
                </a:rPr>
                <a:t>、自助化运营管理台。</a:t>
              </a:r>
            </a:p>
          </p:txBody>
        </p:sp>
        <p:sp>
          <p:nvSpPr>
            <p:cNvPr id="25" name="标题 1">
              <a:extLst>
                <a:ext uri="{FF2B5EF4-FFF2-40B4-BE49-F238E27FC236}">
                  <a16:creationId xmlns:a16="http://schemas.microsoft.com/office/drawing/2014/main" id="{A28BD238-EC85-5342-8044-4760AF23449C}"/>
                </a:ext>
              </a:extLst>
            </p:cNvPr>
            <p:cNvSpPr txBox="1">
              <a:spLocks/>
            </p:cNvSpPr>
            <p:nvPr/>
          </p:nvSpPr>
          <p:spPr>
            <a:xfrm>
              <a:off x="1046074" y="1945372"/>
              <a:ext cx="1616722" cy="4258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2300" kern="1200">
                  <a:solidFill>
                    <a:srgbClr val="0013B7"/>
                  </a:solidFill>
                  <a:latin typeface="FontName" charset="-122"/>
                  <a:ea typeface="FontName" charset="-122"/>
                  <a:cs typeface="FontName" charset="-122"/>
                </a:defRPr>
              </a:lvl1pPr>
            </a:lstStyle>
            <a:p>
              <a:r>
                <a:rPr lang="zh-CN" altLang="en-US" sz="1600" dirty="0"/>
                <a:t>便捷的运维</a:t>
              </a:r>
            </a:p>
          </p:txBody>
        </p:sp>
      </p:grpSp>
      <p:pic>
        <p:nvPicPr>
          <p:cNvPr id="28" name="图片 27">
            <a:extLst>
              <a:ext uri="{FF2B5EF4-FFF2-40B4-BE49-F238E27FC236}">
                <a16:creationId xmlns:a16="http://schemas.microsoft.com/office/drawing/2014/main" id="{BD31E86F-3E79-9244-B0F8-6D607354C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355" y="1406236"/>
            <a:ext cx="10669728" cy="4491226"/>
          </a:xfrm>
          <a:prstGeom prst="rect">
            <a:avLst/>
          </a:prstGeom>
        </p:spPr>
      </p:pic>
    </p:spTree>
    <p:extLst>
      <p:ext uri="{BB962C8B-B14F-4D97-AF65-F5344CB8AC3E}">
        <p14:creationId xmlns:p14="http://schemas.microsoft.com/office/powerpoint/2010/main" val="410361716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5F11933-36DF-374B-9BC6-8AEFC0039155}"/>
              </a:ext>
            </a:extLst>
          </p:cNvPr>
          <p:cNvSpPr/>
          <p:nvPr/>
        </p:nvSpPr>
        <p:spPr>
          <a:xfrm>
            <a:off x="195942" y="1963098"/>
            <a:ext cx="5900058" cy="3139321"/>
          </a:xfrm>
          <a:prstGeom prst="rect">
            <a:avLst/>
          </a:prstGeom>
        </p:spPr>
        <p:txBody>
          <a:bodyPr wrap="square">
            <a:spAutoFit/>
          </a:bodyPr>
          <a:lstStyle/>
          <a:p>
            <a:r>
              <a:rPr lang="zh-CN" altLang="en-US" dirty="0">
                <a:latin typeface="微软雅黑"/>
                <a:ea typeface="微软雅黑"/>
                <a:sym typeface="微软雅黑"/>
              </a:rPr>
              <a:t>It supports global order by, group by, and limit operations;</a:t>
            </a:r>
          </a:p>
          <a:p>
            <a:r>
              <a:rPr lang="zh-CN" altLang="en-US" dirty="0">
                <a:latin typeface="微软雅黑"/>
                <a:ea typeface="微软雅黑"/>
                <a:sym typeface="微软雅黑"/>
              </a:rPr>
              <a:t>It supports aggregate functions, including sum, count, avg, min, and max (but not other aggregate functions)</a:t>
            </a:r>
          </a:p>
          <a:p>
            <a:r>
              <a:rPr lang="zh-CN" altLang="en-US" dirty="0">
                <a:latin typeface="微软雅黑"/>
                <a:ea typeface="微软雅黑"/>
                <a:sym typeface="微软雅黑"/>
              </a:rPr>
              <a:t>It supports cross-set joins and subqueries</a:t>
            </a:r>
          </a:p>
          <a:p>
            <a:r>
              <a:rPr lang="zh-CN" altLang="en-US" dirty="0">
                <a:latin typeface="微软雅黑"/>
                <a:ea typeface="微软雅黑"/>
                <a:sym typeface="微软雅黑"/>
              </a:rPr>
              <a:t>It supports global unique fields and sequence</a:t>
            </a:r>
          </a:p>
          <a:p>
            <a:r>
              <a:rPr lang="zh-CN" altLang="en-US" dirty="0">
                <a:latin typeface="微软雅黑"/>
                <a:ea typeface="微软雅黑"/>
                <a:sym typeface="微软雅黑"/>
              </a:rPr>
              <a:t>It supports distributed transactions</a:t>
            </a:r>
          </a:p>
          <a:p>
            <a:r>
              <a:rPr lang="zh-CN" altLang="en-US" dirty="0">
                <a:latin typeface="微软雅黑"/>
                <a:ea typeface="微软雅黑"/>
                <a:sym typeface="微软雅黑"/>
              </a:rPr>
              <a:t>It supports two-level partitioning</a:t>
            </a:r>
          </a:p>
          <a:p>
            <a:r>
              <a:rPr lang="zh-CN" altLang="en-US" dirty="0">
                <a:latin typeface="微软雅黑"/>
                <a:ea typeface="微软雅黑"/>
                <a:sym typeface="微软雅黑"/>
              </a:rPr>
              <a:t>It provides specific SQL statements for querying configuration and status of the entire cluster</a:t>
            </a:r>
          </a:p>
        </p:txBody>
      </p:sp>
      <p:sp>
        <p:nvSpPr>
          <p:cNvPr id="3" name="矩形 2">
            <a:extLst>
              <a:ext uri="{FF2B5EF4-FFF2-40B4-BE49-F238E27FC236}">
                <a16:creationId xmlns:a16="http://schemas.microsoft.com/office/drawing/2014/main" id="{43213F6E-EC88-FF42-AA83-BBF19F19179F}"/>
              </a:ext>
            </a:extLst>
          </p:cNvPr>
          <p:cNvSpPr/>
          <p:nvPr/>
        </p:nvSpPr>
        <p:spPr>
          <a:xfrm>
            <a:off x="8274671" y="1664021"/>
            <a:ext cx="1588897" cy="369332"/>
          </a:xfrm>
          <a:prstGeom prst="rect">
            <a:avLst/>
          </a:prstGeom>
        </p:spPr>
        <p:txBody>
          <a:bodyPr wrap="none">
            <a:spAutoFit/>
          </a:bodyPr>
          <a:lstStyle/>
          <a:p>
            <a:r>
              <a:rPr lang="en-US" altLang="zh-CN" b="1" dirty="0">
                <a:latin typeface="微软雅黑"/>
                <a:ea typeface="微软雅黑"/>
                <a:sym typeface="微软雅黑"/>
              </a:rPr>
              <a:t>Limitations </a:t>
            </a:r>
            <a:endParaRPr lang="en-US" altLang="zh-CN" b="1" i="0" dirty="0">
              <a:effectLst/>
              <a:latin typeface="微软雅黑"/>
              <a:ea typeface="微软雅黑"/>
              <a:sym typeface="微软雅黑"/>
            </a:endParaRPr>
          </a:p>
        </p:txBody>
      </p:sp>
      <p:sp>
        <p:nvSpPr>
          <p:cNvPr id="4" name="矩形 3">
            <a:extLst>
              <a:ext uri="{FF2B5EF4-FFF2-40B4-BE49-F238E27FC236}">
                <a16:creationId xmlns:a16="http://schemas.microsoft.com/office/drawing/2014/main" id="{6262165C-A464-794E-A416-172A19810B2E}"/>
              </a:ext>
            </a:extLst>
          </p:cNvPr>
          <p:cNvSpPr/>
          <p:nvPr/>
        </p:nvSpPr>
        <p:spPr>
          <a:xfrm>
            <a:off x="6376163" y="2101597"/>
            <a:ext cx="6088553" cy="2862322"/>
          </a:xfrm>
          <a:prstGeom prst="rect">
            <a:avLst/>
          </a:prstGeom>
        </p:spPr>
        <p:txBody>
          <a:bodyPr wrap="square">
            <a:spAutoFit/>
          </a:bodyPr>
          <a:lstStyle/>
          <a:p>
            <a:r>
              <a:rPr lang="zh-CN" altLang="en-US" dirty="0">
                <a:latin typeface="微软雅黑"/>
                <a:ea typeface="微软雅黑"/>
                <a:sym typeface="微软雅黑"/>
              </a:rPr>
              <a:t>Custom functions, events, and table spaces </a:t>
            </a:r>
          </a:p>
          <a:p>
            <a:r>
              <a:rPr lang="zh-CN" altLang="en-US" dirty="0">
                <a:latin typeface="微软雅黑"/>
                <a:ea typeface="微软雅黑"/>
                <a:sym typeface="微软雅黑"/>
              </a:rPr>
              <a:t>Views, stored procedures, triggers, and cursors </a:t>
            </a:r>
          </a:p>
          <a:p>
            <a:r>
              <a:rPr lang="zh-CN" altLang="en-US" dirty="0">
                <a:latin typeface="微软雅黑"/>
                <a:ea typeface="微软雅黑"/>
                <a:sym typeface="微软雅黑"/>
              </a:rPr>
              <a:t>Foreign keys, self-built partitions, and temporary tables</a:t>
            </a:r>
          </a:p>
          <a:p>
            <a:r>
              <a:rPr lang="zh-CN" altLang="en-US" dirty="0">
                <a:latin typeface="微软雅黑"/>
                <a:ea typeface="微软雅黑"/>
                <a:sym typeface="微软雅黑"/>
              </a:rPr>
              <a:t>Compound statements such as BEGIN END, LOOP, and UNION </a:t>
            </a:r>
          </a:p>
          <a:p>
            <a:r>
              <a:rPr lang="zh-CN" altLang="en-US" dirty="0">
                <a:latin typeface="微软雅黑"/>
                <a:ea typeface="微软雅黑"/>
                <a:sym typeface="微软雅黑"/>
              </a:rPr>
              <a:t>SQL statements related to master/slave synchronization </a:t>
            </a:r>
          </a:p>
          <a:p>
            <a:r>
              <a:rPr lang="zh-CN" altLang="en-US" dirty="0">
                <a:latin typeface="微软雅黑"/>
                <a:ea typeface="微软雅黑"/>
                <a:sym typeface="微软雅黑"/>
              </a:rPr>
              <a:t>SQL statements related to authorization(do it on the web console)</a:t>
            </a:r>
          </a:p>
        </p:txBody>
      </p:sp>
      <p:sp>
        <p:nvSpPr>
          <p:cNvPr id="5" name="矩形 4">
            <a:extLst>
              <a:ext uri="{FF2B5EF4-FFF2-40B4-BE49-F238E27FC236}">
                <a16:creationId xmlns:a16="http://schemas.microsoft.com/office/drawing/2014/main" id="{2B6C8C65-BC3B-FF4A-AC00-D2BBC85F2CEB}"/>
              </a:ext>
            </a:extLst>
          </p:cNvPr>
          <p:cNvSpPr/>
          <p:nvPr/>
        </p:nvSpPr>
        <p:spPr>
          <a:xfrm>
            <a:off x="2734959" y="1664021"/>
            <a:ext cx="819648" cy="369332"/>
          </a:xfrm>
          <a:prstGeom prst="rect">
            <a:avLst/>
          </a:prstGeom>
        </p:spPr>
        <p:txBody>
          <a:bodyPr wrap="none">
            <a:spAutoFit/>
          </a:bodyPr>
          <a:lstStyle/>
          <a:p>
            <a:r>
              <a:rPr lang="en-US" altLang="zh-CN" b="1" dirty="0">
                <a:latin typeface="微软雅黑"/>
                <a:ea typeface="微软雅黑"/>
                <a:sym typeface="微软雅黑"/>
              </a:rPr>
              <a:t>T</a:t>
            </a:r>
            <a:r>
              <a:rPr lang="zh-CN" altLang="en-US" b="1" dirty="0">
                <a:latin typeface="微软雅黑"/>
                <a:ea typeface="微软雅黑"/>
                <a:sym typeface="微软雅黑"/>
              </a:rPr>
              <a:t>raits</a:t>
            </a:r>
          </a:p>
        </p:txBody>
      </p:sp>
      <p:sp>
        <p:nvSpPr>
          <p:cNvPr id="7" name="文本框 6">
            <a:extLst>
              <a:ext uri="{FF2B5EF4-FFF2-40B4-BE49-F238E27FC236}">
                <a16:creationId xmlns:a16="http://schemas.microsoft.com/office/drawing/2014/main" id="{B09FC669-EC28-284E-B114-6666D5E65A0C}"/>
              </a:ext>
            </a:extLst>
          </p:cNvPr>
          <p:cNvSpPr txBox="1"/>
          <p:nvPr/>
        </p:nvSpPr>
        <p:spPr>
          <a:xfrm>
            <a:off x="385088" y="609740"/>
            <a:ext cx="6339038" cy="707886"/>
          </a:xfrm>
          <a:prstGeom prst="rect">
            <a:avLst/>
          </a:prstGeom>
          <a:noFill/>
        </p:spPr>
        <p:txBody>
          <a:bodyPr wrap="square" rtlCol="0">
            <a:spAutoFit/>
          </a:bodyPr>
          <a:lstStyle/>
          <a:p>
            <a:pPr defTabSz="913486"/>
            <a:r>
              <a:rPr lang="en-US" altLang="zh-CN" sz="2000" b="1" dirty="0"/>
              <a:t>Distributed</a:t>
            </a:r>
            <a:r>
              <a:rPr lang="zh-CN" altLang="en-US" sz="2000" b="1" dirty="0"/>
              <a:t> </a:t>
            </a:r>
            <a:r>
              <a:rPr lang="en-US" altLang="zh-CN" sz="2000" b="1" dirty="0"/>
              <a:t>database</a:t>
            </a:r>
            <a:r>
              <a:rPr lang="zh-CN" altLang="en-US" sz="2000" b="1" dirty="0"/>
              <a:t>  </a:t>
            </a:r>
            <a:r>
              <a:rPr lang="en-US" altLang="zh-CN" sz="2000" b="1" dirty="0"/>
              <a:t>limitations</a:t>
            </a:r>
            <a:r>
              <a:rPr lang="zh-CN" altLang="en-US" sz="2000" b="1" dirty="0"/>
              <a:t>  </a:t>
            </a:r>
          </a:p>
          <a:p>
            <a:pPr defTabSz="913486"/>
            <a:endParaRPr lang="zh-CN" altLang="en-US" sz="2000" b="1" dirty="0">
              <a:latin typeface="微软雅黑" panose="020B0503020204020204" pitchFamily="34" charset="-122"/>
              <a:ea typeface="微软雅黑" panose="020B0503020204020204" pitchFamily="34" charset="-122"/>
              <a:cs typeface="微软雅黑 Light" panose="020B0502040204020203" charset="-122"/>
              <a:sym typeface="+mn-lt"/>
            </a:endParaRPr>
          </a:p>
        </p:txBody>
      </p:sp>
      <p:sp>
        <p:nvSpPr>
          <p:cNvPr id="8" name="矩形 7">
            <a:extLst>
              <a:ext uri="{FF2B5EF4-FFF2-40B4-BE49-F238E27FC236}">
                <a16:creationId xmlns:a16="http://schemas.microsoft.com/office/drawing/2014/main" id="{05CA61F0-A442-8A4C-9EF8-CBD1C5A90639}"/>
              </a:ext>
            </a:extLst>
          </p:cNvPr>
          <p:cNvSpPr/>
          <p:nvPr/>
        </p:nvSpPr>
        <p:spPr>
          <a:xfrm>
            <a:off x="239833" y="662889"/>
            <a:ext cx="60058" cy="304941"/>
          </a:xfrm>
          <a:prstGeom prst="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99"/>
          </a:p>
        </p:txBody>
      </p:sp>
    </p:spTree>
    <p:extLst>
      <p:ext uri="{BB962C8B-B14F-4D97-AF65-F5344CB8AC3E}">
        <p14:creationId xmlns:p14="http://schemas.microsoft.com/office/powerpoint/2010/main" val="128318986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标题 1">
            <a:extLst>
              <a:ext uri="{FF2B5EF4-FFF2-40B4-BE49-F238E27FC236}">
                <a16:creationId xmlns:a16="http://schemas.microsoft.com/office/drawing/2014/main" id="{719BCF4B-38DD-0C47-A559-DEE8A045E054}"/>
              </a:ext>
            </a:extLst>
          </p:cNvPr>
          <p:cNvSpPr>
            <a:spLocks noGrp="1"/>
          </p:cNvSpPr>
          <p:nvPr>
            <p:ph type="title"/>
          </p:nvPr>
        </p:nvSpPr>
        <p:spPr>
          <a:xfrm>
            <a:off x="0" y="1"/>
            <a:ext cx="12192000" cy="619449"/>
          </a:xfrm>
        </p:spPr>
        <p:txBody>
          <a:bodyPr>
            <a:noAutofit/>
          </a:bodyPr>
          <a:lstStyle/>
          <a:p>
            <a:r>
              <a:rPr lang="en" altLang="zh-CN" sz="2800" b="1" dirty="0">
                <a:solidFill>
                  <a:srgbClr val="006EFF"/>
                </a:solidFill>
                <a:latin typeface="Arial"/>
                <a:ea typeface="+mn-ea"/>
                <a:cs typeface="+mn-cs"/>
              </a:rPr>
              <a:t>Overall view</a:t>
            </a:r>
            <a:endParaRPr lang="en-US" altLang="zh-CN" sz="2800" b="1" dirty="0">
              <a:solidFill>
                <a:srgbClr val="006EFF"/>
              </a:solidFill>
              <a:latin typeface="Arial"/>
              <a:ea typeface="+mn-ea"/>
              <a:cs typeface="+mn-cs"/>
            </a:endParaRPr>
          </a:p>
        </p:txBody>
      </p:sp>
      <p:sp>
        <p:nvSpPr>
          <p:cNvPr id="65" name="矩形 64">
            <a:extLst>
              <a:ext uri="{FF2B5EF4-FFF2-40B4-BE49-F238E27FC236}">
                <a16:creationId xmlns:a16="http://schemas.microsoft.com/office/drawing/2014/main" id="{F27B8286-6C00-DF42-8F21-0AB79C3D73A8}"/>
              </a:ext>
            </a:extLst>
          </p:cNvPr>
          <p:cNvSpPr/>
          <p:nvPr/>
        </p:nvSpPr>
        <p:spPr>
          <a:xfrm>
            <a:off x="559835" y="2190819"/>
            <a:ext cx="11316213" cy="1289357"/>
          </a:xfrm>
          <a:prstGeom prst="rect">
            <a:avLst/>
          </a:prstGeom>
          <a:solidFill>
            <a:srgbClr val="00C8D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1199" b="1">
              <a:ea typeface="微软雅黑" panose="020B0503020204020204" pitchFamily="34" charset="-122"/>
            </a:endParaRPr>
          </a:p>
        </p:txBody>
      </p:sp>
      <p:grpSp>
        <p:nvGrpSpPr>
          <p:cNvPr id="66" name="组合 65">
            <a:extLst>
              <a:ext uri="{FF2B5EF4-FFF2-40B4-BE49-F238E27FC236}">
                <a16:creationId xmlns:a16="http://schemas.microsoft.com/office/drawing/2014/main" id="{9E7F892B-1B84-2045-AF87-034E2D68F263}"/>
              </a:ext>
            </a:extLst>
          </p:cNvPr>
          <p:cNvGrpSpPr/>
          <p:nvPr/>
        </p:nvGrpSpPr>
        <p:grpSpPr>
          <a:xfrm>
            <a:off x="572976" y="770553"/>
            <a:ext cx="11303072" cy="1289357"/>
            <a:chOff x="-236318" y="1142770"/>
            <a:chExt cx="12879026" cy="904390"/>
          </a:xfrm>
        </p:grpSpPr>
        <p:sp>
          <p:nvSpPr>
            <p:cNvPr id="67" name="矩形 66">
              <a:extLst>
                <a:ext uri="{FF2B5EF4-FFF2-40B4-BE49-F238E27FC236}">
                  <a16:creationId xmlns:a16="http://schemas.microsoft.com/office/drawing/2014/main" id="{DC273F66-F698-7C4D-949B-69047D154BF7}"/>
                </a:ext>
              </a:extLst>
            </p:cNvPr>
            <p:cNvSpPr/>
            <p:nvPr/>
          </p:nvSpPr>
          <p:spPr>
            <a:xfrm>
              <a:off x="-236318" y="1142770"/>
              <a:ext cx="12879026" cy="904390"/>
            </a:xfrm>
            <a:prstGeom prst="rect">
              <a:avLst/>
            </a:prstGeom>
            <a:solidFill>
              <a:srgbClr val="006E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1199" b="1">
                <a:ea typeface="微软雅黑" panose="020B0503020204020204" pitchFamily="34" charset="-122"/>
              </a:endParaRPr>
            </a:p>
          </p:txBody>
        </p:sp>
        <p:grpSp>
          <p:nvGrpSpPr>
            <p:cNvPr id="68" name="组合 67">
              <a:extLst>
                <a:ext uri="{FF2B5EF4-FFF2-40B4-BE49-F238E27FC236}">
                  <a16:creationId xmlns:a16="http://schemas.microsoft.com/office/drawing/2014/main" id="{14992849-DD49-9842-9D27-8A406C5D8032}"/>
                </a:ext>
              </a:extLst>
            </p:cNvPr>
            <p:cNvGrpSpPr/>
            <p:nvPr/>
          </p:nvGrpSpPr>
          <p:grpSpPr>
            <a:xfrm>
              <a:off x="220598" y="1549162"/>
              <a:ext cx="11345974" cy="349798"/>
              <a:chOff x="152754" y="1549162"/>
              <a:chExt cx="12810655" cy="349798"/>
            </a:xfrm>
          </p:grpSpPr>
          <p:sp>
            <p:nvSpPr>
              <p:cNvPr id="70" name="圆角矩形 39">
                <a:extLst>
                  <a:ext uri="{FF2B5EF4-FFF2-40B4-BE49-F238E27FC236}">
                    <a16:creationId xmlns:a16="http://schemas.microsoft.com/office/drawing/2014/main" id="{71A695B9-5EA5-A147-81C4-A1CDB3ACB731}"/>
                  </a:ext>
                </a:extLst>
              </p:cNvPr>
              <p:cNvSpPr/>
              <p:nvPr/>
            </p:nvSpPr>
            <p:spPr>
              <a:xfrm>
                <a:off x="152754" y="1549162"/>
                <a:ext cx="1846140" cy="34979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006EFF"/>
                    </a:solidFill>
                    <a:ea typeface="微软雅黑" panose="020B0503020204020204" pitchFamily="34" charset="-122"/>
                  </a:rPr>
                  <a:t>e-commercial</a:t>
                </a:r>
                <a:endParaRPr lang="zh-CN" altLang="en-US" sz="1199" dirty="0">
                  <a:solidFill>
                    <a:srgbClr val="006EFF"/>
                  </a:solidFill>
                  <a:ea typeface="微软雅黑" panose="020B0503020204020204" pitchFamily="34" charset="-122"/>
                </a:endParaRPr>
              </a:p>
            </p:txBody>
          </p:sp>
          <p:sp>
            <p:nvSpPr>
              <p:cNvPr id="71" name="圆角矩形 40">
                <a:extLst>
                  <a:ext uri="{FF2B5EF4-FFF2-40B4-BE49-F238E27FC236}">
                    <a16:creationId xmlns:a16="http://schemas.microsoft.com/office/drawing/2014/main" id="{89B83B56-D41C-084C-A246-5498715A580F}"/>
                  </a:ext>
                </a:extLst>
              </p:cNvPr>
              <p:cNvSpPr/>
              <p:nvPr/>
            </p:nvSpPr>
            <p:spPr>
              <a:xfrm>
                <a:off x="2345656" y="1549162"/>
                <a:ext cx="1846141" cy="34979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006EFF"/>
                    </a:solidFill>
                    <a:ea typeface="微软雅黑" panose="020B0503020204020204" pitchFamily="34" charset="-122"/>
                  </a:rPr>
                  <a:t>financial</a:t>
                </a:r>
                <a:endParaRPr lang="zh-CN" altLang="en-US" sz="1199" dirty="0">
                  <a:solidFill>
                    <a:srgbClr val="006EFF"/>
                  </a:solidFill>
                  <a:ea typeface="微软雅黑" panose="020B0503020204020204" pitchFamily="34" charset="-122"/>
                </a:endParaRPr>
              </a:p>
            </p:txBody>
          </p:sp>
          <p:sp>
            <p:nvSpPr>
              <p:cNvPr id="72" name="圆角矩形 41">
                <a:extLst>
                  <a:ext uri="{FF2B5EF4-FFF2-40B4-BE49-F238E27FC236}">
                    <a16:creationId xmlns:a16="http://schemas.microsoft.com/office/drawing/2014/main" id="{93F029B8-EA4D-1A4E-8EDA-E609C104820C}"/>
                  </a:ext>
                </a:extLst>
              </p:cNvPr>
              <p:cNvSpPr/>
              <p:nvPr/>
            </p:nvSpPr>
            <p:spPr>
              <a:xfrm>
                <a:off x="4538560" y="1549162"/>
                <a:ext cx="1846141" cy="34979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ans" sz="1199" dirty="0">
                    <a:solidFill>
                      <a:srgbClr val="006EFF"/>
                    </a:solidFill>
                    <a:ea typeface="微软雅黑" panose="020B0503020204020204" pitchFamily="34" charset="-122"/>
                  </a:rPr>
                  <a:t>retail</a:t>
                </a:r>
                <a:endParaRPr lang="zh-CN" altLang="en-US" sz="1199" dirty="0">
                  <a:solidFill>
                    <a:srgbClr val="006EFF"/>
                  </a:solidFill>
                  <a:ea typeface="微软雅黑" panose="020B0503020204020204" pitchFamily="34" charset="-122"/>
                </a:endParaRPr>
              </a:p>
            </p:txBody>
          </p:sp>
          <p:sp>
            <p:nvSpPr>
              <p:cNvPr id="73" name="圆角矩形 39">
                <a:extLst>
                  <a:ext uri="{FF2B5EF4-FFF2-40B4-BE49-F238E27FC236}">
                    <a16:creationId xmlns:a16="http://schemas.microsoft.com/office/drawing/2014/main" id="{9FD7A323-BE20-0C49-B7EA-54F580577612}"/>
                  </a:ext>
                </a:extLst>
              </p:cNvPr>
              <p:cNvSpPr/>
              <p:nvPr/>
            </p:nvSpPr>
            <p:spPr>
              <a:xfrm>
                <a:off x="6731463" y="1549162"/>
                <a:ext cx="1846141" cy="34979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006EFF"/>
                    </a:solidFill>
                    <a:ea typeface="微软雅黑" panose="020B0503020204020204" pitchFamily="34" charset="-122"/>
                  </a:rPr>
                  <a:t>gaming</a:t>
                </a:r>
                <a:endParaRPr lang="zh-CN" altLang="en-US" sz="1199" dirty="0">
                  <a:solidFill>
                    <a:srgbClr val="006EFF"/>
                  </a:solidFill>
                  <a:ea typeface="微软雅黑" panose="020B0503020204020204" pitchFamily="34" charset="-122"/>
                </a:endParaRPr>
              </a:p>
            </p:txBody>
          </p:sp>
          <p:sp>
            <p:nvSpPr>
              <p:cNvPr id="74" name="圆角矩形 40">
                <a:extLst>
                  <a:ext uri="{FF2B5EF4-FFF2-40B4-BE49-F238E27FC236}">
                    <a16:creationId xmlns:a16="http://schemas.microsoft.com/office/drawing/2014/main" id="{E4FD1AE5-78A8-5740-90A8-E11DD94DC52B}"/>
                  </a:ext>
                </a:extLst>
              </p:cNvPr>
              <p:cNvSpPr/>
              <p:nvPr/>
            </p:nvSpPr>
            <p:spPr>
              <a:xfrm>
                <a:off x="8924366" y="1549162"/>
                <a:ext cx="1846141" cy="34979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ans" sz="1199" dirty="0">
                    <a:solidFill>
                      <a:srgbClr val="006EFF"/>
                    </a:solidFill>
                    <a:ea typeface="微软雅黑" panose="020B0503020204020204" pitchFamily="34" charset="-122"/>
                  </a:rPr>
                  <a:t>industry</a:t>
                </a:r>
                <a:endParaRPr lang="zh-CN" altLang="en-US" sz="1199" dirty="0">
                  <a:solidFill>
                    <a:srgbClr val="006EFF"/>
                  </a:solidFill>
                  <a:ea typeface="微软雅黑" panose="020B0503020204020204" pitchFamily="34" charset="-122"/>
                </a:endParaRPr>
              </a:p>
            </p:txBody>
          </p:sp>
          <p:sp>
            <p:nvSpPr>
              <p:cNvPr id="75" name="圆角矩形 41">
                <a:extLst>
                  <a:ext uri="{FF2B5EF4-FFF2-40B4-BE49-F238E27FC236}">
                    <a16:creationId xmlns:a16="http://schemas.microsoft.com/office/drawing/2014/main" id="{FB35AF84-6CEB-4643-85BF-7298CA79524E}"/>
                  </a:ext>
                </a:extLst>
              </p:cNvPr>
              <p:cNvSpPr/>
              <p:nvPr/>
            </p:nvSpPr>
            <p:spPr>
              <a:xfrm>
                <a:off x="11117268" y="1549162"/>
                <a:ext cx="1846141" cy="349798"/>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006EFF"/>
                    </a:solidFill>
                    <a:ea typeface="微软雅黑" panose="020B0503020204020204" pitchFamily="34" charset="-122"/>
                  </a:rPr>
                  <a:t>education</a:t>
                </a:r>
                <a:endParaRPr lang="zh-CN" altLang="en-US" sz="1199" dirty="0">
                  <a:solidFill>
                    <a:srgbClr val="006EFF"/>
                  </a:solidFill>
                  <a:ea typeface="微软雅黑" panose="020B0503020204020204" pitchFamily="34" charset="-122"/>
                </a:endParaRPr>
              </a:p>
            </p:txBody>
          </p:sp>
        </p:grpSp>
        <p:sp>
          <p:nvSpPr>
            <p:cNvPr id="69" name="文本框 68">
              <a:extLst>
                <a:ext uri="{FF2B5EF4-FFF2-40B4-BE49-F238E27FC236}">
                  <a16:creationId xmlns:a16="http://schemas.microsoft.com/office/drawing/2014/main" id="{0749BB2A-EDE3-7C4E-9C8E-6B6797962C22}"/>
                </a:ext>
              </a:extLst>
            </p:cNvPr>
            <p:cNvSpPr txBox="1"/>
            <p:nvPr/>
          </p:nvSpPr>
          <p:spPr>
            <a:xfrm>
              <a:off x="11566572" y="1534937"/>
              <a:ext cx="993955" cy="294770"/>
            </a:xfrm>
            <a:prstGeom prst="rect">
              <a:avLst/>
            </a:prstGeom>
            <a:noFill/>
            <a:ln>
              <a:noFill/>
            </a:ln>
          </p:spPr>
          <p:txBody>
            <a:bodyPr wrap="square" rtlCol="0">
              <a:spAutoFit/>
            </a:bodyPr>
            <a:lstStyle/>
            <a:p>
              <a:pPr algn="ctr"/>
              <a:r>
                <a:rPr lang="en-US" altLang="zh-CN" sz="2131" dirty="0">
                  <a:solidFill>
                    <a:schemeClr val="bg1"/>
                  </a:solidFill>
                  <a:ea typeface="微软雅黑" panose="020B0503020204020204" pitchFamily="34" charset="-122"/>
                </a:rPr>
                <a:t>……</a:t>
              </a:r>
            </a:p>
          </p:txBody>
        </p:sp>
      </p:grpSp>
      <p:sp>
        <p:nvSpPr>
          <p:cNvPr id="76" name="矩形 75">
            <a:extLst>
              <a:ext uri="{FF2B5EF4-FFF2-40B4-BE49-F238E27FC236}">
                <a16:creationId xmlns:a16="http://schemas.microsoft.com/office/drawing/2014/main" id="{59B5D603-E306-1F49-8B16-B83290531EE8}"/>
              </a:ext>
            </a:extLst>
          </p:cNvPr>
          <p:cNvSpPr/>
          <p:nvPr/>
        </p:nvSpPr>
        <p:spPr>
          <a:xfrm>
            <a:off x="5148976" y="862766"/>
            <a:ext cx="1817165" cy="379335"/>
          </a:xfrm>
          <a:prstGeom prst="rect">
            <a:avLst/>
          </a:prstGeom>
        </p:spPr>
        <p:txBody>
          <a:bodyPr wrap="none">
            <a:spAutoFit/>
          </a:bodyPr>
          <a:lstStyle/>
          <a:p>
            <a:pPr algn="ctr"/>
            <a:r>
              <a:rPr lang="en-US" altLang="zh-CN" sz="1865" b="1" dirty="0">
                <a:solidFill>
                  <a:schemeClr val="bg1"/>
                </a:solidFill>
                <a:ea typeface="微软雅黑" panose="020B0503020204020204" pitchFamily="34" charset="-122"/>
              </a:rPr>
              <a:t>User</a:t>
            </a:r>
            <a:r>
              <a:rPr lang="zh-CN" altLang="en-US" sz="1865" b="1" dirty="0">
                <a:solidFill>
                  <a:schemeClr val="bg1"/>
                </a:solidFill>
                <a:ea typeface="微软雅黑" panose="020B0503020204020204" pitchFamily="34" charset="-122"/>
              </a:rPr>
              <a:t> </a:t>
            </a:r>
            <a:r>
              <a:rPr lang="en-US" altLang="zh-CN" sz="1865" b="1" dirty="0">
                <a:solidFill>
                  <a:schemeClr val="bg1"/>
                </a:solidFill>
                <a:ea typeface="微软雅黑" panose="020B0503020204020204" pitchFamily="34" charset="-122"/>
              </a:rPr>
              <a:t>Industry</a:t>
            </a:r>
          </a:p>
        </p:txBody>
      </p:sp>
      <p:sp>
        <p:nvSpPr>
          <p:cNvPr id="77" name="矩形 76">
            <a:extLst>
              <a:ext uri="{FF2B5EF4-FFF2-40B4-BE49-F238E27FC236}">
                <a16:creationId xmlns:a16="http://schemas.microsoft.com/office/drawing/2014/main" id="{1BA63D28-D5BC-2D46-B8B5-21395DC5F77C}"/>
              </a:ext>
            </a:extLst>
          </p:cNvPr>
          <p:cNvSpPr/>
          <p:nvPr/>
        </p:nvSpPr>
        <p:spPr>
          <a:xfrm>
            <a:off x="5089792" y="2217802"/>
            <a:ext cx="1935530" cy="379335"/>
          </a:xfrm>
          <a:prstGeom prst="rect">
            <a:avLst/>
          </a:prstGeom>
        </p:spPr>
        <p:txBody>
          <a:bodyPr wrap="none">
            <a:spAutoFit/>
          </a:bodyPr>
          <a:lstStyle/>
          <a:p>
            <a:pPr algn="ctr"/>
            <a:r>
              <a:rPr lang="en-US" altLang="zh-CN" sz="1865" b="1" dirty="0">
                <a:solidFill>
                  <a:schemeClr val="bg1"/>
                </a:solidFill>
                <a:ea typeface="微软雅黑" panose="020B0503020204020204" pitchFamily="34" charset="-122"/>
              </a:rPr>
              <a:t>Database</a:t>
            </a:r>
            <a:r>
              <a:rPr lang="zh-CN" altLang="en-US" sz="1865" b="1" dirty="0">
                <a:solidFill>
                  <a:schemeClr val="bg1"/>
                </a:solidFill>
                <a:ea typeface="微软雅黑" panose="020B0503020204020204" pitchFamily="34" charset="-122"/>
              </a:rPr>
              <a:t> </a:t>
            </a:r>
            <a:r>
              <a:rPr lang="en-US" altLang="zh-CN" sz="1865" b="1" dirty="0">
                <a:solidFill>
                  <a:schemeClr val="bg1"/>
                </a:solidFill>
                <a:ea typeface="微软雅黑" panose="020B0503020204020204" pitchFamily="34" charset="-122"/>
              </a:rPr>
              <a:t>SaaS</a:t>
            </a:r>
          </a:p>
        </p:txBody>
      </p:sp>
      <p:sp>
        <p:nvSpPr>
          <p:cNvPr id="78" name="圆角矩形 39">
            <a:extLst>
              <a:ext uri="{FF2B5EF4-FFF2-40B4-BE49-F238E27FC236}">
                <a16:creationId xmlns:a16="http://schemas.microsoft.com/office/drawing/2014/main" id="{63FEF030-7638-0546-9C7F-D1E3E8FC429D}"/>
              </a:ext>
            </a:extLst>
          </p:cNvPr>
          <p:cNvSpPr/>
          <p:nvPr/>
        </p:nvSpPr>
        <p:spPr>
          <a:xfrm>
            <a:off x="2968490" y="2736742"/>
            <a:ext cx="1506844" cy="49626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5ABAD0"/>
                </a:solidFill>
                <a:ea typeface="微软雅黑" panose="020B0503020204020204" pitchFamily="34" charset="-122"/>
              </a:rPr>
              <a:t>DMC</a:t>
            </a:r>
            <a:endParaRPr lang="zh-CN" altLang="en-US" sz="1199" dirty="0">
              <a:solidFill>
                <a:srgbClr val="5ABAD0"/>
              </a:solidFill>
              <a:ea typeface="微软雅黑" panose="020B0503020204020204" pitchFamily="34" charset="-122"/>
            </a:endParaRPr>
          </a:p>
        </p:txBody>
      </p:sp>
      <p:sp>
        <p:nvSpPr>
          <p:cNvPr id="79" name="圆角矩形 39">
            <a:extLst>
              <a:ext uri="{FF2B5EF4-FFF2-40B4-BE49-F238E27FC236}">
                <a16:creationId xmlns:a16="http://schemas.microsoft.com/office/drawing/2014/main" id="{A849CAAB-66DB-2746-82A7-90B7363CDF3B}"/>
              </a:ext>
            </a:extLst>
          </p:cNvPr>
          <p:cNvSpPr/>
          <p:nvPr/>
        </p:nvSpPr>
        <p:spPr>
          <a:xfrm>
            <a:off x="4817683" y="2734449"/>
            <a:ext cx="1582614" cy="498562"/>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5ABAD0"/>
                </a:solidFill>
                <a:ea typeface="微软雅黑" panose="020B0503020204020204" pitchFamily="34" charset="-122"/>
              </a:rPr>
              <a:t>DBBrain</a:t>
            </a:r>
            <a:endParaRPr lang="zh-CN" altLang="en-US" sz="1199" dirty="0">
              <a:solidFill>
                <a:srgbClr val="5ABAD0"/>
              </a:solidFill>
              <a:ea typeface="微软雅黑" panose="020B0503020204020204" pitchFamily="34" charset="-122"/>
            </a:endParaRPr>
          </a:p>
        </p:txBody>
      </p:sp>
      <p:sp>
        <p:nvSpPr>
          <p:cNvPr id="80" name="圆角矩形 39">
            <a:extLst>
              <a:ext uri="{FF2B5EF4-FFF2-40B4-BE49-F238E27FC236}">
                <a16:creationId xmlns:a16="http://schemas.microsoft.com/office/drawing/2014/main" id="{18AEA46F-2C86-2A43-93CB-66ABCDCED890}"/>
              </a:ext>
            </a:extLst>
          </p:cNvPr>
          <p:cNvSpPr/>
          <p:nvPr/>
        </p:nvSpPr>
        <p:spPr>
          <a:xfrm>
            <a:off x="6742646" y="2736742"/>
            <a:ext cx="1443268" cy="49626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1199" dirty="0">
                <a:solidFill>
                  <a:srgbClr val="5ABAD0"/>
                </a:solidFill>
                <a:ea typeface="微软雅黑" panose="020B0503020204020204" pitchFamily="34" charset="-122"/>
              </a:rPr>
              <a:t>Cloud Visualization</a:t>
            </a:r>
            <a:endParaRPr lang="zh-CN" altLang="en-US" sz="1199" dirty="0">
              <a:solidFill>
                <a:srgbClr val="5ABAD0"/>
              </a:solidFill>
              <a:ea typeface="微软雅黑" panose="020B0503020204020204" pitchFamily="34" charset="-122"/>
            </a:endParaRPr>
          </a:p>
        </p:txBody>
      </p:sp>
      <p:sp>
        <p:nvSpPr>
          <p:cNvPr id="81" name="圆角矩形 39">
            <a:extLst>
              <a:ext uri="{FF2B5EF4-FFF2-40B4-BE49-F238E27FC236}">
                <a16:creationId xmlns:a16="http://schemas.microsoft.com/office/drawing/2014/main" id="{6F769741-1B33-624B-ABAB-4EFE9763AED8}"/>
              </a:ext>
            </a:extLst>
          </p:cNvPr>
          <p:cNvSpPr/>
          <p:nvPr/>
        </p:nvSpPr>
        <p:spPr>
          <a:xfrm>
            <a:off x="8528263" y="2723512"/>
            <a:ext cx="1375499" cy="50949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1199" dirty="0">
                <a:solidFill>
                  <a:srgbClr val="5ABAD0"/>
                </a:solidFill>
                <a:ea typeface="微软雅黑" panose="020B0503020204020204" pitchFamily="34" charset="-122"/>
              </a:rPr>
              <a:t>Expert Service</a:t>
            </a:r>
            <a:endParaRPr lang="zh-CN" altLang="en-US" sz="1199" dirty="0">
              <a:solidFill>
                <a:srgbClr val="5ABAD0"/>
              </a:solidFill>
              <a:ea typeface="微软雅黑" panose="020B0503020204020204" pitchFamily="34" charset="-122"/>
            </a:endParaRPr>
          </a:p>
        </p:txBody>
      </p:sp>
      <p:sp>
        <p:nvSpPr>
          <p:cNvPr id="82" name="圆角矩形 39">
            <a:extLst>
              <a:ext uri="{FF2B5EF4-FFF2-40B4-BE49-F238E27FC236}">
                <a16:creationId xmlns:a16="http://schemas.microsoft.com/office/drawing/2014/main" id="{C08DF0CA-E844-0445-A373-4AD25DF9D53B}"/>
              </a:ext>
            </a:extLst>
          </p:cNvPr>
          <p:cNvSpPr/>
          <p:nvPr/>
        </p:nvSpPr>
        <p:spPr>
          <a:xfrm>
            <a:off x="973981" y="2736742"/>
            <a:ext cx="1652160" cy="49626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5ABAD0"/>
                </a:solidFill>
                <a:ea typeface="微软雅黑" panose="020B0503020204020204" pitchFamily="34" charset="-122"/>
              </a:rPr>
              <a:t>DTS</a:t>
            </a:r>
            <a:endParaRPr lang="zh-CN" altLang="en-US" sz="1199" dirty="0">
              <a:solidFill>
                <a:srgbClr val="5ABAD0"/>
              </a:solidFill>
              <a:ea typeface="微软雅黑" panose="020B0503020204020204" pitchFamily="34" charset="-122"/>
            </a:endParaRPr>
          </a:p>
        </p:txBody>
      </p:sp>
      <p:sp>
        <p:nvSpPr>
          <p:cNvPr id="83" name="矩形 82">
            <a:extLst>
              <a:ext uri="{FF2B5EF4-FFF2-40B4-BE49-F238E27FC236}">
                <a16:creationId xmlns:a16="http://schemas.microsoft.com/office/drawing/2014/main" id="{C91970E1-A474-1B4C-A7F7-6C99BF50DD86}"/>
              </a:ext>
            </a:extLst>
          </p:cNvPr>
          <p:cNvSpPr/>
          <p:nvPr/>
        </p:nvSpPr>
        <p:spPr>
          <a:xfrm>
            <a:off x="572976" y="3589631"/>
            <a:ext cx="2206423" cy="3000579"/>
          </a:xfrm>
          <a:prstGeom prst="rect">
            <a:avLst/>
          </a:prstGeom>
          <a:solidFill>
            <a:srgbClr val="63C17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1199" b="1">
              <a:ea typeface="微软雅黑" panose="020B0503020204020204" pitchFamily="34" charset="-122"/>
            </a:endParaRPr>
          </a:p>
        </p:txBody>
      </p:sp>
      <p:sp>
        <p:nvSpPr>
          <p:cNvPr id="84" name="矩形 83">
            <a:extLst>
              <a:ext uri="{FF2B5EF4-FFF2-40B4-BE49-F238E27FC236}">
                <a16:creationId xmlns:a16="http://schemas.microsoft.com/office/drawing/2014/main" id="{7C661131-52D2-7A44-9288-1B7756F0AD46}"/>
              </a:ext>
            </a:extLst>
          </p:cNvPr>
          <p:cNvSpPr/>
          <p:nvPr/>
        </p:nvSpPr>
        <p:spPr>
          <a:xfrm>
            <a:off x="996152" y="3566416"/>
            <a:ext cx="1175746" cy="666336"/>
          </a:xfrm>
          <a:prstGeom prst="rect">
            <a:avLst/>
          </a:prstGeom>
        </p:spPr>
        <p:txBody>
          <a:bodyPr wrap="square">
            <a:spAutoFit/>
          </a:bodyPr>
          <a:lstStyle/>
          <a:p>
            <a:pPr algn="ctr"/>
            <a:r>
              <a:rPr lang="en-US" altLang="zh-CN" sz="1865" b="1" dirty="0">
                <a:solidFill>
                  <a:schemeClr val="bg1"/>
                </a:solidFill>
                <a:ea typeface="微软雅黑" panose="020B0503020204020204" pitchFamily="34" charset="-122"/>
              </a:rPr>
              <a:t>Service module</a:t>
            </a:r>
          </a:p>
        </p:txBody>
      </p:sp>
      <p:sp>
        <p:nvSpPr>
          <p:cNvPr id="85" name="圆角矩形 49">
            <a:extLst>
              <a:ext uri="{FF2B5EF4-FFF2-40B4-BE49-F238E27FC236}">
                <a16:creationId xmlns:a16="http://schemas.microsoft.com/office/drawing/2014/main" id="{1E72843D-9943-0440-8F30-A312997F83A7}"/>
              </a:ext>
            </a:extLst>
          </p:cNvPr>
          <p:cNvSpPr/>
          <p:nvPr/>
        </p:nvSpPr>
        <p:spPr>
          <a:xfrm>
            <a:off x="739603" y="4177730"/>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rgbClr val="63C17A"/>
                </a:solidFill>
                <a:ea typeface="微软雅黑" panose="020B0503020204020204" pitchFamily="34" charset="-122"/>
              </a:rPr>
              <a:t>Disaster recovery</a:t>
            </a:r>
            <a:endParaRPr lang="zh-CN" altLang="en-US" sz="1200" dirty="0">
              <a:solidFill>
                <a:srgbClr val="63C17A"/>
              </a:solidFill>
              <a:ea typeface="微软雅黑" panose="020B0503020204020204" pitchFamily="34" charset="-122"/>
            </a:endParaRPr>
          </a:p>
        </p:txBody>
      </p:sp>
      <p:sp>
        <p:nvSpPr>
          <p:cNvPr id="86" name="圆角矩形 49">
            <a:extLst>
              <a:ext uri="{FF2B5EF4-FFF2-40B4-BE49-F238E27FC236}">
                <a16:creationId xmlns:a16="http://schemas.microsoft.com/office/drawing/2014/main" id="{BB81C0E7-53C9-3446-8E3B-8D954E96E16D}"/>
              </a:ext>
            </a:extLst>
          </p:cNvPr>
          <p:cNvSpPr/>
          <p:nvPr/>
        </p:nvSpPr>
        <p:spPr>
          <a:xfrm>
            <a:off x="739603" y="4756275"/>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Log</a:t>
            </a:r>
          </a:p>
        </p:txBody>
      </p:sp>
      <p:sp>
        <p:nvSpPr>
          <p:cNvPr id="87" name="圆角矩形 49">
            <a:extLst>
              <a:ext uri="{FF2B5EF4-FFF2-40B4-BE49-F238E27FC236}">
                <a16:creationId xmlns:a16="http://schemas.microsoft.com/office/drawing/2014/main" id="{51E117BD-5703-FE44-9024-0A73BE3CF0D4}"/>
              </a:ext>
            </a:extLst>
          </p:cNvPr>
          <p:cNvSpPr/>
          <p:nvPr/>
        </p:nvSpPr>
        <p:spPr>
          <a:xfrm>
            <a:off x="739603" y="5361509"/>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Alarm</a:t>
            </a:r>
            <a:endParaRPr lang="zh-CN" altLang="en-US" sz="1199" dirty="0">
              <a:solidFill>
                <a:srgbClr val="63C17A"/>
              </a:solidFill>
              <a:ea typeface="微软雅黑" panose="020B0503020204020204" pitchFamily="34" charset="-122"/>
            </a:endParaRPr>
          </a:p>
        </p:txBody>
      </p:sp>
      <p:sp>
        <p:nvSpPr>
          <p:cNvPr id="88" name="圆角矩形 49">
            <a:extLst>
              <a:ext uri="{FF2B5EF4-FFF2-40B4-BE49-F238E27FC236}">
                <a16:creationId xmlns:a16="http://schemas.microsoft.com/office/drawing/2014/main" id="{C8996238-A335-6049-9374-CE3D660FCF76}"/>
              </a:ext>
            </a:extLst>
          </p:cNvPr>
          <p:cNvSpPr/>
          <p:nvPr/>
        </p:nvSpPr>
        <p:spPr>
          <a:xfrm>
            <a:off x="1690996" y="4177730"/>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63C17A"/>
                </a:solidFill>
                <a:ea typeface="微软雅黑" panose="020B0503020204020204" pitchFamily="34" charset="-122"/>
              </a:rPr>
              <a:t>Migration</a:t>
            </a:r>
            <a:endParaRPr lang="zh-CN" altLang="en-US" sz="1100" dirty="0">
              <a:solidFill>
                <a:srgbClr val="63C17A"/>
              </a:solidFill>
              <a:ea typeface="微软雅黑" panose="020B0503020204020204" pitchFamily="34" charset="-122"/>
            </a:endParaRPr>
          </a:p>
        </p:txBody>
      </p:sp>
      <p:sp>
        <p:nvSpPr>
          <p:cNvPr id="89" name="圆角矩形 49">
            <a:extLst>
              <a:ext uri="{FF2B5EF4-FFF2-40B4-BE49-F238E27FC236}">
                <a16:creationId xmlns:a16="http://schemas.microsoft.com/office/drawing/2014/main" id="{856456D0-5650-9048-8CF8-5C782535E9D6}"/>
              </a:ext>
            </a:extLst>
          </p:cNvPr>
          <p:cNvSpPr/>
          <p:nvPr/>
        </p:nvSpPr>
        <p:spPr>
          <a:xfrm>
            <a:off x="1690996" y="4764573"/>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Backup.</a:t>
            </a:r>
            <a:endParaRPr lang="zh-CN" altLang="en-US" sz="1199" dirty="0">
              <a:solidFill>
                <a:srgbClr val="63C17A"/>
              </a:solidFill>
              <a:ea typeface="微软雅黑" panose="020B0503020204020204" pitchFamily="34" charset="-122"/>
            </a:endParaRPr>
          </a:p>
        </p:txBody>
      </p:sp>
      <p:sp>
        <p:nvSpPr>
          <p:cNvPr id="90" name="圆角矩形 49">
            <a:extLst>
              <a:ext uri="{FF2B5EF4-FFF2-40B4-BE49-F238E27FC236}">
                <a16:creationId xmlns:a16="http://schemas.microsoft.com/office/drawing/2014/main" id="{ED45C838-1C93-ED4A-A43C-C4B42FDFFCC0}"/>
              </a:ext>
            </a:extLst>
          </p:cNvPr>
          <p:cNvSpPr/>
          <p:nvPr/>
        </p:nvSpPr>
        <p:spPr>
          <a:xfrm>
            <a:off x="1690996" y="5361508"/>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High Availability</a:t>
            </a:r>
            <a:endParaRPr lang="zh-CN" altLang="en-US" sz="1199" dirty="0">
              <a:solidFill>
                <a:srgbClr val="63C17A"/>
              </a:solidFill>
              <a:ea typeface="微软雅黑" panose="020B0503020204020204" pitchFamily="34" charset="-122"/>
            </a:endParaRPr>
          </a:p>
        </p:txBody>
      </p:sp>
      <p:sp>
        <p:nvSpPr>
          <p:cNvPr id="91" name="矩形 90">
            <a:extLst>
              <a:ext uri="{FF2B5EF4-FFF2-40B4-BE49-F238E27FC236}">
                <a16:creationId xmlns:a16="http://schemas.microsoft.com/office/drawing/2014/main" id="{A1A908F0-E87C-E049-B7B3-A6337306A695}"/>
              </a:ext>
            </a:extLst>
          </p:cNvPr>
          <p:cNvSpPr/>
          <p:nvPr/>
        </p:nvSpPr>
        <p:spPr>
          <a:xfrm>
            <a:off x="2742976" y="3589631"/>
            <a:ext cx="9047894" cy="3005745"/>
          </a:xfrm>
          <a:prstGeom prst="rect">
            <a:avLst/>
          </a:prstGeom>
          <a:solidFill>
            <a:srgbClr val="63C17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zh-CN" sz="1199" b="1">
              <a:ea typeface="微软雅黑" panose="020B0503020204020204" pitchFamily="34" charset="-122"/>
            </a:endParaRPr>
          </a:p>
        </p:txBody>
      </p:sp>
      <p:sp>
        <p:nvSpPr>
          <p:cNvPr id="92" name="矩形 91">
            <a:extLst>
              <a:ext uri="{FF2B5EF4-FFF2-40B4-BE49-F238E27FC236}">
                <a16:creationId xmlns:a16="http://schemas.microsoft.com/office/drawing/2014/main" id="{D8EE318B-40B1-CE40-A84B-72998BA9FA4C}"/>
              </a:ext>
            </a:extLst>
          </p:cNvPr>
          <p:cNvSpPr/>
          <p:nvPr/>
        </p:nvSpPr>
        <p:spPr>
          <a:xfrm>
            <a:off x="3188922" y="3736235"/>
            <a:ext cx="6919290" cy="2698019"/>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p>
        </p:txBody>
      </p:sp>
      <p:sp>
        <p:nvSpPr>
          <p:cNvPr id="93" name="矩形 92">
            <a:extLst>
              <a:ext uri="{FF2B5EF4-FFF2-40B4-BE49-F238E27FC236}">
                <a16:creationId xmlns:a16="http://schemas.microsoft.com/office/drawing/2014/main" id="{9BA5B2C8-1396-9443-9A93-DEE32C541E57}"/>
              </a:ext>
            </a:extLst>
          </p:cNvPr>
          <p:cNvSpPr/>
          <p:nvPr/>
        </p:nvSpPr>
        <p:spPr>
          <a:xfrm>
            <a:off x="5750547" y="3694906"/>
            <a:ext cx="2010340" cy="391424"/>
          </a:xfrm>
          <a:prstGeom prst="rect">
            <a:avLst/>
          </a:prstGeom>
        </p:spPr>
        <p:txBody>
          <a:bodyPr wrap="square">
            <a:spAutoFit/>
          </a:bodyPr>
          <a:lstStyle/>
          <a:p>
            <a:pPr algn="ctr"/>
            <a:r>
              <a:rPr lang="en-US" altLang="zh-CN" sz="1865" b="1" dirty="0">
                <a:solidFill>
                  <a:schemeClr val="bg1"/>
                </a:solidFill>
                <a:ea typeface="微软雅黑" panose="020B0503020204020204" pitchFamily="34" charset="-122"/>
              </a:rPr>
              <a:t>Database</a:t>
            </a:r>
            <a:r>
              <a:rPr lang="zh-CN" altLang="en-US" sz="1865" b="1" dirty="0">
                <a:solidFill>
                  <a:schemeClr val="bg1"/>
                </a:solidFill>
                <a:ea typeface="微软雅黑" panose="020B0503020204020204" pitchFamily="34" charset="-122"/>
              </a:rPr>
              <a:t>  </a:t>
            </a:r>
            <a:r>
              <a:rPr lang="en-US" altLang="zh-CN" sz="1865" b="1" dirty="0">
                <a:solidFill>
                  <a:schemeClr val="bg1"/>
                </a:solidFill>
                <a:ea typeface="微软雅黑" panose="020B0503020204020204" pitchFamily="34" charset="-122"/>
              </a:rPr>
              <a:t>PaaS</a:t>
            </a:r>
          </a:p>
        </p:txBody>
      </p:sp>
      <p:sp>
        <p:nvSpPr>
          <p:cNvPr id="94" name="圆角矩形 49">
            <a:extLst>
              <a:ext uri="{FF2B5EF4-FFF2-40B4-BE49-F238E27FC236}">
                <a16:creationId xmlns:a16="http://schemas.microsoft.com/office/drawing/2014/main" id="{9A0A266F-54A3-CC4E-8FE7-6FBD7B0A472F}"/>
              </a:ext>
            </a:extLst>
          </p:cNvPr>
          <p:cNvSpPr/>
          <p:nvPr/>
        </p:nvSpPr>
        <p:spPr>
          <a:xfrm>
            <a:off x="4646546" y="4202973"/>
            <a:ext cx="1053131" cy="1035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Aft>
                <a:spcPct val="15000"/>
              </a:spcAft>
            </a:pPr>
            <a:r>
              <a:rPr lang="en-US" altLang="zh-CN" sz="1199" dirty="0">
                <a:solidFill>
                  <a:srgbClr val="FF0000"/>
                </a:solidFill>
                <a:ea typeface="微软雅黑" panose="020B0503020204020204" pitchFamily="34" charset="-122"/>
              </a:rPr>
              <a:t>TDSQL</a:t>
            </a:r>
            <a:endParaRPr lang="zh-CN" altLang="en-US" sz="1199" dirty="0">
              <a:solidFill>
                <a:srgbClr val="FF0000"/>
              </a:solidFill>
              <a:ea typeface="微软雅黑" panose="020B0503020204020204" pitchFamily="34" charset="-122"/>
            </a:endParaRPr>
          </a:p>
          <a:p>
            <a:pPr>
              <a:lnSpc>
                <a:spcPct val="90000"/>
              </a:lnSpc>
              <a:spcAft>
                <a:spcPct val="15000"/>
              </a:spcAft>
            </a:pPr>
            <a:r>
              <a:rPr lang="en-US" altLang="zh-CN" sz="1199" dirty="0" err="1">
                <a:solidFill>
                  <a:srgbClr val="63C17A"/>
                </a:solidFill>
                <a:ea typeface="微软雅黑" panose="020B0503020204020204" pitchFamily="34" charset="-122"/>
              </a:rPr>
              <a:t>TBase</a:t>
            </a:r>
            <a:endParaRPr lang="zh-CN" altLang="en-US" sz="1199" dirty="0">
              <a:solidFill>
                <a:srgbClr val="63C17A"/>
              </a:solidFill>
              <a:ea typeface="微软雅黑" panose="020B0503020204020204" pitchFamily="34" charset="-122"/>
            </a:endParaRPr>
          </a:p>
          <a:p>
            <a:pPr>
              <a:lnSpc>
                <a:spcPct val="90000"/>
              </a:lnSpc>
              <a:spcAft>
                <a:spcPct val="15000"/>
              </a:spcAft>
            </a:pPr>
            <a:r>
              <a:rPr lang="en-US" altLang="zh-CN" sz="1199" dirty="0" err="1">
                <a:solidFill>
                  <a:srgbClr val="63C17A"/>
                </a:solidFill>
                <a:ea typeface="微软雅黑" panose="020B0503020204020204" pitchFamily="34" charset="-122"/>
              </a:rPr>
              <a:t>CynosDB</a:t>
            </a:r>
            <a:endParaRPr lang="zh-CN" altLang="en-US" sz="1199" dirty="0">
              <a:solidFill>
                <a:srgbClr val="63C17A"/>
              </a:solidFill>
              <a:ea typeface="微软雅黑" panose="020B0503020204020204" pitchFamily="34" charset="-122"/>
            </a:endParaRPr>
          </a:p>
        </p:txBody>
      </p:sp>
      <p:sp>
        <p:nvSpPr>
          <p:cNvPr id="95" name="圆角矩形 49">
            <a:extLst>
              <a:ext uri="{FF2B5EF4-FFF2-40B4-BE49-F238E27FC236}">
                <a16:creationId xmlns:a16="http://schemas.microsoft.com/office/drawing/2014/main" id="{63D31808-7E98-8240-8A7F-C79B1270777B}"/>
              </a:ext>
            </a:extLst>
          </p:cNvPr>
          <p:cNvSpPr/>
          <p:nvPr/>
        </p:nvSpPr>
        <p:spPr>
          <a:xfrm>
            <a:off x="5785398" y="4202973"/>
            <a:ext cx="1123790" cy="1035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ct val="0"/>
              </a:spcBef>
              <a:spcAft>
                <a:spcPct val="15000"/>
              </a:spcAft>
            </a:pPr>
            <a:r>
              <a:rPr lang="en" altLang="zh-CN" sz="1199" dirty="0">
                <a:solidFill>
                  <a:srgbClr val="63C17A"/>
                </a:solidFill>
                <a:ea typeface="微软雅黑" panose="020B0503020204020204" pitchFamily="34" charset="-122"/>
              </a:rPr>
              <a:t>Redis</a:t>
            </a:r>
            <a:endParaRPr lang="zh-CN" altLang="en-US" sz="1199" dirty="0">
              <a:solidFill>
                <a:srgbClr val="63C17A"/>
              </a:solidFill>
              <a:ea typeface="微软雅黑" panose="020B0503020204020204" pitchFamily="34" charset="-122"/>
            </a:endParaRP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MongoDB</a:t>
            </a: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CTSDB</a:t>
            </a: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Tc</a:t>
            </a:r>
            <a:r>
              <a:rPr lang="en-US" altLang="zh-CN" sz="1199" dirty="0">
                <a:solidFill>
                  <a:srgbClr val="63C17A"/>
                </a:solidFill>
                <a:ea typeface="微软雅黑" panose="020B0503020204020204" pitchFamily="34" charset="-122"/>
              </a:rPr>
              <a:t>a</a:t>
            </a:r>
            <a:r>
              <a:rPr lang="en" altLang="zh-CN" sz="1199" dirty="0" err="1">
                <a:solidFill>
                  <a:srgbClr val="63C17A"/>
                </a:solidFill>
                <a:ea typeface="微软雅黑" panose="020B0503020204020204" pitchFamily="34" charset="-122"/>
              </a:rPr>
              <a:t>aplus</a:t>
            </a:r>
            <a:endParaRPr lang="en" altLang="zh-CN" sz="1199" dirty="0">
              <a:solidFill>
                <a:srgbClr val="63C17A"/>
              </a:solidFill>
              <a:ea typeface="微软雅黑" panose="020B0503020204020204" pitchFamily="34" charset="-122"/>
            </a:endParaRP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Memcached</a:t>
            </a:r>
          </a:p>
        </p:txBody>
      </p:sp>
      <p:sp>
        <p:nvSpPr>
          <p:cNvPr id="96" name="圆角矩形 49">
            <a:extLst>
              <a:ext uri="{FF2B5EF4-FFF2-40B4-BE49-F238E27FC236}">
                <a16:creationId xmlns:a16="http://schemas.microsoft.com/office/drawing/2014/main" id="{5E806DD4-3AD2-8B41-B602-A04755319774}"/>
              </a:ext>
            </a:extLst>
          </p:cNvPr>
          <p:cNvSpPr/>
          <p:nvPr/>
        </p:nvSpPr>
        <p:spPr>
          <a:xfrm>
            <a:off x="6994909" y="4202973"/>
            <a:ext cx="1123790" cy="1035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ct val="15000"/>
              </a:spcAft>
            </a:pPr>
            <a:r>
              <a:rPr lang="en-US" altLang="zh-CN" sz="1199" dirty="0" err="1">
                <a:solidFill>
                  <a:srgbClr val="63C17A"/>
                </a:solidFill>
                <a:ea typeface="微软雅黑" panose="020B0503020204020204" pitchFamily="34" charset="-122"/>
              </a:rPr>
              <a:t>Gbase</a:t>
            </a:r>
            <a:r>
              <a:rPr lang="en-US" altLang="zh-CN" sz="1199" dirty="0">
                <a:solidFill>
                  <a:srgbClr val="63C17A"/>
                </a:solidFill>
                <a:ea typeface="微软雅黑" panose="020B0503020204020204" pitchFamily="34" charset="-122"/>
              </a:rPr>
              <a:t>(</a:t>
            </a:r>
            <a:r>
              <a:rPr lang="en" altLang="zh-CN" sz="1199" dirty="0">
                <a:solidFill>
                  <a:srgbClr val="63C17A"/>
                </a:solidFill>
                <a:ea typeface="微软雅黑" panose="020B0503020204020204" pitchFamily="34" charset="-122"/>
              </a:rPr>
              <a:t>external</a:t>
            </a:r>
            <a:r>
              <a:rPr lang="en-US" altLang="zh-CN" sz="1199" dirty="0">
                <a:solidFill>
                  <a:srgbClr val="63C17A"/>
                </a:solidFill>
                <a:ea typeface="微软雅黑" panose="020B0503020204020204" pitchFamily="34" charset="-122"/>
              </a:rPr>
              <a:t>)</a:t>
            </a:r>
            <a:endParaRPr lang="zh-CN" altLang="en-US" sz="1199" dirty="0">
              <a:solidFill>
                <a:srgbClr val="63C17A"/>
              </a:solidFill>
              <a:ea typeface="微软雅黑" panose="020B0503020204020204" pitchFamily="34" charset="-122"/>
            </a:endParaRPr>
          </a:p>
          <a:p>
            <a:pPr>
              <a:lnSpc>
                <a:spcPct val="90000"/>
              </a:lnSpc>
              <a:spcBef>
                <a:spcPct val="0"/>
              </a:spcBef>
              <a:spcAft>
                <a:spcPct val="15000"/>
              </a:spcAft>
            </a:pPr>
            <a:r>
              <a:rPr lang="en-US" altLang="zh-CN" sz="1199" dirty="0" err="1">
                <a:solidFill>
                  <a:srgbClr val="63C17A"/>
                </a:solidFill>
                <a:ea typeface="微软雅黑" panose="020B0503020204020204" pitchFamily="34" charset="-122"/>
              </a:rPr>
              <a:t>CStore</a:t>
            </a:r>
            <a:r>
              <a:rPr lang="en-US" altLang="zh-CN" sz="1199" dirty="0">
                <a:solidFill>
                  <a:srgbClr val="63C17A"/>
                </a:solidFill>
                <a:ea typeface="微软雅黑" panose="020B0503020204020204" pitchFamily="34" charset="-122"/>
              </a:rPr>
              <a:t>(stand-alone)</a:t>
            </a:r>
            <a:endParaRPr lang="zh-CN" altLang="en-US" sz="1199" dirty="0">
              <a:solidFill>
                <a:srgbClr val="63C17A"/>
              </a:solidFill>
              <a:ea typeface="微软雅黑" panose="020B0503020204020204" pitchFamily="34" charset="-122"/>
            </a:endParaRPr>
          </a:p>
        </p:txBody>
      </p:sp>
      <p:sp>
        <p:nvSpPr>
          <p:cNvPr id="97" name="圆角矩形 49">
            <a:extLst>
              <a:ext uri="{FF2B5EF4-FFF2-40B4-BE49-F238E27FC236}">
                <a16:creationId xmlns:a16="http://schemas.microsoft.com/office/drawing/2014/main" id="{9D555D45-211E-3B4D-857D-361643AEAE13}"/>
              </a:ext>
            </a:extLst>
          </p:cNvPr>
          <p:cNvSpPr/>
          <p:nvPr/>
        </p:nvSpPr>
        <p:spPr>
          <a:xfrm>
            <a:off x="8204420" y="4202973"/>
            <a:ext cx="939348" cy="1035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ct val="0"/>
              </a:spcBef>
              <a:spcAft>
                <a:spcPct val="15000"/>
              </a:spcAft>
            </a:pPr>
            <a:r>
              <a:rPr lang="en-US" altLang="zh-CN" sz="1199" dirty="0">
                <a:solidFill>
                  <a:srgbClr val="63C17A"/>
                </a:solidFill>
                <a:ea typeface="微软雅黑" panose="020B0503020204020204" pitchFamily="34" charset="-122"/>
              </a:rPr>
              <a:t>TData</a:t>
            </a:r>
            <a:endParaRPr lang="zh-CN" altLang="en-US" sz="1199" dirty="0">
              <a:solidFill>
                <a:srgbClr val="63C17A"/>
              </a:solidFill>
              <a:ea typeface="微软雅黑" panose="020B0503020204020204" pitchFamily="34" charset="-122"/>
            </a:endParaRPr>
          </a:p>
          <a:p>
            <a:pPr lvl="0">
              <a:lnSpc>
                <a:spcPct val="90000"/>
              </a:lnSpc>
              <a:spcBef>
                <a:spcPct val="0"/>
              </a:spcBef>
              <a:spcAft>
                <a:spcPct val="15000"/>
              </a:spcAft>
            </a:pPr>
            <a:r>
              <a:rPr lang="en-US" altLang="zh-CN" sz="1199" dirty="0">
                <a:solidFill>
                  <a:srgbClr val="63C17A"/>
                </a:solidFill>
                <a:ea typeface="微软雅黑" panose="020B0503020204020204" pitchFamily="34" charset="-122"/>
              </a:rPr>
              <a:t>TDSQL</a:t>
            </a:r>
            <a:r>
              <a:rPr lang="zh-CN" altLang="en-US" sz="1199" dirty="0">
                <a:solidFill>
                  <a:srgbClr val="63C17A"/>
                </a:solidFill>
                <a:ea typeface="微软雅黑" panose="020B0503020204020204" pitchFamily="34" charset="-122"/>
              </a:rPr>
              <a:t> </a:t>
            </a:r>
            <a:r>
              <a:rPr lang="en-US" altLang="zh-CN" sz="1199" dirty="0">
                <a:solidFill>
                  <a:srgbClr val="63C17A"/>
                </a:solidFill>
                <a:ea typeface="微软雅黑" panose="020B0503020204020204" pitchFamily="34" charset="-122"/>
              </a:rPr>
              <a:t>Rack</a:t>
            </a:r>
            <a:endParaRPr lang="zh-CN" altLang="en-US" sz="1199" dirty="0">
              <a:solidFill>
                <a:srgbClr val="63C17A"/>
              </a:solidFill>
              <a:ea typeface="微软雅黑" panose="020B0503020204020204" pitchFamily="34" charset="-122"/>
            </a:endParaRPr>
          </a:p>
          <a:p>
            <a:pPr marL="190310" indent="-190310">
              <a:buFont typeface="Arial" panose="020B0604020202020204" pitchFamily="34" charset="0"/>
              <a:buChar char="•"/>
            </a:pPr>
            <a:endParaRPr lang="en" altLang="zh-CN" sz="1066" dirty="0">
              <a:solidFill>
                <a:srgbClr val="63C17A"/>
              </a:solidFill>
              <a:ea typeface="微软雅黑" panose="020B0503020204020204" pitchFamily="34" charset="-122"/>
            </a:endParaRPr>
          </a:p>
        </p:txBody>
      </p:sp>
      <p:sp>
        <p:nvSpPr>
          <p:cNvPr id="98" name="圆角矩形 49">
            <a:extLst>
              <a:ext uri="{FF2B5EF4-FFF2-40B4-BE49-F238E27FC236}">
                <a16:creationId xmlns:a16="http://schemas.microsoft.com/office/drawing/2014/main" id="{BDBCEFFE-3626-604B-A250-E7D2423667CD}"/>
              </a:ext>
            </a:extLst>
          </p:cNvPr>
          <p:cNvSpPr/>
          <p:nvPr/>
        </p:nvSpPr>
        <p:spPr>
          <a:xfrm>
            <a:off x="3379497" y="5815613"/>
            <a:ext cx="3056666" cy="426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Physical</a:t>
            </a:r>
            <a:r>
              <a:rPr lang="zh-CN" altLang="en-US" sz="1199" dirty="0">
                <a:solidFill>
                  <a:srgbClr val="63C17A"/>
                </a:solidFill>
                <a:ea typeface="微软雅黑" panose="020B0503020204020204" pitchFamily="34" charset="-122"/>
              </a:rPr>
              <a:t> </a:t>
            </a:r>
            <a:r>
              <a:rPr lang="en-US" altLang="zh-CN" sz="1199" dirty="0">
                <a:solidFill>
                  <a:srgbClr val="63C17A"/>
                </a:solidFill>
                <a:ea typeface="微软雅黑" panose="020B0503020204020204" pitchFamily="34" charset="-122"/>
              </a:rPr>
              <a:t>Machine</a:t>
            </a:r>
            <a:r>
              <a:rPr lang="zh-CN" altLang="en-US" sz="1199" dirty="0">
                <a:solidFill>
                  <a:srgbClr val="63C17A"/>
                </a:solidFill>
                <a:ea typeface="微软雅黑" panose="020B0503020204020204" pitchFamily="34" charset="-122"/>
              </a:rPr>
              <a:t>（</a:t>
            </a:r>
            <a:r>
              <a:rPr lang="en-US" altLang="zh-CN" sz="1199" dirty="0">
                <a:solidFill>
                  <a:srgbClr val="63C17A"/>
                </a:solidFill>
                <a:ea typeface="微软雅黑" panose="020B0503020204020204" pitchFamily="34" charset="-122"/>
              </a:rPr>
              <a:t>Tencent</a:t>
            </a:r>
            <a:r>
              <a:rPr lang="zh-CN" altLang="en-US" sz="1199" dirty="0">
                <a:solidFill>
                  <a:srgbClr val="63C17A"/>
                </a:solidFill>
                <a:ea typeface="微软雅黑" panose="020B0503020204020204" pitchFamily="34" charset="-122"/>
              </a:rPr>
              <a:t> </a:t>
            </a:r>
            <a:r>
              <a:rPr lang="en" altLang="zh-CN" sz="1199" dirty="0">
                <a:solidFill>
                  <a:srgbClr val="63C17A"/>
                </a:solidFill>
                <a:ea typeface="微软雅黑" panose="020B0503020204020204" pitchFamily="34" charset="-122"/>
              </a:rPr>
              <a:t>Linux</a:t>
            </a:r>
            <a:r>
              <a:rPr lang="zh-CN" altLang="en" sz="1199" dirty="0">
                <a:solidFill>
                  <a:srgbClr val="63C17A"/>
                </a:solidFill>
                <a:ea typeface="微软雅黑" panose="020B0503020204020204" pitchFamily="34" charset="-122"/>
              </a:rPr>
              <a:t>）</a:t>
            </a:r>
          </a:p>
        </p:txBody>
      </p:sp>
      <p:sp>
        <p:nvSpPr>
          <p:cNvPr id="99" name="矩形 98">
            <a:extLst>
              <a:ext uri="{FF2B5EF4-FFF2-40B4-BE49-F238E27FC236}">
                <a16:creationId xmlns:a16="http://schemas.microsoft.com/office/drawing/2014/main" id="{05344307-1DBF-DB45-AA1E-54D3888673D8}"/>
              </a:ext>
            </a:extLst>
          </p:cNvPr>
          <p:cNvSpPr/>
          <p:nvPr/>
        </p:nvSpPr>
        <p:spPr>
          <a:xfrm>
            <a:off x="10256638" y="3725974"/>
            <a:ext cx="1313449" cy="270828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199"/>
          </a:p>
        </p:txBody>
      </p:sp>
      <p:sp>
        <p:nvSpPr>
          <p:cNvPr id="100" name="矩形 99">
            <a:extLst>
              <a:ext uri="{FF2B5EF4-FFF2-40B4-BE49-F238E27FC236}">
                <a16:creationId xmlns:a16="http://schemas.microsoft.com/office/drawing/2014/main" id="{692EB3CC-5695-9E4C-B131-905934F7EC29}"/>
              </a:ext>
            </a:extLst>
          </p:cNvPr>
          <p:cNvSpPr/>
          <p:nvPr/>
        </p:nvSpPr>
        <p:spPr>
          <a:xfrm>
            <a:off x="10158124" y="3734987"/>
            <a:ext cx="1626053" cy="379335"/>
          </a:xfrm>
          <a:prstGeom prst="rect">
            <a:avLst/>
          </a:prstGeom>
        </p:spPr>
        <p:txBody>
          <a:bodyPr wrap="square">
            <a:spAutoFit/>
          </a:bodyPr>
          <a:lstStyle/>
          <a:p>
            <a:pPr algn="ctr"/>
            <a:r>
              <a:rPr lang="en-US" altLang="zh-CN" sz="1865" b="1" dirty="0">
                <a:solidFill>
                  <a:schemeClr val="bg1"/>
                </a:solidFill>
                <a:ea typeface="微软雅黑" panose="020B0503020204020204" pitchFamily="34" charset="-122"/>
              </a:rPr>
              <a:t>Scheduler</a:t>
            </a:r>
          </a:p>
        </p:txBody>
      </p:sp>
      <p:sp>
        <p:nvSpPr>
          <p:cNvPr id="101" name="圆角矩形 49">
            <a:extLst>
              <a:ext uri="{FF2B5EF4-FFF2-40B4-BE49-F238E27FC236}">
                <a16:creationId xmlns:a16="http://schemas.microsoft.com/office/drawing/2014/main" id="{FCFC6B3B-9099-BB4D-A846-05F30ECA256F}"/>
              </a:ext>
            </a:extLst>
          </p:cNvPr>
          <p:cNvSpPr/>
          <p:nvPr/>
        </p:nvSpPr>
        <p:spPr>
          <a:xfrm>
            <a:off x="10363016" y="4181609"/>
            <a:ext cx="1152231"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Failover</a:t>
            </a:r>
            <a:endParaRPr lang="zh-CN" altLang="en-US" sz="1199" dirty="0">
              <a:solidFill>
                <a:srgbClr val="63C17A"/>
              </a:solidFill>
              <a:ea typeface="微软雅黑" panose="020B0503020204020204" pitchFamily="34" charset="-122"/>
            </a:endParaRPr>
          </a:p>
        </p:txBody>
      </p:sp>
      <p:sp>
        <p:nvSpPr>
          <p:cNvPr id="102" name="圆角矩形 49">
            <a:extLst>
              <a:ext uri="{FF2B5EF4-FFF2-40B4-BE49-F238E27FC236}">
                <a16:creationId xmlns:a16="http://schemas.microsoft.com/office/drawing/2014/main" id="{9952F732-871B-AA4C-8A10-D7C3D2BD8DA1}"/>
              </a:ext>
            </a:extLst>
          </p:cNvPr>
          <p:cNvSpPr/>
          <p:nvPr/>
        </p:nvSpPr>
        <p:spPr>
          <a:xfrm>
            <a:off x="10363016" y="4958300"/>
            <a:ext cx="1152231"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Task deployment..</a:t>
            </a:r>
            <a:endParaRPr lang="zh-CN" altLang="en-US" sz="1199" dirty="0">
              <a:solidFill>
                <a:srgbClr val="63C17A"/>
              </a:solidFill>
              <a:ea typeface="微软雅黑" panose="020B0503020204020204" pitchFamily="34" charset="-122"/>
            </a:endParaRPr>
          </a:p>
        </p:txBody>
      </p:sp>
      <p:sp>
        <p:nvSpPr>
          <p:cNvPr id="103" name="文本框 102">
            <a:extLst>
              <a:ext uri="{FF2B5EF4-FFF2-40B4-BE49-F238E27FC236}">
                <a16:creationId xmlns:a16="http://schemas.microsoft.com/office/drawing/2014/main" id="{D42495DF-CF7E-BA4B-9F0E-4561571A7BE2}"/>
              </a:ext>
            </a:extLst>
          </p:cNvPr>
          <p:cNvSpPr txBox="1"/>
          <p:nvPr/>
        </p:nvSpPr>
        <p:spPr>
          <a:xfrm>
            <a:off x="3445303" y="3991212"/>
            <a:ext cx="974315" cy="246221"/>
          </a:xfrm>
          <a:prstGeom prst="rect">
            <a:avLst/>
          </a:prstGeom>
          <a:noFill/>
        </p:spPr>
        <p:txBody>
          <a:bodyPr wrap="square" rtlCol="0">
            <a:spAutoFit/>
          </a:bodyPr>
          <a:lstStyle/>
          <a:p>
            <a:r>
              <a:rPr kumimoji="1" lang="en-US" altLang="zh-CN" sz="1000" dirty="0">
                <a:solidFill>
                  <a:schemeClr val="bg1"/>
                </a:solidFill>
              </a:rPr>
              <a:t>RDBMS</a:t>
            </a:r>
            <a:endParaRPr kumimoji="1" lang="zh-CN" altLang="en-US" sz="1000" dirty="0">
              <a:solidFill>
                <a:schemeClr val="bg1"/>
              </a:solidFill>
            </a:endParaRPr>
          </a:p>
        </p:txBody>
      </p:sp>
      <p:sp>
        <p:nvSpPr>
          <p:cNvPr id="104" name="圆角矩形 49">
            <a:extLst>
              <a:ext uri="{FF2B5EF4-FFF2-40B4-BE49-F238E27FC236}">
                <a16:creationId xmlns:a16="http://schemas.microsoft.com/office/drawing/2014/main" id="{B118A3E3-9691-0343-9561-A3B67A7A4795}"/>
              </a:ext>
            </a:extLst>
          </p:cNvPr>
          <p:cNvSpPr/>
          <p:nvPr/>
        </p:nvSpPr>
        <p:spPr>
          <a:xfrm>
            <a:off x="7364365" y="5815613"/>
            <a:ext cx="1793755" cy="426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CVM</a:t>
            </a:r>
            <a:endParaRPr lang="zh-CN" altLang="en" sz="1199" dirty="0">
              <a:solidFill>
                <a:srgbClr val="63C17A"/>
              </a:solidFill>
              <a:ea typeface="微软雅黑" panose="020B0503020204020204" pitchFamily="34" charset="-122"/>
            </a:endParaRPr>
          </a:p>
        </p:txBody>
      </p:sp>
      <p:sp>
        <p:nvSpPr>
          <p:cNvPr id="105" name="圆角矩形 49">
            <a:extLst>
              <a:ext uri="{FF2B5EF4-FFF2-40B4-BE49-F238E27FC236}">
                <a16:creationId xmlns:a16="http://schemas.microsoft.com/office/drawing/2014/main" id="{20BB5030-CA8F-7B4D-8493-EE60BE21EDDC}"/>
              </a:ext>
            </a:extLst>
          </p:cNvPr>
          <p:cNvSpPr/>
          <p:nvPr/>
        </p:nvSpPr>
        <p:spPr>
          <a:xfrm>
            <a:off x="9229490" y="4202973"/>
            <a:ext cx="815808" cy="1035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ct val="15000"/>
              </a:spcAft>
            </a:pPr>
            <a:r>
              <a:rPr lang="en-US" altLang="zh-CN" sz="1199" dirty="0" err="1">
                <a:solidFill>
                  <a:srgbClr val="63C17A"/>
                </a:solidFill>
                <a:ea typeface="微软雅黑" panose="020B0503020204020204" pitchFamily="34" charset="-122"/>
              </a:rPr>
              <a:t>Easygraph</a:t>
            </a:r>
            <a:endParaRPr lang="en-US" altLang="zh-CN" sz="1199" dirty="0">
              <a:solidFill>
                <a:srgbClr val="63C17A"/>
              </a:solidFill>
              <a:ea typeface="微软雅黑" panose="020B0503020204020204" pitchFamily="34" charset="-122"/>
            </a:endParaRPr>
          </a:p>
          <a:p>
            <a:pPr>
              <a:lnSpc>
                <a:spcPct val="90000"/>
              </a:lnSpc>
              <a:spcBef>
                <a:spcPct val="0"/>
              </a:spcBef>
              <a:spcAft>
                <a:spcPct val="15000"/>
              </a:spcAft>
            </a:pPr>
            <a:r>
              <a:rPr lang="en-US" altLang="zh-CN" sz="1199" dirty="0">
                <a:solidFill>
                  <a:srgbClr val="63C17A"/>
                </a:solidFill>
                <a:ea typeface="微软雅黑" panose="020B0503020204020204" pitchFamily="34" charset="-122"/>
              </a:rPr>
              <a:t>(doing)</a:t>
            </a:r>
          </a:p>
          <a:p>
            <a:pPr>
              <a:lnSpc>
                <a:spcPct val="90000"/>
              </a:lnSpc>
              <a:spcBef>
                <a:spcPct val="0"/>
              </a:spcBef>
              <a:spcAft>
                <a:spcPct val="15000"/>
              </a:spcAft>
            </a:pPr>
            <a:r>
              <a:rPr lang="en-US" altLang="zh-CN" sz="1199" dirty="0" err="1">
                <a:solidFill>
                  <a:srgbClr val="63C17A"/>
                </a:solidFill>
                <a:ea typeface="微软雅黑" panose="020B0503020204020204" pitchFamily="34" charset="-122"/>
              </a:rPr>
              <a:t>YottaDB</a:t>
            </a:r>
            <a:r>
              <a:rPr lang="en-US" altLang="zh-CN" sz="1199" dirty="0">
                <a:solidFill>
                  <a:srgbClr val="63C17A"/>
                </a:solidFill>
                <a:ea typeface="微软雅黑" panose="020B0503020204020204" pitchFamily="34" charset="-122"/>
              </a:rPr>
              <a:t>(doing)</a:t>
            </a:r>
          </a:p>
        </p:txBody>
      </p:sp>
      <p:sp>
        <p:nvSpPr>
          <p:cNvPr id="106" name="圆角矩形 105">
            <a:extLst>
              <a:ext uri="{FF2B5EF4-FFF2-40B4-BE49-F238E27FC236}">
                <a16:creationId xmlns:a16="http://schemas.microsoft.com/office/drawing/2014/main" id="{314B1F21-3549-3040-A561-B903FE9A4E90}"/>
              </a:ext>
            </a:extLst>
          </p:cNvPr>
          <p:cNvSpPr/>
          <p:nvPr/>
        </p:nvSpPr>
        <p:spPr>
          <a:xfrm>
            <a:off x="3379497" y="4202973"/>
            <a:ext cx="1181328" cy="103583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ct val="0"/>
              </a:spcBef>
              <a:spcAft>
                <a:spcPct val="15000"/>
              </a:spcAft>
            </a:pPr>
            <a:r>
              <a:rPr lang="en" altLang="zh-CN" sz="1199" dirty="0">
                <a:solidFill>
                  <a:srgbClr val="63C17A"/>
                </a:solidFill>
                <a:ea typeface="微软雅黑" panose="020B0503020204020204" pitchFamily="34" charset="-122"/>
              </a:rPr>
              <a:t>MySQL</a:t>
            </a:r>
            <a:endParaRPr lang="zh-CN" altLang="en-US" sz="1199" dirty="0">
              <a:solidFill>
                <a:srgbClr val="63C17A"/>
              </a:solidFill>
              <a:ea typeface="微软雅黑" panose="020B0503020204020204" pitchFamily="34" charset="-122"/>
            </a:endParaRP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SQLServer</a:t>
            </a: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PostgreSQL</a:t>
            </a:r>
          </a:p>
          <a:p>
            <a:pPr lvl="0">
              <a:lnSpc>
                <a:spcPct val="90000"/>
              </a:lnSpc>
              <a:spcBef>
                <a:spcPct val="0"/>
              </a:spcBef>
              <a:spcAft>
                <a:spcPct val="15000"/>
              </a:spcAft>
            </a:pPr>
            <a:r>
              <a:rPr lang="en" altLang="zh-CN" sz="1199" dirty="0">
                <a:solidFill>
                  <a:srgbClr val="63C17A"/>
                </a:solidFill>
                <a:ea typeface="微软雅黑" panose="020B0503020204020204" pitchFamily="34" charset="-122"/>
              </a:rPr>
              <a:t>MariaDB</a:t>
            </a:r>
          </a:p>
        </p:txBody>
      </p:sp>
      <p:sp>
        <p:nvSpPr>
          <p:cNvPr id="107" name="圆角矩形 49">
            <a:extLst>
              <a:ext uri="{FF2B5EF4-FFF2-40B4-BE49-F238E27FC236}">
                <a16:creationId xmlns:a16="http://schemas.microsoft.com/office/drawing/2014/main" id="{5636F228-92E0-D74A-A936-A79AF6521B84}"/>
              </a:ext>
            </a:extLst>
          </p:cNvPr>
          <p:cNvSpPr/>
          <p:nvPr/>
        </p:nvSpPr>
        <p:spPr>
          <a:xfrm>
            <a:off x="6157771" y="5506595"/>
            <a:ext cx="3845939" cy="22897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1199" dirty="0">
                <a:solidFill>
                  <a:srgbClr val="63C17A"/>
                </a:solidFill>
                <a:ea typeface="微软雅黑" panose="020B0503020204020204" pitchFamily="34" charset="-122"/>
              </a:rPr>
              <a:t>Liaoning</a:t>
            </a:r>
            <a:r>
              <a:rPr lang="zh-CN" altLang="en-US" sz="1199" dirty="0">
                <a:solidFill>
                  <a:srgbClr val="63C17A"/>
                </a:solidFill>
                <a:ea typeface="微软雅黑" panose="020B0503020204020204" pitchFamily="34" charset="-122"/>
              </a:rPr>
              <a:t> </a:t>
            </a:r>
            <a:r>
              <a:rPr lang="zh-CN" altLang="en-US" dirty="0"/>
              <a:t> </a:t>
            </a:r>
            <a:r>
              <a:rPr lang="en" altLang="zh-CN" sz="1199" dirty="0">
                <a:solidFill>
                  <a:srgbClr val="63C17A"/>
                </a:solidFill>
                <a:ea typeface="微软雅黑" panose="020B0503020204020204" pitchFamily="34" charset="-122"/>
              </a:rPr>
              <a:t>Platform</a:t>
            </a:r>
            <a:endParaRPr lang="zh-CN" altLang="en" sz="1199" dirty="0">
              <a:solidFill>
                <a:srgbClr val="63C17A"/>
              </a:solidFill>
              <a:ea typeface="微软雅黑" panose="020B0503020204020204" pitchFamily="34" charset="-122"/>
            </a:endParaRPr>
          </a:p>
        </p:txBody>
      </p:sp>
      <p:sp>
        <p:nvSpPr>
          <p:cNvPr id="108" name="圆角矩形 49">
            <a:extLst>
              <a:ext uri="{FF2B5EF4-FFF2-40B4-BE49-F238E27FC236}">
                <a16:creationId xmlns:a16="http://schemas.microsoft.com/office/drawing/2014/main" id="{531DD66F-617E-A840-9586-71361291BF2F}"/>
              </a:ext>
            </a:extLst>
          </p:cNvPr>
          <p:cNvSpPr/>
          <p:nvPr/>
        </p:nvSpPr>
        <p:spPr>
          <a:xfrm>
            <a:off x="3389667" y="5506596"/>
            <a:ext cx="2697887" cy="22033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Cloud</a:t>
            </a:r>
            <a:r>
              <a:rPr lang="zh-CN" altLang="en-US" sz="1199" dirty="0">
                <a:solidFill>
                  <a:srgbClr val="63C17A"/>
                </a:solidFill>
                <a:ea typeface="微软雅黑" panose="020B0503020204020204" pitchFamily="34" charset="-122"/>
              </a:rPr>
              <a:t> </a:t>
            </a:r>
            <a:r>
              <a:rPr lang="en-US" altLang="zh-CN" sz="1199" dirty="0">
                <a:solidFill>
                  <a:srgbClr val="63C17A"/>
                </a:solidFill>
                <a:ea typeface="微软雅黑" panose="020B0503020204020204" pitchFamily="34" charset="-122"/>
              </a:rPr>
              <a:t>Nest</a:t>
            </a:r>
            <a:r>
              <a:rPr lang="zh-CN" altLang="en-US" sz="1199" dirty="0">
                <a:solidFill>
                  <a:srgbClr val="63C17A"/>
                </a:solidFill>
                <a:ea typeface="微软雅黑" panose="020B0503020204020204" pitchFamily="34" charset="-122"/>
              </a:rPr>
              <a:t>（</a:t>
            </a:r>
            <a:r>
              <a:rPr lang="en" altLang="zh-CN" sz="1199" dirty="0">
                <a:solidFill>
                  <a:srgbClr val="63C17A"/>
                </a:solidFill>
                <a:ea typeface="微软雅黑" panose="020B0503020204020204" pitchFamily="34" charset="-122"/>
              </a:rPr>
              <a:t> Platform </a:t>
            </a:r>
            <a:r>
              <a:rPr lang="zh-CN" altLang="en-US" sz="1199" dirty="0">
                <a:solidFill>
                  <a:srgbClr val="63C17A"/>
                </a:solidFill>
                <a:ea typeface="微软雅黑" panose="020B0503020204020204" pitchFamily="34" charset="-122"/>
              </a:rPr>
              <a:t>）</a:t>
            </a:r>
            <a:endParaRPr lang="zh-CN" altLang="en" sz="1199" dirty="0">
              <a:solidFill>
                <a:srgbClr val="63C17A"/>
              </a:solidFill>
              <a:ea typeface="微软雅黑" panose="020B0503020204020204" pitchFamily="34" charset="-122"/>
            </a:endParaRPr>
          </a:p>
        </p:txBody>
      </p:sp>
      <p:sp>
        <p:nvSpPr>
          <p:cNvPr id="109" name="圆角矩形 49">
            <a:extLst>
              <a:ext uri="{FF2B5EF4-FFF2-40B4-BE49-F238E27FC236}">
                <a16:creationId xmlns:a16="http://schemas.microsoft.com/office/drawing/2014/main" id="{E04F5818-32F5-F348-AF21-396CF9AD1D4D}"/>
              </a:ext>
            </a:extLst>
          </p:cNvPr>
          <p:cNvSpPr/>
          <p:nvPr/>
        </p:nvSpPr>
        <p:spPr>
          <a:xfrm>
            <a:off x="9229276" y="5815613"/>
            <a:ext cx="785890" cy="426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zh-CN" sz="1000" dirty="0">
                <a:solidFill>
                  <a:srgbClr val="63C17A"/>
                </a:solidFill>
                <a:ea typeface="微软雅黑" panose="020B0503020204020204" pitchFamily="34" charset="-122"/>
              </a:rPr>
              <a:t>database  Appliance</a:t>
            </a:r>
            <a:endParaRPr lang="zh-CN" altLang="en" sz="1000" dirty="0">
              <a:solidFill>
                <a:srgbClr val="63C17A"/>
              </a:solidFill>
              <a:ea typeface="微软雅黑" panose="020B0503020204020204" pitchFamily="34" charset="-122"/>
            </a:endParaRPr>
          </a:p>
        </p:txBody>
      </p:sp>
      <p:sp>
        <p:nvSpPr>
          <p:cNvPr id="110" name="圆角矩形 49">
            <a:extLst>
              <a:ext uri="{FF2B5EF4-FFF2-40B4-BE49-F238E27FC236}">
                <a16:creationId xmlns:a16="http://schemas.microsoft.com/office/drawing/2014/main" id="{10707547-8F98-8642-AD97-6AC1AF6995DD}"/>
              </a:ext>
            </a:extLst>
          </p:cNvPr>
          <p:cNvSpPr/>
          <p:nvPr/>
        </p:nvSpPr>
        <p:spPr>
          <a:xfrm>
            <a:off x="6507319" y="5815613"/>
            <a:ext cx="785890" cy="42665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rgbClr val="63C17A"/>
                </a:solidFill>
                <a:ea typeface="微软雅黑" panose="020B0503020204020204" pitchFamily="34" charset="-122"/>
              </a:rPr>
              <a:t>Domestic</a:t>
            </a:r>
          </a:p>
          <a:p>
            <a:pPr algn="ctr"/>
            <a:r>
              <a:rPr lang="en-US" altLang="zh-CN" sz="1050" dirty="0">
                <a:solidFill>
                  <a:srgbClr val="63C17A"/>
                </a:solidFill>
                <a:ea typeface="微软雅黑" panose="020B0503020204020204" pitchFamily="34" charset="-122"/>
              </a:rPr>
              <a:t>UOS</a:t>
            </a:r>
            <a:endParaRPr lang="zh-CN" altLang="en" sz="1050" dirty="0">
              <a:solidFill>
                <a:srgbClr val="63C17A"/>
              </a:solidFill>
              <a:ea typeface="微软雅黑" panose="020B0503020204020204" pitchFamily="34" charset="-122"/>
            </a:endParaRPr>
          </a:p>
        </p:txBody>
      </p:sp>
      <p:sp>
        <p:nvSpPr>
          <p:cNvPr id="111" name="圆角矩形 39">
            <a:extLst>
              <a:ext uri="{FF2B5EF4-FFF2-40B4-BE49-F238E27FC236}">
                <a16:creationId xmlns:a16="http://schemas.microsoft.com/office/drawing/2014/main" id="{41F66053-3CFF-4848-8F09-A63D1A53541E}"/>
              </a:ext>
            </a:extLst>
          </p:cNvPr>
          <p:cNvSpPr/>
          <p:nvPr/>
        </p:nvSpPr>
        <p:spPr>
          <a:xfrm>
            <a:off x="10246109" y="2736742"/>
            <a:ext cx="1105832" cy="49626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5ABAD0"/>
                </a:solidFill>
                <a:ea typeface="微软雅黑" panose="020B0503020204020204" pitchFamily="34" charset="-122"/>
              </a:rPr>
              <a:t>Audit</a:t>
            </a:r>
            <a:endParaRPr lang="zh-CN" altLang="en-US" sz="1199" dirty="0">
              <a:solidFill>
                <a:srgbClr val="5ABAD0"/>
              </a:solidFill>
              <a:ea typeface="微软雅黑" panose="020B0503020204020204" pitchFamily="34" charset="-122"/>
            </a:endParaRPr>
          </a:p>
        </p:txBody>
      </p:sp>
      <p:sp>
        <p:nvSpPr>
          <p:cNvPr id="112" name="文本框 111">
            <a:extLst>
              <a:ext uri="{FF2B5EF4-FFF2-40B4-BE49-F238E27FC236}">
                <a16:creationId xmlns:a16="http://schemas.microsoft.com/office/drawing/2014/main" id="{3FEA55DE-B435-EB40-9212-B1B4F849D97E}"/>
              </a:ext>
            </a:extLst>
          </p:cNvPr>
          <p:cNvSpPr txBox="1"/>
          <p:nvPr/>
        </p:nvSpPr>
        <p:spPr>
          <a:xfrm>
            <a:off x="4613311" y="3991212"/>
            <a:ext cx="1371853" cy="246221"/>
          </a:xfrm>
          <a:prstGeom prst="rect">
            <a:avLst/>
          </a:prstGeom>
          <a:noFill/>
        </p:spPr>
        <p:txBody>
          <a:bodyPr wrap="square" rtlCol="0">
            <a:spAutoFit/>
          </a:bodyPr>
          <a:lstStyle/>
          <a:p>
            <a:r>
              <a:rPr kumimoji="1" lang="en-US" altLang="zh-CN" sz="1000" dirty="0">
                <a:solidFill>
                  <a:schemeClr val="bg1"/>
                </a:solidFill>
              </a:rPr>
              <a:t>Distributed</a:t>
            </a:r>
            <a:r>
              <a:rPr kumimoji="1" lang="zh-CN" altLang="en-US" sz="1000" dirty="0">
                <a:solidFill>
                  <a:schemeClr val="bg1"/>
                </a:solidFill>
              </a:rPr>
              <a:t> </a:t>
            </a:r>
            <a:r>
              <a:rPr kumimoji="1" lang="en-US" altLang="zh-CN" sz="1000" dirty="0">
                <a:solidFill>
                  <a:schemeClr val="bg1"/>
                </a:solidFill>
              </a:rPr>
              <a:t>DB</a:t>
            </a:r>
            <a:endParaRPr kumimoji="1" lang="zh-CN" altLang="en-US" sz="1000" dirty="0">
              <a:solidFill>
                <a:schemeClr val="bg1"/>
              </a:solidFill>
            </a:endParaRPr>
          </a:p>
        </p:txBody>
      </p:sp>
      <p:sp>
        <p:nvSpPr>
          <p:cNvPr id="113" name="文本框 112">
            <a:extLst>
              <a:ext uri="{FF2B5EF4-FFF2-40B4-BE49-F238E27FC236}">
                <a16:creationId xmlns:a16="http://schemas.microsoft.com/office/drawing/2014/main" id="{E33168C1-9E44-644A-ADCB-0680C7EFF841}"/>
              </a:ext>
            </a:extLst>
          </p:cNvPr>
          <p:cNvSpPr txBox="1"/>
          <p:nvPr/>
        </p:nvSpPr>
        <p:spPr>
          <a:xfrm>
            <a:off x="5766817" y="3991212"/>
            <a:ext cx="974315" cy="246221"/>
          </a:xfrm>
          <a:prstGeom prst="rect">
            <a:avLst/>
          </a:prstGeom>
          <a:noFill/>
        </p:spPr>
        <p:txBody>
          <a:bodyPr wrap="square" rtlCol="0">
            <a:spAutoFit/>
          </a:bodyPr>
          <a:lstStyle/>
          <a:p>
            <a:r>
              <a:rPr kumimoji="1" lang="en-US" altLang="zh-CN" sz="1000" dirty="0">
                <a:solidFill>
                  <a:schemeClr val="bg1"/>
                </a:solidFill>
              </a:rPr>
              <a:t>NoSQL</a:t>
            </a:r>
            <a:endParaRPr kumimoji="1" lang="zh-CN" altLang="en-US" sz="1000" dirty="0">
              <a:solidFill>
                <a:schemeClr val="bg1"/>
              </a:solidFill>
            </a:endParaRPr>
          </a:p>
        </p:txBody>
      </p:sp>
      <p:sp>
        <p:nvSpPr>
          <p:cNvPr id="114" name="文本框 113">
            <a:extLst>
              <a:ext uri="{FF2B5EF4-FFF2-40B4-BE49-F238E27FC236}">
                <a16:creationId xmlns:a16="http://schemas.microsoft.com/office/drawing/2014/main" id="{A4B89FDB-A205-E643-B30F-E5700CDD27DB}"/>
              </a:ext>
            </a:extLst>
          </p:cNvPr>
          <p:cNvSpPr txBox="1"/>
          <p:nvPr/>
        </p:nvSpPr>
        <p:spPr>
          <a:xfrm>
            <a:off x="6927574" y="3991212"/>
            <a:ext cx="974315" cy="246221"/>
          </a:xfrm>
          <a:prstGeom prst="rect">
            <a:avLst/>
          </a:prstGeom>
          <a:noFill/>
        </p:spPr>
        <p:txBody>
          <a:bodyPr wrap="square" rtlCol="0">
            <a:spAutoFit/>
          </a:bodyPr>
          <a:lstStyle/>
          <a:p>
            <a:r>
              <a:rPr kumimoji="1" lang="en-US" altLang="zh-CN" sz="1000" dirty="0">
                <a:solidFill>
                  <a:schemeClr val="bg1"/>
                </a:solidFill>
              </a:rPr>
              <a:t>AP</a:t>
            </a:r>
            <a:endParaRPr kumimoji="1" lang="zh-CN" altLang="en-US" sz="1000" dirty="0">
              <a:solidFill>
                <a:schemeClr val="bg1"/>
              </a:solidFill>
            </a:endParaRPr>
          </a:p>
        </p:txBody>
      </p:sp>
      <p:sp>
        <p:nvSpPr>
          <p:cNvPr id="115" name="文本框 114">
            <a:extLst>
              <a:ext uri="{FF2B5EF4-FFF2-40B4-BE49-F238E27FC236}">
                <a16:creationId xmlns:a16="http://schemas.microsoft.com/office/drawing/2014/main" id="{2E01369D-EFD4-C04D-8E87-A60779F424D2}"/>
              </a:ext>
            </a:extLst>
          </p:cNvPr>
          <p:cNvSpPr txBox="1"/>
          <p:nvPr/>
        </p:nvSpPr>
        <p:spPr>
          <a:xfrm>
            <a:off x="8185339" y="3938595"/>
            <a:ext cx="1275514" cy="246221"/>
          </a:xfrm>
          <a:prstGeom prst="rect">
            <a:avLst/>
          </a:prstGeom>
          <a:noFill/>
        </p:spPr>
        <p:txBody>
          <a:bodyPr wrap="square" rtlCol="0">
            <a:spAutoFit/>
          </a:bodyPr>
          <a:lstStyle/>
          <a:p>
            <a:r>
              <a:rPr kumimoji="1" lang="en-US" altLang="zh-CN" sz="1000" dirty="0">
                <a:solidFill>
                  <a:schemeClr val="bg1"/>
                </a:solidFill>
              </a:rPr>
              <a:t>With</a:t>
            </a:r>
            <a:r>
              <a:rPr kumimoji="1" lang="zh-CN" altLang="en-US" sz="1000" dirty="0">
                <a:solidFill>
                  <a:schemeClr val="bg1"/>
                </a:solidFill>
              </a:rPr>
              <a:t> </a:t>
            </a:r>
            <a:r>
              <a:rPr kumimoji="1" lang="en-US" altLang="zh-CN" sz="1000" dirty="0">
                <a:solidFill>
                  <a:schemeClr val="bg1"/>
                </a:solidFill>
              </a:rPr>
              <a:t>Hardware</a:t>
            </a:r>
            <a:endParaRPr kumimoji="1" lang="zh-CN" altLang="en-US" sz="1000" dirty="0">
              <a:solidFill>
                <a:schemeClr val="bg1"/>
              </a:solidFill>
            </a:endParaRPr>
          </a:p>
        </p:txBody>
      </p:sp>
      <p:sp>
        <p:nvSpPr>
          <p:cNvPr id="116" name="文本框 115">
            <a:extLst>
              <a:ext uri="{FF2B5EF4-FFF2-40B4-BE49-F238E27FC236}">
                <a16:creationId xmlns:a16="http://schemas.microsoft.com/office/drawing/2014/main" id="{7DBB23DA-BC74-B74C-A2BC-1D547A737FB3}"/>
              </a:ext>
            </a:extLst>
          </p:cNvPr>
          <p:cNvSpPr txBox="1"/>
          <p:nvPr/>
        </p:nvSpPr>
        <p:spPr>
          <a:xfrm>
            <a:off x="9249088" y="3991212"/>
            <a:ext cx="974315" cy="246221"/>
          </a:xfrm>
          <a:prstGeom prst="rect">
            <a:avLst/>
          </a:prstGeom>
          <a:noFill/>
        </p:spPr>
        <p:txBody>
          <a:bodyPr wrap="square" rtlCol="0">
            <a:spAutoFit/>
          </a:bodyPr>
          <a:lstStyle/>
          <a:p>
            <a:r>
              <a:rPr kumimoji="1" lang="en-US" altLang="zh-CN" sz="1000" dirty="0">
                <a:solidFill>
                  <a:schemeClr val="bg1"/>
                </a:solidFill>
              </a:rPr>
              <a:t>Others</a:t>
            </a:r>
            <a:endParaRPr kumimoji="1" lang="zh-CN" altLang="en-US" sz="1000" dirty="0">
              <a:solidFill>
                <a:schemeClr val="bg1"/>
              </a:solidFill>
            </a:endParaRPr>
          </a:p>
        </p:txBody>
      </p:sp>
      <p:sp>
        <p:nvSpPr>
          <p:cNvPr id="117" name="圆角矩形 49">
            <a:extLst>
              <a:ext uri="{FF2B5EF4-FFF2-40B4-BE49-F238E27FC236}">
                <a16:creationId xmlns:a16="http://schemas.microsoft.com/office/drawing/2014/main" id="{A854DE32-6230-5C42-B649-6E7262E97414}"/>
              </a:ext>
            </a:extLst>
          </p:cNvPr>
          <p:cNvSpPr/>
          <p:nvPr/>
        </p:nvSpPr>
        <p:spPr>
          <a:xfrm>
            <a:off x="10363016" y="5740912"/>
            <a:ext cx="1152231"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Route switch.</a:t>
            </a:r>
            <a:endParaRPr lang="zh-CN" altLang="en-US" sz="1199" dirty="0">
              <a:solidFill>
                <a:srgbClr val="63C17A"/>
              </a:solidFill>
              <a:ea typeface="微软雅黑" panose="020B0503020204020204" pitchFamily="34" charset="-122"/>
            </a:endParaRPr>
          </a:p>
        </p:txBody>
      </p:sp>
      <p:sp>
        <p:nvSpPr>
          <p:cNvPr id="118" name="圆角矩形 49">
            <a:extLst>
              <a:ext uri="{FF2B5EF4-FFF2-40B4-BE49-F238E27FC236}">
                <a16:creationId xmlns:a16="http://schemas.microsoft.com/office/drawing/2014/main" id="{BC425F17-F706-574C-AA0A-62B697E548C1}"/>
              </a:ext>
            </a:extLst>
          </p:cNvPr>
          <p:cNvSpPr/>
          <p:nvPr/>
        </p:nvSpPr>
        <p:spPr>
          <a:xfrm>
            <a:off x="740651" y="6010203"/>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Statistics</a:t>
            </a:r>
            <a:endParaRPr lang="zh-CN" altLang="en-US" sz="1199" dirty="0">
              <a:solidFill>
                <a:srgbClr val="63C17A"/>
              </a:solidFill>
              <a:ea typeface="微软雅黑" panose="020B0503020204020204" pitchFamily="34" charset="-122"/>
            </a:endParaRPr>
          </a:p>
        </p:txBody>
      </p:sp>
      <p:sp>
        <p:nvSpPr>
          <p:cNvPr id="119" name="圆角矩形 49">
            <a:extLst>
              <a:ext uri="{FF2B5EF4-FFF2-40B4-BE49-F238E27FC236}">
                <a16:creationId xmlns:a16="http://schemas.microsoft.com/office/drawing/2014/main" id="{413161EE-293A-0347-A211-29FC33185CD3}"/>
              </a:ext>
            </a:extLst>
          </p:cNvPr>
          <p:cNvSpPr/>
          <p:nvPr/>
        </p:nvSpPr>
        <p:spPr>
          <a:xfrm>
            <a:off x="1674736" y="6010203"/>
            <a:ext cx="850959" cy="50135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99" dirty="0">
                <a:solidFill>
                  <a:srgbClr val="63C17A"/>
                </a:solidFill>
                <a:ea typeface="微软雅黑" panose="020B0503020204020204" pitchFamily="34" charset="-122"/>
              </a:rPr>
              <a:t>Operation</a:t>
            </a:r>
            <a:endParaRPr lang="zh-CN" altLang="en-US" sz="1199" dirty="0">
              <a:solidFill>
                <a:srgbClr val="63C17A"/>
              </a:solidFill>
              <a:ea typeface="微软雅黑" panose="020B0503020204020204" pitchFamily="34" charset="-122"/>
            </a:endParaRPr>
          </a:p>
        </p:txBody>
      </p:sp>
    </p:spTree>
    <p:extLst>
      <p:ext uri="{BB962C8B-B14F-4D97-AF65-F5344CB8AC3E}">
        <p14:creationId xmlns:p14="http://schemas.microsoft.com/office/powerpoint/2010/main" val="129036685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11CCA814-B602-134A-974C-6DE0A00191F5}"/>
              </a:ext>
            </a:extLst>
          </p:cNvPr>
          <p:cNvSpPr>
            <a:spLocks noGrp="1"/>
          </p:cNvSpPr>
          <p:nvPr>
            <p:ph type="title"/>
          </p:nvPr>
        </p:nvSpPr>
        <p:spPr>
          <a:xfrm>
            <a:off x="0" y="0"/>
            <a:ext cx="12192000" cy="1028700"/>
          </a:xfrm>
        </p:spPr>
        <p:txBody>
          <a:bodyPr>
            <a:normAutofit/>
          </a:bodyPr>
          <a:lstStyle/>
          <a:p>
            <a:r>
              <a:rPr lang="en-US" altLang="zh-CN" sz="2800" dirty="0"/>
              <a:t>Advantages</a:t>
            </a:r>
            <a:r>
              <a:rPr lang="zh-CN" altLang="en-US" sz="2800" dirty="0"/>
              <a:t> （</a:t>
            </a:r>
            <a:r>
              <a:rPr lang="en-US" altLang="zh-CN" sz="2800" dirty="0"/>
              <a:t>compare</a:t>
            </a:r>
            <a:r>
              <a:rPr lang="zh-CN" altLang="en-US" sz="2800" dirty="0"/>
              <a:t> </a:t>
            </a:r>
            <a:r>
              <a:rPr lang="en-US" altLang="zh-CN" sz="2800" dirty="0"/>
              <a:t>open</a:t>
            </a:r>
            <a:r>
              <a:rPr lang="zh-CN" altLang="en-US" sz="2800" dirty="0"/>
              <a:t> </a:t>
            </a:r>
            <a:r>
              <a:rPr lang="en-US" altLang="zh-CN" sz="2800" dirty="0"/>
              <a:t>source</a:t>
            </a:r>
            <a:r>
              <a:rPr lang="zh-CN" altLang="en-US" sz="2800" dirty="0"/>
              <a:t> </a:t>
            </a:r>
            <a:r>
              <a:rPr lang="en-US" altLang="zh-CN" sz="2800" dirty="0"/>
              <a:t>database</a:t>
            </a:r>
            <a:r>
              <a:rPr lang="zh-CN" altLang="en-US" sz="2800" dirty="0"/>
              <a:t>） </a:t>
            </a:r>
          </a:p>
        </p:txBody>
      </p:sp>
      <p:graphicFrame>
        <p:nvGraphicFramePr>
          <p:cNvPr id="5" name="表格 4">
            <a:extLst>
              <a:ext uri="{FF2B5EF4-FFF2-40B4-BE49-F238E27FC236}">
                <a16:creationId xmlns:a16="http://schemas.microsoft.com/office/drawing/2014/main" id="{D6CB0E7D-DC2F-A540-B008-5A9F6B9F950F}"/>
              </a:ext>
            </a:extLst>
          </p:cNvPr>
          <p:cNvGraphicFramePr>
            <a:graphicFrameLocks noGrp="1"/>
          </p:cNvGraphicFramePr>
          <p:nvPr>
            <p:extLst>
              <p:ext uri="{D42A27DB-BD31-4B8C-83A1-F6EECF244321}">
                <p14:modId xmlns:p14="http://schemas.microsoft.com/office/powerpoint/2010/main" val="809024971"/>
              </p:ext>
            </p:extLst>
          </p:nvPr>
        </p:nvGraphicFramePr>
        <p:xfrm>
          <a:off x="109308" y="716350"/>
          <a:ext cx="11973384" cy="6242496"/>
        </p:xfrm>
        <a:graphic>
          <a:graphicData uri="http://schemas.openxmlformats.org/drawingml/2006/table">
            <a:tbl>
              <a:tblPr firstRow="1" bandRow="1">
                <a:tableStyleId>{5C22544A-7EE6-4342-B048-85BDC9FD1C3A}</a:tableStyleId>
              </a:tblPr>
              <a:tblGrid>
                <a:gridCol w="1553085">
                  <a:extLst>
                    <a:ext uri="{9D8B030D-6E8A-4147-A177-3AD203B41FA5}">
                      <a16:colId xmlns:a16="http://schemas.microsoft.com/office/drawing/2014/main" val="3482090932"/>
                    </a:ext>
                  </a:extLst>
                </a:gridCol>
                <a:gridCol w="5148938">
                  <a:extLst>
                    <a:ext uri="{9D8B030D-6E8A-4147-A177-3AD203B41FA5}">
                      <a16:colId xmlns:a16="http://schemas.microsoft.com/office/drawing/2014/main" val="2262315216"/>
                    </a:ext>
                  </a:extLst>
                </a:gridCol>
                <a:gridCol w="5271361">
                  <a:extLst>
                    <a:ext uri="{9D8B030D-6E8A-4147-A177-3AD203B41FA5}">
                      <a16:colId xmlns:a16="http://schemas.microsoft.com/office/drawing/2014/main" val="540620600"/>
                    </a:ext>
                  </a:extLst>
                </a:gridCol>
              </a:tblGrid>
              <a:tr h="423768">
                <a:tc>
                  <a:txBody>
                    <a:bodyPr/>
                    <a:lstStyle/>
                    <a:p>
                      <a:endParaRPr lang="zh-CN" altLang="en-US" dirty="0"/>
                    </a:p>
                  </a:txBody>
                  <a:tcPr/>
                </a:tc>
                <a:tc>
                  <a:txBody>
                    <a:bodyPr/>
                    <a:lstStyle/>
                    <a:p>
                      <a:r>
                        <a:rPr lang="en-US" altLang="zh-CN"/>
                        <a:t>By</a:t>
                      </a:r>
                      <a:r>
                        <a:rPr lang="zh-CN" altLang="en-US"/>
                        <a:t> </a:t>
                      </a:r>
                      <a:r>
                        <a:rPr lang="en-US" altLang="zh-CN"/>
                        <a:t>Tencent</a:t>
                      </a:r>
                      <a:endParaRPr lang="zh-CN" altLang="en-US" dirty="0"/>
                    </a:p>
                  </a:txBody>
                  <a:tcPr/>
                </a:tc>
                <a:tc>
                  <a:txBody>
                    <a:bodyPr/>
                    <a:lstStyle/>
                    <a:p>
                      <a:r>
                        <a:rPr lang="en-US" altLang="zh-CN" dirty="0"/>
                        <a:t>By</a:t>
                      </a:r>
                      <a:r>
                        <a:rPr lang="zh-CN" altLang="en-US" dirty="0"/>
                        <a:t> </a:t>
                      </a:r>
                      <a:r>
                        <a:rPr lang="en-US" altLang="zh-CN" dirty="0"/>
                        <a:t>Customers</a:t>
                      </a:r>
                      <a:endParaRPr lang="zh-CN" altLang="en-US" dirty="0"/>
                    </a:p>
                  </a:txBody>
                  <a:tcPr/>
                </a:tc>
                <a:extLst>
                  <a:ext uri="{0D108BD9-81ED-4DB2-BD59-A6C34878D82A}">
                    <a16:rowId xmlns:a16="http://schemas.microsoft.com/office/drawing/2014/main" val="3934176258"/>
                  </a:ext>
                </a:extLst>
              </a:tr>
              <a:tr h="613860">
                <a:tc>
                  <a:txBody>
                    <a:bodyPr/>
                    <a:lstStyle/>
                    <a:p>
                      <a:r>
                        <a:rPr lang="en-US" altLang="zh-CN"/>
                        <a:t>High availability</a:t>
                      </a:r>
                      <a:endParaRPr lang="zh-CN" altLang="en-US" dirty="0"/>
                    </a:p>
                  </a:txBody>
                  <a:tcPr/>
                </a:tc>
                <a:tc>
                  <a:txBody>
                    <a:bodyPr/>
                    <a:lstStyle/>
                    <a:p>
                      <a:r>
                        <a:rPr lang="en" altLang="zh-CN" dirty="0"/>
                        <a:t>High availability architecture</a:t>
                      </a:r>
                      <a:endParaRPr lang="zh-CN" altLang="en-US" dirty="0"/>
                    </a:p>
                  </a:txBody>
                  <a:tcPr/>
                </a:tc>
                <a:tc>
                  <a:txBody>
                    <a:bodyPr/>
                    <a:lstStyle/>
                    <a:p>
                      <a:r>
                        <a:rPr lang="en-US" altLang="zh-CN" dirty="0"/>
                        <a:t>Need to do it by the customers.</a:t>
                      </a:r>
                      <a:endParaRPr lang="zh-CN" altLang="en-US" dirty="0"/>
                    </a:p>
                  </a:txBody>
                  <a:tcPr/>
                </a:tc>
                <a:extLst>
                  <a:ext uri="{0D108BD9-81ED-4DB2-BD59-A6C34878D82A}">
                    <a16:rowId xmlns:a16="http://schemas.microsoft.com/office/drawing/2014/main" val="560594331"/>
                  </a:ext>
                </a:extLst>
              </a:tr>
              <a:tr h="423768">
                <a:tc>
                  <a:txBody>
                    <a:bodyPr/>
                    <a:lstStyle/>
                    <a:p>
                      <a:r>
                        <a:rPr lang="en-US" altLang="zh-CN"/>
                        <a:t>reliability</a:t>
                      </a:r>
                      <a:endParaRPr lang="zh-CN" altLang="en-US" dirty="0"/>
                    </a:p>
                  </a:txBody>
                  <a:tcPr/>
                </a:tc>
                <a:tc>
                  <a:txBody>
                    <a:bodyPr/>
                    <a:lstStyle/>
                    <a:p>
                      <a:r>
                        <a:rPr lang="en" altLang="zh-CN" dirty="0"/>
                        <a:t>Automatic master-slave replication, data backup, </a:t>
                      </a:r>
                      <a:r>
                        <a:rPr lang="en-US" altLang="zh-CN" dirty="0"/>
                        <a:t>hot</a:t>
                      </a:r>
                      <a:r>
                        <a:rPr lang="en" altLang="zh-CN" dirty="0"/>
                        <a:t> backup</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Need to do it by the customers.</a:t>
                      </a:r>
                      <a:endParaRPr lang="zh-CN" altLang="en-US" dirty="0"/>
                    </a:p>
                  </a:txBody>
                  <a:tcPr/>
                </a:tc>
                <a:extLst>
                  <a:ext uri="{0D108BD9-81ED-4DB2-BD59-A6C34878D82A}">
                    <a16:rowId xmlns:a16="http://schemas.microsoft.com/office/drawing/2014/main" val="2097297556"/>
                  </a:ext>
                </a:extLst>
              </a:tr>
              <a:tr h="613860">
                <a:tc>
                  <a:txBody>
                    <a:bodyPr/>
                    <a:lstStyle/>
                    <a:p>
                      <a:r>
                        <a:rPr lang="en-US" altLang="zh-CN"/>
                        <a:t>Security</a:t>
                      </a:r>
                      <a:endParaRPr lang="zh-CN" altLang="en-US" dirty="0"/>
                    </a:p>
                  </a:txBody>
                  <a:tcPr/>
                </a:tc>
                <a:tc>
                  <a:txBody>
                    <a:bodyPr/>
                    <a:lstStyle/>
                    <a:p>
                      <a:r>
                        <a:rPr lang="en" altLang="zh-CN" dirty="0"/>
                        <a:t>Anti-DDOS, traffic cleaning, and timely repair of loopholes</a:t>
                      </a:r>
                      <a:endParaRPr lang="zh-CN" altLang="en-US" dirty="0"/>
                    </a:p>
                  </a:txBody>
                  <a:tcPr/>
                </a:tc>
                <a:tc>
                  <a:txBody>
                    <a:bodyPr/>
                    <a:lstStyle/>
                    <a:p>
                      <a:r>
                        <a:rPr lang="en-US" altLang="zh-CN" dirty="0"/>
                        <a:t>buy a security device</a:t>
                      </a:r>
                      <a:r>
                        <a:rPr lang="zh-CN" altLang="en-US" dirty="0"/>
                        <a:t> </a:t>
                      </a:r>
                      <a:r>
                        <a:rPr lang="en-US" altLang="zh-CN" dirty="0"/>
                        <a:t>or</a:t>
                      </a:r>
                      <a:r>
                        <a:rPr lang="zh-CN" altLang="en-US" dirty="0"/>
                        <a:t> </a:t>
                      </a:r>
                      <a:r>
                        <a:rPr lang="en-US" altLang="zh-CN" dirty="0"/>
                        <a:t>Software.</a:t>
                      </a:r>
                      <a:endParaRPr lang="zh-CN" altLang="en-US" dirty="0"/>
                    </a:p>
                  </a:txBody>
                  <a:tcPr/>
                </a:tc>
                <a:extLst>
                  <a:ext uri="{0D108BD9-81ED-4DB2-BD59-A6C34878D82A}">
                    <a16:rowId xmlns:a16="http://schemas.microsoft.com/office/drawing/2014/main" val="2088914443"/>
                  </a:ext>
                </a:extLst>
              </a:tr>
              <a:tr h="423768">
                <a:tc>
                  <a:txBody>
                    <a:bodyPr/>
                    <a:lstStyle/>
                    <a:p>
                      <a:r>
                        <a:rPr lang="en-US" altLang="zh-CN"/>
                        <a:t>Backup</a:t>
                      </a:r>
                      <a:endParaRPr lang="zh-CN" altLang="en-US" dirty="0"/>
                    </a:p>
                  </a:txBody>
                  <a:tcPr/>
                </a:tc>
                <a:tc>
                  <a:txBody>
                    <a:bodyPr/>
                    <a:lstStyle/>
                    <a:p>
                      <a:r>
                        <a:rPr lang="en-US" altLang="zh-CN" dirty="0"/>
                        <a:t>Automatic backup.</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Need to do it by the customers.</a:t>
                      </a:r>
                      <a:endParaRPr lang="zh-CN" altLang="en-US" dirty="0"/>
                    </a:p>
                  </a:txBody>
                  <a:tcPr/>
                </a:tc>
                <a:extLst>
                  <a:ext uri="{0D108BD9-81ED-4DB2-BD59-A6C34878D82A}">
                    <a16:rowId xmlns:a16="http://schemas.microsoft.com/office/drawing/2014/main" val="4033276417"/>
                  </a:ext>
                </a:extLst>
              </a:tr>
              <a:tr h="613860">
                <a:tc>
                  <a:txBody>
                    <a:bodyPr/>
                    <a:lstStyle/>
                    <a:p>
                      <a:r>
                        <a:rPr lang="en-US" altLang="zh-CN"/>
                        <a:t>Hardware</a:t>
                      </a:r>
                      <a:endParaRPr lang="zh-CN" altLang="en-US" dirty="0"/>
                    </a:p>
                  </a:txBody>
                  <a:tcPr/>
                </a:tc>
                <a:tc>
                  <a:txBody>
                    <a:bodyPr/>
                    <a:lstStyle/>
                    <a:p>
                      <a:r>
                        <a:rPr lang="en" altLang="zh-CN" dirty="0"/>
                        <a:t>Pay as you need, no hardware and software investment required</a:t>
                      </a:r>
                      <a:endParaRPr lang="zh-CN" altLang="en-US" dirty="0"/>
                    </a:p>
                  </a:txBody>
                  <a:tcPr/>
                </a:tc>
                <a:tc>
                  <a:txBody>
                    <a:bodyPr/>
                    <a:lstStyle/>
                    <a:p>
                      <a:r>
                        <a:rPr lang="en" altLang="zh-CN" dirty="0"/>
                        <a:t>Completely purchase servers and  software</a:t>
                      </a:r>
                      <a:endParaRPr lang="zh-CN" altLang="en-US" dirty="0"/>
                    </a:p>
                  </a:txBody>
                  <a:tcPr/>
                </a:tc>
                <a:extLst>
                  <a:ext uri="{0D108BD9-81ED-4DB2-BD59-A6C34878D82A}">
                    <a16:rowId xmlns:a16="http://schemas.microsoft.com/office/drawing/2014/main" val="3108354109"/>
                  </a:ext>
                </a:extLst>
              </a:tr>
              <a:tr h="613860">
                <a:tc>
                  <a:txBody>
                    <a:bodyPr/>
                    <a:lstStyle/>
                    <a:p>
                      <a:r>
                        <a:rPr lang="en" altLang="zh-CN" dirty="0"/>
                        <a:t>System hosting</a:t>
                      </a:r>
                      <a:endParaRPr lang="zh-CN" altLang="en-US" dirty="0"/>
                    </a:p>
                  </a:txBody>
                  <a:tcPr/>
                </a:tc>
                <a:tc>
                  <a:txBody>
                    <a:bodyPr/>
                    <a:lstStyle/>
                    <a:p>
                      <a:r>
                        <a:rPr lang="en" altLang="zh-CN" dirty="0"/>
                        <a:t>No hosting fees</a:t>
                      </a:r>
                      <a:endParaRPr lang="zh-CN" altLang="en-US" dirty="0"/>
                    </a:p>
                  </a:txBody>
                  <a:tcPr/>
                </a:tc>
                <a:tc>
                  <a:txBody>
                    <a:bodyPr/>
                    <a:lstStyle/>
                    <a:p>
                      <a:r>
                        <a:rPr lang="en" altLang="zh-CN" dirty="0"/>
                        <a:t>Usually 2U server requires 5000 yuan/year</a:t>
                      </a:r>
                      <a:endParaRPr lang="zh-CN" altLang="en-US" dirty="0"/>
                    </a:p>
                  </a:txBody>
                  <a:tcPr/>
                </a:tc>
                <a:extLst>
                  <a:ext uri="{0D108BD9-81ED-4DB2-BD59-A6C34878D82A}">
                    <a16:rowId xmlns:a16="http://schemas.microsoft.com/office/drawing/2014/main" val="1348657013"/>
                  </a:ext>
                </a:extLst>
              </a:tr>
              <a:tr h="613860">
                <a:tc>
                  <a:txBody>
                    <a:bodyPr/>
                    <a:lstStyle/>
                    <a:p>
                      <a:r>
                        <a:rPr lang="en-US" altLang="zh-CN"/>
                        <a:t>Maintenance</a:t>
                      </a:r>
                      <a:endParaRPr lang="zh-CN" altLang="en-US" dirty="0"/>
                    </a:p>
                  </a:txBody>
                  <a:tcPr/>
                </a:tc>
                <a:tc>
                  <a:txBody>
                    <a:bodyPr/>
                    <a:lstStyle/>
                    <a:p>
                      <a:r>
                        <a:rPr lang="en" altLang="zh-CN" dirty="0"/>
                        <a:t>No operation and maintenance costs</a:t>
                      </a:r>
                      <a:endParaRPr lang="zh-CN" altLang="en-US" dirty="0"/>
                    </a:p>
                  </a:txBody>
                  <a:tcPr/>
                </a:tc>
                <a:tc>
                  <a:txBody>
                    <a:bodyPr/>
                    <a:lstStyle/>
                    <a:p>
                      <a:r>
                        <a:rPr lang="en" altLang="zh-CN" dirty="0"/>
                        <a:t>Need to recruit full-time DBA</a:t>
                      </a:r>
                      <a:endParaRPr lang="zh-CN" altLang="en-US" dirty="0"/>
                    </a:p>
                  </a:txBody>
                  <a:tcPr/>
                </a:tc>
                <a:extLst>
                  <a:ext uri="{0D108BD9-81ED-4DB2-BD59-A6C34878D82A}">
                    <a16:rowId xmlns:a16="http://schemas.microsoft.com/office/drawing/2014/main" val="3903015877"/>
                  </a:ext>
                </a:extLst>
              </a:tr>
              <a:tr h="876943">
                <a:tc>
                  <a:txBody>
                    <a:bodyPr/>
                    <a:lstStyle/>
                    <a:p>
                      <a:r>
                        <a:rPr lang="en-US" altLang="zh-CN"/>
                        <a:t>Deployment and scale out.</a:t>
                      </a:r>
                      <a:endParaRPr lang="zh-CN" altLang="en-US" dirty="0"/>
                    </a:p>
                  </a:txBody>
                  <a:tcPr/>
                </a:tc>
                <a:tc>
                  <a:txBody>
                    <a:bodyPr/>
                    <a:lstStyle/>
                    <a:p>
                      <a:r>
                        <a:rPr lang="en" altLang="zh-CN" dirty="0"/>
                        <a:t>Timely activation, rapid deployment, flexible expansion</a:t>
                      </a:r>
                      <a:endParaRPr lang="zh-CN" altLang="en-US" dirty="0"/>
                    </a:p>
                  </a:txBody>
                  <a:tcPr/>
                </a:tc>
                <a:tc>
                  <a:txBody>
                    <a:bodyPr/>
                    <a:lstStyle/>
                    <a:p>
                      <a:r>
                        <a:rPr lang="en" altLang="zh-CN"/>
                        <a:t>Hardware procurement, computer room hosting, cluster deployment, etc.</a:t>
                      </a:r>
                      <a:endParaRPr lang="zh-CN" altLang="en-US" dirty="0"/>
                    </a:p>
                  </a:txBody>
                  <a:tcPr/>
                </a:tc>
                <a:extLst>
                  <a:ext uri="{0D108BD9-81ED-4DB2-BD59-A6C34878D82A}">
                    <a16:rowId xmlns:a16="http://schemas.microsoft.com/office/drawing/2014/main" val="2717080725"/>
                  </a:ext>
                </a:extLst>
              </a:tr>
              <a:tr h="613860">
                <a:tc>
                  <a:txBody>
                    <a:bodyPr/>
                    <a:lstStyle/>
                    <a:p>
                      <a:r>
                        <a:rPr lang="en-US" altLang="zh-CN"/>
                        <a:t>Hardware utilization.</a:t>
                      </a:r>
                      <a:endParaRPr lang="zh-CN" altLang="en-US" dirty="0"/>
                    </a:p>
                  </a:txBody>
                  <a:tcPr/>
                </a:tc>
                <a:tc>
                  <a:txBody>
                    <a:bodyPr/>
                    <a:lstStyle/>
                    <a:p>
                      <a:r>
                        <a:rPr lang="en-US" altLang="zh-CN"/>
                        <a:t>By</a:t>
                      </a:r>
                      <a:r>
                        <a:rPr lang="zh-CN" altLang="en-US"/>
                        <a:t> </a:t>
                      </a:r>
                      <a:r>
                        <a:rPr lang="en-US" altLang="zh-CN"/>
                        <a:t>usage</a:t>
                      </a:r>
                      <a:endParaRPr lang="zh-CN" altLang="en-US" dirty="0"/>
                    </a:p>
                  </a:txBody>
                  <a:tcPr/>
                </a:tc>
                <a:tc>
                  <a:txBody>
                    <a:bodyPr/>
                    <a:lstStyle/>
                    <a:p>
                      <a:r>
                        <a:rPr lang="en" altLang="zh-CN" dirty="0"/>
                        <a:t>Higher initial investment</a:t>
                      </a:r>
                      <a:endParaRPr lang="zh-CN" altLang="en-US" dirty="0"/>
                    </a:p>
                  </a:txBody>
                  <a:tcPr/>
                </a:tc>
                <a:extLst>
                  <a:ext uri="{0D108BD9-81ED-4DB2-BD59-A6C34878D82A}">
                    <a16:rowId xmlns:a16="http://schemas.microsoft.com/office/drawing/2014/main" val="2850152536"/>
                  </a:ext>
                </a:extLst>
              </a:tr>
            </a:tbl>
          </a:graphicData>
        </a:graphic>
      </p:graphicFrame>
    </p:spTree>
    <p:extLst>
      <p:ext uri="{BB962C8B-B14F-4D97-AF65-F5344CB8AC3E}">
        <p14:creationId xmlns:p14="http://schemas.microsoft.com/office/powerpoint/2010/main" val="4097932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0583AB-AF2E-4541-8161-F9D58CC3ED1B}"/>
              </a:ext>
            </a:extLst>
          </p:cNvPr>
          <p:cNvSpPr>
            <a:spLocks noGrp="1"/>
          </p:cNvSpPr>
          <p:nvPr>
            <p:ph type="title"/>
          </p:nvPr>
        </p:nvSpPr>
        <p:spPr>
          <a:xfrm>
            <a:off x="0" y="18256"/>
            <a:ext cx="12192000" cy="814501"/>
          </a:xfrm>
        </p:spPr>
        <p:txBody>
          <a:bodyPr>
            <a:normAutofit/>
          </a:bodyPr>
          <a:lstStyle/>
          <a:p>
            <a:r>
              <a:rPr lang="en-US" altLang="zh-CN" sz="2800" dirty="0"/>
              <a:t>Advantages</a:t>
            </a:r>
            <a:r>
              <a:rPr lang="zh-CN" altLang="en-US" sz="2800" dirty="0"/>
              <a:t> （</a:t>
            </a:r>
            <a:r>
              <a:rPr lang="en-US" altLang="zh-CN" sz="2800" dirty="0"/>
              <a:t>How</a:t>
            </a:r>
            <a:r>
              <a:rPr lang="zh-CN" altLang="en-US" sz="2800" dirty="0"/>
              <a:t> </a:t>
            </a:r>
            <a:r>
              <a:rPr lang="en-US" altLang="zh-CN" sz="2800" dirty="0"/>
              <a:t>to</a:t>
            </a:r>
            <a:r>
              <a:rPr lang="zh-CN" altLang="en-US" sz="2800" dirty="0"/>
              <a:t> </a:t>
            </a:r>
            <a:r>
              <a:rPr lang="en-US" altLang="zh-CN" sz="2800" dirty="0"/>
              <a:t>compete</a:t>
            </a:r>
            <a:r>
              <a:rPr lang="zh-CN" altLang="en-US" sz="2800" dirty="0"/>
              <a:t> </a:t>
            </a:r>
            <a:r>
              <a:rPr lang="en-US" altLang="zh-CN" sz="2800" dirty="0"/>
              <a:t>against</a:t>
            </a:r>
            <a:r>
              <a:rPr lang="zh-CN" altLang="en-US" sz="2800" dirty="0"/>
              <a:t> </a:t>
            </a:r>
            <a:r>
              <a:rPr lang="en-US" altLang="zh-CN" sz="2800" dirty="0"/>
              <a:t>Oracle</a:t>
            </a:r>
            <a:r>
              <a:rPr lang="zh-CN" altLang="en-US" sz="2800" dirty="0"/>
              <a:t>） </a:t>
            </a:r>
            <a:endParaRPr kumimoji="1" lang="zh-CN" altLang="en-US" sz="2800" dirty="0"/>
          </a:p>
        </p:txBody>
      </p:sp>
      <p:sp>
        <p:nvSpPr>
          <p:cNvPr id="4" name="文本框 3">
            <a:extLst>
              <a:ext uri="{FF2B5EF4-FFF2-40B4-BE49-F238E27FC236}">
                <a16:creationId xmlns:a16="http://schemas.microsoft.com/office/drawing/2014/main" id="{A8CFB922-47CD-7B45-9E64-66B0270A9797}"/>
              </a:ext>
            </a:extLst>
          </p:cNvPr>
          <p:cNvSpPr txBox="1"/>
          <p:nvPr/>
        </p:nvSpPr>
        <p:spPr>
          <a:xfrm>
            <a:off x="3884037" y="950462"/>
            <a:ext cx="5584371" cy="369332"/>
          </a:xfrm>
          <a:prstGeom prst="rect">
            <a:avLst/>
          </a:prstGeom>
          <a:noFill/>
        </p:spPr>
        <p:txBody>
          <a:bodyPr wrap="square" rtlCol="0">
            <a:spAutoFit/>
          </a:bodyPr>
          <a:lstStyle/>
          <a:p>
            <a:r>
              <a:rPr kumimoji="1" lang="en-US" altLang="zh-CN" dirty="0"/>
              <a:t>The</a:t>
            </a:r>
            <a:r>
              <a:rPr kumimoji="1" lang="zh-CN" altLang="en-US" dirty="0"/>
              <a:t> </a:t>
            </a:r>
            <a:r>
              <a:rPr kumimoji="1" lang="en-US" altLang="zh-CN" dirty="0"/>
              <a:t>balance</a:t>
            </a:r>
            <a:r>
              <a:rPr kumimoji="1" lang="zh-CN" altLang="en-US" dirty="0"/>
              <a:t> </a:t>
            </a:r>
            <a:r>
              <a:rPr kumimoji="1" lang="en-US" altLang="zh-CN" dirty="0"/>
              <a:t>and</a:t>
            </a:r>
            <a:r>
              <a:rPr kumimoji="1" lang="zh-CN" altLang="en-US" dirty="0"/>
              <a:t> </a:t>
            </a:r>
            <a:r>
              <a:rPr kumimoji="1" lang="en-US" altLang="zh-CN" dirty="0"/>
              <a:t>cost</a:t>
            </a:r>
            <a:r>
              <a:rPr kumimoji="1" lang="zh-CN" altLang="en-US" dirty="0"/>
              <a:t> </a:t>
            </a:r>
            <a:r>
              <a:rPr kumimoji="1" lang="en-US" altLang="zh-CN" dirty="0"/>
              <a:t>performance</a:t>
            </a:r>
            <a:r>
              <a:rPr kumimoji="1" lang="zh-CN" altLang="en-US" dirty="0"/>
              <a:t> </a:t>
            </a:r>
          </a:p>
        </p:txBody>
      </p:sp>
      <p:sp>
        <p:nvSpPr>
          <p:cNvPr id="7" name="矩形 6">
            <a:extLst>
              <a:ext uri="{FF2B5EF4-FFF2-40B4-BE49-F238E27FC236}">
                <a16:creationId xmlns:a16="http://schemas.microsoft.com/office/drawing/2014/main" id="{02A7745A-9A99-CA46-AD45-6B2E52B94A49}"/>
              </a:ext>
            </a:extLst>
          </p:cNvPr>
          <p:cNvSpPr/>
          <p:nvPr/>
        </p:nvSpPr>
        <p:spPr>
          <a:xfrm>
            <a:off x="0" y="1814707"/>
            <a:ext cx="6502575" cy="281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 altLang="zh-CN" dirty="0"/>
              <a:t>WeBank reduced the operating cost of each account to </a:t>
            </a:r>
            <a:r>
              <a:rPr lang="zh-CN" altLang="en-US" dirty="0"/>
              <a:t>“ </a:t>
            </a:r>
            <a:r>
              <a:rPr lang="en" altLang="zh-CN" dirty="0"/>
              <a:t>an average of RMB 6 which is only 1/10 of that of traditional banks in the Mainland, and lower than that of international banks, which is only 2% to 5% of its cost.</a:t>
            </a:r>
            <a:r>
              <a:rPr lang="zh-CN" altLang="en-US" dirty="0"/>
              <a:t>“</a:t>
            </a:r>
            <a:endParaRPr lang="en" altLang="zh-CN" dirty="0"/>
          </a:p>
          <a:p>
            <a:endParaRPr kumimoji="1" lang="en" altLang="zh-CN" dirty="0"/>
          </a:p>
          <a:p>
            <a:endParaRPr kumimoji="1" lang="en" altLang="zh-CN" dirty="0"/>
          </a:p>
          <a:p>
            <a:pPr algn="ctr"/>
            <a:r>
              <a:rPr lang="en" altLang="zh-CN" i="1" dirty="0">
                <a:solidFill>
                  <a:schemeClr val="bg1"/>
                </a:solidFill>
              </a:rPr>
              <a:t>From</a:t>
            </a:r>
            <a:r>
              <a:rPr lang="zh-CN" altLang="en-US" i="1" dirty="0">
                <a:solidFill>
                  <a:schemeClr val="bg1"/>
                </a:solidFill>
              </a:rPr>
              <a:t> </a:t>
            </a:r>
            <a:r>
              <a:rPr lang="en" altLang="zh-CN" i="1" dirty="0">
                <a:solidFill>
                  <a:schemeClr val="bg1"/>
                </a:solidFill>
              </a:rPr>
              <a:t>Vice President and Chief Information Officer of WeBank</a:t>
            </a:r>
            <a:endParaRPr lang="en" altLang="zh-CN" i="1" dirty="0">
              <a:solidFill>
                <a:schemeClr val="bg1"/>
              </a:solidFill>
              <a:latin typeface="arial" panose="020B0604020202020204" pitchFamily="34" charset="0"/>
            </a:endParaRPr>
          </a:p>
          <a:p>
            <a:endParaRPr kumimoji="1" lang="zh-CN" altLang="en-US" dirty="0"/>
          </a:p>
          <a:p>
            <a:endParaRPr kumimoji="1" lang="zh-CN" altLang="en-US" dirty="0"/>
          </a:p>
        </p:txBody>
      </p:sp>
      <p:sp>
        <p:nvSpPr>
          <p:cNvPr id="9" name="文本框 8">
            <a:extLst>
              <a:ext uri="{FF2B5EF4-FFF2-40B4-BE49-F238E27FC236}">
                <a16:creationId xmlns:a16="http://schemas.microsoft.com/office/drawing/2014/main" id="{1641B6F8-E3E0-8548-8E7A-2699B71BF9E6}"/>
              </a:ext>
            </a:extLst>
          </p:cNvPr>
          <p:cNvSpPr txBox="1"/>
          <p:nvPr/>
        </p:nvSpPr>
        <p:spPr>
          <a:xfrm>
            <a:off x="0" y="5154782"/>
            <a:ext cx="3984171" cy="923330"/>
          </a:xfrm>
          <a:prstGeom prst="rect">
            <a:avLst/>
          </a:prstGeom>
          <a:noFill/>
        </p:spPr>
        <p:txBody>
          <a:bodyPr wrap="square" rtlCol="0">
            <a:spAutoFit/>
          </a:bodyPr>
          <a:lstStyle/>
          <a:p>
            <a:pPr marL="285750" indent="-285750">
              <a:buFont typeface="Wingdings" pitchFamily="2" charset="2"/>
              <a:buChar char="ü"/>
            </a:pPr>
            <a:r>
              <a:rPr kumimoji="1" lang="en-US" altLang="zh-CN" dirty="0"/>
              <a:t>O&amp;M</a:t>
            </a:r>
            <a:r>
              <a:rPr kumimoji="1" lang="zh-CN" altLang="en-US" dirty="0"/>
              <a:t> </a:t>
            </a:r>
            <a:r>
              <a:rPr kumimoji="1" lang="en-US" altLang="zh-CN" dirty="0"/>
              <a:t>cost</a:t>
            </a:r>
          </a:p>
          <a:p>
            <a:pPr marL="285750" indent="-285750">
              <a:buFont typeface="Wingdings" pitchFamily="2" charset="2"/>
              <a:buChar char="ü"/>
            </a:pPr>
            <a:r>
              <a:rPr kumimoji="1" lang="en-US" altLang="zh-CN" dirty="0"/>
              <a:t>License</a:t>
            </a:r>
            <a:r>
              <a:rPr kumimoji="1" lang="zh-CN" altLang="en-US" dirty="0"/>
              <a:t> </a:t>
            </a:r>
            <a:r>
              <a:rPr kumimoji="1" lang="en-US" altLang="zh-CN" dirty="0"/>
              <a:t>Cost</a:t>
            </a:r>
          </a:p>
          <a:p>
            <a:pPr marL="285750" indent="-285750">
              <a:buFont typeface="Wingdings" pitchFamily="2" charset="2"/>
              <a:buChar char="ü"/>
            </a:pPr>
            <a:r>
              <a:rPr kumimoji="1" lang="en-US" altLang="zh-CN" dirty="0"/>
              <a:t>Hardware</a:t>
            </a:r>
            <a:r>
              <a:rPr kumimoji="1" lang="zh-CN" altLang="en-US" dirty="0"/>
              <a:t> </a:t>
            </a:r>
            <a:r>
              <a:rPr kumimoji="1" lang="en-US" altLang="zh-CN" dirty="0"/>
              <a:t>cost</a:t>
            </a:r>
            <a:endParaRPr kumimoji="1" lang="zh-CN" altLang="en-US" dirty="0"/>
          </a:p>
        </p:txBody>
      </p:sp>
      <p:sp>
        <p:nvSpPr>
          <p:cNvPr id="10" name="矩形 9">
            <a:extLst>
              <a:ext uri="{FF2B5EF4-FFF2-40B4-BE49-F238E27FC236}">
                <a16:creationId xmlns:a16="http://schemas.microsoft.com/office/drawing/2014/main" id="{2ADA4FF4-3F8A-554D-A6CC-5B2515468282}"/>
              </a:ext>
            </a:extLst>
          </p:cNvPr>
          <p:cNvSpPr/>
          <p:nvPr/>
        </p:nvSpPr>
        <p:spPr>
          <a:xfrm>
            <a:off x="7246258" y="3273392"/>
            <a:ext cx="1725386" cy="972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dirty="0"/>
              <a:t>TPS</a:t>
            </a:r>
            <a:r>
              <a:rPr kumimoji="1" lang="zh-CN" altLang="en-US" dirty="0"/>
              <a:t> </a:t>
            </a:r>
            <a:r>
              <a:rPr kumimoji="1" lang="en-US" altLang="zh-CN" dirty="0"/>
              <a:t>470</a:t>
            </a:r>
            <a:r>
              <a:rPr kumimoji="1" lang="zh-CN" altLang="en-US" dirty="0"/>
              <a:t> </a:t>
            </a:r>
            <a:endParaRPr kumimoji="1" lang="en-US" altLang="zh-CN" dirty="0"/>
          </a:p>
          <a:p>
            <a:r>
              <a:rPr kumimoji="1" lang="en-US" altLang="zh-CN" dirty="0"/>
              <a:t>Cost</a:t>
            </a:r>
            <a:r>
              <a:rPr kumimoji="1" lang="zh-CN" altLang="en-US" dirty="0"/>
              <a:t> </a:t>
            </a:r>
            <a:r>
              <a:rPr kumimoji="1" lang="en-US" altLang="zh-CN" dirty="0"/>
              <a:t>100</a:t>
            </a:r>
            <a:endParaRPr kumimoji="1" lang="zh-CN" altLang="en-US" dirty="0"/>
          </a:p>
        </p:txBody>
      </p:sp>
      <p:pic>
        <p:nvPicPr>
          <p:cNvPr id="11" name="图片 10">
            <a:extLst>
              <a:ext uri="{FF2B5EF4-FFF2-40B4-BE49-F238E27FC236}">
                <a16:creationId xmlns:a16="http://schemas.microsoft.com/office/drawing/2014/main" id="{D67FB5FB-2DAA-7742-8BB2-1641C0D1279E}"/>
              </a:ext>
            </a:extLst>
          </p:cNvPr>
          <p:cNvPicPr>
            <a:picLocks noChangeAspect="1"/>
          </p:cNvPicPr>
          <p:nvPr/>
        </p:nvPicPr>
        <p:blipFill>
          <a:blip r:embed="rId3"/>
          <a:stretch>
            <a:fillRect/>
          </a:stretch>
        </p:blipFill>
        <p:spPr>
          <a:xfrm>
            <a:off x="6928408" y="2240255"/>
            <a:ext cx="2540000" cy="546100"/>
          </a:xfrm>
          <a:prstGeom prst="rect">
            <a:avLst/>
          </a:prstGeom>
        </p:spPr>
      </p:pic>
      <p:pic>
        <p:nvPicPr>
          <p:cNvPr id="12" name="图片 11">
            <a:extLst>
              <a:ext uri="{FF2B5EF4-FFF2-40B4-BE49-F238E27FC236}">
                <a16:creationId xmlns:a16="http://schemas.microsoft.com/office/drawing/2014/main" id="{9DB7418B-15C4-584E-A65A-343F4B3DF824}"/>
              </a:ext>
            </a:extLst>
          </p:cNvPr>
          <p:cNvPicPr>
            <a:picLocks noChangeAspect="1"/>
          </p:cNvPicPr>
          <p:nvPr/>
        </p:nvPicPr>
        <p:blipFill>
          <a:blip r:embed="rId4"/>
          <a:stretch>
            <a:fillRect/>
          </a:stretch>
        </p:blipFill>
        <p:spPr>
          <a:xfrm>
            <a:off x="9974944" y="2214855"/>
            <a:ext cx="1727200" cy="596900"/>
          </a:xfrm>
          <a:prstGeom prst="rect">
            <a:avLst/>
          </a:prstGeom>
        </p:spPr>
      </p:pic>
      <p:sp>
        <p:nvSpPr>
          <p:cNvPr id="13" name="矩形 12">
            <a:extLst>
              <a:ext uri="{FF2B5EF4-FFF2-40B4-BE49-F238E27FC236}">
                <a16:creationId xmlns:a16="http://schemas.microsoft.com/office/drawing/2014/main" id="{1C22CED3-FB58-9B44-A977-298D9E035CAB}"/>
              </a:ext>
            </a:extLst>
          </p:cNvPr>
          <p:cNvSpPr/>
          <p:nvPr/>
        </p:nvSpPr>
        <p:spPr>
          <a:xfrm>
            <a:off x="9976758" y="3273622"/>
            <a:ext cx="1725386" cy="972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dirty="0"/>
              <a:t>TPS</a:t>
            </a:r>
            <a:r>
              <a:rPr kumimoji="1" lang="zh-CN" altLang="en-US" dirty="0"/>
              <a:t> </a:t>
            </a:r>
            <a:r>
              <a:rPr kumimoji="1" lang="en-US" altLang="zh-CN" dirty="0"/>
              <a:t>500</a:t>
            </a:r>
            <a:r>
              <a:rPr kumimoji="1" lang="zh-CN" altLang="en-US" dirty="0"/>
              <a:t> </a:t>
            </a:r>
            <a:endParaRPr kumimoji="1" lang="en-US" altLang="zh-CN" dirty="0"/>
          </a:p>
          <a:p>
            <a:r>
              <a:rPr kumimoji="1" lang="en-US" altLang="zh-CN" dirty="0"/>
              <a:t>Cost</a:t>
            </a:r>
            <a:r>
              <a:rPr kumimoji="1" lang="zh-CN" altLang="en-US" dirty="0"/>
              <a:t> </a:t>
            </a:r>
            <a:r>
              <a:rPr kumimoji="1" lang="en-US" altLang="zh-CN" dirty="0"/>
              <a:t>40</a:t>
            </a:r>
            <a:endParaRPr kumimoji="1" lang="zh-CN" altLang="en-US" dirty="0"/>
          </a:p>
        </p:txBody>
      </p:sp>
    </p:spTree>
    <p:extLst>
      <p:ext uri="{BB962C8B-B14F-4D97-AF65-F5344CB8AC3E}">
        <p14:creationId xmlns:p14="http://schemas.microsoft.com/office/powerpoint/2010/main" val="2428672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latin typeface="微软雅黑"/>
                <a:ea typeface="微软雅黑"/>
                <a:sym typeface="微软雅黑"/>
              </a:rPr>
              <a:t>Performance </a:t>
            </a:r>
            <a:endParaRPr lang="zh-CN" dirty="0">
              <a:latin typeface="微软雅黑"/>
              <a:ea typeface="微软雅黑"/>
              <a:sym typeface="微软雅黑"/>
            </a:endParaRPr>
          </a:p>
        </p:txBody>
      </p:sp>
      <p:grpSp>
        <p:nvGrpSpPr>
          <p:cNvPr id="4" name="组合 3"/>
          <p:cNvGrpSpPr/>
          <p:nvPr/>
        </p:nvGrpSpPr>
        <p:grpSpPr>
          <a:xfrm>
            <a:off x="191344" y="3051252"/>
            <a:ext cx="4330031" cy="2726871"/>
            <a:chOff x="2038112" y="2465614"/>
            <a:chExt cx="4330031" cy="2726871"/>
          </a:xfrm>
        </p:grpSpPr>
        <p:sp>
          <p:nvSpPr>
            <p:cNvPr id="5" name="矩形 4"/>
            <p:cNvSpPr/>
            <p:nvPr/>
          </p:nvSpPr>
          <p:spPr>
            <a:xfrm>
              <a:off x="2038112" y="2465614"/>
              <a:ext cx="4330031" cy="2726871"/>
            </a:xfrm>
            <a:prstGeom prst="rect">
              <a:avLst/>
            </a:prstGeom>
            <a:solidFill>
              <a:schemeClr val="bg1"/>
            </a:solidFill>
            <a:ln w="12700">
              <a:solidFill>
                <a:schemeClr val="tx1">
                  <a:lumMod val="50000"/>
                  <a:lumOff val="50000"/>
                </a:schemeClr>
              </a:solidFill>
              <a:prstDash val="dash"/>
              <a:miter/>
            </a:ln>
          </p:spPr>
          <p:txBody>
            <a:bodyPr anchor="t"/>
            <a:lstStyle/>
            <a:p>
              <a:pPr>
                <a:defRPr>
                  <a:solidFill>
                    <a:schemeClr val="lt1"/>
                  </a:solidFill>
                </a:defRPr>
              </a:pPr>
              <a:endParaRPr lang="zh-CN">
                <a:latin typeface="微软雅黑"/>
                <a:ea typeface="微软雅黑"/>
                <a:sym typeface="微软雅黑"/>
              </a:endParaRPr>
            </a:p>
          </p:txBody>
        </p:sp>
        <p:grpSp>
          <p:nvGrpSpPr>
            <p:cNvPr id="6" name="组合 5"/>
            <p:cNvGrpSpPr/>
            <p:nvPr/>
          </p:nvGrpSpPr>
          <p:grpSpPr>
            <a:xfrm>
              <a:off x="2348738" y="2863283"/>
              <a:ext cx="3671216" cy="2080735"/>
              <a:chOff x="2305925" y="3452826"/>
              <a:chExt cx="2679104" cy="1518436"/>
            </a:xfrm>
          </p:grpSpPr>
          <p:sp>
            <p:nvSpPr>
              <p:cNvPr id="7" name="矩形 6"/>
              <p:cNvSpPr/>
              <p:nvPr/>
            </p:nvSpPr>
            <p:spPr>
              <a:xfrm>
                <a:off x="3200446" y="3452826"/>
                <a:ext cx="900000" cy="525517"/>
              </a:xfrm>
              <a:prstGeom prst="rect">
                <a:avLst/>
              </a:prstGeom>
              <a:solidFill>
                <a:srgbClr val="0070C0"/>
              </a:solidFill>
              <a:ln w="12700">
                <a:solidFill>
                  <a:srgbClr val="0070C0"/>
                </a:solidFill>
                <a:prstDash val="solid"/>
                <a:miter/>
              </a:ln>
            </p:spPr>
            <p:txBody>
              <a:bodyPr anchor="ctr"/>
              <a:lstStyle/>
              <a:p>
                <a:pPr algn="ctr">
                  <a:defRPr>
                    <a:solidFill>
                      <a:schemeClr val="lt1"/>
                    </a:solidFill>
                  </a:defRPr>
                </a:pPr>
                <a:r>
                  <a:rPr lang="en-US" altLang="zh-CN" sz="2400" dirty="0">
                    <a:latin typeface="微软雅黑"/>
                    <a:ea typeface="微软雅黑"/>
                    <a:sym typeface="微软雅黑"/>
                  </a:rPr>
                  <a:t>Master</a:t>
                </a:r>
                <a:endParaRPr lang="zh-CN" sz="2400" dirty="0">
                  <a:latin typeface="微软雅黑"/>
                  <a:ea typeface="微软雅黑"/>
                  <a:sym typeface="微软雅黑"/>
                </a:endParaRPr>
              </a:p>
            </p:txBody>
          </p:sp>
          <p:sp>
            <p:nvSpPr>
              <p:cNvPr id="8" name="矩形 7"/>
              <p:cNvSpPr/>
              <p:nvPr/>
            </p:nvSpPr>
            <p:spPr>
              <a:xfrm>
                <a:off x="2305925" y="4436800"/>
                <a:ext cx="900000" cy="525517"/>
              </a:xfrm>
              <a:prstGeom prst="rect">
                <a:avLst/>
              </a:prstGeom>
              <a:solidFill>
                <a:schemeClr val="tx1">
                  <a:lumMod val="75000"/>
                  <a:lumOff val="25000"/>
                </a:schemeClr>
              </a:solidFill>
              <a:ln w="12700">
                <a:solidFill>
                  <a:schemeClr val="tx1">
                    <a:lumMod val="75000"/>
                    <a:lumOff val="25000"/>
                  </a:schemeClr>
                </a:solidFill>
                <a:prstDash val="solid"/>
                <a:miter/>
              </a:ln>
            </p:spPr>
            <p:txBody>
              <a:bodyPr anchor="ctr"/>
              <a:lstStyle/>
              <a:p>
                <a:pPr algn="ctr">
                  <a:defRPr>
                    <a:solidFill>
                      <a:schemeClr val="lt1"/>
                    </a:solidFill>
                  </a:defRPr>
                </a:pPr>
                <a:r>
                  <a:rPr lang="en-US" altLang="zh-CN" sz="2400" dirty="0">
                    <a:latin typeface="微软雅黑"/>
                    <a:ea typeface="微软雅黑"/>
                    <a:sym typeface="微软雅黑"/>
                  </a:rPr>
                  <a:t>Slave</a:t>
                </a:r>
                <a:endParaRPr lang="zh-CN" sz="2400" dirty="0">
                  <a:latin typeface="微软雅黑"/>
                  <a:ea typeface="微软雅黑"/>
                  <a:sym typeface="微软雅黑"/>
                </a:endParaRPr>
              </a:p>
            </p:txBody>
          </p:sp>
          <p:sp>
            <p:nvSpPr>
              <p:cNvPr id="9" name="矩形 8"/>
              <p:cNvSpPr/>
              <p:nvPr/>
            </p:nvSpPr>
            <p:spPr>
              <a:xfrm>
                <a:off x="4085029" y="4445745"/>
                <a:ext cx="900000" cy="525517"/>
              </a:xfrm>
              <a:prstGeom prst="rect">
                <a:avLst/>
              </a:prstGeom>
              <a:solidFill>
                <a:schemeClr val="tx1">
                  <a:lumMod val="75000"/>
                  <a:lumOff val="25000"/>
                </a:schemeClr>
              </a:solidFill>
              <a:ln w="12700">
                <a:solidFill>
                  <a:schemeClr val="tx1">
                    <a:lumMod val="75000"/>
                    <a:lumOff val="25000"/>
                  </a:schemeClr>
                </a:solidFill>
                <a:prstDash val="solid"/>
                <a:miter/>
              </a:ln>
            </p:spPr>
            <p:txBody>
              <a:bodyPr anchor="ctr"/>
              <a:lstStyle/>
              <a:p>
                <a:pPr algn="ctr">
                  <a:defRPr>
                    <a:solidFill>
                      <a:schemeClr val="lt1"/>
                    </a:solidFill>
                  </a:defRPr>
                </a:pPr>
                <a:r>
                  <a:rPr lang="en-US" altLang="zh-CN" sz="2400" dirty="0">
                    <a:latin typeface="微软雅黑"/>
                    <a:ea typeface="微软雅黑"/>
                    <a:sym typeface="微软雅黑"/>
                  </a:rPr>
                  <a:t>Slave</a:t>
                </a:r>
                <a:endParaRPr lang="zh-CN" sz="2400" dirty="0">
                  <a:latin typeface="微软雅黑"/>
                  <a:ea typeface="微软雅黑"/>
                  <a:sym typeface="微软雅黑"/>
                </a:endParaRPr>
              </a:p>
            </p:txBody>
          </p:sp>
          <p:cxnSp>
            <p:nvCxnSpPr>
              <p:cNvPr id="10" name="直接连接符 9"/>
              <p:cNvCxnSpPr>
                <a:stCxn id="7" idx="2"/>
                <a:endCxn id="8" idx="0"/>
              </p:cNvCxnSpPr>
              <p:nvPr/>
            </p:nvCxnSpPr>
            <p:spPr>
              <a:xfrm flipH="1">
                <a:off x="2755925" y="3978343"/>
                <a:ext cx="894521" cy="458457"/>
              </a:xfrm>
              <a:prstGeom prst="line">
                <a:avLst/>
              </a:prstGeom>
              <a:ln w="28575">
                <a:solidFill>
                  <a:srgbClr val="0070C0"/>
                </a:solidFill>
                <a:prstDash val="solid"/>
                <a:miter/>
                <a:headEnd type="none" w="med" len="med"/>
                <a:tailEnd type="arrow" w="med" len="med"/>
              </a:ln>
            </p:spPr>
          </p:cxnSp>
          <p:cxnSp>
            <p:nvCxnSpPr>
              <p:cNvPr id="11" name="直接连接符 10"/>
              <p:cNvCxnSpPr>
                <a:endCxn id="9" idx="0"/>
              </p:cNvCxnSpPr>
              <p:nvPr/>
            </p:nvCxnSpPr>
            <p:spPr>
              <a:xfrm>
                <a:off x="3656861" y="3978343"/>
                <a:ext cx="878168" cy="467402"/>
              </a:xfrm>
              <a:prstGeom prst="line">
                <a:avLst/>
              </a:prstGeom>
              <a:ln w="28575">
                <a:solidFill>
                  <a:srgbClr val="0070C0"/>
                </a:solidFill>
                <a:prstDash val="solid"/>
                <a:miter/>
                <a:headEnd type="none" w="med" len="med"/>
                <a:tailEnd type="arrow" w="med" len="med"/>
              </a:ln>
            </p:spPr>
          </p:cxnSp>
        </p:grpSp>
      </p:grpSp>
      <p:cxnSp>
        <p:nvCxnSpPr>
          <p:cNvPr id="13" name="直接箭头连接符 12"/>
          <p:cNvCxnSpPr/>
          <p:nvPr/>
        </p:nvCxnSpPr>
        <p:spPr>
          <a:xfrm>
            <a:off x="1304646" y="1655177"/>
            <a:ext cx="0" cy="1396075"/>
          </a:xfrm>
          <a:prstGeom prst="straightConnector1">
            <a:avLst/>
          </a:prstGeom>
          <a:ln w="76200">
            <a:solidFill>
              <a:srgbClr val="0070C0"/>
            </a:solidFill>
            <a:prstDash val="solid"/>
            <a:miter/>
            <a:tailEnd type="triangle"/>
          </a:ln>
        </p:spPr>
      </p:cxnSp>
      <p:cxnSp>
        <p:nvCxnSpPr>
          <p:cNvPr id="14" name="直接箭头连接符 13"/>
          <p:cNvCxnSpPr/>
          <p:nvPr/>
        </p:nvCxnSpPr>
        <p:spPr>
          <a:xfrm>
            <a:off x="3556544" y="2279047"/>
            <a:ext cx="0" cy="772205"/>
          </a:xfrm>
          <a:prstGeom prst="straightConnector1">
            <a:avLst/>
          </a:prstGeom>
          <a:ln w="76200">
            <a:solidFill>
              <a:srgbClr val="0070C0"/>
            </a:solidFill>
            <a:prstDash val="solid"/>
            <a:miter/>
            <a:tailEnd type="triangle"/>
          </a:ln>
        </p:spPr>
      </p:cxnSp>
      <p:sp>
        <p:nvSpPr>
          <p:cNvPr id="15" name="矩形 14"/>
          <p:cNvSpPr/>
          <p:nvPr/>
        </p:nvSpPr>
        <p:spPr>
          <a:xfrm>
            <a:off x="852989" y="1655177"/>
            <a:ext cx="6080254" cy="400110"/>
          </a:xfrm>
          <a:prstGeom prst="rect">
            <a:avLst/>
          </a:prstGeom>
        </p:spPr>
        <p:txBody>
          <a:bodyPr wrap="none">
            <a:spAutoFit/>
          </a:bodyPr>
          <a:lstStyle/>
          <a:p>
            <a:pPr lvl="1"/>
            <a:r>
              <a:rPr lang="en-US" sz="2000" dirty="0">
                <a:latin typeface="微软雅黑"/>
                <a:ea typeface="微软雅黑"/>
                <a:sym typeface="微软雅黑"/>
              </a:rPr>
              <a:t>Strand</a:t>
            </a:r>
            <a:r>
              <a:rPr lang="zh-CN" altLang="en-US" sz="2000" dirty="0">
                <a:latin typeface="微软雅黑"/>
                <a:ea typeface="微软雅黑"/>
                <a:sym typeface="微软雅黑"/>
              </a:rPr>
              <a:t> </a:t>
            </a:r>
            <a:r>
              <a:rPr lang="en-US" sz="2000" dirty="0">
                <a:latin typeface="微软雅黑"/>
                <a:ea typeface="微软雅黑"/>
                <a:sym typeface="微软雅黑"/>
              </a:rPr>
              <a:t>TPCC</a:t>
            </a:r>
            <a:r>
              <a:rPr lang="zh-CN" altLang="en-US" sz="2000" dirty="0">
                <a:latin typeface="微软雅黑"/>
                <a:ea typeface="微软雅黑"/>
                <a:sym typeface="微软雅黑"/>
              </a:rPr>
              <a:t> ，</a:t>
            </a:r>
            <a:r>
              <a:rPr lang="en-US" altLang="zh-CN" sz="2000" dirty="0">
                <a:latin typeface="微软雅黑"/>
                <a:ea typeface="微软雅黑"/>
                <a:sym typeface="微软雅黑"/>
              </a:rPr>
              <a:t>Single</a:t>
            </a:r>
            <a:r>
              <a:rPr lang="zh-CN" altLang="en-US" sz="2000" dirty="0">
                <a:latin typeface="微软雅黑"/>
                <a:ea typeface="微软雅黑"/>
                <a:sym typeface="微软雅黑"/>
              </a:rPr>
              <a:t> </a:t>
            </a:r>
            <a:r>
              <a:rPr lang="en-US" altLang="zh-CN" sz="2000" dirty="0">
                <a:latin typeface="微软雅黑"/>
                <a:ea typeface="微软雅黑"/>
                <a:sym typeface="微软雅黑"/>
              </a:rPr>
              <a:t>Machine</a:t>
            </a:r>
            <a:r>
              <a:rPr lang="zh-CN" altLang="en-US" sz="2000" dirty="0">
                <a:latin typeface="微软雅黑"/>
                <a:ea typeface="微软雅黑"/>
                <a:sym typeface="微软雅黑"/>
              </a:rPr>
              <a:t> </a:t>
            </a:r>
            <a:r>
              <a:rPr lang="en-US" altLang="zh-CN" sz="2000" dirty="0">
                <a:latin typeface="微软雅黑"/>
                <a:ea typeface="微软雅黑"/>
                <a:sym typeface="微软雅黑"/>
              </a:rPr>
              <a:t>550000</a:t>
            </a:r>
            <a:r>
              <a:rPr lang="zh-CN" altLang="en-US" sz="2000" dirty="0">
                <a:latin typeface="微软雅黑"/>
                <a:ea typeface="微软雅黑"/>
                <a:sym typeface="微软雅黑"/>
              </a:rPr>
              <a:t> </a:t>
            </a:r>
            <a:r>
              <a:rPr lang="en-US" altLang="zh-CN" sz="2000" dirty="0" err="1">
                <a:latin typeface="微软雅黑"/>
                <a:ea typeface="微软雅黑"/>
                <a:sym typeface="微软雅黑"/>
              </a:rPr>
              <a:t>T</a:t>
            </a:r>
            <a:r>
              <a:rPr lang="en-US" altLang="zh-CN" sz="2000" dirty="0" err="1">
                <a:sym typeface="微软雅黑"/>
              </a:rPr>
              <a:t>pcm</a:t>
            </a:r>
            <a:endParaRPr lang="en-US" sz="2000" dirty="0">
              <a:latin typeface="微软雅黑"/>
              <a:ea typeface="微软雅黑"/>
              <a:sym typeface="微软雅黑"/>
            </a:endParaRPr>
          </a:p>
        </p:txBody>
      </p:sp>
      <p:sp>
        <p:nvSpPr>
          <p:cNvPr id="17" name="矩形 16"/>
          <p:cNvSpPr/>
          <p:nvPr/>
        </p:nvSpPr>
        <p:spPr>
          <a:xfrm>
            <a:off x="3125492" y="2363934"/>
            <a:ext cx="2413994" cy="400110"/>
          </a:xfrm>
          <a:prstGeom prst="rect">
            <a:avLst/>
          </a:prstGeom>
        </p:spPr>
        <p:txBody>
          <a:bodyPr wrap="none">
            <a:spAutoFit/>
          </a:bodyPr>
          <a:lstStyle/>
          <a:p>
            <a:pPr lvl="1"/>
            <a:r>
              <a:rPr lang="en-US" altLang="zh-CN" sz="2000" dirty="0">
                <a:latin typeface="微软雅黑"/>
                <a:ea typeface="微软雅黑"/>
                <a:sym typeface="微软雅黑"/>
              </a:rPr>
              <a:t>5729</a:t>
            </a:r>
            <a:r>
              <a:rPr lang="zh-CN" altLang="en-US" sz="2000" dirty="0">
                <a:latin typeface="微软雅黑"/>
                <a:ea typeface="微软雅黑"/>
                <a:sym typeface="微软雅黑"/>
              </a:rPr>
              <a:t> </a:t>
            </a:r>
            <a:r>
              <a:rPr lang="en-US" altLang="zh-CN" sz="2000" dirty="0">
                <a:latin typeface="微软雅黑"/>
                <a:ea typeface="微软雅黑"/>
                <a:sym typeface="微软雅黑"/>
              </a:rPr>
              <a:t>per</a:t>
            </a:r>
            <a:r>
              <a:rPr lang="zh-CN" altLang="en-US" sz="2000" dirty="0">
                <a:latin typeface="微软雅黑"/>
                <a:ea typeface="微软雅黑"/>
                <a:sym typeface="微软雅黑"/>
              </a:rPr>
              <a:t> </a:t>
            </a:r>
            <a:r>
              <a:rPr lang="en-US" altLang="zh-CN" sz="2000" dirty="0">
                <a:latin typeface="微软雅黑"/>
                <a:ea typeface="微软雅黑"/>
                <a:sym typeface="微软雅黑"/>
              </a:rPr>
              <a:t>core</a:t>
            </a:r>
            <a:r>
              <a:rPr lang="zh-CN" altLang="en-US" sz="2000" dirty="0">
                <a:latin typeface="微软雅黑"/>
                <a:ea typeface="微软雅黑"/>
                <a:sym typeface="微软雅黑"/>
              </a:rPr>
              <a:t> </a:t>
            </a:r>
            <a:endParaRPr lang="zh-CN" sz="2000" dirty="0">
              <a:latin typeface="微软雅黑"/>
              <a:ea typeface="微软雅黑"/>
              <a:sym typeface="微软雅黑"/>
            </a:endParaRPr>
          </a:p>
        </p:txBody>
      </p:sp>
      <p:sp>
        <p:nvSpPr>
          <p:cNvPr id="18" name="矩形 17"/>
          <p:cNvSpPr/>
          <p:nvPr/>
        </p:nvSpPr>
        <p:spPr>
          <a:xfrm>
            <a:off x="4973692" y="3220553"/>
            <a:ext cx="7671657" cy="3416320"/>
          </a:xfrm>
          <a:prstGeom prst="rect">
            <a:avLst/>
          </a:prstGeom>
        </p:spPr>
        <p:txBody>
          <a:bodyPr wrap="square">
            <a:spAutoFit/>
          </a:bodyPr>
          <a:lstStyle/>
          <a:p>
            <a:r>
              <a:rPr lang="en-US" altLang="zh-CN" dirty="0">
                <a:latin typeface="微软雅黑"/>
                <a:ea typeface="微软雅黑"/>
                <a:sym typeface="微软雅黑"/>
              </a:rPr>
              <a:t>Hardware</a:t>
            </a:r>
          </a:p>
          <a:p>
            <a:pPr marL="285750" indent="-285750">
              <a:buFont typeface="Wingdings" panose="05000000000000000000" pitchFamily="2" charset="2"/>
              <a:buChar char="ü"/>
            </a:pPr>
            <a:r>
              <a:rPr lang="en-US" altLang="zh-CN" dirty="0">
                <a:latin typeface="微软雅黑"/>
                <a:ea typeface="微软雅黑"/>
                <a:sym typeface="微软雅黑"/>
              </a:rPr>
              <a:t>Customized Physical Machine  with the latest inexpensive hardware </a:t>
            </a:r>
          </a:p>
          <a:p>
            <a:pPr marL="285750" indent="-285750">
              <a:buFont typeface="Wingdings" panose="05000000000000000000" pitchFamily="2" charset="2"/>
              <a:buChar char="ü"/>
            </a:pPr>
            <a:r>
              <a:rPr lang="en-US" altLang="zh-CN" dirty="0">
                <a:latin typeface="微软雅黑"/>
                <a:ea typeface="微软雅黑"/>
                <a:sym typeface="微软雅黑"/>
              </a:rPr>
              <a:t>Physical Machine :</a:t>
            </a:r>
            <a:r>
              <a:rPr lang="en-US" dirty="0">
                <a:latin typeface="微软雅黑"/>
                <a:ea typeface="微软雅黑"/>
                <a:sym typeface="微软雅黑"/>
              </a:rPr>
              <a:t>Codename</a:t>
            </a:r>
            <a:r>
              <a:rPr lang="zh-CN" dirty="0">
                <a:latin typeface="微软雅黑"/>
                <a:ea typeface="微软雅黑"/>
                <a:sym typeface="微软雅黑"/>
              </a:rPr>
              <a:t> </a:t>
            </a:r>
            <a:r>
              <a:rPr lang="en-US" altLang="zh-CN" dirty="0">
                <a:latin typeface="微软雅黑"/>
                <a:ea typeface="微软雅黑"/>
                <a:sym typeface="微软雅黑"/>
              </a:rPr>
              <a:t>SH12</a:t>
            </a:r>
            <a:r>
              <a:rPr lang="en-US" dirty="0">
                <a:latin typeface="微软雅黑"/>
                <a:ea typeface="微软雅黑"/>
                <a:sym typeface="微软雅黑"/>
              </a:rPr>
              <a:t>(x86</a:t>
            </a:r>
            <a:r>
              <a:rPr lang="zh-CN" dirty="0">
                <a:latin typeface="微软雅黑"/>
                <a:ea typeface="微软雅黑"/>
                <a:sym typeface="微软雅黑"/>
              </a:rPr>
              <a:t>，</a:t>
            </a:r>
            <a:r>
              <a:rPr lang="en-US" altLang="zh-CN" dirty="0">
                <a:latin typeface="微软雅黑"/>
                <a:ea typeface="微软雅黑"/>
                <a:sym typeface="微软雅黑"/>
              </a:rPr>
              <a:t>48</a:t>
            </a:r>
            <a:r>
              <a:rPr lang="zh-CN" dirty="0">
                <a:latin typeface="微软雅黑"/>
                <a:ea typeface="微软雅黑"/>
                <a:sym typeface="微软雅黑"/>
              </a:rPr>
              <a:t> </a:t>
            </a:r>
            <a:r>
              <a:rPr lang="en-US" altLang="zh-CN" dirty="0">
                <a:latin typeface="微软雅黑"/>
                <a:ea typeface="微软雅黑"/>
                <a:sym typeface="微软雅黑"/>
              </a:rPr>
              <a:t>cores</a:t>
            </a:r>
            <a:r>
              <a:rPr lang="en-US" dirty="0">
                <a:latin typeface="微软雅黑"/>
                <a:ea typeface="微软雅黑"/>
                <a:sym typeface="微软雅黑"/>
              </a:rPr>
              <a:t>(</a:t>
            </a:r>
            <a:r>
              <a:rPr lang="en-US" altLang="zh-CN" dirty="0">
                <a:latin typeface="微软雅黑"/>
                <a:ea typeface="微软雅黑"/>
                <a:sym typeface="微软雅黑"/>
              </a:rPr>
              <a:t>96</a:t>
            </a:r>
            <a:r>
              <a:rPr lang="en-US" dirty="0">
                <a:latin typeface="微软雅黑"/>
                <a:ea typeface="微软雅黑"/>
                <a:sym typeface="微软雅黑"/>
              </a:rPr>
              <a:t> hyper-threading </a:t>
            </a:r>
            <a:r>
              <a:rPr lang="en-US" altLang="zh-CN" dirty="0">
                <a:latin typeface="微软雅黑"/>
                <a:ea typeface="微软雅黑"/>
                <a:sym typeface="微软雅黑"/>
              </a:rPr>
              <a:t>cores</a:t>
            </a:r>
            <a:r>
              <a:rPr lang="en-US" dirty="0">
                <a:latin typeface="微软雅黑"/>
                <a:ea typeface="微软雅黑"/>
                <a:sym typeface="微软雅黑"/>
              </a:rPr>
              <a:t>)</a:t>
            </a:r>
            <a:r>
              <a:rPr lang="zh-CN" altLang="en-US" dirty="0">
                <a:latin typeface="微软雅黑"/>
                <a:ea typeface="微软雅黑"/>
                <a:sym typeface="微软雅黑"/>
              </a:rPr>
              <a:t>，</a:t>
            </a:r>
            <a:r>
              <a:rPr lang="en-US" altLang="zh-CN" dirty="0">
                <a:latin typeface="微软雅黑"/>
                <a:ea typeface="微软雅黑"/>
                <a:sym typeface="微软雅黑"/>
              </a:rPr>
              <a:t>768</a:t>
            </a:r>
            <a:r>
              <a:rPr lang="en-US" dirty="0">
                <a:latin typeface="微软雅黑"/>
                <a:ea typeface="微软雅黑"/>
                <a:sym typeface="微软雅黑"/>
              </a:rPr>
              <a:t>G</a:t>
            </a:r>
            <a:r>
              <a:rPr lang="zh-CN" altLang="en-US" dirty="0">
                <a:latin typeface="微软雅黑"/>
                <a:ea typeface="微软雅黑"/>
                <a:sym typeface="微软雅黑"/>
              </a:rPr>
              <a:t> </a:t>
            </a:r>
            <a:r>
              <a:rPr lang="en-US" dirty="0">
                <a:latin typeface="微软雅黑"/>
                <a:ea typeface="微软雅黑"/>
                <a:sym typeface="微软雅黑"/>
              </a:rPr>
              <a:t>Mem</a:t>
            </a:r>
            <a:r>
              <a:rPr lang="zh-CN" altLang="en-US" dirty="0">
                <a:latin typeface="微软雅黑"/>
                <a:ea typeface="微软雅黑"/>
                <a:sym typeface="微软雅黑"/>
              </a:rPr>
              <a:t> </a:t>
            </a:r>
            <a:r>
              <a:rPr lang="en-US" dirty="0">
                <a:latin typeface="微软雅黑"/>
                <a:ea typeface="微软雅黑"/>
                <a:sym typeface="微软雅黑"/>
              </a:rPr>
              <a:t>,</a:t>
            </a:r>
            <a:r>
              <a:rPr lang="en-US" altLang="zh-CN" dirty="0">
                <a:latin typeface="微软雅黑"/>
                <a:ea typeface="微软雅黑"/>
                <a:sym typeface="微软雅黑"/>
              </a:rPr>
              <a:t>3</a:t>
            </a:r>
            <a:r>
              <a:rPr lang="en-US" dirty="0">
                <a:latin typeface="微软雅黑"/>
                <a:ea typeface="微软雅黑"/>
                <a:sym typeface="微软雅黑"/>
              </a:rPr>
              <a:t>6T PC</a:t>
            </a:r>
            <a:r>
              <a:rPr lang="en-US" altLang="zh-CN" dirty="0">
                <a:latin typeface="微软雅黑"/>
                <a:ea typeface="微软雅黑"/>
                <a:sym typeface="微软雅黑"/>
              </a:rPr>
              <a:t>IE-</a:t>
            </a:r>
            <a:r>
              <a:rPr lang="en-US" dirty="0">
                <a:latin typeface="微软雅黑"/>
                <a:ea typeface="微软雅黑"/>
                <a:sym typeface="微软雅黑"/>
              </a:rPr>
              <a:t>SSD)</a:t>
            </a:r>
          </a:p>
          <a:p>
            <a:endParaRPr lang="en-US" dirty="0">
              <a:latin typeface="微软雅黑"/>
              <a:ea typeface="微软雅黑"/>
              <a:sym typeface="微软雅黑"/>
            </a:endParaRPr>
          </a:p>
          <a:p>
            <a:r>
              <a:rPr lang="en-US" altLang="zh-CN" dirty="0">
                <a:latin typeface="微软雅黑"/>
                <a:ea typeface="微软雅黑"/>
                <a:sym typeface="微软雅黑"/>
              </a:rPr>
              <a:t>Software</a:t>
            </a:r>
            <a:endParaRPr lang="en-US" dirty="0">
              <a:latin typeface="微软雅黑"/>
              <a:ea typeface="微软雅黑"/>
              <a:sym typeface="微软雅黑"/>
            </a:endParaRPr>
          </a:p>
          <a:p>
            <a:pPr marL="285750" indent="-285750">
              <a:buFont typeface="Wingdings" panose="05000000000000000000" pitchFamily="2" charset="2"/>
              <a:buChar char="ü"/>
            </a:pPr>
            <a:r>
              <a:rPr lang="en-US" dirty="0">
                <a:latin typeface="微软雅黑"/>
                <a:ea typeface="微软雅黑"/>
                <a:sym typeface="微软雅黑"/>
              </a:rPr>
              <a:t>Kernel optimization ,</a:t>
            </a:r>
            <a:r>
              <a:rPr lang="en-US" altLang="zh-CN" dirty="0">
                <a:latin typeface="微软雅黑"/>
                <a:ea typeface="微软雅黑"/>
                <a:sym typeface="微软雅黑"/>
              </a:rPr>
              <a:t> thread pool …</a:t>
            </a:r>
            <a:endParaRPr lang="en-US" dirty="0">
              <a:latin typeface="微软雅黑"/>
              <a:ea typeface="微软雅黑"/>
              <a:sym typeface="微软雅黑"/>
            </a:endParaRPr>
          </a:p>
          <a:p>
            <a:pPr marL="285750" indent="-285750">
              <a:buFont typeface="Wingdings" panose="05000000000000000000" pitchFamily="2" charset="2"/>
              <a:buChar char="ü"/>
            </a:pPr>
            <a:r>
              <a:rPr lang="en-US" altLang="zh-CN" dirty="0">
                <a:latin typeface="微软雅黑"/>
                <a:ea typeface="微软雅黑"/>
                <a:sym typeface="微软雅黑"/>
              </a:rPr>
              <a:t>LTS (Logical Timestamp Service) 11 million QPS</a:t>
            </a:r>
          </a:p>
          <a:p>
            <a:pPr marL="285750" indent="-285750">
              <a:buFont typeface="Wingdings" panose="05000000000000000000" pitchFamily="2" charset="2"/>
              <a:buChar char="ü"/>
            </a:pPr>
            <a:endParaRPr lang="en-US" altLang="zh-CN" dirty="0">
              <a:latin typeface="微软雅黑"/>
              <a:ea typeface="微软雅黑"/>
              <a:sym typeface="微软雅黑"/>
            </a:endParaRPr>
          </a:p>
          <a:p>
            <a:pPr marL="285750" indent="-285750">
              <a:buFont typeface="Wingdings" panose="05000000000000000000" pitchFamily="2" charset="2"/>
              <a:buChar char="ü"/>
            </a:pPr>
            <a:endParaRPr lang="en-US" i="1" dirty="0">
              <a:solidFill>
                <a:schemeClr val="bg1">
                  <a:lumMod val="75000"/>
                </a:schemeClr>
              </a:solidFill>
              <a:latin typeface="微软雅黑"/>
              <a:ea typeface="微软雅黑"/>
              <a:sym typeface="微软雅黑"/>
            </a:endParaRPr>
          </a:p>
          <a:p>
            <a:r>
              <a:rPr lang="en-US" i="1" dirty="0">
                <a:solidFill>
                  <a:schemeClr val="bg1">
                    <a:lumMod val="75000"/>
                  </a:schemeClr>
                </a:solidFill>
                <a:latin typeface="微软雅黑"/>
                <a:ea typeface="微软雅黑"/>
                <a:sym typeface="微软雅黑"/>
              </a:rPr>
              <a:t>CPU intel 8255C</a:t>
            </a:r>
            <a:r>
              <a:rPr lang="zh-CN" altLang="en-US" i="1" dirty="0">
                <a:solidFill>
                  <a:schemeClr val="bg1">
                    <a:lumMod val="75000"/>
                  </a:schemeClr>
                </a:solidFill>
                <a:latin typeface="微软雅黑"/>
                <a:ea typeface="微软雅黑"/>
                <a:sym typeface="微软雅黑"/>
              </a:rPr>
              <a:t> </a:t>
            </a:r>
            <a:r>
              <a:rPr lang="en-US" altLang="zh-CN" i="1" dirty="0">
                <a:solidFill>
                  <a:schemeClr val="bg1">
                    <a:lumMod val="75000"/>
                  </a:schemeClr>
                </a:solidFill>
                <a:latin typeface="微软雅黑"/>
                <a:ea typeface="微软雅黑"/>
                <a:sym typeface="微软雅黑"/>
              </a:rPr>
              <a:t>,</a:t>
            </a:r>
            <a:r>
              <a:rPr lang="en-US" i="1" dirty="0">
                <a:solidFill>
                  <a:schemeClr val="bg1">
                    <a:lumMod val="75000"/>
                  </a:schemeClr>
                </a:solidFill>
                <a:latin typeface="微软雅黑"/>
                <a:ea typeface="微软雅黑"/>
                <a:sym typeface="微软雅黑"/>
              </a:rPr>
              <a:t> </a:t>
            </a:r>
            <a:r>
              <a:rPr lang="en" altLang="zh-CN" i="1" dirty="0">
                <a:solidFill>
                  <a:schemeClr val="bg1">
                    <a:lumMod val="75000"/>
                  </a:schemeClr>
                </a:solidFill>
              </a:rPr>
              <a:t>frequency</a:t>
            </a:r>
            <a:r>
              <a:rPr lang="zh-CN" altLang="en-US" i="1" dirty="0">
                <a:solidFill>
                  <a:schemeClr val="bg1">
                    <a:lumMod val="75000"/>
                  </a:schemeClr>
                </a:solidFill>
              </a:rPr>
              <a:t> </a:t>
            </a:r>
            <a:r>
              <a:rPr lang="en-US" altLang="zh-CN" i="1" dirty="0">
                <a:solidFill>
                  <a:schemeClr val="bg1">
                    <a:lumMod val="75000"/>
                  </a:schemeClr>
                </a:solidFill>
              </a:rPr>
              <a:t>2.5</a:t>
            </a:r>
            <a:r>
              <a:rPr lang="zh-CN" altLang="en-US" i="1" dirty="0">
                <a:solidFill>
                  <a:schemeClr val="bg1">
                    <a:lumMod val="75000"/>
                  </a:schemeClr>
                </a:solidFill>
              </a:rPr>
              <a:t> </a:t>
            </a:r>
            <a:r>
              <a:rPr lang="en-US" altLang="zh-CN" i="1" dirty="0">
                <a:solidFill>
                  <a:schemeClr val="bg1">
                    <a:lumMod val="75000"/>
                  </a:schemeClr>
                </a:solidFill>
              </a:rPr>
              <a:t>GHz</a:t>
            </a:r>
            <a:endParaRPr lang="en-US" i="1" dirty="0">
              <a:solidFill>
                <a:schemeClr val="bg1">
                  <a:lumMod val="75000"/>
                </a:schemeClr>
              </a:solidFill>
              <a:latin typeface="微软雅黑"/>
              <a:ea typeface="微软雅黑"/>
              <a:sym typeface="微软雅黑"/>
            </a:endParaRPr>
          </a:p>
        </p:txBody>
      </p:sp>
      <p:sp>
        <p:nvSpPr>
          <p:cNvPr id="3" name="文本框 2">
            <a:extLst>
              <a:ext uri="{FF2B5EF4-FFF2-40B4-BE49-F238E27FC236}">
                <a16:creationId xmlns:a16="http://schemas.microsoft.com/office/drawing/2014/main" id="{B0362A88-AD9A-4FC7-89E5-83CB42300345}"/>
              </a:ext>
            </a:extLst>
          </p:cNvPr>
          <p:cNvSpPr txBox="1"/>
          <p:nvPr/>
        </p:nvSpPr>
        <p:spPr>
          <a:xfrm>
            <a:off x="6365082" y="2194657"/>
            <a:ext cx="3614737" cy="646331"/>
          </a:xfrm>
          <a:prstGeom prst="rect">
            <a:avLst/>
          </a:prstGeom>
          <a:noFill/>
        </p:spPr>
        <p:txBody>
          <a:bodyPr wrap="square" rtlCol="0">
            <a:spAutoFit/>
          </a:bodyPr>
          <a:lstStyle/>
          <a:p>
            <a:r>
              <a:rPr lang="en-US" altLang="zh-CN" dirty="0">
                <a:latin typeface="微软雅黑"/>
                <a:ea typeface="微软雅黑"/>
                <a:sym typeface="微软雅黑"/>
              </a:rPr>
              <a:t>The reason of High Performance</a:t>
            </a:r>
            <a:endParaRPr lang="zh-CN" altLang="en-US" dirty="0">
              <a:latin typeface="微软雅黑"/>
              <a:ea typeface="微软雅黑"/>
              <a:sym typeface="微软雅黑"/>
            </a:endParaRPr>
          </a:p>
        </p:txBody>
      </p:sp>
    </p:spTree>
    <p:extLst>
      <p:ext uri="{BB962C8B-B14F-4D97-AF65-F5344CB8AC3E}">
        <p14:creationId xmlns:p14="http://schemas.microsoft.com/office/powerpoint/2010/main" val="449293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07F095-6853-43E0-8BE6-58FA33E32803}"/>
              </a:ext>
            </a:extLst>
          </p:cNvPr>
          <p:cNvSpPr>
            <a:spLocks noGrp="1"/>
          </p:cNvSpPr>
          <p:nvPr>
            <p:ph type="title"/>
          </p:nvPr>
        </p:nvSpPr>
        <p:spPr>
          <a:xfrm>
            <a:off x="0" y="26089"/>
            <a:ext cx="12192000" cy="908985"/>
          </a:xfrm>
        </p:spPr>
        <p:txBody>
          <a:bodyPr>
            <a:normAutofit/>
          </a:bodyPr>
          <a:lstStyle/>
          <a:p>
            <a:r>
              <a:rPr lang="en-US" altLang="zh-CN" sz="2800" dirty="0"/>
              <a:t>The</a:t>
            </a:r>
            <a:r>
              <a:rPr lang="zh-CN" altLang="en-US" sz="2800" dirty="0"/>
              <a:t> </a:t>
            </a:r>
            <a:r>
              <a:rPr lang="en-US" altLang="zh-CN" sz="2800" dirty="0"/>
              <a:t>Competitors</a:t>
            </a:r>
            <a:r>
              <a:rPr lang="zh-CN" altLang="en-US" sz="2800" dirty="0"/>
              <a:t> </a:t>
            </a:r>
          </a:p>
        </p:txBody>
      </p:sp>
      <p:sp>
        <p:nvSpPr>
          <p:cNvPr id="3" name="文本框 2">
            <a:extLst>
              <a:ext uri="{FF2B5EF4-FFF2-40B4-BE49-F238E27FC236}">
                <a16:creationId xmlns:a16="http://schemas.microsoft.com/office/drawing/2014/main" id="{678B0413-FD9F-4059-B33A-A391C0179173}"/>
              </a:ext>
            </a:extLst>
          </p:cNvPr>
          <p:cNvSpPr txBox="1"/>
          <p:nvPr/>
        </p:nvSpPr>
        <p:spPr>
          <a:xfrm>
            <a:off x="4181915" y="2321646"/>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南大通用</a:t>
            </a:r>
            <a:r>
              <a:rPr lang="en-US" altLang="zh-CN" dirty="0" err="1"/>
              <a:t>Gbase</a:t>
            </a:r>
            <a:endParaRPr lang="zh-CN" altLang="en-US" dirty="0"/>
          </a:p>
        </p:txBody>
      </p:sp>
      <p:sp>
        <p:nvSpPr>
          <p:cNvPr id="5" name="文本框 4">
            <a:extLst>
              <a:ext uri="{FF2B5EF4-FFF2-40B4-BE49-F238E27FC236}">
                <a16:creationId xmlns:a16="http://schemas.microsoft.com/office/drawing/2014/main" id="{70C4481F-AE46-430C-A826-35938BB56BA0}"/>
              </a:ext>
            </a:extLst>
          </p:cNvPr>
          <p:cNvSpPr txBox="1"/>
          <p:nvPr/>
        </p:nvSpPr>
        <p:spPr>
          <a:xfrm>
            <a:off x="4262307" y="3576361"/>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达梦数据库</a:t>
            </a:r>
            <a:r>
              <a:rPr lang="en-US" altLang="zh-CN" dirty="0"/>
              <a:t>DM</a:t>
            </a:r>
            <a:endParaRPr lang="zh-CN" altLang="en-US" dirty="0"/>
          </a:p>
        </p:txBody>
      </p:sp>
      <p:sp>
        <p:nvSpPr>
          <p:cNvPr id="6" name="文本框 5">
            <a:extLst>
              <a:ext uri="{FF2B5EF4-FFF2-40B4-BE49-F238E27FC236}">
                <a16:creationId xmlns:a16="http://schemas.microsoft.com/office/drawing/2014/main" id="{3EE08B87-2110-40DC-AF10-E0AFB58AFB11}"/>
              </a:ext>
            </a:extLst>
          </p:cNvPr>
          <p:cNvSpPr txBox="1"/>
          <p:nvPr/>
        </p:nvSpPr>
        <p:spPr>
          <a:xfrm>
            <a:off x="4262307" y="4701883"/>
            <a:ext cx="2232248"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人大金仓</a:t>
            </a:r>
            <a:r>
              <a:rPr lang="en-US" altLang="zh-CN" dirty="0" err="1"/>
              <a:t>Kingbase</a:t>
            </a:r>
            <a:r>
              <a:rPr lang="en-US" altLang="zh-CN" dirty="0"/>
              <a:t> </a:t>
            </a:r>
            <a:endParaRPr lang="zh-CN" altLang="en-US" dirty="0"/>
          </a:p>
        </p:txBody>
      </p:sp>
      <p:sp>
        <p:nvSpPr>
          <p:cNvPr id="7" name="文本框 6">
            <a:extLst>
              <a:ext uri="{FF2B5EF4-FFF2-40B4-BE49-F238E27FC236}">
                <a16:creationId xmlns:a16="http://schemas.microsoft.com/office/drawing/2014/main" id="{39394B4D-2E24-4624-9598-D7C71F849F86}"/>
              </a:ext>
            </a:extLst>
          </p:cNvPr>
          <p:cNvSpPr txBox="1"/>
          <p:nvPr/>
        </p:nvSpPr>
        <p:spPr>
          <a:xfrm>
            <a:off x="7483783" y="1717839"/>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腾讯云</a:t>
            </a:r>
          </a:p>
        </p:txBody>
      </p:sp>
      <p:sp>
        <p:nvSpPr>
          <p:cNvPr id="8" name="文本框 7">
            <a:extLst>
              <a:ext uri="{FF2B5EF4-FFF2-40B4-BE49-F238E27FC236}">
                <a16:creationId xmlns:a16="http://schemas.microsoft.com/office/drawing/2014/main" id="{7EBB680D-AE01-40F6-8595-EDA578EC69A5}"/>
              </a:ext>
            </a:extLst>
          </p:cNvPr>
          <p:cNvSpPr txBox="1"/>
          <p:nvPr/>
        </p:nvSpPr>
        <p:spPr>
          <a:xfrm>
            <a:off x="7466663" y="2920267"/>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阿里云</a:t>
            </a:r>
          </a:p>
        </p:txBody>
      </p:sp>
      <p:sp>
        <p:nvSpPr>
          <p:cNvPr id="9" name="文本框 8">
            <a:extLst>
              <a:ext uri="{FF2B5EF4-FFF2-40B4-BE49-F238E27FC236}">
                <a16:creationId xmlns:a16="http://schemas.microsoft.com/office/drawing/2014/main" id="{67A60FF0-E538-4DD3-87E8-683566ACF19C}"/>
              </a:ext>
            </a:extLst>
          </p:cNvPr>
          <p:cNvSpPr txBox="1"/>
          <p:nvPr/>
        </p:nvSpPr>
        <p:spPr>
          <a:xfrm>
            <a:off x="7466663" y="4675322"/>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华为云</a:t>
            </a:r>
          </a:p>
        </p:txBody>
      </p:sp>
      <p:sp>
        <p:nvSpPr>
          <p:cNvPr id="10" name="文本框 9">
            <a:extLst>
              <a:ext uri="{FF2B5EF4-FFF2-40B4-BE49-F238E27FC236}">
                <a16:creationId xmlns:a16="http://schemas.microsoft.com/office/drawing/2014/main" id="{04FCBFA6-4C30-494E-9A1E-ABC40E94E8AE}"/>
              </a:ext>
            </a:extLst>
          </p:cNvPr>
          <p:cNvSpPr txBox="1"/>
          <p:nvPr/>
        </p:nvSpPr>
        <p:spPr>
          <a:xfrm>
            <a:off x="10175776" y="4565550"/>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中兴</a:t>
            </a:r>
          </a:p>
        </p:txBody>
      </p:sp>
      <p:sp>
        <p:nvSpPr>
          <p:cNvPr id="11" name="文本框 10">
            <a:extLst>
              <a:ext uri="{FF2B5EF4-FFF2-40B4-BE49-F238E27FC236}">
                <a16:creationId xmlns:a16="http://schemas.microsoft.com/office/drawing/2014/main" id="{70D62570-4A91-4059-8E25-03A093063733}"/>
              </a:ext>
            </a:extLst>
          </p:cNvPr>
          <p:cNvSpPr txBox="1"/>
          <p:nvPr/>
        </p:nvSpPr>
        <p:spPr>
          <a:xfrm>
            <a:off x="-487523" y="1212481"/>
            <a:ext cx="4356485" cy="369332"/>
          </a:xfrm>
          <a:prstGeom prst="rect">
            <a:avLst/>
          </a:prstGeom>
          <a:noFill/>
        </p:spPr>
        <p:txBody>
          <a:bodyPr wrap="square" rtlCol="0">
            <a:spAutoFit/>
          </a:bodyPr>
          <a:lstStyle/>
          <a:p>
            <a:pPr algn="ctr"/>
            <a:r>
              <a:rPr lang="en-US" altLang="zh-CN" b="1" dirty="0"/>
              <a:t>Traditional</a:t>
            </a:r>
            <a:r>
              <a:rPr lang="zh-CN" altLang="en-US" b="1" dirty="0"/>
              <a:t> </a:t>
            </a:r>
            <a:r>
              <a:rPr lang="en-US" altLang="zh-CN" b="1" dirty="0"/>
              <a:t>Database</a:t>
            </a:r>
            <a:endParaRPr lang="zh-CN" altLang="en-US" b="1" dirty="0"/>
          </a:p>
        </p:txBody>
      </p:sp>
      <p:sp>
        <p:nvSpPr>
          <p:cNvPr id="12" name="文本框 11">
            <a:extLst>
              <a:ext uri="{FF2B5EF4-FFF2-40B4-BE49-F238E27FC236}">
                <a16:creationId xmlns:a16="http://schemas.microsoft.com/office/drawing/2014/main" id="{42882FF8-75B5-4348-8F9F-DE4AD0A39FC0}"/>
              </a:ext>
            </a:extLst>
          </p:cNvPr>
          <p:cNvSpPr txBox="1"/>
          <p:nvPr/>
        </p:nvSpPr>
        <p:spPr>
          <a:xfrm>
            <a:off x="8096909" y="1027815"/>
            <a:ext cx="2808312" cy="369332"/>
          </a:xfrm>
          <a:prstGeom prst="rect">
            <a:avLst/>
          </a:prstGeom>
          <a:noFill/>
        </p:spPr>
        <p:txBody>
          <a:bodyPr wrap="square" rtlCol="0">
            <a:spAutoFit/>
          </a:bodyPr>
          <a:lstStyle/>
          <a:p>
            <a:pPr algn="ctr"/>
            <a:r>
              <a:rPr lang="en" altLang="zh-CN" b="1" dirty="0"/>
              <a:t>Emerging</a:t>
            </a:r>
            <a:r>
              <a:rPr lang="zh-CN" altLang="en-US" b="1" dirty="0"/>
              <a:t> </a:t>
            </a:r>
            <a:r>
              <a:rPr lang="en-US" altLang="zh-CN" b="1" dirty="0"/>
              <a:t>Database</a:t>
            </a:r>
            <a:endParaRPr lang="zh-CN" altLang="en-US" b="1" dirty="0"/>
          </a:p>
        </p:txBody>
      </p:sp>
      <p:sp>
        <p:nvSpPr>
          <p:cNvPr id="13" name="文本框 12">
            <a:extLst>
              <a:ext uri="{FF2B5EF4-FFF2-40B4-BE49-F238E27FC236}">
                <a16:creationId xmlns:a16="http://schemas.microsoft.com/office/drawing/2014/main" id="{1C61A8A9-EA8E-4364-AC54-A8415E0585FA}"/>
              </a:ext>
            </a:extLst>
          </p:cNvPr>
          <p:cNvSpPr txBox="1"/>
          <p:nvPr/>
        </p:nvSpPr>
        <p:spPr>
          <a:xfrm>
            <a:off x="4262307" y="2920267"/>
            <a:ext cx="2880320" cy="646331"/>
          </a:xfrm>
          <a:prstGeom prst="rect">
            <a:avLst/>
          </a:prstGeom>
          <a:noFill/>
        </p:spPr>
        <p:txBody>
          <a:bodyPr wrap="square" rtlCol="0">
            <a:spAutoFit/>
          </a:bodyPr>
          <a:lstStyle/>
          <a:p>
            <a:r>
              <a:rPr lang="en-US" altLang="zh-CN" dirty="0"/>
              <a:t>Bought</a:t>
            </a:r>
            <a:r>
              <a:rPr lang="zh-CN" altLang="en-US" dirty="0"/>
              <a:t> </a:t>
            </a:r>
            <a:r>
              <a:rPr lang="en-US" altLang="zh-CN" dirty="0"/>
              <a:t>Informix</a:t>
            </a:r>
          </a:p>
          <a:p>
            <a:r>
              <a:rPr lang="en-US" altLang="zh-CN" dirty="0"/>
              <a:t>OLAP</a:t>
            </a:r>
            <a:r>
              <a:rPr lang="zh-CN" altLang="en-US" dirty="0"/>
              <a:t> </a:t>
            </a:r>
            <a:endParaRPr lang="en-US" altLang="zh-CN" dirty="0"/>
          </a:p>
        </p:txBody>
      </p:sp>
      <p:sp>
        <p:nvSpPr>
          <p:cNvPr id="14" name="文本框 13">
            <a:extLst>
              <a:ext uri="{FF2B5EF4-FFF2-40B4-BE49-F238E27FC236}">
                <a16:creationId xmlns:a16="http://schemas.microsoft.com/office/drawing/2014/main" id="{EE325FED-192D-4F72-96AA-8ADD71099AC6}"/>
              </a:ext>
            </a:extLst>
          </p:cNvPr>
          <p:cNvSpPr txBox="1"/>
          <p:nvPr/>
        </p:nvSpPr>
        <p:spPr>
          <a:xfrm>
            <a:off x="10175776" y="2690978"/>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zh-CN" altLang="en-US" dirty="0"/>
              <a:t>蚂蚁</a:t>
            </a:r>
          </a:p>
        </p:txBody>
      </p:sp>
      <p:sp>
        <p:nvSpPr>
          <p:cNvPr id="15" name="文本框 14">
            <a:extLst>
              <a:ext uri="{FF2B5EF4-FFF2-40B4-BE49-F238E27FC236}">
                <a16:creationId xmlns:a16="http://schemas.microsoft.com/office/drawing/2014/main" id="{4BA074DE-415C-4219-9576-01472D99771A}"/>
              </a:ext>
            </a:extLst>
          </p:cNvPr>
          <p:cNvSpPr txBox="1"/>
          <p:nvPr/>
        </p:nvSpPr>
        <p:spPr>
          <a:xfrm>
            <a:off x="4262307" y="4000622"/>
            <a:ext cx="2880320" cy="646331"/>
          </a:xfrm>
          <a:prstGeom prst="rect">
            <a:avLst/>
          </a:prstGeom>
          <a:noFill/>
        </p:spPr>
        <p:txBody>
          <a:bodyPr wrap="square" rtlCol="0">
            <a:spAutoFit/>
          </a:bodyPr>
          <a:lstStyle/>
          <a:p>
            <a:r>
              <a:rPr lang="zh-CN" altLang="en-US" dirty="0"/>
              <a:t>自研</a:t>
            </a:r>
            <a:endParaRPr lang="en-US" altLang="zh-CN" dirty="0"/>
          </a:p>
          <a:p>
            <a:r>
              <a:rPr lang="en-US" altLang="zh-CN" dirty="0"/>
              <a:t>Comfortable with Oracle?</a:t>
            </a:r>
            <a:endParaRPr lang="zh-CN" altLang="en-US" dirty="0"/>
          </a:p>
        </p:txBody>
      </p:sp>
      <p:sp>
        <p:nvSpPr>
          <p:cNvPr id="16" name="文本框 15">
            <a:extLst>
              <a:ext uri="{FF2B5EF4-FFF2-40B4-BE49-F238E27FC236}">
                <a16:creationId xmlns:a16="http://schemas.microsoft.com/office/drawing/2014/main" id="{7C1E9BF8-2672-4C93-87BC-61B4F338563E}"/>
              </a:ext>
            </a:extLst>
          </p:cNvPr>
          <p:cNvSpPr txBox="1"/>
          <p:nvPr/>
        </p:nvSpPr>
        <p:spPr>
          <a:xfrm>
            <a:off x="4262307" y="5196692"/>
            <a:ext cx="2880320" cy="646331"/>
          </a:xfrm>
          <a:prstGeom prst="rect">
            <a:avLst/>
          </a:prstGeom>
          <a:noFill/>
        </p:spPr>
        <p:txBody>
          <a:bodyPr wrap="square" rtlCol="0">
            <a:spAutoFit/>
          </a:bodyPr>
          <a:lstStyle/>
          <a:p>
            <a:r>
              <a:rPr lang="en-US" altLang="zh-CN" dirty="0"/>
              <a:t>Base</a:t>
            </a:r>
            <a:r>
              <a:rPr lang="zh-CN" altLang="en-US" dirty="0"/>
              <a:t> </a:t>
            </a:r>
            <a:r>
              <a:rPr lang="en-US" altLang="zh-CN" dirty="0"/>
              <a:t>on</a:t>
            </a:r>
            <a:r>
              <a:rPr lang="zh-CN" altLang="en-US" dirty="0"/>
              <a:t> </a:t>
            </a:r>
            <a:r>
              <a:rPr lang="en-US" altLang="zh-CN" dirty="0"/>
              <a:t>PostgreSQL</a:t>
            </a:r>
          </a:p>
          <a:p>
            <a:r>
              <a:rPr lang="en-US" altLang="zh-CN" dirty="0"/>
              <a:t>Comfortable with Oracle?</a:t>
            </a:r>
            <a:endParaRPr lang="zh-CN" altLang="en-US" dirty="0"/>
          </a:p>
        </p:txBody>
      </p:sp>
      <p:sp>
        <p:nvSpPr>
          <p:cNvPr id="17" name="文本框 16">
            <a:extLst>
              <a:ext uri="{FF2B5EF4-FFF2-40B4-BE49-F238E27FC236}">
                <a16:creationId xmlns:a16="http://schemas.microsoft.com/office/drawing/2014/main" id="{C3608ED6-D4D4-4486-AD51-718E77195534}"/>
              </a:ext>
            </a:extLst>
          </p:cNvPr>
          <p:cNvSpPr txBox="1"/>
          <p:nvPr/>
        </p:nvSpPr>
        <p:spPr>
          <a:xfrm>
            <a:off x="7386271" y="2094128"/>
            <a:ext cx="2520280" cy="646331"/>
          </a:xfrm>
          <a:prstGeom prst="rect">
            <a:avLst/>
          </a:prstGeom>
          <a:noFill/>
        </p:spPr>
        <p:txBody>
          <a:bodyPr wrap="square" rtlCol="0">
            <a:spAutoFit/>
          </a:bodyPr>
          <a:lstStyle/>
          <a:p>
            <a:r>
              <a:rPr lang="en-US" altLang="zh-CN" dirty="0"/>
              <a:t>TDSQL</a:t>
            </a:r>
            <a:r>
              <a:rPr lang="zh-CN" altLang="en-US" dirty="0"/>
              <a:t>：基于</a:t>
            </a:r>
            <a:r>
              <a:rPr lang="en-US" altLang="zh-CN" dirty="0"/>
              <a:t>MySQL</a:t>
            </a:r>
          </a:p>
          <a:p>
            <a:r>
              <a:rPr lang="en-US" altLang="zh-CN" dirty="0" err="1"/>
              <a:t>Tbase</a:t>
            </a:r>
            <a:r>
              <a:rPr lang="zh-CN" altLang="en-US" dirty="0"/>
              <a:t>：基于</a:t>
            </a:r>
            <a:r>
              <a:rPr lang="en-US" altLang="zh-CN" dirty="0"/>
              <a:t>PostgreSQL</a:t>
            </a:r>
            <a:endParaRPr lang="zh-CN" altLang="en-US" dirty="0"/>
          </a:p>
        </p:txBody>
      </p:sp>
      <p:sp>
        <p:nvSpPr>
          <p:cNvPr id="18" name="文本框 17">
            <a:extLst>
              <a:ext uri="{FF2B5EF4-FFF2-40B4-BE49-F238E27FC236}">
                <a16:creationId xmlns:a16="http://schemas.microsoft.com/office/drawing/2014/main" id="{74E86120-BB24-43A0-A9CC-E12EDBC998CE}"/>
              </a:ext>
            </a:extLst>
          </p:cNvPr>
          <p:cNvSpPr txBox="1"/>
          <p:nvPr/>
        </p:nvSpPr>
        <p:spPr>
          <a:xfrm>
            <a:off x="7466663" y="3270843"/>
            <a:ext cx="2520280" cy="923330"/>
          </a:xfrm>
          <a:prstGeom prst="rect">
            <a:avLst/>
          </a:prstGeom>
          <a:noFill/>
        </p:spPr>
        <p:txBody>
          <a:bodyPr wrap="square" rtlCol="0">
            <a:spAutoFit/>
          </a:bodyPr>
          <a:lstStyle/>
          <a:p>
            <a:r>
              <a:rPr lang="en-US" altLang="zh-CN" dirty="0" err="1"/>
              <a:t>polarDB</a:t>
            </a:r>
            <a:r>
              <a:rPr lang="en-US" altLang="zh-CN" dirty="0"/>
              <a:t> for Oracle</a:t>
            </a:r>
            <a:r>
              <a:rPr lang="zh-CN" altLang="en-US" dirty="0"/>
              <a:t>：购买</a:t>
            </a:r>
            <a:r>
              <a:rPr lang="en-US" altLang="zh-CN" dirty="0" err="1"/>
              <a:t>EnterpriseDB</a:t>
            </a:r>
            <a:r>
              <a:rPr lang="en-US" altLang="zh-CN" dirty="0"/>
              <a:t> </a:t>
            </a:r>
            <a:r>
              <a:rPr lang="zh-CN" altLang="en-US" dirty="0"/>
              <a:t>代码，兼容</a:t>
            </a:r>
            <a:r>
              <a:rPr lang="en-US" altLang="zh-CN" dirty="0"/>
              <a:t>oracle</a:t>
            </a:r>
            <a:endParaRPr lang="zh-CN" altLang="en-US" dirty="0"/>
          </a:p>
        </p:txBody>
      </p:sp>
      <p:sp>
        <p:nvSpPr>
          <p:cNvPr id="19" name="文本框 18">
            <a:extLst>
              <a:ext uri="{FF2B5EF4-FFF2-40B4-BE49-F238E27FC236}">
                <a16:creationId xmlns:a16="http://schemas.microsoft.com/office/drawing/2014/main" id="{2F942C04-ACD0-4EF3-AEFF-6244EF37FF6A}"/>
              </a:ext>
            </a:extLst>
          </p:cNvPr>
          <p:cNvSpPr txBox="1"/>
          <p:nvPr/>
        </p:nvSpPr>
        <p:spPr>
          <a:xfrm>
            <a:off x="7466663" y="4249152"/>
            <a:ext cx="2520280" cy="369332"/>
          </a:xfrm>
          <a:prstGeom prst="rect">
            <a:avLst/>
          </a:prstGeom>
          <a:noFill/>
        </p:spPr>
        <p:txBody>
          <a:bodyPr wrap="square" rtlCol="0">
            <a:spAutoFit/>
          </a:bodyPr>
          <a:lstStyle/>
          <a:p>
            <a:r>
              <a:rPr lang="en-US" altLang="zh-CN" dirty="0"/>
              <a:t>DRDS</a:t>
            </a:r>
            <a:r>
              <a:rPr lang="zh-CN" altLang="en-US" dirty="0"/>
              <a:t>：分布式中间件</a:t>
            </a:r>
          </a:p>
        </p:txBody>
      </p:sp>
      <p:sp>
        <p:nvSpPr>
          <p:cNvPr id="20" name="文本框 19">
            <a:extLst>
              <a:ext uri="{FF2B5EF4-FFF2-40B4-BE49-F238E27FC236}">
                <a16:creationId xmlns:a16="http://schemas.microsoft.com/office/drawing/2014/main" id="{B24F9CFC-302D-40CF-AEE7-B86170F7042A}"/>
              </a:ext>
            </a:extLst>
          </p:cNvPr>
          <p:cNvSpPr txBox="1"/>
          <p:nvPr/>
        </p:nvSpPr>
        <p:spPr>
          <a:xfrm>
            <a:off x="7466663" y="5154613"/>
            <a:ext cx="2520280" cy="646331"/>
          </a:xfrm>
          <a:prstGeom prst="rect">
            <a:avLst/>
          </a:prstGeom>
          <a:noFill/>
        </p:spPr>
        <p:txBody>
          <a:bodyPr wrap="square" rtlCol="0">
            <a:spAutoFit/>
          </a:bodyPr>
          <a:lstStyle/>
          <a:p>
            <a:r>
              <a:rPr lang="en-US" altLang="zh-CN" dirty="0" err="1"/>
              <a:t>gaussDB</a:t>
            </a:r>
            <a:r>
              <a:rPr lang="zh-CN" altLang="en-US" dirty="0"/>
              <a:t>：兼容</a:t>
            </a:r>
            <a:r>
              <a:rPr lang="en-US" altLang="zh-CN" dirty="0"/>
              <a:t>PostgreSQL</a:t>
            </a:r>
            <a:r>
              <a:rPr lang="zh-CN" altLang="en-US" dirty="0"/>
              <a:t>，兼容</a:t>
            </a:r>
            <a:r>
              <a:rPr lang="en-US" altLang="zh-CN" dirty="0"/>
              <a:t>oracle</a:t>
            </a:r>
            <a:endParaRPr lang="zh-CN" altLang="en-US" dirty="0"/>
          </a:p>
        </p:txBody>
      </p:sp>
      <p:sp>
        <p:nvSpPr>
          <p:cNvPr id="21" name="文本框 20">
            <a:extLst>
              <a:ext uri="{FF2B5EF4-FFF2-40B4-BE49-F238E27FC236}">
                <a16:creationId xmlns:a16="http://schemas.microsoft.com/office/drawing/2014/main" id="{7046FA71-CD21-4686-B5A4-6157279A1D5B}"/>
              </a:ext>
            </a:extLst>
          </p:cNvPr>
          <p:cNvSpPr txBox="1"/>
          <p:nvPr/>
        </p:nvSpPr>
        <p:spPr>
          <a:xfrm>
            <a:off x="10067764" y="3115863"/>
            <a:ext cx="2520280" cy="646331"/>
          </a:xfrm>
          <a:prstGeom prst="rect">
            <a:avLst/>
          </a:prstGeom>
          <a:noFill/>
        </p:spPr>
        <p:txBody>
          <a:bodyPr wrap="square" rtlCol="0">
            <a:spAutoFit/>
          </a:bodyPr>
          <a:lstStyle/>
          <a:p>
            <a:r>
              <a:rPr lang="en-US" altLang="zh-CN" dirty="0" err="1"/>
              <a:t>Oceanbase</a:t>
            </a:r>
            <a:r>
              <a:rPr lang="zh-CN" altLang="en-US" dirty="0"/>
              <a:t>：兼容</a:t>
            </a:r>
            <a:r>
              <a:rPr lang="en-US" altLang="zh-CN" dirty="0" err="1"/>
              <a:t>mysql</a:t>
            </a:r>
            <a:r>
              <a:rPr lang="en-US" altLang="zh-CN" dirty="0"/>
              <a:t>/oracle</a:t>
            </a:r>
            <a:endParaRPr lang="zh-CN" altLang="en-US" dirty="0"/>
          </a:p>
        </p:txBody>
      </p:sp>
      <p:sp>
        <p:nvSpPr>
          <p:cNvPr id="22" name="文本框 21">
            <a:extLst>
              <a:ext uri="{FF2B5EF4-FFF2-40B4-BE49-F238E27FC236}">
                <a16:creationId xmlns:a16="http://schemas.microsoft.com/office/drawing/2014/main" id="{1916D3DB-DF10-4449-9AFE-4A48AFB9293A}"/>
              </a:ext>
            </a:extLst>
          </p:cNvPr>
          <p:cNvSpPr txBox="1"/>
          <p:nvPr/>
        </p:nvSpPr>
        <p:spPr>
          <a:xfrm>
            <a:off x="7483783" y="5872535"/>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dirty="0" err="1"/>
              <a:t>Pingcap</a:t>
            </a:r>
            <a:endParaRPr lang="zh-CN" altLang="en-US" dirty="0"/>
          </a:p>
        </p:txBody>
      </p:sp>
      <p:sp>
        <p:nvSpPr>
          <p:cNvPr id="23" name="文本框 22">
            <a:extLst>
              <a:ext uri="{FF2B5EF4-FFF2-40B4-BE49-F238E27FC236}">
                <a16:creationId xmlns:a16="http://schemas.microsoft.com/office/drawing/2014/main" id="{8CB7A58F-6605-44B6-B0AC-6546FAB6020E}"/>
              </a:ext>
            </a:extLst>
          </p:cNvPr>
          <p:cNvSpPr txBox="1"/>
          <p:nvPr/>
        </p:nvSpPr>
        <p:spPr>
          <a:xfrm>
            <a:off x="7394655" y="6207547"/>
            <a:ext cx="2520280" cy="369332"/>
          </a:xfrm>
          <a:prstGeom prst="rect">
            <a:avLst/>
          </a:prstGeom>
          <a:noFill/>
        </p:spPr>
        <p:txBody>
          <a:bodyPr wrap="square" rtlCol="0">
            <a:spAutoFit/>
          </a:bodyPr>
          <a:lstStyle/>
          <a:p>
            <a:r>
              <a:rPr lang="en-US" altLang="zh-CN" dirty="0" err="1"/>
              <a:t>Tidb</a:t>
            </a:r>
            <a:r>
              <a:rPr lang="zh-CN" altLang="en-US" dirty="0"/>
              <a:t>：兼容</a:t>
            </a:r>
            <a:r>
              <a:rPr lang="en-US" altLang="zh-CN" dirty="0" err="1"/>
              <a:t>mysql</a:t>
            </a:r>
            <a:endParaRPr lang="zh-CN" altLang="en-US" dirty="0"/>
          </a:p>
        </p:txBody>
      </p:sp>
      <p:sp>
        <p:nvSpPr>
          <p:cNvPr id="24" name="文本框 23">
            <a:extLst>
              <a:ext uri="{FF2B5EF4-FFF2-40B4-BE49-F238E27FC236}">
                <a16:creationId xmlns:a16="http://schemas.microsoft.com/office/drawing/2014/main" id="{F94E357F-8734-4CE8-A3C6-A5F8200E0617}"/>
              </a:ext>
            </a:extLst>
          </p:cNvPr>
          <p:cNvSpPr txBox="1"/>
          <p:nvPr/>
        </p:nvSpPr>
        <p:spPr>
          <a:xfrm>
            <a:off x="10175776" y="5115289"/>
            <a:ext cx="2520280" cy="369332"/>
          </a:xfrm>
          <a:prstGeom prst="rect">
            <a:avLst/>
          </a:prstGeom>
          <a:noFill/>
        </p:spPr>
        <p:txBody>
          <a:bodyPr wrap="square" rtlCol="0">
            <a:spAutoFit/>
          </a:bodyPr>
          <a:lstStyle/>
          <a:p>
            <a:r>
              <a:rPr lang="en-US" altLang="zh-CN" dirty="0" err="1"/>
              <a:t>goldendb</a:t>
            </a:r>
            <a:r>
              <a:rPr lang="zh-CN" altLang="en-US" dirty="0"/>
              <a:t>：兼容</a:t>
            </a:r>
            <a:r>
              <a:rPr lang="en-US" altLang="zh-CN" dirty="0" err="1"/>
              <a:t>mysql</a:t>
            </a:r>
            <a:endParaRPr lang="zh-CN" altLang="en-US" dirty="0"/>
          </a:p>
        </p:txBody>
      </p:sp>
      <p:sp>
        <p:nvSpPr>
          <p:cNvPr id="26" name="文本框 25">
            <a:extLst>
              <a:ext uri="{FF2B5EF4-FFF2-40B4-BE49-F238E27FC236}">
                <a16:creationId xmlns:a16="http://schemas.microsoft.com/office/drawing/2014/main" id="{11EDA8E5-F02A-0143-97AC-2BCF9974A73E}"/>
              </a:ext>
            </a:extLst>
          </p:cNvPr>
          <p:cNvSpPr txBox="1"/>
          <p:nvPr/>
        </p:nvSpPr>
        <p:spPr>
          <a:xfrm>
            <a:off x="3110178" y="1159675"/>
            <a:ext cx="4356485" cy="369332"/>
          </a:xfrm>
          <a:prstGeom prst="rect">
            <a:avLst/>
          </a:prstGeom>
          <a:noFill/>
        </p:spPr>
        <p:txBody>
          <a:bodyPr wrap="square" rtlCol="0">
            <a:spAutoFit/>
          </a:bodyPr>
          <a:lstStyle/>
          <a:p>
            <a:pPr algn="ctr"/>
            <a:r>
              <a:rPr lang="en-US" altLang="zh-CN" b="1" dirty="0"/>
              <a:t>Traditional</a:t>
            </a:r>
            <a:r>
              <a:rPr lang="zh-CN" altLang="en-US" b="1" dirty="0"/>
              <a:t> </a:t>
            </a:r>
            <a:r>
              <a:rPr lang="en-US" altLang="zh-CN" b="1" dirty="0"/>
              <a:t>Chinese</a:t>
            </a:r>
            <a:r>
              <a:rPr lang="zh-CN" altLang="en-US" b="1" dirty="0"/>
              <a:t> </a:t>
            </a:r>
            <a:r>
              <a:rPr lang="en-US" altLang="zh-CN" b="1" dirty="0"/>
              <a:t>Database</a:t>
            </a:r>
            <a:endParaRPr lang="zh-CN" altLang="en-US" b="1" dirty="0"/>
          </a:p>
        </p:txBody>
      </p:sp>
      <p:sp>
        <p:nvSpPr>
          <p:cNvPr id="27" name="文本框 26">
            <a:extLst>
              <a:ext uri="{FF2B5EF4-FFF2-40B4-BE49-F238E27FC236}">
                <a16:creationId xmlns:a16="http://schemas.microsoft.com/office/drawing/2014/main" id="{AE118368-F077-4B42-B6FC-4639C702F9D5}"/>
              </a:ext>
            </a:extLst>
          </p:cNvPr>
          <p:cNvSpPr txBox="1"/>
          <p:nvPr/>
        </p:nvSpPr>
        <p:spPr>
          <a:xfrm>
            <a:off x="682607" y="2321646"/>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dirty="0"/>
              <a:t>Oracle</a:t>
            </a:r>
            <a:endParaRPr lang="zh-CN" altLang="en-US" dirty="0"/>
          </a:p>
        </p:txBody>
      </p:sp>
      <p:sp>
        <p:nvSpPr>
          <p:cNvPr id="28" name="文本框 27">
            <a:extLst>
              <a:ext uri="{FF2B5EF4-FFF2-40B4-BE49-F238E27FC236}">
                <a16:creationId xmlns:a16="http://schemas.microsoft.com/office/drawing/2014/main" id="{693C9497-7BB0-1344-877A-141E42C17802}"/>
              </a:ext>
            </a:extLst>
          </p:cNvPr>
          <p:cNvSpPr txBox="1"/>
          <p:nvPr/>
        </p:nvSpPr>
        <p:spPr>
          <a:xfrm>
            <a:off x="788271" y="3948193"/>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dirty="0" err="1"/>
              <a:t>SQLServer</a:t>
            </a:r>
            <a:endParaRPr lang="zh-CN" altLang="en-US" dirty="0"/>
          </a:p>
        </p:txBody>
      </p:sp>
      <p:sp>
        <p:nvSpPr>
          <p:cNvPr id="29" name="文本框 28">
            <a:extLst>
              <a:ext uri="{FF2B5EF4-FFF2-40B4-BE49-F238E27FC236}">
                <a16:creationId xmlns:a16="http://schemas.microsoft.com/office/drawing/2014/main" id="{1CBEEC9A-D417-A742-A639-8F6D92965FD4}"/>
              </a:ext>
            </a:extLst>
          </p:cNvPr>
          <p:cNvSpPr txBox="1"/>
          <p:nvPr/>
        </p:nvSpPr>
        <p:spPr>
          <a:xfrm>
            <a:off x="774317" y="5293112"/>
            <a:ext cx="201622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dirty="0"/>
              <a:t>DB2</a:t>
            </a:r>
            <a:endParaRPr lang="zh-CN" altLang="en-US" dirty="0"/>
          </a:p>
        </p:txBody>
      </p:sp>
      <p:sp>
        <p:nvSpPr>
          <p:cNvPr id="30" name="文本框 29">
            <a:extLst>
              <a:ext uri="{FF2B5EF4-FFF2-40B4-BE49-F238E27FC236}">
                <a16:creationId xmlns:a16="http://schemas.microsoft.com/office/drawing/2014/main" id="{80BE0A34-8BC2-784F-AC4D-F5ADC986274E}"/>
              </a:ext>
            </a:extLst>
          </p:cNvPr>
          <p:cNvSpPr txBox="1"/>
          <p:nvPr/>
        </p:nvSpPr>
        <p:spPr>
          <a:xfrm>
            <a:off x="697911" y="2988581"/>
            <a:ext cx="2880320" cy="369332"/>
          </a:xfrm>
          <a:prstGeom prst="rect">
            <a:avLst/>
          </a:prstGeom>
          <a:noFill/>
        </p:spPr>
        <p:txBody>
          <a:bodyPr wrap="square" rtlCol="0">
            <a:spAutoFit/>
          </a:bodyPr>
          <a:lstStyle/>
          <a:p>
            <a:r>
              <a:rPr lang="en-US" altLang="zh-CN" dirty="0"/>
              <a:t>Expensive and powerful.</a:t>
            </a:r>
          </a:p>
        </p:txBody>
      </p:sp>
      <p:sp>
        <p:nvSpPr>
          <p:cNvPr id="31" name="文本框 30">
            <a:extLst>
              <a:ext uri="{FF2B5EF4-FFF2-40B4-BE49-F238E27FC236}">
                <a16:creationId xmlns:a16="http://schemas.microsoft.com/office/drawing/2014/main" id="{8BE4ACA7-B167-134A-BA88-DEBF85B5BEF6}"/>
              </a:ext>
            </a:extLst>
          </p:cNvPr>
          <p:cNvSpPr txBox="1"/>
          <p:nvPr/>
        </p:nvSpPr>
        <p:spPr>
          <a:xfrm>
            <a:off x="788271" y="4450802"/>
            <a:ext cx="2880320" cy="646331"/>
          </a:xfrm>
          <a:prstGeom prst="rect">
            <a:avLst/>
          </a:prstGeom>
          <a:noFill/>
        </p:spPr>
        <p:txBody>
          <a:bodyPr wrap="square" rtlCol="0">
            <a:spAutoFit/>
          </a:bodyPr>
          <a:lstStyle/>
          <a:p>
            <a:r>
              <a:rPr lang="en-US" altLang="zh-CN" dirty="0" err="1"/>
              <a:t>Integrated.with</a:t>
            </a:r>
            <a:r>
              <a:rPr lang="en-US" altLang="zh-CN" dirty="0"/>
              <a:t> BI.</a:t>
            </a:r>
          </a:p>
          <a:p>
            <a:r>
              <a:rPr lang="en-US" altLang="zh-CN" dirty="0"/>
              <a:t>Limited in Windows.</a:t>
            </a:r>
            <a:endParaRPr lang="zh-CN" altLang="en-US" dirty="0"/>
          </a:p>
        </p:txBody>
      </p:sp>
      <p:sp>
        <p:nvSpPr>
          <p:cNvPr id="32" name="文本框 31">
            <a:extLst>
              <a:ext uri="{FF2B5EF4-FFF2-40B4-BE49-F238E27FC236}">
                <a16:creationId xmlns:a16="http://schemas.microsoft.com/office/drawing/2014/main" id="{AD7770D0-5767-A644-8CDD-B438210943EC}"/>
              </a:ext>
            </a:extLst>
          </p:cNvPr>
          <p:cNvSpPr txBox="1"/>
          <p:nvPr/>
        </p:nvSpPr>
        <p:spPr>
          <a:xfrm>
            <a:off x="788271" y="5858423"/>
            <a:ext cx="2880320" cy="646331"/>
          </a:xfrm>
          <a:prstGeom prst="rect">
            <a:avLst/>
          </a:prstGeom>
          <a:noFill/>
        </p:spPr>
        <p:txBody>
          <a:bodyPr wrap="square" rtlCol="0">
            <a:spAutoFit/>
          </a:bodyPr>
          <a:lstStyle/>
          <a:p>
            <a:r>
              <a:rPr lang="zh-CN" altLang="en-US" dirty="0"/>
              <a:t>主要是替</a:t>
            </a:r>
            <a:r>
              <a:rPr lang="en-US" altLang="zh-CN" dirty="0"/>
              <a:t>A.</a:t>
            </a:r>
            <a:r>
              <a:rPr lang="zh-CN" altLang="en-US" dirty="0"/>
              <a:t>换，几乎未有新增</a:t>
            </a:r>
            <a:endParaRPr lang="en-US" altLang="zh-CN" dirty="0"/>
          </a:p>
        </p:txBody>
      </p:sp>
    </p:spTree>
    <p:extLst>
      <p:ext uri="{BB962C8B-B14F-4D97-AF65-F5344CB8AC3E}">
        <p14:creationId xmlns:p14="http://schemas.microsoft.com/office/powerpoint/2010/main" val="4148367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266073519"/>
              </p:ext>
            </p:extLst>
          </p:nvPr>
        </p:nvGraphicFramePr>
        <p:xfrm>
          <a:off x="960271" y="751114"/>
          <a:ext cx="7962783" cy="5604773"/>
        </p:xfrm>
        <a:graphic>
          <a:graphicData uri="http://schemas.openxmlformats.org/drawingml/2006/table">
            <a:tbl>
              <a:tblPr firstRow="1" firstCol="1" bandRow="1">
                <a:tableStyleId>{5C22544A-7EE6-4342-B048-85BDC9FD1C3A}</a:tableStyleId>
              </a:tblPr>
              <a:tblGrid>
                <a:gridCol w="1308294">
                  <a:extLst>
                    <a:ext uri="{9D8B030D-6E8A-4147-A177-3AD203B41FA5}">
                      <a16:colId xmlns:a16="http://schemas.microsoft.com/office/drawing/2014/main" val="20000"/>
                    </a:ext>
                  </a:extLst>
                </a:gridCol>
                <a:gridCol w="1957202">
                  <a:extLst>
                    <a:ext uri="{9D8B030D-6E8A-4147-A177-3AD203B41FA5}">
                      <a16:colId xmlns:a16="http://schemas.microsoft.com/office/drawing/2014/main" val="20003"/>
                    </a:ext>
                  </a:extLst>
                </a:gridCol>
                <a:gridCol w="1722339">
                  <a:extLst>
                    <a:ext uri="{9D8B030D-6E8A-4147-A177-3AD203B41FA5}">
                      <a16:colId xmlns:a16="http://schemas.microsoft.com/office/drawing/2014/main" val="20004"/>
                    </a:ext>
                  </a:extLst>
                </a:gridCol>
                <a:gridCol w="1487474">
                  <a:extLst>
                    <a:ext uri="{9D8B030D-6E8A-4147-A177-3AD203B41FA5}">
                      <a16:colId xmlns:a16="http://schemas.microsoft.com/office/drawing/2014/main" val="20005"/>
                    </a:ext>
                  </a:extLst>
                </a:gridCol>
                <a:gridCol w="1487474">
                  <a:extLst>
                    <a:ext uri="{9D8B030D-6E8A-4147-A177-3AD203B41FA5}">
                      <a16:colId xmlns:a16="http://schemas.microsoft.com/office/drawing/2014/main" val="1104455977"/>
                    </a:ext>
                  </a:extLst>
                </a:gridCol>
              </a:tblGrid>
              <a:tr h="374015">
                <a:tc>
                  <a:txBody>
                    <a:bodyPr/>
                    <a:lstStyle/>
                    <a:p>
                      <a:pPr algn="ct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腾讯云</a:t>
                      </a:r>
                      <a:r>
                        <a:rPr lang="en-US" altLang="zh-CN" sz="1400" dirty="0">
                          <a:latin typeface="微软雅黑" panose="020B0503020204020204" pitchFamily="34" charset="-122"/>
                          <a:ea typeface="微软雅黑" panose="020B0503020204020204" pitchFamily="34" charset="-122"/>
                        </a:rPr>
                        <a:t>TDSQL</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阿里云</a:t>
                      </a:r>
                      <a:r>
                        <a:rPr lang="en-US" altLang="zh-CN" sz="1400" dirty="0" err="1">
                          <a:latin typeface="微软雅黑" panose="020B0503020204020204" pitchFamily="34" charset="-122"/>
                          <a:ea typeface="微软雅黑" panose="020B0503020204020204" pitchFamily="34" charset="-122"/>
                        </a:rPr>
                        <a:t>OceanBase</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华为</a:t>
                      </a:r>
                      <a:r>
                        <a:rPr lang="en-US" altLang="zh-CN" sz="1400" dirty="0" err="1">
                          <a:latin typeface="微软雅黑" panose="020B0503020204020204" pitchFamily="34" charset="-122"/>
                          <a:ea typeface="微软雅黑" panose="020B0503020204020204" pitchFamily="34" charset="-122"/>
                        </a:rPr>
                        <a:t>GaussDB</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en-US" altLang="zh-CN" sz="1400" dirty="0" err="1">
                          <a:latin typeface="微软雅黑" panose="020B0503020204020204" pitchFamily="34" charset="-122"/>
                          <a:ea typeface="微软雅黑" panose="020B0503020204020204" pitchFamily="34" charset="-122"/>
                        </a:rPr>
                        <a:t>PingCAP</a:t>
                      </a:r>
                      <a:r>
                        <a:rPr lang="en-US" altLang="zh-CN" sz="1400" dirty="0">
                          <a:latin typeface="微软雅黑" panose="020B0503020204020204" pitchFamily="34" charset="-122"/>
                          <a:ea typeface="微软雅黑" panose="020B0503020204020204" pitchFamily="34" charset="-122"/>
                        </a:rPr>
                        <a:t> </a:t>
                      </a:r>
                      <a:r>
                        <a:rPr lang="en-US" altLang="zh-CN" sz="1400" dirty="0" err="1">
                          <a:latin typeface="微软雅黑" panose="020B0503020204020204" pitchFamily="34" charset="-122"/>
                          <a:ea typeface="微软雅黑" panose="020B0503020204020204" pitchFamily="34" charset="-122"/>
                        </a:rPr>
                        <a:t>TiDB</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0"/>
                  </a:ext>
                </a:extLst>
              </a:tr>
              <a:tr h="599886">
                <a:tc>
                  <a:txBody>
                    <a:bodyPr/>
                    <a:lstStyle/>
                    <a:p>
                      <a:pPr algn="ctr"/>
                      <a:r>
                        <a:rPr lang="zh-CN" altLang="en-US" sz="1400" dirty="0">
                          <a:latin typeface="微软雅黑" panose="020B0503020204020204" pitchFamily="34" charset="-122"/>
                          <a:ea typeface="微软雅黑" panose="020B0503020204020204" pitchFamily="34" charset="-122"/>
                        </a:rPr>
                        <a:t>核心特性</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分布式事务型数据库</a:t>
                      </a:r>
                      <a:endParaRPr lang="en-US" altLang="zh-CN" sz="1100" dirty="0">
                        <a:latin typeface="微软雅黑" panose="020B0503020204020204" pitchFamily="34" charset="-122"/>
                        <a:ea typeface="微软雅黑" panose="020B0503020204020204" pitchFamily="34" charset="-122"/>
                      </a:endParaRP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（扩展</a:t>
                      </a:r>
                      <a:r>
                        <a:rPr lang="en-US" altLang="zh-CN" sz="1100" dirty="0">
                          <a:latin typeface="微软雅黑" panose="020B0503020204020204" pitchFamily="34" charset="-122"/>
                          <a:ea typeface="+mn-ea"/>
                        </a:rPr>
                        <a:t>HTAP</a:t>
                      </a:r>
                      <a:r>
                        <a:rPr lang="zh-CN" altLang="en-US" sz="1100" dirty="0">
                          <a:latin typeface="微软雅黑" panose="020B0503020204020204" pitchFamily="34" charset="-122"/>
                          <a:ea typeface="+mn-ea"/>
                        </a:rPr>
                        <a:t>特性）</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分布式事务型数据库</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分布式事务型数据库</a:t>
                      </a:r>
                      <a:endParaRPr lang="en-US" altLang="zh-CN" sz="1100" dirty="0">
                        <a:latin typeface="微软雅黑" panose="020B0503020204020204" pitchFamily="34" charset="-122"/>
                        <a:ea typeface="微软雅黑" panose="020B0503020204020204" pitchFamily="34" charset="-122"/>
                      </a:endParaRP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（扩展</a:t>
                      </a:r>
                      <a:r>
                        <a:rPr lang="en-US" altLang="zh-CN" sz="1100" dirty="0">
                          <a:latin typeface="微软雅黑" panose="020B0503020204020204" pitchFamily="34" charset="-122"/>
                          <a:ea typeface="+mn-ea"/>
                        </a:rPr>
                        <a:t>HTAP</a:t>
                      </a:r>
                      <a:r>
                        <a:rPr lang="zh-CN" altLang="en-US" sz="1100" dirty="0">
                          <a:latin typeface="微软雅黑" panose="020B0503020204020204" pitchFamily="34" charset="-122"/>
                          <a:ea typeface="+mn-ea"/>
                        </a:rPr>
                        <a:t>特性）</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分布式事务型数据库</a:t>
                      </a:r>
                      <a:endParaRPr lang="en-US" altLang="zh-CN" sz="1100" dirty="0">
                        <a:latin typeface="微软雅黑" panose="020B0503020204020204" pitchFamily="34" charset="-122"/>
                        <a:ea typeface="+mn-ea"/>
                      </a:endParaRP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（扩展</a:t>
                      </a:r>
                      <a:r>
                        <a:rPr lang="en-US" altLang="zh-CN" sz="1100" dirty="0">
                          <a:latin typeface="微软雅黑" panose="020B0503020204020204" pitchFamily="34" charset="-122"/>
                          <a:ea typeface="+mn-ea"/>
                        </a:rPr>
                        <a:t>HTAP</a:t>
                      </a:r>
                      <a:r>
                        <a:rPr lang="zh-CN" altLang="en-US" sz="1100" dirty="0">
                          <a:latin typeface="微软雅黑" panose="020B0503020204020204" pitchFamily="34" charset="-122"/>
                          <a:ea typeface="+mn-ea"/>
                        </a:rPr>
                        <a:t>特性）</a:t>
                      </a:r>
                    </a:p>
                  </a:txBody>
                  <a:tcPr marL="91419" marR="91419" marT="45709" marB="45709" anchor="ctr"/>
                </a:tc>
                <a:extLst>
                  <a:ext uri="{0D108BD9-81ED-4DB2-BD59-A6C34878D82A}">
                    <a16:rowId xmlns:a16="http://schemas.microsoft.com/office/drawing/2014/main" val="10006"/>
                  </a:ext>
                </a:extLst>
              </a:tr>
              <a:tr h="740565">
                <a:tc>
                  <a:txBody>
                    <a:bodyPr/>
                    <a:lstStyle/>
                    <a:p>
                      <a:pPr algn="ctr"/>
                      <a:r>
                        <a:rPr lang="zh-CN" altLang="en-US" sz="1400" dirty="0">
                          <a:latin typeface="微软雅黑" panose="020B0503020204020204" pitchFamily="34" charset="-122"/>
                          <a:ea typeface="微软雅黑" panose="020B0503020204020204" pitchFamily="34" charset="-122"/>
                        </a:rPr>
                        <a:t>体系结构</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mn-ea"/>
                        </a:rPr>
                        <a:t>SQL</a:t>
                      </a:r>
                      <a:r>
                        <a:rPr lang="zh-CN" altLang="en-US" sz="1100" dirty="0">
                          <a:latin typeface="微软雅黑" panose="020B0503020204020204" pitchFamily="34" charset="-122"/>
                          <a:ea typeface="+mn-ea"/>
                        </a:rPr>
                        <a:t>引擎</a:t>
                      </a:r>
                      <a:r>
                        <a:rPr lang="en-US" altLang="zh-CN" sz="1100" dirty="0">
                          <a:latin typeface="微软雅黑" panose="020B0503020204020204" pitchFamily="34" charset="-122"/>
                          <a:ea typeface="+mn-ea"/>
                        </a:rPr>
                        <a:t>+</a:t>
                      </a:r>
                      <a:r>
                        <a:rPr lang="zh-CN" altLang="en-US" sz="1100" dirty="0">
                          <a:latin typeface="微软雅黑" panose="020B0503020204020204" pitchFamily="34" charset="-122"/>
                          <a:ea typeface="+mn-ea"/>
                        </a:rPr>
                        <a:t>存储节点</a:t>
                      </a:r>
                      <a:r>
                        <a:rPr lang="en-US" altLang="zh-CN" sz="1100" dirty="0">
                          <a:latin typeface="微软雅黑" panose="020B0503020204020204" pitchFamily="34" charset="-122"/>
                          <a:ea typeface="+mn-ea"/>
                        </a:rPr>
                        <a:t>+GTM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mn-ea"/>
                        </a:rPr>
                        <a:t>SQL</a:t>
                      </a:r>
                      <a:r>
                        <a:rPr lang="zh-CN" altLang="en-US" sz="1100" dirty="0">
                          <a:latin typeface="微软雅黑" panose="020B0503020204020204" pitchFamily="34" charset="-122"/>
                          <a:ea typeface="+mn-ea"/>
                        </a:rPr>
                        <a:t>引擎</a:t>
                      </a:r>
                      <a:r>
                        <a:rPr lang="en-US" altLang="zh-CN" sz="1100" dirty="0">
                          <a:latin typeface="微软雅黑" panose="020B0503020204020204" pitchFamily="34" charset="-122"/>
                          <a:ea typeface="+mn-ea"/>
                        </a:rPr>
                        <a:t>+</a:t>
                      </a:r>
                      <a:r>
                        <a:rPr lang="en-US" altLang="zh-CN" sz="1100" dirty="0" err="1">
                          <a:latin typeface="微软雅黑" panose="020B0503020204020204" pitchFamily="34" charset="-122"/>
                          <a:ea typeface="+mn-ea"/>
                        </a:rPr>
                        <a:t>RocksDB+GTM</a:t>
                      </a:r>
                      <a:endParaRPr lang="zh-CN" altLang="en-US" sz="1100" dirty="0">
                        <a:latin typeface="微软雅黑" panose="020B0503020204020204" pitchFamily="34" charset="-122"/>
                        <a:ea typeface="+mn-ea"/>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0" i="0" kern="1200" dirty="0" err="1">
                          <a:solidFill>
                            <a:schemeClr val="dk1"/>
                          </a:solidFill>
                          <a:effectLst/>
                          <a:latin typeface="+mn-lt"/>
                          <a:ea typeface="+mn-ea"/>
                          <a:cs typeface="+mn-cs"/>
                        </a:rPr>
                        <a:t>RootServer</a:t>
                      </a:r>
                      <a:r>
                        <a:rPr lang="en-US" altLang="zh-CN" sz="1100" b="0" i="0" kern="1200" dirty="0">
                          <a:solidFill>
                            <a:schemeClr val="dk1"/>
                          </a:solidFill>
                          <a:effectLst/>
                          <a:latin typeface="+mn-lt"/>
                          <a:ea typeface="+mn-ea"/>
                          <a:cs typeface="+mn-cs"/>
                        </a:rPr>
                        <a:t>/</a:t>
                      </a:r>
                      <a:r>
                        <a:rPr lang="en-US" altLang="zh-CN" sz="1100" b="0" i="0" kern="1200" dirty="0" err="1">
                          <a:solidFill>
                            <a:schemeClr val="dk1"/>
                          </a:solidFill>
                          <a:effectLst/>
                          <a:latin typeface="+mn-lt"/>
                          <a:ea typeface="+mn-ea"/>
                          <a:cs typeface="+mn-cs"/>
                        </a:rPr>
                        <a:t>UpdateServer+ChunkServer</a:t>
                      </a:r>
                      <a:r>
                        <a:rPr lang="en-US" altLang="zh-CN" sz="1100" b="0" i="0" kern="1200" dirty="0">
                          <a:solidFill>
                            <a:schemeClr val="dk1"/>
                          </a:solidFill>
                          <a:effectLst/>
                          <a:latin typeface="+mn-lt"/>
                          <a:ea typeface="+mn-ea"/>
                          <a:cs typeface="+mn-cs"/>
                        </a:rPr>
                        <a:t>/</a:t>
                      </a:r>
                      <a:r>
                        <a:rPr lang="en-US" altLang="zh-CN" sz="1100" b="0" i="0" kern="1200" dirty="0" err="1">
                          <a:solidFill>
                            <a:schemeClr val="dk1"/>
                          </a:solidFill>
                          <a:effectLst/>
                          <a:latin typeface="+mn-lt"/>
                          <a:ea typeface="+mn-ea"/>
                          <a:cs typeface="+mn-cs"/>
                        </a:rPr>
                        <a:t>MergeServer</a:t>
                      </a:r>
                      <a:endParaRPr lang="zh-CN" altLang="en-US" sz="1100" dirty="0">
                        <a:latin typeface="微软雅黑" panose="020B0503020204020204" pitchFamily="34" charset="-122"/>
                        <a:ea typeface="+mn-ea"/>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微软雅黑" panose="020B0503020204020204" pitchFamily="34" charset="-122"/>
                        </a:rPr>
                        <a:t>CN+DB+GTM</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en-US" altLang="zh-CN" sz="1100" dirty="0" err="1">
                          <a:latin typeface="微软雅黑" panose="020B0503020204020204" pitchFamily="34" charset="-122"/>
                          <a:ea typeface="+mn-ea"/>
                        </a:rPr>
                        <a:t>Rocksdb</a:t>
                      </a:r>
                      <a:r>
                        <a:rPr lang="zh-CN" altLang="en-US" sz="1100" dirty="0">
                          <a:latin typeface="微软雅黑" panose="020B0503020204020204" pitchFamily="34" charset="-122"/>
                          <a:ea typeface="+mn-ea"/>
                        </a:rPr>
                        <a:t>（</a:t>
                      </a:r>
                      <a:r>
                        <a:rPr lang="en-US" altLang="zh-CN" sz="1100" dirty="0" err="1">
                          <a:latin typeface="微软雅黑" panose="020B0503020204020204" pitchFamily="34" charset="-122"/>
                          <a:ea typeface="+mn-ea"/>
                        </a:rPr>
                        <a:t>TiKV</a:t>
                      </a:r>
                      <a:r>
                        <a:rPr lang="zh-CN" altLang="en-US" sz="1100" dirty="0">
                          <a:latin typeface="微软雅黑" panose="020B0503020204020204" pitchFamily="34" charset="-122"/>
                          <a:ea typeface="+mn-ea"/>
                        </a:rPr>
                        <a:t>）</a:t>
                      </a:r>
                      <a:r>
                        <a:rPr lang="en-US" altLang="zh-CN" sz="1100" dirty="0">
                          <a:latin typeface="微软雅黑" panose="020B0503020204020204" pitchFamily="34" charset="-122"/>
                          <a:ea typeface="+mn-ea"/>
                        </a:rPr>
                        <a:t>+</a:t>
                      </a:r>
                      <a:r>
                        <a:rPr lang="en-US" altLang="zh-CN" sz="1100" dirty="0" err="1">
                          <a:latin typeface="微软雅黑" panose="020B0503020204020204" pitchFamily="34" charset="-122"/>
                          <a:ea typeface="+mn-ea"/>
                        </a:rPr>
                        <a:t>TiDB+PD</a:t>
                      </a:r>
                      <a:endParaRPr lang="zh-CN" altLang="en-US" sz="1100" dirty="0">
                        <a:latin typeface="微软雅黑" panose="020B0503020204020204" pitchFamily="34" charset="-122"/>
                        <a:ea typeface="+mn-ea"/>
                      </a:endParaRPr>
                    </a:p>
                  </a:txBody>
                  <a:tcPr marL="91419" marR="91419" marT="45709" marB="45709" anchor="ctr"/>
                </a:tc>
                <a:extLst>
                  <a:ext uri="{0D108BD9-81ED-4DB2-BD59-A6C34878D82A}">
                    <a16:rowId xmlns:a16="http://schemas.microsoft.com/office/drawing/2014/main" val="1294921466"/>
                  </a:ext>
                </a:extLst>
              </a:tr>
              <a:tr h="740565">
                <a:tc>
                  <a:txBody>
                    <a:bodyPr/>
                    <a:lstStyle/>
                    <a:p>
                      <a:pPr algn="ctr"/>
                      <a:r>
                        <a:rPr lang="zh-CN" altLang="en-US" sz="1400" dirty="0">
                          <a:latin typeface="微软雅黑" panose="020B0503020204020204" pitchFamily="34" charset="-122"/>
                          <a:ea typeface="微软雅黑" panose="020B0503020204020204" pitchFamily="34" charset="-122"/>
                        </a:rPr>
                        <a:t>服务可用性</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主从结构高可用，可用性</a:t>
                      </a:r>
                      <a:r>
                        <a:rPr lang="en-US" altLang="zh-CN" sz="1100" dirty="0">
                          <a:latin typeface="微软雅黑" panose="020B0503020204020204" pitchFamily="34" charset="-122"/>
                          <a:ea typeface="微软雅黑" panose="020B0503020204020204" pitchFamily="34" charset="-122"/>
                        </a:rPr>
                        <a:t>99.999%</a:t>
                      </a:r>
                      <a:r>
                        <a:rPr lang="zh-CN" altLang="en-US" sz="1100" dirty="0">
                          <a:latin typeface="微软雅黑" panose="020B0503020204020204" pitchFamily="34" charset="-122"/>
                          <a:ea typeface="微软雅黑" panose="020B0503020204020204" pitchFamily="34" charset="-122"/>
                        </a:rPr>
                        <a:t>以上，支持两地三中心，</a:t>
                      </a:r>
                      <a:r>
                        <a:rPr lang="en-US" altLang="zh-CN" sz="1100" dirty="0">
                          <a:latin typeface="微软雅黑" panose="020B0503020204020204" pitchFamily="34" charset="-122"/>
                          <a:ea typeface="微软雅黑" panose="020B0503020204020204" pitchFamily="34" charset="-122"/>
                        </a:rPr>
                        <a:t>RPO</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30s</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主从结构高可用，可用性</a:t>
                      </a:r>
                      <a:r>
                        <a:rPr lang="en-US" altLang="zh-CN" sz="1100" dirty="0">
                          <a:latin typeface="微软雅黑" panose="020B0503020204020204" pitchFamily="34" charset="-122"/>
                          <a:ea typeface="微软雅黑" panose="020B0503020204020204" pitchFamily="34" charset="-122"/>
                        </a:rPr>
                        <a:t>99.999%</a:t>
                      </a:r>
                      <a:r>
                        <a:rPr lang="zh-CN" altLang="en-US" sz="1100" dirty="0">
                          <a:latin typeface="微软雅黑" panose="020B0503020204020204" pitchFamily="34" charset="-122"/>
                          <a:ea typeface="微软雅黑" panose="020B0503020204020204" pitchFamily="34" charset="-122"/>
                        </a:rPr>
                        <a:t>以上，支持两地三中心，</a:t>
                      </a:r>
                      <a:r>
                        <a:rPr lang="en-US" altLang="zh-CN" sz="1100" dirty="0">
                          <a:latin typeface="微软雅黑" panose="020B0503020204020204" pitchFamily="34" charset="-122"/>
                          <a:ea typeface="微软雅黑" panose="020B0503020204020204" pitchFamily="34" charset="-122"/>
                        </a:rPr>
                        <a:t>RPO</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30s</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主从结构高可用，可用性</a:t>
                      </a:r>
                      <a:r>
                        <a:rPr lang="en-US" altLang="zh-CN" sz="1100" dirty="0">
                          <a:latin typeface="微软雅黑" panose="020B0503020204020204" pitchFamily="34" charset="-122"/>
                          <a:ea typeface="微软雅黑" panose="020B0503020204020204" pitchFamily="34" charset="-122"/>
                        </a:rPr>
                        <a:t>99.95%</a:t>
                      </a:r>
                      <a:r>
                        <a:rPr lang="zh-CN" altLang="en-US" sz="1100" dirty="0">
                          <a:latin typeface="微软雅黑" panose="020B0503020204020204" pitchFamily="34" charset="-122"/>
                          <a:ea typeface="微软雅黑" panose="020B0503020204020204" pitchFamily="34" charset="-122"/>
                        </a:rPr>
                        <a:t>以上</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支持两地三中心，</a:t>
                      </a:r>
                      <a:r>
                        <a:rPr lang="en-US" altLang="zh-CN" sz="1100" dirty="0">
                          <a:latin typeface="微软雅黑" panose="020B0503020204020204" pitchFamily="34" charset="-122"/>
                          <a:ea typeface="微软雅黑" panose="020B0503020204020204" pitchFamily="34" charset="-122"/>
                        </a:rPr>
                        <a:t>RPO</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30s</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主从结构高可用，可用性</a:t>
                      </a:r>
                      <a:r>
                        <a:rPr lang="en-US" altLang="zh-CN" sz="1100" dirty="0">
                          <a:latin typeface="微软雅黑" panose="020B0503020204020204" pitchFamily="34" charset="-122"/>
                          <a:ea typeface="+mn-ea"/>
                        </a:rPr>
                        <a:t>99.95%</a:t>
                      </a:r>
                      <a:r>
                        <a:rPr lang="zh-CN" altLang="en-US" sz="1100" dirty="0">
                          <a:latin typeface="微软雅黑" panose="020B0503020204020204" pitchFamily="34" charset="-122"/>
                          <a:ea typeface="+mn-ea"/>
                        </a:rPr>
                        <a:t>以上</a:t>
                      </a:r>
                      <a:r>
                        <a:rPr lang="en-US" altLang="zh-CN" sz="1100" dirty="0">
                          <a:latin typeface="微软雅黑" panose="020B0503020204020204" pitchFamily="34" charset="-122"/>
                          <a:ea typeface="+mn-ea"/>
                        </a:rPr>
                        <a:t>,</a:t>
                      </a:r>
                      <a:r>
                        <a:rPr lang="zh-CN" altLang="en-US" sz="1100" dirty="0">
                          <a:latin typeface="微软雅黑" panose="020B0503020204020204" pitchFamily="34" charset="-122"/>
                          <a:ea typeface="+mn-ea"/>
                        </a:rPr>
                        <a:t>支持两地三中心，</a:t>
                      </a:r>
                      <a:r>
                        <a:rPr lang="en-US" altLang="zh-CN" sz="1100" dirty="0">
                          <a:latin typeface="微软雅黑" panose="020B0503020204020204" pitchFamily="34" charset="-122"/>
                          <a:ea typeface="+mn-ea"/>
                        </a:rPr>
                        <a:t>RPO</a:t>
                      </a:r>
                      <a:r>
                        <a:rPr lang="zh-CN" altLang="en-US" sz="1100" dirty="0">
                          <a:latin typeface="微软雅黑" panose="020B0503020204020204" pitchFamily="34" charset="-122"/>
                          <a:ea typeface="+mn-ea"/>
                        </a:rPr>
                        <a:t>≤</a:t>
                      </a:r>
                      <a:r>
                        <a:rPr lang="en-US" altLang="zh-CN" sz="1100" dirty="0">
                          <a:latin typeface="微软雅黑" panose="020B0503020204020204" pitchFamily="34" charset="-122"/>
                          <a:ea typeface="+mn-ea"/>
                        </a:rPr>
                        <a:t>30s</a:t>
                      </a:r>
                      <a:endParaRPr lang="zh-CN" altLang="en-US" sz="1100" dirty="0">
                        <a:latin typeface="微软雅黑" panose="020B0503020204020204" pitchFamily="34" charset="-122"/>
                        <a:ea typeface="+mn-ea"/>
                      </a:endParaRPr>
                    </a:p>
                  </a:txBody>
                  <a:tcPr marL="91419" marR="91419" marT="45709" marB="45709" anchor="ctr"/>
                </a:tc>
                <a:extLst>
                  <a:ext uri="{0D108BD9-81ED-4DB2-BD59-A6C34878D82A}">
                    <a16:rowId xmlns:a16="http://schemas.microsoft.com/office/drawing/2014/main" val="10001"/>
                  </a:ext>
                </a:extLst>
              </a:tr>
              <a:tr h="740565">
                <a:tc>
                  <a:txBody>
                    <a:bodyPr/>
                    <a:lstStyle/>
                    <a:p>
                      <a:pPr algn="ctr"/>
                      <a:r>
                        <a:rPr lang="zh-CN" altLang="en-US" sz="1400" dirty="0">
                          <a:latin typeface="微软雅黑" panose="020B0503020204020204" pitchFamily="34" charset="-122"/>
                          <a:ea typeface="微软雅黑" panose="020B0503020204020204" pitchFamily="34" charset="-122"/>
                        </a:rPr>
                        <a:t>数据库可靠性</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raft</a:t>
                      </a:r>
                      <a:r>
                        <a:rPr lang="zh-CN" altLang="en-US" sz="1100" dirty="0">
                          <a:latin typeface="微软雅黑" panose="020B0503020204020204" pitchFamily="34" charset="-122"/>
                          <a:ea typeface="微软雅黑" panose="020B0503020204020204" pitchFamily="34" charset="-122"/>
                        </a:rPr>
                        <a:t>算法数据强强一致，</a:t>
                      </a:r>
                      <a:r>
                        <a:rPr lang="en-US" altLang="zh-CN" sz="1100" dirty="0">
                          <a:latin typeface="微软雅黑" panose="020B0503020204020204" pitchFamily="34" charset="-122"/>
                          <a:ea typeface="微软雅黑" panose="020B0503020204020204" pitchFamily="34" charset="-122"/>
                        </a:rPr>
                        <a:t>RP0=0.</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支持物理备份，逻辑备份。</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raft</a:t>
                      </a:r>
                      <a:r>
                        <a:rPr lang="zh-CN" altLang="en-US" sz="1100" dirty="0">
                          <a:latin typeface="微软雅黑" panose="020B0503020204020204" pitchFamily="34" charset="-122"/>
                          <a:ea typeface="微软雅黑" panose="020B0503020204020204" pitchFamily="34" charset="-122"/>
                        </a:rPr>
                        <a:t>算法数据强强一致，</a:t>
                      </a:r>
                      <a:r>
                        <a:rPr lang="en-US" altLang="zh-CN" sz="1100" dirty="0">
                          <a:latin typeface="微软雅黑" panose="020B0503020204020204" pitchFamily="34" charset="-122"/>
                          <a:ea typeface="微软雅黑" panose="020B0503020204020204" pitchFamily="34" charset="-122"/>
                        </a:rPr>
                        <a:t>RP0=0.</a:t>
                      </a: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支持物理备份，逻辑备份。</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raft</a:t>
                      </a:r>
                      <a:r>
                        <a:rPr lang="zh-CN" altLang="en-US" sz="1100" dirty="0">
                          <a:latin typeface="微软雅黑" panose="020B0503020204020204" pitchFamily="34" charset="-122"/>
                          <a:ea typeface="微软雅黑" panose="020B0503020204020204" pitchFamily="34" charset="-122"/>
                        </a:rPr>
                        <a:t>算法数据强强一致，</a:t>
                      </a:r>
                      <a:r>
                        <a:rPr lang="en-US" altLang="zh-CN" sz="1100" dirty="0">
                          <a:latin typeface="微软雅黑" panose="020B0503020204020204" pitchFamily="34" charset="-122"/>
                          <a:ea typeface="微软雅黑" panose="020B0503020204020204" pitchFamily="34" charset="-122"/>
                        </a:rPr>
                        <a:t>RP0=0.</a:t>
                      </a: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支持物理备份，逻辑备份。</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基于</a:t>
                      </a:r>
                      <a:r>
                        <a:rPr lang="en-US" altLang="zh-CN" sz="1100" dirty="0">
                          <a:latin typeface="微软雅黑" panose="020B0503020204020204" pitchFamily="34" charset="-122"/>
                          <a:ea typeface="+mn-ea"/>
                        </a:rPr>
                        <a:t>raft</a:t>
                      </a:r>
                      <a:r>
                        <a:rPr lang="zh-CN" altLang="en-US" sz="1100" dirty="0">
                          <a:latin typeface="微软雅黑" panose="020B0503020204020204" pitchFamily="34" charset="-122"/>
                          <a:ea typeface="+mn-ea"/>
                        </a:rPr>
                        <a:t>算法数据强强一致，</a:t>
                      </a:r>
                      <a:r>
                        <a:rPr lang="en-US" altLang="zh-CN" sz="1100" dirty="0">
                          <a:latin typeface="微软雅黑" panose="020B0503020204020204" pitchFamily="34" charset="-122"/>
                          <a:ea typeface="+mn-ea"/>
                        </a:rPr>
                        <a:t>RP0=0.</a:t>
                      </a: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支持逻辑备份</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2"/>
                  </a:ext>
                </a:extLst>
              </a:tr>
              <a:tr h="788229">
                <a:tc>
                  <a:txBody>
                    <a:bodyPr/>
                    <a:lstStyle/>
                    <a:p>
                      <a:pPr algn="ctr"/>
                      <a:r>
                        <a:rPr lang="zh-CN" altLang="en-US" sz="1400" dirty="0">
                          <a:latin typeface="微软雅黑" panose="020B0503020204020204" pitchFamily="34" charset="-122"/>
                          <a:ea typeface="微软雅黑" panose="020B0503020204020204" pitchFamily="34" charset="-122"/>
                        </a:rPr>
                        <a:t>可扩展性</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分布式架构扩展性好，不停机扩容数据库实例。</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分布式架构扩展性好，不停机扩容数据库实例。</a:t>
                      </a:r>
                      <a:endParaRPr lang="en-US" altLang="zh-CN" sz="1100" dirty="0">
                        <a:latin typeface="微软雅黑" panose="020B0503020204020204" pitchFamily="34" charset="-122"/>
                        <a:ea typeface="微软雅黑" panose="020B0503020204020204" pitchFamily="34" charset="-122"/>
                      </a:endParaRPr>
                    </a:p>
                    <a:p>
                      <a:r>
                        <a:rPr lang="zh-CN" altLang="en-US" sz="1100" dirty="0">
                          <a:latin typeface="微软雅黑" panose="020B0503020204020204" pitchFamily="34" charset="-122"/>
                          <a:ea typeface="微软雅黑" panose="020B0503020204020204" pitchFamily="34" charset="-122"/>
                        </a:rPr>
                        <a:t>扩容有限制</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分布式架构扩展性好，不停机扩容数据库实例。</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分布式架构扩展性好，不停机扩容数据库实例。</a:t>
                      </a:r>
                    </a:p>
                  </a:txBody>
                  <a:tcPr marL="91419" marR="91419" marT="45709" marB="45709" anchor="ctr"/>
                </a:tc>
                <a:extLst>
                  <a:ext uri="{0D108BD9-81ED-4DB2-BD59-A6C34878D82A}">
                    <a16:rowId xmlns:a16="http://schemas.microsoft.com/office/drawing/2014/main" val="10003"/>
                  </a:ext>
                </a:extLst>
              </a:tr>
              <a:tr h="759914">
                <a:tc>
                  <a:txBody>
                    <a:bodyPr/>
                    <a:lstStyle/>
                    <a:p>
                      <a:pPr algn="ctr"/>
                      <a:r>
                        <a:rPr lang="zh-CN" altLang="en-US" sz="1400" dirty="0">
                          <a:latin typeface="微软雅黑" panose="020B0503020204020204" pitchFamily="34" charset="-122"/>
                          <a:ea typeface="微软雅黑" panose="020B0503020204020204" pitchFamily="34" charset="-122"/>
                        </a:rPr>
                        <a:t>管理能力</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微软雅黑" panose="020B0503020204020204" pitchFamily="34" charset="-122"/>
                        </a:rPr>
                        <a:t>200+</a:t>
                      </a:r>
                      <a:r>
                        <a:rPr lang="zh-CN" altLang="en-US" sz="1100" dirty="0">
                          <a:latin typeface="微软雅黑" panose="020B0503020204020204" pitchFamily="34" charset="-122"/>
                          <a:ea typeface="微软雅黑" panose="020B0503020204020204" pitchFamily="34" charset="-122"/>
                        </a:rPr>
                        <a:t>项监控能力。赤兔管理系统功能丰富，扁鹊智能性能调优。提供公有云、专有云两种管理方案。</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提供诊断监</a:t>
                      </a:r>
                    </a:p>
                    <a:p>
                      <a:r>
                        <a:rPr lang="zh-CN" altLang="en-US" sz="1100" dirty="0">
                          <a:latin typeface="微软雅黑" panose="020B0503020204020204" pitchFamily="34" charset="-122"/>
                          <a:ea typeface="微软雅黑" panose="020B0503020204020204" pitchFamily="34" charset="-122"/>
                        </a:rPr>
                        <a:t>控、运行报表、智能告警、资源调度等，提供专有云管理方案。</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企业级分布式数据库集群的集中监控和运维平台</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基于开源</a:t>
                      </a:r>
                      <a:r>
                        <a:rPr lang="en-US" altLang="zh-CN" sz="1100" dirty="0">
                          <a:latin typeface="微软雅黑" panose="020B0503020204020204" pitchFamily="34" charset="-122"/>
                          <a:ea typeface="+mn-ea"/>
                        </a:rPr>
                        <a:t>Prometheus </a:t>
                      </a:r>
                      <a:r>
                        <a:rPr lang="zh-CN" altLang="en-US" sz="1100" dirty="0">
                          <a:latin typeface="微软雅黑" panose="020B0503020204020204" pitchFamily="34" charset="-122"/>
                          <a:ea typeface="+mn-ea"/>
                        </a:rPr>
                        <a:t>和 </a:t>
                      </a:r>
                      <a:r>
                        <a:rPr lang="en-US" altLang="zh-CN" sz="1100" dirty="0">
                          <a:latin typeface="微软雅黑" panose="020B0503020204020204" pitchFamily="34" charset="-122"/>
                          <a:ea typeface="+mn-ea"/>
                        </a:rPr>
                        <a:t>Grafana</a:t>
                      </a:r>
                      <a:r>
                        <a:rPr lang="zh-CN" altLang="en-US" sz="1100" dirty="0">
                          <a:latin typeface="微软雅黑" panose="020B0503020204020204" pitchFamily="34" charset="-122"/>
                          <a:ea typeface="+mn-ea"/>
                        </a:rPr>
                        <a:t>实现备份。</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4"/>
                  </a:ext>
                </a:extLst>
              </a:tr>
              <a:tr h="793765">
                <a:tc>
                  <a:txBody>
                    <a:bodyPr/>
                    <a:lstStyle/>
                    <a:p>
                      <a:pPr algn="ctr"/>
                      <a:r>
                        <a:rPr lang="zh-CN" altLang="en-US" sz="1400" dirty="0">
                          <a:latin typeface="微软雅黑" panose="020B0503020204020204" pitchFamily="34" charset="-122"/>
                          <a:ea typeface="微软雅黑" panose="020B0503020204020204" pitchFamily="34" charset="-122"/>
                        </a:rPr>
                        <a:t>安全能力</a:t>
                      </a:r>
                    </a:p>
                  </a:txBody>
                  <a:tcPr marL="91419" marR="91419" marT="45709" marB="45709" anchor="ctr"/>
                </a:tc>
                <a:tc>
                  <a:txBody>
                    <a:bodyPr/>
                    <a:lstStyle/>
                    <a:p>
                      <a:pPr marL="0" marR="0" indent="0" algn="l" defTabSz="1038911" rtl="0" eaLnBrk="1" fontAlgn="base" latinLnBrk="0" hangingPunct="1">
                        <a:lnSpc>
                          <a:spcPct val="150000"/>
                        </a:lnSpc>
                        <a:spcBef>
                          <a:spcPct val="0"/>
                        </a:spcBef>
                        <a:spcAft>
                          <a:spcPct val="0"/>
                        </a:spcAft>
                        <a:buClr>
                          <a:schemeClr val="tx1"/>
                        </a:buClr>
                        <a:buSzTx/>
                        <a:buFont typeface="Wingdings" panose="05000000000000000000" pitchFamily="2" charset="2"/>
                        <a:buNone/>
                        <a:tabLst/>
                        <a:defRPr/>
                      </a:pPr>
                      <a:r>
                        <a:rPr lang="zh-CN" altLang="en-US" sz="1100" kern="1200" dirty="0">
                          <a:solidFill>
                            <a:schemeClr val="dk1"/>
                          </a:solidFill>
                          <a:latin typeface="微软雅黑" panose="020B0503020204020204" pitchFamily="34" charset="-122"/>
                          <a:ea typeface="微软雅黑" panose="020B0503020204020204" pitchFamily="34" charset="-122"/>
                          <a:cs typeface="+mn-cs"/>
                        </a:rPr>
                        <a:t>数据加密，连接加密，权限控制，</a:t>
                      </a:r>
                      <a:r>
                        <a:rPr lang="en-US" altLang="zh-CN" sz="1100" kern="1200" dirty="0">
                          <a:solidFill>
                            <a:schemeClr val="dk1"/>
                          </a:solidFill>
                          <a:latin typeface="微软雅黑" panose="020B0503020204020204" pitchFamily="34" charset="-122"/>
                          <a:ea typeface="微软雅黑" panose="020B0503020204020204" pitchFamily="34" charset="-122"/>
                          <a:cs typeface="+mn-cs"/>
                        </a:rPr>
                        <a:t>SQL</a:t>
                      </a:r>
                      <a:r>
                        <a:rPr lang="zh-CN" altLang="en-US" sz="1100" kern="1200" dirty="0">
                          <a:solidFill>
                            <a:schemeClr val="dk1"/>
                          </a:solidFill>
                          <a:latin typeface="微软雅黑" panose="020B0503020204020204" pitchFamily="34" charset="-122"/>
                          <a:ea typeface="微软雅黑" panose="020B0503020204020204" pitchFamily="34" charset="-122"/>
                          <a:cs typeface="+mn-cs"/>
                        </a:rPr>
                        <a:t>防火墙，网络白名单，防误操作机制</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数据加密，权限控制，网络白名单，防误操作机制</a:t>
                      </a:r>
                    </a:p>
                    <a:p>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数据加密，数据脱敏，权限控制，网络白名单，</a:t>
                      </a:r>
                      <a:r>
                        <a:rPr lang="en-US" altLang="zh-CN" sz="1100" dirty="0">
                          <a:latin typeface="微软雅黑" panose="020B0503020204020204" pitchFamily="34" charset="-122"/>
                          <a:ea typeface="微软雅黑" panose="020B0503020204020204" pitchFamily="34" charset="-122"/>
                        </a:rPr>
                        <a:t>SQL</a:t>
                      </a:r>
                      <a:r>
                        <a:rPr lang="zh-CN" altLang="en-US" sz="1100" dirty="0">
                          <a:latin typeface="微软雅黑" panose="020B0503020204020204" pitchFamily="34" charset="-122"/>
                          <a:ea typeface="微软雅黑" panose="020B0503020204020204" pitchFamily="34" charset="-122"/>
                        </a:rPr>
                        <a:t>审计</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暂不支持（据说后续版本会支持）</a:t>
                      </a:r>
                    </a:p>
                  </a:txBody>
                  <a:tcPr marL="91419" marR="91419" marT="45709" marB="45709" anchor="ctr"/>
                </a:tc>
                <a:extLst>
                  <a:ext uri="{0D108BD9-81ED-4DB2-BD59-A6C34878D82A}">
                    <a16:rowId xmlns:a16="http://schemas.microsoft.com/office/drawing/2014/main" val="10005"/>
                  </a:ext>
                </a:extLst>
              </a:tr>
            </a:tbl>
          </a:graphicData>
        </a:graphic>
      </p:graphicFrame>
      <p:sp>
        <p:nvSpPr>
          <p:cNvPr id="2" name="标题 1">
            <a:extLst>
              <a:ext uri="{FF2B5EF4-FFF2-40B4-BE49-F238E27FC236}">
                <a16:creationId xmlns:a16="http://schemas.microsoft.com/office/drawing/2014/main" id="{B0F85C2D-A3FB-4003-8624-A892E63182A0}"/>
              </a:ext>
            </a:extLst>
          </p:cNvPr>
          <p:cNvSpPr>
            <a:spLocks noGrp="1"/>
          </p:cNvSpPr>
          <p:nvPr>
            <p:ph type="title"/>
          </p:nvPr>
        </p:nvSpPr>
        <p:spPr>
          <a:xfrm>
            <a:off x="0" y="0"/>
            <a:ext cx="12192000" cy="751114"/>
          </a:xfrm>
        </p:spPr>
        <p:txBody>
          <a:bodyPr/>
          <a:lstStyle/>
          <a:p>
            <a:r>
              <a:rPr lang="zh-CN" altLang="en-US" dirty="0"/>
              <a:t>数据库产品</a:t>
            </a:r>
            <a:r>
              <a:rPr lang="en-US" altLang="zh-CN" dirty="0"/>
              <a:t>-</a:t>
            </a:r>
            <a:r>
              <a:rPr lang="zh-CN" altLang="en-US" dirty="0"/>
              <a:t>基础功能对比</a:t>
            </a:r>
          </a:p>
        </p:txBody>
      </p:sp>
    </p:spTree>
    <p:extLst>
      <p:ext uri="{BB962C8B-B14F-4D97-AF65-F5344CB8AC3E}">
        <p14:creationId xmlns:p14="http://schemas.microsoft.com/office/powerpoint/2010/main" val="3516958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420611174"/>
              </p:ext>
            </p:extLst>
          </p:nvPr>
        </p:nvGraphicFramePr>
        <p:xfrm>
          <a:off x="960271" y="751114"/>
          <a:ext cx="7962783" cy="5604773"/>
        </p:xfrm>
        <a:graphic>
          <a:graphicData uri="http://schemas.openxmlformats.org/drawingml/2006/table">
            <a:tbl>
              <a:tblPr firstRow="1" firstCol="1" bandRow="1">
                <a:tableStyleId>{5C22544A-7EE6-4342-B048-85BDC9FD1C3A}</a:tableStyleId>
              </a:tblPr>
              <a:tblGrid>
                <a:gridCol w="1308294">
                  <a:extLst>
                    <a:ext uri="{9D8B030D-6E8A-4147-A177-3AD203B41FA5}">
                      <a16:colId xmlns:a16="http://schemas.microsoft.com/office/drawing/2014/main" val="20000"/>
                    </a:ext>
                  </a:extLst>
                </a:gridCol>
                <a:gridCol w="1957202">
                  <a:extLst>
                    <a:ext uri="{9D8B030D-6E8A-4147-A177-3AD203B41FA5}">
                      <a16:colId xmlns:a16="http://schemas.microsoft.com/office/drawing/2014/main" val="20003"/>
                    </a:ext>
                  </a:extLst>
                </a:gridCol>
                <a:gridCol w="1722339">
                  <a:extLst>
                    <a:ext uri="{9D8B030D-6E8A-4147-A177-3AD203B41FA5}">
                      <a16:colId xmlns:a16="http://schemas.microsoft.com/office/drawing/2014/main" val="20004"/>
                    </a:ext>
                  </a:extLst>
                </a:gridCol>
                <a:gridCol w="1487474">
                  <a:extLst>
                    <a:ext uri="{9D8B030D-6E8A-4147-A177-3AD203B41FA5}">
                      <a16:colId xmlns:a16="http://schemas.microsoft.com/office/drawing/2014/main" val="20005"/>
                    </a:ext>
                  </a:extLst>
                </a:gridCol>
                <a:gridCol w="1487474">
                  <a:extLst>
                    <a:ext uri="{9D8B030D-6E8A-4147-A177-3AD203B41FA5}">
                      <a16:colId xmlns:a16="http://schemas.microsoft.com/office/drawing/2014/main" val="1104455977"/>
                    </a:ext>
                  </a:extLst>
                </a:gridCol>
              </a:tblGrid>
              <a:tr h="374015">
                <a:tc>
                  <a:txBody>
                    <a:bodyPr/>
                    <a:lstStyle/>
                    <a:p>
                      <a:pPr algn="ct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腾讯云</a:t>
                      </a:r>
                      <a:r>
                        <a:rPr lang="en-US" altLang="zh-CN" sz="1400" dirty="0">
                          <a:latin typeface="微软雅黑" panose="020B0503020204020204" pitchFamily="34" charset="-122"/>
                          <a:ea typeface="微软雅黑" panose="020B0503020204020204" pitchFamily="34" charset="-122"/>
                        </a:rPr>
                        <a:t>TDSQL</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阿里云</a:t>
                      </a:r>
                      <a:r>
                        <a:rPr lang="en-US" altLang="zh-CN" sz="1400" dirty="0" err="1">
                          <a:latin typeface="微软雅黑" panose="020B0503020204020204" pitchFamily="34" charset="-122"/>
                          <a:ea typeface="微软雅黑" panose="020B0503020204020204" pitchFamily="34" charset="-122"/>
                        </a:rPr>
                        <a:t>OceanBase</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华为</a:t>
                      </a:r>
                      <a:r>
                        <a:rPr lang="en-US" altLang="zh-CN" sz="1400" dirty="0" err="1">
                          <a:latin typeface="微软雅黑" panose="020B0503020204020204" pitchFamily="34" charset="-122"/>
                          <a:ea typeface="微软雅黑" panose="020B0503020204020204" pitchFamily="34" charset="-122"/>
                        </a:rPr>
                        <a:t>GaussDB</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en-US" altLang="zh-CN" sz="1400" dirty="0" err="1">
                          <a:latin typeface="微软雅黑" panose="020B0503020204020204" pitchFamily="34" charset="-122"/>
                          <a:ea typeface="微软雅黑" panose="020B0503020204020204" pitchFamily="34" charset="-122"/>
                        </a:rPr>
                        <a:t>PingCAP</a:t>
                      </a:r>
                      <a:r>
                        <a:rPr lang="en-US" altLang="zh-CN" sz="1400" dirty="0">
                          <a:latin typeface="微软雅黑" panose="020B0503020204020204" pitchFamily="34" charset="-122"/>
                          <a:ea typeface="微软雅黑" panose="020B0503020204020204" pitchFamily="34" charset="-122"/>
                        </a:rPr>
                        <a:t> </a:t>
                      </a:r>
                      <a:r>
                        <a:rPr lang="en-US" altLang="zh-CN" sz="1400" dirty="0" err="1">
                          <a:latin typeface="微软雅黑" panose="020B0503020204020204" pitchFamily="34" charset="-122"/>
                          <a:ea typeface="微软雅黑" panose="020B0503020204020204" pitchFamily="34" charset="-122"/>
                        </a:rPr>
                        <a:t>TiDB</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0"/>
                  </a:ext>
                </a:extLst>
              </a:tr>
              <a:tr h="599886">
                <a:tc>
                  <a:txBody>
                    <a:bodyPr/>
                    <a:lstStyle/>
                    <a:p>
                      <a:pPr algn="ctr"/>
                      <a:r>
                        <a:rPr lang="en-US" altLang="zh-CN" sz="1400" dirty="0">
                          <a:latin typeface="微软雅黑" panose="020B0503020204020204" pitchFamily="34" charset="-122"/>
                          <a:ea typeface="微软雅黑" panose="020B0503020204020204" pitchFamily="34" charset="-122"/>
                        </a:rPr>
                        <a:t>Core</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Features</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分布式事务型数据库</a:t>
                      </a:r>
                      <a:endParaRPr lang="en-US" altLang="zh-CN" sz="1100" dirty="0">
                        <a:latin typeface="微软雅黑" panose="020B0503020204020204" pitchFamily="34" charset="-122"/>
                        <a:ea typeface="微软雅黑" panose="020B0503020204020204" pitchFamily="34" charset="-122"/>
                      </a:endParaRP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（扩展</a:t>
                      </a:r>
                      <a:r>
                        <a:rPr lang="en-US" altLang="zh-CN" sz="1100" dirty="0">
                          <a:latin typeface="微软雅黑" panose="020B0503020204020204" pitchFamily="34" charset="-122"/>
                          <a:ea typeface="+mn-ea"/>
                        </a:rPr>
                        <a:t>HTAP</a:t>
                      </a:r>
                      <a:r>
                        <a:rPr lang="zh-CN" altLang="en-US" sz="1100" dirty="0">
                          <a:latin typeface="微软雅黑" panose="020B0503020204020204" pitchFamily="34" charset="-122"/>
                          <a:ea typeface="+mn-ea"/>
                        </a:rPr>
                        <a:t>特性）</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分布式事务型数据库</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分布式事务型数据库</a:t>
                      </a:r>
                      <a:endParaRPr lang="en-US" altLang="zh-CN" sz="1100" dirty="0">
                        <a:latin typeface="微软雅黑" panose="020B0503020204020204" pitchFamily="34" charset="-122"/>
                        <a:ea typeface="微软雅黑" panose="020B0503020204020204" pitchFamily="34" charset="-122"/>
                      </a:endParaRP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（扩展</a:t>
                      </a:r>
                      <a:r>
                        <a:rPr lang="en-US" altLang="zh-CN" sz="1100" dirty="0">
                          <a:latin typeface="微软雅黑" panose="020B0503020204020204" pitchFamily="34" charset="-122"/>
                          <a:ea typeface="+mn-ea"/>
                        </a:rPr>
                        <a:t>HTAP</a:t>
                      </a:r>
                      <a:r>
                        <a:rPr lang="zh-CN" altLang="en-US" sz="1100" dirty="0">
                          <a:latin typeface="微软雅黑" panose="020B0503020204020204" pitchFamily="34" charset="-122"/>
                          <a:ea typeface="+mn-ea"/>
                        </a:rPr>
                        <a:t>特性）</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分布式事务型数据库</a:t>
                      </a:r>
                      <a:endParaRPr lang="en-US" altLang="zh-CN" sz="1100" dirty="0">
                        <a:latin typeface="微软雅黑" panose="020B0503020204020204" pitchFamily="34" charset="-122"/>
                        <a:ea typeface="+mn-ea"/>
                      </a:endParaRP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（扩展</a:t>
                      </a:r>
                      <a:r>
                        <a:rPr lang="en-US" altLang="zh-CN" sz="1100" dirty="0">
                          <a:latin typeface="微软雅黑" panose="020B0503020204020204" pitchFamily="34" charset="-122"/>
                          <a:ea typeface="+mn-ea"/>
                        </a:rPr>
                        <a:t>HTAP</a:t>
                      </a:r>
                      <a:r>
                        <a:rPr lang="zh-CN" altLang="en-US" sz="1100" dirty="0">
                          <a:latin typeface="微软雅黑" panose="020B0503020204020204" pitchFamily="34" charset="-122"/>
                          <a:ea typeface="+mn-ea"/>
                        </a:rPr>
                        <a:t>特性）</a:t>
                      </a:r>
                    </a:p>
                  </a:txBody>
                  <a:tcPr marL="91419" marR="91419" marT="45709" marB="45709" anchor="ctr"/>
                </a:tc>
                <a:extLst>
                  <a:ext uri="{0D108BD9-81ED-4DB2-BD59-A6C34878D82A}">
                    <a16:rowId xmlns:a16="http://schemas.microsoft.com/office/drawing/2014/main" val="10006"/>
                  </a:ext>
                </a:extLst>
              </a:tr>
              <a:tr h="740565">
                <a:tc>
                  <a:txBody>
                    <a:bodyPr/>
                    <a:lstStyle/>
                    <a:p>
                      <a:pPr algn="ctr"/>
                      <a:r>
                        <a:rPr lang="en-US" altLang="zh-CN" sz="1400" dirty="0">
                          <a:latin typeface="微软雅黑" panose="020B0503020204020204" pitchFamily="34" charset="-122"/>
                          <a:ea typeface="微软雅黑" panose="020B0503020204020204" pitchFamily="34" charset="-122"/>
                        </a:rPr>
                        <a:t>Architecture</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mn-ea"/>
                        </a:rPr>
                        <a:t>SQL</a:t>
                      </a:r>
                      <a:r>
                        <a:rPr lang="zh-CN" altLang="en-US" sz="1100" dirty="0">
                          <a:latin typeface="微软雅黑" panose="020B0503020204020204" pitchFamily="34" charset="-122"/>
                          <a:ea typeface="+mn-ea"/>
                        </a:rPr>
                        <a:t>引擎</a:t>
                      </a:r>
                      <a:r>
                        <a:rPr lang="en-US" altLang="zh-CN" sz="1100" dirty="0">
                          <a:latin typeface="微软雅黑" panose="020B0503020204020204" pitchFamily="34" charset="-122"/>
                          <a:ea typeface="+mn-ea"/>
                        </a:rPr>
                        <a:t>+</a:t>
                      </a:r>
                      <a:r>
                        <a:rPr lang="zh-CN" altLang="en-US" sz="1100" dirty="0">
                          <a:latin typeface="微软雅黑" panose="020B0503020204020204" pitchFamily="34" charset="-122"/>
                          <a:ea typeface="+mn-ea"/>
                        </a:rPr>
                        <a:t>存储节点</a:t>
                      </a:r>
                      <a:r>
                        <a:rPr lang="en-US" altLang="zh-CN" sz="1100" dirty="0">
                          <a:latin typeface="微软雅黑" panose="020B0503020204020204" pitchFamily="34" charset="-122"/>
                          <a:ea typeface="+mn-ea"/>
                        </a:rPr>
                        <a:t>+GTM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mn-ea"/>
                        </a:rPr>
                        <a:t>SQL</a:t>
                      </a:r>
                      <a:r>
                        <a:rPr lang="zh-CN" altLang="en-US" sz="1100" dirty="0">
                          <a:latin typeface="微软雅黑" panose="020B0503020204020204" pitchFamily="34" charset="-122"/>
                          <a:ea typeface="+mn-ea"/>
                        </a:rPr>
                        <a:t>引擎</a:t>
                      </a:r>
                      <a:r>
                        <a:rPr lang="en-US" altLang="zh-CN" sz="1100" dirty="0">
                          <a:latin typeface="微软雅黑" panose="020B0503020204020204" pitchFamily="34" charset="-122"/>
                          <a:ea typeface="+mn-ea"/>
                        </a:rPr>
                        <a:t>+</a:t>
                      </a:r>
                      <a:r>
                        <a:rPr lang="en-US" altLang="zh-CN" sz="1100" dirty="0" err="1">
                          <a:latin typeface="微软雅黑" panose="020B0503020204020204" pitchFamily="34" charset="-122"/>
                          <a:ea typeface="+mn-ea"/>
                        </a:rPr>
                        <a:t>RocksDB+GTM</a:t>
                      </a:r>
                      <a:endParaRPr lang="zh-CN" altLang="en-US" sz="1100" dirty="0">
                        <a:latin typeface="微软雅黑" panose="020B0503020204020204" pitchFamily="34" charset="-122"/>
                        <a:ea typeface="+mn-ea"/>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0" i="0" kern="1200" dirty="0" err="1">
                          <a:solidFill>
                            <a:schemeClr val="dk1"/>
                          </a:solidFill>
                          <a:effectLst/>
                          <a:latin typeface="+mn-lt"/>
                          <a:ea typeface="+mn-ea"/>
                          <a:cs typeface="+mn-cs"/>
                        </a:rPr>
                        <a:t>RootServer</a:t>
                      </a:r>
                      <a:r>
                        <a:rPr lang="en-US" altLang="zh-CN" sz="1100" b="0" i="0" kern="1200" dirty="0">
                          <a:solidFill>
                            <a:schemeClr val="dk1"/>
                          </a:solidFill>
                          <a:effectLst/>
                          <a:latin typeface="+mn-lt"/>
                          <a:ea typeface="+mn-ea"/>
                          <a:cs typeface="+mn-cs"/>
                        </a:rPr>
                        <a:t>/</a:t>
                      </a:r>
                      <a:r>
                        <a:rPr lang="en-US" altLang="zh-CN" sz="1100" b="0" i="0" kern="1200" dirty="0" err="1">
                          <a:solidFill>
                            <a:schemeClr val="dk1"/>
                          </a:solidFill>
                          <a:effectLst/>
                          <a:latin typeface="+mn-lt"/>
                          <a:ea typeface="+mn-ea"/>
                          <a:cs typeface="+mn-cs"/>
                        </a:rPr>
                        <a:t>UpdateServer+ChunkServer</a:t>
                      </a:r>
                      <a:r>
                        <a:rPr lang="en-US" altLang="zh-CN" sz="1100" b="0" i="0" kern="1200" dirty="0">
                          <a:solidFill>
                            <a:schemeClr val="dk1"/>
                          </a:solidFill>
                          <a:effectLst/>
                          <a:latin typeface="+mn-lt"/>
                          <a:ea typeface="+mn-ea"/>
                          <a:cs typeface="+mn-cs"/>
                        </a:rPr>
                        <a:t>/</a:t>
                      </a:r>
                      <a:r>
                        <a:rPr lang="en-US" altLang="zh-CN" sz="1100" b="0" i="0" kern="1200" dirty="0" err="1">
                          <a:solidFill>
                            <a:schemeClr val="dk1"/>
                          </a:solidFill>
                          <a:effectLst/>
                          <a:latin typeface="+mn-lt"/>
                          <a:ea typeface="+mn-ea"/>
                          <a:cs typeface="+mn-cs"/>
                        </a:rPr>
                        <a:t>MergeServer</a:t>
                      </a:r>
                      <a:endParaRPr lang="zh-CN" altLang="en-US" sz="1100" dirty="0">
                        <a:latin typeface="微软雅黑" panose="020B0503020204020204" pitchFamily="34" charset="-122"/>
                        <a:ea typeface="+mn-ea"/>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微软雅黑" panose="020B0503020204020204" pitchFamily="34" charset="-122"/>
                        </a:rPr>
                        <a:t>CN+DB+GTM</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en-US" altLang="zh-CN" sz="1100" dirty="0" err="1">
                          <a:latin typeface="微软雅黑" panose="020B0503020204020204" pitchFamily="34" charset="-122"/>
                          <a:ea typeface="+mn-ea"/>
                        </a:rPr>
                        <a:t>Rocksdb</a:t>
                      </a:r>
                      <a:r>
                        <a:rPr lang="zh-CN" altLang="en-US" sz="1100" dirty="0">
                          <a:latin typeface="微软雅黑" panose="020B0503020204020204" pitchFamily="34" charset="-122"/>
                          <a:ea typeface="+mn-ea"/>
                        </a:rPr>
                        <a:t>（</a:t>
                      </a:r>
                      <a:r>
                        <a:rPr lang="en-US" altLang="zh-CN" sz="1100" dirty="0" err="1">
                          <a:latin typeface="微软雅黑" panose="020B0503020204020204" pitchFamily="34" charset="-122"/>
                          <a:ea typeface="+mn-ea"/>
                        </a:rPr>
                        <a:t>TiKV</a:t>
                      </a:r>
                      <a:r>
                        <a:rPr lang="zh-CN" altLang="en-US" sz="1100" dirty="0">
                          <a:latin typeface="微软雅黑" panose="020B0503020204020204" pitchFamily="34" charset="-122"/>
                          <a:ea typeface="+mn-ea"/>
                        </a:rPr>
                        <a:t>）</a:t>
                      </a:r>
                      <a:r>
                        <a:rPr lang="en-US" altLang="zh-CN" sz="1100" dirty="0">
                          <a:latin typeface="微软雅黑" panose="020B0503020204020204" pitchFamily="34" charset="-122"/>
                          <a:ea typeface="+mn-ea"/>
                        </a:rPr>
                        <a:t>+</a:t>
                      </a:r>
                      <a:r>
                        <a:rPr lang="en-US" altLang="zh-CN" sz="1100" dirty="0" err="1">
                          <a:latin typeface="微软雅黑" panose="020B0503020204020204" pitchFamily="34" charset="-122"/>
                          <a:ea typeface="+mn-ea"/>
                        </a:rPr>
                        <a:t>TiDB+PD</a:t>
                      </a:r>
                      <a:endParaRPr lang="zh-CN" altLang="en-US" sz="1100" dirty="0">
                        <a:latin typeface="微软雅黑" panose="020B0503020204020204" pitchFamily="34" charset="-122"/>
                        <a:ea typeface="+mn-ea"/>
                      </a:endParaRPr>
                    </a:p>
                  </a:txBody>
                  <a:tcPr marL="91419" marR="91419" marT="45709" marB="45709" anchor="ctr"/>
                </a:tc>
                <a:extLst>
                  <a:ext uri="{0D108BD9-81ED-4DB2-BD59-A6C34878D82A}">
                    <a16:rowId xmlns:a16="http://schemas.microsoft.com/office/drawing/2014/main" val="1294921466"/>
                  </a:ext>
                </a:extLst>
              </a:tr>
              <a:tr h="7405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br>
                        <a:rPr lang="en" altLang="zh-CN" sz="1400" dirty="0">
                          <a:latin typeface="微软雅黑" panose="020B0503020204020204" pitchFamily="34" charset="-122"/>
                          <a:ea typeface="微软雅黑" panose="020B0503020204020204" pitchFamily="34" charset="-122"/>
                        </a:rPr>
                      </a:br>
                      <a:r>
                        <a:rPr lang="en" altLang="zh-CN" sz="1400" dirty="0">
                          <a:latin typeface="微软雅黑" panose="020B0503020204020204" pitchFamily="34" charset="-122"/>
                          <a:ea typeface="微软雅黑" panose="020B0503020204020204" pitchFamily="34" charset="-122"/>
                        </a:rPr>
                        <a:t>Service Availability</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主从结构高可用，可用性</a:t>
                      </a:r>
                      <a:r>
                        <a:rPr lang="en-US" altLang="zh-CN" sz="1100" dirty="0">
                          <a:latin typeface="微软雅黑" panose="020B0503020204020204" pitchFamily="34" charset="-122"/>
                          <a:ea typeface="微软雅黑" panose="020B0503020204020204" pitchFamily="34" charset="-122"/>
                        </a:rPr>
                        <a:t>99.999%</a:t>
                      </a:r>
                      <a:r>
                        <a:rPr lang="zh-CN" altLang="en-US" sz="1100" dirty="0">
                          <a:latin typeface="微软雅黑" panose="020B0503020204020204" pitchFamily="34" charset="-122"/>
                          <a:ea typeface="微软雅黑" panose="020B0503020204020204" pitchFamily="34" charset="-122"/>
                        </a:rPr>
                        <a:t>以上，支持两地三中心，</a:t>
                      </a:r>
                      <a:r>
                        <a:rPr lang="en-US" altLang="zh-CN" sz="1100" dirty="0">
                          <a:latin typeface="微软雅黑" panose="020B0503020204020204" pitchFamily="34" charset="-122"/>
                          <a:ea typeface="微软雅黑" panose="020B0503020204020204" pitchFamily="34" charset="-122"/>
                        </a:rPr>
                        <a:t>RPO</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30s</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主从结构高可用，可用性</a:t>
                      </a:r>
                      <a:r>
                        <a:rPr lang="en-US" altLang="zh-CN" sz="1100" dirty="0">
                          <a:latin typeface="微软雅黑" panose="020B0503020204020204" pitchFamily="34" charset="-122"/>
                          <a:ea typeface="微软雅黑" panose="020B0503020204020204" pitchFamily="34" charset="-122"/>
                        </a:rPr>
                        <a:t>99.999%</a:t>
                      </a:r>
                      <a:r>
                        <a:rPr lang="zh-CN" altLang="en-US" sz="1100" dirty="0">
                          <a:latin typeface="微软雅黑" panose="020B0503020204020204" pitchFamily="34" charset="-122"/>
                          <a:ea typeface="微软雅黑" panose="020B0503020204020204" pitchFamily="34" charset="-122"/>
                        </a:rPr>
                        <a:t>以上，支持两地三中心，</a:t>
                      </a:r>
                      <a:r>
                        <a:rPr lang="en-US" altLang="zh-CN" sz="1100" dirty="0">
                          <a:latin typeface="微软雅黑" panose="020B0503020204020204" pitchFamily="34" charset="-122"/>
                          <a:ea typeface="微软雅黑" panose="020B0503020204020204" pitchFamily="34" charset="-122"/>
                        </a:rPr>
                        <a:t>RPO</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30s</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主从结构高可用，可用性</a:t>
                      </a:r>
                      <a:r>
                        <a:rPr lang="en-US" altLang="zh-CN" sz="1100" dirty="0">
                          <a:latin typeface="微软雅黑" panose="020B0503020204020204" pitchFamily="34" charset="-122"/>
                          <a:ea typeface="微软雅黑" panose="020B0503020204020204" pitchFamily="34" charset="-122"/>
                        </a:rPr>
                        <a:t>99.95%</a:t>
                      </a:r>
                      <a:r>
                        <a:rPr lang="zh-CN" altLang="en-US" sz="1100" dirty="0">
                          <a:latin typeface="微软雅黑" panose="020B0503020204020204" pitchFamily="34" charset="-122"/>
                          <a:ea typeface="微软雅黑" panose="020B0503020204020204" pitchFamily="34" charset="-122"/>
                        </a:rPr>
                        <a:t>以上</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支持两地三中心，</a:t>
                      </a:r>
                      <a:r>
                        <a:rPr lang="en-US" altLang="zh-CN" sz="1100" dirty="0">
                          <a:latin typeface="微软雅黑" panose="020B0503020204020204" pitchFamily="34" charset="-122"/>
                          <a:ea typeface="微软雅黑" panose="020B0503020204020204" pitchFamily="34" charset="-122"/>
                        </a:rPr>
                        <a:t>RPO</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30s</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主从结构高可用，可用性</a:t>
                      </a:r>
                      <a:r>
                        <a:rPr lang="en-US" altLang="zh-CN" sz="1100" dirty="0">
                          <a:latin typeface="微软雅黑" panose="020B0503020204020204" pitchFamily="34" charset="-122"/>
                          <a:ea typeface="+mn-ea"/>
                        </a:rPr>
                        <a:t>99.95%</a:t>
                      </a:r>
                      <a:r>
                        <a:rPr lang="zh-CN" altLang="en-US" sz="1100" dirty="0">
                          <a:latin typeface="微软雅黑" panose="020B0503020204020204" pitchFamily="34" charset="-122"/>
                          <a:ea typeface="+mn-ea"/>
                        </a:rPr>
                        <a:t>以上</a:t>
                      </a:r>
                      <a:r>
                        <a:rPr lang="en-US" altLang="zh-CN" sz="1100" dirty="0">
                          <a:latin typeface="微软雅黑" panose="020B0503020204020204" pitchFamily="34" charset="-122"/>
                          <a:ea typeface="+mn-ea"/>
                        </a:rPr>
                        <a:t>,</a:t>
                      </a:r>
                      <a:r>
                        <a:rPr lang="zh-CN" altLang="en-US" sz="1100" dirty="0">
                          <a:latin typeface="微软雅黑" panose="020B0503020204020204" pitchFamily="34" charset="-122"/>
                          <a:ea typeface="+mn-ea"/>
                        </a:rPr>
                        <a:t>支持两地三中心，</a:t>
                      </a:r>
                      <a:r>
                        <a:rPr lang="en-US" altLang="zh-CN" sz="1100" dirty="0">
                          <a:latin typeface="微软雅黑" panose="020B0503020204020204" pitchFamily="34" charset="-122"/>
                          <a:ea typeface="+mn-ea"/>
                        </a:rPr>
                        <a:t>RPO</a:t>
                      </a:r>
                      <a:r>
                        <a:rPr lang="zh-CN" altLang="en-US" sz="1100" dirty="0">
                          <a:latin typeface="微软雅黑" panose="020B0503020204020204" pitchFamily="34" charset="-122"/>
                          <a:ea typeface="+mn-ea"/>
                        </a:rPr>
                        <a:t>≤</a:t>
                      </a:r>
                      <a:r>
                        <a:rPr lang="en-US" altLang="zh-CN" sz="1100" dirty="0">
                          <a:latin typeface="微软雅黑" panose="020B0503020204020204" pitchFamily="34" charset="-122"/>
                          <a:ea typeface="+mn-ea"/>
                        </a:rPr>
                        <a:t>30s</a:t>
                      </a:r>
                      <a:endParaRPr lang="zh-CN" altLang="en-US" sz="1100" dirty="0">
                        <a:latin typeface="微软雅黑" panose="020B0503020204020204" pitchFamily="34" charset="-122"/>
                        <a:ea typeface="+mn-ea"/>
                      </a:endParaRPr>
                    </a:p>
                  </a:txBody>
                  <a:tcPr marL="91419" marR="91419" marT="45709" marB="45709" anchor="ctr"/>
                </a:tc>
                <a:extLst>
                  <a:ext uri="{0D108BD9-81ED-4DB2-BD59-A6C34878D82A}">
                    <a16:rowId xmlns:a16="http://schemas.microsoft.com/office/drawing/2014/main" val="10001"/>
                  </a:ext>
                </a:extLst>
              </a:tr>
              <a:tr h="740565">
                <a:tc>
                  <a:txBody>
                    <a:bodyPr/>
                    <a:lstStyle/>
                    <a:p>
                      <a:pPr algn="ctr"/>
                      <a:r>
                        <a:rPr lang="zh-CN" altLang="en-US" sz="1400" dirty="0">
                          <a:latin typeface="微软雅黑" panose="020B0503020204020204" pitchFamily="34" charset="-122"/>
                          <a:ea typeface="微软雅黑" panose="020B0503020204020204" pitchFamily="34" charset="-122"/>
                        </a:rPr>
                        <a:t>数据库可靠性</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raft</a:t>
                      </a:r>
                      <a:r>
                        <a:rPr lang="zh-CN" altLang="en-US" sz="1100" dirty="0">
                          <a:latin typeface="微软雅黑" panose="020B0503020204020204" pitchFamily="34" charset="-122"/>
                          <a:ea typeface="微软雅黑" panose="020B0503020204020204" pitchFamily="34" charset="-122"/>
                        </a:rPr>
                        <a:t>算法数据强强一致，</a:t>
                      </a:r>
                      <a:r>
                        <a:rPr lang="en-US" altLang="zh-CN" sz="1100" dirty="0">
                          <a:latin typeface="微软雅黑" panose="020B0503020204020204" pitchFamily="34" charset="-122"/>
                          <a:ea typeface="微软雅黑" panose="020B0503020204020204" pitchFamily="34" charset="-122"/>
                        </a:rPr>
                        <a:t>RP0=0.</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支持物理备份，逻辑备份。</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raft</a:t>
                      </a:r>
                      <a:r>
                        <a:rPr lang="zh-CN" altLang="en-US" sz="1100" dirty="0">
                          <a:latin typeface="微软雅黑" panose="020B0503020204020204" pitchFamily="34" charset="-122"/>
                          <a:ea typeface="微软雅黑" panose="020B0503020204020204" pitchFamily="34" charset="-122"/>
                        </a:rPr>
                        <a:t>算法数据强强一致，</a:t>
                      </a:r>
                      <a:r>
                        <a:rPr lang="en-US" altLang="zh-CN" sz="1100" dirty="0">
                          <a:latin typeface="微软雅黑" panose="020B0503020204020204" pitchFamily="34" charset="-122"/>
                          <a:ea typeface="微软雅黑" panose="020B0503020204020204" pitchFamily="34" charset="-122"/>
                        </a:rPr>
                        <a:t>RP0=0.</a:t>
                      </a: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支持物理备份，逻辑备份。</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raft</a:t>
                      </a:r>
                      <a:r>
                        <a:rPr lang="zh-CN" altLang="en-US" sz="1100" dirty="0">
                          <a:latin typeface="微软雅黑" panose="020B0503020204020204" pitchFamily="34" charset="-122"/>
                          <a:ea typeface="微软雅黑" panose="020B0503020204020204" pitchFamily="34" charset="-122"/>
                        </a:rPr>
                        <a:t>算法数据强强一致，</a:t>
                      </a:r>
                      <a:r>
                        <a:rPr lang="en-US" altLang="zh-CN" sz="1100" dirty="0">
                          <a:latin typeface="微软雅黑" panose="020B0503020204020204" pitchFamily="34" charset="-122"/>
                          <a:ea typeface="微软雅黑" panose="020B0503020204020204" pitchFamily="34" charset="-122"/>
                        </a:rPr>
                        <a:t>RP0=0.</a:t>
                      </a: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支持物理备份，逻辑备份。</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基于</a:t>
                      </a:r>
                      <a:r>
                        <a:rPr lang="en-US" altLang="zh-CN" sz="1100" dirty="0">
                          <a:latin typeface="微软雅黑" panose="020B0503020204020204" pitchFamily="34" charset="-122"/>
                          <a:ea typeface="+mn-ea"/>
                        </a:rPr>
                        <a:t>raft</a:t>
                      </a:r>
                      <a:r>
                        <a:rPr lang="zh-CN" altLang="en-US" sz="1100" dirty="0">
                          <a:latin typeface="微软雅黑" panose="020B0503020204020204" pitchFamily="34" charset="-122"/>
                          <a:ea typeface="+mn-ea"/>
                        </a:rPr>
                        <a:t>算法数据强强一致，</a:t>
                      </a:r>
                      <a:r>
                        <a:rPr lang="en-US" altLang="zh-CN" sz="1100" dirty="0">
                          <a:latin typeface="微软雅黑" panose="020B0503020204020204" pitchFamily="34" charset="-122"/>
                          <a:ea typeface="+mn-ea"/>
                        </a:rPr>
                        <a:t>RP0=0.</a:t>
                      </a:r>
                    </a:p>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支持逻辑备份</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2"/>
                  </a:ext>
                </a:extLst>
              </a:tr>
              <a:tr h="788229">
                <a:tc>
                  <a:txBody>
                    <a:bodyPr/>
                    <a:lstStyle/>
                    <a:p>
                      <a:pPr algn="ctr"/>
                      <a:r>
                        <a:rPr lang="zh-CN" altLang="en-US" sz="1400" dirty="0">
                          <a:latin typeface="微软雅黑" panose="020B0503020204020204" pitchFamily="34" charset="-122"/>
                          <a:ea typeface="微软雅黑" panose="020B0503020204020204" pitchFamily="34" charset="-122"/>
                        </a:rPr>
                        <a:t>可扩展性</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分布式架构扩展性好，不停机扩容数据库实例。</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分布式架构扩展性好，不停机扩容数据库实例。</a:t>
                      </a:r>
                      <a:endParaRPr lang="en-US" altLang="zh-CN" sz="1100" dirty="0">
                        <a:latin typeface="微软雅黑" panose="020B0503020204020204" pitchFamily="34" charset="-122"/>
                        <a:ea typeface="微软雅黑" panose="020B0503020204020204" pitchFamily="34" charset="-122"/>
                      </a:endParaRPr>
                    </a:p>
                    <a:p>
                      <a:r>
                        <a:rPr lang="zh-CN" altLang="en-US" sz="1100" dirty="0">
                          <a:latin typeface="微软雅黑" panose="020B0503020204020204" pitchFamily="34" charset="-122"/>
                          <a:ea typeface="微软雅黑" panose="020B0503020204020204" pitchFamily="34" charset="-122"/>
                        </a:rPr>
                        <a:t>扩容有限制</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分布式架构扩展性好，不停机扩容数据库实例。</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分布式架构扩展性好，不停机扩容数据库实例。</a:t>
                      </a:r>
                    </a:p>
                  </a:txBody>
                  <a:tcPr marL="91419" marR="91419" marT="45709" marB="45709" anchor="ctr"/>
                </a:tc>
                <a:extLst>
                  <a:ext uri="{0D108BD9-81ED-4DB2-BD59-A6C34878D82A}">
                    <a16:rowId xmlns:a16="http://schemas.microsoft.com/office/drawing/2014/main" val="10003"/>
                  </a:ext>
                </a:extLst>
              </a:tr>
              <a:tr h="759914">
                <a:tc>
                  <a:txBody>
                    <a:bodyPr/>
                    <a:lstStyle/>
                    <a:p>
                      <a:pPr algn="ctr"/>
                      <a:r>
                        <a:rPr lang="zh-CN" altLang="en-US" sz="1400" dirty="0">
                          <a:latin typeface="微软雅黑" panose="020B0503020204020204" pitchFamily="34" charset="-122"/>
                          <a:ea typeface="微软雅黑" panose="020B0503020204020204" pitchFamily="34" charset="-122"/>
                        </a:rPr>
                        <a:t>管理能力</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dirty="0">
                          <a:latin typeface="微软雅黑" panose="020B0503020204020204" pitchFamily="34" charset="-122"/>
                          <a:ea typeface="微软雅黑" panose="020B0503020204020204" pitchFamily="34" charset="-122"/>
                        </a:rPr>
                        <a:t>200+</a:t>
                      </a:r>
                      <a:r>
                        <a:rPr lang="zh-CN" altLang="en-US" sz="1100" dirty="0">
                          <a:latin typeface="微软雅黑" panose="020B0503020204020204" pitchFamily="34" charset="-122"/>
                          <a:ea typeface="微软雅黑" panose="020B0503020204020204" pitchFamily="34" charset="-122"/>
                        </a:rPr>
                        <a:t>项监控能力。赤兔管理系统功能丰富，扁鹊智能性能调优。提供公有云、专有云两种管理方案。</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提供诊断监</a:t>
                      </a:r>
                    </a:p>
                    <a:p>
                      <a:r>
                        <a:rPr lang="zh-CN" altLang="en-US" sz="1100" dirty="0">
                          <a:latin typeface="微软雅黑" panose="020B0503020204020204" pitchFamily="34" charset="-122"/>
                          <a:ea typeface="微软雅黑" panose="020B0503020204020204" pitchFamily="34" charset="-122"/>
                        </a:rPr>
                        <a:t>控、运行报表、智能告警、资源调度等，提供专有云管理方案。</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企业级分布式数据库集群的集中监控和运维平台</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基于开源</a:t>
                      </a:r>
                      <a:r>
                        <a:rPr lang="en-US" altLang="zh-CN" sz="1100" dirty="0">
                          <a:latin typeface="微软雅黑" panose="020B0503020204020204" pitchFamily="34" charset="-122"/>
                          <a:ea typeface="+mn-ea"/>
                        </a:rPr>
                        <a:t>Prometheus </a:t>
                      </a:r>
                      <a:r>
                        <a:rPr lang="zh-CN" altLang="en-US" sz="1100" dirty="0">
                          <a:latin typeface="微软雅黑" panose="020B0503020204020204" pitchFamily="34" charset="-122"/>
                          <a:ea typeface="+mn-ea"/>
                        </a:rPr>
                        <a:t>和 </a:t>
                      </a:r>
                      <a:r>
                        <a:rPr lang="en-US" altLang="zh-CN" sz="1100" dirty="0">
                          <a:latin typeface="微软雅黑" panose="020B0503020204020204" pitchFamily="34" charset="-122"/>
                          <a:ea typeface="+mn-ea"/>
                        </a:rPr>
                        <a:t>Grafana</a:t>
                      </a:r>
                      <a:r>
                        <a:rPr lang="zh-CN" altLang="en-US" sz="1100" dirty="0">
                          <a:latin typeface="微软雅黑" panose="020B0503020204020204" pitchFamily="34" charset="-122"/>
                          <a:ea typeface="+mn-ea"/>
                        </a:rPr>
                        <a:t>实现备份。</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4"/>
                  </a:ext>
                </a:extLst>
              </a:tr>
              <a:tr h="793765">
                <a:tc>
                  <a:txBody>
                    <a:bodyPr/>
                    <a:lstStyle/>
                    <a:p>
                      <a:pPr algn="ctr"/>
                      <a:r>
                        <a:rPr lang="zh-CN" altLang="en-US" sz="1400" dirty="0">
                          <a:latin typeface="微软雅黑" panose="020B0503020204020204" pitchFamily="34" charset="-122"/>
                          <a:ea typeface="微软雅黑" panose="020B0503020204020204" pitchFamily="34" charset="-122"/>
                        </a:rPr>
                        <a:t>安全能力</a:t>
                      </a:r>
                    </a:p>
                  </a:txBody>
                  <a:tcPr marL="91419" marR="91419" marT="45709" marB="45709" anchor="ctr"/>
                </a:tc>
                <a:tc>
                  <a:txBody>
                    <a:bodyPr/>
                    <a:lstStyle/>
                    <a:p>
                      <a:pPr marL="0" marR="0" indent="0" algn="l" defTabSz="1038911" rtl="0" eaLnBrk="1" fontAlgn="base" latinLnBrk="0" hangingPunct="1">
                        <a:lnSpc>
                          <a:spcPct val="150000"/>
                        </a:lnSpc>
                        <a:spcBef>
                          <a:spcPct val="0"/>
                        </a:spcBef>
                        <a:spcAft>
                          <a:spcPct val="0"/>
                        </a:spcAft>
                        <a:buClr>
                          <a:schemeClr val="tx1"/>
                        </a:buClr>
                        <a:buSzTx/>
                        <a:buFont typeface="Wingdings" panose="05000000000000000000" pitchFamily="2" charset="2"/>
                        <a:buNone/>
                        <a:tabLst/>
                        <a:defRPr/>
                      </a:pPr>
                      <a:r>
                        <a:rPr lang="zh-CN" altLang="en-US" sz="1100" kern="1200" dirty="0">
                          <a:solidFill>
                            <a:schemeClr val="dk1"/>
                          </a:solidFill>
                          <a:latin typeface="微软雅黑" panose="020B0503020204020204" pitchFamily="34" charset="-122"/>
                          <a:ea typeface="微软雅黑" panose="020B0503020204020204" pitchFamily="34" charset="-122"/>
                          <a:cs typeface="+mn-cs"/>
                        </a:rPr>
                        <a:t>数据加密，连接加密，权限控制，</a:t>
                      </a:r>
                      <a:r>
                        <a:rPr lang="en-US" altLang="zh-CN" sz="1100" kern="1200" dirty="0">
                          <a:solidFill>
                            <a:schemeClr val="dk1"/>
                          </a:solidFill>
                          <a:latin typeface="微软雅黑" panose="020B0503020204020204" pitchFamily="34" charset="-122"/>
                          <a:ea typeface="微软雅黑" panose="020B0503020204020204" pitchFamily="34" charset="-122"/>
                          <a:cs typeface="+mn-cs"/>
                        </a:rPr>
                        <a:t>SQL</a:t>
                      </a:r>
                      <a:r>
                        <a:rPr lang="zh-CN" altLang="en-US" sz="1100" kern="1200" dirty="0">
                          <a:solidFill>
                            <a:schemeClr val="dk1"/>
                          </a:solidFill>
                          <a:latin typeface="微软雅黑" panose="020B0503020204020204" pitchFamily="34" charset="-122"/>
                          <a:ea typeface="微软雅黑" panose="020B0503020204020204" pitchFamily="34" charset="-122"/>
                          <a:cs typeface="+mn-cs"/>
                        </a:rPr>
                        <a:t>防火墙，网络白名单，防误操作机制</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数据加密，权限控制，网络白名单，防误操作机制</a:t>
                      </a:r>
                    </a:p>
                    <a:p>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数据加密，数据脱敏，权限控制，网络白名单，</a:t>
                      </a:r>
                      <a:r>
                        <a:rPr lang="en-US" altLang="zh-CN" sz="1100" dirty="0">
                          <a:latin typeface="微软雅黑" panose="020B0503020204020204" pitchFamily="34" charset="-122"/>
                          <a:ea typeface="微软雅黑" panose="020B0503020204020204" pitchFamily="34" charset="-122"/>
                        </a:rPr>
                        <a:t>SQL</a:t>
                      </a:r>
                      <a:r>
                        <a:rPr lang="zh-CN" altLang="en-US" sz="1100" dirty="0">
                          <a:latin typeface="微软雅黑" panose="020B0503020204020204" pitchFamily="34" charset="-122"/>
                          <a:ea typeface="微软雅黑" panose="020B0503020204020204" pitchFamily="34" charset="-122"/>
                        </a:rPr>
                        <a:t>审计</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暂不支持（据说后续版本会支持）</a:t>
                      </a:r>
                    </a:p>
                  </a:txBody>
                  <a:tcPr marL="91419" marR="91419" marT="45709" marB="45709" anchor="ctr"/>
                </a:tc>
                <a:extLst>
                  <a:ext uri="{0D108BD9-81ED-4DB2-BD59-A6C34878D82A}">
                    <a16:rowId xmlns:a16="http://schemas.microsoft.com/office/drawing/2014/main" val="10005"/>
                  </a:ext>
                </a:extLst>
              </a:tr>
            </a:tbl>
          </a:graphicData>
        </a:graphic>
      </p:graphicFrame>
      <p:sp>
        <p:nvSpPr>
          <p:cNvPr id="2" name="标题 1">
            <a:extLst>
              <a:ext uri="{FF2B5EF4-FFF2-40B4-BE49-F238E27FC236}">
                <a16:creationId xmlns:a16="http://schemas.microsoft.com/office/drawing/2014/main" id="{B0F85C2D-A3FB-4003-8624-A892E63182A0}"/>
              </a:ext>
            </a:extLst>
          </p:cNvPr>
          <p:cNvSpPr>
            <a:spLocks noGrp="1"/>
          </p:cNvSpPr>
          <p:nvPr>
            <p:ph type="title"/>
          </p:nvPr>
        </p:nvSpPr>
        <p:spPr>
          <a:xfrm>
            <a:off x="0" y="0"/>
            <a:ext cx="12192000" cy="751114"/>
          </a:xfrm>
        </p:spPr>
        <p:txBody>
          <a:bodyPr/>
          <a:lstStyle/>
          <a:p>
            <a:r>
              <a:rPr lang="zh-CN" altLang="en-US" dirty="0"/>
              <a:t>数据库产品</a:t>
            </a:r>
            <a:r>
              <a:rPr lang="en-US" altLang="zh-CN" dirty="0"/>
              <a:t>-</a:t>
            </a:r>
            <a:r>
              <a:rPr lang="zh-CN" altLang="en-US" dirty="0"/>
              <a:t>基础功能对比</a:t>
            </a:r>
          </a:p>
        </p:txBody>
      </p:sp>
    </p:spTree>
    <p:extLst>
      <p:ext uri="{BB962C8B-B14F-4D97-AF65-F5344CB8AC3E}">
        <p14:creationId xmlns:p14="http://schemas.microsoft.com/office/powerpoint/2010/main" val="729824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689906679"/>
              </p:ext>
            </p:extLst>
          </p:nvPr>
        </p:nvGraphicFramePr>
        <p:xfrm>
          <a:off x="631983" y="751114"/>
          <a:ext cx="8040771" cy="5629704"/>
        </p:xfrm>
        <a:graphic>
          <a:graphicData uri="http://schemas.openxmlformats.org/drawingml/2006/table">
            <a:tbl>
              <a:tblPr firstRow="1" firstCol="1" bandRow="1">
                <a:tableStyleId>{5C22544A-7EE6-4342-B048-85BDC9FD1C3A}</a:tableStyleId>
              </a:tblPr>
              <a:tblGrid>
                <a:gridCol w="1321107">
                  <a:extLst>
                    <a:ext uri="{9D8B030D-6E8A-4147-A177-3AD203B41FA5}">
                      <a16:colId xmlns:a16="http://schemas.microsoft.com/office/drawing/2014/main" val="20000"/>
                    </a:ext>
                  </a:extLst>
                </a:gridCol>
                <a:gridCol w="1976371">
                  <a:extLst>
                    <a:ext uri="{9D8B030D-6E8A-4147-A177-3AD203B41FA5}">
                      <a16:colId xmlns:a16="http://schemas.microsoft.com/office/drawing/2014/main" val="20003"/>
                    </a:ext>
                  </a:extLst>
                </a:gridCol>
                <a:gridCol w="1739207">
                  <a:extLst>
                    <a:ext uri="{9D8B030D-6E8A-4147-A177-3AD203B41FA5}">
                      <a16:colId xmlns:a16="http://schemas.microsoft.com/office/drawing/2014/main" val="20004"/>
                    </a:ext>
                  </a:extLst>
                </a:gridCol>
                <a:gridCol w="1502043">
                  <a:extLst>
                    <a:ext uri="{9D8B030D-6E8A-4147-A177-3AD203B41FA5}">
                      <a16:colId xmlns:a16="http://schemas.microsoft.com/office/drawing/2014/main" val="20005"/>
                    </a:ext>
                  </a:extLst>
                </a:gridCol>
                <a:gridCol w="1502043">
                  <a:extLst>
                    <a:ext uri="{9D8B030D-6E8A-4147-A177-3AD203B41FA5}">
                      <a16:colId xmlns:a16="http://schemas.microsoft.com/office/drawing/2014/main" val="4247359467"/>
                    </a:ext>
                  </a:extLst>
                </a:gridCol>
              </a:tblGrid>
              <a:tr h="335202">
                <a:tc>
                  <a:txBody>
                    <a:bodyPr/>
                    <a:lstStyle/>
                    <a:p>
                      <a:pPr algn="ct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腾讯云</a:t>
                      </a:r>
                      <a:r>
                        <a:rPr lang="en-US" altLang="zh-CN" sz="1400" dirty="0">
                          <a:latin typeface="微软雅黑" panose="020B0503020204020204" pitchFamily="34" charset="-122"/>
                          <a:ea typeface="微软雅黑" panose="020B0503020204020204" pitchFamily="34" charset="-122"/>
                        </a:rPr>
                        <a:t>TDSQL</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阿里云</a:t>
                      </a:r>
                      <a:r>
                        <a:rPr lang="en-US" altLang="zh-CN" sz="1400" dirty="0" err="1">
                          <a:latin typeface="微软雅黑" panose="020B0503020204020204" pitchFamily="34" charset="-122"/>
                          <a:ea typeface="微软雅黑" panose="020B0503020204020204" pitchFamily="34" charset="-122"/>
                        </a:rPr>
                        <a:t>OceanBase</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zh-CN" altLang="en-US" sz="1400" dirty="0">
                          <a:latin typeface="微软雅黑" panose="020B0503020204020204" pitchFamily="34" charset="-122"/>
                          <a:ea typeface="微软雅黑" panose="020B0503020204020204" pitchFamily="34" charset="-122"/>
                        </a:rPr>
                        <a:t>华为</a:t>
                      </a:r>
                      <a:r>
                        <a:rPr lang="en-US" altLang="zh-CN" sz="1400" dirty="0" err="1">
                          <a:latin typeface="微软雅黑" panose="020B0503020204020204" pitchFamily="34" charset="-122"/>
                          <a:ea typeface="微软雅黑" panose="020B0503020204020204" pitchFamily="34" charset="-122"/>
                        </a:rPr>
                        <a:t>GaussDB</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algn="ctr"/>
                      <a:r>
                        <a:rPr lang="en-US" altLang="zh-CN" sz="1400" dirty="0" err="1">
                          <a:latin typeface="微软雅黑" panose="020B0503020204020204" pitchFamily="34" charset="-122"/>
                          <a:ea typeface="微软雅黑" panose="020B0503020204020204" pitchFamily="34" charset="-122"/>
                        </a:rPr>
                        <a:t>PingCAP</a:t>
                      </a:r>
                      <a:r>
                        <a:rPr lang="en-US" altLang="zh-CN" sz="1400" dirty="0">
                          <a:latin typeface="微软雅黑" panose="020B0503020204020204" pitchFamily="34" charset="-122"/>
                          <a:ea typeface="微软雅黑" panose="020B0503020204020204" pitchFamily="34" charset="-122"/>
                        </a:rPr>
                        <a:t> </a:t>
                      </a:r>
                      <a:r>
                        <a:rPr lang="en-US" altLang="zh-CN" sz="1400" dirty="0" err="1">
                          <a:latin typeface="微软雅黑" panose="020B0503020204020204" pitchFamily="34" charset="-122"/>
                          <a:ea typeface="微软雅黑" panose="020B0503020204020204" pitchFamily="34" charset="-122"/>
                        </a:rPr>
                        <a:t>Tidb</a:t>
                      </a:r>
                      <a:endParaRPr lang="zh-CN" altLang="en-US" sz="14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0"/>
                  </a:ext>
                </a:extLst>
              </a:tr>
              <a:tr h="457094">
                <a:tc>
                  <a:txBody>
                    <a:bodyPr/>
                    <a:lstStyle/>
                    <a:p>
                      <a:pPr algn="ctr"/>
                      <a:r>
                        <a:rPr lang="zh-CN" altLang="en-US" sz="1400" dirty="0">
                          <a:latin typeface="微软雅黑" panose="020B0503020204020204" pitchFamily="34" charset="-122"/>
                          <a:ea typeface="微软雅黑" panose="020B0503020204020204" pitchFamily="34" charset="-122"/>
                        </a:rPr>
                        <a:t>生态</a:t>
                      </a:r>
                      <a:r>
                        <a:rPr lang="en-US" altLang="zh-CN" sz="1400" dirty="0">
                          <a:latin typeface="微软雅黑" panose="020B0503020204020204" pitchFamily="34" charset="-122"/>
                          <a:ea typeface="微软雅黑" panose="020B0503020204020204" pitchFamily="34" charset="-122"/>
                        </a:rPr>
                        <a:t>/SQL</a:t>
                      </a:r>
                      <a:r>
                        <a:rPr lang="zh-CN" altLang="en-US" sz="1400" dirty="0">
                          <a:latin typeface="微软雅黑" panose="020B0503020204020204" pitchFamily="34" charset="-122"/>
                          <a:ea typeface="微软雅黑" panose="020B0503020204020204" pitchFamily="34" charset="-122"/>
                        </a:rPr>
                        <a:t>兼容</a:t>
                      </a:r>
                    </a:p>
                  </a:txBody>
                  <a:tcPr marL="91419" marR="91419" marT="45709" marB="45709" anchor="ctr"/>
                </a:tc>
                <a:tc>
                  <a:txBody>
                    <a:bodyPr/>
                    <a:lstStyle/>
                    <a:p>
                      <a:r>
                        <a:rPr lang="en-US" altLang="zh-CN" sz="1100" dirty="0">
                          <a:latin typeface="微软雅黑" panose="020B0503020204020204" pitchFamily="34" charset="-122"/>
                          <a:ea typeface="微软雅黑" panose="020B0503020204020204" pitchFamily="34" charset="-122"/>
                        </a:rPr>
                        <a:t>MySQL</a:t>
                      </a:r>
                      <a:r>
                        <a:rPr lang="zh-CN" altLang="en-US" sz="1100" dirty="0">
                          <a:latin typeface="微软雅黑" panose="020B0503020204020204" pitchFamily="34" charset="-122"/>
                          <a:ea typeface="微软雅黑" panose="020B0503020204020204" pitchFamily="34" charset="-122"/>
                        </a:rPr>
                        <a:t>生态，学习使用门槛低</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私有协议多，部分兼容</a:t>
                      </a:r>
                      <a:r>
                        <a:rPr lang="en-US" altLang="zh-CN" sz="1100" dirty="0">
                          <a:latin typeface="微软雅黑" panose="020B0503020204020204" pitchFamily="34" charset="-122"/>
                          <a:ea typeface="微软雅黑" panose="020B0503020204020204" pitchFamily="34" charset="-122"/>
                        </a:rPr>
                        <a:t>MySQL5.6</a:t>
                      </a:r>
                      <a:r>
                        <a:rPr lang="zh-CN" altLang="en-US" sz="1100" dirty="0">
                          <a:latin typeface="微软雅黑" panose="020B0503020204020204" pitchFamily="34" charset="-122"/>
                          <a:ea typeface="微软雅黑" panose="020B0503020204020204" pitchFamily="34" charset="-122"/>
                        </a:rPr>
                        <a:t>，门槛高</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en-US" altLang="zh-CN" sz="1100" dirty="0" err="1">
                          <a:latin typeface="微软雅黑" panose="020B0503020204020204" pitchFamily="34" charset="-122"/>
                          <a:ea typeface="微软雅黑" panose="020B0503020204020204" pitchFamily="34" charset="-122"/>
                        </a:rPr>
                        <a:t>PostgreSQL</a:t>
                      </a:r>
                      <a:r>
                        <a:rPr lang="zh-CN" altLang="en-US" sz="1100" dirty="0">
                          <a:latin typeface="微软雅黑" panose="020B0503020204020204" pitchFamily="34" charset="-122"/>
                          <a:ea typeface="微软雅黑" panose="020B0503020204020204" pitchFamily="34" charset="-122"/>
                        </a:rPr>
                        <a:t>生态，国内开发者占比少</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兼容</a:t>
                      </a:r>
                      <a:r>
                        <a:rPr lang="en-US" altLang="zh-CN" sz="1100" dirty="0">
                          <a:latin typeface="微软雅黑" panose="020B0503020204020204" pitchFamily="34" charset="-122"/>
                          <a:ea typeface="+mn-ea"/>
                        </a:rPr>
                        <a:t>MySQL</a:t>
                      </a:r>
                      <a:r>
                        <a:rPr lang="zh-CN" altLang="en-US" sz="1100" dirty="0">
                          <a:latin typeface="微软雅黑" panose="020B0503020204020204" pitchFamily="34" charset="-122"/>
                          <a:ea typeface="+mn-ea"/>
                        </a:rPr>
                        <a:t>（无特地版本），门槛高</a:t>
                      </a:r>
                    </a:p>
                  </a:txBody>
                  <a:tcPr marL="91419" marR="91419" marT="45709" marB="45709" anchor="ctr"/>
                </a:tc>
                <a:extLst>
                  <a:ext uri="{0D108BD9-81ED-4DB2-BD59-A6C34878D82A}">
                    <a16:rowId xmlns:a16="http://schemas.microsoft.com/office/drawing/2014/main" val="10001"/>
                  </a:ext>
                </a:extLst>
              </a:tr>
              <a:tr h="476967">
                <a:tc>
                  <a:txBody>
                    <a:bodyPr/>
                    <a:lstStyle/>
                    <a:p>
                      <a:pPr algn="ctr"/>
                      <a:r>
                        <a:rPr lang="zh-CN" altLang="en-US" sz="1400" dirty="0">
                          <a:latin typeface="微软雅黑" panose="020B0503020204020204" pitchFamily="34" charset="-122"/>
                          <a:ea typeface="微软雅黑" panose="020B0503020204020204" pitchFamily="34" charset="-122"/>
                        </a:rPr>
                        <a:t>自动分表能力</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系统自动分表，需定义分表键</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多种自动分表能力，需定义分表键</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系统自动分表，需定义分表键</a:t>
                      </a:r>
                    </a:p>
                  </a:txBody>
                  <a:tcPr marL="91419" marR="91419" marT="45709" marB="45709" anchor="ctr"/>
                </a:tc>
                <a:tc>
                  <a:txBody>
                    <a:bodyPr/>
                    <a:lstStyle/>
                    <a:p>
                      <a:pPr marL="0" marR="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自动分表能力</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03"/>
                  </a:ext>
                </a:extLst>
              </a:tr>
              <a:tr h="402700">
                <a:tc>
                  <a:txBody>
                    <a:bodyPr/>
                    <a:lstStyle/>
                    <a:p>
                      <a:pPr algn="ctr"/>
                      <a:r>
                        <a:rPr lang="zh-CN" altLang="en-US" sz="1400" dirty="0">
                          <a:latin typeface="微软雅黑" panose="020B0503020204020204" pitchFamily="34" charset="-122"/>
                          <a:ea typeface="微软雅黑" panose="020B0503020204020204" pitchFamily="34" charset="-122"/>
                        </a:rPr>
                        <a:t>多租户</a:t>
                      </a:r>
                    </a:p>
                  </a:txBody>
                  <a:tcPr marL="91419" marR="91419" marT="45709" marB="45709" anchor="ctr"/>
                </a:tc>
                <a:tc>
                  <a:txBody>
                    <a:bodyPr/>
                    <a:lstStyle/>
                    <a:p>
                      <a:r>
                        <a:rPr lang="zh-CN" altLang="en-US" sz="1100">
                          <a:latin typeface="微软雅黑" panose="020B0503020204020204" pitchFamily="34" charset="-122"/>
                          <a:ea typeface="微软雅黑" panose="020B0503020204020204" pitchFamily="34" charset="-122"/>
                        </a:rPr>
                        <a:t>支持</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r>
                        <a:rPr lang="zh-CN" altLang="en-US" sz="1100">
                          <a:latin typeface="微软雅黑" panose="020B0503020204020204" pitchFamily="34" charset="-122"/>
                          <a:ea typeface="微软雅黑" panose="020B0503020204020204" pitchFamily="34" charset="-122"/>
                        </a:rPr>
                        <a:t>支持</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支持</a:t>
                      </a:r>
                    </a:p>
                  </a:txBody>
                  <a:tcPr marL="91419" marR="91419" marT="45709" marB="45709" anchor="ctr"/>
                </a:tc>
                <a:tc>
                  <a:txBody>
                    <a:bodyPr/>
                    <a:lstStyle/>
                    <a:p>
                      <a:r>
                        <a:rPr lang="zh-CN" altLang="en-US" sz="1100" dirty="0">
                          <a:latin typeface="微软雅黑" panose="020B0503020204020204" pitchFamily="34" charset="-122"/>
                          <a:ea typeface="微软雅黑" panose="020B0503020204020204" pitchFamily="34" charset="-122"/>
                        </a:rPr>
                        <a:t>不支持</a:t>
                      </a:r>
                    </a:p>
                  </a:txBody>
                  <a:tcPr marL="91419" marR="91419" marT="45709" marB="45709" anchor="ctr"/>
                </a:tc>
                <a:extLst>
                  <a:ext uri="{0D108BD9-81ED-4DB2-BD59-A6C34878D82A}">
                    <a16:rowId xmlns:a16="http://schemas.microsoft.com/office/drawing/2014/main" val="10005"/>
                  </a:ext>
                </a:extLst>
              </a:tr>
              <a:tr h="578986">
                <a:tc>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分布式事务</a:t>
                      </a:r>
                      <a:r>
                        <a:rPr lang="en-US" altLang="zh-CN" sz="1400" dirty="0">
                          <a:solidFill>
                            <a:schemeClr val="bg1"/>
                          </a:solidFill>
                          <a:latin typeface="微软雅黑" panose="020B0503020204020204" pitchFamily="34" charset="-122"/>
                          <a:ea typeface="微软雅黑" panose="020B0503020204020204" pitchFamily="34" charset="-122"/>
                        </a:rPr>
                        <a:t>/JOIN</a:t>
                      </a:r>
                      <a:endParaRPr lang="zh-CN" altLang="en-US" sz="1400" dirty="0">
                        <a:solidFill>
                          <a:schemeClr val="bg1"/>
                        </a:solidFill>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2PC</a:t>
                      </a:r>
                      <a:r>
                        <a:rPr lang="zh-CN" altLang="en-US" sz="1100" dirty="0">
                          <a:latin typeface="微软雅黑" panose="020B0503020204020204" pitchFamily="34" charset="-122"/>
                          <a:ea typeface="微软雅黑" panose="020B0503020204020204" pitchFamily="34" charset="-122"/>
                        </a:rPr>
                        <a:t>算法支持分布式事务</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a:latin typeface="微软雅黑" panose="020B0503020204020204" pitchFamily="34" charset="-122"/>
                          <a:ea typeface="微软雅黑" panose="020B0503020204020204" pitchFamily="34" charset="-122"/>
                        </a:rPr>
                        <a:t>基于</a:t>
                      </a:r>
                      <a:r>
                        <a:rPr lang="en-US" altLang="zh-CN" sz="1100">
                          <a:latin typeface="微软雅黑" panose="020B0503020204020204" pitchFamily="34" charset="-122"/>
                          <a:ea typeface="微软雅黑" panose="020B0503020204020204" pitchFamily="34" charset="-122"/>
                        </a:rPr>
                        <a:t>2PC</a:t>
                      </a:r>
                      <a:r>
                        <a:rPr lang="zh-CN" altLang="en-US" sz="1100">
                          <a:latin typeface="微软雅黑" panose="020B0503020204020204" pitchFamily="34" charset="-122"/>
                          <a:ea typeface="微软雅黑" panose="020B0503020204020204" pitchFamily="34" charset="-122"/>
                        </a:rPr>
                        <a:t>算法支持分布式事务</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a:t>
                      </a:r>
                      <a:r>
                        <a:rPr lang="en-US" altLang="zh-CN" sz="1100" dirty="0">
                          <a:latin typeface="微软雅黑" panose="020B0503020204020204" pitchFamily="34" charset="-122"/>
                          <a:ea typeface="微软雅黑" panose="020B0503020204020204" pitchFamily="34" charset="-122"/>
                        </a:rPr>
                        <a:t>2PC</a:t>
                      </a:r>
                      <a:r>
                        <a:rPr lang="zh-CN" altLang="en-US" sz="1100" dirty="0">
                          <a:latin typeface="微软雅黑" panose="020B0503020204020204" pitchFamily="34" charset="-122"/>
                          <a:ea typeface="微软雅黑" panose="020B0503020204020204" pitchFamily="34" charset="-122"/>
                        </a:rPr>
                        <a:t>算法支持分布式事务</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a:t>
                      </a:r>
                    </a:p>
                  </a:txBody>
                  <a:tcPr marL="91419" marR="91419" marT="45709" marB="45709" anchor="ctr"/>
                </a:tc>
                <a:extLst>
                  <a:ext uri="{0D108BD9-81ED-4DB2-BD59-A6C34878D82A}">
                    <a16:rowId xmlns:a16="http://schemas.microsoft.com/office/drawing/2014/main" val="667828444"/>
                  </a:ext>
                </a:extLst>
              </a:tr>
              <a:tr h="457094">
                <a:tc>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数据安全性</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a:t>
                      </a:r>
                      <a:r>
                        <a:rPr lang="en-US" altLang="zh-CN" sz="1100" dirty="0">
                          <a:latin typeface="微软雅黑" panose="020B0503020204020204" pitchFamily="34" charset="-122"/>
                          <a:ea typeface="微软雅黑" panose="020B0503020204020204" pitchFamily="34" charset="-122"/>
                        </a:rPr>
                        <a:t>SQL</a:t>
                      </a:r>
                      <a:r>
                        <a:rPr lang="zh-CN" altLang="en-US" sz="1100" dirty="0">
                          <a:latin typeface="微软雅黑" panose="020B0503020204020204" pitchFamily="34" charset="-122"/>
                          <a:ea typeface="微软雅黑" panose="020B0503020204020204" pitchFamily="34" charset="-122"/>
                        </a:rPr>
                        <a:t>防火墙，数据加密，</a:t>
                      </a:r>
                      <a:r>
                        <a:rPr lang="en-US" altLang="zh-CN" sz="1100" dirty="0">
                          <a:latin typeface="微软雅黑" panose="020B0503020204020204" pitchFamily="34" charset="-122"/>
                          <a:ea typeface="微软雅黑" panose="020B0503020204020204" pitchFamily="34" charset="-122"/>
                        </a:rPr>
                        <a:t>SSL</a:t>
                      </a:r>
                      <a:r>
                        <a:rPr lang="zh-CN" altLang="en-US" sz="1100" dirty="0">
                          <a:latin typeface="微软雅黑" panose="020B0503020204020204" pitchFamily="34" charset="-122"/>
                          <a:ea typeface="微软雅黑" panose="020B0503020204020204" pitchFamily="34" charset="-122"/>
                        </a:rPr>
                        <a:t>连接加密，数据审计等特性</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提供表字段加密</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支持数据加密，提供角色角色权限。</a:t>
                      </a:r>
                    </a:p>
                  </a:txBody>
                  <a:tcPr marL="91419" marR="91419" marT="45709" marB="45709" anchor="ctr"/>
                </a:tc>
                <a:tc>
                  <a:txBody>
                    <a:bodyPr/>
                    <a:lstStyle/>
                    <a:p>
                      <a:pPr marL="0" marR="0" lvl="0" indent="0" algn="l" defTabSz="1038911"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提供</a:t>
                      </a:r>
                      <a:r>
                        <a:rPr lang="en-US" altLang="zh-CN" sz="1100" dirty="0">
                          <a:latin typeface="微软雅黑" panose="020B0503020204020204" pitchFamily="34" charset="-122"/>
                          <a:ea typeface="微软雅黑" panose="020B0503020204020204" pitchFamily="34" charset="-122"/>
                        </a:rPr>
                        <a:t>SSL</a:t>
                      </a:r>
                      <a:r>
                        <a:rPr lang="zh-CN" altLang="en-US" sz="1100" dirty="0">
                          <a:latin typeface="微软雅黑" panose="020B0503020204020204" pitchFamily="34" charset="-122"/>
                          <a:ea typeface="微软雅黑" panose="020B0503020204020204" pitchFamily="34" charset="-122"/>
                        </a:rPr>
                        <a:t>连接加密</a:t>
                      </a:r>
                    </a:p>
                  </a:txBody>
                  <a:tcPr marL="91419" marR="91419" marT="45709" marB="45709" anchor="ctr"/>
                </a:tc>
                <a:extLst>
                  <a:ext uri="{0D108BD9-81ED-4DB2-BD59-A6C34878D82A}">
                    <a16:rowId xmlns:a16="http://schemas.microsoft.com/office/drawing/2014/main" val="10006"/>
                  </a:ext>
                </a:extLst>
              </a:tr>
              <a:tr h="457094">
                <a:tc>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多种表方案</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支持广播表，单表，分表</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支持广播表，单表，分表</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不支持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不支持</a:t>
                      </a:r>
                    </a:p>
                  </a:txBody>
                  <a:tcPr marL="91419" marR="91419" marT="45709" marB="45709" anchor="ctr"/>
                </a:tc>
                <a:extLst>
                  <a:ext uri="{0D108BD9-81ED-4DB2-BD59-A6C34878D82A}">
                    <a16:rowId xmlns:a16="http://schemas.microsoft.com/office/drawing/2014/main" val="10007"/>
                  </a:ext>
                </a:extLst>
              </a:tr>
              <a:tr h="430349">
                <a:tc>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存储过程</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视图</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支持部分</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支持部分</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支持部分</a:t>
                      </a:r>
                    </a:p>
                  </a:txBody>
                  <a:tcPr marL="91419" marR="91419" marT="45709" marB="45709" anchor="ctr"/>
                </a:tc>
                <a:extLst>
                  <a:ext uri="{0D108BD9-81ED-4DB2-BD59-A6C34878D82A}">
                    <a16:rowId xmlns:a16="http://schemas.microsoft.com/office/drawing/2014/main" val="10008"/>
                  </a:ext>
                </a:extLst>
              </a:tr>
              <a:tr h="457094">
                <a:tc>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死锁智能检测</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基于扁鹊提供智能检测</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支持智能检测</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支持智能检测</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kern="1200" dirty="0">
                          <a:solidFill>
                            <a:schemeClr val="dk1"/>
                          </a:solidFill>
                          <a:latin typeface="微软雅黑" panose="020B0503020204020204" pitchFamily="34" charset="-122"/>
                          <a:ea typeface="+mn-ea"/>
                          <a:cs typeface="+mn-cs"/>
                        </a:rPr>
                        <a:t>不支持智能检测，需登录查询</a:t>
                      </a:r>
                    </a:p>
                  </a:txBody>
                  <a:tcPr marL="91419" marR="91419" marT="45709" marB="45709" anchor="ctr"/>
                </a:tc>
                <a:extLst>
                  <a:ext uri="{0D108BD9-81ED-4DB2-BD59-A6C34878D82A}">
                    <a16:rowId xmlns:a16="http://schemas.microsoft.com/office/drawing/2014/main" val="10009"/>
                  </a:ext>
                </a:extLst>
              </a:tr>
              <a:tr h="430349">
                <a:tc>
                  <a:txBody>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prepare</a:t>
                      </a:r>
                      <a:endParaRPr lang="zh-CN" altLang="en-US" sz="1400" dirty="0">
                        <a:solidFill>
                          <a:schemeClr val="bg1"/>
                        </a:solidFill>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a:t>
                      </a:r>
                    </a:p>
                  </a:txBody>
                  <a:tcPr marL="91419" marR="91419" marT="45709" marB="45709" anchor="ctr"/>
                </a:tc>
                <a:extLst>
                  <a:ext uri="{0D108BD9-81ED-4DB2-BD59-A6C34878D82A}">
                    <a16:rowId xmlns:a16="http://schemas.microsoft.com/office/drawing/2014/main" val="10010"/>
                  </a:ext>
                </a:extLst>
              </a:tr>
              <a:tr h="430349">
                <a:tc>
                  <a:txBody>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JSON</a:t>
                      </a:r>
                      <a:endParaRPr lang="zh-CN" altLang="en-US" sz="1400" dirty="0">
                        <a:solidFill>
                          <a:schemeClr val="bg1"/>
                        </a:solidFill>
                        <a:latin typeface="微软雅黑" panose="020B0503020204020204" pitchFamily="34" charset="-122"/>
                        <a:ea typeface="微软雅黑" panose="020B0503020204020204" pitchFamily="34" charset="-122"/>
                      </a:endParaRP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a:t>
                      </a:r>
                      <a:r>
                        <a:rPr lang="en-US" altLang="zh-CN" sz="1100" dirty="0">
                          <a:latin typeface="微软雅黑" panose="020B0503020204020204" pitchFamily="34" charset="-122"/>
                          <a:ea typeface="微软雅黑" panose="020B0503020204020204" pitchFamily="34" charset="-122"/>
                        </a:rPr>
                        <a:t>JSON</a:t>
                      </a:r>
                      <a:r>
                        <a:rPr lang="zh-CN" altLang="en-US" sz="1100" dirty="0">
                          <a:latin typeface="微软雅黑" panose="020B0503020204020204" pitchFamily="34" charset="-122"/>
                          <a:ea typeface="微软雅黑" panose="020B0503020204020204" pitchFamily="34" charset="-122"/>
                        </a:rPr>
                        <a:t>类型</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不支持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a:t>
                      </a:r>
                    </a:p>
                  </a:txBody>
                  <a:tcPr marL="91419" marR="91419" marT="45709" marB="45709" anchor="ctr"/>
                </a:tc>
                <a:tc>
                  <a:txBody>
                    <a:bodyPr/>
                    <a:lstStyle/>
                    <a:p>
                      <a:r>
                        <a:rPr lang="zh-CN" altLang="en-US" sz="1100" kern="1200" dirty="0">
                          <a:solidFill>
                            <a:schemeClr val="dk1"/>
                          </a:solidFill>
                          <a:latin typeface="微软雅黑" panose="020B0503020204020204" pitchFamily="34" charset="-122"/>
                          <a:ea typeface="微软雅黑" panose="020B0503020204020204" pitchFamily="34" charset="-122"/>
                          <a:cs typeface="+mn-cs"/>
                        </a:rPr>
                        <a:t>支持</a:t>
                      </a:r>
                    </a:p>
                  </a:txBody>
                  <a:tcPr marL="91419" marR="91419" marT="45709" marB="45709" anchor="ctr"/>
                </a:tc>
                <a:extLst>
                  <a:ext uri="{0D108BD9-81ED-4DB2-BD59-A6C34878D82A}">
                    <a16:rowId xmlns:a16="http://schemas.microsoft.com/office/drawing/2014/main" val="10011"/>
                  </a:ext>
                </a:extLst>
              </a:tr>
              <a:tr h="430349">
                <a:tc>
                  <a:txBody>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字符集</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支持业内主流字符集</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mn-ea"/>
                        </a:rPr>
                        <a:t>支持</a:t>
                      </a:r>
                      <a:r>
                        <a:rPr lang="en-US" altLang="zh-CN" sz="1100" dirty="0">
                          <a:latin typeface="微软雅黑" panose="020B0503020204020204" pitchFamily="34" charset="-122"/>
                          <a:ea typeface="+mn-ea"/>
                        </a:rPr>
                        <a:t>4</a:t>
                      </a:r>
                      <a:r>
                        <a:rPr lang="zh-CN" altLang="en-US" sz="1100" dirty="0">
                          <a:latin typeface="微软雅黑" panose="020B0503020204020204" pitchFamily="34" charset="-122"/>
                          <a:ea typeface="+mn-ea"/>
                        </a:rPr>
                        <a:t>种字符集。</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支持业内主流字符集</a:t>
                      </a:r>
                    </a:p>
                  </a:txBody>
                  <a:tcPr marL="91419" marR="91419" marT="45709" marB="4570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100" dirty="0">
                          <a:latin typeface="微软雅黑" panose="020B0503020204020204" pitchFamily="34" charset="-122"/>
                          <a:ea typeface="微软雅黑" panose="020B0503020204020204" pitchFamily="34" charset="-122"/>
                        </a:rPr>
                        <a:t>支持</a:t>
                      </a:r>
                      <a:r>
                        <a:rPr lang="en-US" altLang="zh-CN" sz="1100" dirty="0">
                          <a:latin typeface="微软雅黑" panose="020B0503020204020204" pitchFamily="34" charset="-122"/>
                          <a:ea typeface="微软雅黑" panose="020B0503020204020204" pitchFamily="34" charset="-122"/>
                        </a:rPr>
                        <a:t>UTF8</a:t>
                      </a:r>
                      <a:r>
                        <a:rPr lang="zh-CN" altLang="en-US" sz="1100" dirty="0">
                          <a:latin typeface="微软雅黑" panose="020B0503020204020204" pitchFamily="34" charset="-122"/>
                          <a:ea typeface="微软雅黑" panose="020B0503020204020204" pitchFamily="34" charset="-122"/>
                        </a:rPr>
                        <a:t>，</a:t>
                      </a:r>
                      <a:r>
                        <a:rPr lang="en-US" altLang="zh-CN" sz="1100" dirty="0">
                          <a:latin typeface="微软雅黑" panose="020B0503020204020204" pitchFamily="34" charset="-122"/>
                          <a:ea typeface="微软雅黑" panose="020B0503020204020204" pitchFamily="34" charset="-122"/>
                        </a:rPr>
                        <a:t>GBK</a:t>
                      </a:r>
                      <a:endParaRPr lang="zh-CN" altLang="en-US" sz="1100" dirty="0">
                        <a:latin typeface="微软雅黑" panose="020B0503020204020204" pitchFamily="34" charset="-122"/>
                        <a:ea typeface="微软雅黑" panose="020B0503020204020204" pitchFamily="34" charset="-122"/>
                      </a:endParaRPr>
                    </a:p>
                  </a:txBody>
                  <a:tcPr marL="91419" marR="91419" marT="45709" marB="45709" anchor="ctr"/>
                </a:tc>
                <a:extLst>
                  <a:ext uri="{0D108BD9-81ED-4DB2-BD59-A6C34878D82A}">
                    <a16:rowId xmlns:a16="http://schemas.microsoft.com/office/drawing/2014/main" val="10012"/>
                  </a:ext>
                </a:extLst>
              </a:tr>
            </a:tbl>
          </a:graphicData>
        </a:graphic>
      </p:graphicFrame>
      <p:sp>
        <p:nvSpPr>
          <p:cNvPr id="2" name="标题 1">
            <a:extLst>
              <a:ext uri="{FF2B5EF4-FFF2-40B4-BE49-F238E27FC236}">
                <a16:creationId xmlns:a16="http://schemas.microsoft.com/office/drawing/2014/main" id="{307DE410-2E14-4FD4-8AC5-ABDD2C9B4A6B}"/>
              </a:ext>
            </a:extLst>
          </p:cNvPr>
          <p:cNvSpPr>
            <a:spLocks noGrp="1"/>
          </p:cNvSpPr>
          <p:nvPr>
            <p:ph type="title"/>
          </p:nvPr>
        </p:nvSpPr>
        <p:spPr>
          <a:xfrm>
            <a:off x="0" y="0"/>
            <a:ext cx="12192000" cy="751114"/>
          </a:xfrm>
        </p:spPr>
        <p:txBody>
          <a:bodyPr/>
          <a:lstStyle/>
          <a:p>
            <a:r>
              <a:rPr lang="zh-CN" altLang="en-US" dirty="0"/>
              <a:t>数据库产品</a:t>
            </a:r>
            <a:r>
              <a:rPr lang="en-US" altLang="zh-CN" dirty="0"/>
              <a:t>-</a:t>
            </a:r>
            <a:r>
              <a:rPr lang="zh-CN" altLang="en-US" dirty="0"/>
              <a:t>高级技术细节对比</a:t>
            </a:r>
          </a:p>
        </p:txBody>
      </p:sp>
    </p:spTree>
    <p:extLst>
      <p:ext uri="{BB962C8B-B14F-4D97-AF65-F5344CB8AC3E}">
        <p14:creationId xmlns:p14="http://schemas.microsoft.com/office/powerpoint/2010/main" val="3724210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450894-EB3B-A948-92B1-59C6E90FA461}"/>
              </a:ext>
            </a:extLst>
          </p:cNvPr>
          <p:cNvSpPr>
            <a:spLocks noGrp="1"/>
          </p:cNvSpPr>
          <p:nvPr>
            <p:ph type="title"/>
          </p:nvPr>
        </p:nvSpPr>
        <p:spPr>
          <a:xfrm>
            <a:off x="0" y="3144557"/>
            <a:ext cx="12192000" cy="888600"/>
          </a:xfrm>
        </p:spPr>
        <p:txBody>
          <a:bodyPr>
            <a:normAutofit/>
          </a:bodyPr>
          <a:lstStyle/>
          <a:p>
            <a:pPr algn="ctr"/>
            <a:r>
              <a:rPr kumimoji="1" lang="en-US" altLang="zh-CN" sz="3600" dirty="0"/>
              <a:t>Q&amp;A</a:t>
            </a:r>
            <a:endParaRPr kumimoji="1" lang="zh-CN" altLang="en-US" sz="3600" dirty="0"/>
          </a:p>
        </p:txBody>
      </p:sp>
    </p:spTree>
    <p:extLst>
      <p:ext uri="{BB962C8B-B14F-4D97-AF65-F5344CB8AC3E}">
        <p14:creationId xmlns:p14="http://schemas.microsoft.com/office/powerpoint/2010/main" val="689922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72A834-B0FB-0F4D-997E-63AE164B5B51}"/>
              </a:ext>
            </a:extLst>
          </p:cNvPr>
          <p:cNvSpPr txBox="1">
            <a:spLocks noChangeArrowheads="1"/>
          </p:cNvSpPr>
          <p:nvPr/>
        </p:nvSpPr>
        <p:spPr>
          <a:xfrm>
            <a:off x="50277" y="73346"/>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rgbClr val="006EFF"/>
                </a:solidFill>
                <a:latin typeface="Arial"/>
                <a:ea typeface="汉仪中宋简"/>
                <a:sym typeface="Arial"/>
              </a:rPr>
              <a:t>Numerous cases enable TDSQL to be applied to all industries</a:t>
            </a:r>
          </a:p>
        </p:txBody>
      </p:sp>
      <p:sp>
        <p:nvSpPr>
          <p:cNvPr id="3" name="AutoShape 2" descr="data:image/jpeg;base64,iVBORw0KGgoAAAANSUhEUgAAAtwAAAItCAIAAACFBTqCAAAABGdBTUEAALGPC/xhBQAAACBjSFJNAAB6JgAAgIQAAPoAAACA6AAAdTAAAOpgAAA6mAAAF3CculE8AAAABmJLR0QA/wD/AP+gvaeTAACAAElEQVR42uydd5wdVdnHf+ecmbn3bk2vpBEgQKSEjjQBEQEBUaQLCC9SBUEUUJpUIYKAIB1p0kRRUOmg9BIgQAgE0hspm81udveWmVPeP557z042yUJiSC7yfOUTd+/eMnNm7jm/81ThnAPDMAzDMMzaRq7tA2AYhmEYhgGLEoZhGIZhqgU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XAooRhGIZhmKqARQnDMAzDMFUBixKGYRiGYaoCFiUMwzAMw1QFLEoYhmEYhqkKWJQwDMMwDFMVsChhGIZhGKYqYFHCMAzDMExVwKKEYRiGYZiqgEUJwzAMwzBVAYsShmEYhmGqAhYlDMMwDMNUBSxKGIZhGIapCliUMAzDMAxTFbAoYRiGYRimKmBRwjAMwzBMVcCihGEYhmGYqoBFCcMwDMMwVQGLEoZhGIZhqgIWJQzDMAzDVAUsShiGYRiGqQpYlDAMwzAMUxWwKGEYhmEYpipgUcIwDMMwTFUQrO0DWKu4z36KEZaEmwDgZOWn8ktF6n2cAADrtBQSgIMTUAC0s0IIa62SCgCcFZDCwlqrIExgAEiI8ruJyltaC8A6B8AqISDo74HREKLyNEefKyAs6DlwcNZaKaXoPDpnK6cjnAMgrJNSdZ6DgAMs4IDAps5RwACm8loFBLCdI0PPZ13LMAzDrCa+2qLkc6DSi25KjiyF8P9AOAghLYwxTghDwkIIoYQQcNZaIYQUcBL0P+1sICSEgHPGWgEIIYSUQkrSAd6cZeAcHJSEE84ZIRSEJJ1hrTXWBEEkhLDGSKEkpAOMNZ3HKIQUEgJwpiJXvKqCACRSiiP1d5V6wtIj83lEHcMwDMN8XoRzvLJ0i6nYEkTZlkDruCz/0HUdN4lVKoAsL9h2qScvZWAxzlprhQqcs8YYJUSoApCxRWslhCBziJQVIwicc7FLQhkKOAHpjBXOgTRNmop4MsYqJUX5tdDaAAjVMs9Pvap8xKJTr3SVHqLyiANcRbMwDMMwzH8Ni5LPgmwNsuzL8DYDsZQc6fzZuUAIOAcaVy8IpEBSLAIIs1kIC+e0MUEQwLiUiLCV14hOKdDlAgUC1sJaKAkRlA/IWUgJ47SzQaAgYB2stYGS1pZVhPQyysIYE4YKyzX7CAsnIWzZdOJkWXx4peIdRyxKGIZhmNUKi5KlWM4a7TpDLghJD7qUKJHl2AsHCEhJXjELOAchYCyMgZIIyqLAmUQoBSHhgI4EAKyDS8kR52ArQsBHkFgL5xCo8tsqQAkEAlJAOKOEE+XIEkFOGmNCGZDPxblOUQVRdsTIlDXEo6EBKWAlpFhKlEgvStKjtDyTC8MwDMOsChxT8lkIu3REhSwvw96LsXSshQScs85CGAtrIRQgYASMRSxgDIwVKoBJMHvu7GnTOiZN6Whra2leXMwXkiQpFQqti1vybe2lQjGJ4ziOnTZSylwmm63JZcIoDmRDj8beA/o19O5T07tHfd9ePQb2q+vVq27kcNTVQkiYBEJAygAADEQEJYQqK4rEOQfrhOiMlXFLKQsLyLIAS6ku0Rn6mvZJMQzDMMxq5KtnKVkqbQafmYIjoJe2DMiK1aQSiJpyv1gALhaApJVdW2iglKC9hAkfNU+bNX/y1KaZc2ZMmTZv9uxSqRSpQOoOSofxcbIKQjjAOVl2AAkhhHCwcLAuzipBSUDOOeccpBMwAk4FvQYP6DtkUL/hQ4aO2mDQ+uti+FD074eaCM5COgQSYUhSwjirhCwnE6FzQBw6tUglCKacjEN2IO/ACslcZNl9wzAMw6w2WJR8lihxeukHpF+hyWqiKO7EVnJqTR5QcBZNi5s/+OiD195475U35kyYlItdLjE5LUJjlHGRUEK6RGsRJEII6VA2YQBCiEBI55xwcM5JwAkhnLOAgCsGJIuEcgjK/h4FIIGzUpaki0NRkqLdJmF9Td9+/Xp/Y4cNNhy10VZjMGIEchGgoRRCBSkoeafyrx8HW7YG+XERZTmSDtpVqJwvixKGYRhmNcGipHPxpQRaJRXFlgohnHNJXIwyGVDYhxCwDsYgUBpWSAVAOaCkUQK0RFML3njtk3c/GPfKK7OmTHP5Uk4IaYE4DiCUs8JBOaccWUQsILWMK1cCAOQyV0NUbDH0b0KhHQ7S+Xxd6e00BtJKJBJWwAgJYImUQSaKAVGb3XCrzb++z579ttsK6wxApJAJIWziEIShgXDGSCmNkMaYnFJWO6mEs7AV35XqjH1x5NCxcJJVCcMwDLOaYFFSfqBYKmYzWQBGa+eclFQCBDJQzqFUijNhJCRJEwdrIAALxDEQYNGS2f985tk//33Wx1MaFy4SDpETgZBKa+esgAsgAWsrESrSdSbvrOzoW0oTdugS6QJYW1Yn0grrKn8Jw0ycJImCi8J22BaTBH0bewwftu2eu2+52y5qk9FQArCIAggJrYuZQBgEEEicCqV1EAEMIOkdLWAdpIWAk84CisOSGIZhmNXEV1qULHvmzlrnXLnOGAAgr5EJIWhJFoiLpSgMUCzCSSxqyb887vmHHvnw1TdsvhAICecGJlJrbYwBIBUkhIQIhTS6BJQjNizghDMCAAIbdnOYy1YzCyvvsPTTZDmVFwCkKyf0QjhEyjjIGFZDGKU04KSQQTYRoiBQN7Df5rvutPVee4RfWx896pGNXI0SkLDOxkaGirxDibZSSikrJWOdBuCkExCCRQnDMAyzmmBRUibRiYQIggAORmslBKR0iU4yoXQQCRkUHKxDa2v7hI/+85dHJv77JT17XqMRKi5FQkHBwkUlKyEhpZTSwjhrhXWAU+XMFfKzuHIpNoHAZpZbSnVZUUKvj5z1dhFH/4r0s6SonBUpFCUTQBhrDYXMQsHBAUpmitYWlYszYT4XNg4fvPN+e23y3f0wfCCsRS6CApyzEhCK7EadR+V0uUTscgq9MgzDMMwqwqLEP+6ogqpJtHBOBiEAGFsIETmo2EED85s/fvBvT955X3HWp7VwutBek8mEUjhTksbBJBkVFY2TUkohrLXOGQABlJJKpyu+p4utISOWZ7OxKzh8VYkwceWiacJVZEg5KmXp2iEOsQUiqFAFzlgDJyBUkMnrEoIwkYiNjYUTKnBKSik33HO33Y8+HNt+DZFDbWiC0FkrnFRSATJd1lY6J1xnijTDMAzD/JewKKk8bK2U0mojye9irEsSEUUwMUoany54+b6/vHjfX8W8xb1j5BIrXDGSYSJtQReUFFEYqlgLhzgInHPWGACBkFIGgDXG2U73Slk3VDrarJylgdrsuIo0WcpIgrKYWUomKCWcc9YCRsKFyDigiFKgMomzxlkppZIhnLPaADZfk2t1Wgzr+73Tjh+5zx6or0VNDpBQEkI6KX1WcDntiONcGYZhmNUEi5IyJCMqsSMSEHAOpRhvTXjlzrtfe/rfetGSGuNqjVTGRVIKIUqmZOGiMLJWJyZWUJEKSiYJEEBKqiQihKKWfM4Zkg1eg1S8OV1tIiuyPFREDCq985br9un6iIMCIFWglEpMbK0lg4qDCYRUSjnnYhNbOCGllLLDQUWhjDJLbNIeqH1+dOQWJxyDfj0QSkSBC4Kluvk4LunKMAzDrDZYlPjHnUl0EIblpF8VfPjO+Iceeqj+pj9FkEHJZDRyQsEYAyelKtkkCjNJkiilJERsYimUlDJ0Qgih4YwxTkhyCVlrKUhULmcNT7r8nn6GXOZxnXqs8sy0MwgAbCrKJEBOOwsJ61wCG0glJaCNclZCSFgNCwGnpBFIjBZhqKwUidYQMlffFIqmntndjzvyW6f8n6vJIAwsha24it+GRQnDMAyzmvjyixLf1bbznKyDD32QlVY1ANkHpJZClrQJg7BQLGWzmYJOwiC0ulgjFPIxYuD9qe9dd9Orf/9XrROSMk2W+cAVoWCNgJYAEJnOOiIVr4cFYASUQwSrgPxKZq/kAxVY5KyTgIalT3RAQVkAgYVy5Qol5eNxnZ/uKr4fWRkzmTobCwsgkQHJGmWhHAJAQcaQsnfjt449stePj0TfBkTCKGlD5SAiAwiUYhOGqtyu2CJJdJgJ/OcCVvkefpIDY7vDWkthxUmSBEHgRa0xJgxDMr/RI0p9FT1nND7WWhqZZcdHax0EAQBjjB8iV4kY87/Sa40x1towDNM/AChXBBCCPkgIlt7M58I5Z4yh+6czP8A5ugPpRqKf/Z0spaSbtlgsRlGUfuFXky+/KEGn4ChLk4ooASC7FCelv1qrjTPOhlGmmCTZMFQO0BalBIvbxt9855O33Z1bUmywLjKALq2sKHGQWlpABtb6FjMVkWQdYAVkeb1HaSVjSkpKBhaRA4kSByhYC5Q6RQkVwpdeeXTJ5UkpklSKMj1BwJEhRFgqziYBQCZAHIXt2Sjp13OvHx89+tgjURMglNYYI6TWOpfLUBtBZ53yoa/Ct1i2gkXJSkIzV7FYzGaz/kE/eWWzWb/6fgWhqZxkh3OuVCpls9k4jsMwFEL4kYnjmGZ5V0FU8OtHEARtbW319fXp53fRNEmSkOJhmO7xt00cx0EQ0PLqbyS6RbXWXkBLKemO9TcY32xfelGiKejSVda8pTvZiqXkCBwgSgZK0XobO1MqleoykShZFEXTQ397+Hd/6Jg+u3c2U2pdEgqRDSMXl1bqeBRgIbWwgFTOV0MtCwI6HLO0xWKloG4zqnzu1gooBwfECmSbEeXKamVpILt7p/L/GYAa6ADIWCkrFhQLa4BYwUFGUbYYJyLItAdCDRt4wE9PGHzw/pBW1+UEYJ211ioVCACJVUJClpsnd3YIon9Zk3wWfltfKpUymYxzbu7cub179ybDCU1wXfZeXzW8/vCTuLWWtph+9Eia0ONddp/eHOWci+M4k8ksV44kSSKl/GpapJhVxt9L6RuJfrDW+o2E/3Z7iVwqlaIoklJ+xXXJl16UxLRIu1SwSBdFUlEq1LAmKBlYiyh0OhFKAEDR2nHv/+mSsXPfeK8+1jXGSWsyUVgs5qMosLFZqeNRFWeNN6jIpVvcOUiqUEJFWQO3cu+fVjlaWKpzbwXZImRoIUEJMqLy5PL1XcbA01lS1gi4SppyzkpRcTNpWCOQSAAInYJ1WUQFuMWB0/17DPn6lgddegEG94KUTgFhUNA6kKHUNqCEauoUCCgfFcsxKJ8FLYR+d3XSSSc9/vjjSZIAOPjgg3/72996pwOtuF+1JTMtMkh2lOO6KoaT9GJgjGlubp4+ffr48ePff//9GTNmNDc3F4tFrXVNTU2vXr322muv9dZbb4899qCRpMnQGENqL22M+WqKP2Zl8bcQANIf3m7n/TVaa6WU/+Z616G/ddNWuq8gX3pRQjktomImcRWXQYCldIF36CgDWGOlNfliGOQwf/HTF1zx3hPPRa0dOYdAWGmtSUoSNqOUNcatZMxHUEmVNYCWzgkAVjlI26VPjbACFjJyyUq9v49KcYCWEEBgpM/GCQBAxoArL/6yMh6V2m3pt1r6yjtR7lFMVVvLUSbluvhWicA4IxGITNgal1wuUxQ2zNV8+6JfjDzkB8ihaEphbZ01NpQRSgnCEAJGlvWZBCJUfmK6hfZJxpiTTjrp4Ycfbmlpcc5FUVQqlbbccsvLL798jz32SG/3v1KQPnDOkTpRSvlxIGO4lLK1tfWVV17585///MYbbyxZsqRQKLS3txeLRXoHLy/Irz9gwIBsNvv973//t7/9rd+hkiWG5kbn3Fd5hWBWinRMGEkQupHoXvrwww8XL14MYMstt8xmsyQ+aJuRJAk9knb3fDX50ouSdDNbk9qNd0ZWVmwnZVGiE0iFQhFaujfGX3vGL4OZC7LtpdBZBeuUS3RJwgVSSWsVhF5JUaIqhTssXCJgpKXlP7C+rBnpEmEAJ2Sw8qKk07YhIB2klakwEUn5PA5ClJOG3XIVSfndli7/KgAHQVXwHQBhpYWEFoCDq6mpbSsUZaBEoExsYF02ykyqDUZuPeawsRdg3SGARq4GkKAC9AJGsChZOWhf5Zw7++yzr7322lKp5K27URQlSTJ8+PBJkyYBIJ/FV02X+PmKhiVtKm9qanrkkUfuuuuuGTNmGGNaW1uTJEk/368NBG1J6fEoinr16nXdddf94Ac/KBQKuVzO71ZJAH3F1wnmc0KqghQGPUJa+dxzz/3Tn/4UxzHdTsaY73znO7/+9a+HDh1KVk9/m3Fs9ZdflBhaNqUPXwgqLptOd0HqV4dY5jUKeP+qmx6//rY+iVClonDGwQFWhVLrOAwCIUQpLmaCjNFiuam5adIjaISkpBVRdn9YfxjSSQtUQj3926yc+6YcmipAmTXelVMJKUUl7kQGQAgUlheYu3SkDdLRpwbCAlY4W7HxCGjpACUTo12ojDHCIXAyBwWYxQ2NiRDNLj767DOHHnsYchI1WQsnZegDXZetM8t0g3Nu4sSJ++yzz4wZM7wTgZw1tPE67bTTrrzySoruXNsHu6YhTxZZkmjiXrBgwV/+8pf7779/3rx5TU1N7e3ttDCQi8e7e3xYiZcmQRDQwCZJQtKkrq7uyCOPvOGGG3xgLMUhfgXFH7NqpMOV6O4CMHLkyOnTp3snIH2Ltda//OUvL7jgAvo5CAJy67AC/vKLEmshEUPSJjwsN+LtjLKsOHcqc1Mpj2lzbz75rLZ3JvUrOBW3Z0UmcTGUKJokDBWAOIlDGUkprdbl4mPpIVvmEJYWJVBOhrASMLCmEtaqnH9muW2eAgBhVlKUkPuG3ico2zbK3qLO4xFQDiGsgixWjnlFyTgoj9JSWUJGgFrqlMUJAFghA6scIDNBmM8vqUUmgmoSNogyVsi2SNZvsfExt9+Anjk01ELJ8mf6cB+e1T8Hzrnx48f/+Mc/HjduHK2IPqzBf1V79er13e9+97bbblvbB7vWID/LzJkzL7744pdffjmfz8+cOdNP+qQwlFK9evWKoqi+vn7AgAH9+/fP5XKtra0zZsz49NNPOzo6WltbvXChhUFKWV9fP2jQoA8++MC7ir7iUYfMSpFO8QUwc+bM7bbbbt68eSRt6Tl0f4ZhmMvlzj777J/97GcUw06P++es7VNZa3zpRUkBWkFKSEXiw1YWXgljoU2cCQNbKkoZIjEQsnDnn6+97MqotVgX20wpyQEW2sLK8nosaRGWTlJ4Zlx+s9SQARRvoaAsnIOjlsLaWQFhUaqVtdJqADFsjCQIIqeNgMnJmtjGBsJBBiqyJgkRlLBy7psaGZZsbIWUEIEDINtQqFG15YnVxEUTi1AJIWxcClVUsi6Q0hkbQIQC1hkHGyHSMBWX1lJiIaioCFvJXq7k8ljppEg5YOi+0QHtC2Te2FIuSvr3OuO2a8WYjdGYcwKCGhEaAwEEylong6/ul+1zctZZZ11zzTVxHNMkRasm+Rr8z7lcrqWlxfsX0vUPuqSzfklZVhDQIzQIF1988T333NPe3r5gwQJfs4Se06NHj2w2u/766++///677LLLFltssWzqDYBHH330iiuumD9//uzZs8n6QplNxpi+fft+85vfvPPOO+mjv3RmEnJp+dQhv0xS+EKXpFP6a7pwy6rdOf4dujy+bORm+kj+J6G0GhqTESNGzJgxo4vFLs3666//9NNPDxs2zEdtfzXdsmm+9KKkCCuAgAwP6bxbB0iXuERYE4gA7QW0lR647Iold/0tKcW1mYwulnJKGR1nA3JJOBIltOiWq64BMexyRUkumysWixpGQgohXEXnZkJVKOUFXCCiBNY6p8LAJEmdjGBdCRoi0IGEVKZUCiBW9taTFEkShVY7aU0ow5KCEUInMZwNIMNAdegChKjP1RQKBaFCshVJ65SzgVRCiMQkbunyJNLRWSPotMRQjI5M15WXKKccW0ALALAujsIoThKFMMjkmqWdlXFH//qcDY84EHVZaA2hEAYQAkpwVfrPxFq74447vv766+lMEw/ZeGlT1bdv33nz5qULMdGM9j+TKuIDfukEydty9dVX33LLLXPmzInjmMzjNIM1NDREUfTtb3/7oIMO2n333WlVoDHs4qH32dSlUumZZ5655ppr3nrrrdbW1kwmQ8GwQogNNtjg8ssv33///emjv0QKzzsC0jVsSBNsvPHGe+2115VXXkkqQWudyWTStebIMlcqlcIwXNlFcUWiJH0AXbK11/ZQfSF4ESaE2GOPPf7zn/9QGZIVPb+2tnbfffe955576NtN1U2+4vXTvvSihHrH2PJ2XpaNJRawGqF00giTIJ9gdtMfjjy5edLUTQpOO9tqYyNtNpvNd7TWRzUu1hUvhZROUsSoLUd9muWKkhhJiFAoVU4EkMI5Z5wxwkkpoyjSWmttyS7njM1YZZy2Qora7CJdcAI1VtZFWbR1rNwJS6mtKUkhHQLnAFWqDYuJzkahKCU5Edg4FkKEShod51QmFsJqTbrNIjHQgFRKxs74IFfhqNYLZfHoVIiJrKyKXQfAdXp/Srma2tb8ktpcQ3shH+UaCta25aLR++6+10XnoH8POI1MpK0tKQgZ1rAX57PYaqut3nnnnS7WEe/KiaIojmNaJrfffvsXXnhh2T3u/4ClxGsycsQYY1544YVjjjmmra1t0aJFfvMdhmHPnj3XX3/9E0444dBDD/XLXrFY9EUgll0p07YlrfUdd9xx0UUXzZ07lwqWkOVgyJAh06dP71K87ktBWmeQpU1KOXDgwHnz5tXW1vbs2fMvf/nLVltt5e8rirskKfNfbtOXlSbpMGHnXJIkvh7M/yokpm+44YZrr7128uTJlDfXzfPXW2+9p556aujQoc65ZYsRfwVRF1544do+hv8KQVm3DkKKVGcZh0AgLglrkOjiWx9c/X8n209m9iq5nI7zLi9lACmsMEooJWTJJEpIQLqKmcT5t4frWsUeACChgiAw1mpngiAQSjo4pZRzCKOMFugoxTKMbBgutiapzbaHwZJQtuSCcHj/jffcZe+DD+zTq/eECR/k9MqJQiMtlHLChZmMctLlsl/71s7fOvIQ06u+VblZSxbrXFTKBEviOMhkSoDTWspAOuFgJJSAcIAIpHHWCjgBmp6FK1uGtLCuYtHwecWpDCeRNkU5IBcEhVI+l6mJSyUlVChkqI0q6qkfTvzktTfHbLEZ+vWFFELBSaVhM9xW+LN47bXX3n//fb82+AgJmqpo10WLzZw5c2bPnr3PPvv4okwdHR2rsM2tQnwtFvr1xBNPvOaaa6ZPn14oFABkMplevXqNHj36yiuvvOOOO370ox9tsskmVLDEWksO+3Tx1i6QY4ieHATBVltttdtuuz3++OPNzc0URQugra1t4sSJhxxyCDlEvkSLhJQyjmM6NdIcP/vZz1588UWygrS3tz/xxBPbb7/9kCFDfEF0iqcmG9JqqcuSzrumO5Y+aNasWYsWLerVq9faHqQvChpArfXhhx8+ZcoUcpx5B9myKKVaWlqGDx++/fbbp2/X/w1j56rxpbeUwFoIlN0gLl1sXkM7dMRNjz55y5nnZha39QlzplAIJEIVZDKZ1rYlTgopJYzNRjlTKlpIK2ErFTsCCwVplnHfELSxsIAMlIUr6QRAGIQ1WhaQJJAuimSUaRGm2Ltu4CYbjv761utvuWnPjTdEYw1sgqJr/uNfbr/s6kFLCit1ulokQZgxxkkRJDpZEqlv/uyE0T8/GYGFUljS0Tbhw2nvf/jJG+M/fvVN014Y2BoriFBI6azVCeAkYKCtEJWkYikcVLmovCzJmDQKQM+FK4+tUICAqwTfQAtYgdCaQCjASinbTUEiUDISkEZiiRTFgT1OGHtx/R47oDGnnbVSRSuZYv1Vwxjzhz/84ec//3mSJLSudLH9CiHI0ZDJZEqlUp8+fS6++OLjjz8+PYv9D+y0aF3M5/NtbW277bbb3LlzW1pa6E99+/bdaKONrrnmms0335w29766Q7oY7meKs7QTwVo7ZcqULbfcMp/P+3cbMGDA3//+90033fRLFOjqa9367KHJkydvv/32TU1NPvk5juP+/fvfeuut3/nOd3yGiK/c342Y+5wXjn7oYi+ZP3/+L37xi8cff/zSSy895phj/lfdNzSMxx133P3339/R0eG/rd28REpJZrl0ws5Xmf8BUWIgRKcoIZyF1uhIJtz4x7+OvbZPW9xbZbQpWqu1UrBCWB2IMIxUsZRY2IyKnDFYurZp4GwliXc5okQpVTKJUgGkKCWJUiqIwiRJEhUlwhUyQdjQuNkWW+x8wL5yx23QtxEZAMYJKyIJOHQkM2988M6Lrxq5JL9Sp2ukllIa7ZSIlAoWZuQ2P/3Rdr/6CTLCSSmMgw1QKAEhWvNL3nz7478//vrLryyaObt3ribnpM0XQusELFUoSbXoI6cVSjIWjhoGVQJaK6JEAKoSheIAQ/VkRQBrLRIBEYUZEaj2Qkc2yAVGdLgkn8kurAtPuuE3fb+zB4RxoRLhl8wYvoYxxrzzzjvf+MY38vm8j3IlEUwpwQCy2WyxWPR/Gj58+D333LP99tt/2YVIF6jq9pgxY959910yYIRhOHTo0Oeee65fv37+ZNONzejXOI4/T28gX+ebnimEmDdv3gYbbFAsFsmO4pzbfPPN33rrrS9X4CFJUrIYCSHWXXfdWbNmebOTlx2DBg267LLLjjjiCL+V90le/+XJdnHiWGv/+te/nnXWWdOnT5dSDhs27Nlnnx02bNjaHqcvimKxOHjw4JaWlhUFt6Yhjdi3b99HH310u+22o6v2P/ZFXlm+NN+0FeGksMJZONq7GwFYjaJBU/Hf513x2BV/GBjLXkEmiZcok+SkiqyKEIQIlJNJKY4Q1IW1FDciIAOHjEXG2shawBqxwrsqNprSaIUQURQ5gUJcMnAzRzYOOXq/E/5yy2njn/3GndfJ/XbDkD6oCSElwqwIaqCVdRIIpAilWOmbL5BSOIRB4JyBdtIIax1iIBFJPoHIQITIZhBJ9K5r2GfXrf5w/slv/vOcZx/Y4KjvLupfu6hGluoyiCInpIIMnAycVJCiUmc2sFI5SFfusBNCRg6BIznitLBa0LDYyNmMsxbCCBlFtRYuSZKkWKjJZIq6XYukRkU1pXhwB246/hdTb7oPSSDsV/rL9nmgzBqK3yQHP81QWmuvTshMQiGcUsrZs2cffvjh5JKgtXZtn8Tq4Z133hk+fPi7774bRZFSqmfPnt/97nc//PDDgQMHev1BI0PbTTpxa202m6WZvZtVwVpLwbBka6F1tH///o888giFqtBzPv300/vvv/9LpEhoVSNhoZS69NJLZ8+e7YMVaKwoiGTu3LmXXHLJM888QzcY+QfptZ9nNe0Gn91K/PjHPz777LNnzpxJd29TU9PaHqQvEGPM5ptv3tzcTDYS3+h7RdAV6ejoePrpp+m6eBftV5YvvaVEk7/FCSFEAqEAaRLZFt/6f6fPfv7V/nndQ9tYtzYGWWN07IpAHYXEOucEnIQsIVFQrlwHlgJetQUS8m7YYPnaTcowDAtJyTknwsAYs+Hojb++33448QDU1SICVAijIJTLqKJDBpWmOMI6ZUV7Mv2m+++95HcjWltX6nxVYGOdKBXCSIGwpSaz7ZnHbfnzU5AVkAGshZTlroSAtUjkkgwU8glihUVtePw/T99z39Rx7+WciKj7TqXGiSu3y0nKp4dyV790KRRLBWqhA4sATgEdMuusVUooByGMMUbDBCrURueQdQBkbqF0TT2ze5/7k22OPgwNubV9y1Q7d999909+8pMlS5aEYejrennHP606FFdByzA9PnLkyA8//NC7tL/sRuAkScaMGTNx4kRaLBsbG4855pirrrrK9wSmxdX3APKRIlEUpWt1Lzc8wteP9yaWdEO+DTfccMqUKZTl5JwbNWrUxIkTv0S6hDbr2Wx27ty5W2yxxYIFC/wkn87+pRPfZJNNxo8f/0W4/OiDtthiiylTprS1tXnbSf/+/f/973+PGjVqbQ/SF8LPfvazW265hcycpAW11mQOWdFL6K/Dhg2bOnWqL7z2VY4pqbpvmklV2wKsg41hY9hKBxfKRgUMHKymRdgp5aRsL2RsKWhrlZ+2/HX/w8Xfnxrd3Nq72KZ0RxZRQduSkwY1BlYLWxI6EVQAXYcQDjYOXIcy7bBFOIcgQpR1Yc4GVkgtZTtKcUbojNUqCZQNYITVTXFxbmPug+H94+N+sPdbT3/9zSfshSdhUH/UN7hsgwtzLiuRcQLIoZJHG2gntIODDJS1VM5kpdAmlIikk0pAI45dSfvWftT8RthK/ThIiYxrsKbWZHvoHvXtw/voUw7d/ZWH933nHzVnHfPa4LqpDZlCfW0BWiphZElmXQGAymRURkI6GKFkHlpHsqS0lTqwNrQ2sNASraFYkBGBNSGcNNZZa4wAAomMNTIb1RWgizCJKPQQpeFNiyacdj7O+R1KCYpFmBjQxiTOajgYY2KgBJTo0msgBozFf7dj+zLinJsyZcqSJUto0SWLOikMcjn7BcZbROjx+fPnf/vb36a5zK89/sm+yGl6E+L9Qf4N6VdfKnsN7Fj8ftqbPahC/IYbbjhx4kR6pH///tdccw2F5AshfDqMlNLnT/oaaJ+ZTulTgulp9K9XJNbam2++uX///j7idd68ee+88w4NBY25H581fXN8PrTWNER777334sWL08sb3VE0ViS5Pv300zvuuMOPA12Fbiwl/r5K32C0xadhoX8punbAgAHvvvtuW1ubX2spbOWTTz5Z24O0GkiPEv08derUW2+9lb5HvqwOBfqs6E1IENPPL7/8ss84W9sntzapOlGSLjxKqMqDLpX6Qnkg5RQRgaRQQDZCXqNg7zn+1E/GT/DFSdMFOcpvTu3xXCV3mOqyO2QgI6kUhAMSWHIJhUGQUbIuqg0tXMlKERalbA1Vc0M2P6Bxj2N+OPbxvx13+aUDhg8tZ7BUGwYCZetJpAJrjZTBoBEjDvz56de8/tL+Jx67sEbm67PF2kxJqNZiMRtktNHaWQcRiMA5pyCTOJYu3cBPCieVQ2hWeMKFuEAVXKh+Ri6XU1Ld8Ycb/jX2OhQsYgPrnNVCSlirRDn3R6W6G381S5oIIf75z38GQZAOC+jGnOvbjba2tk6cOJFW7nRBCNIWvoU6CRG/XaYdM5HJZHxxtkKhQPGSa+B8/a6d5JdSas8995w2bZo/7Pvuu++oo46qr6/vZnL3qyyNlW/561dQr8C8HFkuUspddtnluOOOo6IRANrb2w877LB0DAp1MCE71pq4J1YGbzp66KGHpk2bRodKdeHoCd7bRcOyePHixYsXU+tafzrdjI9PpU5LE9/XmgqjAdh3330fe+yxpqYm+tVaW1NT4yN+Bg0atLbHaTWMs7/BKMArSZLddtutUCgsG5nezXjS100I0dzc/Oyzz9I9/FU2k1SjKBGpxa/iUkEAmHKfucpyRbXbAWmsiZOwNoNSjJbSX3/8szn/ebOxZAHElW5w5VgTSAFJr4oqpUtjgUTCCShjMwYZK5SQBijBacBKCZ3YJA5jm0lUA2pibePa+rmNuZE/OvDMJx/a6uKfYUAjAotcBIVEr2wjmzUwoBDOwlgKEAkgnDaozaIhh96Z0eec8PNXH9/iuMOnSp3UNaiwTmhTE2U7bLEIo4VLrM6EKpAisFAOVDzXQUonM1rW6M7qrl20fS7KhWFonBFCKCGL+UIuk1WQL4697dVLr0FioJNAKqO10wZCKN+3CICCC+BkFd6eXzitra3z58/3RhGKkOjm+ZTVSfPavHnz/vOf/5RKJVoJjDEUHOplRxiGtFH2lgmaMdOWFXqcjARrwLdNC6FvrApg1113/eijj7zp+9BDD/3GN75BT+6mxIU3EZUrAznnl1jSPfQRVDTM242Wi7X2kEMOWWeddXwHV2vtyy+/7O1VuVyu+svPn3baaUuWLPGxq+nsX7q1MpkMleDbeeedpZRhGFIKcfc7dVqMqWpO+hFf4D9JkvXWW+/555+fMmUKaR0pZSaTKRQKdBX69eu37rrrru3h+W+hm4pGkmKY9txzzxkzZmit03Y4bwjs/q2cc21tbc888wyLkmoUJX59S1mZK7mp/ilUYAMAEEgEwqE9D6MePOH0ac++MsCFjQils0b4KuldT1j4N+5MPymbVJxzRgBCuMqeQCKEDDtgFwnk6xsH7brjhU89ttdF52KjkQWh0ZhDNqROdkJUoSgp2xjjOBblYBoB62KrkQ3RmEPvuh0uOOuiZx8f/d29FjbUFGszC3VBRVmlAm11FEZJkqiK/YKoCAipVnz/FONiMSkKCJ+jmC/kgyAYknf/vvXel668HlrAWGGNCBUSIyxU5dLrSghL9Y3mF86ECRNqamrISEDj1o15wC8DNJdZa2fMmEEVwGjPSpOmT6/wxmGaNP2rKJ7A6wP/6xoITKF1nRb+MAwvuOCCjz76iLrSOOf69u1777330kTf/ft4UzlpKQo/T+/svcGAjDEreh8asXXXXXfUqFE0RFEUTZky5Te/+Y1POaZaKVWrSJxzp556KsVa+nHwji1vJCP75UYbbbT11ltba/P5vG+83M2i6OUIZfGQoqUfSA2PGjVq5syZhULBOVdTUzN06NDvf//7e+21l9dG2223XWNj49oepNWA/05Za++66y4q3ur1SlrbdXP3pu2gn3766X8ZYvy/QZVGw/mWv75KSEhtbRyApaRGYGNYgSXFR846e+Gr7/XMm6wShaRdyADCOgcrKq8CJKAACySVgqTSeveQcICGoUhXQXXTHIJcXb5UWuKSuK6m15iNj7voXGw5GiEQhpDIBhkNZ4QVURDCyupLLnHQkBJSKim1NYFUMggAREHogDgpZuobYCw2GrHL7y/f5dTjHjj7l1NffmO9bM4s7sipbDHJKxXYcin68siQFtGATbt0lqYmW5Mv5jNhJkmSJI6jMKIv8GCpgiXF5665bdjgdYb86AcyFK5UEjKiy+PkUm0Cv4Ke1cmTJzc3N5MzguZ9YwzlAC/3+ekmXuRQsNZGUeQtH5QFkN69LV68eMaMGXPnzm1tbRVCNDQ0UBe6ESNG+P2fEILebQ0svSSqyAD+hz/8gSpqkCPpjDPOmDFjxogRI6juSDf1M9IJJulqrZRZky7t2n3Wq190x44du91225GzhlKBfHxoLper2h4ulI117733+vAjEhmkOMmzQ7HAffr0Ofrooy+++GJ6FblXKFK4m0Bp39bAP0I2GK31rFmz9tlnn2nTppHma2xsPProoy+99NLa2toxY8bQ/dnQ0PD73//+f6Aah299QNbNn//85z5ixptGvEbpJkyHXkL6hpw4vXv3/oobS6ryzqCWeH5RIpVgoSqXSVaiXR0QFIpw4SM/P/+TJ/7Tu8PkHExSyokoduVSqbJSl5RcOSQbqB6JtOVWNwKQULacZQInACcNjIRcoPO2JjL1dfuf+H8bnHgMIoG6sEghKYmLIuGcsAIKMHBCVN8yKqW1RkIqIbWxTjhIASA21hiTDbNOQEiByDlpxGajDrnvjmn3P/zgb67N5VSSWGVUIIMkKVLTQT+AFrAQZsWmtkKx4FBeFUpJqZgUFZSDs7Yji2T9qO8dv7z4J0MH9PrG10UQ+De2FZ+dXLqJ8VeHN998k3ImfY15Y0w3xZdoZvR7XGvtnDlzKGnWL70kMubMmfP3v//9pptuKpVK+Xy+WCwWi0VaHjKZTCaTCcNw1KhRTz31VHpF/6LPlwwkZOTYc889Fy1a5KMThg4duv/++++zzz5RFFGGSPduhS5Bwenj71Irs5sZXwjR0dFRW1u7ySabjBw58v3336fVtFgs3nnnnQcffHAulyN5vWyLmWqgVCodeuihHR0d5LwjLULiqX///j179qyrq+vbt++mm2661157ff3rXweQz+dramqoNAs5+7o5Kbph0olgJEHGjRt33HHHffzxx3QV1l133bfeeqtHjx6U7zp37lwS1ltvvXVNTc2XK5VpufjOedbaLbbYoq2tLe0j8ybJ9K/LJZ0MZYyZN29enz590j0mv4JU1zeKSnZRai7QGTvS2WpFoSxQJO3ULRL5z7N+NePJF/rmdVJqcyrnIKxwSgOunOCrKk4hI2Bcp9eGMOUPcRIigNLOJXCQUghhhVrSt27YpqOPGvtrrDsUWeWkKiY6lEGgACFgETqEUkHYfBJHYWZtj19XLN3xWiupAiGNtVYpDaeUDKWEgXCAElCiICEFsrXRiMMPOPtbu973q4sWvfE+Pm2Ok2JjmEuSxAIh1XIl34qgzXjXT6zMN6I2W9tR7EgSI+ByYTZJEgvnhKwRmbbFzf3qcree/Muz7r4ZW30NUepak0x0UORS+9JPXyvHRx99RGsJ+VyWW9Q1ja9jTWtte3v7hAkThgwZQvMmrRDPPvvsddddN3ny5NmzZxcKBV/ghBbXOI5LpRLt8GbOnDl06FBfUmINnK8XT/Pnz58wYQI9SBplvfXWW3/99VtaWtra2saMGUO2ihVBZ0obfa9I/OTuHVWfGXgYx3FtbS29cPfdd580aRJ1/mtpaXnssceOPvpoH1S7xoZopRg3btykSZPIiuMVSS6XW3/99a+66iofnUMp0FT8hmreeGnYvWKgU/YenCAIOjo63nzzzZ/85CcffvghgPr6+l122eXBBx+kt6XP6ujoKBaL9fX1u+66K3l81vY4/bf4tK9zzz33008/pSDoUqnkY5u8Lvk8nkd6cpIk+Xz+K15jvhpjSiglmESE6xJYkA6ntDbjbA3cwtv/9PZf/pFrywfFUkNYa2FiUzLW0hrnzSTlf93S3gHR+auBMbACQkA5IUtKtNdESxozP7jgzKPuuw3rD0WNakeShw2CQALlZN7OBB6RDbNVOJ46iaUIlFTU+Zg2iQLCwAkBqcpGCePb8wUSDfUY0v+wO/5w4Hln6iF9RO/eS7S2Qnprk4G1gBOfYcsoFosSsiZbIyCEEAYmG2ULrhDbOJIyaC/Uzm+57dSzMXUGlW9BxXFWvtbmq2gt+fTTT707wxcd6b6ARBRFPtiwvb39nHPO8f1fbrvttu222+7kk0/+5z//+cknn3R0dPi50u/eaAmneTAMw9mzZx922GE+mWUNnDL5Fy699NKmpiYf6aKUGjFihFKqrq4un89PmzbtxBNP7P59fPyEVyRvvfXWSy+9NGHChPnz51P/Gorz7X4wvW3pgAMO6Nu3r8+dfu211wqFgu9yV53u/2OOOWbhwoW+WEs2m21oaFhnnXXGjRu3884706lRW0eyKkVRlO56Qzqm+509mQTobtFav/DCC6eccsrEiROttb179z7wwAMffvhhKkxHV/O3v/0tvWHv3r3322+//43iYHSXfvzxx7/73e8KhYJSqlQqkV0znbf/OQv2U/l/b1lhUVJt2GXXIidS8SDaQFjT1oaimfPcaw9dcGXfvAmcc8rFNrYwoQyU76cHCUivbCQQSAnYABLWJc46JaiDbkblNGClimFlkClEqmaLUac++eBGxxyK+gzCAE7UyWwNZCggJWiVLx+VAqQQUKr6xjMTZOEkhIKQEBBSCiAAIgiFzlNQQtRAZh1cmEkcTBSiJhp4yH6nP/1IbsyG7XVREkgLqExklYSUFjoTKOmWulLLpssIiGKxSEnFAVQSxy6QWtqSLeWCsL6YJB/Puun4M9DcAWNil8BZBTg4aw2S5H9blPhdVLo6CHV48ZundO2H5dIlElYIMXXq1Pfff/+WW27ZYIMNLrroojfeeGPKlCneYECznq8YS6/y9cdIzSxatCjtDl9dJ9vlEQoX9Qfz5JNP+krn6RJSJ5xwgpSytbX18ccfJ+dOl1oafqB8MVMyNV1++eUHHXTQ9773vb333nvjjTfedNNNf/jDH/7zn//sUrXFl2NJHyGNzA477EA/0La4vb390Ucf9elLtAKtxZuHfvB1QYwxDzzwwPz58ynS2Y/tQQcdRIqBXuJzyP1r0zHR/pZIa9b0xy1evPjDDz+k5xcKhUKhcP7553/00UdUFe3yyy+/6aab0m9ujHnqqaeKxSLde+uvv76va/flIp1HQ6c2derUXXfdlcRulzvBD1c6c3i5kPqncNcePXrU1tZ2X9fkMw8yHe7d5WuSDrz1f6X9SVXJxKpbRJedBV15dw4LCwkogbikMll8NOOmU8/uVbANsVXWGgHAlnvLua7v4KNTrDWhCChPNQqCQCoppAXyphhGuQ5rS5nsoqzY+gf7H3vXzVhvmA5CEwSQEpAov7OtFCijyApUdUimlai0ufHFWgJURslViq0JC2fhbAKIMHRBVHLW1YYY1OuHd9+80zGHtTfUNCHpcNYoYYQLlBSxDrDSt3KsExUEUaACZwPoOu06Jky9/5Sfo6MYOQhrSknROCcDBSn/54unpaP0lVJtbW2+RLd/QvfKgHa9PnbEOZfP57/+9a+fcsopn3zyyZw5cyiA0W/F0qXZqbkM7XdpAaO8m+HDh1O462pcdP0b0mcZYyhclP60aNGifD5PhaR86ZT58+cD2Gmnnerq6jKZzIwZM84777wkSchj5Rvv0Zv4mmB0gq+//vrNN988e/bspqamefPm5fP5jz/++IEHHjjooIM23HDDK664wp8axc/S2pAu4kL/brvttuTmoNgICrjxT167iytdblKl5BM588wzW1tb6bLSLbHTTjvddNNN5MhTSi1atOjJJ5/8y1/+8uyzz5JdykfeeNsP5Tp5yeUNaeRS/OY3v3n00Ue/8cYbZFYZPXr0uHHjqKLdM888c9RRR1H8Cg0O+SPmzZtHx7n33nsrpUigrMVxW1nIeuTTZGhw4jg+9thjKV+G7Grp0jifH/pWUlGi9vb2kSNHkgtyFY6TFInvSkE/UPy4D3bx0JfdO39pW1Il0qTqRIlyUrhyoXRROT4DOAkNZ10CnQACLfm7Tz2rcWZzBjZwZYkgqbWvgwQcpKsEy1rACFhYB6uEEMJpEzuXBNqIJNHOFaAlgo44KYSquT7zvSt+tdO1F6FfL5L0igJOyrrGUp3ZpddyiEpST9VBmklU6sRTlpGp1Et15dMxwhppjbTOolgyghodyshKoFft1pecfeTVF+kh/Vuky2uj4aQDoBtFJCsGks95J4VhKB2k1sJYA+mQNObjWU+//MHt9yGvpYAMFYQzziJUWHs70bWCn77TD3Y/g9Oa5J0vNDfl83labIIgyOfzmUyGFgPvzqfMWJqSutTzyGQy3/3ud7tsqVcLNGN6HeYLsfhgwC6FuebOnau13nrrrSmqRgjx+uuvP/30096IQoKstbX1+uuvP+qoo7bbbrtvfOMbNAvPmjWLquKSs8CH3WitJ02a9Lvf/W7bbbelJq7p+ES/zPse9AcccAAFZtLHvfjii12Kn64taOEnxUCX6cYbbyQ/Aq031tqvfe1r//jHPyi1mzbfxWLxsMMOO+KII4444ogxY8ZssskmdEYk9Wjk6eVpGx69fxAEN99886effvrmm29++9vfvuKKKzbeeOM5c+bQn3bdddevfe1r9EHemBQEwQsvvNDS0kJhtt///vfJo7QWLUyrQBiGlGNPmVwkQc4666zXX3/dj9jnqUeyXGi4tNaZTGbgwIHU5mkVbi3y+fqei3THlkolOmx6T48vV0jhunRvdB9rtSapukCtFeHglHBSCsQWCf7+8/Oa3/2wb9H6FBv6V5Wf7F+1FBawTgsnFESoQhhYWBWEBkGHscVsUDdq3VOuuhhjRqEmsqWSzGXLRhcHCEk1P1wl6EWIivGhYoepiku6LJXQGZGWDp0rnbSwDtLCAjKSUIHq6IjrayPrIDM1gIXO99pvj7M22fiPJ5/ZNOGjyKmko1CHMHZJJR3nc2OdNZoOKgqjQhJnEfUyeOTK34/efluMGRXmggTOCWmsU9kqLQXx35Oev2iPZa2dO3duqVRK/+kzkwPT1ax9QICvReargPTt2zeTyQwdOnT48OHOuRkzZkyfPn3+/Pm0N/Khtc65AQMG7Ljjjun2MasFEhD+V5o9/aH27Nmzd+/eZBrx6qqpqYmm+y222IJMFO+8884111xDG25r7XvvvXfppZe+/fbbixcvbm1tJRnRu3fvW2+9debMma2trRS86ZsE0VwfRVFTU1NTU9PgwYMvu+yyE088sctwpdlpp51I0tFS1NTUNGfOHCpISsewFudxOloKHykUCldddRXVJqG7YuDAgW+++abPNaVLedppp1EeOBXomz9//v7773/88cePHTuWNARZWXxKeXpktNYvv/zyvHnzlFKLFy/+1a9+RTdJEAQDBw587LHHfLQKLXL0JjfddBOZRpRS3/jGNwqFQi6X+xK5b0ifUdiWN5M8+uijd9xxh0+zJ7VNUmBl9YQPIqmpqfnpT39Kd9QqiDbvgU3XtfNNsH0fBv+J6eAVUie+dN5apyoOIo0rt4CTcNKVk3apXa1TVsAYWPfh72/75J/P1hVjJPmCkFrIwMrQSOUk0Pmq9EmS+UQCUgVSyFBIZ0wH4iKsdrbgdEd9JrfZesfc9wdsvTHqa5wQJsw4GZSzVGXZ/eE6C8r6eiZ03FAOQfV5cRzVq027bMojIqGkk9JAUq1bCSkhESMQqK2NDCAEnAG0Q64GuRAbDf/RfTcP2GWbhVbngZIISp/v/nGp/4SxEioUkYYRzoRCJIhNPt+nJb731HPRrtGeF8WSgEicdV+auWtV8P4Cv142NTVRKy8/rXyecpDpX2m697khSqlBgwb94he/ePnll6dOnfrCCy/cfffdd9111wsvvLD//vv7T/eRjzU1NbvtthuViF3tK4c/lyOOOGLJkiU0V/pt+j333DNw4EB6Jk2Rr732Gs3Oe++9Nz0eBMHEiROnTZv26KOPHnzwwT/4wQ/+8pe/TJ8+nbqr0BZ/8eLFEydOpLRVejkpEqUURV9SNT8pZVtb23XXXTdhwgR6pq9o4j3uAPr161dbW0txJ9baUqn06KOPervOWpzEvbGdHCVXXnllc3OzH+eGhobbb789m83SRtznS0+ZMoXOjiq6aq07OjpuueWWo48+2rczTOco0dCRtgvD8Omnn6Ylk5QQKctcLjd16lT6CNKdtN2n23j8+PE0dHvssQc9uQpr83dD+irTgM+dO/f4448vFou+EZL3m6yCW4quo3OusbFx//33J8PnKnz10mWLSYJ4PympDe/jIyua/5aVSqUgCCgwfG0PdpmqEyUmZd4QnUVEAABaI0Hhlbce+u31PWKXcy6HwEoYQRmkSOcOo9Nrg0rJLyhASGngnHMaNhNmVW1tR4COXNh/m02Pe+huDO2H2shKJEbIMCzGjmRH5W0lGUTov7KHSMjOvOXqEyWdN1pqWMmbozszm6QEFKQCIDTgrLPOwVJHPKmSxJpMZAJgYO8f3nnThnvumq/LtSlhopVu+asQAhBKWSDWsQpEJhNm4HJx3PLR5OcvvBw2G4hQwTpRle6w1US6kBf9qpSaP38+lSRJz27dz3R+9qfcE19vTQjRu3fvZ555Zs6cOZdccsm6667rKzvR7vn444/v1auX90SQD6ixsfHaa6+lZTidRLBaoIV87733fuihh/7v//7PG71JQGy22WYzZ87cYIMNRo4cuc4669x99939+/en89prr70GDhxIVu45c+Zsv/32Bx544F//+tcpU6Z4UwFFq0gpGxsb11lnnbq6uoaGhnS9B2OMVycUY2GtXbRo0fTp032Wk1+P0/P7Rhtt5K9CHMf//Oc/6a9r1wFPG2LaWBcKhdtvv50Ckuiw995777322ov609IgU9Z3a2urNxf5kJElS5Y88cQTs2fPpvAaGhm6hWirTePz+uuvd3R00PuTLYQqrJOzjx6nEv5+WX322WfpkYaGhhNOOMEnRlVJ7MLnHGf/HSGVv+222zY1NdEa7xODu9QUXinoe/enP/3JS7pV0210A5ME9AliND80NTW99tprY8eOPfzww3fbbbftt99+gw02oK8PadPV3iP6v6Hq3DflRVRAVbJElYATSIwOLdBcvOXnvx4gMyK/JHGxUqG0AOAgdaXqaGUKd07ACesEYBECAawAOox2zhoRWucU0B4X2xszw3bY5qDrxqIhQhRAKCmkdDAxsqHQIt0EsFzwHhX3hz9aKVCFhdMAyHKtlk5/jYO0S9Wlo6CZyl9DWGinbRhknIMTKMUmCAJYqCAyuqBqwu/+/vInz73svYcfL3WUeq/gc1c0GEZIOOuMDYOoqONYlwIZKkDDRtq88cDfd9j5G9GeOxjYMJMtWhfJL1NM3Erh9YGf16ZOnbpsJkj3+Fne1x6VUtbX11988cUnnHACrbXk6feuZVpfm5qaqHSs92H37t378ssvp0YeVLhiNYoSWi/vv//+V199NUmS5uZm2qiR5zuTyRSLxTAMJ02aNHPmzCFDhtCWkSbokSNHUkwJHfmiRYt8gx6tdalUqqmpoRIRWusRI0ZstNFGc+bMyWQyvr5ZOpLXbxNpcNZbbz3aTZKjxwcde9fY7rvv/vTTT9M6YYyZOnUqHRhN+mvLWELHQNlD5557bltbm0/DGTx48P33359eLH1ZOZK8vkAwOR2CIJg/f/4NN9xw+eWXe1M/pUflcjl6QpIkP/7xj6k6H+mhTCaTz+cbGxvvvvtuH4uT7qME4Pnnn58/f34QBLW1tdtss43vZ1SF9V1WBN2cvqDcmDFjPv30U4reoHvSt6emO2pldQl9BRobG7/+9a/TGJIHbWWP0zsfyfwZBMGiRYuee+65J5544qWXXmppaclkMgsXLqQ3j+M4k8n84Ac/eOutt8istbaHeSmqzlKCzlybTruHAKSSAP599fXt0+aWFrdkpAyDsGRK5JSx1OYm1ezGVv71poJyE1ohAhXIsFyROgjDrXfd6aAbr0WfemQllDJGx7EWAmEIYzoLpXSujW4po4hvRFxJyakull3SuxxiZ+VcR0XpjXNOKSHKlmFEWeUEpERirMzmoAQacnteccl3Dj0QueznPY7Oz1NBmC25krVQAc1hNlQiE4bQSU3srrvoUrS2qzDS1qr/aUXiXQDeXT1z5swuXTM+01JC/mB6Gu3k+vfvP3ny5JNPPpnczGSQ8GZ5n7ryyiuv+AWV1vsdd9zxyCOPpEVltddypc8955xz2traKOLSm7szmQyV0qe1dujQod6jRAuYUmqjjTbyHXz8D3TiURTl83lSG1LKfD6/9dZbjxo1yp+yXwXpxH0/OXpnarznDyOdQknWAipC6n1qxWJxwYIF5HJai/cPnR3Vn/373//e2tpKZ1FXV3fCCSek2xzSGdHN0K9fPzoFH9PjxfFf//pXGihfVY/So+isH374YZKwvuVyPp9XSp166qnpPoi+3B8d5J///GcacH9NuzRGqH5IkdB57b///uT/8hlJdMOQ7W3VYkG01r169brjjju8jdMXaF4paAthrV28ePGVV145atSobbbZ5pRTTvnjH/84ZcqUhQsXzp49myyFZMeqra0dP3582tu7aoG6XwRVJ0oE4gg2U0hUDKegAxgB5AuqqQNPvPzhLX9cN1/s4ZIAxhoDqMAZ6YyFSYSz5VF1Ei4HGzmdDQWENoHrEDrJ5ZYoFTtYFZViW4rqZ/Rs6HvEgd+460YzoFHX1JlMHUSoVKSiwElAIAiQASJQOk/nIUIADtRDLnDlirExZInatwAW1pab7UiKStHOGYUYQUJzmU0CKLny1j7phIU0QiZKJlJqKZ13HtH/CxhYA1txhKXyY5yEk6oS/hJ0SZ8WgECIjBKREhGAIJAQEA6BhE1sKAMTO4TZOMygb+361/9aXH7KoprallwuH2XyMFmlIui6MDBItIQWUkEF5fIt0gprhDVOl0zJqSiGlVpGRkkrYZzVJmfQqz3fc/LcF076JRYWMvklGgmMgbM6TgzQCttO7QUcHOVAOQtnyxLRrolia3SH+ZBSH5axCu/TpZu8EKKlpSVtKUkXRej+eGiVVUrtsMMOs2fP7tWrVzqozU+dPtsTwF/+8hcyQdNf+/fv/8gjj/gl/79J2vTObPqVVndjzAUXXDB//nwf2ZreUtNQ+KAEH5jpp0uqUNIl95KeQ9s+WnR79ux51VVXaa033nhjX1HU29VJn9GiSO/Qu3fv+vp6X5/Ul1ZLh/WMGjXKl66nbq7jx49fu0VKCIoCufTSS2nvTsczYMCAc845h0IE0g44OvihQ4f6Vizp0bDWFovFjz/+2CsVnwFLZcEuvvhi+hR6K4rOGTx48CGHHOKvcjpV2zn39ttv+xzaI4880t+NVdgwyH+P6AuSTpv3d8L555//8ssvk48s/ZJ0qZj0G1LN/nSQR5cqwKT5giDYeeedd9ttN9/Z29/e6aIj6UPyba7TJRDnzZt3ySWXjBkzZtSoURdddNHHH388bdq0hQsXpofdH9iAAQMuueQSihtLN+lkUbKiA5KlUglRCAWTQDpYEyMIUNQ3nH+hTbSFE0LJMKDrnHqpTTfqM7AJEopQy0WZjAyKhQKsi8KwlGgbhW0KY76583cvOR+BdM6lM1NUqrp9Gpe2PKTKootUHbUVoaRwZWkgHCw+X6W/5bxP+fCsqOgJryrStWv9WaTTg9IRuiv9uUH522WNU0rpxEgpTzzxxJ2+v19HKGPhojCXOKvhCkmpJlsrXJcCLhVPl4NYupCM6zRraQnhjH31hZea//G4kFFktRPOORuEIQBhbQBIB2ccqIWPWPqKfPGkHQeywiroEu9W9/swakazsu/jYwuotd5f//pXuq9o9+YrRtCMQ5swa+2zzz776aefehvJgAEDXnnlFd/Wjt6t+26x3YyPVxi0LlLYLID777/fV4XafPPNu08s8kJKCPHwww8vWLCA/A5kIac11RgzZMiQAw88MJfLaa1zudzw4cP33ntvcpN/5zvfoUQSH/2Q1mR0ES+//HL6mZJp00XVfHxGfX09rR801K2tre+++66vjPJF3Wefb6jDMPznP/+Zz+fp5/79+994440+E8Q3H/AJOP379ydJQfGV3iiilNppp5369Onj3WR0J/iksJaWFm+LIjeQEGLjjTceNWpUl6J8XuG9+uqr5I7s2bPnPvvs411daXNU9ZC2J/lz8XadO+64484770wnN63ofXxcjjHGh4bQ1kVKSf5BujSFQkEIMXjw4IceekgI4RtR0RDRl9fn5XlBQ8/xCkMI8fTTT++666477rjjNddc88EHHyxatMjHtNKr/IX2BjZjDNVHpmf6kHPOvlk+OtGZTA4CVptAQgLSWWjz8hXXxDPn1alIa23g8sWCNTZwik7ACf9fpWOqChXCbDYbCBnn89LYjAxCIUulggzCxRHW2Xnr71xzKWolAqktlF/dHUD99pZXd8T5/KClH1UOQTlCp9OJI1KLshAwxgpAgdr2iVVrBRnABUBooZyl/yQslv6SKB8mYsvVWejfyn8pdbLsfyu8LsZoK1XZ+h2EFNIvN//t+RvsuXOcDYvaFK3VkCaQhbjkc5EcHGBFZejIPCP9YPqmRoEIZAAgK0SdVPdedyMWtWVKMBIxrDVGAVkZCEAISCWE64zvWZMzHE036WJEqzbD+khDmuXpX2rFt1KQq4WOKpfL9e7dm8SEn+Bo/SAt4k0yd91118KFC+lDs9nsOeecM3z48Pb2dpoE/fy1CpUlfUIN3Sd+9qR6FTQ7h2E4aNCgLs1ml/tWxphx48add955ZCkpFosUvElT7ZAhQ2jZo0oYdXV1Y8eO9cN79dVX9+rVywddkuDzNaOiKOrdu/f+++9PUzPJji71r0gsZrPZxsZG/2CSJFQubO2WKqHyJNdcc83MmTOjKCKryWabbbb77rv7Po5k7fBLmjHm5ZdfpoQLukz9+vXbfPPN99xzz7POOuvee+9tbGxMF5LxvQvuvffe1tZW+lxvQYmi6IILLkhbFGgNjuOYoivuuusuKWVtbW02myULjRdAVbL4pfHLf/oeoDN67bXXLr30Uqoh5JOlV4RP1AqCgL6AJNToG0rhxiQXwjDcZpttJk6cSPMAZZ77K+u/R37TQpKaNhulUmnRokUXX3zxhhtueMghh7z66qszZ85sbm7233pfBtBHLqdbRlNOuw9L8n9a5Uqyq5equzmiMBvHujy7SSRLligrm198/Zl7H6otOVdKwjB0UqggkJChVOkGKZXdORxs0SQWrlQoOmMkZCjCwAlYo6L6fEb1+NqoH9x8NeoCE6GgdRikPOiphVlWVs4u67XD8pZwV2lxu+zTUiYcjfIcoY3BKsZMfD5HRSqDOX2ZV+0jg1BJKeGglDTGGG2DUBljURvsf9Wl/cZ8rVSfLYWBVUFeayeFgJWV4/QHQO2URcq6YytHWkgKUiGUwmodFHVxzvy3b/8TCjaBVTIwNoGDAkycwAG6YpROt0ZaVSPQykITdzogY9Um2S4xrb7zyEpBiTO0OtbX1/v6EH5p8S3pqayW1jqfzz/00EM005VKpZ133vnUU081xtTV1XkDsi81sQrHky7iRFk81trzzjuvo6ODhqtv377bbLNN961QfY7MUUcdNW3aNOob58uu0HOOP/74J5544oknnqB5f+jQoTvttJNvuArgmWeeyWaztNJ4YzU9oU+fPjfffDP5Jnw+iDcOdVGclAfkp+/p06d/plvti4bU1R133FEqlehiDRw48O6776Z1y5vifaFbrXWhUFi4cCGdUUNDw+mnn/7yyy+/9dZb//rXvy699NIkSXycr38h/XrnnXeSpKOwG7orampqtttuO29XoFWWDiwMw3w+T7XtOzo6dt5553TXgrXu9lou3pjhl38ye3z88cdHHHHE1KlT0wVvuvm+p2sDkiL0LiHKj5NShmHYp0+f7373uzfeeGNNTQ09xw8RfXd8PVb/g7dCvfvuu8cee+y22247duzYyZMnNzc3+yJpXjIS6eOkd6ab/9prr/UCyyfDe7PiWqfqoqANEEZBufKocGEuiyXxLedc2AeBKLUEIpBKBkIarUOV6TClAKLcCthBlHfh1gJGikwmGxfaM5AuDEqJVnAhgjkKPdYbdsw9N6FXFnVZK0Tgyq3mOjNopAVQbmTjU4oFxNJRtCi7EJYvTuhpFSsbtINU0sIZawMpIIUWLln5tawkrHaQCg5Wwxlpy8t+OYQlBR0biar0IS4TjeuWetEyx0RuGAMhYY2TSgShMtrCQQUS1qFv42F333TXD3+85K33XXtRhmGsdQ5SlBWDpZuMCr2IShNgf8SUtZ0Nc3ESAyoSYRKXGorqqZvu3GK3Pe1O6zohQxVQ1lBGhoKs61Z4tSdgqX7eGnBVO+emT5/eo0ePxsZGP2uvgtHLR1+WSqVsNpskSZIkixcvXrWjIks7OZv9ZtSnnFBkPu1lwzDcZZddSqUS2QZGjhz5yCOP0EviOPbhApSws8qixLuQaEptbm6ePXu2H6tSqTRq1Kh0RORyxzkMw80333zixIn0hrQekK4iK/QVV1xRU1NDfY+HDx/+zDPP0Mf5lbKxsXHy5MlbbrkllWXzNvDBgwc/8MADJIxoKqcj8RtHMjz4fKX111//3//+tw+2WLJkCf117e74H3300dmzZ9NVzmazhxxySJ8+fXzxG1ItPvh00aJFe+21V1NTUyaTGT16NNWJp/fJ5/M1NTW+HLAPKioWi7lc7sEHH6Q1NYoin+JEd06xWKRcLcr88kE8hUJho402ouuVyWQOPPBAf0WoYEa1pXv4rUW68GAURW1tbbvvvvvs2bPpT17nfaaRj5Jx/A/0b8+ePbPZ7LBhw4466qgDDzywT58+3lyRjiD22U+U+OMvUKlUeuWVV6677rr3339/ypQp/mjpQvt6P2QkS1dJJh0ZBEEul6upqTnttNOy2SxdRx/STudbJYnBVSdKygu5BYQstrdmZeatG24JZi/Ckra6IKecLsaFIMgAgZJhZEWCssVJOAQVwwCA2BkksYJUMiwkJoyyEiIfFwuDe595w9UY1Ae5wAklIJNSnM1GtKmXYuksmy44dCniSjcmzUzLLkoS6FJD1cKJstNBBploFSwl1ns9ykYh2Xk0FTtNOd23EpC7GqMuhBClYhwEgQokHKxxLpNFoaB61R51w1W/2/8QuEW1QkTSuFJiYKkCir9AJHmWa/10zmWijDQuNsV6WduRj+vgxl/9h813vAbGAAoCNtEqEwAQatnFoKJL/ttT/OwR+Mc//vG73/1u6tSpPqm1+03/cvGrPsU6vPvuu/vss4+vf/X5oSkyjmPq+JreD5GDPD1DRVF0xhlnTJgwQSlVKBSGDx9+zjnn5HI576/xhtxV3jaRPKI3oZ+TJPnXv/7lK9VGUZTJZMgq042Ys9a+8sor7733Hq0WNIfSv2REoRl8wYIFZA0677zzGhsb0ycupVxnnXUAUKWWBx98cPHixTU1Nb1797766qu33XZbX1rKr8S0avq6L77A3UYbbeQzR+iRlpYWis9YizGbZ599dktLC61JDQ0NV199ta/l5auGkG1DKXXLLbe89957AwYMuOeee8ie5CUI2dJ8x5x0PVAAN9xww8yZM300g4++3GmnncgKRYNGd4uU8q677jr33HNnz55NTsm+ffuOGTPGG0go/HNtjVg3+BR02i1EUTRr1qytttpqwYIFPjTH5zR1Y9Gk6CUyLNHGoL6+vqamZt99991333133nnnHj16+Gd6XZ7WQ4888si111570003bbzxxuTxyefzV1999c0331woFGiK8CVqSICSbyibzeZyOV+AmARHqVQaOnTotttuu+mmm+6yyy4bbrghvZBihrzfjS5KNSiSahQlGoiLSV0mRLGYzeTQ1PbP62/rvyTOBqHWpYwKI6OgTRRmW5P2UERaSuHKNVtVpZEwxTYXCoUaGVjqOitFi45FLnvU1Rdh9LrIBKUklmEuEAiiiPbsBjCwClC07FMJlKUuk/T/t+Le3lKI8os6wzld2W0hrZRSwiZwqMvVrIL7TDpJfQelk7AusAgtpURLf6gG0lbUgBDL/4jKo/ZzahXjtC7pbCabyUbWOGchJKQSGtBhoAKBIb1Pv+WaCw78YVQwohRLKaSVUSWahCy2FKnjljkKAeucK8bFCCpCFAqRs3Ad8Vv/eqbupTfW225b8swppeBQik0Y+GRhuVJn8d9jrR07duzs2bNHjhz5ySef0DK5CnUXfBeuadOm/fGPf7zxxhubm5vTCSmfE7K+krmeWqwVi0WvJ/wSS7uucePGPfzww15Cbbjhhscee6zPmyAjRBiGPjh0FXqD+VYs6QjTF198keqaU5zKkCFDVlTW3aOUOu+88yhMUimVzWb79Omz3nrrvfLKK3PnziUbDDWvAbDJJpsccMAB3vfky6LTvCyEuOCCC84//3za/VPvlXTx9S7hLz7m0Ye7UodCumQUUTR9+vS1K0oefPBBUmY0RFdeeSXJBX8rksPLb5dPOumkZ5999tZbbx05ciTdJLRd9o42fxd57wP9adq0aWRx8QkaNTU1+Xx+u+22S2+s6Yvw2GOP3XTTTbNnz/YGm1wuN2zYMCoO6xNMqrBOiXdn0BfhpZdeOvDAA/1X0l9972pZ0ffUd+2mFPfGxsZTTjnl3HPP9beKt6D4O4euBV2m5ubmU089tampaYcddpBSZrPZIAhaWlqobJ0vhZLu0zlgwAAp5de//vV9991300037d+//8CBAxcsWEDuM+oGlS6ok/41vf3I5/PZbLYawn2q7uYIABeFEEAYoK3w/G+va8zHmTiGhLU2sSUAAcI4KUYyAyHS8sBnzUggKcaBkEYgMVYiWBIX2xuyBxz9w6Hf3g3OGGdEGEkhrXEKAhZSLlUNlkg/4s0holx3fimEf0HFYrHUI6LsWSBrAb1pJldrVz4FSwCAlM7ZzlW5ciwOgPTeGYsVmiVEp41Hpp5ruxFJtAwYbZWSUgo6cGucVSIIwg6b1NblsM1mPzz3F3/79W97JNbBCWHp4w1gRDmUhIaUopJTOTgyMUkmDAMRFOOCNSZAVANhEv3nsdefc+cY1ClrExmEcAgiJUUqghid5jF88aaSjo4Omp6mT59+2GGH3XXXXeSJX9nFifY3Dz300KWXXjphwgS/4K3s8fhdEf2rtSaLOpltfegcHeRBBx1EbhQp5dChQ//xj3/4/Vbay+Oruq2CsSTdEsyvQM8884yvmgrga1/7WtqyvaK3+ve//33JJZcMGTJk5513HjJkSBAE7e3te+yxx9y5c9OV4hoaGm677baePXv6/FV/RXxDEO/ToaXCN4v3Z73s1fFmcKoSW1tb297eTmb2YrE4c+bMrbfeei3O4Hffffe0adNoDPv27Xv44YfT+aZzO8mXR2fXs2fPf//73xTiSuERXq/47HSqsOeHzhjz3HPPeRuST87K5/M9e/Zcb731fBotPfnhhx8+/fTT582bR4qQ7nAapY6Ojtra2i6J2Wtr6FaEt+Q9/vjjxxxzTEtLiw8M93mzvlJqN2/inMvlcmEY/vSnP/31r3/th4j+9SXO/LBns1lfou20006bO3euz4tJt6tMxy/Tt56+Gj//+c832WSTLnbHPn367LLLLnSTk6UnffDe0EJPpomiShRJNQa6CkBJxLqEWGP6vJfvfCiTmFBKwArpDISAMDAS0jmnnaW2wD5GwcdzZGVgrTZCGqmEDHWY6b/DluudcwpCgSiSQRSKUAJKCkggKJdWC1PlTWn5LAEJoIFk6TpsAnCWysbCUXZLRX9Q4RDr4CycK/8XGwr7dAAMHGBr+vY2q7BjEBKAU9IK6VRgA9mhYyhFn2udtRYCks5Fms60IEqmpf/ItmS11Zq+bMIYZ7sm8Sz9sUIIIVQoSQKQ/UUqoQScg0oAKRG49Y49bKNv71aozSbOBTJUMjJwCJQKAuFEiMBQBlAqm5pUVQiltS0mRQkFOINEwASwC19717zxNiCNqeTXCZhU6yHVqUPWRKES6idC89djjz32+OOP+z+lQ8x8SoL/wReNoPlaSnn99deff/757733Hr1k1QIA/dv6vGLfTMeX+qAn3HDDDXPnzqVpa/Dgwb/73e98hgu9FU2X6QrrqzxK3gIRBIFvc0PzKQBynXQfU0Ln9ctf/vKII44YMWIETaN1dXW77757OrKYFt0NN9yQNApFa/rA3nSZ8HR5jPRE7w/Vl1dJ10GhZw4cOJDUDI1qU1PTBx98sApmrVXAd+v1NSpIGb/55pv013XWWee2227zdUrSuTM+psevQDQ4fii8Y4I+i9x//lel1MUXX0w103wqBx1ATU1NTU1NupbMTjvtdNRRR1G7Pv9gjx49TjnlFGttbW0tmdDSB7m28F/DdIkR75056aST6EQogCZdVSzdpsqfgg+foqELgqCxsXG77babNm0aZSel2yz7Y0hb5vyfSqXSv//973RGffraeYXdt2/fLbbY4oUXXpg6deof//hHkvhdRrVLWZQunRPShWj91OEnCt9DwBduWcP1S6pOlJAvNFIKRjz+6yv7xq5GKgsjHISTS2VbUFvgyn/eTUD/aR3Xh3XSyZKzhUzgBvU+8vrfoj40KLeg82/iujTXq0RjdklakeQQ8WmstK5X4vxplXXWauOshSYtQm+rAAmloA2kFNYYFUhIgSiwwUqPv3E6G2VLSQJAW6OisKa+AVbTTSQqc7B0TthKSKkFDJyBdJACgiJ2HYJABoGkBjcVz/3KXy8LJC6bCQFpsxlkg32uuixcd4jN1RRNEjsjVKCNSZJESSUdDEmKFeAErKCyb5ZcPYMSee8V1yBOQhXCaGsNBLT1jRvXdL+hYrFYU1NDe9A4jg8//PBNNtmkqanJL7H0J9+AxneNp2mrUCiQr32LLba4+OKLJ02a5N/Z29JXlrTlmepf+VITPvnl9ddfP+ecc8jgX1NT88ADD3zve98ju8JqT9H0sxi97UcffdTe3u7/msvlKNSj+xJtfpYnieCTQUaNGkXOJh+YKYSgatnkgyB3/membhYKBSqwTVZxb2bokrBAP9TX1/ujpbObN2/eahyxbvAlaL2dCcCxxx7b3NxMe+thw4btuOOOXXJZKf6xy6q2slhrZ8yY4S1SaT8XZWiTUvzwww8HDRr0+uuvpyvf+0Bj8halIxjWzLh1c1J+tfYFPMi7NGvWrI033vjuu+9euHAhhdd0c7QkHXw8ljdF1NXV3Xjjjc888ww1luro6Og+4IzEN127999/n/QBVfenfQIV3SH/Tv/+/Q866KCXX375lVde2WGHHbzJZJVHI/1VTWtTb4mkALWvuigx1gTWouTMa+M+fO6F+tgWSu1BFApAOlgBA0lpwMJRcflyKImkeBQgkTACQZAtJYXIyjBX82nWnXrLNWjMIRsqJ71AFRXngqalrbLCUZ4InBRGko0hggwcRMoUE5cSC0iloJSTMMIaaEgnpBPSBQJKlhWAdeUMVmu1ENBaa6PhHPr0SFa+pGsEKYwNUIn401plA4QSAbSAscZaLZwRztKJ2TiGtWTbcM6aRFtjBGCNtcZZ46QAbZxMYj/vAp+qayKAUImkpK2lhkUWvWpOuOayZmlkTW1BIAa0s4EMnXMGzlYsScL5m2+pm5B6BVTEpe2ZN7PGvV96/W1oi2JRay1QLpO7HE/NF78Bq6+vpx0VTWrFYvHDDz/ceOONH3nkEV8B09dXpbRAcoKQfs3lcvfff3///v3fe+89qreYLnexCo3K6LPIeNPe3k7zGv1Kx0BpNXvttReVIWloaPjOd76z/fbbp03Qq71BWnoifumll8jxQUItm82OGDEivfVcLr5aJYktyk4SQpDq8uG0AObPn3/22WdTTge9f6FQ+MwWQpR85FMiaQpe7vpBHVy7rOtUbnz1DtpyobP2teGDIGhtbX3++ecptGXAgAF33XWXD+mg7b7PQU0XbF2Fz504ceKSJUvSFVn8tru+vr65udk59/vf//7b3/72p59+SqKcstMpXFQpNXr06H79+qUrk6516NtBYp2cd2QbcM7tvffekydPLhQKdD94W+NyISVBBdBInEVRtP7668+ePfvQQw+l2mgAamtrP1PcUDESa21DQwO9M72WxDclMeVyuTFjxtxyyy0PPvggOc68U8mfxSoMhffsePMPnTj1NvJWkzV9jdb8R3ZPIAEh0ZH8+Xc3Zgqx1CaATJJEOpQb81byXyi41Z8GxUloWQ5ZKOoSEMRAh5Tb//BAbLc5GuoTW3bM+KKiLj0FVRZaS2kiFrCIgMDbGyx8oGaUDYWEgTPWAFAQ0lnoRDgrnAUSOAOrYY012pjEwioldFJSwgVKQVgUO7Rd6UuuRFAwhSAMHIyKwlIS9+rVA84Ym5A3SkpAWDgDaEgno4BcNbBaKKggUIo2CpL2ov7UlZKrYnWwDsaGUQDAaGtVhFBiy80O/flpC4SNo8hKVZOrTWySy+UMrK0oEioqUwlp6bRdkeqj9s4OqDWmrpQ89PtbkE8QZaIocBUBCawFS4n//nsHrTGmubn58MMP32CDDdrb26kahy/eQBtW2q0qpQ4//PDzzz+fWsqVy9BVuo2s2iJH7+O3oW+99RYZTvzWVmtNB5bJZKSUP/jBDx588EEf8+ETgFfX+PiGPl4TvPHGG2mDsJRywIABn3myPumGCmCEYUhC5OWXXybbjy/hJaUcP378U0895X0xuVzOB2Z28xG+OER6He3SKJF+zeVy/oLS494R9kXjDUI+8OWyyy5bsmQJhXFsueWWI0eO9EVofOcUGj0yrqyaJSwIgvvuu4/kHalq30hZa71w4cLTTz994403PvPMMyndOh0lTeVehgwZcs4553ifF92KfoTXwNCtiCiKKNmb4rjpBhs6dOi0adPoq0Tj6csbLhfSsr7YYDab3XPPPd99910KnaF7hrTF5xFkpA+GDBlC97Mv00wD1b9//2OPPXbcuHH77bcfPULfBXLxeC/MypIkCakx30axy9ThP2gNx5pUnSiRzqGtgP+8Mf2FNyLrtI2zUeRMJeHTkcegnPwpYF1nuYvOqAILWChks0uEjYYN3OPsU1GrIJVyoRPltsI+KFJ1VmS3mgqWQPoAEVgJI2FS658AAG2cBQREIKGcEdYICwEpBag5MayBs5AuUMgGSjkbCgSBUqFyughpS80Lxcp3Fi45nVA/5DAEbBjIXDYDZ5WSEolxsTaJdolTFqFDYJyJYRNIR5nW1mltk8TE2iYWjm4/k+jyeZmVnyykQyAgICUCJbUGVAjh1j3xR/Wbb9AuXWxtvlDMBJlF+cUQUrpygfzKHkTYiuSj1jzCdd6TFojgaoyZ8cob7rV3oC2skRDO6qX7I0q6PdbAVBeGYa9evdKxnDSnlEqluXPnjhkzhpb59F6HlodPPvlk6NChf/vb3yZPnuyjK7p0z1mFyYUmFL9LHj9+vH9nmlaGDRvmG8j97Gc/u/XWW72niYy0q7csqc+k9ZqAOqT7UAOq8unN5t2/G/mbfMfBTz755P333/eaz2/NW1paTjvttNdee42ui0+L7Wbx8y5zWrNJ0HjXW7pUWrrRrg8LTTukvlD86ftyFA888AAVyxo0aNDtt9/um7H5ZCtfnJS24KtWeVYI8fjjj9M2PR1FQdIWwNtvv/3RRx/5ACm6z7XWFKEphOjVq9d2222XDmFJV3VbW5A+7tI7ZqONNmptbaXhIrGb7uOzIqgsUE1NTRAEhx566GWXXUaBR36BJ+dOOkxnudfXl06ura0dPny4/+bSV3vYsGG//vWvr7zyynQHHLpRfewqXaaVhRRkl1Y+3jTyefKfvyCqTpQgiQH51xtv7WVkjQoEhNVGKWUBQEpIQU4cIQGrACN8jEclMdhBOSmkanOmo0fmx5f8Cg01RihrnIQywFK6BECnoEm1j3E+xiTlrZDwFVKNMc44BSudQOKgBbRADOQTdCTIG+QNihZ5gw6NfKyKRrQVkLcoWlG0aE9mvjm+R7zS389Y0G7DIollKe4pw0kvvY72GG1aFmxQRJAgSJwoORQtikbEFjEQGxQtYisTGxgZQgRCSK2tSQSECgMIODiz8reDlQaybH9qby+pQDkJBBKhO/HyCwo1kclEEFICtUFtebsJKFhZSVp2gK0YTZatd5/YUkMm21Aw//zjnxAnSIyCFZTovPTg2aXjjb4g4jju2bMnrVJecPicycmTJw8fPpx6vvtSSADOOOOMXXfdddasWfl8nqwjfmqmfSSphFWr6EobfZqeZsyYUSgU6MDefffdQYMGUQJtJpP59re/femll3Yx9qz2Go5psUWPpIuveLPw59ku+0Y8PlLku9/97qJFi3zsKp0mKbmZM2eeccYZ6U6HnzlTP/TQQ+utt16hUKCdsc8QTh+Aj5zwh+0l12r3ea3o+pLmoDXyzjvvXLhwIRlOdtlllx49eviNuF9NKb2TRobiTlbBqLN48WK6cD6WhXRbqVTynjg/Sr5aia+c27Nnz1tuuSV9k6erDK/FQFdSAN5MIqW85557fJGSdIF5Lw6Wiy9OmM/nv/nNb952220bbrhhOtzYn6x/5oqg4makMO69997Bgwd7BT98+PAddtjhyCOPTI+YN4Z5D0765vycdOnL4x3BZDL0h+Q11pq8RlWXEgwLzJw14ZXXBpecdTobqA5dghBSKJS310ILJyt10hwFbVTUQlQ2pcAFqpSVow7YQ+60OcJIWUEWEFtJ8PH1432lUeH9QQJOLpUM7O8InyQcRIHTFtrCSSSAdSjFaG7FtFm6o2PJ4pZ8eweAXG1NtrE+W1unclnkaqETFPIdrQunvPH2CzfdO6h9pec1J52Ek8ZkYHNGZ9r1xL8//bURG/bYYAMogaTQ0dK6qLVZa12bq62rbQgbasMwI+qy6NETvRpRX4cA5WqrYSidBTSUjK0zzoZqpXfqRdgAwhRK2ShXV5cpJU45IaRUtRmM3mDvow559qY7+whYbSgVSciy1UYsFTQMakcsl7n5ExgXF5XVH77w6nfmNWHk4CSOgyjb+R2t/ETi6Iu+oaMoIu8Dza2ZTIaMIhS6EQTBvHnzNthgA6pErpT6xz/+ceaZZ5Ic8RH16Tw9cgB5b8XKet8pKdSHROTz+c022+wPf/jDzTff/MILLyxYsIAsKFtsscVdd91FH0RCpMssvBpJGxs6Ojry+bzf5FF8ho+w6754WtqAkclkyFPg64f6vFNvDHjvvfe+9a1vPfXUU1Q5vvuZulQq/eQnP2ltbd1kk01effXVvn37poNz0wdGJ1JbW5s+NgDt7e2+ENYXh0+fIbPQ2LFj6cLV1NTcdNNNdPUpoMTrS601ZbukMy9W9nNfffVVf+FIsZEJyidr0L3nu/T5pZc+a+jQoVtuuaXXKz4+Y837ApaFVCw1UibTyEcffeSNBLW1tR0dHVRRvpvsX1+jr66u7uGHH/bFbX07bm+16r4uixe4ZAnr37//ww8/fNRRR3388cf19fWbbLLJn/70J99sy19Kch79N/nVvtuid7Z6rUkNF71AX1Ha/BdH9YkSbR+5++4MVFbCmlIgaegjq2myLg8/1eTy3fjI7SBT1UQ6klKusd/+Z/0U9TkIB+N8+dSletSkqqAK7wtQ5W23SzXa9ZfdUFCttZGUMLZl2ozx/3lx0hvvzPpw0qfTZw6MyzMuLbFOikRKK2CFVBBKx4GSeV3sH+b6FXSjEx0rOTxCCGu1sXEv5CJYp4vJp81/+PVv4kBpuNBZIQAFB+mstcYVJMIocqHqMHFRirp+vdcZtX7/EUM33mbLr229Rdi/H4x2SkopLJRZ+RvCQhjYbC4nHJIEUSgK2uVCCZ0gCrc6+fiJTz6Hj+eIOA6ksnDOGV9LxvjLUS7rIn2hWm8HUWFYTOI+ucbpbYWX/va3HU8/MVTKpZ+R+nHN6PnddtvtX//6Fxnwaf2jfRW51YUQs2fPXn/99W+55ZaLLrpoypQpc+fO9VmpvmyXtyHTvmeVW6cmSULFrOgwmpqa2tra9txzz3S5kd69e7/22mvpaYVsJLTk07y8usJKfI1zOjaqyO5d70KIxsZGXz6y+52o36bT7H/XXXe1tLR46ebTFmi+pur148ePv/DCCy+88MJ0VYnlvj/ZSIwx+Xx+3rx5vXr1SnfG8ZO+N7+TZd6fI22R14AoSVe5eOedd2bOnEnnftxxx9XU1PhYE68vyd4za9ass88+u76+fv/9999rr71W4UMfe+wxqklPphEfeeBvYBK7PmqK7ny6XkOHDqUuPL5Jtbds+QDwtVU8lCSUL94ahuGsWbN8ihM160l32F7R+/jqcCRuqCouaR3fn8Hbrro533S8LR3GtttuO2nSpP322+/AAw88/PDD6YB92SEaVd8EapUHk46/UCh8+umnEyZMeP/99zs6Onr06LHuuusedNBBVGaadNKaL8L7hYsS44WCowDMcqUNAzjjAimoA61QUiibWJN5f9acu/9c40rFbBiUwo5EB1CBdsYBsLGAcAgsmUykAWpsIIXKK1OEDgMY4wLhmqxt6ln7w1+djsHrGKW0Ug7IUkaHlCLd/iXdvKZSxdUAClJVcm1MApmDdrDCBDqOHLCkFCwu4dEnXnzgrzPHf2CSUg8Z9HL4mvv8+9wYwMoqEgChFlR2ZAnK5WZ7mKRHWzdmfwkULGzZ5DOnVb4zFcAn6q53pR2+9WZj9tmj8bD9gx61Qa1AqArIGbgQgQRCkmYBdGKCUMGVa/FDlnOgHFBnokr9MhtGBhBRCIPAqTColS6S21/6yz8d8ZNhMoukIxMoV8o4qrGLSpl+AQEE5ayoAEBMhUyEBhA7pUSAQn6dMPrk9od2/OHR6B8VIDIIVKW5DuVv0/O/6FvaWrvrrrvW1NRQFTVagNP2fJo1pk+f/q1vfSsdNekLIfj3oQmlR48e77///jbbbDNr1ixae1b2kGhH69883SOGJs29996bps50DXVfFKv7LIOVxRc+oels5syZtJ/2H0EL+Wf62v2cTlP2L37xi6ampvT4eNOLf1AI0dLSctVVV73zzjsPP/wwfa4/KkpgIYv9HnvsMWfOHDqkjo6OcePGUfkpX8gh3W2R/qU4GF9rzhgTx/FqFHPdDIKPYP3FL36Rz+eDIKivr7/mmmvSii09mKeeeup9993X0tIC4B//+McJJ5xAFUVpDe5igvIGDC/g6AnPP/+87z/nV00a83Rysq9c4qNwlFI77rjj1772NXrzZatxrN1y5mmRSiMwbNgw30HJeyt8GI2P0fFKxb+cvvvNzc1bbrnl/fffv8UWW6RPk6wL3oyUNjaQTPey2xtv0sf26KOPdjlyf6X81OEPY9nwYX+c3gpLOVBKqXnz5r3zzjv0HVm8eHGSJMVisaOjg+qy9O/ff+7cuaeffroXlKvWA+u/ukZr5mOWMrZXrBoAtIazCCKllDBxkhFB/pG/ITEBpI0TZ4xzLhDKuk7F6lLtXah8iHG2UpLSBEJ2JKVsfW3fYUNHfXd/wCql6KuGZVNGxdKOmc7/73QjJNqpCNYigMsYq0oWLYXJ9zx8xR57/f7SKz6cMMFIyDAoWV10yVprZP55Rr4SdUHKomQKQtuPxr//+0svP3eXPV4Yey3mtGBRKedcHWQA6EQ7BygUCkkQqk57kSybqCRpItH10xSkAKSQxlgZhuvvtusGW26qI1U0plTqXJVdyheWvgKd1XJdOcokCCSAUlJqXbio9NJLME6gEv0iOl8pV7Xn8krhnBs8eDB5cHwdzO53/N6p72clen5dXd0xxxyzYMGCnj17jh07tqamZjWGKfjykUmS7L777j4a0WsjmqrIxLJ6ffx+P0dls9PrGVlKPk9ACYWg0vxeLBbvv/9+2tqmy1VRJ7O0n4Jm2CeeeMKHWPqoQ2stWTvee+89HxLrt/u+qN2Kjqe2tjbdfJHq1K2BxZW8NmT8+OCDD+h8jzrqKC/+vE4C8Oc//3ngwIE33HDDkiVL6FDnz59/++23pyUg3QZ+GfOxvT50QAjR0dERx7EPyqFhJ3tJWuoFQeAr1HkTyMCBA2+++ebqaaTSBTp4byYMguDggw+uq6vzws7XWk13Wqao4WWzUejemzZt2h577LHddtvdcccd1CuH7EkU8+sDg0iOkBGOKv2v2in46mr0RaOQI197njDGeLcygJaWlieffPLEE0/cbLPNtt1226OPPvrcc8999913Z82aNXfuXDJn0v0wb968v/3tb0899ZS/fP57t8ZYa+4956CUENIZZw3lvFmFQvzPhx8JDUILJEY6SKzY61yJRUigIawzVkEkSZLL1C3RyVG/OBVZASWccyGQldJVCqpWjgAQldBI5+NeywaA8uQkILOio1SE0MIatMb6xfG37X3Eo+ePrZ/fFizJ6yTJu7gotFbOKWGr72voA2KcgJWwElpYA2TCLJyuizHIZAYuNq9ff9+l23w7vvcJLIqxpKSMCUMFhcQiWxOWTSRWOiF1Jd0pAAK3tLBDOUxHAQIuCCScg8RhZ5wyH3GuoTGQoYADnIU19F/FZtVljaKEYeEktNFJAikzYSRi/fiDf0WCnBOiYmXxny6W2+J4dUP1mClqnZwgXbaDy32Jj4Tw8YD9+/e/++67b7/9dgqi3HXXXWm1Xl1QJzZy7tTW1npvsd/J0RJSU1NDCZyr8aPTfUp9ZUxvMRowYAA9rXtdkq7adMkll7S2tvrj9CEOvr6T7xtM/8Zx/Pbbb/fo0WP8+PG0AKdLyu67777FYtGnQfbu3ZtqYnYf7tCzZ8+0KDHG+M47a4Zf/vKXZPzo27fvb3/7WxoH385eKfWtb33ruOOOmz9/PkXb+B3/3LlzTzvtNLr6vvwGKTBSFV7f0HgKISZPnkxRrlR63DscScP5u6impubMM8/0wRn0JrvtthtF86z5SqCfB2/m8Uorm81edNFFmUzGD6a3RtCZUgPkdKUyn95FNiSt9eLFi8eNG3fyySdvtdVWY8aMufzyy31JQ6pPSB7edI156sG0ssdPF8snzfkijX4K8qUap06dev/993/nO9/ZbLPNNtxww4MPPviOO+54//3358yZ09TU5EvE+stHm5N11lnnyiuv3Hnnnb2hyF/xNcaaEiWu66/lwFIlZCAMYE0CJyY/89LCWXMjC5GYrAxCqRSEsE5BILWrdpUiFhYoITGwQghnTIAAkMVQrrPpxj123wmhQBSSYLTaiS61ukSXg1omn6McsRLX5gJVStCR/Ps311xy+HFtb0/sV3B1BV1jEEmhUK4KoJ2NzZrOnvpMpM959qYgAQgbJ3FWhk6XckbUtBUH2bBnc/HWn53/p+N+gllNaC8G1pXikgxQKCQ+HclnuAgslSO91LiVWyAKB+hYQwI7bL3R7jstsUnJWp9xYyqZU5ULay3S5piytSqrQuqxo7XOGjHh5TcwvwmkjEQqjMhBYk1E0NFccPrpp9PuimaH9DYlHcXp7cBUqosKGyiltt9++6lTp1LVAZoc+/Xrt3pT76grbxiG+Xz+jjvuSCf+eXuAX89W4+f63Tb929TU5DfctA0lUfKZy7mvKGWtfeKJJ2hbmS597Qt1+wWVYgVImiilWltbv//978+ZM4e2s/SS448/fvbs2WQeoIm4sbFxyy23pJJZ3ewIKQ/cGxvIfrMax21FkN5qb29/4okn6DY76qijyDpCRUS01rNnz+7Tp8/TTz9Nj3ht4V0q1GKJUirIquGrD/sF2CdxWGsfe+yxtrY2Okf6qzfySSkzmcywYcM233zz1tbWjz/+2N+3ZLs64IADfJHcNTA+K4uPQ6IGSXSoBx988AYbbNCjR490eVZKQvFWtC5x2b61k1f5pPlmzZo1fvz46667bvjw4b/4xS/IC0Z3mrdR+TzbVfjq0eWg60hmM3oTesPW1tbnnnvusMMO23jjjQ8++OCTTz75ySefnDBhwsKFC+l29XeFj5b1XYqMMSNGjPjhD3+49dZb0+B4f9zqrRrwmXzh03iX1BW/egnAWjjnHISDVVKgI37ij/fViVDFRlmbUYG0TkJUCocuBwckwkglYE1GKGUtVNQs3IGnnYRMiFwEIcMomzhACWfJUrA8ynmoEpCCvA++/kWch07Q1H7/j055/db7B7Ql/WVG6qKCDZzNaETaBIlVDpEKonCN+t4+5/irSlufwFrpLLW/UVLENslGGWGtgpClOGdsvVBznn7phkOPxvxmlJJMoADUZMKy9UPCQQpImTI5ObFMeGnF0KS1DTIZBAIi/v7pJ7YpKWpqRaXMHdV/8dVdAe9jqziGAOngrA5EYAHtdMbYTHs89ekX0FGEs0v1HHBryFJCc/rmm2/ep0+fz+Nqpa0MhX045/r163fZZZe9+OKLPnDSvwmVCFuNh+qVwbRp0wYPHjx06NCRI0c+88wzPt7WT6yrfdLxQaytra00oXs9RyU+PzOghCZxpdTChQvnzp3rR8kvkD760teOGzx4MCXd+Hqd06ZN++Uvf+k/7sUXX3zyySdpVaB/Bw4ceMEFFwghSDV2syOkUJh0rMmaqd9AS91vfvOb1tZWqjrzf//3fzQCVIw8DMPRo0dTuV4yJvkdPEXCJkmyePHiO+6449VXX6XauCQTaRB88gWVhCG58+qrr3YJevBGvoEDB/70pz99++2333jjjWnTpj333HN0kN6t88knn3hPZfUUcvWQmyatBsIwrKmpeeutt+66665jjjlm00037devX11dXTqxhSKd/dfEx0R745kvo0xNHxcuXDhv3ryrrrrql7/8pTGmqampiwrxSVWrdgr0ub7BU0tLy9133z1mzJhNNtnk8MMPv//++6dOnfrBBx9QKLcPaknXm/E9+dLNn3/84x9fdtll1lqybvqUwK9M8TQLWCrNaQ00HDB5+pxx70WQ1ugQUhpnYSrlOx0qrWXd0lOZEM67AwVU3tkNdtk+2m0nZMK2YlFbIwOprXEC1lqISthBRen4jbt3BKilerxBmQBzm6858PDZz73ap6DrE6t0HCCgzhzK2dCJjFChEzDWrPE6M5+JqaQRoZLzTH2CrLVKiHxczNt8FBlyr4oAAIAASURBVIZJEocyUM721q40ddZF+xyIDz4R2tqk1FlUrZIh48u6pLSi7Syu62Q519oJOLgkQX0OY762/b77LK5URnNly5e1wvqq8V2iTMo1YpxTEk7YbJAJjat38oW/PAZk4Cr9F0VnZMka855tvPHGURT5vBIfuLCsvdqHO+RyuX79+l1wwQVnnnmmjzKhrVixWKQ4uNW7zpGnWUo5adKkuXPntrS0TJ069aSTTvJ/9REJq733jf958eLF6d0n1dT6/Fb9OI7/9a9/kV2dpvs+ffrQKJGnxufLhGF48MEHjxgxwhtmaL72rXSdc8cff/ysWbPoZ5owttlmmwMOOIDGofvBJ1HihZQvXbUax225FAqFxYsXP/DAA7TA77nnniNHjkzv0X/4wx+2t7d70UBHRRtoksJUmWPOnDnXX389STraB5MlwK9VvtmQ1nry5Mn0uC/DQ5+VyWTGjh178cUXk91o++239+4MMvJrrW+44QYKn1y9lYJXF959Q1fQGFMsFqle8F577XXbbbe9++6777zzzh//+MdDDjlk3XXX7d27N3WfoTL/viKRj4H1KSp+AMkmQZrmjTfeWGeddV588UXffpmsmKtsfkhHzWcymQ8++ODQQw/daqutzjrrrPHjx1OAiE/qKRaLJDR9IThvmqVDpSNxzo0YMeKiiy4666yzyKlHbUfpJf+DxdPSdn4LaVOfSHnX5cXF4JPnX2zIa6t1ACEhjTWStspwBs6u4M0V4JyGFLE1DlLU1u193FGIAJPUZeuEVMUkkUqVtFZBQLYPkQqQ9O2FNaBR8RJZqudlBSwWdPz5pDPjD6cOFGFQKlrEWookcLFLrLBKyADCGW1MrKzLVV+KdV6iKBALn6dS6cqrAigpBEIZWWmFkmEm7DAdgTONxg5o7rjqiBPw6cLQAcJaVR6mSs9CCUgIm8piQtmFUpEpUkJKYYwV2ZwJFJTb7dijFueCcqZOajJPV0tLe3AcpIWMwsg6p61xzkhYFAoLJkzCvCY45yrVe9NH8EVD3vo4jk888cQ+ffrQg91MvkmSZLNZasV39NFHH3/88VT/ID1rk42ktbU1nXf6X0ILeTovo1QqbbLJJtQCkBZsOhdfKnS14KMFadZuampKW0Sy2awPnel+Rad9ZxRFpVKpubm5VCr17t377LPPHj16tE/WTedK0Bz94Ycf9u7dm7bCJBl32WUXMid8+OGHU6dO9emUWuthw4bdd999PnuFnOsrOh4SJel2PGum220ul/vpT386ffp0a+3QoUPPPfdcH+dIxzB+/Hgf6kgj7LfvtHpR+RytdUNDQ7pSLQWU+EAK3wq4ubnZxw6nG7Nprfv27XvIIYfQI9tvv31TU9OSJUvCMKTUJLIlzJkzZ4MNNli0aNGacW+tGvQd9CFitHjTGGqt+/fvf+CBB95zzz1Tpkx56623brzxxl122WXAgAG+sK+3VfgEafLh+luaXDb067x5884444xp06Z5l5/fqKzCZsB7lK6//vqRI0d+85vffOihh6ZNm9bS0kJGWe+foh98zVZK2urTp8/IkSO33HLL9dZbb/To0SNHjhw1atQ3vvGN008//fTTT6e6z75jF9nVui+3/0Wwpi0lbqmyqTDGCOtykEjM+OdeyLUX4VwgAiGEhQ2DiPrHIPXlpyLl3isUWijASaGlbFeoGzoou9N2yIaGvlSV+ZeCoGFtueVNKg8oXRKtM+LVWWhA24/Ou3zW86/2SkRpcXMIEcnIOG2MCWhqs9o6qyBDRCGCQFSdKNESiVpOb968KcdmG5voOJHCJXGxPqgNkzgoFtHcEsxvvvP0X6FokS+IypdHYSlrRGpVqdxITpbr/1soBaWkNrrgDDIZbLbRsB231T4qpZLmJDs785WjhdIUkpK2mr729dm6CMi2J03P/gfGdj5XAGvKf02u3CiKjjjiiJ49e/ouVit6PlUjpR3n5ptvTmunL5hI33alVHNzM02Oq+26a+03vjQ9jRw5cty4cT45MC1HVnuihN+MUkc3v3hnMhlqTPOZgZA0mVprjzvuuNGjR2+44YbHHHPMFlts8cYbb9DBJ0kyYsSIXXbZZeDAgTS5f/jhh1rr0aNHp1eI0aNHU+O0/fbbjzZ/ZAMYMmTIyy+/TEYU3yK1G5FBhSi8KEmvQF8oLS0tr7/+Ou3FR4wYMXjwYJ+FS+vH2WefTQKXRFV6m+7PiGqHjB07lszytLBRMIH3QdBKKaWcP38+BW+ic/KUWutcLnfAAQdQPMqtt946ceJEikU4++yzJ0yYMHr06HfffXe99dbTWhcKhU033bR7kbcWIZMP3UV0mhTPS5qDelF5iTZ48OAf/ehHzz777MyZM0eNGuVtbGlTR7oSCZmXqLgLWaQAzJ49+6yzzqJukT4Vf9Uq7k+fPv0nP/nJ0KFDzzvvvBkzZixYsMBHGXtvLN2cJJ4ymcygQYP22GOP3/zmN6+++urs2bMnT578xhtvTJo0ady4cZMnT37//feff/75E088kW4hsrH5krJ0EddwItWaEiXLftkt4KxSQsEJZ/Hpgo/feLvewAHGWeOshSjoGFAWwjiXDj7wikQCgbMhpDYmyYZtuWjPow9HJnKBUiqi5wRSBkBGBgBVcgUcLKxDeaNvKwdI+TlIDASgLdryb97311fv+1vPEmScSKm0cLE15AExiXVWCChAUne5GCi4qvsSCljpLBkn0l0FQ4TGGGuMEjJwVmkTGqt0XOtEAFPXUId8x4JnXpty3R/hAmsSS3aSsk3JkGOogDilB6QlS0nl8gjAOBcEgbISQkLanX54YBIoI4VSKhRB4JSCknASIq1LSKvY8s/KQSmltNOlJM6JIKftK/96CtbCagljEqMtvCNwDUArYu/evX/0ox+Rtkh/adPWDh/xR7PGhAkTfLsvrxVoRZk0adIqZ8HQZORLHfiNkZ80aTd86623+rmmi297tUO+FaVUW1ubX8jpo6lIPz2t+/P17oMLL7zwiiuuOOOMM37yk5+0t7fTbN7Y2Ljzzjv/6U9/2nnnnSlx4O23325vb29tbfU70b59+66zzjoAbr/9dioDQyJsxIgRf/7zn/v27Ut+Hy+hujmeTCbjN52kSldvG5d0RfZ03+Ybb7xx3rx5ANZZZ50HH3zQiydahIwxO+yww9ChQ+lG8nVWfAME6ne/5ZZbTp8+vbGxkUJzvJHAV16hz6JbceLEiZRY1KV6WG1t7aGHHkqjdOGFF1LxwP79+1900UVDhw5955131l133TvuuKOhoaGjo2PhwoWHHHJI9+NTLBZ9D5rlugl8h5cv4halO9/bOLtEVvlq8b7Cr296RdfdGw98oVv/Ep9RXCqVaDZwzr333nv+E7tpYZ2OQ/f3ANmrPv7445/97Gd77733H//4x9mzZ9M18pOPdyrRr3369Bk0aNCxxx772GOPTZ8+/amnnvrJT34yevTodM8pimv29wx9lv/upCXpFzH+3bCmP6/zSy8BKbWJBQTai5OfeyGrdcaUL4hfO80ycSSiM3gBAAy0EBKQRefyPWv6H7gvAgGhUAl+hPcXiKWsI+VWNxUHRNmxZIBQ6WIeAlhS/MvV19dYZCwCu5wK6Kmxkw7QAnH1tRIK6eDtMsXyly73ImDJCmIQ1wSZYkd71qJXPnlo7PX4aLJyEKaz2hmEMFobWIWgS59eH51Dd7KUAkBGKBNr1GY32nuP3IDeSTbU1mmrrXUKgmrb+4vjlVN5ZMPAwEgpIxVop5WQqlic9MZbWLhIWSEhVCCEgqYP/eIFvf9WW2uPPPLIQYMGeaeyL6rRpbWeL0P0r3/9izYfPiDRVw4dN25cPp9fhfnXr1LLFpOgeYpkUENDQ1tb2xrY8XQ5hS57ZR9S+nlqY5NuKxaL++yzz1577XXKKafMmDHDl4r51a9+ddtttw0cOPCBBx7whf9vuOGGjz/+mEQD6bOvf/3rpVLpsssu8yqwoaHhueee22qrrdId7Lbffvvuj4fWeH/YPoBgdY2b7xpPQpY+K47jP/zhD2SHO+yww/r3709Ppr0sneY666xDdWhICHpvFG2XBw0atOuuu44bN45uDG9i8XlM6atGTof333+/ubk5nWfk1eEWW2whpTzssMMWLFhAh/Hb3/42XVFtp512om9HGIbjx49//fXXu7m4ZJ8oFov+C+KXdgoMSqcrf9H4kjY0JhRnnS5Pks/n33vvPV90f0Xv41si05D6nJchQ4b4IqrpcGn/fYnj2E8LWmtfFq9YLE6aNOn73//+nnvuefXVV3/88ceFQsE7ktLRxNbahoaGAQMGnHfeeePHj581a9YNN9ywyy67UHCJt4RVZ1ZUmjWyii53EMolPR2shRavPPp4xlggKaf7iq7/ld/JLbW4AhCISs7U1dS3G739QfuhR7bSqbdch75zK+98/qiPb7W+5LwCUIJzBhIqEGhvf+uWO6KZCzX5gBwCh8BBViJjnJDlBoEVMaMldHWKEoewnD0jpa9MVokSdYARMD6qJsgUdRGm0ABVr4J6Y/9+/c1oT4STcLASVgBSqiAwxnSxC1VkIpwoT3PGGWOMhFRhFFtts8G3jzq0I5IuCCRUKJRzwphyOHPnreEvrqNrqJyx1pi8LWira1Uo8/G8N8ejlMAYWOeAWCfLyQP6AvC1laSUAwYM2HbbbWmVJUesX/X9ZogWD/LfT5ky5YUXXvC+CSqKRc9/+eWXV9lM4oMuoyjy1ST9tokm2Y6Ojk033XTNZ0Okk2xpQqyvr097FlZEoVCgUcpms0qpRx999KmnnqLZvLGx8Re/+MWpp57q+3c8+uijtbW1M2fOPP/88ymLleb3Qw89NIqiK664oqmpiYxVPXv2vP3224cNG+ZrT9ERtrW1nXzyyd2kBHvR6VNqV+8O0ltffN1VIcRzzz3X2toqpezTp89FF12UTjWnV1E849ixY2tra+l28jEHSqlevXp98skn999/P/3apagorbVedvg79r333vPChZyA9PPIkSOttR988MHbb79NB9mnT5999tmHBoQW0ZEjR5LJIUmSadOmPfnkkys6X5/yQ+U66FP8iu5TqNI1gr9ovKnS+z66RCAtWbKEYmu63zz4C0S3LuWT33HHHXQuuVwubTv0UM9eUqJBENBWZ9KkSd/73vf22GOPf/3rX9OnT/cpab4qDA1+z54911lnnT322OPBBx+cPn36hRdeOGDAAN+nU2vtk71XuWv0mmQNum9EOcTSdVa2sFJKaItFbTPefj+ini3olCBpLeIViYfGVUvhELR2dEQ9Gnf74UEIOpvWkqVEruBwZHlHTtmpJD0gQmWTRAiF+Yseuen2AVp4585SsRQiVfajUiYVay6wYaXxtgebMpOkzU6ukqezRHdYoCGqt7pk4lI2Me/+4xlMmg5jqU+hqQg6JYKyflgmY9v6itRku9AWDjKKOpxtPHC/tlDoMLDUXdA5DSsrJWKpq5Hv+VyumSgDOBcEQSgyMbQxulaqd55/EQhhoZQQQCCVc1gDewCaPZMkIWv5TTfdlC565tNT09Wr6E+0E7rmmmvSPTm963rSpEmrFlDiUwDoI3yrP5p6aLrv27fv3XffvcYUSVpz0C7fz7+UedjlmcuF5m5a3lpbW3/0ox+1trZSk5EzzjjjpJNOIkVChvSNNtqooaHBh77SnN6nT59LLrnkwQcfvOaaa+jce/bseeCBB37ve9+jV6WryzQ3N//nP//pJmDZ5yh5E8LqNTv5yqp0XrTwnHfeeW1tbUmS7LDDDmTx8hEh3k1D0cS1tbXeOUV6tE+fPi+99JLPUfKlOenWpdwx/+k+xYYaTXtVRAsqvfyoo45SSp1wwgkff/xxEASlUunwww9vaGggbbFgwYIxY8bMnj27UCj4IihPPPFEN+NJ9cvJPuR9IiSDfJecdEGaLxrvXkk3yNRaz507d4MNNqCUbD9K3ZyXz7cn/1RDQ8Ovf/3rddZZJ930gGYPX+WILhlF+dCYvPbaazvvvPOOO+74+OOPz549Ox2MTLe3v2fWXXfdd955Z9q0aY8//vi3vvUtHxxD3x0Si75SrU+nXwPjucqs0a29cD7rBULJclRkYpe88Fq4JB8CQkiKY132P9XF7AHQ4le0Nqit1VE4bJONMWwI6nJGpLfMtMZZiErqSGVN9T+WK2ck2hkHCZfEiM2HTz1fXzLZjpIT1sLKcgaztbBOWOGsghWwBjaBTaS10obG/j973x1nV1Xt/117n3Num5LeSSWEFiBgaNJRmtKlyxOMSBGQCCrPhjyxYwGsgAjy9KkoRaQ+AeEhnYBJKElISO+TTGbmzr33nL33+v2x7t1zZlJkxlR+sz7zmdy5uWWfffY567vX+q7vypnt7mQbcoacIRhCUsVPCqwo9QNWDkqE0TI6R6TLJolhGY7j8uAypv3697DOwjiACM4BDoFSEUKQ60iFpb5XaWK21iVaE5gRxwBC0thp4C6HH1TS7EDQCiogCixteB0qgEgraOccOQqikKAsLJJ4zouvIpYuzdBApBW7rUE89IwNSZEUCoWpU6cWCgWfofeuztcv+PcWi8WHHnpo7733lj9l3yOvF95Az8SU5FaeHltdXd2oUaOGDBmy8847H3744T/84Q9PO+003xJ960xRunbD/+kTW35LurEPEXTlnGtubp40aZLI4YdheO65515zzTWeiyeZgqamJgn4e41tY8x3vvOdRYsW3XTTTS0tLXIr//rXv/6zn/1M4IXcteX5ZcuWBUGwatWqTYzHb399VcvmbQgi1Bb5Cpm0Bx988N133yWisWPH/uIXv/BVnel1JQmXm266acWKFf558eVnnXXWzjvvLBBHmKe+ta8s3S4xEu/2pKDXI6SmpiYA/fv3HzFixNtvvy2+2TlXKBT22muvf/zjH1OnTt1777333nvv119/3QNxmZylS5du4pBlbKJ053kbHm/J/6aLlreoeRAmoMrUTEqF5UT4kOSm0zd+YQRB0NDQcMwxx1x88cU+jeul7QQm+kycP7NPPPHEQQcddPLJJz/33HNr1qxJE9LlTFUqlSiK5FtExmbUqFESZPIMId+3z5eq+QTZ1ldo7a5tJVDCnR9V9+vOgQiknnvo0T7QbGzCRqeb/XKnWpvOaua1Zr8qKFkTZ8MDPnwUMqEBEVFH5et6b7HVuhuF6s6/KpKhsgFnyAJaR0jw6J2/7acj7YzEEmwqHKIZfpASZnEAMUK4rdpLsQdnIZUIU51/vDlNFhwEQSGbS5AUwkyhbF574hlYq0lZ5xhQGg5QjrTrehfv3AmnSnSA1lASP3DIqeP/45w2a1gFOggd2FQFTbpatVRYFMpBxplKEpNGpKMQqm3hcixaCgaccTYhJ3V6W3wOZVvjKxfiOP7c5z43bNgw31s8LUqWLr6VDI5zbubMmXvttddbb70Vx7FwSqRMt2diU7JtEmcsKCeOY5FGWLBgwdtvv/3UU0+dccYZ4ry3puy3FznwrBe/UfP2L7sEE9GUKVOWLFkizmnSpEm33XabiCj4r1iwYMGRRx4p5UueiRIEwWc/+9nJkyc///zz8rK99trrE5/4hA8PyGDkW37729+uWrWqUChs4nAkxpDmM+Zyuc04n0K59VAjjuPrrruuqakpiqITTzxxwIABgoPTMRVZPzfddNM999wjvAH/giiKzjjjDM/SmDx58jvvvHPrrbf6ftQCXHyDZT+MYrHo624k96dr9qEPfegb3/jGG2+8IXGUYrF45ZVXHn/88bfccsusWbNEudxH++I4zuVyJ5544saO118v6d5D8nWvvvrqfffdJ+5fjnrrcC29+LJPoARBMHHixOnTp/s6nXQ5+sbWrW95U19f/5nPfOaee+7xWFkpFUWRMDxEgd6rshpjfvWrX+2xxx4nnHDCtGnTVq5c6Tsw+2uhoaFh0qRJt95666BBg+QSMMYsX75cQIknvabjTDKrPgLna3+2Z9sa4+OU/oQ36yyIQEBbcc5rMzIJszWWrKppl6VdpuerdknfOCBQYXtcWRvYUcceAaUCkJSZMIFlE89Ovt6hGirglHSKxzrt4DLVskdvzU8WrVJxrFAV+zIKsQJTredLtei1GjUJ2AXsqIpPti/LMCJGwE6zE4RXwyVevlZEWqs/McOCXGLK5fZQh8bEsGbN8uV4dyGsVSDDMD6blXDHma3hRDlNsTMAMlHGWgu2CFUAFAIFZev22SPbr9EQV5xxzAk7p6jL6fV/s2UNygfZjI7kpMdsnU2i2LVNmwES96VAFAR6K+TP0u5favyKxeLvf//7oUOHek6J12Xy17/cdDzDf8aMGaeddprsk5j5tttuW758ec/kXP1NR8ISkuCYMmXKTjvt5JWvvGrC1g/bdmFpSG7b26bD4ABOOOGEJ554QvZ2uVzu6aef9iIK5XJZ7stXXnmldEETtQkp3zXGtLS0eBLAoYce+uqrr9bX14vogvgD2XQ65/73f/+3XC43NjZuwtlI1iMdakrnof598wKaMrAXXnhhyZIlspn+8Y9/LIvN4wnxiyLi8oMf/GD16tXibAQ2KaUaGhokcdPe3v74448vX768VCr9+te/Fka2l5vzhRt+GMuWLfMNhNMgbPDgwVEUPf/88xKZE6zQ0tLiq6t80RkRiQ795z73uZ/97GebOF55INERCTD89re/HTdu3EknnXTJJZcImvSkny1tfkfh+TfGmEMOOWTWrFmeO5zmsW7sczxpo2/fvhMnThSBVF8fJz1PvIi7UGceeeSRk046aeTIkVOnTp0zZ46sdsnJyrHHcTxkyJD/+I//eOmll6ZNm3bBBRdIM0iPkBYuXCiygemIqcciPoQmIG/T498ebNuBplqO1i5fUVqzzsZlrbWOQuqkY9LxwA9U+XayBCY4Y4NsZuyee2CnESDASOczY9P1oVXF+M6aob4pbZWCQmVwAgvgjUceDyvWVCqh1vLtljo00btodQBQXCWAYvsDJbqm2k7rQbr0xPrZjq2BVkqpXJh1zmlSlq1mvDHtVW4vh4oscwLEovGq1gtG+dNHVEqqFHrhsdrESX4IDYW9Ju2byWVLSTkIAh0GdiOl1AQ4OMM2MYmxVbZE4ozWWhk3a/rMakoN1Spls+XTZ56TL1c4MxcKhUmTJk2ePNnn+/2WxfPRJJoqdzdxzHPmzJk8ebK8XlLvPWsX0qVsT+5lRx55pBd5EzyUbs2zRa3LV6TV2yTlka6H3PR4lixZ8tprr7W3t4tL/sQnPiHMQWFXZLPZ559/fty4cY899tiaNWu8fLi0+/GDEYkO4Rd7lyP8Wa8J9vzzz0dR5PVONmgChtJ1E9KkbXPNm4eMsqiuvfba1atXh2F43HHHyc5bji5dFMPMe+6554oVK7wjlMMXmXDxhQsWLLjsssvWrl0rgv2LFy/u0nrQf688s3Tp0mKxKFktXznsnNtll11effVVgWWyuU/L/Ht9lMGDB0+YMOGaa66ZMWPG9ddf/y+PWpyofM4JJ5xw9dVXz5s3T9SHzz///Llz527p5Zo+v77iSSJDkyZNev755wWdSMJL1E02LVEjJ6hQKBx33HGCoT2g9KXy8pqbb7754IMPHjVq1JlnnvnII48sX75cEF5abFcpNXz48Msuu2zZsmW33377+PHjJbYqCR1/OkSibfz48b7PohfYldHKvcWT4rfzApwtn1tiEImEhAtI2AzQEsqwDFNZ+NJLWTJ5rQNLsFymrmIkYoIw0j5HV11gUA6CfU77MBqRcKKCbOJcJgqolt0BYDTEPWd8c2AthTIhVStjXRYqAwSsUS61z36nob09nwkr5UoArYBMKqxeVbGG8mOQ3sLykjhqZwtYqss1tpVKUZBNjMmFGZeUFWAhSFYTKw0iqIR6IuLrpyglTiuzxATp3gMLBtBKyFKkDQdgRK4tLiNT0EZljQsAC7m8NAOOKkwu5yI4WBhrrYJzMFYHyiXNL86gk09BOc6FBIQWxpImDe2hTueGvRGFUW3rT6ECoOVOausodLt87KNPv/DCUMqb1lKEJEvZBIYRBAzHpGABofJwgBCA7JWUMQpQUKiYgRW74Kl/7GemchK7bL7CLkN660Qm19dlJ6IHHnhg6NChK1askGe6yKSmxSd84d/s2bOnTZv2j3/8QzLWXru6W4PxDilNwJw0aZJPWqfFGLbC/PijSIuH+j89aUBAWJfgkCd5yBuPOOIIITQw89ChQ3/+85/L80qp1157berUqbNmzWpqavIfcvDBB+dyuRdeeEGwoGy+s9nsK6+8IrdvX9PrU+xEdMsttwjx86yzztrEcYnsmHcDIoLXg/nxDUd8FzT5LadG0nzNzc1vvPGGUmrYsGE33HCDj2d0Ueg6/PDDpbmghw4+Etbe3t7c3Hz55Zf/+te/FrggbIaZM2cOGzZMpFfFRXllCxnPzJkzpatf2vUqpY466qgnn3xy9erVngTqJdfE444ZM2bEiBH33nuvyByLa/dwp0tyQRCPr3pdtWrV5MmTFy9e7FGj9K/eeeedN/ueXg5cOLZ+vfnLxwuT7LbbbvPmzfPzKUEj38HApyMFLKbZrwLBv/jFL/7nf/6nf3F6BuSrR4wYIecoLTGSlo1xzvXv3/+CCy742te+JolFr+TrK4O6lE01NTXddtttl19+ub8t+DtVup/i5p3PLWHbiPAiMlzMYJo35x1ULyftS0P/5cx1BE6yUXtcOujoo+BsGGYSOC2FGCkJDkqnGDZi1lmlFJihlFwe65eqvheLEBhwpq6uLTalQJtM6ELdniRRFDA7IHBUVWkjhmKHSBMrJvfef4MVwQmnRbECnCPFbB2TgwWUIwfSIAdWjpwKQ24rBwBZF4ZhqVwJwlwtSOS4JhpXrXde/1wxAKxatQr+mgNYKU3KdV8sjgjQasQHD+JQu3bH4Fy2vlwuUm0pyiDUvyplkl0gWlppaCPYBUGQGI70NtsBMPMzzzyz3377FYtF3698ExwRibUcdNBBcp/yu/YefLWPfsdxnCTJ+PHjt5Od0PrZoi7KcjJvso2TjJinE/7Xf/3XwoULPV/vy1/+smwNb7zxxt/85jfvvPOO3J19w6ChQ4c+++yzSZIMHjy4ra0tk8lUKpU4jo844oiBAwf6qJXEjbyAlVLq5ptvNsb069fv5JNPFoexwWNpbW3tQnSVIHx3p1qcsYcC3kvJ/0pm5KijjpKv23XXXeVselDl2RivvPLK9OnTBRuJs/SqFVJlc9FFFy1btix9CpqammbOnHnSSSfJn10GLxjinXfe8c97qmljY+Mee+zxhz/8QfbuXgdFWJb5fP600077/Oc/v8cee/jJ8Uo5vqDXz7wXDBTBnkceeeTqq69eunSp4BvJaOyyyy7Tp0/3bRA2cV66a7LqZIqEjCXg2FOFtNaf+9znFi1a5LOim/gor9Hir+K6urpzzz13ypQpHuf51wgge/DBB6dOnbpq1So5pwL+crmcYEGRdR4zZsyZZ575zW9+06cLheYic+4H0OUMMvOIESM8WEzHw3Ys20qgZAMXLjPgYHjWtOkwzrFzpMGduqJUXwh0iZGo1Mc222TknhMwYkS1nbB1TERKd4ET/1KInJlr6IUWLVhQYMCx6j5JIRNrhmupJMVAlQu5difRtmxSKQFEFACQ1scamlhxUiZWTHiPvx35Cej47UipQFsmJmdJQbGjqnPPWLOuXGnMZQtgXSkph6wOyDru6NXnLLSXUt1YeYZkuKs1b+x6vNytdZoUBvTZbf9JC//yt36ZbHu5FKjQug7pfyZYQHNXiJSSvkMQBMWWVixZgmGNYNaknE1IhduwLHvcuHFCixNcku4SXh1/quREbovpCMe/vAlu0HwIXf4Mw/DQQw/dZlPQOSOT1mPwbA9/M/U7Qp/T8dvEFStW/OIXv5AcTalUyufzv/nNb6677jrn3Jo1a6RhmKTnxfNNmDDhrbfeam5ubmtrk0+QlIfQXf3uXEblb+7GmGeffXb58uXGmEmTJvmKhg2aEDm9H+oCsLplaR60MB99lS8zv/zyy7Nnz1ZKDRo06Hvf+56gNHGfAuBki3/22We3tLRorSuVihelFYgWx3Emk5E6Uo/8hIX65ptv+hiVj9mk4zfTp0/3rk4Wp1KqUCjstttuixYt8hqvPpcxYsSIJ598UuRJfO9c7++9Np1H5/JfXvzjwQcfvPbaaxcuXOghY//+/c8555wbbrjBV9cLzNpc61OmyzNIZK48enDO3XPPPbfddptv6ruJfYJMmtCb5MBzudw999xzzDHH+BqoSqXiI2pyqd52222y6ZWzJiuqVCrJ6/v163fsscdefvnl++67r9cs8dfIJqpmtNaZTGbPPff0mvc+rrbD2VaPlBDYy2M4YE3L6ncXNRpLoJqU/L8Ik3ThQLQoPvSIw5Ak0Dl2TuvQJC5dYcobeOTH0vFAa119k7XNzc0NWjMbpbpNXbUARblihsYeeuAJ//HxcOgQDBmCujpoIIlRbEdLC9a1xC2t7e2luGKibjpRFqpq598OpEMdZXP5vg1o7IOGAoKoyr6ZN2/lG7Mf+u8/rnhz9gCtMtZAlIFACmA4B0VwDEUb94YErFm1ulYNrJlZkfqXnIANmtYKsQHcHgdMXvnU85WWCgBSsA4KTkM5VNeB68iOdRqJoC1jTF2hMO+t2WMn7aqj0AJRj4iim8vkjvPkk0/uvvvu8+fPl7Rup5F3nitfKytJ4nTJX3dN7lnydXV1dUcdddR2kjZeP1DkvUu6z6psFgUrCFvzk5/8ZFNTk9Syaq3Xrl370ksveaEO4fZ6hzd+/Pgf/vCHzrm77rrrl7/8ZVNTk8ARY0wcx+IkpDhFdLp8yCEIgilTplhrBw8e/OEPf1hE8DZmAkrSs9pjYnKXWnFfhwLg6quvfvjhh0ulknNu55133nXXXdOkHM9yffzxx4V/INk6IRDk83mBKdbaSqUiziydWWhoaJBJ9mGMcrmcTkJprYV04gNCXoO8b9++IpLrgWZdXd1HP/rRO++8U5rbKaVKpZJUJAld10tiyIS3t7fL/8rxLl68+NRTT120aJGUmQiCufLKK6+99lppqei/SyJnm6uKVbCUPJZwlywJAWozZsy46qqrZFOxPk07bTIkqcmSoQ4YMGD33Xc/7rjjfG1UFEXSYVhWtZCQ3nzzTQkR+Q418oGNjY0nnXTSJz/5yYMPPtgXJwuI9zh7/UIk/3Yiyufzo0aN2jp9IreobSVQsoHEgCIw8M67uq1EjlUQONOpB8qmYyT+z7guO3bSROSyAFnLgaJAa2ehas1npfKG5OW8XsCk1pS2KgDGjFJZkwpETLT7+ZuEMmsd737Cscfe8j2EhEwEaxBFcBYIMLAAHghQxCqqJpa6iXrYpVIcDqwkTQMlemPCJKmlb6AxsDBo0h4XnvOxu8+9sOW5V1USixaZfJAvo1GQrFCVveEnyXfLK5fLUsadljToSbyEAEXIBTvvO/EJRYZNLpMpV4oBRem5djI37Om5nWZJARVXiYLcvDffHht/FCGIWKmtIum6scMiklve3LlzhwwZsmLFCrn1u9SMpW8ikm2RaK2vqvBq8d01zzpUSk2aNGmbzULn2egS+0k/Tm/HfTmAbPTnzp37+uuvy15c7t0+RdXlbjtgwIBJkyb96le/euWVVz784Q8/9dRTAlNEzq6trc1a+5e//OUzn/nMvvvuK4EN337PGPOnP/2publZwM0VV1zRpRFMF2tqakp3P+6xj5Q3pr9IcMZjjz02ZcqUYrEoPINCoXDVVVelIwQ+bmGMueOOO1auXClOUVydOKQ333zTYw55vVcnE4bKnXfeaa316MG3FPanxmNlgS8SpBk4cGAQBKNHj/YszuHDhz/33HP9+vWTSIO8N5fLSQGaxA9kumR6ZYR+YXzxi1/805/+NG/ePLlkjDGi0vuFL3zBn2IZv0SGNuPK9IRWpVSxWMzn8wLjwjCUpbJy5UqvE9+l+8/6K9ynXIcOHbrXXns9/PDDHslJQEuwiNDbZTZkVctSz+fzpVKpvr4+n88/8sgju+yyiy/p8jKD6dDUJi436ZjoibRbv4veZrStknOqsTJ98UvV1zC9O21GwarQgYhcTfH9X8K8dEBlXahye+wKrVlKbBjsoGqUBO+k3gtJhZ2DY1QqkQ64ppPT3WN1pJDPHnzyCcgGqM+4XMh1eQ61ywYuG3FGI6MRKWQUZ7XLBJyLuvWDfIR80Ol3LkIuQBQgUshGyEXIZZENkc0gVChEqIuQ1QedeEIMVlCZMFIdejFOiaDtJmdeMdg6uGq7Zkk/9WxbX8VUGvmJu5bBOsgY5xRpjzukUZESSbeNL4WIIltJls6dDwqEoLNtK5/SnLj58+cPHDhwfdGn9IzJ3X/AgAFyJ5Itbw8QiXdU8jgIgsGDB28nW6X0llQeSM4lPTy/C/TyGF/5yleWL18uVAlxSOlG8LLtDsNw9OjRxx133GOPPdba2vqtb33r73//u3hZpdQjjzyyZMmSXXfdtV+/fs3NzSeffLJ8r6/GlNP0zW9+U8p2Lrrook0jEgEl6aKhTYdVNmFeK0KOSKhF119//YUXXrhkyZLm5mYBT3V1daeddpqfQxmbH97rr78u/1UoFKQQdOjQob6ORhaer0uX2R44cOAvf/lLCTV5hZUuv1tbW9MZRvGvxpgDDjjAWvv973//wAMPHDVq1EUXXfT88883NDRIbbYPq0hSzEM3HwGSkUiO44Ybbhg2bNjNN988f/58f+rz+fxOO+30xS9+0V9HPvwgZc+bke4qByjTUigUZOSSu/nEJz4hPX182HIT68GHUoho3LhxH/jAB+69994uTYUEgkj5mBxapVKZMmXK6NGj5TDb29v79+9/7rnnLl26dOLEiYJCpHYsDd9FZOhf3hyEO+URfI8jr9vctkb1zUZ63zCY33l1eqZsQ1Vbx8xhyrnIg3R/4PUtN3IoRo1EElMmJ+3f0ua6fD9v1PEyWCkF51C7IAPZq3fzcEMdxcbWjxwBrSwzQIqRxBxmNFcjMgrwIZxunwCbUmSv8kZrwZ4NHDCrCruMCsCVgWNGRbl8VOakUgmCILaxxI5sVWqkqx/zAYpqdQ8zjIWKwNUvIFHO7b77i42JsgoNdeMm7rnm+dezDoHyXc5dZ/F75VKD8SE3lh2nMyvfXYSEETnSxEzECttoe+DVEsMwXLt27d/+9rdzzz1XVAc2eHeQ+9dOO+3017/+dfLkyQsXLkyLn/bA5CY+cuTI7Yfd1iV9Q0RtbW3p1JK/e8ouMI7jUqn06quvetDm1bi9Y7bWDh8+vG/fvrfccsthhx12zTXX3HvvvVK+JGClqakpn88z8z//+c+DDz64paVlxYoVH/zgB19//XUfAF+7du0LL7wgfnHIkCEf+tCH/mXYb/Xq1T6cIB18ejYn3tV5vfC2tra7777bRz7kkE855RSvV+FlyH1TG0mOJElSLBaFHTJr1qy0cJ+Yp1hms9m99977sMMO87v/9Mt8pmblypXe86XF7HfZZRf59t/97ndJkowePdpTVaQ82AczJGEk6QmPV5qbmx966KEf/vCHCxYsqFQqkpLzaakwDG+99daPfexjMjaBMqIj57nMmxFkS2pJwhUSV5ATOnbs2NbWVs+M8erMm17e0mCorq7uL3/5iz98iVK0t7fLOhSUKYhNa/2FL3xh3Lhx119//Zo1a3baaaf77rtPdhH+eyXJ6AuJvbKOT0FuMEETBMHQoUPTHTrfY9vL7dC2HtHV35VrLboNHFbNW6TKSaiUtYnWobMu7Xi6WJd7hrircfvvi5CQzTAUEWChNdihi3A5bfKjam6DoBRqdwGlFdtuS5eXTcWEmp2hgFgRABdzGPg2eKrq1LnaDK/bGYeNpJ8kC0Rd1EgYrCKnWOXDIJ8vlcsVV8mH+TiJQR05kS4JsvVXMTHYWlgLIlgHLcCoJ8udFKJsxiAO4CZM2uu5aTNdqcLWUSoppQHmaoNoD1A6f5mrJBUdRGsWL8O6IqI6p0mpcBsGS3wCgpkHDRo0aNCg3/72t2eeeeacOXM28fqvf/3rjY2N4o16Vn2T3uox8y677CIh9O3hZrT+PdErfvrnBZx5bfLf/e53LS0t/sbqldFFp7WhoWHgwIGXX375lVdeaa39/Oc//9hjjwkiATB8+HDp9uID2s8999yuu+46e/bsd9555+yzz/79738vTvStt976+Mc/Lnv3xsbGI444QgazCW5gW1tb+qB8aL27EFBeL35RQiYPPfSQSNZKoMsYU1dX9+Uvf9mTW8Uh+XRGGIZ9+vRZuHChBzHpmRSs48NOMg8TJ0587LHHZs+e/cYbb0h9TZ8+fXbbbbeDDjrIxzYkGuSrXj2BWik1fvz4t99++3/+539efPHF8ePHT5w4ccyYMZlMZuTIkZlMpqGhob29XWpkrLVtbW3Lli1bvnz5jBkznnnmmblz55bLZVG38yIZaWLvPvvsc/bZZ6cretLIQMa/GXG2SJb5S1Vwz3777bdo0SL5L5mB93IlSuzqu9/97sc//nG/eHyjwXw+7+uP5Or2ynWnnXbaxz72sTS/uEuTRaHj+E/z6cJNcKtFMMnnQ9N9mnY42/KgJKVdwUjte5WGjZuWLOmrtDHlKAxLSSUbZMnYtJv2sugOTkERETGgyDqrSDl2O0/eB1RlSGgFmPURiVPrDWZ9U6SqDj6fd8YGShtbCUh3FzQkyppQNZVaBpAhlbWOg4DgOgTXOraJMpxufn7Xolc/vbqzNFyt8aFmEBMsF4aPINIBoqTW3bcrvEkLnqS/oSqTpqpSabUQJRGxc6S7d79IjA1CbdgFQbDHgfv/7Ve/DUGqg3TkAGipUmbFGz5fTm4IbF09aX7jLTr6oCpC2nbX4PqEid122+3555//0Y9+9Itf/EIqPCVW729DjY2NEyZMUEqJ4+xxwzx/l+/fv/8pp5zi6123uXXBRl501Qsz+LmSLaBz7rXXXlu7dm1amd7fZwcPHnz++ed/4xvfkBv0Pffc85e//GXOnDmy6+3fv/8dd9wxYsQIr8clbmDatGnjxo1bsWLFH/7whyeffFL6/K1atUp8Tzabveqqq9LiGTIev9H3sEOgkufB9OnTp8fhcSGCiANm5meffdY3uBe/JQ3o/bencZI40QsvvHDq1Kkefwho857ei7DJf40bN66xsXGXXXZZtWqVgAaZwP79+2ez2ZkzZ0rnJmmq53XnvPJ9kiSXXXZZHMerVq0S9dsgCKRSyZex+NcLB1kExwRH+tIbj57TJKE999zzxRdf9NVAvkw63QeqZ4TijVmaDyezfcwxx7z11lu+rUz6xb681mfc/EqWx2PGjLngggskOpIugvNdFf2f6SPq8iAd2+hyvOluR12e9I997qxv374e9e7QnJKtWn1DadaItVjXyqVYW7bVdEnQNQefamYbqoCInLUSXWAQAk2sBo8fh0xkYAno4Ld2ZGpqH8hq/cFseHzVZoE93HQrELGrVEqA03CkdE3ZvhoG8Kb9ILv1e4NNYlKkYP//rnaCSWjFSkvZMxNYEQmw4OpIuCb+tsEcV5fc2b8DwMNQxyYJAg2XBONGt5FtIARKW0mCAg6I3sPsM6CJVMVU1rZkXS37tO1AiY8De1caRVFdXd1XvvKV66+//uqrr3766adXrFjBzGvXri2Xy3JPF12Bvn37rl8//B5N7phSENinT5+JEyduP6WAXe6efu8rh5/OEWSzWTmKv/3tb+n2Y8IgGThw4JQpU6677jrvDE499dQXXnhh9erV0q62b9++ixcvltiDLzcVGfV8Pj99+vSxY8dWKpXVq1enBcFEC1w008SL+FOQVm4VKozXyBJfMnjw4J41UBQH7N2wF+AS8oSP84dhWCwWfTseCYH47e8RRxzR2NjY0tIiQxKmiBdhS7OMjTFz585dsGBBOhQnGaLly5crpfbaa6+XXnqpUChkMplFixZJ5wQpqBFhmCiKFi1a5BlLomxrjEnDlw2ecU948vTtKIry+bxkcKSl37XXXiv4z4P1Lb2579L84eKLL3799dc3EReR2UgfkUdXQRDstNNOAg19C8l0DfZWtnS53w4aIxHbRuJp4nxWrTJxmdlKHiNQ2jjD66VWxCNKVzYGK6Ud4NgZaxx4xC7jEZBzLDF/EVR3DJWK0NB74PNyFekQpHcRxdI4p7uOLuuQcWRa26Xnn6oRL2qLNAWS5LiUBHbe628vm9bltxy0gnO1Z6RrHvnWhYos2ClyxAxSqcbLqPUDSkOBLhCKiLrSTqSOpgfmWCOActhphKorcKmouKqY4ihdBqw2FkZygCMoUFCx65auzLIwcC1omznjtIi736aI602S5Ec/+pHswx566KF33nnnrbfeevPNNz/xiU/ILVv6v/d42y0lPO3t7SIHnpb+3LaWjpRIbNwY09bW5gkZMkhhSARBIBqX6XB3Pp8fPHjw7373u8mTJ/vPOf/886dPn75y5UrZyjc0NKxZs8a7c+F4ioeWk1IsFu+6664vfOELIlvuPaVz7tBDD21oaPBVEj5A0oVy0dLSIsEMSSvIrrRn1WeSNUjLhBx33HF33313c3OzVM0ITUF8drq/q/8u59zEiROz2axUBUvsREIdPhEjRTceCProkW/AK4qrwj+dNm3ahz/8YWl84x2wJBFE9UTQjNeG8ebVPtLSveuvTxn82LFjzzjjjNNPP10EAwX9nHfeeV5Ab/NGRDaxJv1Qf/CDHzz++ONS7L0x8+fdU6EluS+s1TVr1nhFu3Q8Iy1nvNXwQbFY9KHHXk7Jv7LO06LE1zPKq1azdQ6stWYRPK4FN3g9ooNjSyxJHM0Ep8gqZPP5bN8GZgdWSiIrNfk0/8Yu311rLrzxoSqlwoC5gh6ZYo6gbKlS1dEnrvYd7JiJFJ6QpBSc/PFeftdiLjVO6HqPdeqZas2wgA5jyLECWXZEpBiAcrD/Ujs1dWxVim76kuuuOYcoioxLAqWQ0X1GDDOrZ6fb+3KqDKfLF3QtCGeEoHUrVg3eDq6/tPdNd+MTKp94O6XUqaeeKrPn9buCIJgwYYLfMXe3Zx4RiSPJZDKnnHKKfOx2wnVNg5JMJiM5mra2trPOOutXv/rV0KFDxQd7dkV6TnK53JAhQ6ZOnXrJJZcIzJIzfOmll0oDZAlvDBkyRFg7Hod5AXgPGkaPHj169OhBgwZ98YtffOONN9atWyfOcrfddvvDH/4g9A4Zgydsps8mEa1ataq9vT2dVBLc0LN5Tl87xpgTTjihT58+69at882PRo8e7amOHlymddm11pKT2tgilEpdCZY45wYOHFhfX/+BD3zg0EMPvf7665uamuRzpO509913l0kQtqxvDizj8S3xyuWySqVu/YFs+j7AzGPHji2Xy9dee+2UKVPOO+88H1M88cQTPZVk89b9bsJ8a5u//vWv//M//yOKcJu+7oRo4jGup+8AWLhw4Te/+c1rrrnGi7KkY2xbOV4iC7tLMmhHtC3fC4M2QpuwvGblKtLK1fYfbK2uVVusbyF0FbI458AcKB2Fw0aPlLZ8QaCZq07TwkdbXCfexiZlLDoWkERKABC57p9Z+Ua2ArwYYBH8sn4aWHW8jqqxivf+20Glf7j2U+2qy6mfarUvwzGsRbEcOCgGOSJHEj2yhFjBAAlgCGbTWnFpSeOernmJ3LB1IIKzA0eOcEqLtqytpdtcDZdQ7cA2uK4cmyxR88pVcOzYgch2X/Z+c5mvwfNJB7mFeWlI2SVLvF28S6lUkniA7Ill99zd7/XrduDAgeecc45Q9LftLcnvRIVEKY9l414sFp966qm33npLcEPayVlr6+vrX3311XHjxk2ePPmOO+6YPXv2xRdfLKU3kju46qqrHn/88cWLF8utf/jw4fJRXsLSF/L4Hb9095XOOE8++eS11167yy67jBgxYv/997/vvvuE3rFq1aply5b57EaXpkVEtGDBApGI9W3VhgwZ0jOpknSXEy8zf//9948ePVoWSTabPemkk9KkhPTm3ieejjzyyIEDB+ZyOSE0SEbGv8xX0hYKhaOPPvqXv/zlnDlzfve731100UXt7e3pGpyRI0cOHz5cKqXXrFnjqbI+1yYDkACPqwkl+JLjLtkub74B5GGHHfbVr351/vz5U6ZMMcY8+eSTUlQyYMCAr3zlK57e6/koW3pxyt7g6aefvuGGG6ZNm+YPZ2Ov92k7UV7xvS3lwNva2q677rrjjjtOIGOaVrL1be3atesPflsN5t+xbZC+oZrbWbFkGWkNMtXwCUgpZZ1Nh0molmKgmjS7I7LMlplBQ0YMZwKREgEMZpDyOYWuuRf52I0FtYVBSwxQLcHco6OTJjJahzWUQKBaVXMVkUi0Q0mlTLol8nv5vUEPveGhpik8xGhtISKwA0kuDIAy5BjKSYlv6sM3EUti5moXwx7FJkjB2dobAzVwp2ErCK6G/4iBantntcGDTX2fI1YB1JoVq+Cq47XM26r7TbrMdX3dT9/4Q2RJJTAuHkXEvgqFQrFY7NnuyncY2XPPPb1m5faQvvGgJO1Qr7jiCiGCyDykpbiF5PHGG28IevNxFCnl/dCHPrR69eqFCxfKDI8aNerll18WeqxvlSxltOKVfa2K7PWDIMhkMp///Oevvfba5cuXDxo06PHHH7/77rvvuusucTmPP/74uHHjNngrf+ONNyR44MGW6LP14BKQkJgMTOJnURTtvffec+fO3WmnnbTWhULhwgsv9MjVi31JyM3P5A033LB8+fI///nPHtr6VnYe8QwZMuRXv/rVUUcd5YX8x4wZ42klEmd64oknxJsS0TvvvCNgxSMSIvrpT396++23v/baa77DS7pFQJf+AOnDlAevvvrqokWL6urq9tprrxtvvHH58uVSovzpT39aZjtdSLwV1qSgkL/97W///Oc//dlM9zJc//U+tOP16ERBJ45jgarPPPPMrrvu+tprr3mOeTqottViuGvXrvUnIp3E2eFsa4GStJZGtRccL1+6mMk5xdY6AiloOMO1F3UBBQ6OAK00g5nYWGs1ho0YLpqrSloRC66nNC/TpYVc//X9XpaUVhYcKGLuNnXSkE6IOdRQgCZW5GoRGlUdgXIEK5EPgubuBavSjQZTz3Z60PESQhmcUSDmlvY20ophiQjMBKGngBi6miBzzEJJ2eDEdJ08pp4jcaUUHCMIR4weM50UCA4G0qqwGjKBZoiQ/gY/wREUKRi7ZuUqKCaChaVtl7ZYP2rqFUiFdOnv494b+f5w9fX1URRJwr5noMRae9xxx0nFYI/TCpvL/F04XZoh0dDly5eLZJzsj73Ut1RqSKwoDENhwqY3qffdd9/bb7+9ZMkS8bj777//Cy+84CspxNEK5ksHYLzklHgLOSNPP/30Pffc89hjj1UqlUWLFglqYeZDDjnkO9/5zvnnn79+GYUXK/MlLQ0NDWnK5Hs32VKLA/YESXF4ixcvvueeew4//HCvDb++y6+qFShlrb399tuHDx9+4403ioK7sEc9mWb//ff/xz/+kZZcGzNmzLJlywS2JknS2Nj4xBNPeDJEW1vbqlWrcrmcCNnJXA0ZMuTYY4+95JJL9t9//zfffLNYLHYR8EhXdG/wimhvb3/33Xc/+clPelkwIjrmmGNuuOEGr7jvEcnWAdPLly+/8847y+WynM1Nlxx79RdfZS39ogWceWm4d955Z/z48X/729923nnn9LLfmuY7D6RV/rb+MP5929qRknRPQ5FTJKLEJBkirbS1CTqaw3WYLBkGk8BzxdAqiqI+I4ZbwJg41JFoeVUb3rMNOvlnkWN/r4Pswr3vlrFWBkxCMw2qiMT4iU7BI7mIu30JeniXRiedUVf69pAACogUlSoV+TJWRLY6wcRVdXp/Uf7rspeexpCqn29ZaRJKMRQPHj6sun1JnZ+NFSevf5pcbFvXtQBESjmuKsNuE0tLDnRJvXuKnL+7eTalhOgHDhwoN7ieVQULZ/D444/3vdC2k0hJF0sHk4Sv4BUpPPtEfICgK6+/8vbbb1900UXS1MY5N2nSpB/84AcCfXzvty5lxh4Uesc/b968H/3oR/fff78xRhrreEkJ+d5Vq1ZJp7R0N3n5NGlm5JMLuVxuwIABPZ5hATp+nfh6UWvtGWec4fkcnvealvnyX8rMDzzwwM9//nNhYkp9kD/qhoaGJ554wieYjDG77rrrwoUL5dsrlcrw4cM/97nP7bLLLv4FF154oXQL8udCmE877bRTHMcvvfTSY4899t3vfnfZsmWihd/e3u67KGywkYJ/IN2L/MEaY84//3x/4J7iutWqWF977bViseiDl+mj2KB5bZUoigYOHLjzzjufd955//d///ff//3fHmImSbJkyZKjjjpqwYIFG9i/bflgiRS1pb96W7Psem5bHJS4GhJRUOSjAgwkXFm8MluOtXWklWGyUA5RBOu8Noa0wIUTtoFSSpFTDgWnNMIVAIYN0VA6qDUFICggEtWO6vfWCBwAAYHs7wFCIM3zQNDS74UDIjiCCrSLSxE5tgTSqVLZ92QZE2c4cM5BaRjWAZhYE1WrZhQEiGhf7ELd3Gxt8rKl9V5SD4U4BqhSbNMu0HDOJIFWFZcAUKwAWHhnqJDWkunC6CACu6qmiKspu3R32QeOWTkHzQqhQmOd0ww2gdxzWSkocsJ3ER/gFCtCqABbG5uCqncqTsouDFoq68AKVkcq5B4pzG4W87RW71zTQYLa/HWoDviqCnFCuVxOSkh87D2tiuHdpASN5SaYLjCpr68XVfJtXnrjv10GLHSZLnpZopYhXjmtGCFOwhMjZBva1NR08MEHi3gJMw8ZMuTVV18Vem8mk/Gv9yRQoUTIh7e0tDz22GP333//k08+uWbNGgkApMNa4iM9IhRREAnO+68gIukknK40Fk2IHk91ep34J32bwHTWz+MVTy6Rtzz11FNXXXVVU1OTVxORCJwclNa6rq5O0MyCBQtOPPFEaTQjc9inT58//vGPBx98sP/qr371q88884zQd9JSIlEU+dzQscce++EPf1jWealU+ulPf/rzn/+8qalJegx5YRh/gGlJnnR7YSK6/vrrhwwZctBBB3neTLpdonyCr4L2i6dLTqRnJcREtGbNGtF5S0NYCSn59SNXpURB5KLbeeedDzrooO9///uDBw9m5l133fWBBx6Q6KZHq8uXLx83btysWbOy2Wy69GkzXo9pmZ80y1hmcuHChePGjfOAewfFJVsvzNt1bnwEDORvQ5vof+dpVvLmau5g4z2K/p1BbifaU5vX5MaB7eAAa1GaqkBFzwaT2ERWTpIk1WYAO9pZS7dg9cRMuSd6iCMux6dC5JLxrEZPmRwyZIgvDd22MRJxaRLhJyIfBBJ/L4XB/n+7RM4FVXi5/SRJ/v73vx988MG+rKB///7Lli2TOtVMJuM76YhHlAIZrfW6desefPDBfffdd7fddjvvvPN+//vfr1y50tfvpIPbUukqf/br1+/II4+U7IZMsgw1SZK2tjbRPpfnpVa5Zzol3TWvn+YTB9baBx988LOf/ezixYt9H936+nq/KgSwynzeddddRx555BtvvJEmRH/kIx858MADPVl1zz33/M1vfrN69Wq/xjy9o0tRjA/m5XK5a665Zu7cuQ8//PBJJ50kAueSg0vTY916HcQEL06fPv2yyy77xS9+IVhTQn1pPOTXkvCBpCJXPlYiW/9OgnLYsGGSQPS9gTzT1jNp/A1TZv7DH/7w//7v/951112DBw8WInlTU1OpVPIFU77WbNGiRQcccIBHJJIk2uzIIB3Llw8Pw3DdunXz589P82N2RESyNUCJ6rLdTvEdSqWS4FPJCLBztBGBeRJuB7PIFDvAgh0BhfzmHW210dxWZCdtDatdY/6C3+aoi4igCMzZhoaefYKD66hXtBZCQ9txYImvzRFQksvl/HqTG2UX7Qe5P3rXmO64prXef//9PbXCP9iG5hNY/fr18wfiKZayWy2Xy74cyfdlFdQiT77yyitnnnnmO++8I0Bt0KBBixcvlvtvFEXSFlWUTGU/2tzc/JOf/GTfffedMGHCWWedNX369BUrVogPExjkr2tfSSH8FXGfdXV1BxxwgG//5nf5q1evTsMsIZzW1dVtgh25eWdSAgkezxHR1KlTvQiplBA/9dRTAwYM8BkrIlqyZMmf//zn66677t133xVfGwRBQ0PDZz7zGck7KKWWLFnyyCOPrF69eunSpQJ/ZX58SksUZbqEc0SwVU7owQcf/Ic//OHpp5+eNGlSv379PAdWGELpylgPKYR1O3PmzM985jPjx48fM2bMxz/+8QceeGDhwoU+dujDGD6IJehQJt/PfA9u0dbaI444Qq4mf5V5dotcUxI8Ewg1fvz4b33rW48//viwYcPkE4SUPWPGjPVvpzL+NWvW/OAHPxD5Zk/z2kLXl5gs5nK5PHPmTI/+t/TK3HK2dQlxnSdKdjYKHelbWj+eUhuiX+5VwqB0kusxKFnvlHWcRO4UMN+q87MFjGul0tXGE9tQ9DQ9qmqBlEN9fc8mWUMrpbScozgGSFVrxncM831E0+3U/Y0S1emphn89YVYCCX4nKqu0X79+J510kuAVn5XYVsflA/KCnET51B+LHJ00yfMqrhJ78HxPARk33HDDxz72saamJqlHHTx48J///GePV8T7SlTg3Xffvfzyy/fYY4/99tvvyiuvnDFjxsqVK6WvjeesiIPxLeLEYXjvK9Jt5557rld48zt+aVMnIQq/75f8yKa7yG4uk32510V99NFHBw0aNHfuXNljZLPZww8//Oqrr540aZIEeCQX1tTU9PDDD3/iE58QarAcUd++fb/xjW9IM15ZdfPmzTv99NObm5vF10qMKn1QoqafJgMJkvMkZYEyY8aMefnll5944okJEyb4/nlCdhH85+Gmr7iWxdzS0rJkyZI//vGP559//hFHHDF58uRf/OIXK1euFCaNnGWJVfgufb7FTM8IWLI+L7vsMvlkj3F91ZLvIy2Y7JhjjrnqqqsES3l4BEBIxGn37/NTy5cvv/nmm+V0CH7qcQeJjVkXUOLzWS+//LI/Uzuu89qWLP2O5k9gABrUxav4PxSgOD3RxIAB9wCUpL9goxoYPVUG2w7NK7FWi8TSUm7bwpwfFQAw8jlOycLyekxbJmxQLUarWqNRBsrlKqjcdg35umue7Sg3bs/180wL70Hlvuk9vXAe5f4ot2ml1H777Se3S7lrb8PVK1/tW5GNHTtWqmfTUW5mXrp0aaVS8cUsfpsuLu2GG2649dZbly5dKnNSKBSmT5++//77y16ZiObOnfvTn/70tNNOGz9+/D777PPzn/98zpw5opvuszlpORBxDxKX8vXDMnUSYx85cuTnP/958cfpHnXt7e0zZsyQxrYeCNbV1XVpSbPlTLbaQmv42c9+dsUVVwiGkAXT2Nh47LHHXnrppV6r3svafvrTn5aYmRxIY2PjMccc8+lPf9qXW7/00kunnnpquVyW+7CEiNK8EABCnUkHJKSm3W/9PeDTWu+zzz5vvfXW2WefPXToUK/TIx8rE9tFBkbQkoywtbV14cKF06ZN+8IXvvDBD37wqKOOuu+++/xKFr8ucNyHanoWDxA4NXXq1EmTJvl4j6jW+jiNrIohQ4asWbPmpptu8jNQqVQEIVlrZ82alY5/eOAo02uMkY7K/jrdjNdXGg37e4isRikT82t+s4OhrWPbbEeFWhWZ375v0Fn6jsEMBrNj58AgokBDOWy8a2KPRlRN33RESnYgL/cejOTwwFXx+21klllXW9UQgqCqZEr4l8mXTiVH1V0ImAlJUu0ssKMhSfGgmUymUCgIXdHXGfr+6UqpOI5HjRp1zjnn3HjjjZLyF98jXrZQKAwePDitorENj8gXJYrXHzFiRD6fX7dunRyLJ5bOmDHDlyB5XAJg3rx5t91222233SY8EqVUJpP54Q9/+Mgjj6xbt27atGmzZ8+eM2eOSKK1tLR0aZQjPiafz/vOLFEUSVwkfe/2AQ/xbXV1dffff3+hUPA8Rz+wQqHwyCOPeIcqzkmojr72Z0tPqXzL1Vdf/cQTTyxYsMCHzerr62+99daTTjpJQEafPn0WLVrkVbzEiUoLgoaGhltuueXss8/2/Nnnn3/+pJNOErkt34TZszJFScVHSrqYgDZ/7L7oWni1d9xxx+233/6Zz3zGx5Z8hyZ/X5U4hy9gljHIN7a2thaLxfnz57/++utXX331/vvvf8011+y///6Ce+QrBL/2LH0j6zMMwxdffHHMmDFSLOMpIPIVMtr/+q//8k2a5It8IwJpp+zrodbP46xevfruu+8+55xzBG1vRu55Okq6/jqRE+rPznZYgvdebItfUbSxp2oqF35NBBR0CVCo1Du4ihKq/09EFoxwi4x/hy7y3tghpUHJtuxc5wGoYMBuKvx4XNKJzCUdjJ3rdinTtrNyuZzJZGS3Z60dO3bs66+/7rM59fX1ra2tsnuT119//fUjR4689dZbW1pavPyaXDijR49OtyDxbd+3yXGlb5rW2iFDhvh2u75qQCm1Zs0aInruuef+8Ic/LF++fO3atW1tbW1tbS0tLdJE3lMKkiS56KKL5NMkSuTZnbKj9YkwcYFhGLa3t+fz+SAI6uvrpSWQ6FzJFtY3oJHP6d+//7e+9a1sNivjTNepyhw+//zzfjziOEePHi113VsH/wVBcNNNN91///0iZespR5deeulJJ53kZUvmzp0rblUWhkxIpVLZa6+9nnnmmfr6ejneZcuWLV++/MMf/nCxWBTvm+7nJxjOe9lCobA+u05crD92CYp4RnYcx5/61Ke+/e1vey6LdBiQc+QpI104rV6QxlNHW1pampub77vvvieffDKfz3/kIx+55pprJkyYIBdOF6pKt8x3OHr11Vc/8pGP/POf/xQVeT+3xpg+ffr06dPHf5HfHsgbZ86cKWGb9OT45ogC6WbMmFEsFuvq6v5NWu4mrq90jsZD8xUrVvic6Q5q225TRQStWFFV7ZQZhE1U3yhSSmuyRiIr1fjqZvWt5NU+3i+5mw7zdTfYVInT1h0Ri4xbz65Yx06REtlCSJGtc6R3GFDipTgERhx11FH333+/X3hjxoyZPn16urZi77333meffQYOHLhmzRq/rZS70m677eaLRX3ZzrY6Ll/ZKyGH4cOHC4fXFzuIN5o3b97JJ588ffp0LwEiGYo0zkj7LQml+MIcH/CQt/hItTjL8ePHf/zjH58yZYpwUNra2t56661p06bNmTNn3rx5S5Ys8V1q+/Tp86lPfWrKlClpOQoPTZRSzz///LJly9K+p1AoTJgwYauJwRhjJk6cuHDhwvb2dpkQCWzU1dUdddRR4l/jON5jjz0kUSKlNxKOamxs3GOPPW666SafQbPWrlq16rjjjvO1rFrrAQMGjBo1auXKlaKmn057ZWrljekZ8EddzZ/WwgyC86IoeuWVV8THDxgwYOzYsaNHj37rrbfeeeedYrGYfotHloImJUrhg17+Wli3bl1LS8udd9753//93wMGDDj99NNPPfXUCRMmDBkyxOsTvnfzSS4hY/3973//3ve+d9ddd0kzSCEP5fP5XXbZ5cQTT/Swwxc0SZX4P/7xD+kc6UnlvrbfV1NLOPCggw5K1zNvLvOXeZfW1sJ17d+/v+8htaXX55awLT/otJZrTeCLCCAUCgW3Yq2Inkl5p4Liqgo70o1qBS1IzbBSCq6WqFvXshlHWl02Sknu0FpLoPciA7u+SV4BQWAtdEiJNeE28pfMTMyoVTmJ+ss2RF2OraIAACmFOEEl7lapSJdxM7MDo29fOEdBsONm23bZZZdRo0YtWLBAbta77babByVy4iSdMW7cuDlz5ngmShzHffv2PeaYY7zP8Df9bX1A1fzasGHDOgr+U3oV8+bNmzlzZjqAL/AivedLi16k27KnX9NF8HTo0KH33nvvvvvumw4X9evXb6eddjr22GP9x3oNEp/t8mjJw7s4jsvl8umnn16pVMT9iFsaPHjw3nvvLfefzRiR8ro13kPLYEaPHr18+fL0VGSz2f79+5dKpRNPPLGhoSGXy7W0tJRKJe/85MXDhg0bOHDgU089JT5YuvzMmjXLFwOLKx06dGj//v2ff/754447Ttocej11304lzeWU//XcC6/ln5ZB++QnP7lgwYIgCL75zW9+7GMfE0j0yiuvfPzjH1+0aJGEJfwCTvtX/y2+9MkftcCsxYsX33TTTXfccUcmkwnDsLGx8fLLLz/00EP32muvNGzaRO1kl/RHJpP56le/+tWvfnXevHkvvvjiq6++Wi6XDzzwwGOOOUYAWRfZIYnVPfvss3K+/PbAx6v8em5vb587d+5BBx3kY0hetpiZX3311f3228+/UWRaBNb4UvkuF3JardVXRaWRouDvV1555eijj/ZZyB3Rtt3OkjmXz5NWstCVUhvcwacrhAUlsHXOGQ0KSKHcw16+m7Z//56ulELnOrotOZU7kimqXlhghtZoa5Pn30s1L3d+LH37qnO77b1wt82zQeM4Flkqn4B/++23/U1HIgRvvvkmgJEjR8oeSN5FRHV1dZMnT5YbWZft/rYy4fDKXjkMQ+FResau3FhbW1t96iqNqDzV11u6iV1ahUW2vB4TSFxdiqs9R9UjG//Aa4tJ7izdNcZzJ4WDsnDhwn322WflypXpwgrJrB1xxBHijTZjWN4DEd+nN47jYcOGLV26NN35OQzDKVOmzJs3b968eb/85S/79u3rnMvn8169Q16WzWa/8Y1vvPbaa9K+QI73nHPOOfTQQ0ulksQDpMr66KOPfv31151z++yzj6/b8mEPybJ1WVRaa5HfSGuiSIxkyZIl48aNmzFjRhAEe+6554UXXlhfXy8LYJ999nn77bfvvfdeETWRBezVRzwE8UG19MapKvxdiw62t7evXbt2xYoVs2bNmjp16uOPPy5UG9+ooQc38NGjR5999tk33njjLbfc8vGPf3zQoEFeGUvm34/KOSfBM5/O80tXFomcgmKxuGTJkrRYYhAEYRg++OCD/fv3P+WUU37wgx/Iqhbqj+/CI2/x9VaeiyMz5qu+ZbXIu3wtUpIkL774Yhc9nh3OtgEoqWq8MtfV1RGRgWeV8ibe4gjOOa3klsRaKVjnXdq/b12WsbSs68HsyFF0uSq2k0Lc7cE0aq2JHIOB1jZdU8+jzk0BxYirDXG8da7fQZTLVlsx72jQRPbfpVJJHOppp50md2StdVtbm89QSBThr3/9axzH/fr1kxC3ZyzW1dUNGjTIb4zS7MJtaHIUEmMYO3as0C+EmZu+xfv7r48/C8tyg0IUUoJhrZVdsu88LBMl0/L2228fdthhgwcPHjp06MSJE4cOHTp8+PCddtrpwAMP/MpXvvLyyy+LF5E3dhFu93viKIqKxeJHP/pRAQRp3DN48ODvfe97MvjN20AuLYclIugHHXSQtKrxqEgpddppp914440CRC644IK333572rRpt99+u2ydZX6CIOjbt+9ZZ50lc5LL5SqVyrnnnvvYY4/5yp0oinK53DHHHHPnnXcKjUNWkbhAWUvZbHb16tXt7e0eo4inbG9vl+SjUkpOn/zX5Zdfvvvuu0u4ZejQoRdeeKGAJB+RqlQqxx577HPPPTdhwoQ+ffrIavdg2kcRfIFJmqrpnxEHLDxZOftNTU0jR46UsIenLvVgxaY5IgJMfTGXf42MoVgsdpEJ6dJWQkJxq1evTlHyq0o5Tz75pOCVL3/5y9/85jd99CVNm01nheSQPRfKw3T5xmw264uh5L9mzJixQb3gHci2UoRng9TKXCFfck6RqmZmNuJSxAl58jxbaFbGMRKLYmlzjbDju63tRpucDR5stTzVQbFSO+Sy2HJGPuKhFKxjufi7Wcwr3Z6ZwIR8Pi8zLhVFO9x0+7YmF1xwwa233trW1hbH8YABA3wTDbnpr1u3zveJlVteXV1dW1vbmWee6W/caTLHNjwiqQ/yBJfJkyc/+eSTnl4qTmXEiBHjxo074IAD2tra1qxZs3z58nXr1nkJCgEc8rtcLkvoXnIQMj++eDWd1xBCpST7vfqWRB0WL148Y8aMn/3sZwMHDvzoRz963nnnTZ48WRytTJcUDEuk5IYbbvjJT36ycuVKX4Dtszxjxow55phjfIFGut3dv28+WCIl0KtWreqSOhk9evTdd9/tScTy4vr6+ssuu6xYLHqnJdlnHz5Zs2bNRRdd9MADD3i9YOfcoEGDbrzxxjPPPNNHofr3758+g5JTmDt3rmjXej9XqVTy+bzAHZmcRYsW/e1vf/vSl74kM8bMgwYNGjBgwGWXXdalhFXA90477fTmm2+eccYZ//znP1esWNHW1ubbAkjwydNNvK+Vj5U/6+vrRbkul8sNHTr09NNPnzp1ajoz0jNdNXm9cHRkQrxosuTUPISSLjMeQHg0s36cUuq5vOCNfMgPfvCD//mf/1mxYoVz7utf//rdd9/9+9//fp999kl3S/DBKn+W0yBDomiSRBMFQj9jQRCIQs/mZdduZdvqNy9ftqmVAFultbOJY6cQppuvpMP1VTKsUuwcHAIEyrJyjNK/kb7ZmAeT9ee63yC4eny12KNgZwXfSrDXUKXcEqQXkHNJJWbbEyaIf0++UPBcpR0IlMjtxt/oM5nMLrvs0rdv35aWFi8E6bW6hw0b9uCDD4ZhKK1k5CZeLBZlP7pdNbkQ3yBVvvLgkEMO+elPf1oul8XrC5/RGPPUU0914eJ10YPyd1XZOEp5ztKlS2fPnv3GG2/MnDlz1qxZra2t1tpisVipVCQrkY5dp5mh5XI5juNisfizn/3sV7/61ZAhQ84666wjjzzygAMOCMMwk8lks9lbb731xhtvXLJkibBKBan4TfDRRx/98MMPCydXTtmmG8x2y7oINg4ePHjYsGESKRFHO2LECNFM85VBkjEZP3686M17foMkI2Tx3H333V/96lcXL17ss2lJkgwbNuyEE04488wzfQcAH7HwDlg+3Fq7Zs2afv36eYEZ4Q57+fn58+dLYx2BBczc0NAwYMCAadOmlUolWajyXxIvEbJOFEW/+93vMpnMn/70p+9///vSBKBYLAow9ZXGSqk+ffoUCgUZz641mzx58u67714oFPyLfeKpVCrl8/keREoEPaTTND7I4XNMgpOiKGpsbFy6dKnvv9Pl3FUVoYhGjx7t3+6FEKWW6vOf//yiRYsAzJkz57DDDuvfv/+BBx74ta99bcKECb6NkcQX/R5DoLCsN4nBeF6Oz/tIoGvBggUjR47ccWtItwooSfNbU5bJ5ww7pQJr2ILXH0o1RpJ6l62GMVg5jkibdS09OYBNr1gJAP4bMMKHlDu+kHsIcd63JgiCWZh0CtRdYEJEjpgVSdEdFDmAaZuqAXZz/L6/RiaTESd33HHH/eIXv5A2LnV1dc3NzbJNP/zwwxsaGpIk6dOnjw/wiu8ZPny41wQTH9ClUnErm9ypvRYcEe2///75fF7ax0jBqhz+8uXLhwwZkr7VeopluhmhL8Xs27dvfX39yJEjJ0+e7HkMzrl58+a98MILjz766HPPPdfW1tbU1ORjGIKNxCl6EqjsO999993vfOc7P/7xj+vq6iTsITfxVatW+X2tTzDV1dUNHTr0T3/6kw9cpUmym8XS3eBE6+zFF1887bTTXnnlFQnY3H333WnMp5RaunTpUUcdtXz5cg8mRo4cecoppwwcOPALX/jCwoULJb+zbNkyOSNSiztmzJgrrrjis5/9bBcyqS9xSsdmmpub77nnngsuuECKY+V7ZfIXLFjwn//5n48//rhQsAWr9evX74wzzvjxj3+cJEkulxPk7WUA5RulRYDQSE855ZTTTjutpaXlzTffXLRo0cqVK2fPnr1u3bowDHfaaachQ4b07dt37NixEyZMaGhoqGpS11IkcmrkhMpX+J5Ect67O//pqhYPjNIdIn2wZ+zYsXPmzJGoSbopQTrXIyU86YvCF0CdddZZp5122kc/+tEXX3xx3bp1ra2tra2tS5cuffDBB+vq6qZOnfqpT31KAlee3OrVFMvlcqlUamtrk+P1RBZZGEmStLa2igTLNrn8N4tteVDShavR0Te4yilx1kERMW1CBJ0JPqWioAhMDEW0ZNHiUZtvpF48TUDJJjJKm/oQcDXMrjWYwcRgRd1NULyPjaqzagyUXrJoUaCUtGJW73l74wEjEWXzOSiqnrIdB/pJisE7NrlHf/rTn77rrrusteVyub6+vrm5WW5zhxxyiOd4SnBYKdXQ0DB16tQufnGr9X/fxHH52g3x7qL3II5fwv6ZTGbp0qU333zzt771Le+x0iXN3vw+Xv7XR7blf+Vev8suu0g3eedcuVx+9NFHv/e9782fP7+5uTkdPEhrifr4R6lUKhaLcsHGcZyuRBX3KW859NBD77vvvi79LMVjbUbwJ0tCNsoSC7n//vvb2trmzZu31157+XSGrJmWlpajjjpqzpw5Xpps/Pjxf/7zn/fYY481a9Zcd911d9555/Lly31yQYTSBw4cePvttx9++OHpKi3Z6/fv379///4rV670HF5Zn9/97ncvvvhi37hOSnJ+97vf3XzzzfPnz08Xaefz+QMOOOBHP/qRIELB2d6t+pbLMn6fGSGihoYGaVncpUtwl2iZ18eT09elA6V4aI9Euzv56c7DaTk136/HX1mlUunYY4998cUXV69e7ZdEuh2EXAKDBw8eN26cH7+PjHoq66OPPvrd7373jjvuWLZsWalUiuM4SZJSqfTVr371pptuOvroo6+77rqdd95ZlpmHJtlsVjoDeKKrL2KSTy6VSs8999zZZ5+9lS74LWBbaWNZjXmkn2LO5/P+Frax6ht0fotSKqOraXVyvGzJ0s0/1n+PJChFy95VbGvG4fZnXPttLYAVK1YInuguIvG3gzAMPXd2x5psr0AlW1gAw4cPFyqrzwuIzx4yZIiEwcWDyra4sbFRtLPSdSvyX9uw+sbHq30OXmt99NFH++IXOV4iks608q40+JDx+21xmmzosY4/WNl6+kBRNps944wzXnzxxaVLl/7mN7/ZZ599BgwY4EU5/dvTbYbSnXV98t4fS9++fb/+9a8/8MAD4vy8jpbnOmzGqZMxCCbwjraurm6vvfby4SW/YPbZZx9RS/MSrkqpu+6664ADDth5552/+93vLl++3PNGhRE5YsSIxYsXH3744X7hpX2q9HT03BqPLJuamr70pS8J3XXFihX/8R//sf/++1999dVz5871nYOIaMCAAXvuuef9998vJB7psexLn3w35i5EVKFNyHwKKOzCJknDBf+/0nXBQwe/GGQknmPRLUuvMb/kZABpJGStzeVyV1xxhRfg3xildPDgwYMHD/b/61eXj+4Q0bXXXvvUU08dcsghw4YN85mgJElWrFhxzz33HHTQQfvtt99dd90lPRkAvPHGG5///OdnzpzpexYKIvEXguRxZs2a5flS2+AW8G/bVtApMSAFKLlNaiByADk0crDHSFZB3gVlVIIgKCGmQMEghZWcVGkQw4EBZIKoLakEKnCu0rfo9Mx3nDOklIOKE5MLAlggcQhVHMABIZwCEiglh+pSMIxBFlCwKmAgECEUGMrpsqEgKFjTGpFOuHv7TqV0HMd96/JwFhrWUqCoYqG1IjhNDuAYxFAEKKgtra1RcSqrNJyrmFKMuKJc4uKMCkMLQmABBhGY4Rw5JgeOHCOEIYDgAFVRymitwEgsOAICOBDDkWOioLvBCaMAhwgIGO2t62a/HTI7gGpL0daKraxSjpBxCRgKFtAOGYYjJEwmVohV0K7oA7vuAShY5/SOVn5TMw9hBw0aJDuqYrEoNx0JTcsLtNbz5s3z6vLHH3+8b36WDjBsW4Kbj2OnibfXXnvtAw880NLS4nUztdZLly4977zzHnroIe8g/bZ+/WBPl4NK16qky2dkiywe+pxzzjnnnHMWL178la985dFHH121alValcszJ6Q8RFTD071yxJF/6lOf+vKXv5wmAKVLnzbv1Pn9vX+QdsNpldvjjjvu3Xff9W8Uku+sWbNmzZrlaTSixC8PBgwYsNNOO7366qseVPmp9vGA4cOHZ7PZNKXUK6v+5Cc/ufPOOwVbNDU1+aCOD7SMGDFin332+ctf/uKZGV3CHl1CXH4m06fV81TWj5Zt7NRvbLX37BLockLTkrVe7dC/5sEHHzz55JNnz56d7oAtgEwGcNRRR6U7YKcXavqLhg8f/sgjjzz77LOXXHLJmjVrPItI1FzWrl176aWXDhgwoFgsNjY2Jkki2ToxYYL7EKD/9vnz58utYweVotjy9y/q8m/NWA0dMdyCLRyBrLV6k6JegQqEQ0q1rsIObtmyZbJbIXAUKFQLMxQUVKq+VG1wSLRRF+b7AvaAMGVAHKhw8GDYBDpQITEh0jIYBQaYZGwaqhapVFvud6jhkgTWZYMom8kopTJBNSjN6VYygGLoGkDykS2P4pRSEP0350Do+RZR1bhFzGAsfXeBTUygOsCx/+DOxcBqvY8hIoJW/QcPBJg0Uqp7O7D16dPHWlupVKTHR5Ik+Xzehxmam5tlDwrgpJNO2g5ZbL6k07supdT48eMbGxt9fYSPPM+dO/cf//iHd4Feh2ozjmfYsGF33HHH7NmzP/e5z/Xp08drlMkD2bZ6ITUfopfs2MMPP3z99dd3CZ9sZRMAmu5p/Mgjj8yfP997ZUmFiESHtFmRd/mWvIMGDfrCF77w8ssv+w261AALL1hqXqRG+oorrpDodbqKRCnV3t4u4vRNTU2+55zPcA0dOvSss876y1/+4nU7ZDDb4eLcjDZhwoQ77rhj1KhRHgR7qRvnnOjteiC7icilkLgPOeSQmTNnfvOb3xw1apTQYiQlJ+m8ZcuWtbW1LV68WBDhBs0D1mw229ra6lsUbet56oltpU2VaH5QWiOLMHTcWKcogVOkDJsu7Zi7vFcyI845Ajl2RBQgWLtubXndOhinjNNQYDi2suUmIKgBDw3UNlO+d478dsKw9KfOpVlLINf9c9oOV9EBshErGIWEkFjYBJpBDnAKrDTkB+TAUKAt+FsBigmWyTpXSYyp1iu51I9EsEIgnYnlLmJlVcYNwO7fWjgEaAIApeGoecmKAFQLMzpV+yE4BWiuoivXWUaPGJoBwGg9bMwoeM3QHSyBswGTugljTP/+/YU8WCqV5C7f3t7+z3/+U+TI+vXrJxn6bT3erlZNxaauI8El11577ZAhQyTR4JunzJ079wc/+EG6qRv3tO3AxkwcRkNDw7e+9a0lS5Ycc8wxffr0Eefht9Re4c2PrU+fPg888MChhx4aRZFUKW+r+ZSoiZeeE6rjihUrPJfCC496NXSvkzFu3LiTTz55xYoVU6dOTYvRSd2QED5k5iVKcc0114wdOzZdUi5hFckLCG4TCS+pmxVC7n/91399+9vfFok/+UzJ1Lyfeq2vb8z8gQ984N133xWCjlcKttZms9m6urr99tuvvb093bVggyaBJaFDXXjhhXPnzv3c5z43fPhwSXH6pJWX9dvY53igLzXbTU1N6R5GO5Zt8Yut017cP5J7af8BUS5vAaUC4bFuYhELHKnmgFFt8qmglsydD2NgbbUeVCsQmFJAJB0TSdWOVgdEVdDDDCY4Aghaa3LMPZscR4GOQJqyWQvEgFW1PnHiYp0iqA5Pu4UtcRahAiHSgdY6pJCFLgcwnKNaHcxG9FKrkiIMy4AimVvBdrZndxxbWxWOsbxJV0xGBQaJ6zwXxFAOKvWc/zLFUIyAiZkrijF2DJQC78B1+WkbNGiQOAmphBQHIFT8fD6/ePFi8SLSILdbCv1bx7xkgscZwiy5+OKLv/nNb0qDNy98SUSzZs2S+7Js3De9rezZeNra2iQDks/nH3744S996UuDBw8WFyIRAhmqZ2UOHjz4wQcf/OAHP+iZBNswNy+u3UcmxDMJ2pNhF4tFgQtew4aZBw4ceOKJJ373u9+99957vZa/ABfpn+wTQyIzKlmAcrn87W9/e8CAAb5psBy4EH4rlUoul5NRSY/iCRMmrFy58hOf+IQgoSiKvKJdl9ZF7z+TvGqlUnnqqacuueSSsWPHylIX7ZB+/fo1Njbm83mJKm3Cr8l5FCQnGOW666574YUXJk+e7GdbLJ1AXN/S1fWlUkn0S3bQW+IWH7Tz6hHcKUwC0gh1n8GDLWnHrBAw8ybKcDVRpGtJPtKOq7WC774+E6w7AI+mRBwY10AAK+9yeUMiKB6ycC2OUs0CgnpQzdGHstmKQ1sZhrUgH6rho5pkqW+OV1Ui3ZK/jfh2lzg2DpZSG8QadYMNISbEhARK5sERbG02iJUUI0Gqo5TiKrTokVItAYSELYwtTpueN0TOqtQ69LqutahJ+mQ5WUMa0KyYiXNZDO4PIhgOaMe8BDtboVDIZDIrV64cM2aMtLrVWkv3kHvuuSebzXr239tvv73dtreQG7SP/wt+uuCCC+65554hQ4aMGzdOuvQNGzbsiSee8OkGLye6iR1hd42Z6+rqZCTye+rUqU8++eTw4cN9xa9kK0RzbMiQITfffPMee+zh1VZEl3ZbzaSn2ohkHBHttddewuWUBJ8Utsik1dXV9e3b9+ijj37yySf/8Ic/nH766ekaWtl85/N54ZRI/ENghJTphmH4kY98ZNWqVaNGjfJlMhIakc8plUoSYunXr9/RRx/tFc1lJkVSzIdJZFTbat62tMmSFqDw85///Fvf+tZuu+3Wr18/Zh4wYMDjjz9eqVQE6nk91g2anAVflC7YYvjw4c8///wNN9yQzWZ9X6F/ifB8n4RMJuNzvjuibfFFswGI6GVLHA8ZO2rh2++yYQ2yvKmuv9UdA1vFKggCWBhnFNT812fgrHMQAGwADUWcBiWdv1Qs3ecP/g3kXawKdURQTpFU9HbLiI0yGqubUBkZhFqDNMhYaN0xDLcV5f2lExS0KreXmLlsKgoItBZdN8VIp6j8Y679qRjEIFY6DAXpkFZcLZ/uiYYqKxAQkILWb73wai6Bi5NABTEnjpHmZQk08ReWSz0veUDHaBg6EIUcSFWTSju+9enTR+7mURQNGTJE2u/JTW3lypVLly71iklz587d1oPdgHnRcUmxe06lxEKOO+64OXPmPProo5LH2WuvvUaMGOEFJ/xecDMquIsyitf28DJc8+fPP/LII5999llxAz5Y8s9//nPAgAG++kPKRrYtZ9B3RRF6x6677rrHHnu8+OKLlUolDEOJ+uRyuf322++CCy4QplFapsyjMTkFElbxusBSrS3RFHlLEATPPvvspz71qZkzZy5dutRjSilvGThw4IQJE/74xz82Njb6MijPC06LxO+gLMv3aDK3XlP4jDPOOOKII6699trp06fvv//+Q4YMkclM10xt0LwOSlonTU7H1KlTzzjjjAMPPLCpqckLA27sc3xhsFQzSVOk7TC9+15si4MSJ5GCFESQcIgBh0E4dOex7+hnjDFBtQPORp2cEEoCKHmglHLWAVj62kysa8OgOtawzqHqRjsLfKY+UnUaW8efVA0EaNC/1fmzhEqQaXhz2uu7f3BfGKutCTK5QMsuv/NLSZgfrurbt8zv0Bkww/KiuXPDbAYlIzV3WlJIDMdQNe0YBSSpcyQBC5mLXCEvAjG+zjkg1QNlENLSV4jh8M7rMzPGhlCGHRMAV+XnwlEHCYnSeTT5g6AIikkNHT8OmuAsgsCx+zf4t9uLeS1Xv7sqlUpLly4lounTp6cTHG+++eZm7FK7uUzyCxI69ndYed6zH0499VQvJCUv9rUJPjexuTbZXvRTGBVp2e/vfOc7V1555Ztvvlkul7XW9fX1t9xyi2TKJM0h2qDblhiR7jsj4APA7bfffuONN5ZKpVGjRglxJJ/Pe46IV66T+IfHB6K34bPkUnbkK6TkW0SQY8SIEY8++uiSJUsefPBBKVxSSu28886HHnroMcccM3To0LT0iHyCpIfErYp33LxdlLc3k5lMc5AHDhx42223pTs8ywz8S+kgQRs+oemhZKVSGTJkyE9/+tNTTjnFN2feWPxDsmaiWde/f38ZgP+oHcu2TXjNyYWhqWHIoHKAQgKylkhvwsNJKz6tdZzEsYtDCiWwsW72fKxtQf+MDSMLq5iq6gEdVRzV35tq99fZSCkLEDR3n/QR6ki75G9/vGf3c89AfSGKAtgESYIoRE3bXisHKBHqoMQBSopvt8RvWIfYYfGy1x55KlpXDCggZdlKhTUITnWO2qj1pkTmL8rnoclDS8Ugguu+cihLRNpYrF23fM7cRmOjMKwkZadYAV2CJZ0WTOcPcWAbUJ+dhlUjZEQ2SVS0OXukbRPL5XISYyiVSkOHDp07d64x5tFHH/3Yxz525JFH3n///StXrhSnIp3PtjcTx+ZForpolsgBSqN2ucnKrVNwSc9krzZtEtBOZxk8nfbAAw/8y1/+ct555y1cuDAIglmzZnmuotbaj3DbVll7FOUrsJIk2XnnnX/5y18KzvAQxJNh5Uk5agFkXgFFMIrgBsEfIh8s8CvtHY0xw4cPv+SSSy6++GKvvJ52jSLV6jXO0w2YfCnT+xWReMU5X+6bFlP2gFv+V+ZnY/dJmSWfpEtfAgLiTz755BNPPPHBBx/cdPdv//nZbPbmm2+WP3dERLI1QElHr91UEIRl/0TB6El7FQPqo3VkA8sObuNt+WoEOgJFCDwntk+Mtc+/1Hf8iRZMRAGpxDH7NniSKqr6504fzR3SstWxWWNUoMCssxECVTblhigfx93kEjoTxLY8Z8HdZ5x/2HHHZ+sbYpMwKSjy8RirfCkLMkYOeUv9pmJ5+YIFrz/7XHbx6r4ujBwbRRVnQJqrhS2u2lqIlQUUOAyisqlkw2ySJAwOKGDmfEM9JDQCKIJ1Ip3f7UxU4mxEBKjmaTOCig2hAEkJWUcSuKkljzp9tPNthAAwlAEZrQePGY1sJPEbItI7UvebDZuvt3z33XenTJny0ksvVSqVp59+er/99nv55Zfnzp17yy23rFy5UinV2tq6HYZnvXNaX5TCBz88p0/+9LfOLURBSM9SF/204cOH//3vf587d67oXPlKhy5AZBvOsx+Gn9g0bvOPvYq5fzI9fv8yP8N+oy8E6vQxyov9K/2Mefqq/y3iXV1G60eyHS7OzWh+taRnfv3Fk1av36B1eUGXS0CQzSWXXPLaa68tW7ZMQLMPxqQ133yzpzFjxnzwgx8U9LmD4sKtGCnplElRoc4gjrHLWFeXt0mF4yQIAuO6TXDrY+nd12f2PesYymSdAzRCRdZyte4U6LTv72C3rlftqxBQwHAwJtu3IVm0PB8VSnG7Rve2bsw2NNQAav7n2w+9MbdYiaNsxiltwWCl2QGwNa4rE7Jbun6inNTn8qa9vQ8jy6ggdokKghBWymuU6izwQaDElANots7ChiqjlbZwffr3AXFVWoWhiQCL7q94rYhLFaqYpW/PRqVCMF2i424jj2tnqVY9rJUJ1biJu0MDtlozZZ0NdsCLMG2iVikMkuOPP3748OFz585999136+vrJ06cePjhh994442XXXZZa2urlOds6/HuqJbuCjt06FChf+6Id/Bee7+aIJIkSU444YSBAwcuXrzYK7emlet8eCyTyYwcOfKyyy6TVb3Zq+u3mm1xUNKpRVqn+IWC0misH7bb+PKzrxd0kJgSEb/3IcnnRqX4rRdf3hcUgVlrVKWpqdr/jyVxkxYjWe88VWtvwOyYHGlVN6DvEpdktFLd33ZTQORcIyJrbFIp5aFDp4rFEmkFQDv/bXDvXVn935l/CiKTKGcVABWSCyiUmI3TgBRB12pvFQClyVjO6MBYo0DMHLPlUA8ZPRKw0EFHCVOPHKLlRAcByu71p57NkI4QVWxiOBYmsPOCcjUAmf4SqrFZLVBRQD5XP2EXqTQihtLKJskO05FvIybsOV9YKP2hmLmtrW3WrFmzZ8+WuL1Savfdd99+mgPvcJbm1foubjtouLvX3pfmQ1NxHN95552HHXbYunXrfMBMCpLlsVSrFQqFY489dsqUKfLklkiGbh3b4rfwjqRJZ85pYhKEGsQTDzog0cpVm9d120+HFivmLcT8JagYYgDOGEO1Ap/3dPC1mmBmUkRQQZ9hQ2wmjB1rdJtAXjZlckwmCawpQBUU6Uo5wy4LzjHlmAqOCo7qHNdZ1FlkGTm3BX8bU3JJooEQ2hEs4Bnj1DWfVVUfISjnHINDFRp2FZuYQI3Zc1fo2nscg+CYXffFykJSYGBF87uvTIdJBC9GYdQJfACdZVyUp7jKOI1CRWPouLEoFCyoKk5jnd4xdwZp80Kc7e3tq1atOuOMM6Qe2FMRgyDo16/fbrvtdvfdd7+Pxam2tMmO00uT+cYrvdZr24MJ41uquKMomjhxYr9+/WTRiiaNr7iWO0YURR/5yEduueWWUqkkN4odFJFsDVBCtfJf+eHat4YqBBQivdvkSTbSJRtnM9kebPqyUeDa219/4GEkSupHiUhC/DWt+JT33eA9vKaMoTSBCGxH7z6hooFAm+473UhloyhL0AwysGW27TamMDBgA5soG5M1ZC2s2yo/FGqEFGjlyCXWODgiCnVANRTigARIFGKFWCFxBoBjRwAUkVKOKCY3Zs9dEWmolMCdoh6U4RIcSuW1T/5ftj3WziWwzCyK8qqjzEbVpGg7d8EQREQwGmVNHzjyELCF1iyqJmzU+yJqIFzX5ubm88477zOf+YxXFB0yZMhOO+305S9/+eabb/7Vr36VyWR20PDs9mBdKCOiB7ODNjDrtfefef6y5/RceeWVgwcPlruBb+MsZd5hGB577LE/+clPRODOd5jaQaVKtkJDvg0+hFJg60hTn912dYEipXu27TPGZEL94kN/2+czlyBwDqyCyNpOhMcOpu2GRie9c2rcUAWtxu67V6uL+7Kqo26PSlFQiRPR40jAgdZkHFvrd/kOYNEEk2SEZHEYW+i30mRMrKwLESgdEtiyiZM4TDW4ESKwmA4CtkxMBKqYWEVZ5zjTUBeOGomAhAdD2ovhdf+UMUPrfzz0WL3TkdKaYGyJXJjWg5G56nI9pd2vJbTD7n7A/nCOAcuI6H3Sa2PPPfccPXr022+/TUTTpk1raWkpFArNzc1BEAwdOnTatGleulH2TO9jfaotaj7j7nsRv+/btfTaDmS+vskLCl911VWvvfba7373OwEiXOut0djYeOKJJ959993+zuA7XO6gN4ctv9PakNuiKoeDoRQG9hsxelQQhZW4omsI4b1bxcUBoXn+EsycDa7qImtNlFJG6fSZNZV0r6Ru5YdhLbNz0BpjRg0ZMzJOEup+RDex1kEFKhOEGfm2CCoLnXWUdTp0OmBN0KxIfgLoLfpD7DQjgtJga2NnDTNrpW1Vs7WKRjQjcsg4QCkmEUYjBlkmA9rv4ANRXwBRR+jIAT1TySfGytVzX59J5ZI1iQMCBKHqOO+q43xRWgS4tlgdA5aQ79OAMaOkuppFbYXU+0CnZNKkSfX19aLq0d7efthhh02ePFl4bddff71oKNUWud5Bbzrbg/lCBg9Etm3jvV7rtbT5dta+tNgYc9ddd/3whz8cOnRooVCQ1wwaNOjLX/7y3Xff3aUqe5vr6/w7tlVuarWwhdtQs1c4u+9+k597fZYCFKnutnrVYVg2RpfNnGeeG7/fHipU63/vexkdKwQg55isQX3d/gcf9MqcRUk50d3kcypopZR11jhmIAiC2FhyrvYlNY0WUbH3SmRbbu6dY8cKQQDFgFI6hrHsvEiZYgCOWAljpGyNYnbMCqQosAQQHXHU0SAYZy0pAgHkrOWAesApgbEznn+u3NI2NCokrpSYSj4KKnEZFKgUiNzI53oUpAaPGIbGBgSRNRwGZBKOAnoPPKLt3YjonnvuOfroo999912l1KpVqyqVykUXXVRXV3fsscd6JmaSJDtuF9DtwURYQgLgnvTaSxzute3EfOtsUS2SVWqMufzyy/fbb7+nn376rbfemjhx4qWXXlpXV+cLxzztTFiuO+h6pi2Opxyki5uDY1gCKShAWemsZoFS0vTwEz+89KpRZZMvW2bWQIBqpacDKgSrQOwUoBwU4MgprjYBLqogVIExpv/kvU586DfoEyVEQZCjWtMdVlIx6jQcmEFS1Kq8bqmT1jTGQat2KgcItIubn5v5s5M+NbRdZdRaW46zYTawXLFxBpkynNJBOl3nlBOOLQHgjGzoCbBgJthqrZELHAIoXZMCiwEm6G7royt0BBWcT3NYctXcCgPkdI1VoyGtapStjQRA4KDhglpPHgsYwChnCVrFigLnlEVoddAeZtYUMl9/6RkMKZhIRN8QuOrXM5BUmzA7OKA6BmWhLBCbJAiCCOSSJAzDYlIKw0w0v+nRS69489kX62PUk3aVMogS7qguVoywQ2cGTsGAK9oGpChOcsgaHS7L6D0vO+/Y676IKGStSs5lQqUdwzLCHZtmIfeR3//+91/72tfmzp3rnGtsbHzzzTeHDRu2rYfWa73Wa722xW3L38Ep/bCDuGitNH9jhLr/gZPr+/dtj5Nq7bWUgaQ+oCou3hk+VTXPiJyzDnb+nLl4azYsh0FgUp6eaq34NjE0UV1OyuUIEYEVdP+9J46btOc6juNSe6SDOC4n7BhKZyOGhXXV3sJUxQHE0Kx0NRRSbb6rpPKWnYKrDcNZOIazQGd9kPdqHUSQWu6pBvxAIrQKEKsOrijgamdZdTrl1b561uulslKsYECO2DKASmKRyRx75qnIh9IZqFpLVSup6gTCO5TpQYCzNheEimGsC5QGIx9mNIAFi/457TVOjAKVKu2FTEGBctmcP1k+XlJbBmydDZWGo5AiFYZlW3GKDjjkYAQazpFGGCgFsLXQOzYikb2RMebss8++6667RPLcGHP88cdv63H1Wq/1Wq9tDdsqN/FqqKCjpBSAxBNYEdigb93Ok/cOchmAmJyDs3Cu9lP1666jKBQsQRMwwNZGYZgLc7Zc+uud/w2jwGByHXWlnTz/BvrrVXXMkiSMMso5LaGzMDj7ykub+2QG6gKZJBtmYzgX6RXlNZEKFYyGo5r8qGYVQoVQAVStJbFTcBouhAvYBc5pdoTqoRk5QOVc9+tXmJyt/RiCj38oVjr1Q1UpXWWhuBpgUsRKs1JOwIoyUBWoClQC5aCIlXKqMcgrw1GQsZYR6GZTPuiyC1AIoJGOYNma3IqHOF68V5oih0xa6hq0csbAOjJWObP0vr/o9kpdkNEMBcRxbNhUyiU5MQKnkGL8OFEHclo7WHBCVALXDejb54APQAMBMRACxLDdb8SzHZqvTT3ggANeeumlww8//Nhjj502bdq2Hlev9Vqv9drWsC0OSjjddKYaPqj6DpMwaSAMwclhJ51gg6DirH+hl6lQgDgwneJCohZNCaBMnCRJJa+jaY/9HUtXoRJ37XwHCQwo36C4i/dyAEUhQGSdgtZBCA31wcljjjiwxGygyuQoDJi5XudyYaA6hNkcpZBWLXEjwRJHcArQcLr2JMNVGabkHFXzHd0yzdDVzr0dP6pW1Ox/UA2T6KokWu2NQe0pB1hSRkF+XG0hlJNKhrKwYK1tQ/4jnzofOw1GpmOldEF1lF5DVaSiwAiUSspJRzCIHRJDxeSh3/+pgCBIHCU2qzKObTbMatId8bDa47ODJAAAgABJREFUqZfzy8yBDtg5rZRhF8O5KJp4yEHI58CGA20Y7ACGCjTv+KBExNOkZnXYsGGPPvron//8514JjV7rtV77/8S2OChJd5xH2qdZBAExgIBQnxl06P6ukLNhJDtmVwsGMJzQQXRaTKv6ycpBZbQCOwunrcm2lP559x/hOECtK2/XRIPq9BGprbWLLQAygEN7sQS2KOhPfv/rpX6FcmOh2cTtlbgeQcZaVykTrIVzkKyN42oShMyGt+oeIihHPjuhtFPadXv+A7gALoKL4EJAfgJAo6Pfj5PCGZAIpEqEw7+ycw+gWoSDlSPFpBSyMbN2usTcOqCw31UXwcWMaronBqyQSFhmuDad1XBTrdMRAxaRlCA7qzMBrAEHr9z/MK9rC+Mkck7DwTkGx0ns2Kpq8qs6KoayMp4aU4uIQmhLVM6Gh5z2USCxSlmh0RBgmZR6H6hMCIPVd+rKZrPWWumB3mu91mu99r63rZG+6eIqqrQBAgBjXNkZpxh9G/f44IHtkVapMXmlNer8TMefBFgXKhUFQchoNHjq939GsUKJrYISAq+nV9LFqkGOyNfZqHyhgCgynGDEwAu+/dXlgVN9GvOF+vakHEJbsBa2LDmhmjo4C9iq8AhqLlzVDla56p8KXM2haFaakXLD79W488ip8+QIy6QWOwDDuer0V38zOnFZJHyiU/pyMZQLsnE2ShrrvvyLm9GvgFyGlKoprGyyDLjTaByUIkiTPAdrEbsHf/HrTOyihJVxuvoOlfqd0uCvPQhIWWsZMIkLVVSxjgf1wf6ToLXS2taaHb9vzDeFl96hUvjXGynptV7rtf9PbGuAkiqqYIWUD2brAECDFJXhoOmw009cFUhDlg62Y5e+eY6qPAyqkUwdjHEmMTEZl0ksVjWvePTvqFg4ZnKWOlglMoauuYbUn0k5RiaylQRQCcPmMhVinH7CR6Z+Zm2SlBJLOt8KFGFiAHCanUR0mBzgHByDXS324KAslIFKoAwpS8pB6Rr1JABpqO7WGwOoKFUhFUMZKJsiBVu46g+xJce11I4hl8CZ1E9CglScZhexy7DLMDKMgBEwSipYF6j5FH/0sxfjAxOhABVUi5VqyZo0MGL/Txe4FFZDJsSUmBhBYJ55IXlnMVwlHwQhgcBMbGAZimijTleBNMgyLKCdtqR2PfKD6JtFJkipxAEBsds6DKkta4I/RM9Res37tlu91mu91mvve9tat/GO9ry1fwMFB2auOmai7IH7mcF9PYhZv11dV8fHIK5WHEc6YptEoKC9cs+PfoaYwYISNsCB6CSkVktgJMapTMjG6SiUkgeQYtLIhvteeemRnzhvbSG7NqBEB2FU78AdA5SGw9WoieMUDGIoYZdYqvI4FaBSAnE9SDc4EWBVHawLmyrGYfJNY4z8yNgcwVSJsY4hRGDXhQcsiZ5iXXZVxEdddsGEKz8FYkShqJJ4+kinTkYbPMsEEGJjnXKABXFoLBL32x/e0rfd1KlcnJRkMhI2FGgLZuoo3UmvSALgnNahc1AqsEojlz/opOMQEoictRrE4EqcSEce2vF9t+gTSNtxkdMQLY1tPa5e67Ve67WtYVuxIZ845VQ3EwcOlbbOZFiBgEJuwjGHmSoTQmsorbVjtmCmqnf3tFkFKChiSSswnNFKGxvnlarMWrjqt/eikgDsYAAkks6wXTXvUz4UQaCUJkSKNQDkwigABQAyWWh9yLe/esQ1lyzLqDhfSIwlDlgrAwrDMKtDYhNCkTR2UexgGVaRlOJYC0sEhg2VckgyFBDYwlVgTfdFNSIVEqtAhUyKtFZBYOAsrNakiTVXy3wYlmFBLmKOFBGxZcPkglAFmjQ7x0ZFuqRsUXFJUwwo0gSsLgTHX3nRwdd/AYXAJgmg4zhWgaYaN0WloQxjfQVegUoUqgpbS4wkgVVtTzy75LUZdRVrndHQhl0CxxQkjlGTKO04sahWgBMDSlVsJQpCHWaaXYX71Q888AMINRS0DiSOEmZC6W+842undfRk8Q96cze91mu99v+Pba2GfLU//EOHagsVxdDQcIz67KEfOyWOdAWOSTMYjoiIgsCIbkYNl/hPVgAFWgWBYac0DEyedGPC99z8C5QSXamQSQDnnKlio9im/VbauSIlOS/PiA9mo5CNkKUDL/vklT/7QVPf7JpcUAx1ogLSQRybSpJkorxjp5UmkCVHWkHBsWNnAlKhpkAhigLHsQZVuARwNp9BpEqu1O35NI4YzjkQOYWKTRjIRDljTQASbmkAikiLSCURGeucc2EQaKWSJHHGKOh8lLfGEMCBikNaF2FVhtv71Z355asnX30FQm63ZV1fb8pxlMk4TyfhVGG2J4OksWdNFYZBWuvEJdAKLZXfffuHdQkXmLkGB0UtvkusKE1mVlUAxBo6ULpsk1I2c+BJx6O+PmYn2m2dvnbHRyS91mu91mv/n9tW7H3TZR+r2LIFnBYyahAiUDsfuF//XcYkddmYXT5Tx8yASozhjWjlEmCMC3TEihyzAmy5VIAqL1nx6k/vgNUh6cTEIRSsZesQaWGb+qF1cYrWP1MrSiaFSlsMFaAuM/i0Y770/KP9P3zw8kJQCoPYQgVZHebXxe0chC2uRGEUu9iRUwqKEBACRRpsk9ia2JEzsAiUjai5vcUoE0Tdnn8CRToEkDjbbq3K5YJctjUuAsoxs2MwFBM7sAU7MlobEIECq7QhUfDV0CauZFxQcJFKqKL12kIw4IRDLnjo7okXnoE82YCibJ6JdSZKo40q3EhVLfn/TJfjEkCwzDajA5QqLfc/3jrjnQZFxpTYq8t1PaVVEMI1gRKpqTZgUtrEiVGq2Cc7+ZzToKjKQSEliSz1vqK69lqv9Vqv/f9rW4lTklYrqdWMVBXuldawFkTMsEFw3EXnrQtdESY2NmEbhqHWoVJKWCbrE00UqVKl7JxLrMmHWcDGSXufIHrs13ejqYjYRtZF0qstVEliagPq5Go3zJGoMTUy+QgEJkJWu6w6/65ffuV/fr3L8R9angtWZHVzPqzk69ujIFvXf11S0UHEOkiIYiBhGMfOgQmWVNm5JFDrTLk1LrGiLAVh9ztLM5KM1spxRge5KBOXyu2lciHfSEGUgAwARKSzRBEjAIVl44gCrXMIMi6IoHJWZ0thkET5NQrrCpnVdVG4+9jLbv7+mb/+GfYYh3xYhmEVACo2VY1UtYk2ibUgU1ezNnSOLFCMH/jZr/pb2GIxClXqTR1pGtW57iYtUcME46wDyorGHDIZe44HXJAin9CmaS691mu91mu9tuPYVup9YwhCpaSOshomkJTXVCpJFEVExAyat+DGk8+qX9BcX7ZlUw51qDQ4sQFbADEpAAFLYF8BCELdlrRHYWStDZkVtAG1K4rrsgece8bk73wJ2iGXs4lRUUSdkYiMKkgxNEUOIkoFBuJSEuXCDiF3dmgvQQVIHBYuefq3v5/53ItL3p4dlkx/RJEjhdgZds4E0No5YqU0lNYll+Tq69pKRQ3KKHLtpTpogo272RMxC7JgCxeG2UpinCIDBimpIGUm5xwzq2pbGxQy2cSYkjNOgbVymgy4rLmoXXb44A8c/6EPn306JuwMRQhDOFvORtKgh6QnjnUBSGuqNjd0kDqqasMgrgbAXA1eoAMcOCQObeUZP/v109/+aWOxHGZUqdKeQ+QAU4uUECspSK7qucEJV5ekXBmIA1U2Jp/rsyC0l/7hl32POBhRAFC1ITB59NJrvdZrvdZrO7xteVBiAYWYwEDG76kJFk6Rsi4hIlEk1yIN37zq1V/c9cQNPx9qAjjjnFOKYE0EB8BAuVobOXFFjlgpRRrWWmtjrXQmmy+VTclxa2P+mj/fgYP2s0m7bqwHlHVQClTtmgNDcDWR8upgCexhipd/ZbBlRcQmISIEGnCIY1CI2MEy1rWWXni5af7i5fMXta9e01YsrmtrjUtlGKtB+Uw2ymWjhlyusZ4DrFmxasnbs2l1a11LpZ7Cdi53azozRI5hYRV0BS7MF1pMHIc6DoOGwQPy/foqCgCEpF1sysVyudJOWgfZUGcilQkb+vUdPX7c0HFjBu69G0aPQF0WuQiBcgxFAaw1gW5vLzbkCwCMBC0qSRSGQlAWbGJTEMQ3NewKSpIEhjBn8Q3HnDxwdWs/0kXTksvluOSqYioEQAnyoFqMxFANlNTEZxOtEqJ2FeT22e2T/3sPcoQgAlNNK86Bpaqp+gm9pNBe67Ve67Ud17YSKCkTAGSrhRlVkqqDdc5ZMFREQBiDLBC2YNGa7x90Yt2KlpzWkQ6cs8q4AFZJZ92OUL8CkMBlwzBJ2gMVmhDWWmXg4DKUb85m1D47X3zfb9E/lwSwsc1EmarfsgDBKmdrpbBIdb6l2sAZMACcy6jAGiOVmdaB4BQpOKBS6di1x+3IZlBSIEATiMCAZbADASFQaUc2gCPEwLPTfnLxVLWm2Fhp79Z0JojrCg3txVZCGOTza+JSpTF/0iUX7vzJ89C3DtkALHXSERwQW+QCWAe28EUc7KAI1iKTARFIQRMTEgcQIlc9/sRaDqsN7shB13oCo0PRFWBY5TpJ0cBDDIu1pXvOv3zJ31/sQ0ylYhhwYkoZFHwfQQVF6AAl0qnYodrlOGCnAUs6zoRNms7+xpeHX3oeZwK2UFp3xGOq0ZpqL6Te2tle67Ve67Ud17ZS3HtDghzOWquVZihpkULSlEUT+vX74JGH5/J11rk4jp1zLB13Ow9XmAeKFCwiBApUqpStglKqQFmwzTpe8vY7L/z6bjgXJ0kQRbzpCo3O6qA1CRCnRM5cK2NZ+tayUsYxCMhmEEUIYVUSN+bbMxp1IRoirgvjHJk8oSFEQ4i6oJzjct/6ppyOCxnoBAdPPvVTF7Z0f/opE7aW2yygw6CtUtS5zN6HHrjz5ZdgQAPyqj3nivlMsS5TKSiu0+gblfLO1Gs0hMgyZxxyhLqAswr1GcsOgQZREjtZC1YazyQODmGoCUiq/YM7uCPr6fOiC52jOsXWvPLAg7NenFZnlYkrKtDW2qzO+GXnWxZ3rSju+jeXy+X6Af2Gn3wi4AwxacVuAyeSe6T70mu91mu91mvbj235jaUGgLw8pvQXqlBHALJeZFUDGglyYdbuO/WSPz751O4uny+3Rw4OrkIJAM0UiiIZAiahq3LirAZpx42IbAyjTBkmC11XKY7n6Pnv/eTAww8p7DYWDbbdmTxnqxtqBiomiqKyq0CHWjkwYBUAKCV5HAvkPRCiKk8jksSB9u10AIQ6CDUQATYwCoqgoppKKSsFuAyHBB0ZTZpsQ1/dXm7cfUx7gdDNouCwEpDSCRlmG1k0K9rtzFPRmEMmZIWcl8BlJVVNOZ/Q0GFHyYwCgCpC0JCASCTvC6sdghQQMkKuJbEIxMj6XoiodheyLJXbioGKgga0S4JSgrlLn/3at0e3tOQslyOukLOGGQGJaBupajKIqxKxJkIprtSrjGaULStSKswlxpQ509IQ7XvpeRjVJyGjACJ2ZB0CAEG1ByKIpES6l1/Sa73Wa722A9t2dwdPkgSBzu4+Yf/DPmhCRSqKYRMYiJZ7x254o7tiYgKoAhPDGmNUktz2n9ehYpHYfBB06H9Zp6OoVC4FOqwVg9SyD7Ud/GYkKDAzM0t/ucQk0LpuyBDpB9u9zwFTtbAXDs45V58vbPaz0Em5lTra9qFLwRIhIB1plSSJUgiApFwKQHD6/m98h5uLYRi2oT1JkoB1RofKf2qtv3GtyMklcZwNI2ttbE2gA8MuTuKAVJwNXCHzoVNOBXOoQsvWWSu8mdQpxwaDLr3Wa73Wa722Y9l2B0oyYQ4g2Mq5Uz/TFlA50AgyiiLRcrfUISVCjGr3G7iab1MKUKwApbP5JFBMCMpm3fTZ79z631hXRsxVrOEciJgQ5nIVOFPdsSuvYkI18bQtYVUB0/r6f4fQw8wEOOey2Sw2KzGIajGM6hcRDCEWek3qRQYqhkJi4lI5E4VgVErluiiDMr91x93vPPJ/g41mgoUOdUSJVdYFTvm6bl8JbOASQIHYWKVUAlOxJpfPB1DW2eZCcNJFn8CIIbZSBjNZp5SGtVRjoqRtu1vNvdZrvdZrvdYd2+5u49ZZaEI2xB67Hvyxj6xSxgaqwgZQ0oHPdkieOF81k9K3qFZlFMslUoGzSZ4pWlu896Zftj79HNpNpVIB4GARUGxNxSUBAuXnQXX4OikM2WwTrRQROcfOIYoiGIO2olI9mX9mlgJgDc3MlUoFtNliBNRZGpUJFoKhXPpF/iWcmEwmCyBub6/PRmgt4dUZf/rWzY2lJIpte6mogpCZHRtpQEge9HhCMYEJBA6VTpwNg0wURe2lSjtiFUZ2xIDdp5wPZ3QuZ60NVAhWoM6NFUX3pjdS0mu91mu9toPbdgdKiKhSqSDUiNQhUy8uDqhrY5vXeWkybEl5XKIADSeanrV6GSU/YJULsiFTBKWdG5jPBWtb7vjP/8L0OZlMCHIq1O2trYEOMiqUWlZX845VUGI3SOv8t8w5J5kXDQKRW7tWdx9MKFLOOQElQRAQUVNT02YEJWAHOPnN5Cycg1NwIVwA/ySkaikEglwkibJMJoNyjLVtP//0NYPWxhnnLIwGQoKxJkAQUMAd8aiuKy+A1qRiTpTWJk7AHGTyzSb+yGcvQv8CchEUAYooQJyAiHrzNb3Wa73Wa+872+5ACZzLZHIsxMudBp542YVFTSVrfW5FAIgjRxsaPRNYgIuJIygFDgmmXC44F61Y89crv4B1bWgrwST5hoICnOOQEfjYC1IUis3dToWZSUETMRhaV9pLPUjfkLw99WdTU9NmHWWt6roaI3FV8MeCV6RbUS084VANo8DBORSTOy+/2s5f2se4iBQCykQhM5NSFEYW5DwPN/VV1WSZ1olJMjpTqSQOLowy65Qbvs8e+553OpQzbBLrSEJXYciJTZf89Da96bVe67Vee3/YdgdKQh0450gp4wzqwv3OPyM/YkiJwCASGQxW4hgVpB0uHKU230yWiKE0lE3iPAWRIsumLhvVl5KWmXN++6VvwmooVY5LAJRjaeaiGaomv2GpVoJM3Y6UbGJClaqqoAinpL29nbrvTpmZQNZaourvcrkMOYrNEjlgJZkyU5NECyTbUkuPCdtG+0ASMQIFdmivvPatm1ufeS2qVJx2CeKyrZSTuGwS1so4a9mlCcWuCmScZqfhKrZCSmkdElCfqWuNy80RnfSFK61yyIQWFOiItEpiAwXWqWlONeLphSe91mu91ms7tG13oMQZVqRiY10YxlDoW3/alZe0FyKjqkolCtCshO2R7jkMKF2rl3FEAGnomMuJqWQCzUkc2DiydvqfH5rx0ztQMlkdwZkgUKgJpQkCkdRNAnBPczcbRAYCJuI4AaBJIU7aiz3klBCRY6uIDBslNSybVwGPYKFqU6rAgBTbkkKqlLd6qI5hGWW78L6Hnrrjd3Vt5Sw7ayqOmZTSUah1CCjjnA5D21lNpKo0X8UpGlrFcSnQUVulkhTyux/xQRy2PwdRQhyFWQY7BxVoy6l67A5uy+acgF7rtV7rtV7bJrbdgRKlyBrHRAoqYYNADz7r5HDX0aUwBIXkQI4y0BkVktIJOSbnEw4BEADaAUCsUIJVCAKAklhZ4+BimGGt5r7v3bLgf+5Da4WAioulbS4cuGTTSCSGraD7HfM2YkQE5igTVnMgQWCMge027mFmxy7UoSiiOuecc1X12M6OuYdiYjXZeIk2ESs4BVZS5mSsAQDDYLCCkf43iWl78Km7P399g2PH5YgoIFLEzGyMA0DWaaLYJAL8OFU/1UEu0SpJkhBK66AYqeasOuMLn0VdQEBAigAFUpqgiVWn/o4dB85qO1zPvdZrvdZrvfbebfu7iRunlAp0YJlzFDlrUQgu+c51rfmglW0QZRXIgdtd2ZBN2IMG57fuGtWiU6dg4GxtL24JRrk+FdunPb7rK99sefwZFCsZVs5Uu89QRtfwDTtnNEKNcFtPx6ZMpbr2dLJ/J2xQSwJVKTss4AdQASuVsAOBYQHElUQDKJbX/O8zP7/mK0Mq7FrXNUS5QMFwXG2256CdSquS2BRUksUnWaCKjaNMTlG0Li6vyeiTLr8Ie+2GbKR8I0AhI1cfbmrkvdZrvdZrvbaD2vYHSgJljFGAcqycVlEOmoP99zrik2eX+uQr1oUIFBRBW7DORN4TOcDUup+EXGWHGFV90gGOlCGl4BoYA9eUbr/iP81TL6G5XevAImHNBo4JikHGZkhrKO5+JOO9mvjpbT3ZG7BaP2edpv0SKpXEWKfCsAI2gbIuzgSaSjFmLrjpii/0ia1qK/ZTmUrcWrFJNpPTrCKG/GgGsVJwCo5r/YGV77sMZaECnUmsMURFrfp/YI+9Pn0+wgCuJpknsnG1sIhbb8C1Se21Xuu1Xuu1Hdi2P1ACaK2dQ6gDJBakOQqR1Qd+/orcLiNb2XIQVGBJBUoF1lrtoBgEBVRLVQFosGYQO0vKqGoyQo6XlNPGDrS6cU3xxxdPxetvoz3WDCLWgbImUcyBDpyx5DhUPZVP440+72MGm8u2xCnUtY+1NQyRzYSKweDYVRQ5bRzWtWPOwh+fe2GfdRXd0h6BydmcygHcXikrQEGJ4j5BdUCQFCJRNXFdp5BY68KwRXNbQ2bK169Fnzo4hyjbMSbq+Fet92Sv9Vqv9VqvvQ9sOwQlrDQZYwAg1AAzCIFGXXDxd66LB9SvU86GIQKttXamo4c9A4ZgiKViNgAChuJqgMRBEavAKUcOyiZcyhszaE3pJ+dfGv/jZSQO1ra3NYdKg8k6q8IAHuP08Di25pxtxm90nqVhU9kWrtgQHAIFpXWcIDGYs+D7//Hpwuq2hnKSsawApxBzQoFWSsT8lWBBT0BmOKqFiHzuRkzrsKzQlKWTr7o43G8vFzCyGaS00cQkPRd0dIru1MCvtyFfr/Var/XaDm3bHyhhZueCIHAMZkCRTZwxFvlI77PLsZ86t70QtJgKQ5XKlbpMTnV2b1xr7SsVIzVRc8WkNKuAScEybDabU3BBXC60lr495fLVDz+B9qSgM2AHG1dHQlRjqmyJw6wSX7Y7E/E0cq6zyhkFGkprZ1V7jLJJnp/27dPP49kLcrHVcRyACezIIdCxNda5WvkwWZAFnCTQauRW1E4Z15gxiU1spAdP3mOvSz+BbFAihS4ooxZi0Yw0bOqo5dnWM9drvdZrvdZr/6Ztf6AERESsEJNrd4llhEEYBGFiE9Tl9v70f9TvNhbZTCku1eUKpUo7UsxHxSDAKBfXZDZCRsZBC60BpKA4rsC5oiklIelcrtzW2m9d/PNPf37xH/6KCqO9VIzLWum4kkCDoy2bHti8eZzNZCyJMF/QJAUzjgA2SCxi1/bY/33vPy5tWNU6uOysSQphzrk4DHSrbY+tsaHSuZwhZWuxlopCIn2J4XzixrNWNRAwCrlCi0k+/Y2voCFgTTrMWAsQWAqsyNkqrHFgB+fklDsfzNoeZ7LXeq3Xeq3XumfbIygBUIxLhm0QhomzYCAxKoigGQ25T33tP3Uuo6AqpXIhzMl7/HbZC8bb2sY6gKq1RgGAECoKgopNymxbk/ZQB4WyaSjbW772jb/f9mvksoW6uvZiMROFCZBsx65OpdrHbE6rRiCqkZJqbQyDFBwYpGfc/9frr/xcfcXmY1PPOhNGcVLWUO2mvS4qqDBwhLJNanRUxVBWVU8HdWaEcLXrDRRUHMdTPnMJ9pyATFhhQ4DWtZBX7fw6/15Gp397mSW91mu91mvvC9vuQAlrWEWZKBdQSHCZgEBAECkEFQ7i+iyO2P8DX//8rL515aA+TOqNYg7JaOMyXAlMBZWCDnOsiJUhVSZVqn6wTZQtqQRogMnlOJ8zYcYgZ23eVYa0t++3rHXOV37w+iVfxaLmPAVwJiAoQtlWLJwFEmuqFT4OJmbJE5lqtkjiCw7WkQvgVLpQhJwj52Ad2IHglDPKQcMqdt33ppbIQBmFikZJu0Q75RwcV4MH0riGlKWqI5cRdoyHATgLV4GtwMY+0uCqx2NsaChgBAmQAEaxVRWYMrW2qabykq/9+JlLvzxpjR3U3FYHG6PNJhUCDDhExsVOVVwm4dAkThmnEodEw+YNMlYbZEqUa1WVSugScpF06mNqy9fNG9iAC04c+MWL41xokcvaMBOzhGc0lP+JoEjos7UWihkgqi1kwuZsoLjR+bcdPCNhPkmLR3ksfQP8a3wbAeecPMnM1R7RAIByuexfJp8g/2utNcbI4yq/amPXS+0D/Vf4P+Vj089voq0BM8vL0r/T45eRMPOmeyOkXyAjj+PYP2Ot9cPz85AkSfr16RfLn8YY/19yFOkH8vr0PHQ04gaSJJFP8E/2uDV3e3u7n404jtMz44chx+KHlz7L6TUgb5eV02XM6RWSPhfpufIny7++y2ykh9HlE977Ou8yUenP7LJu018qZ9z/KUftz9EGD7bLYtvg5ZOervUXof+Q9PWSvnC6XER+RaXXoZ8uufTWf0uX5dplVuWo0+f9PV6/8nV+QtIfmz6t7+Ukrn8FrX9R/8shbXPraXXJFjNflMGdt8XsnFJKkUJiJp9z1uqXZ75z/+OrWytZ5iSJGdBKa9IqDEpJKasyUueSZkEqJ33rOpEQXE0tTGntjH3i3gdenTt7ys9vwvCBlFfETisSV6dVUC5VspkMCEFIYChKcR58Jz/PwKT1nq++WgkSIO5JGz3NYAkIERSnMCWlvvFffkgNn6xfxqKD6pyIQksARsmAFVau++Pnv/ru358rOGesJdgozNjEoPPBEaAdHKUzUw7VYJUjVrlMRlkOScWuEiHnQr2k0l6/+4QLvnwtclm2MUIklsOQ4DnM25Nprav6vERKqWnTphUKhWKxSERJkpRKJbl1tra2ijcqlUpJkuRyuTiOrbX19fW5XM4YM3z48IkTJzY2Nkp7RQBBEEgvAvlw+SJ5Xp7Z4HjkbqWUstYGQWCMaWpqmjJlyl//+le5l8kHyp0oiqKNHRcza60fe+yxtWvXNjc3NzY29u3bNwzDYcOG5XK5kSNHykhktJVKJZPJbOxzlFJtbW3z5s2bMGFCpVIpFArWWq21jFPaIzjntNbiz8IwlDuyP+RyuVwsFuM4XrhwYXt7u3iIYrHYv3//ww8/vLpgidLT0tLSQkSZTCYMwziOpf1CNpsVbxFFUbFYzOVyMg9h2G39oUqlks/n5c6utfafIDPf3Nw8Z86c1atXVyqVcrmcz+cHDRo0YcKEAQMGWGuz2awxRs6vjFxrXSwWZWaUUkqpJElkHmRdySGEYSjPG2OIyDnnv1drnSQJEcnHyqjkNfIyf/bTE/veTc6U+GmllHymnCallD8i+V9Z/DI2Zo6iSE6rjEr8rj8KWaUybDl9/rcxRmuttZajkKmQYTCzLDl5LEeaXtUyIWEY+lHJV8tKkyf96/25kC8KgkC+SJ6R/5UryxiTyWSk+ymAUqmUzWblgvKnQNZ2FEW+VaoceBzHmUxm09evfJ2MXH7L4ftpSZIkiiKZmU2cL38g/tvljatXr/7kJz/5wAMP+GUgE9Ld9bA1bbsDJXAgQkjVWL0/k86BAlUxcT4ToBwf//3/+u2SpfNemT62GEQIiIgSZ1CKKGfBTE7BAXDcIeSuq31SqgxaJ26UnCHHUImN89l80JaUXnzzlhPOvuLm7+PQfXVeaxXAAYlla7K5jHFMRDbhKCBiaKqGJ6q/CRoOUD4EInRNTUwgViCCdMoFQzsEttuRqqAmJmYJlqudgKpWAyUOjmsOXUCeF3T3xTUByXwwE1iyWwRitJXKdbmsjWOtqYIkohAc4LnXfvm5L7fMnt83G1njLJAJoopJVC02YaEAKDgNEJTIq3HHAJz0BwBce5xox1nKMLQBrYVVowZf8YsfoX8DCJkoz8wV4kDBxpaNDfNRd6doi1qXrfmLL7541VVXNTQ0aK1LpZLcjr1TFEcuO2y568ntL5/PNzY2ipc9/vjjv//978smRvyTvx/JR23M/VcXWOotchP/yU9+8uabbz777LOHHHKI3J7Ep2YymU2ACaXUAQccsGzZsrVr1xaLxWw2GwRBfX29cy6TyRQKhddee80Yk8/n5Ta9ifEAuPfee6dOnZrJZKhm4jLz+XxdXV19fX02mx04cODtt98u71q0aNFHP/rRMAxbWlpkxyluW3xMW1tbsVhsaGgA0NDQ8L3vfe/UU08VECaHFobhoYceunr1aoEv3imWSqVMJiOgMJvNvv322+JcvQd97yaeSW7o4nviOG5ra/vxj3/8+9//vlKpMLOM0xjTv39/OdF1dXUf+tCHTjvttCOPPLJcLsuElEqlXC5XKBS8YwuCQNwJgKeffto5Jx7OOw852DiOBRGKFxTHLKEg7wuZOZfLlcvlhoaGww8/vFQqyRx2d537cXq/6JGrhCXCMJwxY8ajjz767LPPLl682IPv/v3777fffvvvv//pp58usEA8useCfk0KRhFsWiqVWltbBa9nMhmZOh8qSK9huSIEaMq5NsasXLmyUChEUdTW1tbQ0FAulz2wkLMWx3EQBKtXr25oaOjTp4+fQMErAF566aXm5uZ169ZVKhWZTMEHmUymVCoNHjx42LBh48aNy+VygpastXPmzHnppZfiOI7juKmpiZlbW1udc/369TvyyCP79Omzxx57+JvGxkCJB2RJkqxatUoWbaVSaW1tlZMuA+7bty9tcg8r9wG/WZLfzrl777132bJlM2fO3HXXXQWZyfXY8zvgljfqcTBzS5npEOyqbr+rjVcQG6tCrZkpMYiBWe9+5aJLd575bggVKuJKHIEZXAZbRWBW1dLTTo5fAIRQHDQ7aTjMUCoTlsqVBl2IHTeza63PfPjyCyZffTnqAkCDCFobm1AUMmAtMumWcCSMTsdACCtN6lxHuMQosAYxiKCdAylWRbPkJ3f/9w3fH9FW7Nb0ZBEYWCa2Conjpnx0yNWXHvD5K5ELoIU/KhmZKhrz0RwPEYAUlOEqKOm0Sq0ja/5fe+cdZ1Vx/v9nZs65bStLXViqdLAiWDH2Go1RYkGjApFYImpMjFH82tHEFhVbFFuMgljRGIlixxYLiFTpZWF7vXvLOWfm98dz92G4i4tsEnLN73m/8iLr7r3nnjPn3JnPPBWEgJQHgVny4JMv3H5/t5TI19r30zrw82OReHODBJ3vRhOe1q2iRxlNBU5anVcSthGX0ncDGYiwcVpMkHDd6jz3oj/fWXTMoRCSEHZAy3Tgy1Aoo5d1zjkYcUGyt4n777//0qVLGxsbcebFBczzPNy44LzpeV7nzp211rW1tXQo3DsqpYqLi6+55prLLruMdoE0kdF68F3QFE/2ksGDB2/YsGHMmDHvvfceLiG0jpJVZrvH2bJly+WXXz537tzGxkZcuXGTKqUMhUJ5eXlr1qxBa0E7m2/aoF900UUvvPBCTU1NEASoh3CxFELk5eXFYrH777//pz/9KU6RVVVVX3311bhx45qamvDFOD7hcLi5uRmH2hgzdOjQ2bNnh0Kh7t27FxYW2ivW2rVrx44d63leY2MjLtu42OOdCofD69evLyws7MDyTPedviQofSZOnPjuu+9u3rwZbTP2PaVJFRe/Xr16DR069JJLLjnxxBPJGEbCyDb5fPrpp2eddVZVVRVeF976eDzuOA7ZD9AUgZ+Idz8UCiWTyVQq5TgOPmyu655wwgnPPPMMPbEde85t9UZP2vLly2fOnPnss88mEon169fT+eO/oVAolUqhae3kk0++/vrri4uL8ZHAp51GEs/qoosumjVrVrdu3WpqahzHcV0XjRw4jIWFhbFYrKSkpLCwsLS0tGfPnldeeSXeU/qCKKWOOOKIBQsWkKZBhwjea8dxUKPgtuHCCy+88cYb6QKDIFi6dOm55567fv161EnJZBIdjrFYDEUePofFxcVlZWVvvPFGKBTCM3/yyScnTJiA0pC++zgOkUjkiy++GDJkCN7r9scf9c3ZZ5+NzxJ++0KhUFNTE+4NXNctKio6/fTTf//737d/v+wbgb8cO3bsRx99dPTRR//973/H0yCDZce+CLuAH4woMQaEAs9AU1NDSUEBJFMgnA2f/PNvPz43FY93C+f7qXgBhDQEniMTQUoIIY0MG1CQaS+H/xrhA0AgQRpwdGZnbwCE47T4Xl40rzERj0QKExAkQ2r43nse8shtbs+eIAMIh0AKX5tAgBBKAihqTSewiZ02AI7xACQIZTI97TKRohIEGCGE0hqEMCLul9//l6dvuqNXvHmnhicKKgDfCBEISBlTHQsd/JsL9//tFIg6RmYcStiMV2SkgQ8Z546k4FM8FI4x3f/MU+qnQUgwGppSUJ148zdTl7w7P5YOglQyLITUgSuEb3wNfmG4IJmKB9tW4s8Mi+XFgm1aG0offAWuAGiRTk2n8HFTJo+cMgliLjjKCyBj3QVI+37Ucfyd39HuAsgF7jgO7rc+++yziy66aOXKlalUClcL/P7jTOE4zrRp0w4//PDi4uL33nvvoYceWrlyJU7BuMygPfy4446bPXs2NX/+nhsamozwlG699dZbb701Ho/36tXr2WefHTt2LC0ntPFt57qUUm+++eZ5551XXl6Oe1CacIUQAwYMWLlyZfvngwsG/rt+/frZs2f/+c9/Xr9+Pe5WhRCdO3e+++67TzrppMLCQrIzSylra2vXrVs3ffr0efPmlZeX23EhANC5c+fOnTvPmTNnyJAhOP5knKcZ1vf9zz///Pjjj6+rq6NbUFpa+qMf/eivf/0rrc1k6N7Z+45rqhDimWeeueKKKyorK/FmSSm7du1aVFR0+OGHDx06tFOnTp999tm333775ZdfVldXkzAtKio66KCDHnrooe7du9NAoXKiG51Op5944onrrrtOa11ZWWl/Oi176ODIy8sj+wpeUSqVisfjuPajpeGBBx4466yz6LN26mLxsDSw+KHGmE8//XTSpEkrV67EBTsvL6+kpGTEiBHDhw/v3bt3Y2PjqlWr5s+fX1tbW1dXZ4wpKiraf//9b7rppgEDBtx6660vvfTSn//850MOOQQFgeu6+N1ZsWJFKpXCJ58uE1+AMRzRaLRbt25FRUULFy60twR4qvPmzbv44ovr6upqampQhZMXjGRiWVlZYWHh4sWLKZoEzVHLli1bt27dpZde2tjYiLYudMjSmEcikbKyssmTJ19++eU44PjESilXrFgxevToRCJhB3zgu/bZZ59//vOf+C1uxzKHrsx0Oh2NRk866aQFCxbU1NSk02ny4DiO071797Fjxx511FHnnXdeO25c8moppVChzp49e8qUKdXV1UOGDHn88cdHjRqFD1vHdOouI/dEibZjI7BvrwRa2QQ2YzPGS7sCAKBm2iOz/vy4U91YEICrTaC9wBUJP+kI6WgIgxQAAUgfwBfSAIDwW68c84QzHggP/JAbbfF95bq+r12ptO9HlPvJwK4//+Uv9p4wHsIOOAIcMEJ6ABKkoJoZ9nNiUgAKhASQJuMv8VuDYzKiRIKBFn/z9L/85eadFiUhUAH4IARaSrYrSgAg4zMxAMJrzT2SILCme+u9b3VpZYQJ5vO0JMEICMyG2XNevPFPkeoGp6UlX4XSxnccKX0daE/iLlkbYUxKCCw9IlpjZmXrkUVr2ZhAaIyGkQABKJAqcFSFY/oe96PTZkwH6ZuCqDZSgBQCtAbP81TIlQIMGCfHUmtofqeoPbJDfPvtt4cddtimTZui0Si6cnAZHjt27FNPPdW3b19aTZcsWfKrX/3qnXfesaeYwsLCww8/fNasWeSMp71pO+Zf/GsqlYpEIlrrgQMHrl27FjeaBx10EBpL7Fd+13FQduA8WF5efuihh65ZswaXJVw7cU3ab7/9Pvzww3ZmNFuUYHRIJBK59dZbr732WlxjDjnkkH/84x+4faT9nJQSNRMuEqeddtrixYtxbcDjFBUVVVdX40KIv6H4Btur8sILL5x22mm4LU6lUmVlZddff/2kSZMosoT2xzvrVicpc/rpp//tb3/DE/N9v0+fPvvss8+MGTNKSkrQ04Ejhj6OO++887777kONhStr//79Fy5cSJeAixb+QIEXxpgVK1acdNJJa9euxceMfm+M6dWr14MPPjh27FjXdTEqpba2tqKi4u23337uuecWLVqE8UyhUOjSSy/9wx/+0DERlvWoGGMaGhrGjRv38ccfp9Np3/fz8/OHDBny0EMPDRs2DF1Rtp1v2bJlv/zlLxctWtTc3IzWi7y8PBSLY8aM+eSTT+hpwdvR3Nx86aWX/vOf/1y2bBn+ib4+4XC4rKzshhtuGD9+PNlaSI6QNdHzvBUrVowfP37t2rXNzc0k1vE1RUVF77zzzsiRI2nk8QgoF1AMrV69+txzz/3yyy/RskIRMIMGDfriiy/w+5VIJNBYiPfLcZwZM2b8/ve/JzGE5iW09v32t7/94x//+P1nFWNMfX39zJkzb7zxxi1btuAIFBYWXnPNNeedd17Xrl3b36XQF4Ge9n333ffLL7/Ekxk3btxzzz1Hl7xTD8MuJufkUqYHrN31tvVGaN9IgHQy7fu+cB3PEYGjOl/484HHH15ndNKIZlc0S/BAu9LN1CwB7be6bAxAIIQALY12NCgDgQBfyDTIAGRUxALPD4WctJ/SyhgIIhBEA2/AhqZ3brhn1onnwKdLIBFAY7MwgWN8B7TCpFbZuvyiIUJIVCSZc84Msl2HDMzWEqU7rQh9TKiRWLLDQttRoZRFCyZT5F2CkaCl0OC0llhVW506BmQAxjfgQ0LD0jWzT5v8/JW3yC3VItESdd1kEI+ANumEMYGQUgcBaJMyOlCOae2VI1sb9wVCBiANSA0yDeBJ8CT4EpNptACVcp11JtXniANOe+gOCOkg6vpGSiG1Bq0BjImEXFdAPNmcNOmdGpxdRnNzM4VK4F7Z9/3+/fv369fPdV2MJkmn00qpSCRy7bXX9u3bl7abADB8+PC33357wIABZHHBSX/JkiXz588nT3P7+TKZ58H3hRCRSCSdTt91111btmyhJIKVK1fSvrBtHkcWGAOB54NrABrS8QRCoRBe5rJlyx577LH2j0Ox/VprDDUdP358QUEBrh+jR4+mvSwZk3HBxljg4cOHT5w4UQgRj8fxZb7vUwQGWqcoPhRXHRRMUsrf/va3uMYEQXDiiSdu2LBh0qRJdAm4BKLA2tk7juvTL3/5y7///e+UY9W9e/dp06a99NJL+fn5FGnhOE4qlcKru/zyyzdt2nTQQQdh1GoikViyZEmXLl3efPNNjF0gaxCFNuPmfvDgwUuWLEEnCO340TJx6623HnPMMcXFxfgbpVSnTp1Gjhx5ySWXvPLKKz/5yU8KCwtRp65btw7vVAfMQnZGWCqV2rRp09ixY+fPn4+ujc6dOz/44IOff/75vvvuG4lE8FPQcYDvHTZs2Pvvv3/XXXfhjUulUg0NDRisWllZickveMuklOieeOqpp37zm9/07t0bl0y0OOK3qUePHuPHj8cYCwrpRTGHEab4JRo2bNjChQu7detGQTb4Mlye99prL3zScOTxMtH1hmJi4MCBf/rTn6LRKFpZ6IpOOukkVCRSSrwcClLRWp977rnl5eVDhw4lvx6d/DPPPDNy5Mj2E9bQU4nXpbXu1KnTBRdc8NprrxUXF+NBBg8efMUVV+BF2bbDLFDAUWys67pfffXVunXrlFLJZNIYs3jx4s8++6xtAmAOknOixNu2TGcGASBASgEAYTcUdlwAqY3wwUCec/TNV+958jE1MVXvpyHkSuUaYzAzJcjk8FqHMSCNzMRjgjQCtIQAsGCG8FLpSDgsjfb9tBTCg3RJS7KooSm+YOktJ/3s82l3QVpAQ4v0BPg6U/yUDp1B2aMqW20qIrtUmjFCm523AvgSAsgs75lPNu1pGw2OsfQQZPUCFBqwlbIXQMoXCX/l9MduPPHMyo8X5NUnomkv3w35fjKslNG+AwJdQBq0UI7rhlKBl3WXqHFxkMkoBk+Cr9CcJAXIuOs0hVXX/fY4/YE7IOYGYQeciDECw09MAEqKwPcBIBqJhkTOKXpcdHFuwgmIcmeEEIcddhiZdvH7X1hYeOSRR9LGmvbcWuvnnnsORYzneZFIRAixYsWKOXPm4BFwxqSJvp3zwalQKfXwww9THqbjOBUVFddffz2F3Le/OOH8jrOzMeaMM87o1KkTRWLixK21rq+vv+SSS15//fV2TomCB4levXpRMErfvn3xrxihiaoO7dWhUMh13VQqRYs62R5sr5mdoIErB1oaDj744PLycs/zCgoKJk6cOGfOHLSskLZD7YJWh52970KI888//9lnn43H4y0tLY7jjBgx4tVXXz3zzDMxyMO2HlE+SDgc1lq/+eabZWVlpOSam5vPP//8TZs24X/aGVIAgAOF13jAAQdg+CoGauCL999/f1yGKfiUnDidO3d+8skne/TogX+iG9qB55xGDCOdx40bt2LFimQy6fv+yJEjH3300bPPPpueZ4p+JXWInz5hwoTf/e53JSUlZJ2i2BfKvqFYXQCYMGHCqFGj8BnGL1Q6nc7Ly8NYChS1+D3Cj8bj4P2lfJxTTz0VR4PiOlOp1DnnnINhwhjhRMk1OIyUebvHHnugjKbvke/7++67L+UJ4wEp3Ice+FdeeaV79+5ka8SQlE2bNiUSiaOPPrqdrzBGwNjPgBCid+/e0WgUTYk/+tGPKASnnePgI4FgntTll19eW1uL5jfHcZYsWXLfffdhoHcu+25yUZSYbTXEVgRIBRjAKQAcECGhQqDAVVAYOXb6tJ7HHhhEw8Yzvq+NEaCkVK5wXC3AB6MBFAjXgGsk7ZKEAWEkGKmFTGgdgHRAQSLtBEZJaBF+swQj/YirpJ8sSXkf/mnGU0f+bN3jz0OzB54HJtCptPEDPD2NfhwvUy9E+2ACAB+MbyDIFGLz04HWWkMASngQBHKnFSt2e9mqSABkxrgEoDMeykxFEmFAGHQwGQBtwA8yYxoEkAp0ANoP0qB9SKSgqrH2pTfvOPwnb91yX7eallBLQopASeN7CRDa074ntA86CAKhtQSJ84ISDkkQ3RpQ4qIZRqo0+L4CEXYlKD8IIjKsQDYUhaF/zwtmPgZFIYiGtHRAQ0gIIUAKcBQAgHIdA+BA7kkSAJouaY2n5VMphfZhO0MHwzhwCsM/UcDpXnvthbGZmKqDx/n6669xp2jbG3ZotpVSvvrqq5s3b0ZjACW+zp8/v7q6GvVN+xeFsS92cD5ObTi5404OLyqVSp1xxhmvvPIKnSGVQ6BZlY5JI4PLlZ2XaGfV4qKOi0o4HF69erWdFUmxIyRN8D/ttKN+/frNnz9fSllYWHjxxRc//PDDFG5CVhm6tPYtB1Qhhi4Zsxjmzp3b1NSEv8nLy3vnnXdGjx5txwySAYYyoSjn+f333+/Vqxd9BBoecJ2mK6WLpS3+mDFj8GxxQUWjQpcuXeysDSqPgYcyxrz66qv9+/cHgPz8fM/zOlCkxD4+Su0FCxbg7S4qKnrttddOOukktFvQMonRqVk3HQCuuuqqAw880K4Qg5djjxLmueB7TzvtNPvBRpWG44CvJC1C3w66BahXzj777FgshgoGF/K8vLyuXbviW+x7RA8GPUj4HNqPcVFRUbdu3fArTDFJbb81AwcOHD9+vH3hLS0tkUhk9erVX3/99XHHHYfpxPS9tmUxzid2dnenTp3w6xCNRk899VQ8E9wYtH/XMA8ZABYvXrx06VK8Rgq6f++991paWnIuYKMNOSdK6LQsfyZkt14zmNyLReUBwi50ioy/5w/9Dzmg0QGj3Eg4FmgIwHi+50oVUo4GX4FwQIhWGwmAVCAdA9IIaYQRVGlDKgPCQCCEL7ErSwKSLXle0CkdNC5aPnvaXXccdsKa2a9CfUppJX0NWvvJlEQTievQNUgJQoLM5AFLAOG4ynGkFBK0r8FIp4MBE9jTRxlQujWuRWuQoJQSUnqg0+AZoUEKrSHwIa3BKBAueABpP1DShMGotO+kARrTNa+/88j4X9x7wa/lig0lnl/s+WFfK5NJ0cnIDgGBEJhQk2mzZ6RjMpEi2sruQXtJSnvhcDQSiqbiiagMx5xYo077oUiyd5dLX3waOsWgID8twIBQEvxkYBt77EP9UMCpqri4mPzr+PtwOIxWfZxuKN8V1/tTTjklFovRJCiljMfjlB5spzx8F2g5kFJedtlliUQC1waajJqbm++8805cGrHowve8HCEE5mRikQlKcsEls6Wl5bTTTps1axZuKMl0scP5jgzjWb/M+oGyWGlDHAqF7AA98knh2nPYYYetW7cOc5gnT558880344LUgRQDkjvo5cFQ1sbGxilTpqBtA9ehAw88EINI2gdHxnGcfv36XXPNNXl5ebjYaK3Ly8tPOeUUehjIokOeO6VUaWkp7uOpAAnmNts1+vABo0VdStm/f/9jjjmmf//+Y8aModohOzsOpKimTJny9ddfU8jzlClTcMmkrFqqX/Jdd/y+++7r1asXyQiyi2yXrl27FhQU0NWhUCgqKmrnPOnG4WBiKSBSeG218k5B7kXSVfSJdHAcfIxfpmorVM6nsrLyvffe22+//aLRKFp6yF9DR7AHxE7uLSgoIAPM9wkEwXAWY8x1111XV1dHuwU8q+rq6g8//NAuZpib5JwocQBccklY7hH8MRBWQAZKE+loA74x0LnglEfuLjlon2YdNCXjnoEARFRFRGBEEMREODCeZ9IBSOr+6wCEQEQBQgDCCAMiEBgHKpWRSksnkEoHEQERKZUE4UDUdQoaU9Fvy1+Ycv2fjz6t/m9vQ1JDMu24yk8mjPaDIA0SjAIjIO2DkQAKjJIgQGujA2MM+IGPHX603mkzsqPBMeBocDQoANRPKEqCIPBA+xAEYAyIAIyvA08AuCAV+Magl0q6ABBA0od44L38zgs/nfT4xF+nP11cmoZoY1KCwdNXRgujRUYACWGEERl3TCAy1dXCAAqrrGZukDagDegAtFDCS6XchN8FoiKZikTy6qTwSrtMnfkYdC0EJX0AAUoEWqcCx1VZSkRkGc1yHpw4YrEYlWlC20BeXh7+gBsd/Jk2iEOGDMG1H5cWIUSPHj1w1ssyDLTz0UEQvPLKK5WVleFwuGvXrjjp40LV0tLy1FNPUd2C9i0EWbmLVBoBzxnPBE0+uEG/+OKLZ8yYgb+3c47aHyWcwe2qWbZ5AH+IRqM0mbatCoomd9/30aNxwAEHvP/++0qpaDR64YUXnn/++Ti2NCPvFLgkoJ0J8yyEEBdddBEWQaGN7IwZM3Y4s5NPASXUKaec0qlTJ7um2RdffDFnzhyqYZO12qE9BkUMDRo6ILJCULOKkyql7rnnnmHDhh1xxBH41HVgEaJafDNnzqytrcWR7N69+4033piXl4ebbzsDvJ1D9evX7/jjj8eaN/gAtLO+RqNRW0iRcWWHzxX9UFBQgH5Pu8IyVYPtwDjgKt52DLPKN3fv3j2riBE+P6ihP/vss2HDhlHAGUqZrPtIl0DWGtd1O3fuTJlQ7d9Hek7WrFnz4YcfolMYB5NiyX/3u9+hp7hjo7FryDlRoij2os34k1Ax9q9ASukoNwxgoCh03mP3d9l3Dz+vwA+FUkFgQCpQAfjCQDgUpohXunCRSejJ2GaEobomUhkpjDQQGGOENhAEoH3X6Hzf5Ce8HgmIL1h+74VX3HX8Txc99ixsqXM8EKlASQFBWmijAFyVOcfA+CCNdIR0WpvwCKGE1P5OTxYUnrI1LgRxHamUAKFBSzAOCBekY4SRGuVX2OiQ74dakk5DEmqT655+/smfnHXfLy+r/2Rh53i6KOkVpaE4kCgsBGi19fitISlGaiuGt7UOSmthkowHSQegtdBSggRjdGAA0qCqfC80qP/ZzzwGfUshLwThiAkMGOEqRyoFJvNhWPFl683OaUG/7X0RAl0bOOnQDILxfRQBQCsEzmVoZyZvC6bM0Npsl3n9rs/F6ebKK6/EmIzu3btTyCpaaJLJJNar2OEKnSURCgoKcL2hGBEMd6VFtKGhYerUqffeey8Zt9uxxNBu9fsEmZIxIEuUUK0t/FMkEtl///2XLFlijOnRo8eTTz554403Dhw4MJ1OdyyaNasUOu5rpZTvvPMORkLghY8ePbp79+7kefmu49j5WZ7ndenS5YwzzsBnAC9h06ZN11xzDeWF2ksF2iGam5vJO0PG+ebmZnoNrpcYl0AGHnzxa6+9NnjwYMzg6EAMAZ7kBRdcUFtbi+4SIcSll16K8pqqidhr/3bBS3vwwQf79++Pay09n9slkUjYLiG8dqrs3s4422eeZbTzfR+/ht/n7me9zPf9qqqqtjKaoG+6XSAEBwcjiqja8rJly/bcc0/7saEnue0xqZgNmsrw9+1vTuh2TJ06taamRgix11572Q7QWCxWWVn5xhtv7OzDsIvJOVGydSkS9D9tO3Qy++fWvyoh00lPgATHhUgESmLj/zI9vXu/dMSNuHnxIJUC46hIAtLxdNxxVKuPRkvQBrQPxgPtgxFgXDChTEiElK0uHseJaCF80AaMCrTraQmBBJ1KN3VznR418fyvVs+7+g+3jz7qkyuuh3e/AC8FvgeBD1oLE4D2tU4ZE3hBOjAZDSKlA0YqLSMqvLPDY8esGgBNkiqV8gNfgQiDUoFxfA0egKcV+IEfF6kW8Hyob4HPly669s57R459Zcp1yY8WlKR1yPej4XDYcQKdiIFIiYz1pjVaRWqQAFIaqYx0Aim1VEYCZlkDCBDYfhkAAqF9qX2ptcCqbOA64RaAdGG+7tfj4hn3wuBe6XAkZUQ66bnC1WlcJgNwRGutFzvDWubi89kutbW16DmmGQS9xbiWY6aMnZK6dOnShoYGmrt79ep19NFH49upcFn7n6iUevnll2tra1Op1IQJE84777zOnTuj0RvXwqamJsxL/J4h9zQpY8Sf1vr8889H0zQGKFAmDgDU1NRcc801d9xxB/lxvuuwNBr2xt3eDdsngDm9drilvZLR8rDffvt99tlnyWSyc+fOhxxyyE9/+tNkMokRKpRVsbN3kFJ18N+Wlpbrr79+y5YtZD5RSp166qnfxyaEdxCXc/z3oosuwqhPiqSpqKioqanJkqq0StXX12d1iqGNO9rDKLwRRdvjjz/+xhtvUISE7/vkL9hZMBNqzpw5aOnxfb979+6TJ0/GRwsfBkqiaWfnTeX7vvjiiy5dugghsG/Ad70+Ho/bvWPwgfn+jy55GyljHEe1oqKiYz4LrfXGjRspztSuCUR2RLxrWFdGa41qnswzFPMOAN98881uu+3W0tKSlRXVtihRllV1h+0CSEZXVVV98MEHUspu3bpdd911Xbp0oW9TS0tLdXX1Sy+9xO6bnUdYP7QWUdxqzACwzSh+AG7IBQOpRAqkhIgLvbtc+uRDecMH1IUAIjGtVDoIYpE8JR3dmsCL7gYfIA3aAwhA40fYuge/B6nA+CCkGw6HIq5QAL7WWggTkUqlUp2MKEomO8dTnWubP/vrc/ecee69p5/zzYxnYPVGaE5DIhBprTS4oFyplBHplKc1CCHAgK+1lB0v849BMJnqtAIgEnaUg14PxyjQCnwNicBtSoWTAiob1s98+amzfnHbqWe9/8hTeRW1pUZGg3TE9x0BqVRL2vcUKN/4WmTKikirDxGAxNwZ2VoolvoRZp1Sq57Uge8px2kUfn1MRvbY7eLnHoe9h0Nx1DNaKScUCgOIcMhNJtM+GIOTTut935oKntNWxm2gick2tGJeK1UEpxhP3NECwLRp03C3hCt9r169hg8fbhd1xW1i+5PyJZdcUl1d3blz59tuu+2CCy7AomRUYxSLcC9ZsgTLjXzn49TGsW3P6c8//3y/fv0oSpEyMx3HSSQSt9122y233JLlVmh7fNpBtlUh9httGWeXO6OiFHghgwYN+vLLLwGgR48et9xyy1NPPYXmbsq46dhijKsO5Xfk5eW98MILuFvFeg/5+fn77LMPLtvtSxNyrJANv1+/fj169KBGNkEQVFVV3X///WRCI72Fl19dXW07JlALNjc3k9bBc0ChUFdXd+2111522WV4ZPwTBnx0wI0VCoVuuukmrCyCwdp9+/bF2A7P86jLTPtmD5KYeBPXrVs3cODAgoKCdt4Sj8ftpxQvn4R+W+zlHL96iUSCvF30TdyyZUv712tHGdu/11qj1SFLQ7eVYvQRnTp12nvvvXFXgAYnvHdoySgvLx87dizd4u+CRDx9rdp/PU4poVDo5ptvxjLKpaWlRx999DHHHOP7fhAEmNUlpZwzZw67bzpCICAQrR1uEQPCUD2MVoT2FfgCjAfhaCxTJsSV0KN44stP9Tz2oFrp+WACMOl0OjDaF4FDNhKh00r7SmupQWjIdNrVGnSQ6f0rDAgZjnggWjw/7nktYNIgtdBg/JAUgfHSkAocE+gUeIliYWLNLeb1T9+56g9/GnvSM8efufq+x+CbNVCXgngKmtOgTVhhTTABUngGknqnJwvs5htI8CX4QvpS+ioTguEHPgQafAOegbSBhgRsrqm844lXfzLpzlFHPXfx1PoPPy9siIeDwAnJpiAuHOlDkPQTBgLhCOG4vqPsbBoF0gHpgFRoN7EsVxogEDoQWlvV2DBR2TEmpKFQRVKBXxOTXQ7d95xZD8Gg7hA2cZ3OA2lS2vcNCEinvEgkJBzHVzoQ2oBWoBVsrVv/gwMnJrt/DdYqpQWSNluu644aNWrJkiW00u+xxx5Tp06lzGHaJLU/72O0qeM4xxxzDHo0zjzzzGg0iroBN7X19fXTpk2j/IjvIqvFHRWKcF13zJgxL7/8cs+ePSl3AJd/9BrU1NTcd999V155ZTsHp4yStjEl9jJA/hr7P8kSQLJj3333XbdunRBi8ODBf/jDHyZOnEgqirJS0SLVgZuIhg2UPtXV1fX19VTTXUoZDocHDhy4w8BJu8Wg3YvkkEMOwXHGuJlQKDR37lzKRqEbhMoVq67Zd9/zvFWrVqEVBAvFUkb0iBEjNm3aRA1l6E+0Ud5ZnnrqKUygxQY6Y8eOxf7AlAVDIas7bISLP0QikTfeeOOmm25qZ6eOBhjbwBAEAdZXbX+0Ka65vr4+q88wPqIdzoPNurq24VA4vFi7CM2Tn3766ciRI/FZxccAdx1oEF2wYMFRRx3VvoKnpzeVSmU1vv6uEUAr1IsvvphOp7t163bppZcCwJ133onZQxgFn06nm5qaHn744Y4Nxa4hF0UJbrgDO3yEnuHWQIdMrVRcJAUIB0zaAAA4ytMBFEQgqsY9+KeTzjjdSBEJRQIdgAIjhSJziMhIHy3o8FrT57Y+MGk/MEJKxxVuCF8vpVQgPT/hAGhhfO1JBxzQkEhFjenrOT2a/Pyq5pqFy/76x3svP/4nN5925it33bv8g/mJzRWt4aAaQIKSogPmZer/JzKXoFvjQpVSACJZU7vsw49eumf6Lb+44NzjT5xz+wNbPviiU02ie1J3SkG+BqU9308bBwKpA+M7SobdcBAECT+dbiOSVMZBs02Cdqa6nYDWlKVMZvPWSmwAQZAGKX500nE/f3Q6dMrzwyKlHBmKggeum5k+QmE3nfY1BBqEaa3lS3asH5alBK24NTU19lSIJdHee+89rP+NG8Fvv/32wQcfHDZs2KZNmxoaGtA8PnDgwBdeeAF7o1BmoF324Ls+94YbbqisrCwsLLz11ltxHbriiiu6du2Kf8XVLpVKffjhhy0tLe3Mg231Ac6GGM8fBMGee+75yiuv9OvXjwo00SKqlKqtrX3kkUdwHmznI6hbmP37tskRZOeg7Bts0oYmk1GjRn399ddYA/eBBx44++yzMcSBLFKUXdyBxRhNMmSn+eqrr7BAKrpvMHAnPz+fZFk7F4vCiEJNUTAdd9xxGH+DsUee523YsMGOGyDDPrYEss1mruvG4/Hly5djzgtqWZRKJ510EvZJjkajOJ5YMos+aGdZsmQJXgL2O9RaH3nkkdgPgRwWlJ3UjlEqK8GkrKzszDPPbOdzKfPWfiDbWY/tZGN8S1NTE9W2IfcfPvwdc1tQBWe7y499blmnSm2MBgwYgIrQ9318DOgb/cEHH6DpcbshtFjHFv9KdqPvY5G6//77sbuW67o///nPpZTFxcX77bcfuvlwrOLx+D333NOBcdhl5F6XYIFlSBBJv9z2JVtPPgzokwHh4CoNUkVSAH5hOAJ68P3/VzWi1+t33telyS1qSUdSOo07ElCgg5AMmyAAIxyQOqNItBEgwFcm04/X+BIAAh0ABA6WpA9w+VQBWOm4rXXwW8AAmBhArCVe0gIDAPS7ixreW/SpFPPBlHTvOmDwoD1G7QPDh/feUpmfqN/Z4THgua6T9DzXiXjG6+x5w1dVwOx34OuvVy9btmTR17VV1eAFDoi+JuinTVvdqfA36a0jrAOd8cto40BgMnk04IMMMvk1EAbRakExwoAWwkjwjdaqCUCCFlI4oUAJEQ2kUx92yotDh55/9pirfgVRtyWRiokwJIJwSEIIAEC1nlQotJ0ncOtK8sMRJcjatWuz5r54PD5p0iTMVk2lUolEArebdoW0Pn36/OY3v8ECr5T4QNUnqSVvlsVYa/38889XVVUJIXbffffevXvjglpYWDhu3LgHH3yQVnTf9zdv3jxr1qxzzjkHoyMxPYFaz+ASSPszXMsbGxvJrYB+/X322Wf27NlnnHHGqlWrqPIVhYA0NTXNmDEjkUg8/PDDdHDqF0NCgfqwU95j20k/y8ghhMBKbp988snkyZOXLl2KL4jFYoceeuh2UxjwBR3ICiYrC171ggULMOiHFhuMGCAH1ncdhz6X8pXwPwcMGBCLxZLJJNUCDoKgsrISt7MkpCj8mZJvyfv2t7/9LT8/PxwOb9iw4euvvy4vL1+3bl19fX1LSwuJBjuzlHrX7dQ4/POf/8TS6RgqG4lE6AxtC9AOlV9W2ZKs0Whn3FDzkRbE55zEB/VixKZOaNlKJBKRSAS9LfZ3EI+zw0GwK8TYcoo8KbZ/jR5XCn6iVFvqyrR48eLTTz8di/hRZAy+xff9DRs2DBs27JtvviHPnZ3KRFdaVVWFEV00zll14qlEntZ6+vTp6F298MIL6WLvv//+4cOH4+YHZ4P6+vp333334IMPJulv9xL6r5N7oqQDCI0N7zJ1QzOGAy0FgIGDJp4zpFPXB353rStkkPTyPN83gXIcHQhHysCYkAql0kkBIrOAtz7M+P+B9fN3sUP5LQxgNdS6mtp/fvLpRx995OsApHSU2tm0Vw0aPF8JFXheOOQmA+/lF15MzZolhIBAKwkhoQAgHaRdAEe5QbBzmwOTycbFwNVMxz4BoMEAGAlSCQVgNBjQxlXKaGm0jjjRpOeHQ9G4b1pCpjFfnvfbKQMnnQUSmpqa8gsKPC9wwwo8W3H8D4IG7axlEu26tbW1lN5pR5n4vl9eXv7HP/7xb3/724033ojx+dRlDRUJNdpA0wXOQVLKG264obq6ukuXLhjSQav7zTffPHPmTHR50BR2yy23TJgwgVQOdsfAf+1LoEkW67lRBUw84T333HPWrFlnnHHGypUrqVcfqZ94PD5z5sxEIvGXv/wFrw4VCbUFQW/U96m4gEkl6CHyPC+ZTH766aeTJ09evHgxDWMoFJo1a9bpp59ux8Di5I4N7jtwB6mNLd7ENWvWUBsUXCcw/rfD9O/f3/Yu4T1qxz1BFc1938feQO++++78+fOpcDAKFyxG53keqje6EBzwDjTke/fddxOJBIWtFBQUUP/hf+Xydwhl86KBR0pZV1c3atQotAJSShrVb6XYJqVUc3NzNBpF6f8fPcnvulN4/mhiROPEM888s/vuu69btw4lI1n7sLTdsmXLDj744I8++ggvjUriUn44lhrKkuxouKJe5dSdYOPGjfX19RiS/Ktf/Yo2Br179+7Zs+fKlSvxSXBdd/PmzTNmzDj00EPtk6dJZtcPXRY5oYz+FTBfY2vRLgEA4AJEjNSehrALsXCXnxxz9V8eberZdVN+WDiuBuVLSJkgkU4mg2RjukmGHF9oDVpkmsJIATIA6YNMKe1JjV4SvW08LFpHDGiMsdCtnqCsbNZMZGigQ44jfG38IC8cKYjEQkYof6cLcUTdCNbaD7TvpdIuSO35LsiwdFyphK8DzxcGQsJVQoHe+foE4ATgAEgN0pcypWSLC0kFnhQBCA2BgcCYwBhP60Boo9wQCMf3gpiMxtMtfiwiRvS99Mn7Bk46DSIapCnIL9AAUinQADsfQ/NDAb/VZGslT7/ruvn5+d27dx88ePCYMWOGDx/ep0+fnj17oi0EfcyJRGL16tVz5sw5/fTTN27ciJEEVDfWziNAuy6+d9asWWiq7dGjx+jRo3HGwR1kNBo999xzqaUfRia2tLR8/PHH4XAYt3RUqtw2INt2abR4h0IhXB4ouXHUqFHPPvvs0KFDsUwTBULiZzU1Nb388sunnHIK5r/gTEdXSjPyDrsMYnVwlDUYE3D00UcvWbKEiokFQbBmzZqbb74ZJ2K7SRtV7+7YrbRN9LW1tXbVLAyn+D5ute8iFovhokJJy+1nl+BrqDA/akrHcYqKijp37kyhrPhXTEPF+4vLG6rkDuyAKyoq7IxfvH27ppEbZl+Tyww7Dm7ZsqWysrKiomLLli0bN27cuHHjpk2bNm3aVFFRsXnz5nXr1q1evbq6unr9+vVbtmzpcFWSDkPNjVG3YSo+StvFixeXlZVhdyR8UHFaaG5udhzns88+69evn90Bx7aXpNPp+vp6++vZ1teJd8dxnIkTJzY2NkopTzjhhPz8fDLJaK3vuuuu4uJitD7iHPXWW2+hn4vssu274XYl/wuiRKOxxOoFIwwoCdJxMrm9sYhz0JjfvzSz5IBRTVGnTuqEADcaAyGiTjQainqeR10ArYJt2UYMacWytKnuBlhodbuzC06WftpTBlwNqaZ4qrlZBSYsdtpu4Pu+B2lhTEi4IccxgdaeH5LKT6aMH0gQjpQShBLCGO0Zb2ePr0HpTLc+qbSUBgTWLZHCKJkGkzaBASNBhEC4GhLJtFRhGY41uhAvLOh2yD4XP/dE3qFjoMBt8dOZmv460xMQQv+zdpKsdEH732nTpq1YsWL58uXvvPPOokWLVq9e/fnnn0+fPn3o0KEYDEFr0tq1awcNGlRVVYUZNxS8SXZ+6quXTqefffbZysrKgoKCm266iYqgUL7MDTfcUFJSQhOcUmrLli1PP/00JW7YC6EdtUe/wbUNTfdkx8af99xzzyeffLJnz564ZKZSKWq2gh6rt99++8Ybb0QvDy3qlA+8w0ABOgcKaGhoaGhsbMTinlh9C/XZkiVLxo4dixdur6B2DstOYSdJYZVxu4IIplPhz+33Imnn+GSawiNjbvB3vZ6iHWkML7/88hdeeOHFF1986aWXXnvttenTpx922GEYRRQEQUlJCQUQoGTpmChpbm6m8uRot6iurt4FqaTYT5jKweFtHTp0aJ8+fQYMGDBw4MA+ffr06tWrtLS0Z8+evXr16tOnT2lpad++fcvKyvr06dO1a9cDDjhgFyyubfU0xm+hORMdSfSFWr58eZ8+fWKxGBkdUbugYqipqRk2bBjVLKHG13hDyVKS1YvADj5TSi1atGjFihVYEvfKK6/EbwRKHCnlMcccM3ToUPzu47tqampuuukmMrRQfHEukBPK6F/BgDYgM8UtRKuBQkJag5CQTHlR13FcAQ5An55Tnnt67R/vnHHfA108KVM6It2U74WlcgwYo7UAH5cBLVF/KAAVYH5sazgpyADAbJshghkr0kiBmbqt31wqLwYA0VC4Jd0ijIw4IQdwHRKw85YSKaUbuJ7npcELB+GwclwpvGTKFVIKqSSYILMZlSAl7HRzHdlanlWCdo0RgTSgAwBf+oGjNAgd6DzpODgkBmJOQdLXtTIdL4kde8WFe/9qIrgKXAVax2IxA9ILfGGkNsIooQFCO3k+PxQyobttVpf8/PwjjzwyFov5vo/zVDKZLC0tnTBhwuTJk+fPn3/66adv3ryZ2spIKU8++eTVq1dTNiyt5ThBo4l1yZIln376qdYaC9u/9957FECARmzP8w455JA5c+bgIopSYO7cubW1tbFYDFM/sja+dgQfebhpznJdt6WlxW1l9OjRM2fOnDRp0tKlS6mgFgaLYK2qG264IZ1OX3fddbhGYuxIJBL5ngsGuW9wx5lOp2Ox2EknnXTggQf+7ne/Q/t8KpWKRCLl5eXnnHPO448/TuUcqCdLx7JO7HPo1q0biQ+8F42NjbTkdyC1EhckqgKHBy8uLm7n9eiXoTE56KCDjj32WNqdH3XUURMnTly1atWBBx5YW1uLLYIxQRTFaMcCBXCEyfhkjPn222/Hjh37n17vqdIg5bQXFRW9+eabXbp0oVZ5JBNp/cYnxHXdhoYGPM//6Em2PWeykpIr0w5AwWY0Y8aM+eabb6iqIZnK4vH4+vXr+/fvv3HjRnJ02uXhaQtBkUZ2eA3ekSeffLKurk4IMXz48H79+lF8DOVJ3XPPPccffzwqSzTOPfPMM1jBiJLsdtjUYtfwg7eUWMkaemvVNQBf+xogGg4LqbSQXgA67Pqu6veryTfNegr69KwLyWRYaQAlXfs4GsAITaOjMhkoVMJk+6u8PY7bTWf1015Ehl3h+L4HOnCFdI2QO99C2gs8JZTjOCFwjA5SXhICLQGkARMEvucJY8Kum3kWYactJYLUWOvlOwAOgNBG6sz3IBAy0OCB50PQrNymvLAzuP/vZz6x96UTPeWnlU5qH6STbI6DMa5ylJAgRCLIGSn+HwCnb2zbYRseCgoKMFmDys+Tb15rvf/++19++eXUtxNfs27duj/96U925B0asUmR+L5/3nnnVVVVoV/jtNNO+8lPfjJu3Lgf//jHP/nJT8aPH3/88cefeOKJr732WiKRoPoEmLE8c+bMaDSKM3g7Fgu7Ny/utzCwFE8b3zh69OgHH3xw9913t7vBUT6n1vqee+6ZOnXqsmXLcA6lbFW7C1o7pFIp8pprradOnfr0009ffPHF2DAId9XJZLK+vv71119ftWoV1vCg0Mh/pecLCZrS0tLi4mK7UhYa4b9P4OR2oZorKOBQQOBjs11Q8NkNcdACREZ7fN6GDBly6qmnRqPRsWPHUi43rdkdGIeioiLaiOO9+OSTT3aBBSISiWAYDSoqrXVeXh6Z4vAGhcPhUCiEhUBc18Uf8vPzHccpLi6WUmLPwl0MfWVIkeCNo4bDH3/88cEHH0w1Ce2Oj0EQVFdXl5WVrV692u4YQMElbUur4XcKX7Zw4cK//e1vaFZctWpVaWnp4MGDy8rKBg4c2L9//549e44YMWLcuHFY1paMqY2NjU8++WSmh+u/0B7o384PXpS4kGmEB9BaQUNog0kHOtDa6JQvDbiu9AGMCxB1YN+9L339hQHHHV4fUkEkmgw8ABmABCMdo0NaZwJIQOvWHwzYWcpaC01+IsyARUzrL9siwIDW0kBIOC4obXxjgqiz8xVdpZs2gfYDBTKkXAekMEFYKSWMI0CBAGM8L532UhqEK3c6KA8rhTigJRgN4IP2QRvQYRDhABwthVApIZogSIKQIrw2bPodd9hF77wMo0dAyJGRiFQhKR0QEIkViFQA6UAo0NKElPNDambTIQoKCrK+2Mlk0rZJ4KRgh6pdccUVZWVlFLGBqgVrt1PLX+rTi/NdS0tLeXk5lVZraGiIx+OVlZXJZLKurq62thbLkzc3N2MyJEoEdD3ccccdtiDAuA06Nzr5rNBLWhLQlkM9gQ8++OD7779/7733pj52uGZQ8uFDDz30f//3fyggcB39/hMfla7H2L2rrroK3/vkk0+OGDECnTuYb1JbW3vssceuXr0a9Z8dY9uBm2i/a++990YBRH9KpVLl5eV2Ya6dAuOd6WhYC7yd41CGC2XlUBAAxgxhrik67Pbee+8zzzwzHA5TwLWd97RT9OrViyJ1cKf+2Wef7QL3De7jUZ3Td2S7HXopRIlS09ERlkwmycqya8BhoaLGLS0t+Hv0k+J3H+/Xyy+//OMf/xjtlBiDTEPqeV55efmRRx753nvvkZmESs/ZfZHoC0um08cff3zDhg0og9avX19fX79y5crNmzevWbNm7dq1W7ZsWbt27bp162gTgrNQU1PTHXfcgU/I9+xdtWv4wbtvBPayFQCg7QqwCpvigADHgQDAAVdBYAAiEQgBOM64R+799oHHn7vr/iIHIinf9UEaLY1sXTgzHpCgtSiInWUjtnXNmNY3GLFVkbTphSoD4xsQCpQBI0AJIRJ+amfTXqWUoAGk8LUntHCFo402gRYAJtOsUGAHnI6NpwFDBqEAQAuNRdNCILUREnSgXD/kxIWRobDqXHLp7dd3O/owUCnIc3xjJLgAQpoAhASjsQas9gNQ6A3N6fLG/yIYcpFV8APjPSm0ngywOO3iUn3KKafceeedW2+BMVi2q0uXLnavGcqnOPnkkysrKx3H6dWr16BBg/Ly8vD3zc3NuPdCy0oymaysrNy4cSPVTcHt0QsvvHDqqadSUU67dRzNStiCBCcsLL6Cn44uFUog9H3/wAMPfOCBB84777zly5fjp1B1ba11U1PTG2+8MWrUqJKSEpw3t6uBtgt1pvV9HyuU0+vffffdAQMGVFRUYB0OpdS6devGjRs3e/bs/v37U6JjB3QJxZTgz6NGjcKf8dPxvixfvhzb3nZgkV63bh2aczAAubCw8JRTTtnhSdIuHKEyIaQXsaXwhx9+iKsUmeLxNnXAJj9kyBCsYEu54hUVFR3Oafr+0BckEolgqRUsCWjnpNilBSmPjAKh6KnexZDxIxaLYXFVcvyRjTAajc6cOfP888+fNWsWltvH31N8a3l5+RlnnDF16lSyjWVdMgXR0zZAaz1nzpxkMllUVITtDKPRKLbfQ1ON3bAiHo83NjbS3mDjxo0LFy7cY489aCORC7rkv38G/ypbc10kFj4PMv3ktKMNGA0SuwCD0OBoAHAC30A0DFIPumzSNa8/0+3w/evz3ZQjlBvyQAdCGgADJuKGNHg6Ek4rmTRB2hG+Kz1hjAAppciUHwW7GpsRrS1zWs+OJpJMwTQQgdEajAYTGN2BQhxp31egtNYSVGB0YDDq1rSKCcCDo9XI3/kdki8DX+kWGbTIQISVVCoNvhTSA6NBSHBAOM0AtQXhvS4486z3Xu52yuFQICA/BtJ1VEgapYx0hAsARklwJSiQQqFBy/nfTghuNT5nLVc0L9juEjsJ5ec//zn6CCgaQAhRX19PW2R8Mdq0m5qavvrqK611aWnpV199NXfu3BdffPHll19+8cUX//GPf8ybN+/tt99+//33P/jggy+++GLhwoVYo4nyCevq6m699Va7KQmehv2zMaapqYmMuihxaMGwg1VxChszZsyyZctKS0vtTTkZhPGEv/zyS5xJqeYYDRH9p10vzv44TPChOF9ML/rggw+woD4VmluwYMFDDz1E1mmc8fF8UCdRGbF2LAdZeQ2hUAiLylPuiTHm7bfftmOZ8bDkMyLIbm//i6VcyD4fjUZPPvlkO7GCgnOzRgndWFmGkyy1Qe6DrFIiHeD444/Py8vLuhzqjUxX+j2Tbynv4/vYbJLJpJ29gj7QLN1GChWr4tJh0XJmp7ZSAjk5O7YL5YGTURN/aNuqyb6tpBuMMZRBg6KQzhPrAJGhSyk1Y8aMYcOGderUye4ETpHyVVVVU6dORVcLGY2ysr2oEU8QBMuXL8e5omvXrhhHv2zZsqVLl3777bcbNmxYsmTJN998s3r16lWrVn3xxRe9evXCEcO3NzY2/v73v7frPXbsafn3khMn8S9hlRUxdlynAVqdDWjTakRJapBRN+n5kJ+nZQAjh5725IPn3zlN9+9ZHZGpvKgfcn0QIJyEl3KE6yVT0siQ60qT2eCqkOsHvt0xkPrpZDluxLanSQaV1jLtHbRm/EddIGmdEiFphHZCKh2kfd/vlFfkGW1UKCmdBtfZ4kKX/fa6/tnHD556OfQsSjvSV44RrWJs2/41hurvalAAuyKh8L+EHRyA6oEqDeB6gz5+rNJNJlmMRuzSpQtFTVLUHtpXcNJHAYEenKlTpzY2Nrqu+/rrr2Mvku2Cy15hYeEll1xCxnA8z8rKyk8++QQ/kdYYqtWGO2ysUYECwtYrdHDKDMJLwE3e8OHD0dmBdUUxbMWeTO2lhWZAigKxC7RQzhF6yuPxOLXbxYMMGjTo9ttvz8vLI3eYMebPf/4zNsGxi7PROo3ufPRntX8rKZMinU7fcsstxcXFSilydc2cORNXTbx8PCwVKyNVQbKArEpCiDfeeIO21K7r7rfffoWFhdQviYzzKLNsRw9mbxpjOnXq1AF3zM4ycODArl27UvAyJkD99a9/pcol2PcO64K0k+WEipaqv+AQteNewSx0u048fV+2C8XlUIJSc3MznrbdzG+7pYSzPpfiRlGMkvig9HK83XZCk229QKsnfi7dTfwW2LIMvwuff/5537598S3U1oAegPr6ert0oe12oQgzLIgipfzNb35TV1fXrVu3b775Btvv0YuVUmg+wRCcoqKiu+++Gw05+FgaYxYuXFhXV2cXtv+v88MXJVabPtEanglbJUMmNEQDVtUA4UIaQIZDWoNUUXAVxEJFpx51wbsv7XPR2dX5oVrtu3n5WsgUGN9x8sEt0KGoJ0O+KHCiIoB0MqWEazIlUrRpbRboGHDMVqVi1TLZmjyst63R3qEOLxLLuuutx9f0P/xN61870mU3EnKDVCoEQnhBRDohqRrjcceJxgU0FUYb+nY56tpLznrhUTh0X8gLgwQFUqEaM61d+gQE9nVRWz8D4n83pITcHxTFiXMTWp5pQ29PcDjdU+wI7cUdx8nPz8eJFUuAkLFaKfXEE08YY3bbbbfddtutnfOh+hZTpkwpLCzE9rY4u23YsOGOO+6gmAO73CTWA8UTQ+M5ruJ0jXbiSdst40svvdS7d298L+3+KW8IPzHLHGL3ASa5kyUaPM9DHYZ7UCr0NHHixLPPPpu8G3hKU6ZMWbFiBdmryNOBRdiwUkg744anh2Vn0TkydOhQ9KNRFbgtW7b8/e9/p4K8pPbQWm7rPN/3UbvgC8rLyzdv3iylxNtaUlJy++2324397E05rt9ZaUThcDg/P38X7Gij0ejhhx9OEdn4iUuWLNm8eTMFNWOFvfYdOmgkQDcQ3uJEItFOCnRTU1NWj9+s9PXtfvVs+xBpGnuUvqdDh/YVdqcINAGSIYT+apcMRn1GZ0KxrnYVV1QS9Mt33333mmuu6dKlCzWAxIOgB4pStGxtapfHxVSslStXrlmzRggxadIkskHiaGMGE1mScPLZZ599evfube8rtmzZMmXKlB12+d6V/OBFCdUXaU2WkYK27K3SQAIY0D5ACnQawDMgBBgDIAWASmkPCqPQKXbwtb+5ZtYTQ3985CbhN8bcpBtJKOmCayBwwHFA+umkoyEqQ8YY3dqgx2QKyWYyVnZ4tjmO5wWB9l1QjlGJtJfSwg/HaiNOTXHeyJ+dcNUbz+9z6WQTkSnhGdc1jttaP3drWyLqH5S5ZKpuZ/7H41y11rjnsOPnMUGXgjDsxBya4GpqanDhpxa4LS0tgwYNIusubr8A4LDDDsON4P3339/+YkCFTXEvRQIIF+/3338fX2ZHntI2zhiTl5eHhmish2bns9gJmXYjX9xef/755z179sQ1ldIjbeGCM6Z9nnRAuwAaZfTgKJEtncJWcLW7++6799prL6qxlkgkPM87+OCD6eNoDLGSLJ5SO8W18OB4dzDRRggxd+5cDGrBE0ulUlOmTCFLGG6gcTnM6imIWdC4hLuuO27cOBQuaAArLS0dNGiQHdZD/i/bBYOQytwFZhLkggsu6N+/P+2qw+FwQ0PD1KlTcajR8oe+knYWMxwufFZXrVpVUVHxs5/9bMOGDd/1etvvSQEx7RRtw2WYiiNTGAfVSMXbkZ+f306LbLpr+JyghYysX9jW2I7nsMv0kVkCBUdWReCs9pZ2pGpBQcFVV1111llnoZsMX4lfWBLZJOizLIv0gM2aNWv9+vU9e/b81a9+RXGvGNnW3NyMeUm2G7SoqOicc87B7CTcqAAAhiKl0+ld9mi1zw9elGirgpnIxJdIzKYJWn0KAqQCGQB4AC5ASIADoCQYA6BEOBLzfWMiYYi6cMAeP57xpwn33RYaObgpP9KgnBbQLaDTYASoCISVEUb7sVAYjNQgfQGeyHTIE21EiWkT2EkJO/S/nUVCdtgKVpLF/33Xa74/kXCegpAwjtaysKBrPBLeEJaDx5901QevHnb3DdCzBCJKRGNhNwIBGN+IbW1BqvWmBHaH5/8/cBynoqKCvC04Z8ViMez/TlkMZOPFOTSdTr/33nvYvwMn1kgkUlpaSgZVdKPgpLZ06VKtdffu3Q888MD2u7OiKsJou6uuuqpr167UijYSiVRVVb388svY5J2mPFQhOL2idMA/xeNxu5cYLfN4mVRxAU8mEok8/PDDQ4YMyWorT+Epdl6PHZlBxaOyypfhKEkp4/E4mWcolycSiXz88cdFRUV45qFQqKWlpaqqas8990Rhgb8nUxAeuR09h9lDVHgNt7wDBgw4+OCDKY0CI3tuuukmtNxQDIGdS0yGH3LJvfXWW19//TUdefjw4W+99RYKIDuB2V4YKFWYftnS0mJ7iP5zKKVGjhw5ePBgCmRBf+Irr7yCYZX4MlzFyZbWFvRr4F349NNPe/XqtWjRog8//PC7Xp9KpfBBJV9e22CdrPtF3xQcc7Q02OpECJGfn7/DlFeUAviY2QHpuCtAhw5aR2y9S24p8srZ30r6CuO3G8OJyKimlLrrrrvOPPPMbt262SWCyOuX5f1BgwcZWTFEKZVKnXHGGT179qStDo42hQTh15NsIVdffXVJSQmKb5yI6uvrH3/8cSzk/59+rr4PP3hR0u6lSQAJRoKRAqQD0gUpTGACXxjQ2ggFRkC8JSmckG9UGqQJuZAf6T7upMmvPPfLO6fl7z20rjhc4ZiGCCRckYIAk3v9dCpTPF6AFlsbGn8fnSlb/1XmPz76HXjEmtN+WoUaHVEbdlea5PCTj7vurZeP+uON0LebiTleJOyBDDwNvhHGSHqIKR/JZDxoW+Ns7LP5333ccNaoqqqiJYT2XrhXpoksKztASnnfffdRXIUQoqio6Oabb6bdEmUFn3LKKSh6DjroIDxmOztU2lfhWoKtWXFBxSbml19+OdlOKLUSd3uY/oNaBGtK2js/uw0b5vjgvIlWYsdxjjrqqDlz5mDdCFRgdL2YqNzWT0HnbNeNpSkSWxhioU+aoymRx3XdpUuXYulVEl6LFy+eOnUqyjLKBkKlhS1bv2vcqFg4jS3um1966aW+ffvm5eWhPbyiouLRRx9dsWIFvRL3uBRXi94i2/AzceJElBSRSCQ/P/+hhx4qKipCf5mdiES9h7IcELgaYfbErjGzCyEeffTRQYMGUdhQOByuq6v79a9/TTG/OFzteMQwDgafsUsvvbSoqOjdd9899dRTv+v1mzdvxuWTBgSfse96vd1FmZJfcNNPv6fifu1fL3076J5SKA8JTdukZ+seAMDQVLulYlt1Eo1G0ZlFCsAY88gjj4wdO5YK6FHmPx7KFiX4zFMvpGuuuWbjxo0lJSUYK43fa/wO2qFpeASajtLp9PTp0/FuUlT79OnTuU7Jv/ECNJkEMlEaAgBAGVBUS00AGAhpiGgIgwlLAKGlI/zAeNpEYpFAgxRSGhX4AMoFEUDUFJ9xwuTXnjn3oVs7Hb7vlmK3NiobIdBCFTgFIXCc1g/VAnylfaF9AB+20/uGBpqWatkm7uT7I77He+0I3J3Fi0bqXFmep/qectSVr/31sEfugD0GQkRAJKp94YJUaaOwfr8jAuPjdRoJgQQjAQQoAyEDjgFlrPhf8z8uSrCCxebNm7Oap1RVVWGDUzuYkdJDsBLGpk2b7Able+655/HHH49hDWRFWLx48fz583EN7t69O64T7Uwi5PjAzz3++ONRx+CeTwixYcOGJ598EgMDyYqDHhzP8z7++GN0SOMlYI8xOjitRq7rooAgNYBaavDgwdddd11ZWZldjgwvBFvqUIiJXYuFjNuovUgD4eklk0mcbXF5pmlXCFFSUnLBBRfgtI7edGPMjBkzRo8ejaKQzB74bzsxDfZ6T3cKwxS++OKLgQMHRqNRDKQoLy8/4YQTPvvsM9vwjjYDbE/jum4ikcAyuNOnT8did3jVWICVjk/RmrYnCwDWr1+f9Yxprf/xj3/sgorgeJ5lZWWXXHJJ7969ca+Pdp3Vq1cXFhZeffXVpAvbSY1GG9tjjz3Wr1+/ZDI5ffr0AQMGtKMPvvnmG9vshGOSNQ5Z54k/kPBduXJlc3MzeQDxBdjxoB3wxclkkircUyXl5cuX05NGgT5ZEeLJZBJbVqFNAms0Z2lHVDwUcE3RTkEQzJ49+9BDD0VZT0HE9JW0hQ7lP0spH3/8cXzlgAEDMP4MJSCWrsF9Ar7YVr1CiO7du/ft25e0kRCivLx84cKF7L759yAARGuTPN1qsQArVXirPtCYMazBCwI/DQBCCQARGBASAEApcJT0PA2RMOTnaeVDYSj/2B9NevqR6+69vd+ewyESEo5K+AkNvlXjFQxAICEQO3ZY2MaDjrlXvv+7OnZrQ/n5p00497qXnz/pvtvF6JHg+r5rkq4TaKOkhDRIpSAIwBgdBAonApFx1gQ0zhRUYrZJj/ofduhIKRsaGiorK/E/KfohCIIzzjgDxYotSqSUy5YtO+6449auXYvzDm6P9txzz9dff53i8Klt/QknnIC1STzPw2bo7c8guJBjD47Kysqvv/4aY/Vx+UTTyNSpU1etWoW7f5wBcT1IJpPTpk1DgaKUqqmpqa2tpcma8gXQAoG5ABRdiI5q3/cvv/zyZ599tkePHhRMgx+RZaWgMtj2FL9gwQKcoO0mIPPmzaMiVOQEwc91HOe2224bOnQo+jswTaaysnL16tXjx4/fsmULefp32HaHxoGCWsjvE41GFyxYMHbs2E6dOuG1r127duLEiVdddRVaC3zfz8/Pp9aDnudFo9FYLLb77rvfeuutyWRSa92jR48bbrihoaEBN8GoSOyuRrb16Ntvv6UYYWplMnv2bEzN+I9CYzV58uQxY8ZgHyU8N2w4MH369COOOOKTTz5pv1hLQ0PDySefPG3atObm5osuumjcuHEUILVd5s+fT/Yw/EZUVVW14+7Be0RfB6XUiy++aJf3wGtZtWpV+1368JRWr15NZd3xMXYc55133qGIZjtumt7r+35TU1N1dTW+saGhYc2aNShishonYZ9ne4Spbd4LL7zwf//3f927d7f9OIlEAvPOyFWE34tkMjlixIiKigpsK/HMM8+gflKtkImIrLbkEnVdt6ysDB8h8gPW19dPmjQpR1KCO1KU8P8r0p4JOQI8A15Qv2T5K48+sWTeB7GGeF4iHU2kipUbeEkBQSgcaU41gZCujBhjsP+NUu5W2zhukowQ+IgYwI7CBjwJEqQ0xvgmMGBAbE1VkAYLnIAUUoIwxvjSCXSg7MAFobXRSm4t5KYhoKC8fHC0BE9I3xhfGBdCDkgZQBiUD7IFdIurGgtCVY7ffY8hJ44/bbezf0Z7U7vaxH/7PuQQbRt8+75/55133n333RUVFTjyuNLQGJaWlu611164alZUVKxYsWLJkiWe52GbX9x+lZWVlZWVzZs3D1MzcCbSWl922WUzZ85ExxDllw4aNOjUU0898cQTu3TpMmDAANu9bVuYgyDwPG/y5MnvvPPOpk2b7Abo6H6OxWK33nrrhRdeSIktd95551133VVTU4OZFzjdl5aWzpo1C1udtd+/nlIScLl9//33J0+evGLFCuonfOedd1544YVU3cE+WxzYRx999Pbbb1+xYgVdFIat9O3b9/bbb//Zz36WTCYpp4nOB4+wxx57LF++HGt80SLUt2/fuXPnRiKRPn360DrRsUcaP/q+++675ZZb6uvr8SOwLcvNN9986qmnoo2ELPBLliw5++yzN2zYgAXodtttt4cffvjwww+n8aHGbFlhjBs2bDjiiCMqKiqam5vtVBQcje7dux9xxBGnn376cccdhyIMTfFZi/G/8Wn/61//+utf/7qyshKfHMzsCIVCkUikd+/eP//5z4899tgBAwYUFBTgdW3atGnRokULFy689957GxoapJQXXHDBH//4R3qq6XbbRd4WLFiw//77k3mAnBFdu3b9+uuvMTyTRoPuY5bcHDp0KNpFKCpFKRWJRP7xj3/svffemKyOl2Yn4eN/Tpo06YknnsCoXgymxrz6RYsWlZWV4SXbl4An/80339x8882zZs1CU0oQBIcddtjf//53Kivczn2x86WFELvvvvvGjRupSEkQBI8++uikSZPsTB+MKF+1ahXVROnevfuNN944bty4goICHFW7HKL96UEQ1NTUjB07FuUX6RU8TllZ2dtvv92vXz9UyWhx3PXdg1mU7AAfQGhQBsDXEE+AE4K6pso33po3+8X1Xy8KJdMFQvlN8RBA2FWOVOm0LwzVyxK+9gUIR0kvwPx17JprWhv+CQ9SAlCoCAAILLdPZuoMtlbOMaCFE/Z9X8JWA7hUIA14gSfASCGllL4JtlYFCHwJKhBgpDJCAUitdaBFAEYV5Ddq3y+M7XHUj46dcCbstTuAHxTEspJEWJTY0IDgcoLrweDBgzdt2pRIJDAi1Z4NaS9C+12cAmifhIUEevXq9ctf/vL888+n42ut4/H4+PHjcXajnRnttEKhkOu6hYWFjzzyyAknnGBrCKrb8cYbb0yYMKGuro7eTqeBu650Ol1cXByNRtF+e/PNN7/wwgtky6FMEK11LBbr1q3b4Ycf/sgjj7Q/ROQkwsH54IMPzj333HXr1gkhCgoKZsyYcfLJJ+MLKOAXA1cB4JBDDvnqq68wJgPFMaXw+L5fUlIyZsyYc845Z9y4cXb/MJyI0+n0hg0bRo4ciY4e2pHjOvHUU08ddthhPXr06NgMi3IEf/Z9v66u7qc//Wltbe3SpUtJhZSUlPTo0aNLly6FhYUbN26sqKhoamqqq6uTUg4dOrRv377PP/88Jo6S5TxLJuJ9v/rqq5944onq6mpMxKAyM/ZzhV6qE0444fe///3ee+9N7ff+Xc85WW6wcLvrup9//vlpp52GMR/46ajJUDJi1jRdFI7Jli1bXNfNz88/5phjnn32WfJE0BqJNw7teW+99dapp56a1RQXxyQajd52223nn38+ZbZjL0ZaMkndPv300xdccAHG7pA4xpPp2rXrZZddNm7cuAEDBlARVXJxfv755xMmTKiursZht5veua5bXFx85ZVXnnDCCcOGDbMDYJVSt99++zPPPLNw4cJoNIrOOyFELBbr37//Y4891rVr17Kysh0+cih38IAnnnji3LlzKWrq7rvvvvDCC2mTibuX+vp6DEGjdsGO4+Tl5XXr1u3mm2/u3bv36NGj8Zg4MiRbfd/fa6+9Fi9ebM8GdBqu63bq1GnkyJHz5s1ru/XaZbAo2QEpMBJAB0FYOaA1JJOgFHgB+AGsXf/xi3M+eeX19IaqTmkIxdMKfAdEa31VLUA44BgpAuMbiZEVgTYGUEyg6gBXax0YDKEVsjXNIQgCUh5bZYHWWmhttAAhpRTaGDAChABwVKZ7VgCBA44SSgvwte8pGXIc8LUfaAMiBSbtKl1Y0ByVA/bb54CTju175KFQlA9+CvKjAMbIcFZRS1YkNlR4g0rFP/7441dffTWFZ6LvAJd8OxE3S9uFw+GysrKRI0cec8wxBx98MMZD2CsfOu9fe+21u+66C10k2PGEvN24oQyC4JJLLrnmmmtoS2TnwVZXV1922WXYCANTEnzfxxmKIuBwE+a67muvvTZhwoTNmzfX1dUVFhbiwom1yzAnJS8v78EHHxwzZkz72chZ+0LP8yoqKo499th0Ot3Q0IDxIlmniorq3HPPfe211yhvCH8fiUTIhYGryLXXXnveeedhNgTFAuNfa2pqqqqqTj/99Pr6epJf2Atmt912e+SRR/r372/XKOvYA0B2jo8//vjVV199+umnjTHxeLyhocEuvtmpUyeM9p00adLo0aOPPvrorBWCKqTR4opvf/HFFx944IHNmzfX1tZiwznP86iAOta0wEXxqKOOuuyyyyjV6N/4bd2uOTCZTB599NGrVq2qqqpCYWSbNOyuwiij8/PzCwoK7r///p/+9Kf0bFAsJ8VMhMPhJ554YsKECXacr61L8IAlJSW9evX66quvbOMK1dLFJNijjz66oqKivLyc/C+2acd13T59+syePXvkyJF2rO4DDzwwbdq0hoYGKqtP9Y5Ru6DhJC8vb7/99ps7dy71MTj88MMXLFjQ1NRkbz/ocS0qKiotLcWUq++ylNA401xRXl4+bdq0Rx55BI00f/nLX44++mh0mGqtd9ttt8bGxqampnA4jBEq6Eh1XbdLly6pVKpfv36PPvroXnvtRcNoF0MaOXIklrfHdsFUiBbLzOP3paioaP/9958zZ45dCG5XljBhUbIDEhC4oAITOEJIgEB7QgglBBgNPkDKh5Y0fLHk0+dfWzr/s6aKapFsEEaElQoLZdK+9jwFWoKQABoCLUAIkE5mxxMEgXKiWYnBQRAAGKUcwAJF24bMOkJT2StjRMa5A0qDkYB1QpWUUmvwjW+MqA+1RqcrJ3BlqLhoyIFjRh9zeOFRh0K+C46AsAIlMRrV872QE7U/jkVJW8gagXuRDRs2NDY2jhgxAi0lOHdgkYB4PI4vxjCOUCgUDofD4TDGnOI+hszOODfZ9nw7KRdD8GivicdBY0lLS0ssFsMVzo4hjcfjmBaBa0A6ncb5KJ1OY3cMnOk8z8vPz8fX5+XlzZkzRynVtWvXkpISTJbBObe4uHjEiBHUlva7BocM0WiuoNYeSqk333xz5MiRmP1ICQJUhzsIgrlz52K8HobsYenJWCyG+RR4FQUFBWVlZaiuyIuUVToiCIJ4PI5yxC65Zgcw7uxNJ3M9njDtO3EAq6ur582bt3HjxrVr1zY2NhYXF5eWlvbu3XvUqFG77747LTx26TmKTrB1jO0XQAMSRgKhKqWycvSM5efn4w6bzu3fuHiQkYZSXvF+xePx66+//qmnnsInCqUhPs/4tEspe/XqJaW84oorLrjgAir7YYc72FGoX3311cknn4wHoRhPPAdMB8MvBWadnHHGGdOmTcNHi1ZNUieO4yxatOijjz5as2bN8uXLXddtbGz0fT8Wi6FlpaSk5LLLLhs4cKDtgvzwww9/97vfbdy40fM8rBFcWlra0NBA8SVBEBQVFYXD4UmTJp1zzjnkfvr4449PP/10zCFvaWmhrH5M9Y/FYn/5y1/22GOPwsLC7xpk0l4UwYoP2yWXXPL888/fcsstv/jFL+z+PgAwb948jDXxPC+ZTKKRDP86YsSIMWPG4FBQSWXbsqu1XrVq1apVqxobGxsaGpLJJIqSvLy8SCQSCoUwP0gpdeyxx1JvnV0ca8KiZAd44CsQaI0AAKO1kBJAG62FNiAkGICWFDhhCADWrq/8aP6n73+88ONPvOqGYuEUGCcZq/IcAAAPXklEQVSU8mTai0jHaD8AT0NgQBgpsYRKoEPSgBACZS3oTChJAKa1558wUmBukRBC+FgSQAghwEgjQAgllJv2fOm4vtaBNgFIAwKEcd3wxojv5kXzenYdst+oA044qnCfPaAoBkqB1iAFCAk6ACcEAEHaV5GwndXDvpu2kMuANhbku6XiAXZYJX2fKYoiq+MMWTXs7ZQdJUBltciRYXvWbeex/bMd+YG2B5ykspKAtnsmVNyaLgpFRiQSaT+ghKDTo9fTnhg/CIVUW4+1ffJ2TcysUaLVCN1Atj6gyqF2sij+QIKvA3ZpOght07FAJ10gjRtVo6FISds4T09RVtAD3nQ8FMbEbLcLMW7cKTrYFg3/3v1D1vNj75XJnvfNN9/Mmzfv448/rqmpqampaW5u7tSpU2lp6Y9+9KORI0ceddRRdtyMfWdt90c6nY7H4+i/C4fDVFGDstlRbwVBUFBQkEqlVq9evfvuu5PngiQv2jxwHNCehHeZQrvoy0WXhg85/ic1MrRTiOkO4iBjm71EIhGNRun46XS6vr4eNTTK6Lq6OqzpjjnAO/SskS8PT5WGeuXKlQMHDkTfGUUQ0qOCb7EPbl8ypanjpdkhKW3/an9n7T5/9BWmXOhdA4uSHaADTypltEYvJmTkvA6FHADpa09J14BJp9PhUBgARH0jSAdSASz5dsGbby/+8JPq1euC+mbl+a4AB1vyGF9rHaC71EcnDeBCIbAobSaCxKCbxgjQWutMZVRfgAIpjFBGQCrQnjHGdVU4ktTaB6FCIU9KJ+QOGjx4z3327rHfnpHhQ6CsG6gAlIG8kA8iZbywcP20F3ZcgXYckcnaNdvabViRZIELPJY4o5UblxOcMuzZnKwXtHJkBdZlKT973rFdObb/m86BDkimEYoAxXUOZy77BfhGOg6dHm2y8eSxToO9ztn+6R0GVGadOf5A/gXKLrHDBmmupPdSYAq93e4zQp9lL3h0O8iURe+iLOIO9A2mC8lyGaAGwsWVCkjguNnhtDR01LsHxwFPGNe5tiZJqsO23bPNuo/0n6Rl/12POq3E+AyQAxEvimQ3ZXfbp2S3gKGY0KxO1JTFSr4nu5+2bViyV9Os2iT4s/3k0FmhcKRTwseAnnM6jj1udBX0Rca/2vHR9HYMhrVfT6FmGHaTJe/akjVd0NfcPhr+ixdIJrSs20RPGlWFJrGO3wX7zO1HersDa9+sXW8sZ1GyIzwNRoPrGAFpkzFOSlBSB8ookJl+vEaCD5DSfqEG0AaMgMCA1gAS0mmorK1durRm46Y1S5etXfZt9YaNycZmqY0LsmtjgzAgQaiM8cNgA8GtyTVSaAHGGBBCSpkUEoQIJPhSBEokATwldSQc6typ58ABvXYb0L1/v6F77hkaMghCIfA9iLqZVsmOBCUD0AEYJbaWhzcafB1IpYwEP4CwZOvIDsBpi6Lcaa9vx13SdtZO57MriNsNze3y7di0D6dX2/KBb6EpPus/6S0YM5hVeyqr/Ia9d8RzsO09bbeStpWirSzIgra/9In0A86POFfiy2gkce6z4wmylq6s2vP4YnqlnX+BUsae3+0EB7y6duqUtA9VLsegTvqlXQDUvrNZhhP7UPYvSTNRrJIdad52ebbXb/sabWPMv+Uhp1Mlgdj2tCmf3D4321ZBvYpsGwleS1NTE1WttcvVbzfQ3m7TaJf9pWfAVtX07UO5Zrs/7FtgR7dQwgs9mbYKx8eGtBdWIcMUXxKIZLPJKki/w/tiGy3sD8Vht68CdSF6cm1Jt927Zkf54AXa2WpkarW/bvbw2luIf8tD9T1hUbIj0hoEgCONAB+MAAEA0oDMtMEF0MZIoVWmD44C8DzfEdJ1pAlABD44EgIAo8E34GsIAFoSsKUqvm5DdUWls3FtU0Nj1ZaK6qqqxvqGVEvC9zzjB/F43BhjpAhhJEIsGovFwuGwKi4ORSOR/ILO3br26Nu3R58y6FsG3bpBNAIKIPBBCYiEQEoIfHAdEABaGKFBqABNLwBgTOBpx1EQGCOFkOABCAE+QGR7Y8CRJQQOBW5HqOaS7fKg9ZI26G1X8SxjSdtUXntCsSMSslqrUOEm3ELZO9HtRpLay17WBs6u2kS9Yem0cbNIZQ/an2FpsbQXaYqEoE4xVEibJkGaYckxQaNH8ba2+8xOlLW3dPZyaM/L5FnvwPNsrytk0qcRtoMk7GAXerFtqSLtRSsWdS2x14ysDkH28Nq/oTSlf6Misa+afEP0tGeNcNuPbuvitPvb2XY7+wHOig2iyDn7e2ePOekMWlazXJlZCyp9tG252e73K+v+0pmTZ83+duBXgwYqy9tI+qadL4ttOGyrzLK+0VnKI0v10pYAtUvWPJA17G2Nc/Y9tb/4/4lHqx1YlOyIwCqe2v48trVQSCtZQ0s9YjL/Ym6n3vpKKv1m2nwi/eCiw1VahdjwZ9FalE1mvcDYNeWoR09W+SiZeVlOtIlkGIZh/r/kv5OI/EOCDFdUnNSWJplQDL21842Q2/y19d+tmmBrFXoJBtKOhNbC86ptE782oiSwTku2eVX2SZtsebO1qS9s51Nyop4fwzAM8/8rLEp2QFq0KgaxjbUBA0YAQAoQZHYwmZwZWyVg3z1NS/53m1sCPJptcRF0kAzKbO+W2SkzW40gGu0o0pY7xpJKYquBhhUJwzAM81+HRckO0K2RIgHqkjZ/z7g8Wlf6ADTZJNocSm7VJa3iQIJuI2IAAITI/k3rf8itwsI+Gv0MIC3nzDZOGfINCdhWvmxt6sswDMMw/y04pmQHpLZ1fGx1f4jMgm5HbGgAAN1aX2QbXaIhY7RoDdySABqMNNuKl+0oA9NGs5hthch3vVNoAEi3fqiC7TiGTKuEgq1qiC0mDMMwzH8HtpTsAMdyvGxlGwWAhgmpQduyQ1ovNNuGpghoDUMBLb6P2yRLTOyMTUPZxxDZwbjZisSwwYRhGIb5r8GWkh1hfDBy2wgMmaU5ti7yWerDRthSQFuvyQ6MbU8xAJBlBXvhbOurIaxjmu0cOdtrs93QWoZhGIbZtbClZEcE6AfBeglbk2PwV2abbBrL0tBW6YntuFxAUM7Odj55u2YLDdjshg6l28ajbPMJbQSHtg6+NSCGpSnDMAzz34YtJQzDMAzD5AQc1cg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ICFiUMwzAMw+QELEoYhmEYhskJWJQwDMMwDJMTsChhGIZhGCYnYFHCMAzDMExOwKKEYRiGYZicgEUJwzAMwzA5AYsShmEYhmFyAhYlDMMwDMPkBCxKGIZhGIbJCViUMAzDMAyTE7AoYRiGYRgmJ2BRwjAMwzBMTsCihGEYhmGYnIBFCcMwDMMwOQGLEoZhGIZhcgIWJQzDMAzD5AQsShiGYRiGyQlYlDAMwzAMkxOwKGEYhmEYJidgUcIwDMMwTE7AooRhGIZhmJyARQnDMAzDMDkBixKGYRiGYXKC/wfdY1wu/Ek+fQAAAABJRU5ErkJggg==">
            <a:extLst>
              <a:ext uri="{FF2B5EF4-FFF2-40B4-BE49-F238E27FC236}">
                <a16:creationId xmlns:a16="http://schemas.microsoft.com/office/drawing/2014/main" id="{9EA39C5A-4455-9E4E-A117-A6D854BC7059}"/>
              </a:ext>
            </a:extLst>
          </p:cNvPr>
          <p:cNvSpPr>
            <a:spLocks noChangeAspect="1" noChangeArrowheads="1"/>
          </p:cNvSpPr>
          <p:nvPr/>
        </p:nvSpPr>
        <p:spPr bwMode="auto">
          <a:xfrm>
            <a:off x="144463"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endParaRPr lang="zh-CN" altLang="en-US">
              <a:latin typeface="Arial"/>
              <a:ea typeface="汉仪中宋简"/>
              <a:sym typeface="Arial"/>
            </a:endParaRPr>
          </a:p>
        </p:txBody>
      </p:sp>
      <p:grpSp>
        <p:nvGrpSpPr>
          <p:cNvPr id="4" name="组合 5">
            <a:extLst>
              <a:ext uri="{FF2B5EF4-FFF2-40B4-BE49-F238E27FC236}">
                <a16:creationId xmlns:a16="http://schemas.microsoft.com/office/drawing/2014/main" id="{44F3541C-31C1-D542-9AF7-F3F14C117455}"/>
              </a:ext>
            </a:extLst>
          </p:cNvPr>
          <p:cNvGrpSpPr>
            <a:grpSpLocks/>
          </p:cNvGrpSpPr>
          <p:nvPr/>
        </p:nvGrpSpPr>
        <p:grpSpPr bwMode="auto">
          <a:xfrm>
            <a:off x="3117850" y="1844675"/>
            <a:ext cx="5527675" cy="4516438"/>
            <a:chOff x="3067493" y="1889705"/>
            <a:chExt cx="6030655" cy="5015161"/>
          </a:xfrm>
        </p:grpSpPr>
        <p:sp>
          <p:nvSpPr>
            <p:cNvPr id="5" name="任意多边形 42">
              <a:extLst>
                <a:ext uri="{FF2B5EF4-FFF2-40B4-BE49-F238E27FC236}">
                  <a16:creationId xmlns:a16="http://schemas.microsoft.com/office/drawing/2014/main" id="{A875D0B0-D419-FB46-870A-2A09FF5483F8}"/>
                </a:ext>
              </a:extLst>
            </p:cNvPr>
            <p:cNvSpPr>
              <a:spLocks/>
            </p:cNvSpPr>
            <p:nvPr/>
          </p:nvSpPr>
          <p:spPr bwMode="auto">
            <a:xfrm flipH="1">
              <a:off x="4766538" y="1889705"/>
              <a:ext cx="1638426" cy="5015161"/>
            </a:xfrm>
            <a:custGeom>
              <a:avLst/>
              <a:gdLst>
                <a:gd name="T0" fmla="*/ 1228559 w 1638079"/>
                <a:gd name="T1" fmla="*/ 0 h 5015161"/>
                <a:gd name="T2" fmla="*/ 1228559 w 1638079"/>
                <a:gd name="T3" fmla="*/ 206832 h 5015161"/>
                <a:gd name="T4" fmla="*/ 716660 w 1638079"/>
                <a:gd name="T5" fmla="*/ 206832 h 5015161"/>
                <a:gd name="T6" fmla="*/ 0 w 1638079"/>
                <a:gd name="T7" fmla="*/ 923492 h 5015161"/>
                <a:gd name="T8" fmla="*/ 0 w 1638079"/>
                <a:gd name="T9" fmla="*/ 5015161 h 5015161"/>
                <a:gd name="T10" fmla="*/ 222992 w 1638079"/>
                <a:gd name="T11" fmla="*/ 5015161 h 5015161"/>
                <a:gd name="T12" fmla="*/ 222992 w 1638079"/>
                <a:gd name="T13" fmla="*/ 923492 h 5015161"/>
                <a:gd name="T14" fmla="*/ 716660 w 1638079"/>
                <a:gd name="T15" fmla="*/ 429824 h 5015161"/>
                <a:gd name="T16" fmla="*/ 1228559 w 1638079"/>
                <a:gd name="T17" fmla="*/ 429824 h 5015161"/>
                <a:gd name="T18" fmla="*/ 1228559 w 1638079"/>
                <a:gd name="T19" fmla="*/ 636656 h 5015161"/>
                <a:gd name="T20" fmla="*/ 1638079 w 1638079"/>
                <a:gd name="T21" fmla="*/ 318328 h 5015161"/>
                <a:gd name="T22" fmla="*/ 1228559 w 1638079"/>
                <a:gd name="T23" fmla="*/ 0 h 5015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8079" h="5015161">
                  <a:moveTo>
                    <a:pt x="1228559" y="0"/>
                  </a:moveTo>
                  <a:lnTo>
                    <a:pt x="1228559" y="206832"/>
                  </a:lnTo>
                  <a:lnTo>
                    <a:pt x="716660" y="206832"/>
                  </a:lnTo>
                  <a:cubicBezTo>
                    <a:pt x="320860" y="206832"/>
                    <a:pt x="0" y="527692"/>
                    <a:pt x="0" y="923492"/>
                  </a:cubicBezTo>
                  <a:lnTo>
                    <a:pt x="0" y="5015161"/>
                  </a:lnTo>
                  <a:lnTo>
                    <a:pt x="222992" y="5015161"/>
                  </a:lnTo>
                  <a:lnTo>
                    <a:pt x="222992" y="923492"/>
                  </a:lnTo>
                  <a:cubicBezTo>
                    <a:pt x="222992" y="650847"/>
                    <a:pt x="444015" y="429824"/>
                    <a:pt x="716660" y="429824"/>
                  </a:cubicBezTo>
                  <a:lnTo>
                    <a:pt x="1228559" y="429824"/>
                  </a:lnTo>
                  <a:lnTo>
                    <a:pt x="1228559" y="636656"/>
                  </a:lnTo>
                  <a:lnTo>
                    <a:pt x="1638079" y="318328"/>
                  </a:lnTo>
                  <a:lnTo>
                    <a:pt x="1228559" y="0"/>
                  </a:lnTo>
                  <a:close/>
                </a:path>
              </a:pathLst>
            </a:custGeom>
            <a:solidFill>
              <a:srgbClr val="A5A5A5"/>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zh-CN" altLang="zh-CN"/>
            </a:p>
          </p:txBody>
        </p:sp>
        <p:sp>
          <p:nvSpPr>
            <p:cNvPr id="6" name="任意多边形 44">
              <a:extLst>
                <a:ext uri="{FF2B5EF4-FFF2-40B4-BE49-F238E27FC236}">
                  <a16:creationId xmlns:a16="http://schemas.microsoft.com/office/drawing/2014/main" id="{A018EAB8-D6D2-6F4B-A65D-15DC7B63C48B}"/>
                </a:ext>
              </a:extLst>
            </p:cNvPr>
            <p:cNvSpPr>
              <a:spLocks/>
            </p:cNvSpPr>
            <p:nvPr/>
          </p:nvSpPr>
          <p:spPr bwMode="auto">
            <a:xfrm flipH="1">
              <a:off x="4084149" y="4895276"/>
              <a:ext cx="1636694" cy="2009590"/>
            </a:xfrm>
            <a:custGeom>
              <a:avLst/>
              <a:gdLst>
                <a:gd name="T0" fmla="*/ 1228559 w 1638079"/>
                <a:gd name="T1" fmla="*/ 0 h 2010305"/>
                <a:gd name="T2" fmla="*/ 1228559 w 1638079"/>
                <a:gd name="T3" fmla="*/ 206832 h 2010305"/>
                <a:gd name="T4" fmla="*/ 716660 w 1638079"/>
                <a:gd name="T5" fmla="*/ 206832 h 2010305"/>
                <a:gd name="T6" fmla="*/ 0 w 1638079"/>
                <a:gd name="T7" fmla="*/ 923492 h 2010305"/>
                <a:gd name="T8" fmla="*/ 0 w 1638079"/>
                <a:gd name="T9" fmla="*/ 2010305 h 2010305"/>
                <a:gd name="T10" fmla="*/ 222992 w 1638079"/>
                <a:gd name="T11" fmla="*/ 2010305 h 2010305"/>
                <a:gd name="T12" fmla="*/ 222992 w 1638079"/>
                <a:gd name="T13" fmla="*/ 923492 h 2010305"/>
                <a:gd name="T14" fmla="*/ 716660 w 1638079"/>
                <a:gd name="T15" fmla="*/ 429824 h 2010305"/>
                <a:gd name="T16" fmla="*/ 1228559 w 1638079"/>
                <a:gd name="T17" fmla="*/ 429824 h 2010305"/>
                <a:gd name="T18" fmla="*/ 1228559 w 1638079"/>
                <a:gd name="T19" fmla="*/ 636656 h 2010305"/>
                <a:gd name="T20" fmla="*/ 1638079 w 1638079"/>
                <a:gd name="T21" fmla="*/ 318328 h 2010305"/>
                <a:gd name="T22" fmla="*/ 1228559 w 1638079"/>
                <a:gd name="T23" fmla="*/ 0 h 2010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8079" h="2010305">
                  <a:moveTo>
                    <a:pt x="1228559" y="0"/>
                  </a:moveTo>
                  <a:lnTo>
                    <a:pt x="1228559" y="206832"/>
                  </a:lnTo>
                  <a:lnTo>
                    <a:pt x="716660" y="206832"/>
                  </a:lnTo>
                  <a:cubicBezTo>
                    <a:pt x="320860" y="206832"/>
                    <a:pt x="0" y="527692"/>
                    <a:pt x="0" y="923492"/>
                  </a:cubicBezTo>
                  <a:lnTo>
                    <a:pt x="0" y="2010305"/>
                  </a:lnTo>
                  <a:lnTo>
                    <a:pt x="222992" y="2010305"/>
                  </a:lnTo>
                  <a:lnTo>
                    <a:pt x="222992" y="923492"/>
                  </a:lnTo>
                  <a:cubicBezTo>
                    <a:pt x="222992" y="650847"/>
                    <a:pt x="444015" y="429824"/>
                    <a:pt x="716660" y="429824"/>
                  </a:cubicBezTo>
                  <a:lnTo>
                    <a:pt x="1228559" y="429824"/>
                  </a:lnTo>
                  <a:lnTo>
                    <a:pt x="1228559" y="636656"/>
                  </a:lnTo>
                  <a:lnTo>
                    <a:pt x="1638079" y="318328"/>
                  </a:lnTo>
                  <a:lnTo>
                    <a:pt x="1228559" y="0"/>
                  </a:lnTo>
                  <a:close/>
                </a:path>
              </a:pathLst>
            </a:custGeom>
            <a:solidFill>
              <a:srgbClr val="5B9BD5"/>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zh-CN" altLang="zh-CN"/>
            </a:p>
          </p:txBody>
        </p:sp>
        <p:sp>
          <p:nvSpPr>
            <p:cNvPr id="7" name="任意多边形 43">
              <a:extLst>
                <a:ext uri="{FF2B5EF4-FFF2-40B4-BE49-F238E27FC236}">
                  <a16:creationId xmlns:a16="http://schemas.microsoft.com/office/drawing/2014/main" id="{B3A95459-79DC-CC47-BB4A-67AAC2894B8B}"/>
                </a:ext>
              </a:extLst>
            </p:cNvPr>
            <p:cNvSpPr>
              <a:spLocks/>
            </p:cNvSpPr>
            <p:nvPr/>
          </p:nvSpPr>
          <p:spPr bwMode="auto">
            <a:xfrm>
              <a:off x="5823028" y="2785206"/>
              <a:ext cx="3275120" cy="4119660"/>
            </a:xfrm>
            <a:custGeom>
              <a:avLst/>
              <a:gdLst>
                <a:gd name="T0" fmla="*/ 2837793 w 3274855"/>
                <a:gd name="T1" fmla="*/ 0 h 4118795"/>
                <a:gd name="T2" fmla="*/ 3274855 w 3274855"/>
                <a:gd name="T3" fmla="*/ 310685 h 4118795"/>
                <a:gd name="T4" fmla="*/ 2837793 w 3274855"/>
                <a:gd name="T5" fmla="*/ 621371 h 4118795"/>
                <a:gd name="T6" fmla="*/ 2837793 w 3274855"/>
                <a:gd name="T7" fmla="*/ 425486 h 4118795"/>
                <a:gd name="T8" fmla="*/ 827359 w 3274855"/>
                <a:gd name="T9" fmla="*/ 425486 h 4118795"/>
                <a:gd name="T10" fmla="*/ 229600 w 3274855"/>
                <a:gd name="T11" fmla="*/ 1023245 h 4118795"/>
                <a:gd name="T12" fmla="*/ 229600 w 3274855"/>
                <a:gd name="T13" fmla="*/ 4118795 h 4118795"/>
                <a:gd name="T14" fmla="*/ 0 w 3274855"/>
                <a:gd name="T15" fmla="*/ 4118795 h 4118795"/>
                <a:gd name="T16" fmla="*/ 0 w 3274855"/>
                <a:gd name="T17" fmla="*/ 1023245 h 4118795"/>
                <a:gd name="T18" fmla="*/ 827359 w 3274855"/>
                <a:gd name="T19" fmla="*/ 195886 h 4118795"/>
                <a:gd name="T20" fmla="*/ 2837793 w 3274855"/>
                <a:gd name="T21" fmla="*/ 195885 h 4118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74855" h="4118795">
                  <a:moveTo>
                    <a:pt x="2837793" y="0"/>
                  </a:moveTo>
                  <a:lnTo>
                    <a:pt x="3274855" y="310685"/>
                  </a:lnTo>
                  <a:lnTo>
                    <a:pt x="2837793" y="621371"/>
                  </a:lnTo>
                  <a:lnTo>
                    <a:pt x="2837793" y="425486"/>
                  </a:lnTo>
                  <a:lnTo>
                    <a:pt x="827359" y="425486"/>
                  </a:lnTo>
                  <a:cubicBezTo>
                    <a:pt x="497226" y="425486"/>
                    <a:pt x="229600" y="693112"/>
                    <a:pt x="229600" y="1023245"/>
                  </a:cubicBezTo>
                  <a:lnTo>
                    <a:pt x="229600" y="4118795"/>
                  </a:lnTo>
                  <a:lnTo>
                    <a:pt x="0" y="4118795"/>
                  </a:lnTo>
                  <a:lnTo>
                    <a:pt x="0" y="1023245"/>
                  </a:lnTo>
                  <a:cubicBezTo>
                    <a:pt x="0" y="566307"/>
                    <a:pt x="370421" y="195886"/>
                    <a:pt x="827359" y="195886"/>
                  </a:cubicBezTo>
                  <a:lnTo>
                    <a:pt x="2837793" y="195885"/>
                  </a:lnTo>
                  <a:close/>
                </a:path>
              </a:pathLst>
            </a:custGeom>
            <a:solidFill>
              <a:srgbClr val="FFC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zh-CN" sz="1200">
                <a:solidFill>
                  <a:srgbClr val="FFFFFF"/>
                </a:solidFill>
              </a:endParaRPr>
            </a:p>
          </p:txBody>
        </p:sp>
        <p:sp>
          <p:nvSpPr>
            <p:cNvPr id="8" name="任意多边形 40">
              <a:extLst>
                <a:ext uri="{FF2B5EF4-FFF2-40B4-BE49-F238E27FC236}">
                  <a16:creationId xmlns:a16="http://schemas.microsoft.com/office/drawing/2014/main" id="{B40C5468-83B6-2149-95BF-B4D730EE38B7}"/>
                </a:ext>
              </a:extLst>
            </p:cNvPr>
            <p:cNvSpPr>
              <a:spLocks/>
            </p:cNvSpPr>
            <p:nvPr/>
          </p:nvSpPr>
          <p:spPr bwMode="auto">
            <a:xfrm flipH="1">
              <a:off x="3067493" y="3393372"/>
              <a:ext cx="4026788" cy="3511494"/>
            </a:xfrm>
            <a:custGeom>
              <a:avLst/>
              <a:gdLst>
                <a:gd name="T0" fmla="*/ 3489699 w 4027164"/>
                <a:gd name="T1" fmla="*/ 0 h 3511826"/>
                <a:gd name="T2" fmla="*/ 3489699 w 4027164"/>
                <a:gd name="T3" fmla="*/ 265753 h 3511826"/>
                <a:gd name="T4" fmla="*/ 1017423 w 4027164"/>
                <a:gd name="T5" fmla="*/ 265752 h 3511826"/>
                <a:gd name="T6" fmla="*/ 0 w 4027164"/>
                <a:gd name="T7" fmla="*/ 1283175 h 3511826"/>
                <a:gd name="T8" fmla="*/ 0 w 4027164"/>
                <a:gd name="T9" fmla="*/ 3511826 h 3511826"/>
                <a:gd name="T10" fmla="*/ 232609 w 4027164"/>
                <a:gd name="T11" fmla="*/ 3511826 h 3511826"/>
                <a:gd name="T12" fmla="*/ 232609 w 4027164"/>
                <a:gd name="T13" fmla="*/ 1283176 h 3511826"/>
                <a:gd name="T14" fmla="*/ 1017423 w 4027164"/>
                <a:gd name="T15" fmla="*/ 498362 h 3511826"/>
                <a:gd name="T16" fmla="*/ 3489699 w 4027164"/>
                <a:gd name="T17" fmla="*/ 498362 h 3511826"/>
                <a:gd name="T18" fmla="*/ 3489699 w 4027164"/>
                <a:gd name="T19" fmla="*/ 764114 h 3511826"/>
                <a:gd name="T20" fmla="*/ 4027164 w 4027164"/>
                <a:gd name="T21" fmla="*/ 382057 h 3511826"/>
                <a:gd name="T22" fmla="*/ 3489699 w 4027164"/>
                <a:gd name="T23" fmla="*/ 0 h 351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7164" h="3511826">
                  <a:moveTo>
                    <a:pt x="3489699" y="0"/>
                  </a:moveTo>
                  <a:lnTo>
                    <a:pt x="3489699" y="265753"/>
                  </a:lnTo>
                  <a:lnTo>
                    <a:pt x="1017423" y="265752"/>
                  </a:lnTo>
                  <a:cubicBezTo>
                    <a:pt x="455516" y="265752"/>
                    <a:pt x="0" y="721268"/>
                    <a:pt x="0" y="1283175"/>
                  </a:cubicBezTo>
                  <a:lnTo>
                    <a:pt x="0" y="3511826"/>
                  </a:lnTo>
                  <a:lnTo>
                    <a:pt x="232609" y="3511826"/>
                  </a:lnTo>
                  <a:lnTo>
                    <a:pt x="232609" y="1283176"/>
                  </a:lnTo>
                  <a:cubicBezTo>
                    <a:pt x="232609" y="849735"/>
                    <a:pt x="583982" y="498362"/>
                    <a:pt x="1017423" y="498362"/>
                  </a:cubicBezTo>
                  <a:lnTo>
                    <a:pt x="3489699" y="498362"/>
                  </a:lnTo>
                  <a:lnTo>
                    <a:pt x="3489699" y="764114"/>
                  </a:lnTo>
                  <a:lnTo>
                    <a:pt x="4027164" y="382057"/>
                  </a:lnTo>
                  <a:lnTo>
                    <a:pt x="3489699" y="0"/>
                  </a:lnTo>
                  <a:close/>
                </a:path>
              </a:pathLst>
            </a:custGeom>
            <a:solidFill>
              <a:srgbClr val="ED7D31"/>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zh-CN" altLang="zh-CN"/>
            </a:p>
          </p:txBody>
        </p:sp>
        <p:sp>
          <p:nvSpPr>
            <p:cNvPr id="9" name="任意多边形 41">
              <a:extLst>
                <a:ext uri="{FF2B5EF4-FFF2-40B4-BE49-F238E27FC236}">
                  <a16:creationId xmlns:a16="http://schemas.microsoft.com/office/drawing/2014/main" id="{008FAD9A-7A1D-A64C-A1A2-5532A47319FC}"/>
                </a:ext>
              </a:extLst>
            </p:cNvPr>
            <p:cNvSpPr>
              <a:spLocks/>
            </p:cNvSpPr>
            <p:nvPr/>
          </p:nvSpPr>
          <p:spPr bwMode="auto">
            <a:xfrm>
              <a:off x="6521004" y="4347045"/>
              <a:ext cx="1636695" cy="2557821"/>
            </a:xfrm>
            <a:custGeom>
              <a:avLst/>
              <a:gdLst>
                <a:gd name="T0" fmla="*/ 1228559 w 1638079"/>
                <a:gd name="T1" fmla="*/ 0 h 2557593"/>
                <a:gd name="T2" fmla="*/ 1638079 w 1638079"/>
                <a:gd name="T3" fmla="*/ 318328 h 2557593"/>
                <a:gd name="T4" fmla="*/ 1228559 w 1638079"/>
                <a:gd name="T5" fmla="*/ 636656 h 2557593"/>
                <a:gd name="T6" fmla="*/ 1228559 w 1638079"/>
                <a:gd name="T7" fmla="*/ 429824 h 2557593"/>
                <a:gd name="T8" fmla="*/ 716660 w 1638079"/>
                <a:gd name="T9" fmla="*/ 429824 h 2557593"/>
                <a:gd name="T10" fmla="*/ 222992 w 1638079"/>
                <a:gd name="T11" fmla="*/ 923492 h 2557593"/>
                <a:gd name="T12" fmla="*/ 222992 w 1638079"/>
                <a:gd name="T13" fmla="*/ 2557593 h 2557593"/>
                <a:gd name="T14" fmla="*/ 0 w 1638079"/>
                <a:gd name="T15" fmla="*/ 2557593 h 2557593"/>
                <a:gd name="T16" fmla="*/ 0 w 1638079"/>
                <a:gd name="T17" fmla="*/ 923492 h 2557593"/>
                <a:gd name="T18" fmla="*/ 716660 w 1638079"/>
                <a:gd name="T19" fmla="*/ 206832 h 2557593"/>
                <a:gd name="T20" fmla="*/ 1228559 w 1638079"/>
                <a:gd name="T21" fmla="*/ 206832 h 2557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8079" h="2557593">
                  <a:moveTo>
                    <a:pt x="1228559" y="0"/>
                  </a:moveTo>
                  <a:lnTo>
                    <a:pt x="1638079" y="318328"/>
                  </a:lnTo>
                  <a:lnTo>
                    <a:pt x="1228559" y="636656"/>
                  </a:lnTo>
                  <a:lnTo>
                    <a:pt x="1228559" y="429824"/>
                  </a:lnTo>
                  <a:lnTo>
                    <a:pt x="716660" y="429824"/>
                  </a:lnTo>
                  <a:cubicBezTo>
                    <a:pt x="444015" y="429824"/>
                    <a:pt x="222992" y="650847"/>
                    <a:pt x="222992" y="923492"/>
                  </a:cubicBezTo>
                  <a:lnTo>
                    <a:pt x="222992" y="2557593"/>
                  </a:lnTo>
                  <a:lnTo>
                    <a:pt x="0" y="2557593"/>
                  </a:lnTo>
                  <a:lnTo>
                    <a:pt x="0" y="923492"/>
                  </a:lnTo>
                  <a:cubicBezTo>
                    <a:pt x="0" y="527692"/>
                    <a:pt x="320860" y="206832"/>
                    <a:pt x="716660" y="206832"/>
                  </a:cubicBezTo>
                  <a:lnTo>
                    <a:pt x="1228559" y="206832"/>
                  </a:lnTo>
                  <a:close/>
                </a:path>
              </a:pathLst>
            </a:custGeom>
            <a:solidFill>
              <a:srgbClr val="4472C4"/>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zh-CN" sz="1200">
                <a:solidFill>
                  <a:srgbClr val="FFFFFF"/>
                </a:solidFill>
              </a:endParaRPr>
            </a:p>
          </p:txBody>
        </p:sp>
      </p:grpSp>
      <p:grpSp>
        <p:nvGrpSpPr>
          <p:cNvPr id="10" name="组合 6">
            <a:extLst>
              <a:ext uri="{FF2B5EF4-FFF2-40B4-BE49-F238E27FC236}">
                <a16:creationId xmlns:a16="http://schemas.microsoft.com/office/drawing/2014/main" id="{D9FBF0BA-45F3-A04A-BDE4-71312159C7B4}"/>
              </a:ext>
            </a:extLst>
          </p:cNvPr>
          <p:cNvGrpSpPr>
            <a:grpSpLocks/>
          </p:cNvGrpSpPr>
          <p:nvPr/>
        </p:nvGrpSpPr>
        <p:grpSpPr bwMode="auto">
          <a:xfrm>
            <a:off x="7891465" y="3255462"/>
            <a:ext cx="3397249" cy="1407026"/>
            <a:chOff x="7483990" y="3277570"/>
            <a:chExt cx="2924288" cy="1562219"/>
          </a:xfrm>
        </p:grpSpPr>
        <p:sp>
          <p:nvSpPr>
            <p:cNvPr id="11" name="矩形 19">
              <a:extLst>
                <a:ext uri="{FF2B5EF4-FFF2-40B4-BE49-F238E27FC236}">
                  <a16:creationId xmlns:a16="http://schemas.microsoft.com/office/drawing/2014/main" id="{E722D671-378D-3C4D-AF11-E59049CB2028}"/>
                </a:ext>
              </a:extLst>
            </p:cNvPr>
            <p:cNvSpPr>
              <a:spLocks noChangeArrowheads="1"/>
            </p:cNvSpPr>
            <p:nvPr/>
          </p:nvSpPr>
          <p:spPr bwMode="auto">
            <a:xfrm>
              <a:off x="7483990" y="3732519"/>
              <a:ext cx="2924288" cy="1107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just" eaLnBrk="1" hangingPunct="1">
                <a:lnSpc>
                  <a:spcPct val="120000"/>
                </a:lnSpc>
              </a:pPr>
              <a:r>
                <a:rPr lang="en-US" altLang="zh-CN" sz="1200" dirty="0">
                  <a:latin typeface="Arial"/>
                  <a:ea typeface="汉仪中宋简"/>
                  <a:sym typeface="Arial"/>
                </a:rPr>
                <a:t>The department has deployed </a:t>
              </a:r>
              <a:r>
                <a:rPr lang="en-US" altLang="zh-CN" sz="1200" dirty="0" err="1">
                  <a:latin typeface="Arial"/>
                  <a:ea typeface="汉仪中宋简"/>
                  <a:sym typeface="Arial"/>
                </a:rPr>
                <a:t>Tbase</a:t>
              </a:r>
              <a:r>
                <a:rPr lang="en-US" altLang="zh-CN" sz="1200" dirty="0">
                  <a:latin typeface="Arial"/>
                  <a:ea typeface="汉仪中宋简"/>
                  <a:sym typeface="Arial"/>
                </a:rPr>
                <a:t> on 2xx servers for its projects</a:t>
              </a:r>
            </a:p>
            <a:p>
              <a:pPr eaLnBrk="1" hangingPunct="1"/>
              <a:r>
                <a:rPr lang="en-US" altLang="zh-CN" sz="1200" dirty="0">
                  <a:latin typeface="Arial"/>
                  <a:ea typeface="汉仪中宋简"/>
                  <a:sym typeface="Arial"/>
                </a:rPr>
                <a:t>Amount: </a:t>
              </a:r>
              <a:r>
                <a:rPr lang="en-US" altLang="zh-CN" sz="1200" dirty="0">
                  <a:solidFill>
                    <a:srgbClr val="FF0000"/>
                  </a:solidFill>
                  <a:latin typeface="Arial"/>
                  <a:ea typeface="汉仪中宋简"/>
                  <a:sym typeface="Arial"/>
                </a:rPr>
                <a:t>2.XX million CNY</a:t>
              </a:r>
            </a:p>
            <a:p>
              <a:pPr eaLnBrk="1" hangingPunct="1"/>
              <a:r>
                <a:rPr lang="en-US" altLang="zh-CN" sz="1200" dirty="0">
                  <a:latin typeface="Arial"/>
                  <a:ea typeface="汉仪中宋简"/>
                  <a:sym typeface="Arial"/>
                </a:rPr>
                <a:t>OPS fee: </a:t>
              </a:r>
              <a:r>
                <a:rPr lang="en-US" altLang="zh-CN" sz="1200" dirty="0">
                  <a:solidFill>
                    <a:srgbClr val="FF0000"/>
                  </a:solidFill>
                  <a:latin typeface="Arial"/>
                  <a:ea typeface="汉仪中宋简"/>
                  <a:sym typeface="Arial"/>
                </a:rPr>
                <a:t>XX% CNY/year</a:t>
              </a:r>
            </a:p>
            <a:p>
              <a:pPr eaLnBrk="1" hangingPunct="1"/>
              <a:r>
                <a:rPr lang="en-US" altLang="zh-CN" sz="1200" dirty="0">
                  <a:solidFill>
                    <a:srgbClr val="FF0000"/>
                  </a:solidFill>
                  <a:latin typeface="Arial"/>
                  <a:ea typeface="汉仪中宋简"/>
                  <a:sym typeface="Arial"/>
                </a:rPr>
                <a:t>It is the third purchase.</a:t>
              </a:r>
            </a:p>
          </p:txBody>
        </p:sp>
        <p:sp>
          <p:nvSpPr>
            <p:cNvPr id="12" name="矩形 20">
              <a:extLst>
                <a:ext uri="{FF2B5EF4-FFF2-40B4-BE49-F238E27FC236}">
                  <a16:creationId xmlns:a16="http://schemas.microsoft.com/office/drawing/2014/main" id="{19B2A7DA-4057-944D-B5AC-F59AD58B67C7}"/>
                </a:ext>
              </a:extLst>
            </p:cNvPr>
            <p:cNvSpPr>
              <a:spLocks noChangeArrowheads="1"/>
            </p:cNvSpPr>
            <p:nvPr/>
          </p:nvSpPr>
          <p:spPr bwMode="auto">
            <a:xfrm>
              <a:off x="7545972" y="3277570"/>
              <a:ext cx="2855302" cy="512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lnSpc>
                  <a:spcPct val="120000"/>
                </a:lnSpc>
              </a:pPr>
              <a:r>
                <a:rPr lang="en-US" altLang="zh-CN" sz="1200" b="1" dirty="0">
                  <a:solidFill>
                    <a:srgbClr val="FF0000"/>
                  </a:solidFill>
                  <a:latin typeface="Arial"/>
                  <a:ea typeface="汉仪中宋简"/>
                  <a:sym typeface="Arial"/>
                </a:rPr>
                <a:t>(A million-CNY project) Yunnan Provincial Public Security Department</a:t>
              </a:r>
            </a:p>
          </p:txBody>
        </p:sp>
      </p:grpSp>
      <p:grpSp>
        <p:nvGrpSpPr>
          <p:cNvPr id="13" name="组合 7">
            <a:extLst>
              <a:ext uri="{FF2B5EF4-FFF2-40B4-BE49-F238E27FC236}">
                <a16:creationId xmlns:a16="http://schemas.microsoft.com/office/drawing/2014/main" id="{B13B4087-0AB0-D54B-A8E8-42B32D360FDB}"/>
              </a:ext>
            </a:extLst>
          </p:cNvPr>
          <p:cNvGrpSpPr>
            <a:grpSpLocks/>
          </p:cNvGrpSpPr>
          <p:nvPr/>
        </p:nvGrpSpPr>
        <p:grpSpPr bwMode="auto">
          <a:xfrm>
            <a:off x="7891462" y="1844675"/>
            <a:ext cx="3398368" cy="1266825"/>
            <a:chOff x="6616617" y="3433235"/>
            <a:chExt cx="3707375" cy="1406554"/>
          </a:xfrm>
        </p:grpSpPr>
        <p:sp>
          <p:nvSpPr>
            <p:cNvPr id="14" name="矩形 17">
              <a:extLst>
                <a:ext uri="{FF2B5EF4-FFF2-40B4-BE49-F238E27FC236}">
                  <a16:creationId xmlns:a16="http://schemas.microsoft.com/office/drawing/2014/main" id="{4E1EB0E5-7FEC-9648-A5A9-D3CD51F96984}"/>
                </a:ext>
              </a:extLst>
            </p:cNvPr>
            <p:cNvSpPr>
              <a:spLocks noChangeArrowheads="1"/>
            </p:cNvSpPr>
            <p:nvPr/>
          </p:nvSpPr>
          <p:spPr bwMode="auto">
            <a:xfrm>
              <a:off x="6616617" y="3732519"/>
              <a:ext cx="3707375" cy="1107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just" eaLnBrk="1" hangingPunct="1">
                <a:lnSpc>
                  <a:spcPct val="120000"/>
                </a:lnSpc>
              </a:pPr>
              <a:r>
                <a:rPr lang="en-US" altLang="zh-CN" sz="1200" dirty="0">
                  <a:latin typeface="Arial"/>
                  <a:ea typeface="汉仪中宋简"/>
                  <a:sym typeface="Arial"/>
                </a:rPr>
                <a:t>PICC P&amp;C purchased the perpetual right to use </a:t>
              </a:r>
              <a:r>
                <a:rPr lang="en-US" altLang="zh-CN" sz="1200" dirty="0" err="1">
                  <a:latin typeface="Arial"/>
                  <a:ea typeface="汉仪中宋简"/>
                  <a:sym typeface="Arial"/>
                </a:rPr>
                <a:t>TBase</a:t>
              </a:r>
              <a:r>
                <a:rPr lang="en-US" altLang="zh-CN" sz="1200" dirty="0">
                  <a:latin typeface="Arial"/>
                  <a:ea typeface="汉仪中宋简"/>
                  <a:sym typeface="Arial"/>
                </a:rPr>
                <a:t> for its private cloud project</a:t>
              </a:r>
            </a:p>
            <a:p>
              <a:pPr eaLnBrk="1" hangingPunct="1"/>
              <a:r>
                <a:rPr lang="en-US" altLang="zh-CN" sz="1200" dirty="0">
                  <a:latin typeface="Arial"/>
                  <a:ea typeface="汉仪中宋简"/>
                  <a:sym typeface="Arial"/>
                </a:rPr>
                <a:t>Amount: </a:t>
              </a:r>
              <a:r>
                <a:rPr lang="en-US" altLang="zh-CN" sz="1200" dirty="0">
                  <a:solidFill>
                    <a:srgbClr val="FF0000"/>
                  </a:solidFill>
                  <a:latin typeface="Arial"/>
                  <a:ea typeface="汉仪中宋简"/>
                  <a:sym typeface="Arial"/>
                </a:rPr>
                <a:t>2X.XX million CNY</a:t>
              </a:r>
            </a:p>
            <a:p>
              <a:pPr eaLnBrk="1" hangingPunct="1"/>
              <a:r>
                <a:rPr lang="en-US" altLang="zh-CN" sz="1200" dirty="0">
                  <a:latin typeface="Arial"/>
                  <a:ea typeface="汉仪中宋简"/>
                  <a:sym typeface="Arial"/>
                </a:rPr>
                <a:t>OPS fee: </a:t>
              </a:r>
              <a:r>
                <a:rPr lang="en-US" altLang="zh-CN" sz="1200" dirty="0">
                  <a:solidFill>
                    <a:srgbClr val="FF0000"/>
                  </a:solidFill>
                  <a:latin typeface="Arial"/>
                  <a:ea typeface="汉仪中宋简"/>
                  <a:sym typeface="Arial"/>
                </a:rPr>
                <a:t>XX% CNY/year</a:t>
              </a:r>
            </a:p>
            <a:p>
              <a:pPr eaLnBrk="1" hangingPunct="1"/>
              <a:r>
                <a:rPr lang="en-US" altLang="zh-CN" sz="1200" dirty="0">
                  <a:solidFill>
                    <a:srgbClr val="FF0000"/>
                  </a:solidFill>
                  <a:latin typeface="Arial"/>
                  <a:ea typeface="汉仪中宋简"/>
                  <a:sym typeface="Arial"/>
                </a:rPr>
                <a:t>It is the first purchase.</a:t>
              </a:r>
            </a:p>
          </p:txBody>
        </p:sp>
        <p:sp>
          <p:nvSpPr>
            <p:cNvPr id="15" name="矩形 18">
              <a:extLst>
                <a:ext uri="{FF2B5EF4-FFF2-40B4-BE49-F238E27FC236}">
                  <a16:creationId xmlns:a16="http://schemas.microsoft.com/office/drawing/2014/main" id="{D664D8B4-89C7-374A-B734-0D2244B53A62}"/>
                </a:ext>
              </a:extLst>
            </p:cNvPr>
            <p:cNvSpPr>
              <a:spLocks noChangeArrowheads="1"/>
            </p:cNvSpPr>
            <p:nvPr/>
          </p:nvSpPr>
          <p:spPr bwMode="auto">
            <a:xfrm>
              <a:off x="6857452" y="3433235"/>
              <a:ext cx="3456743" cy="38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lnSpc>
                  <a:spcPct val="120000"/>
                </a:lnSpc>
              </a:pPr>
              <a:r>
                <a:rPr lang="en-US" altLang="zh-CN" sz="1200" b="1" dirty="0">
                  <a:solidFill>
                    <a:srgbClr val="FF0000"/>
                  </a:solidFill>
                  <a:latin typeface="Arial"/>
                  <a:ea typeface="汉仪中宋简"/>
                  <a:sym typeface="Arial"/>
                </a:rPr>
                <a:t>(A 10-million-CNY project) PICC P&amp;C</a:t>
              </a:r>
            </a:p>
          </p:txBody>
        </p:sp>
      </p:grpSp>
      <p:grpSp>
        <p:nvGrpSpPr>
          <p:cNvPr id="16" name="组合 8">
            <a:extLst>
              <a:ext uri="{FF2B5EF4-FFF2-40B4-BE49-F238E27FC236}">
                <a16:creationId xmlns:a16="http://schemas.microsoft.com/office/drawing/2014/main" id="{AA2017BF-2DB3-6E46-A630-F55A3EA7B6E2}"/>
              </a:ext>
            </a:extLst>
          </p:cNvPr>
          <p:cNvGrpSpPr>
            <a:grpSpLocks/>
          </p:cNvGrpSpPr>
          <p:nvPr/>
        </p:nvGrpSpPr>
        <p:grpSpPr bwMode="auto">
          <a:xfrm>
            <a:off x="737364" y="1196975"/>
            <a:ext cx="3763199" cy="1223963"/>
            <a:chOff x="7483988" y="3433235"/>
            <a:chExt cx="2014333" cy="1358708"/>
          </a:xfrm>
        </p:grpSpPr>
        <p:sp>
          <p:nvSpPr>
            <p:cNvPr id="17" name="矩形 15">
              <a:extLst>
                <a:ext uri="{FF2B5EF4-FFF2-40B4-BE49-F238E27FC236}">
                  <a16:creationId xmlns:a16="http://schemas.microsoft.com/office/drawing/2014/main" id="{C537B1FD-FEF6-A047-8C9E-D8B55F38A233}"/>
                </a:ext>
              </a:extLst>
            </p:cNvPr>
            <p:cNvSpPr>
              <a:spLocks noChangeArrowheads="1"/>
            </p:cNvSpPr>
            <p:nvPr/>
          </p:nvSpPr>
          <p:spPr bwMode="auto">
            <a:xfrm>
              <a:off x="7538614" y="3732519"/>
              <a:ext cx="1959707" cy="1059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200" dirty="0">
                  <a:latin typeface="Arial"/>
                  <a:ea typeface="汉仪中宋简"/>
                  <a:sym typeface="Arial"/>
                </a:rPr>
                <a:t>Bank of China purchased the perpetual right to use TDSQL for its PAAS project</a:t>
              </a:r>
            </a:p>
            <a:p>
              <a:pPr eaLnBrk="1" hangingPunct="1"/>
              <a:r>
                <a:rPr lang="en-US" altLang="zh-CN" sz="1200" dirty="0">
                  <a:latin typeface="Arial"/>
                  <a:ea typeface="汉仪中宋简"/>
                  <a:sym typeface="Arial"/>
                </a:rPr>
                <a:t>Amount: </a:t>
              </a:r>
              <a:r>
                <a:rPr lang="en-US" altLang="zh-CN" sz="1200" dirty="0">
                  <a:solidFill>
                    <a:srgbClr val="FF0000"/>
                  </a:solidFill>
                  <a:latin typeface="Arial"/>
                  <a:ea typeface="汉仪中宋简"/>
                  <a:sym typeface="Arial"/>
                </a:rPr>
                <a:t>1X.XX million CNY</a:t>
              </a:r>
            </a:p>
            <a:p>
              <a:pPr eaLnBrk="1" hangingPunct="1"/>
              <a:r>
                <a:rPr lang="en-US" altLang="zh-CN" sz="1200" dirty="0">
                  <a:latin typeface="Arial"/>
                  <a:ea typeface="汉仪中宋简"/>
                  <a:sym typeface="Arial"/>
                </a:rPr>
                <a:t>OPS fee: </a:t>
              </a:r>
              <a:r>
                <a:rPr lang="en-US" altLang="zh-CN" sz="1200" dirty="0">
                  <a:solidFill>
                    <a:srgbClr val="FF0000"/>
                  </a:solidFill>
                  <a:latin typeface="Arial"/>
                  <a:ea typeface="汉仪中宋简"/>
                  <a:sym typeface="Arial"/>
                </a:rPr>
                <a:t>XX% CNY/year</a:t>
              </a:r>
            </a:p>
            <a:p>
              <a:pPr eaLnBrk="1" hangingPunct="1"/>
              <a:r>
                <a:rPr lang="en-US" altLang="zh-CN" sz="1200" dirty="0">
                  <a:solidFill>
                    <a:srgbClr val="FF0000"/>
                  </a:solidFill>
                  <a:latin typeface="Arial"/>
                  <a:ea typeface="汉仪中宋简"/>
                  <a:sym typeface="Arial"/>
                </a:rPr>
                <a:t>It is the second purchase.</a:t>
              </a:r>
            </a:p>
          </p:txBody>
        </p:sp>
        <p:sp>
          <p:nvSpPr>
            <p:cNvPr id="18" name="矩形 16">
              <a:extLst>
                <a:ext uri="{FF2B5EF4-FFF2-40B4-BE49-F238E27FC236}">
                  <a16:creationId xmlns:a16="http://schemas.microsoft.com/office/drawing/2014/main" id="{B2481BED-3ECB-9643-89DD-8B9CC931FC11}"/>
                </a:ext>
              </a:extLst>
            </p:cNvPr>
            <p:cNvSpPr>
              <a:spLocks noChangeArrowheads="1"/>
            </p:cNvSpPr>
            <p:nvPr/>
          </p:nvSpPr>
          <p:spPr bwMode="auto">
            <a:xfrm>
              <a:off x="7483988" y="3433235"/>
              <a:ext cx="1986203" cy="369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lnSpc>
                  <a:spcPct val="120000"/>
                </a:lnSpc>
              </a:pPr>
              <a:r>
                <a:rPr lang="en-US" altLang="zh-CN" sz="1200" b="1" dirty="0">
                  <a:solidFill>
                    <a:srgbClr val="FF0000"/>
                  </a:solidFill>
                  <a:latin typeface="Arial"/>
                  <a:ea typeface="汉仪中宋简"/>
                  <a:sym typeface="Arial"/>
                </a:rPr>
                <a:t>(A 10-million-CNY project) Bank of China</a:t>
              </a:r>
            </a:p>
          </p:txBody>
        </p:sp>
      </p:grpSp>
      <p:grpSp>
        <p:nvGrpSpPr>
          <p:cNvPr id="19" name="组合 9">
            <a:extLst>
              <a:ext uri="{FF2B5EF4-FFF2-40B4-BE49-F238E27FC236}">
                <a16:creationId xmlns:a16="http://schemas.microsoft.com/office/drawing/2014/main" id="{9514F3FE-F868-ED43-A394-63B43094B2D0}"/>
              </a:ext>
            </a:extLst>
          </p:cNvPr>
          <p:cNvGrpSpPr>
            <a:grpSpLocks/>
          </p:cNvGrpSpPr>
          <p:nvPr/>
        </p:nvGrpSpPr>
        <p:grpSpPr bwMode="auto">
          <a:xfrm>
            <a:off x="47327" y="2684463"/>
            <a:ext cx="3071217" cy="1668298"/>
            <a:chOff x="6406130" y="3032813"/>
            <a:chExt cx="3350238" cy="1853745"/>
          </a:xfrm>
        </p:grpSpPr>
        <p:sp>
          <p:nvSpPr>
            <p:cNvPr id="20" name="矩形 13">
              <a:extLst>
                <a:ext uri="{FF2B5EF4-FFF2-40B4-BE49-F238E27FC236}">
                  <a16:creationId xmlns:a16="http://schemas.microsoft.com/office/drawing/2014/main" id="{9BEE2855-E372-5D4D-B432-57B9DA56E907}"/>
                </a:ext>
              </a:extLst>
            </p:cNvPr>
            <p:cNvSpPr>
              <a:spLocks noChangeArrowheads="1"/>
            </p:cNvSpPr>
            <p:nvPr/>
          </p:nvSpPr>
          <p:spPr bwMode="auto">
            <a:xfrm>
              <a:off x="7357596" y="3540062"/>
              <a:ext cx="2398772" cy="1346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20000"/>
                </a:lnSpc>
              </a:pPr>
              <a:r>
                <a:rPr lang="en-US" altLang="zh-CN" sz="1200" dirty="0" err="1">
                  <a:latin typeface="Arial"/>
                  <a:ea typeface="汉仪中宋简"/>
                  <a:sym typeface="Arial"/>
                </a:rPr>
                <a:t>Sinotrans</a:t>
              </a:r>
              <a:r>
                <a:rPr lang="en-US" altLang="zh-CN" sz="1200" dirty="0">
                  <a:latin typeface="Arial"/>
                  <a:ea typeface="汉仪中宋简"/>
                  <a:sym typeface="Arial"/>
                </a:rPr>
                <a:t> Limited purchased TDSQL for its cloud database</a:t>
              </a:r>
            </a:p>
            <a:p>
              <a:pPr eaLnBrk="1" hangingPunct="1"/>
              <a:r>
                <a:rPr lang="en-US" altLang="zh-CN" sz="1200" dirty="0">
                  <a:latin typeface="Arial"/>
                  <a:ea typeface="汉仪中宋简"/>
                  <a:sym typeface="Arial"/>
                </a:rPr>
                <a:t>Amount: </a:t>
              </a:r>
              <a:r>
                <a:rPr lang="en-US" altLang="zh-CN" sz="1200" dirty="0">
                  <a:solidFill>
                    <a:srgbClr val="FF0000"/>
                  </a:solidFill>
                  <a:latin typeface="Arial"/>
                  <a:ea typeface="汉仪中宋简"/>
                  <a:sym typeface="Arial"/>
                </a:rPr>
                <a:t>2.XX million CNY</a:t>
              </a:r>
            </a:p>
            <a:p>
              <a:pPr eaLnBrk="1" hangingPunct="1"/>
              <a:r>
                <a:rPr lang="en-US" altLang="zh-CN" sz="1200" dirty="0">
                  <a:latin typeface="Arial"/>
                  <a:ea typeface="汉仪中宋简"/>
                  <a:sym typeface="Arial"/>
                </a:rPr>
                <a:t>OPS fee: </a:t>
              </a:r>
              <a:r>
                <a:rPr lang="en-US" altLang="zh-CN" sz="1200" dirty="0">
                  <a:solidFill>
                    <a:srgbClr val="FF0000"/>
                  </a:solidFill>
                  <a:latin typeface="Arial"/>
                  <a:ea typeface="汉仪中宋简"/>
                  <a:sym typeface="Arial"/>
                </a:rPr>
                <a:t>XX% CNY/year</a:t>
              </a:r>
            </a:p>
            <a:p>
              <a:pPr eaLnBrk="1" hangingPunct="1"/>
              <a:r>
                <a:rPr lang="en-US" altLang="zh-CN" sz="1200" dirty="0">
                  <a:solidFill>
                    <a:srgbClr val="FF0000"/>
                  </a:solidFill>
                  <a:latin typeface="Arial"/>
                  <a:ea typeface="汉仪中宋简"/>
                  <a:sym typeface="Arial"/>
                </a:rPr>
                <a:t>It is the first purchase.</a:t>
              </a:r>
            </a:p>
            <a:p>
              <a:pPr eaLnBrk="1" hangingPunct="1"/>
              <a:endParaRPr lang="zh-CN" altLang="en-US" sz="1200" dirty="0">
                <a:solidFill>
                  <a:srgbClr val="FF0000"/>
                </a:solidFill>
                <a:latin typeface="Arial"/>
                <a:ea typeface="汉仪中宋简"/>
                <a:sym typeface="Arial"/>
              </a:endParaRPr>
            </a:p>
          </p:txBody>
        </p:sp>
        <p:sp>
          <p:nvSpPr>
            <p:cNvPr id="21" name="矩形 14">
              <a:extLst>
                <a:ext uri="{FF2B5EF4-FFF2-40B4-BE49-F238E27FC236}">
                  <a16:creationId xmlns:a16="http://schemas.microsoft.com/office/drawing/2014/main" id="{5C6BEA16-EEA8-7447-BB8A-C70C8ED2B46B}"/>
                </a:ext>
              </a:extLst>
            </p:cNvPr>
            <p:cNvSpPr>
              <a:spLocks noChangeArrowheads="1"/>
            </p:cNvSpPr>
            <p:nvPr/>
          </p:nvSpPr>
          <p:spPr bwMode="auto">
            <a:xfrm>
              <a:off x="6406130" y="3032813"/>
              <a:ext cx="3207602" cy="5715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lnSpc>
                  <a:spcPct val="120000"/>
                </a:lnSpc>
              </a:pPr>
              <a:r>
                <a:rPr lang="en-US" altLang="zh-CN" sz="1200" b="1" dirty="0">
                  <a:solidFill>
                    <a:srgbClr val="FF0000"/>
                  </a:solidFill>
                  <a:latin typeface="Arial"/>
                  <a:ea typeface="汉仪中宋简"/>
                  <a:sym typeface="Arial"/>
                </a:rPr>
                <a:t>(A million-CNY project) </a:t>
              </a:r>
              <a:br>
                <a:rPr lang="en-US" altLang="zh-CN" sz="1200" b="1" dirty="0">
                  <a:solidFill>
                    <a:srgbClr val="FF0000"/>
                  </a:solidFill>
                  <a:latin typeface="Arial"/>
                  <a:ea typeface="汉仪中宋简"/>
                  <a:sym typeface="Arial"/>
                </a:rPr>
              </a:br>
              <a:r>
                <a:rPr lang="en-US" altLang="zh-CN" sz="1200" b="1" dirty="0" err="1">
                  <a:solidFill>
                    <a:srgbClr val="FF0000"/>
                  </a:solidFill>
                  <a:latin typeface="Arial"/>
                  <a:ea typeface="汉仪中宋简"/>
                  <a:sym typeface="Arial"/>
                </a:rPr>
                <a:t>Sinotrans</a:t>
              </a:r>
              <a:r>
                <a:rPr lang="en-US" altLang="zh-CN" sz="1200" b="1" dirty="0">
                  <a:solidFill>
                    <a:srgbClr val="FF0000"/>
                  </a:solidFill>
                  <a:latin typeface="Arial"/>
                  <a:ea typeface="汉仪中宋简"/>
                  <a:sym typeface="Arial"/>
                </a:rPr>
                <a:t> Limited</a:t>
              </a:r>
            </a:p>
          </p:txBody>
        </p:sp>
      </p:grpSp>
      <p:grpSp>
        <p:nvGrpSpPr>
          <p:cNvPr id="22" name="组合 10">
            <a:extLst>
              <a:ext uri="{FF2B5EF4-FFF2-40B4-BE49-F238E27FC236}">
                <a16:creationId xmlns:a16="http://schemas.microsoft.com/office/drawing/2014/main" id="{13F2185F-3514-4C4E-878F-71112FF52B71}"/>
              </a:ext>
            </a:extLst>
          </p:cNvPr>
          <p:cNvGrpSpPr>
            <a:grpSpLocks/>
          </p:cNvGrpSpPr>
          <p:nvPr/>
        </p:nvGrpSpPr>
        <p:grpSpPr bwMode="auto">
          <a:xfrm>
            <a:off x="623393" y="4653136"/>
            <a:ext cx="3315196" cy="1368153"/>
            <a:chOff x="5916973" y="3536952"/>
            <a:chExt cx="3617570" cy="1519497"/>
          </a:xfrm>
        </p:grpSpPr>
        <p:sp>
          <p:nvSpPr>
            <p:cNvPr id="23" name="矩形 11">
              <a:extLst>
                <a:ext uri="{FF2B5EF4-FFF2-40B4-BE49-F238E27FC236}">
                  <a16:creationId xmlns:a16="http://schemas.microsoft.com/office/drawing/2014/main" id="{EFEB8772-9BF9-A745-A6B7-819B796C5FD7}"/>
                </a:ext>
              </a:extLst>
            </p:cNvPr>
            <p:cNvSpPr>
              <a:spLocks noChangeArrowheads="1"/>
            </p:cNvSpPr>
            <p:nvPr/>
          </p:nvSpPr>
          <p:spPr bwMode="auto">
            <a:xfrm>
              <a:off x="5916973" y="3812491"/>
              <a:ext cx="3617570" cy="1243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20000"/>
                </a:lnSpc>
              </a:pPr>
              <a:r>
                <a:rPr lang="en-US" altLang="zh-CN" sz="1200" dirty="0">
                  <a:latin typeface="Arial"/>
                  <a:ea typeface="汉仪中宋简"/>
                  <a:sym typeface="Arial"/>
                </a:rPr>
                <a:t>Xiamen </a:t>
              </a:r>
              <a:r>
                <a:rPr lang="en-US" altLang="zh-CN" sz="1200" dirty="0" err="1">
                  <a:latin typeface="Arial"/>
                  <a:ea typeface="汉仪中宋简"/>
                  <a:sym typeface="Arial"/>
                </a:rPr>
                <a:t>GovCloud</a:t>
              </a:r>
              <a:r>
                <a:rPr lang="en-US" altLang="zh-CN" sz="1200" dirty="0">
                  <a:latin typeface="Arial"/>
                  <a:ea typeface="汉仪中宋简"/>
                  <a:sym typeface="Arial"/>
                </a:rPr>
                <a:t> platform purchased TDSQL</a:t>
              </a:r>
            </a:p>
            <a:p>
              <a:pPr eaLnBrk="1" hangingPunct="1">
                <a:lnSpc>
                  <a:spcPct val="120000"/>
                </a:lnSpc>
              </a:pPr>
              <a:r>
                <a:rPr lang="en-US" altLang="zh-CN" sz="1200" dirty="0">
                  <a:latin typeface="Arial"/>
                  <a:ea typeface="汉仪中宋简"/>
                  <a:sym typeface="Arial"/>
                </a:rPr>
                <a:t>Amount: </a:t>
              </a:r>
              <a:r>
                <a:rPr lang="en-US" altLang="zh-CN" sz="1200" dirty="0">
                  <a:solidFill>
                    <a:srgbClr val="FF0000"/>
                  </a:solidFill>
                  <a:latin typeface="Arial"/>
                  <a:ea typeface="汉仪中宋简"/>
                  <a:sym typeface="Arial"/>
                </a:rPr>
                <a:t>5X0,000 CNY</a:t>
              </a:r>
            </a:p>
            <a:p>
              <a:pPr eaLnBrk="1" hangingPunct="1">
                <a:lnSpc>
                  <a:spcPct val="120000"/>
                </a:lnSpc>
              </a:pPr>
              <a:r>
                <a:rPr lang="en-US" altLang="zh-CN" sz="1200" dirty="0">
                  <a:latin typeface="Arial"/>
                  <a:ea typeface="汉仪中宋简"/>
                  <a:sym typeface="Arial"/>
                </a:rPr>
                <a:t>OPS fee: </a:t>
              </a:r>
              <a:r>
                <a:rPr lang="en-US" altLang="zh-CN" sz="1200" dirty="0">
                  <a:solidFill>
                    <a:srgbClr val="FF0000"/>
                  </a:solidFill>
                  <a:latin typeface="Arial"/>
                  <a:ea typeface="汉仪中宋简"/>
                  <a:sym typeface="Arial"/>
                </a:rPr>
                <a:t>XX% CNY/year</a:t>
              </a:r>
            </a:p>
            <a:p>
              <a:pPr eaLnBrk="1" hangingPunct="1">
                <a:lnSpc>
                  <a:spcPct val="120000"/>
                </a:lnSpc>
              </a:pPr>
              <a:r>
                <a:rPr lang="en-US" altLang="zh-CN" sz="1200" dirty="0">
                  <a:solidFill>
                    <a:srgbClr val="FF0000"/>
                  </a:solidFill>
                  <a:latin typeface="Arial"/>
                  <a:ea typeface="汉仪中宋简"/>
                  <a:sym typeface="Arial"/>
                </a:rPr>
                <a:t>It is the second purchase.</a:t>
              </a:r>
            </a:p>
            <a:p>
              <a:pPr eaLnBrk="1" hangingPunct="1">
                <a:lnSpc>
                  <a:spcPct val="120000"/>
                </a:lnSpc>
              </a:pPr>
              <a:endParaRPr lang="zh-CN" altLang="en-US" sz="1200" dirty="0">
                <a:latin typeface="Arial"/>
                <a:ea typeface="汉仪中宋简"/>
                <a:sym typeface="Arial"/>
              </a:endParaRPr>
            </a:p>
          </p:txBody>
        </p:sp>
        <p:sp>
          <p:nvSpPr>
            <p:cNvPr id="24" name="矩形 12">
              <a:extLst>
                <a:ext uri="{FF2B5EF4-FFF2-40B4-BE49-F238E27FC236}">
                  <a16:creationId xmlns:a16="http://schemas.microsoft.com/office/drawing/2014/main" id="{2DF9163B-F09A-3F46-BCBF-79E69F7AFCBA}"/>
                </a:ext>
              </a:extLst>
            </p:cNvPr>
            <p:cNvSpPr>
              <a:spLocks noChangeArrowheads="1"/>
            </p:cNvSpPr>
            <p:nvPr/>
          </p:nvSpPr>
          <p:spPr bwMode="auto">
            <a:xfrm>
              <a:off x="5916973" y="3536952"/>
              <a:ext cx="3617570" cy="399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lnSpc>
                  <a:spcPct val="120000"/>
                </a:lnSpc>
              </a:pPr>
              <a:r>
                <a:rPr lang="en-US" altLang="zh-CN" sz="1200" b="1" dirty="0">
                  <a:solidFill>
                    <a:srgbClr val="FF0000"/>
                  </a:solidFill>
                  <a:latin typeface="Arial"/>
                  <a:ea typeface="汉仪中宋简"/>
                  <a:sym typeface="Arial"/>
                </a:rPr>
                <a:t>(A 100k-CNY project) Xiamen </a:t>
              </a:r>
              <a:r>
                <a:rPr lang="en-US" altLang="zh-CN" sz="1200" b="1" dirty="0" err="1">
                  <a:solidFill>
                    <a:srgbClr val="FF0000"/>
                  </a:solidFill>
                  <a:latin typeface="Arial"/>
                  <a:ea typeface="汉仪中宋简"/>
                  <a:sym typeface="Arial"/>
                </a:rPr>
                <a:t>GovCloud</a:t>
              </a:r>
              <a:endParaRPr lang="en-US" altLang="zh-CN" sz="1200" b="1" dirty="0">
                <a:solidFill>
                  <a:srgbClr val="FF0000"/>
                </a:solidFill>
                <a:latin typeface="Arial"/>
                <a:ea typeface="汉仪中宋简"/>
                <a:sym typeface="Arial"/>
              </a:endParaRPr>
            </a:p>
          </p:txBody>
        </p:sp>
      </p:grpSp>
      <p:grpSp>
        <p:nvGrpSpPr>
          <p:cNvPr id="25" name="组合 26">
            <a:extLst>
              <a:ext uri="{FF2B5EF4-FFF2-40B4-BE49-F238E27FC236}">
                <a16:creationId xmlns:a16="http://schemas.microsoft.com/office/drawing/2014/main" id="{507C970E-C6E3-184E-87F6-17887DABA5E4}"/>
              </a:ext>
            </a:extLst>
          </p:cNvPr>
          <p:cNvGrpSpPr>
            <a:grpSpLocks/>
          </p:cNvGrpSpPr>
          <p:nvPr/>
        </p:nvGrpSpPr>
        <p:grpSpPr bwMode="auto">
          <a:xfrm>
            <a:off x="8256241" y="4941168"/>
            <a:ext cx="3429348" cy="1223963"/>
            <a:chOff x="7456360" y="3433235"/>
            <a:chExt cx="2951918" cy="1358708"/>
          </a:xfrm>
        </p:grpSpPr>
        <p:sp>
          <p:nvSpPr>
            <p:cNvPr id="26" name="矩形 27">
              <a:extLst>
                <a:ext uri="{FF2B5EF4-FFF2-40B4-BE49-F238E27FC236}">
                  <a16:creationId xmlns:a16="http://schemas.microsoft.com/office/drawing/2014/main" id="{46BD01DD-DAC1-8142-84AF-9A67111D5F80}"/>
                </a:ext>
              </a:extLst>
            </p:cNvPr>
            <p:cNvSpPr>
              <a:spLocks noChangeArrowheads="1"/>
            </p:cNvSpPr>
            <p:nvPr/>
          </p:nvSpPr>
          <p:spPr bwMode="auto">
            <a:xfrm>
              <a:off x="7483990" y="3732519"/>
              <a:ext cx="2924288" cy="1059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200" dirty="0">
                  <a:latin typeface="Arial"/>
                  <a:ea typeface="汉仪中宋简"/>
                  <a:sym typeface="Arial"/>
                </a:rPr>
                <a:t>Chao-Yang Hospital deployed </a:t>
              </a:r>
              <a:r>
                <a:rPr lang="en-US" altLang="zh-CN" sz="1200" dirty="0" err="1">
                  <a:latin typeface="Arial"/>
                  <a:ea typeface="汉仪中宋简"/>
                  <a:sym typeface="Arial"/>
                </a:rPr>
                <a:t>Tbase</a:t>
              </a:r>
              <a:r>
                <a:rPr lang="en-US" altLang="zh-CN" sz="1200" dirty="0">
                  <a:latin typeface="Arial"/>
                  <a:ea typeface="汉仪中宋简"/>
                  <a:sym typeface="Arial"/>
                </a:rPr>
                <a:t> to replace Oracle database</a:t>
              </a:r>
            </a:p>
            <a:p>
              <a:pPr eaLnBrk="1" hangingPunct="1"/>
              <a:r>
                <a:rPr lang="en-US" altLang="zh-CN" sz="1200" dirty="0">
                  <a:latin typeface="Arial"/>
                  <a:ea typeface="汉仪中宋简"/>
                  <a:sym typeface="Arial"/>
                </a:rPr>
                <a:t>Amount: </a:t>
              </a:r>
              <a:r>
                <a:rPr lang="en-US" altLang="zh-CN" sz="1200" dirty="0">
                  <a:solidFill>
                    <a:srgbClr val="FF0000"/>
                  </a:solidFill>
                  <a:latin typeface="Arial"/>
                  <a:ea typeface="汉仪中宋简"/>
                  <a:sym typeface="Arial"/>
                </a:rPr>
                <a:t>8X0,000 CNY</a:t>
              </a:r>
            </a:p>
            <a:p>
              <a:pPr eaLnBrk="1" hangingPunct="1"/>
              <a:r>
                <a:rPr lang="en-US" altLang="zh-CN" sz="1200" dirty="0">
                  <a:latin typeface="Arial"/>
                  <a:ea typeface="汉仪中宋简"/>
                  <a:sym typeface="Arial"/>
                </a:rPr>
                <a:t>OPS fee: </a:t>
              </a:r>
              <a:r>
                <a:rPr lang="en-US" altLang="zh-CN" sz="1200" dirty="0">
                  <a:solidFill>
                    <a:srgbClr val="FF0000"/>
                  </a:solidFill>
                  <a:latin typeface="Arial"/>
                  <a:ea typeface="汉仪中宋简"/>
                  <a:sym typeface="Arial"/>
                </a:rPr>
                <a:t>XX% CNY/year</a:t>
              </a:r>
            </a:p>
            <a:p>
              <a:pPr eaLnBrk="1" hangingPunct="1"/>
              <a:r>
                <a:rPr lang="en-US" altLang="zh-CN" sz="1200" dirty="0">
                  <a:solidFill>
                    <a:srgbClr val="FF0000"/>
                  </a:solidFill>
                  <a:latin typeface="Arial"/>
                  <a:ea typeface="汉仪中宋简"/>
                  <a:sym typeface="Arial"/>
                </a:rPr>
                <a:t>It is the first purchase.</a:t>
              </a:r>
            </a:p>
          </p:txBody>
        </p:sp>
        <p:sp>
          <p:nvSpPr>
            <p:cNvPr id="27" name="矩形 28">
              <a:extLst>
                <a:ext uri="{FF2B5EF4-FFF2-40B4-BE49-F238E27FC236}">
                  <a16:creationId xmlns:a16="http://schemas.microsoft.com/office/drawing/2014/main" id="{98231471-C6F1-DD49-902F-8A0D6378DEA5}"/>
                </a:ext>
              </a:extLst>
            </p:cNvPr>
            <p:cNvSpPr>
              <a:spLocks noChangeArrowheads="1"/>
            </p:cNvSpPr>
            <p:nvPr/>
          </p:nvSpPr>
          <p:spPr bwMode="auto">
            <a:xfrm>
              <a:off x="7456360" y="3433235"/>
              <a:ext cx="2924289" cy="389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lnSpc>
                  <a:spcPct val="120000"/>
                </a:lnSpc>
              </a:pPr>
              <a:r>
                <a:rPr lang="en-US" altLang="zh-CN" sz="1200" b="1" dirty="0">
                  <a:solidFill>
                    <a:srgbClr val="FF0000"/>
                  </a:solidFill>
                  <a:latin typeface="Arial"/>
                  <a:ea typeface="汉仪中宋简"/>
                  <a:sym typeface="Arial"/>
                </a:rPr>
                <a:t>(A 100k-CNY project) Chao-Yang Hospital</a:t>
              </a:r>
            </a:p>
          </p:txBody>
        </p:sp>
      </p:grpSp>
      <p:sp>
        <p:nvSpPr>
          <p:cNvPr id="28" name="任意多边形 41">
            <a:extLst>
              <a:ext uri="{FF2B5EF4-FFF2-40B4-BE49-F238E27FC236}">
                <a16:creationId xmlns:a16="http://schemas.microsoft.com/office/drawing/2014/main" id="{78E2C8D9-96FE-3F49-ABDE-BA44CB1D5011}"/>
              </a:ext>
            </a:extLst>
          </p:cNvPr>
          <p:cNvSpPr>
            <a:spLocks/>
          </p:cNvSpPr>
          <p:nvPr/>
        </p:nvSpPr>
        <p:spPr bwMode="auto">
          <a:xfrm>
            <a:off x="6843713" y="5210175"/>
            <a:ext cx="1196975" cy="1150938"/>
          </a:xfrm>
          <a:custGeom>
            <a:avLst/>
            <a:gdLst>
              <a:gd name="T0" fmla="*/ 1228559 w 1638079"/>
              <a:gd name="T1" fmla="*/ 0 h 2557593"/>
              <a:gd name="T2" fmla="*/ 1638079 w 1638079"/>
              <a:gd name="T3" fmla="*/ 318328 h 2557593"/>
              <a:gd name="T4" fmla="*/ 1228559 w 1638079"/>
              <a:gd name="T5" fmla="*/ 636656 h 2557593"/>
              <a:gd name="T6" fmla="*/ 1228559 w 1638079"/>
              <a:gd name="T7" fmla="*/ 429824 h 2557593"/>
              <a:gd name="T8" fmla="*/ 716660 w 1638079"/>
              <a:gd name="T9" fmla="*/ 429824 h 2557593"/>
              <a:gd name="T10" fmla="*/ 222992 w 1638079"/>
              <a:gd name="T11" fmla="*/ 923492 h 2557593"/>
              <a:gd name="T12" fmla="*/ 222992 w 1638079"/>
              <a:gd name="T13" fmla="*/ 2557593 h 2557593"/>
              <a:gd name="T14" fmla="*/ 0 w 1638079"/>
              <a:gd name="T15" fmla="*/ 2557593 h 2557593"/>
              <a:gd name="T16" fmla="*/ 0 w 1638079"/>
              <a:gd name="T17" fmla="*/ 923492 h 2557593"/>
              <a:gd name="T18" fmla="*/ 716660 w 1638079"/>
              <a:gd name="T19" fmla="*/ 206832 h 2557593"/>
              <a:gd name="T20" fmla="*/ 1228559 w 1638079"/>
              <a:gd name="T21" fmla="*/ 206832 h 2557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8079" h="2557593">
                <a:moveTo>
                  <a:pt x="1228559" y="0"/>
                </a:moveTo>
                <a:lnTo>
                  <a:pt x="1638079" y="318328"/>
                </a:lnTo>
                <a:lnTo>
                  <a:pt x="1228559" y="636656"/>
                </a:lnTo>
                <a:lnTo>
                  <a:pt x="1228559" y="429824"/>
                </a:lnTo>
                <a:lnTo>
                  <a:pt x="716660" y="429824"/>
                </a:lnTo>
                <a:cubicBezTo>
                  <a:pt x="444015" y="429824"/>
                  <a:pt x="222992" y="650847"/>
                  <a:pt x="222992" y="923492"/>
                </a:cubicBezTo>
                <a:lnTo>
                  <a:pt x="222992" y="2557593"/>
                </a:lnTo>
                <a:lnTo>
                  <a:pt x="0" y="2557593"/>
                </a:lnTo>
                <a:lnTo>
                  <a:pt x="0" y="923492"/>
                </a:lnTo>
                <a:cubicBezTo>
                  <a:pt x="0" y="527692"/>
                  <a:pt x="320860" y="206832"/>
                  <a:pt x="716660" y="206832"/>
                </a:cubicBezTo>
                <a:lnTo>
                  <a:pt x="1228559" y="206832"/>
                </a:lnTo>
                <a:close/>
              </a:path>
            </a:pathLst>
          </a:custGeom>
          <a:solidFill>
            <a:srgbClr val="70AD47"/>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endParaRPr lang="zh-CN" altLang="zh-CN" sz="1200">
              <a:solidFill>
                <a:srgbClr val="FFFFFF"/>
              </a:solidFill>
            </a:endParaRPr>
          </a:p>
        </p:txBody>
      </p:sp>
      <p:sp>
        <p:nvSpPr>
          <p:cNvPr id="29" name="矩形 30">
            <a:extLst>
              <a:ext uri="{FF2B5EF4-FFF2-40B4-BE49-F238E27FC236}">
                <a16:creationId xmlns:a16="http://schemas.microsoft.com/office/drawing/2014/main" id="{E2167FEC-D7D6-3D4E-BD0F-EE2890DC0E1F}"/>
              </a:ext>
            </a:extLst>
          </p:cNvPr>
          <p:cNvSpPr>
            <a:spLocks noChangeArrowheads="1"/>
          </p:cNvSpPr>
          <p:nvPr/>
        </p:nvSpPr>
        <p:spPr bwMode="auto">
          <a:xfrm>
            <a:off x="6305550" y="840191"/>
            <a:ext cx="4679950" cy="517254"/>
          </a:xfrm>
          <a:prstGeom prst="rect">
            <a:avLst/>
          </a:prstGeom>
          <a:solidFill>
            <a:srgbClr val="5B9BD5"/>
          </a:solidFill>
          <a:ln>
            <a:noFill/>
          </a:ln>
          <a:effectLst/>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400" b="1" dirty="0">
                <a:solidFill>
                  <a:schemeClr val="bg1"/>
                </a:solidFill>
                <a:latin typeface="Arial"/>
                <a:ea typeface="汉仪中宋简"/>
                <a:sym typeface="Arial"/>
              </a:rPr>
              <a:t>As a mature product, database enjoys bountiful opportunities and a huge market.</a:t>
            </a:r>
          </a:p>
        </p:txBody>
      </p:sp>
    </p:spTree>
    <p:extLst>
      <p:ext uri="{BB962C8B-B14F-4D97-AF65-F5344CB8AC3E}">
        <p14:creationId xmlns:p14="http://schemas.microsoft.com/office/powerpoint/2010/main" val="380631427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CCAEF3FA-5D65-7D40-84A5-01352F771F5A}"/>
              </a:ext>
            </a:extLst>
          </p:cNvPr>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cs typeface="+mn-ea"/>
              <a:sym typeface="微软雅黑"/>
            </a:endParaRPr>
          </a:p>
        </p:txBody>
      </p:sp>
      <p:sp>
        <p:nvSpPr>
          <p:cNvPr id="3" name="文本框 2">
            <a:extLst>
              <a:ext uri="{FF2B5EF4-FFF2-40B4-BE49-F238E27FC236}">
                <a16:creationId xmlns:a16="http://schemas.microsoft.com/office/drawing/2014/main" id="{A6923270-11ED-B040-8A9F-295DF0DBA932}"/>
              </a:ext>
            </a:extLst>
          </p:cNvPr>
          <p:cNvSpPr txBox="1"/>
          <p:nvPr/>
        </p:nvSpPr>
        <p:spPr>
          <a:xfrm>
            <a:off x="11491881" y="6335099"/>
            <a:ext cx="569505" cy="369332"/>
          </a:xfrm>
          <a:prstGeom prst="rect">
            <a:avLst/>
          </a:prstGeom>
          <a:noFill/>
        </p:spPr>
        <p:txBody>
          <a:bodyPr wrap="square" rtlCol="0">
            <a:spAutoFit/>
          </a:bodyPr>
          <a:lstStyle/>
          <a:p>
            <a:r>
              <a:rPr kumimoji="1" lang="en-US" altLang="zh-CN" dirty="0">
                <a:latin typeface="微软雅黑"/>
                <a:ea typeface="微软雅黑"/>
                <a:cs typeface="+mn-ea"/>
                <a:sym typeface="微软雅黑"/>
              </a:rPr>
              <a:t>01</a:t>
            </a:r>
            <a:endParaRPr kumimoji="1" lang="zh-CN" altLang="en-US" dirty="0">
              <a:latin typeface="微软雅黑"/>
              <a:ea typeface="微软雅黑"/>
              <a:cs typeface="+mn-ea"/>
              <a:sym typeface="微软雅黑"/>
            </a:endParaRPr>
          </a:p>
        </p:txBody>
      </p:sp>
      <p:pic>
        <p:nvPicPr>
          <p:cNvPr id="28" name="图片 27">
            <a:extLst>
              <a:ext uri="{FF2B5EF4-FFF2-40B4-BE49-F238E27FC236}">
                <a16:creationId xmlns:a16="http://schemas.microsoft.com/office/drawing/2014/main" id="{A3175788-46E0-3046-AD5C-97E8B703E6DC}"/>
              </a:ext>
            </a:extLst>
          </p:cNvPr>
          <p:cNvPicPr>
            <a:picLocks noChangeAspect="1"/>
          </p:cNvPicPr>
          <p:nvPr/>
        </p:nvPicPr>
        <p:blipFill>
          <a:blip r:embed="rId2"/>
          <a:stretch>
            <a:fillRect/>
          </a:stretch>
        </p:blipFill>
        <p:spPr>
          <a:xfrm>
            <a:off x="11009953" y="1097858"/>
            <a:ext cx="1069922" cy="191432"/>
          </a:xfrm>
          <a:prstGeom prst="rect">
            <a:avLst/>
          </a:prstGeom>
        </p:spPr>
      </p:pic>
      <p:cxnSp>
        <p:nvCxnSpPr>
          <p:cNvPr id="22" name="直接连接符 11"/>
          <p:cNvCxnSpPr/>
          <p:nvPr/>
        </p:nvCxnSpPr>
        <p:spPr>
          <a:xfrm>
            <a:off x="598805" y="394970"/>
            <a:ext cx="0" cy="386715"/>
          </a:xfrm>
          <a:prstGeom prst="line">
            <a:avLst/>
          </a:prstGeom>
          <a:ln>
            <a:solidFill>
              <a:srgbClr val="008CFC"/>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657523" y="327343"/>
            <a:ext cx="4294894" cy="523220"/>
          </a:xfrm>
          <a:prstGeom prst="rect">
            <a:avLst/>
          </a:prstGeom>
        </p:spPr>
        <p:txBody>
          <a:bodyPr wrap="none">
            <a:spAutoFit/>
          </a:bodyPr>
          <a:lstStyle/>
          <a:p>
            <a:pPr marL="0" marR="0" indent="0" algn="l" defTabSz="914400" rtl="0" fontAlgn="auto" latinLnBrk="0" hangingPunct="0">
              <a:lnSpc>
                <a:spcPct val="100000"/>
              </a:lnSpc>
              <a:spcBef>
                <a:spcPts val="0"/>
              </a:spcBef>
              <a:spcAft>
                <a:spcPts val="0"/>
              </a:spcAft>
              <a:buClrTx/>
              <a:buSzTx/>
              <a:buFontTx/>
              <a:buNone/>
            </a:pPr>
            <a:r>
              <a:rPr lang="en-US" altLang="zh-CN" sz="2800" dirty="0">
                <a:latin typeface="微软雅黑"/>
                <a:ea typeface="微软雅黑"/>
                <a:cs typeface="+mn-ea"/>
                <a:sym typeface="微软雅黑"/>
              </a:rPr>
              <a:t>TencentDB  deployment</a:t>
            </a:r>
            <a:endParaRPr lang="zh-CN" altLang="en-US" sz="2800" dirty="0">
              <a:ln>
                <a:noFill/>
              </a:ln>
              <a:effectLst/>
              <a:uFillTx/>
              <a:latin typeface="微软雅黑"/>
              <a:ea typeface="微软雅黑"/>
              <a:cs typeface="+mn-ea"/>
              <a:sym typeface="微软雅黑"/>
            </a:endParaRPr>
          </a:p>
        </p:txBody>
      </p:sp>
      <p:pic>
        <p:nvPicPr>
          <p:cNvPr id="24" name="图片 23" descr="ca7d7829d4e1c5b5c367f6b069fee9e3"/>
          <p:cNvPicPr>
            <a:picLocks noChangeAspect="1"/>
          </p:cNvPicPr>
          <p:nvPr/>
        </p:nvPicPr>
        <p:blipFill>
          <a:blip r:embed="rId3"/>
          <a:stretch>
            <a:fillRect/>
          </a:stretch>
        </p:blipFill>
        <p:spPr>
          <a:xfrm>
            <a:off x="2455545" y="1482090"/>
            <a:ext cx="8052435" cy="4839335"/>
          </a:xfrm>
          <a:prstGeom prst="rect">
            <a:avLst/>
          </a:prstGeom>
        </p:spPr>
      </p:pic>
      <p:pic>
        <p:nvPicPr>
          <p:cNvPr id="25" name="图片 28" descr="C:\Users\Administrator\Desktop\地图改.png地图改"/>
          <p:cNvPicPr>
            <a:picLocks noChangeAspect="1"/>
          </p:cNvPicPr>
          <p:nvPr/>
        </p:nvPicPr>
        <p:blipFill>
          <a:blip r:embed="rId4"/>
          <a:srcRect/>
          <a:stretch>
            <a:fillRect/>
          </a:stretch>
        </p:blipFill>
        <p:spPr>
          <a:xfrm>
            <a:off x="2702560" y="2085975"/>
            <a:ext cx="7768590" cy="3060700"/>
          </a:xfrm>
          <a:prstGeom prst="rect">
            <a:avLst/>
          </a:prstGeom>
        </p:spPr>
      </p:pic>
      <p:sp>
        <p:nvSpPr>
          <p:cNvPr id="29" name="文本框 37"/>
          <p:cNvSpPr txBox="1"/>
          <p:nvPr/>
        </p:nvSpPr>
        <p:spPr>
          <a:xfrm>
            <a:off x="1898332" y="3574415"/>
            <a:ext cx="919163"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silicon valley</a:t>
            </a:r>
          </a:p>
        </p:txBody>
      </p:sp>
      <p:sp>
        <p:nvSpPr>
          <p:cNvPr id="30" name="文本框 39"/>
          <p:cNvSpPr txBox="1"/>
          <p:nvPr/>
        </p:nvSpPr>
        <p:spPr>
          <a:xfrm>
            <a:off x="5322571" y="2228215"/>
            <a:ext cx="74930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London</a:t>
            </a:r>
            <a:endParaRPr lang="zh-CN" altLang="zh-CN" dirty="0">
              <a:solidFill>
                <a:schemeClr val="tx1"/>
              </a:solidFill>
              <a:latin typeface="微软雅黑"/>
              <a:ea typeface="微软雅黑"/>
              <a:cs typeface="+mn-ea"/>
              <a:sym typeface="微软雅黑"/>
            </a:endParaRPr>
          </a:p>
        </p:txBody>
      </p:sp>
      <p:sp>
        <p:nvSpPr>
          <p:cNvPr id="31" name="文本框 49"/>
          <p:cNvSpPr txBox="1"/>
          <p:nvPr/>
        </p:nvSpPr>
        <p:spPr>
          <a:xfrm>
            <a:off x="5322570" y="1906270"/>
            <a:ext cx="107950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Amsterdam</a:t>
            </a:r>
            <a:endParaRPr lang="zh-CN" altLang="zh-CN" dirty="0">
              <a:solidFill>
                <a:schemeClr val="tx1"/>
              </a:solidFill>
              <a:latin typeface="微软雅黑"/>
              <a:ea typeface="微软雅黑"/>
              <a:cs typeface="+mn-ea"/>
              <a:sym typeface="微软雅黑"/>
            </a:endParaRPr>
          </a:p>
        </p:txBody>
      </p:sp>
      <p:sp>
        <p:nvSpPr>
          <p:cNvPr id="32" name="文本框 52"/>
          <p:cNvSpPr txBox="1"/>
          <p:nvPr/>
        </p:nvSpPr>
        <p:spPr>
          <a:xfrm>
            <a:off x="4215130" y="3235960"/>
            <a:ext cx="864235"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Virginia</a:t>
            </a:r>
          </a:p>
        </p:txBody>
      </p:sp>
      <p:sp>
        <p:nvSpPr>
          <p:cNvPr id="33" name="文本框 54"/>
          <p:cNvSpPr txBox="1"/>
          <p:nvPr/>
        </p:nvSpPr>
        <p:spPr>
          <a:xfrm>
            <a:off x="4004310" y="3594100"/>
            <a:ext cx="66802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Dallas</a:t>
            </a:r>
          </a:p>
        </p:txBody>
      </p:sp>
      <p:sp>
        <p:nvSpPr>
          <p:cNvPr id="34" name="文本框 56"/>
          <p:cNvSpPr txBox="1"/>
          <p:nvPr/>
        </p:nvSpPr>
        <p:spPr>
          <a:xfrm>
            <a:off x="7264400" y="2508885"/>
            <a:ext cx="92710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Frankfurt</a:t>
            </a:r>
            <a:endParaRPr lang="zh-CN" altLang="zh-CN" dirty="0">
              <a:solidFill>
                <a:schemeClr val="tx1"/>
              </a:solidFill>
              <a:latin typeface="微软雅黑"/>
              <a:ea typeface="微软雅黑"/>
              <a:cs typeface="+mn-ea"/>
              <a:sym typeface="微软雅黑"/>
            </a:endParaRPr>
          </a:p>
        </p:txBody>
      </p:sp>
      <p:sp>
        <p:nvSpPr>
          <p:cNvPr id="35" name="文本框 58"/>
          <p:cNvSpPr txBox="1"/>
          <p:nvPr/>
        </p:nvSpPr>
        <p:spPr>
          <a:xfrm>
            <a:off x="7953375" y="2891155"/>
            <a:ext cx="453390" cy="577079"/>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Chennai</a:t>
            </a:r>
          </a:p>
          <a:p>
            <a:endParaRPr lang="zh-CN" altLang="zh-CN" dirty="0">
              <a:solidFill>
                <a:schemeClr val="tx1"/>
              </a:solidFill>
              <a:latin typeface="微软雅黑"/>
              <a:ea typeface="微软雅黑"/>
              <a:cs typeface="+mn-ea"/>
              <a:sym typeface="微软雅黑"/>
            </a:endParaRPr>
          </a:p>
        </p:txBody>
      </p:sp>
      <p:sp>
        <p:nvSpPr>
          <p:cNvPr id="36" name="文本框 60"/>
          <p:cNvSpPr txBox="1"/>
          <p:nvPr/>
        </p:nvSpPr>
        <p:spPr>
          <a:xfrm>
            <a:off x="8326119" y="2704465"/>
            <a:ext cx="650241" cy="246219"/>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defTabSz="914400" rtl="0" fontAlgn="auto" latinLnBrk="0" hangingPunct="0">
              <a:lnSpc>
                <a:spcPct val="100000"/>
              </a:lnSpc>
              <a:spcBef>
                <a:spcPts val="0"/>
              </a:spcBef>
              <a:spcAft>
                <a:spcPts val="0"/>
              </a:spcAft>
              <a:buClrTx/>
              <a:buSzTx/>
              <a:buFontTx/>
              <a:buNone/>
            </a:pPr>
            <a:r>
              <a:rPr kumimoji="0" lang="en-US" altLang="zh-CN" sz="1000" i="0" u="none" strike="noStrike" cap="none" spc="0" normalizeH="0" baseline="0" dirty="0">
                <a:ln>
                  <a:noFill/>
                </a:ln>
                <a:effectLst/>
                <a:uFillTx/>
                <a:latin typeface="微软雅黑"/>
                <a:ea typeface="微软雅黑"/>
                <a:cs typeface="+mn-ea"/>
                <a:sym typeface="微软雅黑"/>
              </a:rPr>
              <a:t>Chengdu</a:t>
            </a:r>
            <a:endParaRPr kumimoji="0" lang="zh-CN" altLang="zh-CN" sz="1000" i="0" u="none" strike="noStrike" cap="none" spc="0" normalizeH="0" baseline="0" dirty="0">
              <a:ln>
                <a:noFill/>
              </a:ln>
              <a:effectLst/>
              <a:uFillTx/>
              <a:latin typeface="微软雅黑"/>
              <a:ea typeface="微软雅黑"/>
              <a:cs typeface="+mn-ea"/>
              <a:sym typeface="微软雅黑"/>
            </a:endParaRPr>
          </a:p>
        </p:txBody>
      </p:sp>
      <p:sp>
        <p:nvSpPr>
          <p:cNvPr id="37" name="文本框 70"/>
          <p:cNvSpPr txBox="1"/>
          <p:nvPr/>
        </p:nvSpPr>
        <p:spPr>
          <a:xfrm>
            <a:off x="9837420" y="2366010"/>
            <a:ext cx="544195" cy="261608"/>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algn="dist" defTabSz="914400" rtl="0" fontAlgn="auto" latinLnBrk="0" hangingPunct="0">
              <a:lnSpc>
                <a:spcPct val="100000"/>
              </a:lnSpc>
              <a:spcBef>
                <a:spcPts val="0"/>
              </a:spcBef>
              <a:spcAft>
                <a:spcPts val="0"/>
              </a:spcAft>
              <a:buClrTx/>
              <a:buSzTx/>
              <a:buFontTx/>
              <a:buNone/>
            </a:pPr>
            <a:r>
              <a:rPr kumimoji="0" lang="en-US" altLang="zh-CN" sz="1100" i="0" u="none" strike="noStrike" cap="none" spc="0" normalizeH="0" baseline="0" dirty="0">
                <a:ln>
                  <a:noFill/>
                </a:ln>
                <a:effectLst/>
                <a:uFillTx/>
                <a:latin typeface="微软雅黑"/>
                <a:ea typeface="微软雅黑"/>
                <a:cs typeface="+mn-ea"/>
                <a:sym typeface="微软雅黑"/>
              </a:rPr>
              <a:t>Beijing</a:t>
            </a:r>
            <a:endParaRPr kumimoji="0" lang="zh-CN" altLang="en-US" sz="1100" i="0" u="none" strike="noStrike" cap="none" spc="0" normalizeH="0" baseline="0" dirty="0">
              <a:ln>
                <a:noFill/>
              </a:ln>
              <a:effectLst/>
              <a:uFillTx/>
              <a:latin typeface="微软雅黑"/>
              <a:ea typeface="微软雅黑"/>
              <a:cs typeface="+mn-ea"/>
              <a:sym typeface="微软雅黑"/>
            </a:endParaRPr>
          </a:p>
        </p:txBody>
      </p:sp>
      <p:sp>
        <p:nvSpPr>
          <p:cNvPr id="38" name="文本框 74"/>
          <p:cNvSpPr txBox="1"/>
          <p:nvPr/>
        </p:nvSpPr>
        <p:spPr>
          <a:xfrm>
            <a:off x="9827894" y="2743835"/>
            <a:ext cx="661035" cy="276997"/>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defTabSz="914400" rtl="0" fontAlgn="auto" latinLnBrk="0" hangingPunct="0">
              <a:lnSpc>
                <a:spcPct val="100000"/>
              </a:lnSpc>
              <a:spcBef>
                <a:spcPts val="0"/>
              </a:spcBef>
              <a:spcAft>
                <a:spcPts val="0"/>
              </a:spcAft>
              <a:buClrTx/>
              <a:buSzTx/>
              <a:buFontTx/>
              <a:buNone/>
            </a:pPr>
            <a:r>
              <a:rPr kumimoji="0" lang="en-US" altLang="zh-CN" sz="900" i="0" u="none" strike="noStrike" cap="none" spc="0" normalizeH="0" baseline="0" dirty="0">
                <a:ln>
                  <a:noFill/>
                </a:ln>
                <a:effectLst/>
                <a:uFillTx/>
                <a:latin typeface="微软雅黑"/>
                <a:ea typeface="微软雅黑"/>
                <a:cs typeface="+mn-ea"/>
                <a:sym typeface="微软雅黑"/>
              </a:rPr>
              <a:t>Shangha</a:t>
            </a:r>
            <a:r>
              <a:rPr kumimoji="0" lang="en-US" altLang="zh-CN" sz="1200" i="0" u="none" strike="noStrike" cap="none" spc="0" normalizeH="0" baseline="0" dirty="0">
                <a:ln>
                  <a:noFill/>
                </a:ln>
                <a:effectLst/>
                <a:uFillTx/>
                <a:latin typeface="微软雅黑"/>
                <a:ea typeface="微软雅黑"/>
                <a:cs typeface="+mn-ea"/>
                <a:sym typeface="微软雅黑"/>
              </a:rPr>
              <a:t>i</a:t>
            </a:r>
            <a:endParaRPr kumimoji="0" lang="zh-CN" altLang="en-US" sz="1200" i="0" u="none" strike="noStrike" cap="none" spc="0" normalizeH="0" baseline="0" dirty="0">
              <a:ln>
                <a:noFill/>
              </a:ln>
              <a:effectLst/>
              <a:uFillTx/>
              <a:latin typeface="微软雅黑"/>
              <a:ea typeface="微软雅黑"/>
              <a:cs typeface="+mn-ea"/>
              <a:sym typeface="微软雅黑"/>
            </a:endParaRPr>
          </a:p>
        </p:txBody>
      </p:sp>
      <p:sp>
        <p:nvSpPr>
          <p:cNvPr id="41" name="文本框 76"/>
          <p:cNvSpPr txBox="1"/>
          <p:nvPr/>
        </p:nvSpPr>
        <p:spPr>
          <a:xfrm>
            <a:off x="9837420" y="3269615"/>
            <a:ext cx="862965" cy="253914"/>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defTabSz="914400" rtl="0" fontAlgn="auto" latinLnBrk="0" hangingPunct="0">
              <a:lnSpc>
                <a:spcPct val="100000"/>
              </a:lnSpc>
              <a:spcBef>
                <a:spcPts val="0"/>
              </a:spcBef>
              <a:spcAft>
                <a:spcPts val="0"/>
              </a:spcAft>
              <a:buClrTx/>
              <a:buSzTx/>
              <a:buFontTx/>
              <a:buNone/>
            </a:pPr>
            <a:r>
              <a:rPr kumimoji="0" lang="en-US" altLang="zh-CN" sz="1050" i="0" u="none" strike="noStrike" cap="none" spc="0" normalizeH="0" baseline="0" dirty="0">
                <a:ln>
                  <a:noFill/>
                </a:ln>
                <a:effectLst/>
                <a:uFillTx/>
                <a:latin typeface="微软雅黑"/>
                <a:ea typeface="微软雅黑"/>
                <a:cs typeface="+mn-ea"/>
                <a:sym typeface="微软雅黑"/>
              </a:rPr>
              <a:t>Guangzhou</a:t>
            </a:r>
            <a:endParaRPr kumimoji="0" lang="zh-CN" altLang="en-US" sz="1050" i="0" u="none" strike="noStrike" cap="none" spc="0" normalizeH="0" baseline="0" dirty="0">
              <a:ln>
                <a:noFill/>
              </a:ln>
              <a:effectLst/>
              <a:uFillTx/>
              <a:latin typeface="微软雅黑"/>
              <a:ea typeface="微软雅黑"/>
              <a:cs typeface="+mn-ea"/>
              <a:sym typeface="微软雅黑"/>
            </a:endParaRPr>
          </a:p>
        </p:txBody>
      </p:sp>
      <p:sp>
        <p:nvSpPr>
          <p:cNvPr id="42" name="文本框 78"/>
          <p:cNvSpPr txBox="1"/>
          <p:nvPr/>
        </p:nvSpPr>
        <p:spPr>
          <a:xfrm>
            <a:off x="10579100" y="3011170"/>
            <a:ext cx="51562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Tokyo</a:t>
            </a:r>
            <a:endParaRPr lang="zh-CN" altLang="en-US" dirty="0">
              <a:solidFill>
                <a:schemeClr val="tx1"/>
              </a:solidFill>
              <a:latin typeface="微软雅黑"/>
              <a:ea typeface="微软雅黑"/>
              <a:cs typeface="+mn-ea"/>
              <a:sym typeface="微软雅黑"/>
            </a:endParaRPr>
          </a:p>
        </p:txBody>
      </p:sp>
      <p:sp>
        <p:nvSpPr>
          <p:cNvPr id="43" name="文本框 80"/>
          <p:cNvSpPr txBox="1"/>
          <p:nvPr/>
        </p:nvSpPr>
        <p:spPr>
          <a:xfrm>
            <a:off x="10445750" y="4986020"/>
            <a:ext cx="544195"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Sidney</a:t>
            </a:r>
            <a:endParaRPr lang="zh-CN" altLang="en-US" dirty="0">
              <a:solidFill>
                <a:schemeClr val="tx1"/>
              </a:solidFill>
              <a:latin typeface="微软雅黑"/>
              <a:ea typeface="微软雅黑"/>
              <a:cs typeface="+mn-ea"/>
              <a:sym typeface="微软雅黑"/>
            </a:endParaRPr>
          </a:p>
        </p:txBody>
      </p:sp>
      <p:pic>
        <p:nvPicPr>
          <p:cNvPr id="44" name="图片 43" descr="箭头"/>
          <p:cNvPicPr>
            <a:picLocks noChangeAspect="1"/>
          </p:cNvPicPr>
          <p:nvPr/>
        </p:nvPicPr>
        <p:blipFill>
          <a:blip r:embed="rId5"/>
          <a:srcRect l="62748" t="57764" r="27288" b="34087"/>
          <a:stretch>
            <a:fillRect/>
          </a:stretch>
        </p:blipFill>
        <p:spPr>
          <a:xfrm>
            <a:off x="7745095" y="3954145"/>
            <a:ext cx="1231265" cy="566420"/>
          </a:xfrm>
          <a:prstGeom prst="rect">
            <a:avLst/>
          </a:prstGeom>
        </p:spPr>
      </p:pic>
      <p:sp>
        <p:nvSpPr>
          <p:cNvPr id="45" name="文本框 85"/>
          <p:cNvSpPr txBox="1"/>
          <p:nvPr/>
        </p:nvSpPr>
        <p:spPr>
          <a:xfrm>
            <a:off x="7356765" y="3886835"/>
            <a:ext cx="76806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Singapore</a:t>
            </a:r>
            <a:endParaRPr lang="zh-CN" altLang="en-US" dirty="0">
              <a:solidFill>
                <a:schemeClr val="tx1"/>
              </a:solidFill>
              <a:latin typeface="微软雅黑"/>
              <a:ea typeface="微软雅黑"/>
              <a:cs typeface="+mn-ea"/>
              <a:sym typeface="微软雅黑"/>
            </a:endParaRPr>
          </a:p>
        </p:txBody>
      </p:sp>
      <p:sp>
        <p:nvSpPr>
          <p:cNvPr id="46" name="文本框 88"/>
          <p:cNvSpPr txBox="1"/>
          <p:nvPr/>
        </p:nvSpPr>
        <p:spPr>
          <a:xfrm>
            <a:off x="5223510" y="4740910"/>
            <a:ext cx="72009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err="1">
                <a:solidFill>
                  <a:schemeClr val="tx1"/>
                </a:solidFill>
                <a:latin typeface="微软雅黑"/>
                <a:ea typeface="微软雅黑"/>
                <a:cs typeface="+mn-ea"/>
                <a:sym typeface="微软雅黑"/>
              </a:rPr>
              <a:t>St.Paul</a:t>
            </a:r>
            <a:endParaRPr lang="zh-CN" altLang="en-US" dirty="0">
              <a:solidFill>
                <a:schemeClr val="tx1"/>
              </a:solidFill>
              <a:latin typeface="微软雅黑"/>
              <a:ea typeface="微软雅黑"/>
              <a:cs typeface="+mn-ea"/>
              <a:sym typeface="微软雅黑"/>
            </a:endParaRPr>
          </a:p>
        </p:txBody>
      </p:sp>
      <p:sp>
        <p:nvSpPr>
          <p:cNvPr id="47" name="文本框 108"/>
          <p:cNvSpPr txBox="1"/>
          <p:nvPr/>
        </p:nvSpPr>
        <p:spPr>
          <a:xfrm>
            <a:off x="7287895" y="2092325"/>
            <a:ext cx="68834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Moscow</a:t>
            </a:r>
            <a:endParaRPr lang="zh-CN" altLang="en-US" dirty="0">
              <a:solidFill>
                <a:schemeClr val="tx1"/>
              </a:solidFill>
              <a:latin typeface="微软雅黑"/>
              <a:ea typeface="微软雅黑"/>
              <a:cs typeface="+mn-ea"/>
              <a:sym typeface="微软雅黑"/>
            </a:endParaRPr>
          </a:p>
        </p:txBody>
      </p:sp>
      <p:sp>
        <p:nvSpPr>
          <p:cNvPr id="48" name="文本框 117"/>
          <p:cNvSpPr txBox="1"/>
          <p:nvPr/>
        </p:nvSpPr>
        <p:spPr>
          <a:xfrm>
            <a:off x="10208260" y="1924685"/>
            <a:ext cx="492125" cy="261608"/>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hangingPunct="0"/>
            <a:r>
              <a:rPr lang="en-US" altLang="zh-CN" sz="1050" dirty="0">
                <a:latin typeface="微软雅黑"/>
                <a:ea typeface="微软雅黑"/>
                <a:cs typeface="+mn-ea"/>
                <a:sym typeface="微软雅黑"/>
              </a:rPr>
              <a:t>Seoul</a:t>
            </a:r>
            <a:endParaRPr kumimoji="0" lang="zh-CN" altLang="en-US" sz="1050" i="0" u="none" strike="noStrike" cap="none" spc="0" normalizeH="0" baseline="0" dirty="0">
              <a:ln>
                <a:noFill/>
              </a:ln>
              <a:effectLst/>
              <a:uFillTx/>
              <a:latin typeface="微软雅黑"/>
              <a:ea typeface="微软雅黑"/>
              <a:cs typeface="+mn-ea"/>
              <a:sym typeface="微软雅黑"/>
            </a:endParaRPr>
          </a:p>
        </p:txBody>
      </p:sp>
      <p:pic>
        <p:nvPicPr>
          <p:cNvPr id="49" name="图片 48" descr="坐标"/>
          <p:cNvPicPr>
            <a:picLocks noChangeAspect="1"/>
          </p:cNvPicPr>
          <p:nvPr/>
        </p:nvPicPr>
        <p:blipFill>
          <a:blip r:embed="rId6"/>
          <a:stretch>
            <a:fillRect/>
          </a:stretch>
        </p:blipFill>
        <p:spPr>
          <a:xfrm>
            <a:off x="3074035" y="2958465"/>
            <a:ext cx="83820" cy="119380"/>
          </a:xfrm>
          <a:prstGeom prst="rect">
            <a:avLst/>
          </a:prstGeom>
        </p:spPr>
      </p:pic>
      <p:pic>
        <p:nvPicPr>
          <p:cNvPr id="50" name="图片 49" descr="坐标 拷贝 2"/>
          <p:cNvPicPr>
            <a:picLocks noChangeAspect="1"/>
          </p:cNvPicPr>
          <p:nvPr/>
        </p:nvPicPr>
        <p:blipFill>
          <a:blip r:embed="rId7"/>
          <a:srcRect l="64262" t="-1212" r="29005" b="90556"/>
          <a:stretch>
            <a:fillRect/>
          </a:stretch>
        </p:blipFill>
        <p:spPr>
          <a:xfrm>
            <a:off x="3145790" y="3049270"/>
            <a:ext cx="137160" cy="169545"/>
          </a:xfrm>
          <a:prstGeom prst="rect">
            <a:avLst/>
          </a:prstGeom>
        </p:spPr>
      </p:pic>
      <p:pic>
        <p:nvPicPr>
          <p:cNvPr id="51" name="图片 50" descr="坐标 拷贝 2"/>
          <p:cNvPicPr>
            <a:picLocks noChangeAspect="1"/>
          </p:cNvPicPr>
          <p:nvPr/>
        </p:nvPicPr>
        <p:blipFill>
          <a:blip r:embed="rId7"/>
          <a:srcRect l="64262" t="-1212" r="29005" b="90556"/>
          <a:stretch>
            <a:fillRect/>
          </a:stretch>
        </p:blipFill>
        <p:spPr>
          <a:xfrm>
            <a:off x="4159250" y="2760980"/>
            <a:ext cx="137160" cy="169545"/>
          </a:xfrm>
          <a:prstGeom prst="rect">
            <a:avLst/>
          </a:prstGeom>
        </p:spPr>
      </p:pic>
      <p:pic>
        <p:nvPicPr>
          <p:cNvPr id="52" name="图片 51" descr="坐标"/>
          <p:cNvPicPr>
            <a:picLocks noChangeAspect="1"/>
          </p:cNvPicPr>
          <p:nvPr/>
        </p:nvPicPr>
        <p:blipFill>
          <a:blip r:embed="rId6"/>
          <a:stretch>
            <a:fillRect/>
          </a:stretch>
        </p:blipFill>
        <p:spPr>
          <a:xfrm>
            <a:off x="3503295" y="3216275"/>
            <a:ext cx="83820" cy="119380"/>
          </a:xfrm>
          <a:prstGeom prst="rect">
            <a:avLst/>
          </a:prstGeom>
        </p:spPr>
      </p:pic>
      <p:pic>
        <p:nvPicPr>
          <p:cNvPr id="53" name="图片 52" descr="坐标"/>
          <p:cNvPicPr>
            <a:picLocks noChangeAspect="1"/>
          </p:cNvPicPr>
          <p:nvPr/>
        </p:nvPicPr>
        <p:blipFill>
          <a:blip r:embed="rId6"/>
          <a:stretch>
            <a:fillRect/>
          </a:stretch>
        </p:blipFill>
        <p:spPr>
          <a:xfrm>
            <a:off x="3996690" y="3056890"/>
            <a:ext cx="83820" cy="119380"/>
          </a:xfrm>
          <a:prstGeom prst="rect">
            <a:avLst/>
          </a:prstGeom>
        </p:spPr>
      </p:pic>
      <p:pic>
        <p:nvPicPr>
          <p:cNvPr id="56" name="图片 55" descr="坐标"/>
          <p:cNvPicPr>
            <a:picLocks noChangeAspect="1"/>
          </p:cNvPicPr>
          <p:nvPr/>
        </p:nvPicPr>
        <p:blipFill>
          <a:blip r:embed="rId6"/>
          <a:stretch>
            <a:fillRect/>
          </a:stretch>
        </p:blipFill>
        <p:spPr>
          <a:xfrm>
            <a:off x="6573520" y="2277745"/>
            <a:ext cx="83820" cy="119380"/>
          </a:xfrm>
          <a:prstGeom prst="rect">
            <a:avLst/>
          </a:prstGeom>
        </p:spPr>
      </p:pic>
      <p:pic>
        <p:nvPicPr>
          <p:cNvPr id="57" name="图片 56" descr="坐标"/>
          <p:cNvPicPr>
            <a:picLocks noChangeAspect="1"/>
          </p:cNvPicPr>
          <p:nvPr/>
        </p:nvPicPr>
        <p:blipFill>
          <a:blip r:embed="rId6"/>
          <a:stretch>
            <a:fillRect/>
          </a:stretch>
        </p:blipFill>
        <p:spPr>
          <a:xfrm>
            <a:off x="6807835" y="2265045"/>
            <a:ext cx="83820" cy="119380"/>
          </a:xfrm>
          <a:prstGeom prst="rect">
            <a:avLst/>
          </a:prstGeom>
        </p:spPr>
      </p:pic>
      <p:pic>
        <p:nvPicPr>
          <p:cNvPr id="58" name="图片 57" descr="坐标"/>
          <p:cNvPicPr>
            <a:picLocks noChangeAspect="1"/>
          </p:cNvPicPr>
          <p:nvPr/>
        </p:nvPicPr>
        <p:blipFill>
          <a:blip r:embed="rId6"/>
          <a:stretch>
            <a:fillRect/>
          </a:stretch>
        </p:blipFill>
        <p:spPr>
          <a:xfrm>
            <a:off x="6816090" y="2480310"/>
            <a:ext cx="83820" cy="119380"/>
          </a:xfrm>
          <a:prstGeom prst="rect">
            <a:avLst/>
          </a:prstGeom>
        </p:spPr>
      </p:pic>
      <p:pic>
        <p:nvPicPr>
          <p:cNvPr id="60" name="图片 59" descr="坐标"/>
          <p:cNvPicPr>
            <a:picLocks noChangeAspect="1"/>
          </p:cNvPicPr>
          <p:nvPr/>
        </p:nvPicPr>
        <p:blipFill>
          <a:blip r:embed="rId6"/>
          <a:stretch>
            <a:fillRect/>
          </a:stretch>
        </p:blipFill>
        <p:spPr>
          <a:xfrm>
            <a:off x="8100060" y="3646805"/>
            <a:ext cx="83820" cy="119380"/>
          </a:xfrm>
          <a:prstGeom prst="rect">
            <a:avLst/>
          </a:prstGeom>
        </p:spPr>
      </p:pic>
      <p:pic>
        <p:nvPicPr>
          <p:cNvPr id="61" name="图片 60" descr="坐标"/>
          <p:cNvPicPr>
            <a:picLocks noChangeAspect="1"/>
          </p:cNvPicPr>
          <p:nvPr/>
        </p:nvPicPr>
        <p:blipFill>
          <a:blip r:embed="rId6"/>
          <a:stretch>
            <a:fillRect/>
          </a:stretch>
        </p:blipFill>
        <p:spPr>
          <a:xfrm>
            <a:off x="4843145" y="4567555"/>
            <a:ext cx="83820" cy="119380"/>
          </a:xfrm>
          <a:prstGeom prst="rect">
            <a:avLst/>
          </a:prstGeom>
        </p:spPr>
      </p:pic>
      <p:pic>
        <p:nvPicPr>
          <p:cNvPr id="62" name="图片 61" descr="坐标"/>
          <p:cNvPicPr>
            <a:picLocks noChangeAspect="1"/>
          </p:cNvPicPr>
          <p:nvPr/>
        </p:nvPicPr>
        <p:blipFill>
          <a:blip r:embed="rId6"/>
          <a:stretch>
            <a:fillRect/>
          </a:stretch>
        </p:blipFill>
        <p:spPr>
          <a:xfrm>
            <a:off x="9287510" y="3150870"/>
            <a:ext cx="83820" cy="119380"/>
          </a:xfrm>
          <a:prstGeom prst="rect">
            <a:avLst/>
          </a:prstGeom>
        </p:spPr>
      </p:pic>
      <p:pic>
        <p:nvPicPr>
          <p:cNvPr id="63" name="图片 62" descr="坐标 拷贝 2"/>
          <p:cNvPicPr>
            <a:picLocks noChangeAspect="1"/>
          </p:cNvPicPr>
          <p:nvPr/>
        </p:nvPicPr>
        <p:blipFill>
          <a:blip r:embed="rId7"/>
          <a:srcRect l="64262" t="-1212" r="29005" b="90556"/>
          <a:stretch>
            <a:fillRect/>
          </a:stretch>
        </p:blipFill>
        <p:spPr>
          <a:xfrm>
            <a:off x="9079865" y="3191510"/>
            <a:ext cx="137160" cy="169545"/>
          </a:xfrm>
          <a:prstGeom prst="rect">
            <a:avLst/>
          </a:prstGeom>
        </p:spPr>
      </p:pic>
      <p:pic>
        <p:nvPicPr>
          <p:cNvPr id="65" name="图片 64" descr="坐标 拷贝 2"/>
          <p:cNvPicPr>
            <a:picLocks noChangeAspect="1"/>
          </p:cNvPicPr>
          <p:nvPr/>
        </p:nvPicPr>
        <p:blipFill>
          <a:blip r:embed="rId7"/>
          <a:srcRect l="64262" t="-1212" r="29005" b="90556"/>
          <a:stretch>
            <a:fillRect/>
          </a:stretch>
        </p:blipFill>
        <p:spPr>
          <a:xfrm>
            <a:off x="8938260" y="2827020"/>
            <a:ext cx="137160" cy="169545"/>
          </a:xfrm>
          <a:prstGeom prst="rect">
            <a:avLst/>
          </a:prstGeom>
        </p:spPr>
      </p:pic>
      <p:pic>
        <p:nvPicPr>
          <p:cNvPr id="66" name="图片 65" descr="坐标 拷贝 2"/>
          <p:cNvPicPr>
            <a:picLocks noChangeAspect="1"/>
          </p:cNvPicPr>
          <p:nvPr/>
        </p:nvPicPr>
        <p:blipFill>
          <a:blip r:embed="rId7"/>
          <a:srcRect l="64262" t="-1212" r="29005" b="90556"/>
          <a:stretch>
            <a:fillRect/>
          </a:stretch>
        </p:blipFill>
        <p:spPr>
          <a:xfrm>
            <a:off x="8976995" y="3436620"/>
            <a:ext cx="137160" cy="169545"/>
          </a:xfrm>
          <a:prstGeom prst="rect">
            <a:avLst/>
          </a:prstGeom>
        </p:spPr>
      </p:pic>
      <p:pic>
        <p:nvPicPr>
          <p:cNvPr id="67" name="图片 66" descr="坐标 拷贝 2"/>
          <p:cNvPicPr>
            <a:picLocks noChangeAspect="1"/>
          </p:cNvPicPr>
          <p:nvPr/>
        </p:nvPicPr>
        <p:blipFill>
          <a:blip r:embed="rId7"/>
          <a:srcRect l="64262" t="-1212" r="29005" b="90556"/>
          <a:stretch>
            <a:fillRect/>
          </a:stretch>
        </p:blipFill>
        <p:spPr>
          <a:xfrm>
            <a:off x="9074785" y="3440430"/>
            <a:ext cx="137160" cy="169545"/>
          </a:xfrm>
          <a:prstGeom prst="rect">
            <a:avLst/>
          </a:prstGeom>
        </p:spPr>
      </p:pic>
      <p:pic>
        <p:nvPicPr>
          <p:cNvPr id="68" name="图片 67" descr="坐标 拷贝 2"/>
          <p:cNvPicPr>
            <a:picLocks noChangeAspect="1"/>
          </p:cNvPicPr>
          <p:nvPr/>
        </p:nvPicPr>
        <p:blipFill>
          <a:blip r:embed="rId7"/>
          <a:srcRect l="64262" t="-1212" r="29005" b="90556"/>
          <a:stretch>
            <a:fillRect/>
          </a:stretch>
        </p:blipFill>
        <p:spPr>
          <a:xfrm>
            <a:off x="8486140" y="3289300"/>
            <a:ext cx="137160" cy="169545"/>
          </a:xfrm>
          <a:prstGeom prst="rect">
            <a:avLst/>
          </a:prstGeom>
        </p:spPr>
      </p:pic>
      <p:pic>
        <p:nvPicPr>
          <p:cNvPr id="69" name="图片 68" descr="坐标"/>
          <p:cNvPicPr>
            <a:picLocks noChangeAspect="1"/>
          </p:cNvPicPr>
          <p:nvPr/>
        </p:nvPicPr>
        <p:blipFill>
          <a:blip r:embed="rId6"/>
          <a:stretch>
            <a:fillRect/>
          </a:stretch>
        </p:blipFill>
        <p:spPr>
          <a:xfrm>
            <a:off x="9951720" y="4808855"/>
            <a:ext cx="83820" cy="119380"/>
          </a:xfrm>
          <a:prstGeom prst="rect">
            <a:avLst/>
          </a:prstGeom>
        </p:spPr>
      </p:pic>
      <p:pic>
        <p:nvPicPr>
          <p:cNvPr id="76" name="图片 74" descr="椭圆 10 拷贝 17"/>
          <p:cNvPicPr>
            <a:picLocks noChangeAspect="1"/>
          </p:cNvPicPr>
          <p:nvPr/>
        </p:nvPicPr>
        <p:blipFill>
          <a:blip r:embed="rId8"/>
          <a:stretch>
            <a:fillRect/>
          </a:stretch>
        </p:blipFill>
        <p:spPr>
          <a:xfrm>
            <a:off x="8530590" y="3445510"/>
            <a:ext cx="118745" cy="170180"/>
          </a:xfrm>
          <a:prstGeom prst="rect">
            <a:avLst/>
          </a:prstGeom>
        </p:spPr>
      </p:pic>
      <p:pic>
        <p:nvPicPr>
          <p:cNvPr id="77" name="图片 86" descr="坐标 拷贝 2"/>
          <p:cNvPicPr>
            <a:picLocks noChangeAspect="1"/>
          </p:cNvPicPr>
          <p:nvPr/>
        </p:nvPicPr>
        <p:blipFill>
          <a:blip r:embed="rId7"/>
          <a:srcRect l="64262" t="-1212" r="29005" b="90556"/>
          <a:stretch>
            <a:fillRect/>
          </a:stretch>
        </p:blipFill>
        <p:spPr>
          <a:xfrm>
            <a:off x="9225915" y="3088005"/>
            <a:ext cx="159385" cy="196215"/>
          </a:xfrm>
          <a:prstGeom prst="rect">
            <a:avLst/>
          </a:prstGeom>
        </p:spPr>
      </p:pic>
      <p:pic>
        <p:nvPicPr>
          <p:cNvPr id="81" name="图片 32" descr="坐标"/>
          <p:cNvPicPr>
            <a:picLocks noChangeAspect="1"/>
          </p:cNvPicPr>
          <p:nvPr/>
        </p:nvPicPr>
        <p:blipFill>
          <a:blip r:embed="rId6"/>
          <a:stretch>
            <a:fillRect/>
          </a:stretch>
        </p:blipFill>
        <p:spPr>
          <a:xfrm>
            <a:off x="9580880" y="3162935"/>
            <a:ext cx="83820" cy="119380"/>
          </a:xfrm>
          <a:prstGeom prst="rect">
            <a:avLst/>
          </a:prstGeom>
        </p:spPr>
      </p:pic>
      <p:sp>
        <p:nvSpPr>
          <p:cNvPr id="82" name="文本框 54"/>
          <p:cNvSpPr txBox="1"/>
          <p:nvPr/>
        </p:nvSpPr>
        <p:spPr>
          <a:xfrm>
            <a:off x="8649335" y="3197860"/>
            <a:ext cx="423545" cy="415496"/>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Bangkok</a:t>
            </a:r>
            <a:endParaRPr lang="zh-CN" altLang="zh-CN" dirty="0">
              <a:solidFill>
                <a:schemeClr val="tx1"/>
              </a:solidFill>
              <a:latin typeface="微软雅黑"/>
              <a:ea typeface="微软雅黑"/>
              <a:cs typeface="+mn-ea"/>
              <a:sym typeface="微软雅黑"/>
            </a:endParaRPr>
          </a:p>
        </p:txBody>
      </p:sp>
      <p:pic>
        <p:nvPicPr>
          <p:cNvPr id="83" name="图片 39" descr="坐标 拷贝 2"/>
          <p:cNvPicPr>
            <a:picLocks noChangeAspect="1"/>
          </p:cNvPicPr>
          <p:nvPr/>
        </p:nvPicPr>
        <p:blipFill>
          <a:blip r:embed="rId7"/>
          <a:srcRect l="64262" t="-1212" r="29005" b="90556"/>
          <a:stretch>
            <a:fillRect/>
          </a:stretch>
        </p:blipFill>
        <p:spPr>
          <a:xfrm>
            <a:off x="6697345" y="2429510"/>
            <a:ext cx="160020" cy="196850"/>
          </a:xfrm>
          <a:prstGeom prst="rect">
            <a:avLst/>
          </a:prstGeom>
        </p:spPr>
      </p:pic>
      <p:sp>
        <p:nvSpPr>
          <p:cNvPr id="84" name="文本框 49"/>
          <p:cNvSpPr txBox="1"/>
          <p:nvPr/>
        </p:nvSpPr>
        <p:spPr>
          <a:xfrm>
            <a:off x="9832339" y="4102100"/>
            <a:ext cx="868045" cy="253914"/>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defTabSz="914400" rtl="0" fontAlgn="auto" latinLnBrk="0" hangingPunct="0">
              <a:lnSpc>
                <a:spcPct val="100000"/>
              </a:lnSpc>
              <a:spcBef>
                <a:spcPts val="0"/>
              </a:spcBef>
              <a:spcAft>
                <a:spcPts val="0"/>
              </a:spcAft>
              <a:buClrTx/>
              <a:buSzTx/>
              <a:buFontTx/>
              <a:buNone/>
            </a:pPr>
            <a:r>
              <a:rPr kumimoji="0" lang="en-US" altLang="zh-CN" sz="1050" i="0" u="none" strike="noStrike" cap="none" spc="0" normalizeH="0" baseline="0" dirty="0" err="1">
                <a:ln>
                  <a:noFill/>
                </a:ln>
                <a:effectLst/>
                <a:uFillTx/>
                <a:latin typeface="微软雅黑"/>
                <a:ea typeface="微软雅黑"/>
                <a:cs typeface="+mn-ea"/>
                <a:sym typeface="微软雅黑"/>
              </a:rPr>
              <a:t>Hongkong</a:t>
            </a:r>
            <a:endParaRPr kumimoji="0" lang="zh-CN" altLang="zh-CN" sz="1050" i="0" u="none" strike="noStrike" cap="none" spc="0" normalizeH="0" baseline="0" dirty="0">
              <a:ln>
                <a:noFill/>
              </a:ln>
              <a:effectLst/>
              <a:uFillTx/>
              <a:latin typeface="微软雅黑"/>
              <a:ea typeface="微软雅黑"/>
              <a:cs typeface="+mn-ea"/>
              <a:sym typeface="微软雅黑"/>
            </a:endParaRPr>
          </a:p>
        </p:txBody>
      </p:sp>
      <p:sp>
        <p:nvSpPr>
          <p:cNvPr id="85" name="文本框 47"/>
          <p:cNvSpPr txBox="1"/>
          <p:nvPr/>
        </p:nvSpPr>
        <p:spPr>
          <a:xfrm>
            <a:off x="9740264" y="3689350"/>
            <a:ext cx="960119" cy="261608"/>
          </a:xfrm>
          <a:prstGeom prst="rect">
            <a:avLst/>
          </a:prstGeom>
          <a:solidFill>
            <a:srgbClr val="18BDD3"/>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marL="0" marR="0" indent="0" defTabSz="914400" rtl="0" fontAlgn="auto" latinLnBrk="0" hangingPunct="0">
              <a:lnSpc>
                <a:spcPct val="100000"/>
              </a:lnSpc>
              <a:spcBef>
                <a:spcPts val="0"/>
              </a:spcBef>
              <a:spcAft>
                <a:spcPts val="0"/>
              </a:spcAft>
              <a:buClrTx/>
              <a:buSzTx/>
              <a:buFontTx/>
              <a:buNone/>
            </a:pPr>
            <a:r>
              <a:rPr lang="en-US" altLang="zh-CN" sz="1050" dirty="0" err="1">
                <a:latin typeface="微软雅黑"/>
                <a:ea typeface="微软雅黑"/>
                <a:cs typeface="+mn-ea"/>
                <a:sym typeface="微软雅黑"/>
              </a:rPr>
              <a:t>Shengzheng</a:t>
            </a:r>
            <a:r>
              <a:rPr lang="en-US" altLang="zh-CN" sz="1050" dirty="0">
                <a:latin typeface="微软雅黑"/>
                <a:ea typeface="微软雅黑"/>
                <a:cs typeface="+mn-ea"/>
                <a:sym typeface="微软雅黑"/>
              </a:rPr>
              <a:t> </a:t>
            </a:r>
            <a:endParaRPr kumimoji="0" lang="zh-CN" altLang="en-US" sz="1050" i="0" u="none" strike="noStrike" cap="none" spc="0" normalizeH="0" baseline="0" dirty="0">
              <a:ln>
                <a:noFill/>
              </a:ln>
              <a:effectLst/>
              <a:uFillTx/>
              <a:latin typeface="微软雅黑"/>
              <a:ea typeface="微软雅黑"/>
              <a:cs typeface="+mn-ea"/>
              <a:sym typeface="微软雅黑"/>
            </a:endParaRPr>
          </a:p>
        </p:txBody>
      </p:sp>
      <p:pic>
        <p:nvPicPr>
          <p:cNvPr id="86" name="图片 55" descr="坐标 拷贝 2"/>
          <p:cNvPicPr>
            <a:picLocks noChangeAspect="1"/>
          </p:cNvPicPr>
          <p:nvPr/>
        </p:nvPicPr>
        <p:blipFill>
          <a:blip r:embed="rId7"/>
          <a:srcRect l="64262" t="-1212" r="29005" b="90556"/>
          <a:stretch>
            <a:fillRect/>
          </a:stretch>
        </p:blipFill>
        <p:spPr>
          <a:xfrm>
            <a:off x="9026525" y="3508375"/>
            <a:ext cx="137160" cy="169545"/>
          </a:xfrm>
          <a:prstGeom prst="rect">
            <a:avLst/>
          </a:prstGeom>
        </p:spPr>
      </p:pic>
      <p:cxnSp>
        <p:nvCxnSpPr>
          <p:cNvPr id="87" name="Elbow Connector 132"/>
          <p:cNvCxnSpPr/>
          <p:nvPr/>
        </p:nvCxnSpPr>
        <p:spPr>
          <a:xfrm rot="16200000" flipH="1">
            <a:off x="9116695" y="3656330"/>
            <a:ext cx="545465" cy="588645"/>
          </a:xfrm>
          <a:prstGeom prst="bentConnector2">
            <a:avLst/>
          </a:prstGeom>
          <a:noFill/>
          <a:ln w="6350" cap="flat">
            <a:solidFill>
              <a:schemeClr val="bg1"/>
            </a:solidFill>
            <a:prstDash val="solid"/>
            <a:miter lim="800000"/>
          </a:ln>
        </p:spPr>
        <p:style>
          <a:lnRef idx="0">
            <a:scrgbClr r="0" g="0" b="0"/>
          </a:lnRef>
          <a:fillRef idx="0">
            <a:scrgbClr r="0" g="0" b="0"/>
          </a:fillRef>
          <a:effectRef idx="0">
            <a:scrgbClr r="0" g="0" b="0"/>
          </a:effectRef>
          <a:fontRef idx="none"/>
        </p:style>
      </p:cxnSp>
      <p:sp>
        <p:nvSpPr>
          <p:cNvPr id="88" name="文本框 160"/>
          <p:cNvSpPr txBox="1"/>
          <p:nvPr/>
        </p:nvSpPr>
        <p:spPr>
          <a:xfrm>
            <a:off x="7557770" y="3176270"/>
            <a:ext cx="418465" cy="415496"/>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Bombay</a:t>
            </a:r>
            <a:endParaRPr lang="zh-CN" altLang="en-US" dirty="0">
              <a:solidFill>
                <a:schemeClr val="tx1"/>
              </a:solidFill>
              <a:latin typeface="微软雅黑"/>
              <a:ea typeface="微软雅黑"/>
              <a:cs typeface="+mn-ea"/>
              <a:sym typeface="微软雅黑"/>
            </a:endParaRPr>
          </a:p>
        </p:txBody>
      </p:sp>
      <p:pic>
        <p:nvPicPr>
          <p:cNvPr id="89" name="图片 88" descr="坐标 拷贝 2"/>
          <p:cNvPicPr>
            <a:picLocks noChangeAspect="1"/>
          </p:cNvPicPr>
          <p:nvPr/>
        </p:nvPicPr>
        <p:blipFill>
          <a:blip r:embed="rId7"/>
          <a:srcRect l="64262" t="-1212" r="29005" b="90556"/>
          <a:stretch>
            <a:fillRect/>
          </a:stretch>
        </p:blipFill>
        <p:spPr>
          <a:xfrm>
            <a:off x="8148955" y="3613785"/>
            <a:ext cx="137160" cy="169545"/>
          </a:xfrm>
          <a:prstGeom prst="rect">
            <a:avLst/>
          </a:prstGeom>
        </p:spPr>
      </p:pic>
      <p:pic>
        <p:nvPicPr>
          <p:cNvPr id="90" name="图片 89" descr="坐标 拷贝 2"/>
          <p:cNvPicPr>
            <a:picLocks noChangeAspect="1"/>
          </p:cNvPicPr>
          <p:nvPr/>
        </p:nvPicPr>
        <p:blipFill>
          <a:blip r:embed="rId7"/>
          <a:srcRect l="64262" t="-1212" r="29005" b="90556"/>
          <a:stretch>
            <a:fillRect/>
          </a:stretch>
        </p:blipFill>
        <p:spPr>
          <a:xfrm>
            <a:off x="3900170" y="3197860"/>
            <a:ext cx="137160" cy="169545"/>
          </a:xfrm>
          <a:prstGeom prst="rect">
            <a:avLst/>
          </a:prstGeom>
        </p:spPr>
      </p:pic>
      <p:pic>
        <p:nvPicPr>
          <p:cNvPr id="91" name="图片 39" descr="坐标 拷贝 2"/>
          <p:cNvPicPr>
            <a:picLocks noChangeAspect="1"/>
          </p:cNvPicPr>
          <p:nvPr/>
        </p:nvPicPr>
        <p:blipFill>
          <a:blip r:embed="rId7"/>
          <a:srcRect l="64262" t="-1212" r="29005" b="90556"/>
          <a:stretch>
            <a:fillRect/>
          </a:stretch>
        </p:blipFill>
        <p:spPr>
          <a:xfrm>
            <a:off x="9511030" y="3093085"/>
            <a:ext cx="160020" cy="196850"/>
          </a:xfrm>
          <a:prstGeom prst="rect">
            <a:avLst/>
          </a:prstGeom>
        </p:spPr>
      </p:pic>
      <p:pic>
        <p:nvPicPr>
          <p:cNvPr id="92" name="图片 39" descr="坐标 拷贝 2"/>
          <p:cNvPicPr>
            <a:picLocks noChangeAspect="1"/>
          </p:cNvPicPr>
          <p:nvPr/>
        </p:nvPicPr>
        <p:blipFill>
          <a:blip r:embed="rId7"/>
          <a:srcRect l="64262" t="-1212" r="29005" b="90556"/>
          <a:stretch>
            <a:fillRect/>
          </a:stretch>
        </p:blipFill>
        <p:spPr>
          <a:xfrm>
            <a:off x="7106920" y="2141855"/>
            <a:ext cx="160020" cy="196850"/>
          </a:xfrm>
          <a:prstGeom prst="rect">
            <a:avLst/>
          </a:prstGeom>
        </p:spPr>
      </p:pic>
      <p:sp>
        <p:nvSpPr>
          <p:cNvPr id="93" name="TextBox 1"/>
          <p:cNvSpPr txBox="1"/>
          <p:nvPr/>
        </p:nvSpPr>
        <p:spPr>
          <a:xfrm>
            <a:off x="181272" y="4659884"/>
            <a:ext cx="3293745" cy="2031325"/>
          </a:xfrm>
          <a:prstGeom prst="rect">
            <a:avLst/>
          </a:prstGeom>
          <a:noFill/>
        </p:spPr>
        <p:txBody>
          <a:bodyPr wrap="square" rtlCol="0">
            <a:spAutoFit/>
          </a:bodyPr>
          <a:lstStyle/>
          <a:p>
            <a:pPr marL="171450" indent="-171450">
              <a:buFont typeface="Arial" panose="020B0604020202020204" pitchFamily="34" charset="0"/>
              <a:buChar char="•"/>
            </a:pPr>
            <a:r>
              <a:rPr lang="en-US" altLang="zh-CN" sz="1400" dirty="0">
                <a:latin typeface="微软雅黑"/>
                <a:ea typeface="微软雅黑"/>
                <a:cs typeface="+mn-ea"/>
                <a:sym typeface="微软雅黑"/>
              </a:rPr>
              <a:t>We deployed our DB in America, Europe ,India ,Southeast Asia  Japan , Korea ,and China.</a:t>
            </a:r>
          </a:p>
          <a:p>
            <a:pPr marL="171450" indent="-171450">
              <a:buFont typeface="Arial" panose="020B0604020202020204" pitchFamily="34" charset="0"/>
              <a:buChar char="•"/>
            </a:pPr>
            <a:endParaRPr lang="en-US" altLang="zh-CN" sz="1400" dirty="0">
              <a:latin typeface="微软雅黑"/>
              <a:ea typeface="微软雅黑"/>
              <a:cs typeface="+mn-ea"/>
              <a:sym typeface="微软雅黑"/>
            </a:endParaRPr>
          </a:p>
          <a:p>
            <a:pPr marL="171450" indent="-171450">
              <a:buFont typeface="Arial" panose="020B0604020202020204" pitchFamily="34" charset="0"/>
              <a:buChar char="•"/>
            </a:pPr>
            <a:r>
              <a:rPr lang="en-US" altLang="zh-CN" sz="1400" dirty="0">
                <a:latin typeface="微软雅黑"/>
                <a:ea typeface="微软雅黑"/>
                <a:cs typeface="+mn-ea"/>
                <a:sym typeface="微软雅黑"/>
              </a:rPr>
              <a:t> more than 60 AZ and  more are on the way</a:t>
            </a:r>
          </a:p>
          <a:p>
            <a:pPr marL="171450" indent="-171450">
              <a:buFont typeface="Arial" panose="020B0604020202020204" pitchFamily="34" charset="0"/>
              <a:buChar char="•"/>
            </a:pPr>
            <a:endParaRPr lang="en-US" altLang="zh-CN" sz="1400" dirty="0">
              <a:latin typeface="微软雅黑"/>
              <a:ea typeface="微软雅黑"/>
              <a:cs typeface="+mn-ea"/>
              <a:sym typeface="微软雅黑"/>
            </a:endParaRPr>
          </a:p>
          <a:p>
            <a:pPr marL="171450" indent="-171450">
              <a:buFont typeface="Arial" panose="020B0604020202020204" pitchFamily="34" charset="0"/>
              <a:buChar char="•"/>
            </a:pPr>
            <a:r>
              <a:rPr lang="en-US" altLang="zh-CN" sz="1400" dirty="0">
                <a:latin typeface="微软雅黑"/>
                <a:ea typeface="微软雅黑"/>
                <a:cs typeface="+mn-ea"/>
                <a:sym typeface="微软雅黑"/>
              </a:rPr>
              <a:t>Self-build IDC and Cooperating IDC</a:t>
            </a:r>
          </a:p>
        </p:txBody>
      </p:sp>
      <p:sp>
        <p:nvSpPr>
          <p:cNvPr id="94" name="文本框 52"/>
          <p:cNvSpPr txBox="1"/>
          <p:nvPr/>
        </p:nvSpPr>
        <p:spPr>
          <a:xfrm>
            <a:off x="2782252" y="2400978"/>
            <a:ext cx="864235"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Toronto</a:t>
            </a:r>
          </a:p>
        </p:txBody>
      </p:sp>
      <p:sp>
        <p:nvSpPr>
          <p:cNvPr id="95" name="文本框 54"/>
          <p:cNvSpPr txBox="1"/>
          <p:nvPr/>
        </p:nvSpPr>
        <p:spPr>
          <a:xfrm>
            <a:off x="2034540" y="3318553"/>
            <a:ext cx="668020" cy="253914"/>
          </a:xfrm>
          <a:prstGeom prst="rect">
            <a:avLst/>
          </a:prstGeom>
          <a:solidFill>
            <a:schemeClr val="bg1">
              <a:lumMod val="65000"/>
            </a:schemeClr>
          </a:solidFill>
          <a:ln w="635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defPPr>
              <a:defRPr lang="zh-CN"/>
            </a:defPPr>
            <a:lvl1pPr hangingPunct="0">
              <a:defRPr sz="1050">
                <a:solidFill>
                  <a:schemeClr val="bg1"/>
                </a:solidFill>
              </a:defRPr>
            </a:lvl1pPr>
          </a:lstStyle>
          <a:p>
            <a:r>
              <a:rPr lang="en-US" altLang="zh-CN" dirty="0">
                <a:solidFill>
                  <a:schemeClr val="tx1"/>
                </a:solidFill>
                <a:latin typeface="微软雅黑"/>
                <a:ea typeface="微软雅黑"/>
                <a:cs typeface="+mn-ea"/>
                <a:sym typeface="微软雅黑"/>
              </a:rPr>
              <a:t>San </a:t>
            </a:r>
            <a:r>
              <a:rPr lang="en-US" altLang="zh-CN" dirty="0" err="1">
                <a:solidFill>
                  <a:schemeClr val="tx1"/>
                </a:solidFill>
                <a:latin typeface="微软雅黑"/>
                <a:ea typeface="微软雅黑"/>
                <a:cs typeface="+mn-ea"/>
                <a:sym typeface="微软雅黑"/>
              </a:rPr>
              <a:t>jose</a:t>
            </a:r>
            <a:endParaRPr lang="en-US" altLang="zh-CN" dirty="0">
              <a:solidFill>
                <a:schemeClr val="tx1"/>
              </a:solidFill>
              <a:latin typeface="微软雅黑"/>
              <a:ea typeface="微软雅黑"/>
              <a:cs typeface="+mn-ea"/>
              <a:sym typeface="微软雅黑"/>
            </a:endParaRPr>
          </a:p>
        </p:txBody>
      </p:sp>
    </p:spTree>
    <p:extLst>
      <p:ext uri="{BB962C8B-B14F-4D97-AF65-F5344CB8AC3E}">
        <p14:creationId xmlns:p14="http://schemas.microsoft.com/office/powerpoint/2010/main" val="209263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ABB3735-E6C8-544A-8FA5-C8A795AD317D}"/>
              </a:ext>
            </a:extLst>
          </p:cNvPr>
          <p:cNvSpPr txBox="1"/>
          <p:nvPr/>
        </p:nvSpPr>
        <p:spPr>
          <a:xfrm>
            <a:off x="-26891" y="78393"/>
            <a:ext cx="12230058" cy="480131"/>
          </a:xfrm>
          <a:prstGeom prst="rect">
            <a:avLst/>
          </a:prstGeom>
          <a:noFill/>
        </p:spPr>
        <p:txBody>
          <a:bodyPr wrap="square" rtlCol="0">
            <a:spAutoFit/>
          </a:bodyPr>
          <a:lstStyle/>
          <a:p>
            <a:pPr>
              <a:lnSpc>
                <a:spcPct val="90000"/>
              </a:lnSpc>
              <a:spcBef>
                <a:spcPct val="0"/>
              </a:spcBef>
            </a:pPr>
            <a:r>
              <a:rPr lang="en-US" altLang="zh-CN" sz="2800" b="1" dirty="0">
                <a:solidFill>
                  <a:srgbClr val="006EFF"/>
                </a:solidFill>
                <a:latin typeface="Arial"/>
                <a:sym typeface="Calibri" panose="020F0502020204030204"/>
              </a:rPr>
              <a:t>Basic</a:t>
            </a:r>
            <a:r>
              <a:rPr lang="zh-CN" altLang="en-US" sz="2800" b="1" dirty="0">
                <a:solidFill>
                  <a:srgbClr val="006EFF"/>
                </a:solidFill>
                <a:latin typeface="Arial"/>
                <a:sym typeface="Calibri" panose="020F0502020204030204"/>
              </a:rPr>
              <a:t> </a:t>
            </a:r>
            <a:r>
              <a:rPr lang="en-US" altLang="zh-CN" sz="2800" b="1" dirty="0">
                <a:solidFill>
                  <a:srgbClr val="006EFF"/>
                </a:solidFill>
                <a:latin typeface="Arial"/>
                <a:sym typeface="Calibri" panose="020F0502020204030204"/>
              </a:rPr>
              <a:t>Architecture</a:t>
            </a:r>
            <a:r>
              <a:rPr lang="zh-CN" altLang="en-US" sz="2800" b="1" dirty="0">
                <a:solidFill>
                  <a:srgbClr val="006EFF"/>
                </a:solidFill>
                <a:latin typeface="Arial"/>
                <a:sym typeface="Calibri" panose="020F0502020204030204"/>
              </a:rPr>
              <a:t> </a:t>
            </a:r>
            <a:r>
              <a:rPr lang="en-US" altLang="zh-CN" sz="2800" b="1" dirty="0">
                <a:solidFill>
                  <a:srgbClr val="006EFF"/>
                </a:solidFill>
                <a:latin typeface="Arial"/>
                <a:sym typeface="Calibri" panose="020F0502020204030204"/>
              </a:rPr>
              <a:t>of</a:t>
            </a:r>
            <a:r>
              <a:rPr lang="zh-CN" altLang="en-US" sz="2800" b="1" dirty="0">
                <a:solidFill>
                  <a:srgbClr val="006EFF"/>
                </a:solidFill>
                <a:latin typeface="Arial"/>
                <a:sym typeface="Calibri" panose="020F0502020204030204"/>
              </a:rPr>
              <a:t> </a:t>
            </a:r>
            <a:r>
              <a:rPr lang="en-US" altLang="zh-CN" sz="2800" b="1" dirty="0">
                <a:solidFill>
                  <a:srgbClr val="006EFF"/>
                </a:solidFill>
                <a:latin typeface="Arial"/>
                <a:sym typeface="Calibri" panose="020F0502020204030204"/>
              </a:rPr>
              <a:t>Database</a:t>
            </a:r>
            <a:endParaRPr lang="zh-CN" altLang="en-US" sz="2800" b="1" dirty="0">
              <a:solidFill>
                <a:srgbClr val="006EFF"/>
              </a:solidFill>
              <a:latin typeface="Arial"/>
              <a:sym typeface="Calibri" panose="020F0502020204030204"/>
            </a:endParaRPr>
          </a:p>
        </p:txBody>
      </p:sp>
      <p:sp>
        <p:nvSpPr>
          <p:cNvPr id="13" name="矩形: 圆角 25">
            <a:extLst>
              <a:ext uri="{FF2B5EF4-FFF2-40B4-BE49-F238E27FC236}">
                <a16:creationId xmlns:a16="http://schemas.microsoft.com/office/drawing/2014/main" id="{F68B82E2-B70F-9C47-BF36-85C352E7619E}"/>
              </a:ext>
            </a:extLst>
          </p:cNvPr>
          <p:cNvSpPr/>
          <p:nvPr/>
        </p:nvSpPr>
        <p:spPr>
          <a:xfrm>
            <a:off x="172090" y="1645257"/>
            <a:ext cx="2625272" cy="3703275"/>
          </a:xfrm>
          <a:prstGeom prst="roundRect">
            <a:avLst/>
          </a:pr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
            <a:extLst>
              <a:ext uri="{FF2B5EF4-FFF2-40B4-BE49-F238E27FC236}">
                <a16:creationId xmlns:a16="http://schemas.microsoft.com/office/drawing/2014/main" id="{866ABC4B-6999-BA4E-8DAB-638F2C9A6C49}"/>
              </a:ext>
            </a:extLst>
          </p:cNvPr>
          <p:cNvSpPr txBox="1">
            <a:spLocks noChangeArrowheads="1"/>
          </p:cNvSpPr>
          <p:nvPr/>
        </p:nvSpPr>
        <p:spPr bwMode="auto">
          <a:xfrm>
            <a:off x="1345432" y="1509467"/>
            <a:ext cx="7930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a:solidFill>
                  <a:schemeClr val="bg1"/>
                </a:solidFill>
                <a:latin typeface="+mn-ea"/>
                <a:ea typeface="+mn-ea"/>
              </a:rPr>
              <a:t>MPP</a:t>
            </a:r>
          </a:p>
        </p:txBody>
      </p:sp>
      <p:sp>
        <p:nvSpPr>
          <p:cNvPr id="16" name="文本框 2">
            <a:extLst>
              <a:ext uri="{FF2B5EF4-FFF2-40B4-BE49-F238E27FC236}">
                <a16:creationId xmlns:a16="http://schemas.microsoft.com/office/drawing/2014/main" id="{CD6F964C-0555-604C-9C8E-DACF365AF9BD}"/>
              </a:ext>
            </a:extLst>
          </p:cNvPr>
          <p:cNvSpPr txBox="1">
            <a:spLocks noChangeArrowheads="1"/>
          </p:cNvSpPr>
          <p:nvPr/>
        </p:nvSpPr>
        <p:spPr bwMode="auto">
          <a:xfrm>
            <a:off x="338835" y="1537857"/>
            <a:ext cx="22728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dirty="0">
                <a:solidFill>
                  <a:schemeClr val="bg1">
                    <a:lumMod val="50000"/>
                  </a:schemeClr>
                </a:solidFill>
                <a:latin typeface="+mn-ea"/>
                <a:ea typeface="+mn-ea"/>
              </a:rPr>
              <a:t>Share-</a:t>
            </a:r>
            <a:r>
              <a:rPr lang="en-US" altLang="zh-CN" sz="1600" dirty="0" err="1">
                <a:solidFill>
                  <a:schemeClr val="bg1">
                    <a:lumMod val="50000"/>
                  </a:schemeClr>
                </a:solidFill>
                <a:latin typeface="+mn-ea"/>
                <a:ea typeface="+mn-ea"/>
              </a:rPr>
              <a:t>Everthing</a:t>
            </a:r>
            <a:endParaRPr lang="en-US" altLang="zh-CN" sz="1600" dirty="0">
              <a:solidFill>
                <a:schemeClr val="bg1">
                  <a:lumMod val="50000"/>
                </a:schemeClr>
              </a:solidFill>
              <a:latin typeface="+mn-ea"/>
              <a:ea typeface="+mn-ea"/>
            </a:endParaRPr>
          </a:p>
        </p:txBody>
      </p:sp>
      <p:sp>
        <p:nvSpPr>
          <p:cNvPr id="17" name="流程图: 磁盘 7">
            <a:extLst>
              <a:ext uri="{FF2B5EF4-FFF2-40B4-BE49-F238E27FC236}">
                <a16:creationId xmlns:a16="http://schemas.microsoft.com/office/drawing/2014/main" id="{7D2B3FDA-EDB5-634F-A727-6D9C3B59623B}"/>
              </a:ext>
            </a:extLst>
          </p:cNvPr>
          <p:cNvSpPr/>
          <p:nvPr/>
        </p:nvSpPr>
        <p:spPr>
          <a:xfrm>
            <a:off x="192933" y="3924512"/>
            <a:ext cx="905630" cy="906795"/>
          </a:xfrm>
          <a:prstGeom prst="flowChartMagneticDisk">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Storage</a:t>
            </a:r>
          </a:p>
        </p:txBody>
      </p:sp>
      <p:sp>
        <p:nvSpPr>
          <p:cNvPr id="18" name="矩形: 圆角 25">
            <a:extLst>
              <a:ext uri="{FF2B5EF4-FFF2-40B4-BE49-F238E27FC236}">
                <a16:creationId xmlns:a16="http://schemas.microsoft.com/office/drawing/2014/main" id="{A45D20EC-28B5-3D40-8A7D-42F21E3F7662}"/>
              </a:ext>
            </a:extLst>
          </p:cNvPr>
          <p:cNvSpPr/>
          <p:nvPr/>
        </p:nvSpPr>
        <p:spPr>
          <a:xfrm>
            <a:off x="223585" y="2565455"/>
            <a:ext cx="1115181" cy="423664"/>
          </a:xfrm>
          <a:prstGeom prst="roundRect">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DB-Server</a:t>
            </a:r>
            <a:endParaRPr lang="zh-CN" altLang="en-US" sz="1400" dirty="0"/>
          </a:p>
        </p:txBody>
      </p:sp>
      <p:sp>
        <p:nvSpPr>
          <p:cNvPr id="25" name="矩形: 圆角 25">
            <a:extLst>
              <a:ext uri="{FF2B5EF4-FFF2-40B4-BE49-F238E27FC236}">
                <a16:creationId xmlns:a16="http://schemas.microsoft.com/office/drawing/2014/main" id="{F75E6602-059E-474A-A6A0-FD33022D75D2}"/>
              </a:ext>
            </a:extLst>
          </p:cNvPr>
          <p:cNvSpPr/>
          <p:nvPr/>
        </p:nvSpPr>
        <p:spPr>
          <a:xfrm>
            <a:off x="3084413" y="1639297"/>
            <a:ext cx="4221152" cy="3672888"/>
          </a:xfrm>
          <a:prstGeom prst="roundRect">
            <a:avLst/>
          </a:pr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
            <a:extLst>
              <a:ext uri="{FF2B5EF4-FFF2-40B4-BE49-F238E27FC236}">
                <a16:creationId xmlns:a16="http://schemas.microsoft.com/office/drawing/2014/main" id="{C7ABFA4B-F6B1-E24E-86B1-8E06BA06B74E}"/>
              </a:ext>
            </a:extLst>
          </p:cNvPr>
          <p:cNvSpPr txBox="1">
            <a:spLocks noChangeArrowheads="1"/>
          </p:cNvSpPr>
          <p:nvPr/>
        </p:nvSpPr>
        <p:spPr bwMode="auto">
          <a:xfrm>
            <a:off x="3904731" y="1531896"/>
            <a:ext cx="7930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dirty="0">
                <a:solidFill>
                  <a:schemeClr val="bg1"/>
                </a:solidFill>
                <a:latin typeface="+mn-ea"/>
                <a:ea typeface="+mn-ea"/>
              </a:rPr>
              <a:t>MPP</a:t>
            </a:r>
          </a:p>
        </p:txBody>
      </p:sp>
      <p:sp>
        <p:nvSpPr>
          <p:cNvPr id="27" name="文本框 2">
            <a:extLst>
              <a:ext uri="{FF2B5EF4-FFF2-40B4-BE49-F238E27FC236}">
                <a16:creationId xmlns:a16="http://schemas.microsoft.com/office/drawing/2014/main" id="{57E8A3F8-51B7-EE43-B09C-647624B5E7A9}"/>
              </a:ext>
            </a:extLst>
          </p:cNvPr>
          <p:cNvSpPr txBox="1">
            <a:spLocks noChangeArrowheads="1"/>
          </p:cNvSpPr>
          <p:nvPr/>
        </p:nvSpPr>
        <p:spPr bwMode="auto">
          <a:xfrm>
            <a:off x="4381669" y="1513211"/>
            <a:ext cx="22728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dirty="0">
                <a:solidFill>
                  <a:srgbClr val="FF0000"/>
                </a:solidFill>
                <a:latin typeface="+mn-ea"/>
                <a:ea typeface="+mn-ea"/>
              </a:rPr>
              <a:t>Share-Nothing</a:t>
            </a:r>
          </a:p>
        </p:txBody>
      </p:sp>
      <p:sp>
        <p:nvSpPr>
          <p:cNvPr id="28" name="流程图: 磁盘 7">
            <a:extLst>
              <a:ext uri="{FF2B5EF4-FFF2-40B4-BE49-F238E27FC236}">
                <a16:creationId xmlns:a16="http://schemas.microsoft.com/office/drawing/2014/main" id="{30D21F70-950D-8F4A-A0B6-07E29304D5B2}"/>
              </a:ext>
            </a:extLst>
          </p:cNvPr>
          <p:cNvSpPr/>
          <p:nvPr/>
        </p:nvSpPr>
        <p:spPr>
          <a:xfrm>
            <a:off x="3398756" y="4370149"/>
            <a:ext cx="564481" cy="698943"/>
          </a:xfrm>
          <a:prstGeom prst="flowChartMagneticDisk">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Storage</a:t>
            </a:r>
          </a:p>
        </p:txBody>
      </p:sp>
      <p:sp>
        <p:nvSpPr>
          <p:cNvPr id="29" name="矩形: 圆角 25">
            <a:extLst>
              <a:ext uri="{FF2B5EF4-FFF2-40B4-BE49-F238E27FC236}">
                <a16:creationId xmlns:a16="http://schemas.microsoft.com/office/drawing/2014/main" id="{6472B51A-1580-0242-961E-BBBCA8111611}"/>
              </a:ext>
            </a:extLst>
          </p:cNvPr>
          <p:cNvSpPr/>
          <p:nvPr/>
        </p:nvSpPr>
        <p:spPr>
          <a:xfrm>
            <a:off x="3267627" y="3612636"/>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DB-Server</a:t>
            </a:r>
            <a:endParaRPr lang="zh-CN" altLang="en-US" sz="800"/>
          </a:p>
        </p:txBody>
      </p:sp>
      <p:cxnSp>
        <p:nvCxnSpPr>
          <p:cNvPr id="30" name="直线箭头连接符 29">
            <a:extLst>
              <a:ext uri="{FF2B5EF4-FFF2-40B4-BE49-F238E27FC236}">
                <a16:creationId xmlns:a16="http://schemas.microsoft.com/office/drawing/2014/main" id="{10D50DC0-F892-094F-AA86-CEE76D807C8C}"/>
              </a:ext>
            </a:extLst>
          </p:cNvPr>
          <p:cNvCxnSpPr>
            <a:cxnSpLocks/>
            <a:stCxn id="29" idx="2"/>
            <a:endCxn id="28" idx="1"/>
          </p:cNvCxnSpPr>
          <p:nvPr/>
        </p:nvCxnSpPr>
        <p:spPr>
          <a:xfrm>
            <a:off x="3680997" y="3911527"/>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流程图: 磁盘 7">
            <a:extLst>
              <a:ext uri="{FF2B5EF4-FFF2-40B4-BE49-F238E27FC236}">
                <a16:creationId xmlns:a16="http://schemas.microsoft.com/office/drawing/2014/main" id="{0DEE5814-F2B9-2A45-8A9C-DCDB8C81C515}"/>
              </a:ext>
            </a:extLst>
          </p:cNvPr>
          <p:cNvSpPr/>
          <p:nvPr/>
        </p:nvSpPr>
        <p:spPr>
          <a:xfrm>
            <a:off x="4395642" y="4370149"/>
            <a:ext cx="564481" cy="698943"/>
          </a:xfrm>
          <a:prstGeom prst="flowChartMagneticDisk">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Storage</a:t>
            </a:r>
          </a:p>
        </p:txBody>
      </p:sp>
      <p:sp>
        <p:nvSpPr>
          <p:cNvPr id="39" name="矩形: 圆角 25">
            <a:extLst>
              <a:ext uri="{FF2B5EF4-FFF2-40B4-BE49-F238E27FC236}">
                <a16:creationId xmlns:a16="http://schemas.microsoft.com/office/drawing/2014/main" id="{D785858A-3573-134A-B9BC-E7DDB8CA316B}"/>
              </a:ext>
            </a:extLst>
          </p:cNvPr>
          <p:cNvSpPr/>
          <p:nvPr/>
        </p:nvSpPr>
        <p:spPr>
          <a:xfrm>
            <a:off x="4264513" y="3612636"/>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DB-Server</a:t>
            </a:r>
            <a:endParaRPr lang="zh-CN" altLang="en-US" sz="800"/>
          </a:p>
        </p:txBody>
      </p:sp>
      <p:cxnSp>
        <p:nvCxnSpPr>
          <p:cNvPr id="40" name="直线箭头连接符 39">
            <a:extLst>
              <a:ext uri="{FF2B5EF4-FFF2-40B4-BE49-F238E27FC236}">
                <a16:creationId xmlns:a16="http://schemas.microsoft.com/office/drawing/2014/main" id="{9AAD2BDB-7F2E-BD4E-A4BC-DEE8E8FE4F8C}"/>
              </a:ext>
            </a:extLst>
          </p:cNvPr>
          <p:cNvCxnSpPr>
            <a:cxnSpLocks/>
            <a:stCxn id="39" idx="2"/>
            <a:endCxn id="38" idx="1"/>
          </p:cNvCxnSpPr>
          <p:nvPr/>
        </p:nvCxnSpPr>
        <p:spPr>
          <a:xfrm>
            <a:off x="4677883" y="3911527"/>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流程图: 磁盘 7">
            <a:extLst>
              <a:ext uri="{FF2B5EF4-FFF2-40B4-BE49-F238E27FC236}">
                <a16:creationId xmlns:a16="http://schemas.microsoft.com/office/drawing/2014/main" id="{E6186351-B8AC-8146-8CA6-58CEF2B56281}"/>
              </a:ext>
            </a:extLst>
          </p:cNvPr>
          <p:cNvSpPr/>
          <p:nvPr/>
        </p:nvSpPr>
        <p:spPr>
          <a:xfrm>
            <a:off x="5392528" y="4370149"/>
            <a:ext cx="564481" cy="698943"/>
          </a:xfrm>
          <a:prstGeom prst="flowChartMagneticDisk">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Storage</a:t>
            </a:r>
          </a:p>
        </p:txBody>
      </p:sp>
      <p:sp>
        <p:nvSpPr>
          <p:cNvPr id="42" name="矩形: 圆角 25">
            <a:extLst>
              <a:ext uri="{FF2B5EF4-FFF2-40B4-BE49-F238E27FC236}">
                <a16:creationId xmlns:a16="http://schemas.microsoft.com/office/drawing/2014/main" id="{F0F71908-45CF-6F4C-9DE8-C828678E44AF}"/>
              </a:ext>
            </a:extLst>
          </p:cNvPr>
          <p:cNvSpPr/>
          <p:nvPr/>
        </p:nvSpPr>
        <p:spPr>
          <a:xfrm>
            <a:off x="5261399" y="3612636"/>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DB-Server</a:t>
            </a:r>
            <a:endParaRPr lang="zh-CN" altLang="en-US" sz="800"/>
          </a:p>
        </p:txBody>
      </p:sp>
      <p:cxnSp>
        <p:nvCxnSpPr>
          <p:cNvPr id="43" name="直线箭头连接符 42">
            <a:extLst>
              <a:ext uri="{FF2B5EF4-FFF2-40B4-BE49-F238E27FC236}">
                <a16:creationId xmlns:a16="http://schemas.microsoft.com/office/drawing/2014/main" id="{30B74C3A-34F7-FB42-8BDD-C374CD667987}"/>
              </a:ext>
            </a:extLst>
          </p:cNvPr>
          <p:cNvCxnSpPr>
            <a:cxnSpLocks/>
            <a:stCxn id="42" idx="2"/>
            <a:endCxn id="41" idx="1"/>
          </p:cNvCxnSpPr>
          <p:nvPr/>
        </p:nvCxnSpPr>
        <p:spPr>
          <a:xfrm>
            <a:off x="5674769" y="3911527"/>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流程图: 磁盘 7">
            <a:extLst>
              <a:ext uri="{FF2B5EF4-FFF2-40B4-BE49-F238E27FC236}">
                <a16:creationId xmlns:a16="http://schemas.microsoft.com/office/drawing/2014/main" id="{F328EA72-831C-F144-8145-0557C223AEC9}"/>
              </a:ext>
            </a:extLst>
          </p:cNvPr>
          <p:cNvSpPr/>
          <p:nvPr/>
        </p:nvSpPr>
        <p:spPr>
          <a:xfrm>
            <a:off x="6390996" y="4370149"/>
            <a:ext cx="564481" cy="698943"/>
          </a:xfrm>
          <a:prstGeom prst="flowChartMagneticDisk">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Storage</a:t>
            </a:r>
          </a:p>
        </p:txBody>
      </p:sp>
      <p:sp>
        <p:nvSpPr>
          <p:cNvPr id="45" name="矩形: 圆角 25">
            <a:extLst>
              <a:ext uri="{FF2B5EF4-FFF2-40B4-BE49-F238E27FC236}">
                <a16:creationId xmlns:a16="http://schemas.microsoft.com/office/drawing/2014/main" id="{9FF6AB6D-351E-7E4A-B428-8BA97366D307}"/>
              </a:ext>
            </a:extLst>
          </p:cNvPr>
          <p:cNvSpPr/>
          <p:nvPr/>
        </p:nvSpPr>
        <p:spPr>
          <a:xfrm>
            <a:off x="6259867" y="3612636"/>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DB-Server</a:t>
            </a:r>
            <a:endParaRPr lang="zh-CN" altLang="en-US" sz="800"/>
          </a:p>
        </p:txBody>
      </p:sp>
      <p:cxnSp>
        <p:nvCxnSpPr>
          <p:cNvPr id="46" name="直线箭头连接符 45">
            <a:extLst>
              <a:ext uri="{FF2B5EF4-FFF2-40B4-BE49-F238E27FC236}">
                <a16:creationId xmlns:a16="http://schemas.microsoft.com/office/drawing/2014/main" id="{6B6FF9D3-A32F-0B40-A3DC-63D6AE504D57}"/>
              </a:ext>
            </a:extLst>
          </p:cNvPr>
          <p:cNvCxnSpPr>
            <a:cxnSpLocks/>
            <a:stCxn id="45" idx="2"/>
            <a:endCxn id="44" idx="1"/>
          </p:cNvCxnSpPr>
          <p:nvPr/>
        </p:nvCxnSpPr>
        <p:spPr>
          <a:xfrm>
            <a:off x="6673237" y="3911527"/>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矩形: 圆角 25">
            <a:extLst>
              <a:ext uri="{FF2B5EF4-FFF2-40B4-BE49-F238E27FC236}">
                <a16:creationId xmlns:a16="http://schemas.microsoft.com/office/drawing/2014/main" id="{4599F692-AD25-FD41-B679-3F9FDE8EC6E7}"/>
              </a:ext>
            </a:extLst>
          </p:cNvPr>
          <p:cNvSpPr/>
          <p:nvPr/>
        </p:nvSpPr>
        <p:spPr>
          <a:xfrm>
            <a:off x="3774404" y="2930666"/>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Proxy</a:t>
            </a:r>
            <a:endParaRPr lang="zh-CN" altLang="en-US" sz="800"/>
          </a:p>
        </p:txBody>
      </p:sp>
      <p:sp>
        <p:nvSpPr>
          <p:cNvPr id="65" name="矩形: 圆角 25">
            <a:extLst>
              <a:ext uri="{FF2B5EF4-FFF2-40B4-BE49-F238E27FC236}">
                <a16:creationId xmlns:a16="http://schemas.microsoft.com/office/drawing/2014/main" id="{FF9F31E4-E6EC-AC44-95AC-391FB7CD14D6}"/>
              </a:ext>
            </a:extLst>
          </p:cNvPr>
          <p:cNvSpPr/>
          <p:nvPr/>
        </p:nvSpPr>
        <p:spPr>
          <a:xfrm>
            <a:off x="4782003" y="2940184"/>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Proxy</a:t>
            </a:r>
            <a:endParaRPr lang="zh-CN" altLang="en-US" sz="800"/>
          </a:p>
        </p:txBody>
      </p:sp>
      <p:sp>
        <p:nvSpPr>
          <p:cNvPr id="66" name="矩形: 圆角 25">
            <a:extLst>
              <a:ext uri="{FF2B5EF4-FFF2-40B4-BE49-F238E27FC236}">
                <a16:creationId xmlns:a16="http://schemas.microsoft.com/office/drawing/2014/main" id="{3BB8C60A-DDF6-C445-8703-5F34602E0372}"/>
              </a:ext>
            </a:extLst>
          </p:cNvPr>
          <p:cNvSpPr/>
          <p:nvPr/>
        </p:nvSpPr>
        <p:spPr>
          <a:xfrm>
            <a:off x="5789602" y="2942825"/>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Proxy</a:t>
            </a:r>
            <a:endParaRPr lang="zh-CN" altLang="en-US" sz="800"/>
          </a:p>
        </p:txBody>
      </p:sp>
      <p:cxnSp>
        <p:nvCxnSpPr>
          <p:cNvPr id="12" name="直线箭头连接符 11">
            <a:extLst>
              <a:ext uri="{FF2B5EF4-FFF2-40B4-BE49-F238E27FC236}">
                <a16:creationId xmlns:a16="http://schemas.microsoft.com/office/drawing/2014/main" id="{79C791FF-B54E-6D40-8B19-E5B0C83E88B4}"/>
              </a:ext>
            </a:extLst>
          </p:cNvPr>
          <p:cNvCxnSpPr>
            <a:stCxn id="64" idx="2"/>
            <a:endCxn id="29" idx="0"/>
          </p:cNvCxnSpPr>
          <p:nvPr/>
        </p:nvCxnSpPr>
        <p:spPr>
          <a:xfrm flipH="1">
            <a:off x="3680997" y="3229557"/>
            <a:ext cx="506777" cy="383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EB7DD76A-D693-3740-844A-9A7BE0CDB0FC}"/>
              </a:ext>
            </a:extLst>
          </p:cNvPr>
          <p:cNvCxnSpPr>
            <a:stCxn id="64" idx="2"/>
            <a:endCxn id="39" idx="0"/>
          </p:cNvCxnSpPr>
          <p:nvPr/>
        </p:nvCxnSpPr>
        <p:spPr>
          <a:xfrm>
            <a:off x="4187774" y="3229557"/>
            <a:ext cx="490109" cy="383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直线箭头连接符 66">
            <a:extLst>
              <a:ext uri="{FF2B5EF4-FFF2-40B4-BE49-F238E27FC236}">
                <a16:creationId xmlns:a16="http://schemas.microsoft.com/office/drawing/2014/main" id="{9F0FCA41-5CF1-1849-8E0F-796D042D5BEA}"/>
              </a:ext>
            </a:extLst>
          </p:cNvPr>
          <p:cNvCxnSpPr>
            <a:cxnSpLocks/>
            <a:stCxn id="64" idx="2"/>
            <a:endCxn id="42" idx="0"/>
          </p:cNvCxnSpPr>
          <p:nvPr/>
        </p:nvCxnSpPr>
        <p:spPr>
          <a:xfrm>
            <a:off x="4187774" y="3229557"/>
            <a:ext cx="1486995" cy="383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直线箭头连接符 68">
            <a:extLst>
              <a:ext uri="{FF2B5EF4-FFF2-40B4-BE49-F238E27FC236}">
                <a16:creationId xmlns:a16="http://schemas.microsoft.com/office/drawing/2014/main" id="{21FE7844-44A1-EE43-80C0-160625A35FB6}"/>
              </a:ext>
            </a:extLst>
          </p:cNvPr>
          <p:cNvCxnSpPr>
            <a:cxnSpLocks/>
            <a:stCxn id="64" idx="2"/>
            <a:endCxn id="45" idx="0"/>
          </p:cNvCxnSpPr>
          <p:nvPr/>
        </p:nvCxnSpPr>
        <p:spPr>
          <a:xfrm>
            <a:off x="4187774" y="3229557"/>
            <a:ext cx="2485463" cy="383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直线箭头连接符 71">
            <a:extLst>
              <a:ext uri="{FF2B5EF4-FFF2-40B4-BE49-F238E27FC236}">
                <a16:creationId xmlns:a16="http://schemas.microsoft.com/office/drawing/2014/main" id="{52E22EE6-7722-764E-9CB4-4A9C484F0B95}"/>
              </a:ext>
            </a:extLst>
          </p:cNvPr>
          <p:cNvCxnSpPr>
            <a:cxnSpLocks/>
            <a:stCxn id="65" idx="2"/>
            <a:endCxn id="29" idx="0"/>
          </p:cNvCxnSpPr>
          <p:nvPr/>
        </p:nvCxnSpPr>
        <p:spPr>
          <a:xfrm flipH="1">
            <a:off x="3680997" y="3239075"/>
            <a:ext cx="1514376" cy="373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直线箭头连接符 74">
            <a:extLst>
              <a:ext uri="{FF2B5EF4-FFF2-40B4-BE49-F238E27FC236}">
                <a16:creationId xmlns:a16="http://schemas.microsoft.com/office/drawing/2014/main" id="{6AE3F8DD-AAF3-6844-92EA-9AAB02C329FF}"/>
              </a:ext>
            </a:extLst>
          </p:cNvPr>
          <p:cNvCxnSpPr>
            <a:cxnSpLocks/>
            <a:stCxn id="65" idx="2"/>
            <a:endCxn id="39" idx="0"/>
          </p:cNvCxnSpPr>
          <p:nvPr/>
        </p:nvCxnSpPr>
        <p:spPr>
          <a:xfrm flipH="1">
            <a:off x="4677883" y="3239075"/>
            <a:ext cx="517490" cy="373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直线箭头连接符 77">
            <a:extLst>
              <a:ext uri="{FF2B5EF4-FFF2-40B4-BE49-F238E27FC236}">
                <a16:creationId xmlns:a16="http://schemas.microsoft.com/office/drawing/2014/main" id="{A348068D-B0A6-354A-BCFF-420C42EC7EA5}"/>
              </a:ext>
            </a:extLst>
          </p:cNvPr>
          <p:cNvCxnSpPr>
            <a:cxnSpLocks/>
            <a:stCxn id="65" idx="2"/>
            <a:endCxn id="42" idx="0"/>
          </p:cNvCxnSpPr>
          <p:nvPr/>
        </p:nvCxnSpPr>
        <p:spPr>
          <a:xfrm>
            <a:off x="5195373" y="3239075"/>
            <a:ext cx="479396" cy="373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直线箭头连接符 80">
            <a:extLst>
              <a:ext uri="{FF2B5EF4-FFF2-40B4-BE49-F238E27FC236}">
                <a16:creationId xmlns:a16="http://schemas.microsoft.com/office/drawing/2014/main" id="{45EDD0F0-086F-BE4B-BAF4-2FA2F995DDFA}"/>
              </a:ext>
            </a:extLst>
          </p:cNvPr>
          <p:cNvCxnSpPr>
            <a:cxnSpLocks/>
            <a:stCxn id="65" idx="2"/>
            <a:endCxn id="45" idx="0"/>
          </p:cNvCxnSpPr>
          <p:nvPr/>
        </p:nvCxnSpPr>
        <p:spPr>
          <a:xfrm>
            <a:off x="5195373" y="3239075"/>
            <a:ext cx="1477864" cy="373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直线箭头连接符 83">
            <a:extLst>
              <a:ext uri="{FF2B5EF4-FFF2-40B4-BE49-F238E27FC236}">
                <a16:creationId xmlns:a16="http://schemas.microsoft.com/office/drawing/2014/main" id="{24FFB48E-A6FF-CB48-8B5D-0EED26BA7D3E}"/>
              </a:ext>
            </a:extLst>
          </p:cNvPr>
          <p:cNvCxnSpPr>
            <a:cxnSpLocks/>
            <a:stCxn id="66" idx="2"/>
            <a:endCxn id="29" idx="0"/>
          </p:cNvCxnSpPr>
          <p:nvPr/>
        </p:nvCxnSpPr>
        <p:spPr>
          <a:xfrm flipH="1">
            <a:off x="3680997" y="3241716"/>
            <a:ext cx="2521975" cy="37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线箭头连接符 86">
            <a:extLst>
              <a:ext uri="{FF2B5EF4-FFF2-40B4-BE49-F238E27FC236}">
                <a16:creationId xmlns:a16="http://schemas.microsoft.com/office/drawing/2014/main" id="{28C9083D-3C5A-3F43-B1EA-2D921AEFC859}"/>
              </a:ext>
            </a:extLst>
          </p:cNvPr>
          <p:cNvCxnSpPr>
            <a:cxnSpLocks/>
            <a:stCxn id="66" idx="2"/>
            <a:endCxn id="39" idx="0"/>
          </p:cNvCxnSpPr>
          <p:nvPr/>
        </p:nvCxnSpPr>
        <p:spPr>
          <a:xfrm flipH="1">
            <a:off x="4677883" y="3241716"/>
            <a:ext cx="1525089" cy="37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直线箭头连接符 89">
            <a:extLst>
              <a:ext uri="{FF2B5EF4-FFF2-40B4-BE49-F238E27FC236}">
                <a16:creationId xmlns:a16="http://schemas.microsoft.com/office/drawing/2014/main" id="{744D9907-9C8A-0C42-B1A9-7C879C2E8C32}"/>
              </a:ext>
            </a:extLst>
          </p:cNvPr>
          <p:cNvCxnSpPr>
            <a:cxnSpLocks/>
            <a:stCxn id="66" idx="2"/>
            <a:endCxn id="42" idx="0"/>
          </p:cNvCxnSpPr>
          <p:nvPr/>
        </p:nvCxnSpPr>
        <p:spPr>
          <a:xfrm flipH="1">
            <a:off x="5674769" y="3241716"/>
            <a:ext cx="528203" cy="37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直线箭头连接符 92">
            <a:extLst>
              <a:ext uri="{FF2B5EF4-FFF2-40B4-BE49-F238E27FC236}">
                <a16:creationId xmlns:a16="http://schemas.microsoft.com/office/drawing/2014/main" id="{6FCBCBF3-401E-9E44-A418-C789D60713DB}"/>
              </a:ext>
            </a:extLst>
          </p:cNvPr>
          <p:cNvCxnSpPr>
            <a:cxnSpLocks/>
            <a:stCxn id="66" idx="2"/>
            <a:endCxn id="45" idx="0"/>
          </p:cNvCxnSpPr>
          <p:nvPr/>
        </p:nvCxnSpPr>
        <p:spPr>
          <a:xfrm>
            <a:off x="6202972" y="3241716"/>
            <a:ext cx="470265" cy="37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矩形: 圆角 25">
            <a:extLst>
              <a:ext uri="{FF2B5EF4-FFF2-40B4-BE49-F238E27FC236}">
                <a16:creationId xmlns:a16="http://schemas.microsoft.com/office/drawing/2014/main" id="{8D858D74-D292-A843-A162-D537E76F043E}"/>
              </a:ext>
            </a:extLst>
          </p:cNvPr>
          <p:cNvSpPr/>
          <p:nvPr/>
        </p:nvSpPr>
        <p:spPr>
          <a:xfrm>
            <a:off x="4486404" y="2437190"/>
            <a:ext cx="1417169" cy="278497"/>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VIP/DNS</a:t>
            </a:r>
            <a:endParaRPr lang="zh-CN" altLang="en-US" sz="800"/>
          </a:p>
        </p:txBody>
      </p:sp>
      <p:cxnSp>
        <p:nvCxnSpPr>
          <p:cNvPr id="98" name="直线箭头连接符 97">
            <a:extLst>
              <a:ext uri="{FF2B5EF4-FFF2-40B4-BE49-F238E27FC236}">
                <a16:creationId xmlns:a16="http://schemas.microsoft.com/office/drawing/2014/main" id="{331327DA-2BA3-734B-93F7-481E0F295B54}"/>
              </a:ext>
            </a:extLst>
          </p:cNvPr>
          <p:cNvCxnSpPr>
            <a:cxnSpLocks/>
            <a:stCxn id="96" idx="2"/>
            <a:endCxn id="64" idx="0"/>
          </p:cNvCxnSpPr>
          <p:nvPr/>
        </p:nvCxnSpPr>
        <p:spPr>
          <a:xfrm flipH="1">
            <a:off x="4187774" y="2715687"/>
            <a:ext cx="1007215" cy="214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直线箭头连接符 100">
            <a:extLst>
              <a:ext uri="{FF2B5EF4-FFF2-40B4-BE49-F238E27FC236}">
                <a16:creationId xmlns:a16="http://schemas.microsoft.com/office/drawing/2014/main" id="{7986D040-4949-2047-9C6D-EF4906DFF45D}"/>
              </a:ext>
            </a:extLst>
          </p:cNvPr>
          <p:cNvCxnSpPr>
            <a:cxnSpLocks/>
            <a:stCxn id="96" idx="2"/>
            <a:endCxn id="65" idx="0"/>
          </p:cNvCxnSpPr>
          <p:nvPr/>
        </p:nvCxnSpPr>
        <p:spPr>
          <a:xfrm>
            <a:off x="5194989" y="2715687"/>
            <a:ext cx="384" cy="224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直线箭头连接符 105">
            <a:extLst>
              <a:ext uri="{FF2B5EF4-FFF2-40B4-BE49-F238E27FC236}">
                <a16:creationId xmlns:a16="http://schemas.microsoft.com/office/drawing/2014/main" id="{1FDF3A68-7E66-724F-9C0E-BD267BE14E5E}"/>
              </a:ext>
            </a:extLst>
          </p:cNvPr>
          <p:cNvCxnSpPr>
            <a:cxnSpLocks/>
            <a:stCxn id="96" idx="2"/>
            <a:endCxn id="66" idx="0"/>
          </p:cNvCxnSpPr>
          <p:nvPr/>
        </p:nvCxnSpPr>
        <p:spPr>
          <a:xfrm>
            <a:off x="5194989" y="2715687"/>
            <a:ext cx="1007983" cy="227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9" name="矩形: 圆角 25">
            <a:extLst>
              <a:ext uri="{FF2B5EF4-FFF2-40B4-BE49-F238E27FC236}">
                <a16:creationId xmlns:a16="http://schemas.microsoft.com/office/drawing/2014/main" id="{A5A5DD2E-46CD-6C4A-9BEF-A70B3D69788F}"/>
              </a:ext>
            </a:extLst>
          </p:cNvPr>
          <p:cNvSpPr/>
          <p:nvPr/>
        </p:nvSpPr>
        <p:spPr>
          <a:xfrm>
            <a:off x="7686466" y="1645258"/>
            <a:ext cx="4221152" cy="3672888"/>
          </a:xfrm>
          <a:prstGeom prst="roundRect">
            <a:avLst/>
          </a:pr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2">
            <a:extLst>
              <a:ext uri="{FF2B5EF4-FFF2-40B4-BE49-F238E27FC236}">
                <a16:creationId xmlns:a16="http://schemas.microsoft.com/office/drawing/2014/main" id="{42BA27A2-A1C3-FB47-BB6D-55359D14F146}"/>
              </a:ext>
            </a:extLst>
          </p:cNvPr>
          <p:cNvSpPr txBox="1">
            <a:spLocks noChangeArrowheads="1"/>
          </p:cNvSpPr>
          <p:nvPr/>
        </p:nvSpPr>
        <p:spPr bwMode="auto">
          <a:xfrm>
            <a:off x="8506784" y="1537857"/>
            <a:ext cx="7930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a:solidFill>
                  <a:schemeClr val="bg1"/>
                </a:solidFill>
                <a:latin typeface="+mn-ea"/>
                <a:ea typeface="+mn-ea"/>
              </a:rPr>
              <a:t>MPP</a:t>
            </a:r>
          </a:p>
        </p:txBody>
      </p:sp>
      <p:sp>
        <p:nvSpPr>
          <p:cNvPr id="111" name="文本框 2">
            <a:extLst>
              <a:ext uri="{FF2B5EF4-FFF2-40B4-BE49-F238E27FC236}">
                <a16:creationId xmlns:a16="http://schemas.microsoft.com/office/drawing/2014/main" id="{3F649E61-58E3-7848-9C4C-39E7E850FA07}"/>
              </a:ext>
            </a:extLst>
          </p:cNvPr>
          <p:cNvSpPr txBox="1">
            <a:spLocks noChangeArrowheads="1"/>
          </p:cNvSpPr>
          <p:nvPr/>
        </p:nvSpPr>
        <p:spPr bwMode="auto">
          <a:xfrm>
            <a:off x="8983722" y="1519172"/>
            <a:ext cx="22728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dirty="0">
                <a:solidFill>
                  <a:schemeClr val="bg1">
                    <a:lumMod val="50000"/>
                  </a:schemeClr>
                </a:solidFill>
                <a:latin typeface="+mn-ea"/>
                <a:ea typeface="+mn-ea"/>
              </a:rPr>
              <a:t>Share-Storage</a:t>
            </a:r>
          </a:p>
        </p:txBody>
      </p:sp>
      <p:sp>
        <p:nvSpPr>
          <p:cNvPr id="112" name="流程图: 磁盘 7">
            <a:extLst>
              <a:ext uri="{FF2B5EF4-FFF2-40B4-BE49-F238E27FC236}">
                <a16:creationId xmlns:a16="http://schemas.microsoft.com/office/drawing/2014/main" id="{A8C32ACB-A5A0-4944-B4BF-544499690A3A}"/>
              </a:ext>
            </a:extLst>
          </p:cNvPr>
          <p:cNvSpPr/>
          <p:nvPr/>
        </p:nvSpPr>
        <p:spPr>
          <a:xfrm>
            <a:off x="8322018" y="4404763"/>
            <a:ext cx="2949617" cy="717628"/>
          </a:xfrm>
          <a:prstGeom prst="flowChartMagneticDisk">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Storage</a:t>
            </a:r>
            <a:endParaRPr lang="en-US" altLang="zh-CN" sz="800"/>
          </a:p>
        </p:txBody>
      </p:sp>
      <p:sp>
        <p:nvSpPr>
          <p:cNvPr id="113" name="矩形: 圆角 25">
            <a:extLst>
              <a:ext uri="{FF2B5EF4-FFF2-40B4-BE49-F238E27FC236}">
                <a16:creationId xmlns:a16="http://schemas.microsoft.com/office/drawing/2014/main" id="{8FFB35FE-5E5F-B742-8A9E-AF18DFC2E037}"/>
              </a:ext>
            </a:extLst>
          </p:cNvPr>
          <p:cNvSpPr/>
          <p:nvPr/>
        </p:nvSpPr>
        <p:spPr>
          <a:xfrm>
            <a:off x="7869680" y="3618597"/>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DB-Master</a:t>
            </a:r>
            <a:endParaRPr lang="zh-CN" altLang="en-US" sz="800"/>
          </a:p>
        </p:txBody>
      </p:sp>
      <p:cxnSp>
        <p:nvCxnSpPr>
          <p:cNvPr id="114" name="直线箭头连接符 113">
            <a:extLst>
              <a:ext uri="{FF2B5EF4-FFF2-40B4-BE49-F238E27FC236}">
                <a16:creationId xmlns:a16="http://schemas.microsoft.com/office/drawing/2014/main" id="{63DE6991-7B0A-5349-8A18-70DE7A4D3CC7}"/>
              </a:ext>
            </a:extLst>
          </p:cNvPr>
          <p:cNvCxnSpPr>
            <a:cxnSpLocks/>
            <a:stCxn id="113" idx="2"/>
          </p:cNvCxnSpPr>
          <p:nvPr/>
        </p:nvCxnSpPr>
        <p:spPr>
          <a:xfrm>
            <a:off x="8283050" y="3917488"/>
            <a:ext cx="0" cy="523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6" name="矩形: 圆角 25">
            <a:extLst>
              <a:ext uri="{FF2B5EF4-FFF2-40B4-BE49-F238E27FC236}">
                <a16:creationId xmlns:a16="http://schemas.microsoft.com/office/drawing/2014/main" id="{68C19388-7934-7748-AFF8-7FA2B379A919}"/>
              </a:ext>
            </a:extLst>
          </p:cNvPr>
          <p:cNvSpPr/>
          <p:nvPr/>
        </p:nvSpPr>
        <p:spPr>
          <a:xfrm>
            <a:off x="8866566" y="3618597"/>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replica</a:t>
            </a:r>
            <a:endParaRPr lang="zh-CN" altLang="en-US" sz="800"/>
          </a:p>
        </p:txBody>
      </p:sp>
      <p:cxnSp>
        <p:nvCxnSpPr>
          <p:cNvPr id="117" name="直线箭头连接符 116">
            <a:extLst>
              <a:ext uri="{FF2B5EF4-FFF2-40B4-BE49-F238E27FC236}">
                <a16:creationId xmlns:a16="http://schemas.microsoft.com/office/drawing/2014/main" id="{73D9A594-F386-9442-AA8E-910B888AD8A2}"/>
              </a:ext>
            </a:extLst>
          </p:cNvPr>
          <p:cNvCxnSpPr>
            <a:cxnSpLocks/>
            <a:stCxn id="116" idx="2"/>
          </p:cNvCxnSpPr>
          <p:nvPr/>
        </p:nvCxnSpPr>
        <p:spPr>
          <a:xfrm>
            <a:off x="9279936" y="3917488"/>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矩形: 圆角 25">
            <a:extLst>
              <a:ext uri="{FF2B5EF4-FFF2-40B4-BE49-F238E27FC236}">
                <a16:creationId xmlns:a16="http://schemas.microsoft.com/office/drawing/2014/main" id="{F2845995-F347-2844-85FD-2F73029400D3}"/>
              </a:ext>
            </a:extLst>
          </p:cNvPr>
          <p:cNvSpPr/>
          <p:nvPr/>
        </p:nvSpPr>
        <p:spPr>
          <a:xfrm>
            <a:off x="9863452" y="3618597"/>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replica</a:t>
            </a:r>
            <a:endParaRPr lang="zh-CN" altLang="en-US" sz="800"/>
          </a:p>
        </p:txBody>
      </p:sp>
      <p:cxnSp>
        <p:nvCxnSpPr>
          <p:cNvPr id="120" name="直线箭头连接符 119">
            <a:extLst>
              <a:ext uri="{FF2B5EF4-FFF2-40B4-BE49-F238E27FC236}">
                <a16:creationId xmlns:a16="http://schemas.microsoft.com/office/drawing/2014/main" id="{F411F306-C81A-424B-898E-9442A47395A3}"/>
              </a:ext>
            </a:extLst>
          </p:cNvPr>
          <p:cNvCxnSpPr>
            <a:cxnSpLocks/>
            <a:stCxn id="119" idx="2"/>
          </p:cNvCxnSpPr>
          <p:nvPr/>
        </p:nvCxnSpPr>
        <p:spPr>
          <a:xfrm>
            <a:off x="10276822" y="3917488"/>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矩形: 圆角 25">
            <a:extLst>
              <a:ext uri="{FF2B5EF4-FFF2-40B4-BE49-F238E27FC236}">
                <a16:creationId xmlns:a16="http://schemas.microsoft.com/office/drawing/2014/main" id="{294839EC-23E1-1949-9F66-0688BA334197}"/>
              </a:ext>
            </a:extLst>
          </p:cNvPr>
          <p:cNvSpPr/>
          <p:nvPr/>
        </p:nvSpPr>
        <p:spPr>
          <a:xfrm>
            <a:off x="10861920" y="3618597"/>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replica</a:t>
            </a:r>
            <a:endParaRPr lang="zh-CN" altLang="en-US" sz="800"/>
          </a:p>
        </p:txBody>
      </p:sp>
      <p:cxnSp>
        <p:nvCxnSpPr>
          <p:cNvPr id="123" name="直线箭头连接符 122">
            <a:extLst>
              <a:ext uri="{FF2B5EF4-FFF2-40B4-BE49-F238E27FC236}">
                <a16:creationId xmlns:a16="http://schemas.microsoft.com/office/drawing/2014/main" id="{21B2188E-ECBE-4547-94BC-A0C303E4B549}"/>
              </a:ext>
            </a:extLst>
          </p:cNvPr>
          <p:cNvCxnSpPr>
            <a:cxnSpLocks/>
            <a:stCxn id="122" idx="2"/>
          </p:cNvCxnSpPr>
          <p:nvPr/>
        </p:nvCxnSpPr>
        <p:spPr>
          <a:xfrm>
            <a:off x="11275290" y="3917488"/>
            <a:ext cx="0" cy="45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矩形: 圆角 25">
            <a:extLst>
              <a:ext uri="{FF2B5EF4-FFF2-40B4-BE49-F238E27FC236}">
                <a16:creationId xmlns:a16="http://schemas.microsoft.com/office/drawing/2014/main" id="{9688F9C3-BD04-8045-B07C-B5C1E6366470}"/>
              </a:ext>
            </a:extLst>
          </p:cNvPr>
          <p:cNvSpPr/>
          <p:nvPr/>
        </p:nvSpPr>
        <p:spPr>
          <a:xfrm>
            <a:off x="7868093" y="2932285"/>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Client</a:t>
            </a:r>
            <a:r>
              <a:rPr lang="zh-CN" altLang="en-US" sz="800"/>
              <a:t> </a:t>
            </a:r>
            <a:r>
              <a:rPr lang="en-US" altLang="zh-CN" sz="800"/>
              <a:t>1#</a:t>
            </a:r>
            <a:endParaRPr lang="zh-CN" altLang="en-US" sz="800"/>
          </a:p>
        </p:txBody>
      </p:sp>
      <p:sp>
        <p:nvSpPr>
          <p:cNvPr id="125" name="矩形: 圆角 25">
            <a:extLst>
              <a:ext uri="{FF2B5EF4-FFF2-40B4-BE49-F238E27FC236}">
                <a16:creationId xmlns:a16="http://schemas.microsoft.com/office/drawing/2014/main" id="{5036C389-2462-EC49-8EA2-9774B55B5E30}"/>
              </a:ext>
            </a:extLst>
          </p:cNvPr>
          <p:cNvSpPr/>
          <p:nvPr/>
        </p:nvSpPr>
        <p:spPr>
          <a:xfrm>
            <a:off x="8862027" y="2955312"/>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Client</a:t>
            </a:r>
            <a:r>
              <a:rPr lang="zh-CN" altLang="en-US" sz="800"/>
              <a:t> </a:t>
            </a:r>
            <a:r>
              <a:rPr lang="en-US" altLang="zh-CN" sz="800"/>
              <a:t>2#</a:t>
            </a:r>
            <a:endParaRPr lang="zh-CN" altLang="en-US" sz="800"/>
          </a:p>
        </p:txBody>
      </p:sp>
      <p:sp>
        <p:nvSpPr>
          <p:cNvPr id="147" name="矩形: 圆角 25">
            <a:extLst>
              <a:ext uri="{FF2B5EF4-FFF2-40B4-BE49-F238E27FC236}">
                <a16:creationId xmlns:a16="http://schemas.microsoft.com/office/drawing/2014/main" id="{9154010A-4762-8545-8AA7-4DD7051B18F1}"/>
              </a:ext>
            </a:extLst>
          </p:cNvPr>
          <p:cNvSpPr/>
          <p:nvPr/>
        </p:nvSpPr>
        <p:spPr>
          <a:xfrm>
            <a:off x="9855961" y="2956211"/>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Client</a:t>
            </a:r>
            <a:r>
              <a:rPr lang="zh-CN" altLang="en-US" sz="800"/>
              <a:t> </a:t>
            </a:r>
            <a:r>
              <a:rPr lang="en-US" altLang="zh-CN" sz="800"/>
              <a:t>3#</a:t>
            </a:r>
            <a:endParaRPr lang="zh-CN" altLang="en-US" sz="800"/>
          </a:p>
        </p:txBody>
      </p:sp>
      <p:sp>
        <p:nvSpPr>
          <p:cNvPr id="148" name="矩形: 圆角 25">
            <a:extLst>
              <a:ext uri="{FF2B5EF4-FFF2-40B4-BE49-F238E27FC236}">
                <a16:creationId xmlns:a16="http://schemas.microsoft.com/office/drawing/2014/main" id="{D681B495-79E1-974F-89D7-42E9F3A345BC}"/>
              </a:ext>
            </a:extLst>
          </p:cNvPr>
          <p:cNvSpPr/>
          <p:nvPr/>
        </p:nvSpPr>
        <p:spPr>
          <a:xfrm>
            <a:off x="10849895" y="2952540"/>
            <a:ext cx="826739" cy="298891"/>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Client</a:t>
            </a:r>
            <a:r>
              <a:rPr lang="zh-CN" altLang="en-US" sz="800"/>
              <a:t> </a:t>
            </a:r>
            <a:r>
              <a:rPr lang="en-US" altLang="zh-CN" sz="800"/>
              <a:t>4#</a:t>
            </a:r>
            <a:endParaRPr lang="zh-CN" altLang="en-US" sz="800"/>
          </a:p>
        </p:txBody>
      </p:sp>
      <p:cxnSp>
        <p:nvCxnSpPr>
          <p:cNvPr id="151" name="直线箭头连接符 150">
            <a:extLst>
              <a:ext uri="{FF2B5EF4-FFF2-40B4-BE49-F238E27FC236}">
                <a16:creationId xmlns:a16="http://schemas.microsoft.com/office/drawing/2014/main" id="{B1B677CF-19F7-C44B-BE1D-C6CFE4C91A34}"/>
              </a:ext>
            </a:extLst>
          </p:cNvPr>
          <p:cNvCxnSpPr>
            <a:cxnSpLocks/>
            <a:stCxn id="116" idx="0"/>
            <a:endCxn id="124" idx="2"/>
          </p:cNvCxnSpPr>
          <p:nvPr/>
        </p:nvCxnSpPr>
        <p:spPr>
          <a:xfrm flipH="1" flipV="1">
            <a:off x="8281463" y="3231176"/>
            <a:ext cx="998473" cy="387421"/>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2" name="直线箭头连接符 151">
            <a:extLst>
              <a:ext uri="{FF2B5EF4-FFF2-40B4-BE49-F238E27FC236}">
                <a16:creationId xmlns:a16="http://schemas.microsoft.com/office/drawing/2014/main" id="{44A7904A-4ABA-8546-927C-78CB701218CA}"/>
              </a:ext>
            </a:extLst>
          </p:cNvPr>
          <p:cNvCxnSpPr>
            <a:cxnSpLocks/>
            <a:stCxn id="125" idx="2"/>
            <a:endCxn id="113" idx="0"/>
          </p:cNvCxnSpPr>
          <p:nvPr/>
        </p:nvCxnSpPr>
        <p:spPr>
          <a:xfrm flipH="1">
            <a:off x="8283050" y="3254203"/>
            <a:ext cx="992347" cy="36439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直线箭头连接符 153">
            <a:extLst>
              <a:ext uri="{FF2B5EF4-FFF2-40B4-BE49-F238E27FC236}">
                <a16:creationId xmlns:a16="http://schemas.microsoft.com/office/drawing/2014/main" id="{8F78212B-3B85-344F-8D80-F7ECBE78CD27}"/>
              </a:ext>
            </a:extLst>
          </p:cNvPr>
          <p:cNvCxnSpPr>
            <a:cxnSpLocks/>
            <a:stCxn id="147" idx="2"/>
            <a:endCxn id="113" idx="0"/>
          </p:cNvCxnSpPr>
          <p:nvPr/>
        </p:nvCxnSpPr>
        <p:spPr>
          <a:xfrm flipH="1">
            <a:off x="8283050" y="3255102"/>
            <a:ext cx="1986281" cy="36349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线箭头连接符 155">
            <a:extLst>
              <a:ext uri="{FF2B5EF4-FFF2-40B4-BE49-F238E27FC236}">
                <a16:creationId xmlns:a16="http://schemas.microsoft.com/office/drawing/2014/main" id="{92E969FD-D64F-F448-965F-48E78C26B377}"/>
              </a:ext>
            </a:extLst>
          </p:cNvPr>
          <p:cNvCxnSpPr>
            <a:cxnSpLocks/>
            <a:stCxn id="148" idx="2"/>
            <a:endCxn id="113" idx="0"/>
          </p:cNvCxnSpPr>
          <p:nvPr/>
        </p:nvCxnSpPr>
        <p:spPr>
          <a:xfrm flipH="1">
            <a:off x="8283050" y="3251431"/>
            <a:ext cx="2980215" cy="36716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8" name="文本框 2">
            <a:extLst>
              <a:ext uri="{FF2B5EF4-FFF2-40B4-BE49-F238E27FC236}">
                <a16:creationId xmlns:a16="http://schemas.microsoft.com/office/drawing/2014/main" id="{4A1881BD-F751-8148-ABA1-6583DB8D4BF4}"/>
              </a:ext>
            </a:extLst>
          </p:cNvPr>
          <p:cNvSpPr txBox="1">
            <a:spLocks noChangeArrowheads="1"/>
          </p:cNvSpPr>
          <p:nvPr/>
        </p:nvSpPr>
        <p:spPr bwMode="auto">
          <a:xfrm>
            <a:off x="7843612" y="2328228"/>
            <a:ext cx="329957" cy="379784"/>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050">
                <a:solidFill>
                  <a:schemeClr val="bg1">
                    <a:lumMod val="50000"/>
                  </a:schemeClr>
                </a:solidFill>
                <a:latin typeface="+mn-ea"/>
                <a:ea typeface="+mn-ea"/>
              </a:rPr>
              <a:t>W</a:t>
            </a:r>
          </a:p>
        </p:txBody>
      </p:sp>
      <p:sp>
        <p:nvSpPr>
          <p:cNvPr id="159" name="文本框 2">
            <a:extLst>
              <a:ext uri="{FF2B5EF4-FFF2-40B4-BE49-F238E27FC236}">
                <a16:creationId xmlns:a16="http://schemas.microsoft.com/office/drawing/2014/main" id="{FEB6FD9F-04B8-7848-8CB0-B40695FB9939}"/>
              </a:ext>
            </a:extLst>
          </p:cNvPr>
          <p:cNvSpPr txBox="1">
            <a:spLocks noChangeArrowheads="1"/>
          </p:cNvSpPr>
          <p:nvPr/>
        </p:nvSpPr>
        <p:spPr bwMode="auto">
          <a:xfrm>
            <a:off x="8274048" y="2327477"/>
            <a:ext cx="329957" cy="379784"/>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050">
                <a:solidFill>
                  <a:schemeClr val="bg1">
                    <a:lumMod val="50000"/>
                  </a:schemeClr>
                </a:solidFill>
                <a:latin typeface="+mn-ea"/>
                <a:ea typeface="+mn-ea"/>
              </a:rPr>
              <a:t>R</a:t>
            </a:r>
          </a:p>
        </p:txBody>
      </p:sp>
      <p:sp>
        <p:nvSpPr>
          <p:cNvPr id="160" name="文本框 2">
            <a:extLst>
              <a:ext uri="{FF2B5EF4-FFF2-40B4-BE49-F238E27FC236}">
                <a16:creationId xmlns:a16="http://schemas.microsoft.com/office/drawing/2014/main" id="{5E800F8A-DC1C-FB4C-8055-3F19EC680869}"/>
              </a:ext>
            </a:extLst>
          </p:cNvPr>
          <p:cNvSpPr txBox="1">
            <a:spLocks noChangeArrowheads="1"/>
          </p:cNvSpPr>
          <p:nvPr/>
        </p:nvSpPr>
        <p:spPr bwMode="auto">
          <a:xfrm>
            <a:off x="8040532" y="3215715"/>
            <a:ext cx="189458" cy="366703"/>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050">
                <a:solidFill>
                  <a:schemeClr val="bg1">
                    <a:lumMod val="50000"/>
                  </a:schemeClr>
                </a:solidFill>
                <a:latin typeface="+mn-ea"/>
                <a:ea typeface="+mn-ea"/>
              </a:rPr>
              <a:t>W</a:t>
            </a:r>
          </a:p>
        </p:txBody>
      </p:sp>
      <p:cxnSp>
        <p:nvCxnSpPr>
          <p:cNvPr id="178" name="直线箭头连接符 177">
            <a:extLst>
              <a:ext uri="{FF2B5EF4-FFF2-40B4-BE49-F238E27FC236}">
                <a16:creationId xmlns:a16="http://schemas.microsoft.com/office/drawing/2014/main" id="{9B1EB7FE-63DC-0F41-A779-ED6F9AA9FC2F}"/>
              </a:ext>
            </a:extLst>
          </p:cNvPr>
          <p:cNvCxnSpPr>
            <a:cxnSpLocks/>
            <a:stCxn id="119" idx="0"/>
            <a:endCxn id="124" idx="2"/>
          </p:cNvCxnSpPr>
          <p:nvPr/>
        </p:nvCxnSpPr>
        <p:spPr>
          <a:xfrm flipH="1" flipV="1">
            <a:off x="8281463" y="3231176"/>
            <a:ext cx="1995359" cy="387421"/>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1" name="直线箭头连接符 180">
            <a:extLst>
              <a:ext uri="{FF2B5EF4-FFF2-40B4-BE49-F238E27FC236}">
                <a16:creationId xmlns:a16="http://schemas.microsoft.com/office/drawing/2014/main" id="{D70BA66D-1B74-9C4D-BD5C-4C2A3CE0BE93}"/>
              </a:ext>
            </a:extLst>
          </p:cNvPr>
          <p:cNvCxnSpPr>
            <a:cxnSpLocks/>
            <a:endCxn id="124" idx="2"/>
          </p:cNvCxnSpPr>
          <p:nvPr/>
        </p:nvCxnSpPr>
        <p:spPr>
          <a:xfrm flipH="1" flipV="1">
            <a:off x="8281463" y="3231176"/>
            <a:ext cx="3050260" cy="415432"/>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9" name="直线箭头连接符 188">
            <a:extLst>
              <a:ext uri="{FF2B5EF4-FFF2-40B4-BE49-F238E27FC236}">
                <a16:creationId xmlns:a16="http://schemas.microsoft.com/office/drawing/2014/main" id="{F0DBB0F4-6CD3-5E4D-BA09-4B5A7C678931}"/>
              </a:ext>
            </a:extLst>
          </p:cNvPr>
          <p:cNvCxnSpPr>
            <a:cxnSpLocks/>
            <a:stCxn id="124" idx="2"/>
            <a:endCxn id="113" idx="0"/>
          </p:cNvCxnSpPr>
          <p:nvPr/>
        </p:nvCxnSpPr>
        <p:spPr>
          <a:xfrm>
            <a:off x="8281463" y="3231176"/>
            <a:ext cx="1587" cy="38742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线箭头连接符 191">
            <a:extLst>
              <a:ext uri="{FF2B5EF4-FFF2-40B4-BE49-F238E27FC236}">
                <a16:creationId xmlns:a16="http://schemas.microsoft.com/office/drawing/2014/main" id="{027017B8-3561-F94F-B984-E10EF8DC92C9}"/>
              </a:ext>
            </a:extLst>
          </p:cNvPr>
          <p:cNvCxnSpPr>
            <a:cxnSpLocks/>
          </p:cNvCxnSpPr>
          <p:nvPr/>
        </p:nvCxnSpPr>
        <p:spPr>
          <a:xfrm>
            <a:off x="8109070" y="2381214"/>
            <a:ext cx="1587" cy="38742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直线箭头连接符 192">
            <a:extLst>
              <a:ext uri="{FF2B5EF4-FFF2-40B4-BE49-F238E27FC236}">
                <a16:creationId xmlns:a16="http://schemas.microsoft.com/office/drawing/2014/main" id="{91D510B5-E04A-5D44-937A-944B42BF729D}"/>
              </a:ext>
            </a:extLst>
          </p:cNvPr>
          <p:cNvCxnSpPr>
            <a:cxnSpLocks/>
          </p:cNvCxnSpPr>
          <p:nvPr/>
        </p:nvCxnSpPr>
        <p:spPr>
          <a:xfrm>
            <a:off x="8594586" y="2376735"/>
            <a:ext cx="1587" cy="387421"/>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直线箭头连接符 193">
            <a:extLst>
              <a:ext uri="{FF2B5EF4-FFF2-40B4-BE49-F238E27FC236}">
                <a16:creationId xmlns:a16="http://schemas.microsoft.com/office/drawing/2014/main" id="{47994952-4408-804F-BD25-0496D64A5A7C}"/>
              </a:ext>
            </a:extLst>
          </p:cNvPr>
          <p:cNvCxnSpPr>
            <a:cxnSpLocks/>
            <a:stCxn id="116" idx="0"/>
            <a:endCxn id="125" idx="2"/>
          </p:cNvCxnSpPr>
          <p:nvPr/>
        </p:nvCxnSpPr>
        <p:spPr>
          <a:xfrm flipH="1" flipV="1">
            <a:off x="9275397" y="3254203"/>
            <a:ext cx="4539" cy="364394"/>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0" name="直线箭头连接符 199">
            <a:extLst>
              <a:ext uri="{FF2B5EF4-FFF2-40B4-BE49-F238E27FC236}">
                <a16:creationId xmlns:a16="http://schemas.microsoft.com/office/drawing/2014/main" id="{2A8DBCF6-5757-874E-99AF-E44DC8A737DC}"/>
              </a:ext>
            </a:extLst>
          </p:cNvPr>
          <p:cNvCxnSpPr>
            <a:cxnSpLocks/>
            <a:stCxn id="119" idx="0"/>
            <a:endCxn id="125" idx="2"/>
          </p:cNvCxnSpPr>
          <p:nvPr/>
        </p:nvCxnSpPr>
        <p:spPr>
          <a:xfrm flipH="1" flipV="1">
            <a:off x="9275397" y="3254203"/>
            <a:ext cx="1001425" cy="364394"/>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3" name="直线箭头连接符 202">
            <a:extLst>
              <a:ext uri="{FF2B5EF4-FFF2-40B4-BE49-F238E27FC236}">
                <a16:creationId xmlns:a16="http://schemas.microsoft.com/office/drawing/2014/main" id="{407AB82B-8000-164A-8680-BE426F19416B}"/>
              </a:ext>
            </a:extLst>
          </p:cNvPr>
          <p:cNvCxnSpPr>
            <a:cxnSpLocks/>
            <a:stCxn id="122" idx="0"/>
            <a:endCxn id="125" idx="2"/>
          </p:cNvCxnSpPr>
          <p:nvPr/>
        </p:nvCxnSpPr>
        <p:spPr>
          <a:xfrm flipH="1" flipV="1">
            <a:off x="9275397" y="3254203"/>
            <a:ext cx="1999893" cy="364394"/>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9" name="直线箭头连接符 208">
            <a:extLst>
              <a:ext uri="{FF2B5EF4-FFF2-40B4-BE49-F238E27FC236}">
                <a16:creationId xmlns:a16="http://schemas.microsoft.com/office/drawing/2014/main" id="{52C826C0-631D-A745-A95F-A6D3D8F267B7}"/>
              </a:ext>
            </a:extLst>
          </p:cNvPr>
          <p:cNvCxnSpPr>
            <a:cxnSpLocks/>
            <a:stCxn id="116" idx="0"/>
            <a:endCxn id="147" idx="2"/>
          </p:cNvCxnSpPr>
          <p:nvPr/>
        </p:nvCxnSpPr>
        <p:spPr>
          <a:xfrm flipV="1">
            <a:off x="9279936" y="3255102"/>
            <a:ext cx="989395" cy="363495"/>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2" name="直线箭头连接符 211">
            <a:extLst>
              <a:ext uri="{FF2B5EF4-FFF2-40B4-BE49-F238E27FC236}">
                <a16:creationId xmlns:a16="http://schemas.microsoft.com/office/drawing/2014/main" id="{8332C88F-78AC-E342-B498-48F759C4D9CC}"/>
              </a:ext>
            </a:extLst>
          </p:cNvPr>
          <p:cNvCxnSpPr>
            <a:cxnSpLocks/>
            <a:stCxn id="119" idx="0"/>
            <a:endCxn id="147" idx="2"/>
          </p:cNvCxnSpPr>
          <p:nvPr/>
        </p:nvCxnSpPr>
        <p:spPr>
          <a:xfrm flipH="1" flipV="1">
            <a:off x="10269331" y="3255102"/>
            <a:ext cx="7491" cy="363495"/>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5" name="直线箭头连接符 214">
            <a:extLst>
              <a:ext uri="{FF2B5EF4-FFF2-40B4-BE49-F238E27FC236}">
                <a16:creationId xmlns:a16="http://schemas.microsoft.com/office/drawing/2014/main" id="{C93E4EC3-ED7A-7147-970B-D43095040804}"/>
              </a:ext>
            </a:extLst>
          </p:cNvPr>
          <p:cNvCxnSpPr>
            <a:cxnSpLocks/>
            <a:stCxn id="122" idx="0"/>
            <a:endCxn id="147" idx="2"/>
          </p:cNvCxnSpPr>
          <p:nvPr/>
        </p:nvCxnSpPr>
        <p:spPr>
          <a:xfrm flipH="1" flipV="1">
            <a:off x="10269331" y="3255102"/>
            <a:ext cx="1005959" cy="363495"/>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1" name="直线箭头连接符 220">
            <a:extLst>
              <a:ext uri="{FF2B5EF4-FFF2-40B4-BE49-F238E27FC236}">
                <a16:creationId xmlns:a16="http://schemas.microsoft.com/office/drawing/2014/main" id="{8DF3A580-E2AC-1E4B-A1DA-42E6873F4B2A}"/>
              </a:ext>
            </a:extLst>
          </p:cNvPr>
          <p:cNvCxnSpPr>
            <a:cxnSpLocks/>
            <a:stCxn id="116" idx="0"/>
            <a:endCxn id="148" idx="2"/>
          </p:cNvCxnSpPr>
          <p:nvPr/>
        </p:nvCxnSpPr>
        <p:spPr>
          <a:xfrm flipV="1">
            <a:off x="9279936" y="3251431"/>
            <a:ext cx="1983329" cy="367166"/>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4" name="直线箭头连接符 223">
            <a:extLst>
              <a:ext uri="{FF2B5EF4-FFF2-40B4-BE49-F238E27FC236}">
                <a16:creationId xmlns:a16="http://schemas.microsoft.com/office/drawing/2014/main" id="{3251C20C-6212-8842-B9D6-1FE1EC7FA89C}"/>
              </a:ext>
            </a:extLst>
          </p:cNvPr>
          <p:cNvCxnSpPr>
            <a:cxnSpLocks/>
            <a:stCxn id="119" idx="0"/>
            <a:endCxn id="148" idx="2"/>
          </p:cNvCxnSpPr>
          <p:nvPr/>
        </p:nvCxnSpPr>
        <p:spPr>
          <a:xfrm flipV="1">
            <a:off x="10276822" y="3251431"/>
            <a:ext cx="986443" cy="367166"/>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8" name="直线箭头连接符 227">
            <a:extLst>
              <a:ext uri="{FF2B5EF4-FFF2-40B4-BE49-F238E27FC236}">
                <a16:creationId xmlns:a16="http://schemas.microsoft.com/office/drawing/2014/main" id="{233E12ED-D89D-5846-A82E-6504E10AEEC6}"/>
              </a:ext>
            </a:extLst>
          </p:cNvPr>
          <p:cNvCxnSpPr>
            <a:cxnSpLocks/>
            <a:stCxn id="122" idx="0"/>
            <a:endCxn id="148" idx="2"/>
          </p:cNvCxnSpPr>
          <p:nvPr/>
        </p:nvCxnSpPr>
        <p:spPr>
          <a:xfrm flipH="1" flipV="1">
            <a:off x="11263265" y="3251431"/>
            <a:ext cx="12025" cy="367166"/>
          </a:xfrm>
          <a:prstGeom prst="straightConnector1">
            <a:avLst/>
          </a:prstGeom>
          <a:ln>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1" name="矩形: 圆角 25">
            <a:extLst>
              <a:ext uri="{FF2B5EF4-FFF2-40B4-BE49-F238E27FC236}">
                <a16:creationId xmlns:a16="http://schemas.microsoft.com/office/drawing/2014/main" id="{7A147B2C-606F-D34A-9705-8AE6CF47C6FC}"/>
              </a:ext>
            </a:extLst>
          </p:cNvPr>
          <p:cNvSpPr/>
          <p:nvPr/>
        </p:nvSpPr>
        <p:spPr>
          <a:xfrm>
            <a:off x="7843725" y="1333538"/>
            <a:ext cx="1870996" cy="199208"/>
          </a:xfrm>
          <a:prstGeom prst="roundRect">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err="1"/>
              <a:t>Red:share</a:t>
            </a:r>
            <a:endParaRPr lang="zh-CN" altLang="en-US" sz="1100" dirty="0"/>
          </a:p>
        </p:txBody>
      </p:sp>
      <p:sp>
        <p:nvSpPr>
          <p:cNvPr id="232" name="矩形: 圆角 25">
            <a:extLst>
              <a:ext uri="{FF2B5EF4-FFF2-40B4-BE49-F238E27FC236}">
                <a16:creationId xmlns:a16="http://schemas.microsoft.com/office/drawing/2014/main" id="{5F5A9441-E242-9145-9FE6-6C6ABBFB5DD3}"/>
              </a:ext>
            </a:extLst>
          </p:cNvPr>
          <p:cNvSpPr/>
          <p:nvPr/>
        </p:nvSpPr>
        <p:spPr>
          <a:xfrm>
            <a:off x="9817345" y="1328147"/>
            <a:ext cx="1870996" cy="199208"/>
          </a:xfrm>
          <a:prstGeom prst="roundRect">
            <a:avLst/>
          </a:prstGeom>
          <a:solidFill>
            <a:schemeClr val="accent1">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err="1"/>
              <a:t>Blue:not</a:t>
            </a:r>
            <a:r>
              <a:rPr lang="zh-CN" altLang="en-US" sz="1100" dirty="0"/>
              <a:t> </a:t>
            </a:r>
            <a:r>
              <a:rPr lang="en-US" altLang="zh-CN" sz="1100" dirty="0"/>
              <a:t>share</a:t>
            </a:r>
            <a:endParaRPr lang="zh-CN" altLang="en-US" sz="1100" dirty="0"/>
          </a:p>
        </p:txBody>
      </p:sp>
      <p:sp>
        <p:nvSpPr>
          <p:cNvPr id="233" name="文本框 2">
            <a:extLst>
              <a:ext uri="{FF2B5EF4-FFF2-40B4-BE49-F238E27FC236}">
                <a16:creationId xmlns:a16="http://schemas.microsoft.com/office/drawing/2014/main" id="{0F5E427A-C99F-8840-96A7-5A43DB486CCF}"/>
              </a:ext>
            </a:extLst>
          </p:cNvPr>
          <p:cNvSpPr txBox="1">
            <a:spLocks noChangeArrowheads="1"/>
          </p:cNvSpPr>
          <p:nvPr/>
        </p:nvSpPr>
        <p:spPr bwMode="auto">
          <a:xfrm>
            <a:off x="449064" y="5637741"/>
            <a:ext cx="2272840"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dirty="0">
                <a:latin typeface="+mn-ea"/>
                <a:ea typeface="+mn-ea"/>
              </a:rPr>
              <a:t>In</a:t>
            </a:r>
            <a:r>
              <a:rPr lang="zh-CN" altLang="en-US" sz="1600" dirty="0">
                <a:latin typeface="+mn-ea"/>
                <a:ea typeface="+mn-ea"/>
              </a:rPr>
              <a:t> </a:t>
            </a:r>
            <a:r>
              <a:rPr lang="en-US" altLang="zh-CN" sz="1600" dirty="0">
                <a:latin typeface="+mn-ea"/>
                <a:ea typeface="+mn-ea"/>
              </a:rPr>
              <a:t>Public</a:t>
            </a:r>
            <a:r>
              <a:rPr lang="zh-CN" altLang="en-US" sz="1600" dirty="0">
                <a:latin typeface="+mn-ea"/>
                <a:ea typeface="+mn-ea"/>
              </a:rPr>
              <a:t> </a:t>
            </a:r>
            <a:r>
              <a:rPr lang="en-US" altLang="zh-CN" sz="1600" dirty="0">
                <a:latin typeface="+mn-ea"/>
                <a:ea typeface="+mn-ea"/>
              </a:rPr>
              <a:t>Cloud</a:t>
            </a:r>
          </a:p>
        </p:txBody>
      </p:sp>
      <p:sp>
        <p:nvSpPr>
          <p:cNvPr id="234" name="文本框 2">
            <a:extLst>
              <a:ext uri="{FF2B5EF4-FFF2-40B4-BE49-F238E27FC236}">
                <a16:creationId xmlns:a16="http://schemas.microsoft.com/office/drawing/2014/main" id="{B7CA9EDF-CFB5-1249-9DC9-D1C1B4563687}"/>
              </a:ext>
            </a:extLst>
          </p:cNvPr>
          <p:cNvSpPr txBox="1">
            <a:spLocks noChangeArrowheads="1"/>
          </p:cNvSpPr>
          <p:nvPr/>
        </p:nvSpPr>
        <p:spPr bwMode="auto">
          <a:xfrm>
            <a:off x="3748154" y="5552158"/>
            <a:ext cx="5379899" cy="1002903"/>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eaLnBrk="0" fontAlgn="base">
              <a:lnSpc>
                <a:spcPct val="200000"/>
              </a:lnSpc>
              <a:spcBef>
                <a:spcPct val="0"/>
              </a:spcBef>
              <a:spcAft>
                <a:spcPct val="0"/>
              </a:spcAft>
              <a:buNone/>
            </a:pPr>
            <a:r>
              <a:rPr lang="en-US" altLang="zh-CN" sz="1600" dirty="0" err="1">
                <a:latin typeface="+mn-ea"/>
                <a:ea typeface="+mn-ea"/>
              </a:rPr>
              <a:t>Oceanbase</a:t>
            </a:r>
            <a:r>
              <a:rPr lang="en-US" altLang="zh-CN" sz="1600" dirty="0">
                <a:latin typeface="+mn-ea"/>
                <a:ea typeface="+mn-ea"/>
              </a:rPr>
              <a:t>/Spanner/Cosmos/Redshift</a:t>
            </a:r>
          </a:p>
          <a:p>
            <a:pPr marL="0" indent="0" eaLnBrk="0" fontAlgn="base">
              <a:lnSpc>
                <a:spcPct val="200000"/>
              </a:lnSpc>
              <a:spcBef>
                <a:spcPct val="0"/>
              </a:spcBef>
              <a:spcAft>
                <a:spcPct val="0"/>
              </a:spcAft>
              <a:buNone/>
            </a:pPr>
            <a:r>
              <a:rPr lang="en-US" altLang="zh-CN" sz="1600" dirty="0">
                <a:latin typeface="+mn-ea"/>
                <a:ea typeface="+mn-ea"/>
              </a:rPr>
              <a:t>TDSQL/</a:t>
            </a:r>
            <a:r>
              <a:rPr lang="en-US" altLang="zh-CN" sz="1600" dirty="0" err="1">
                <a:latin typeface="+mn-ea"/>
                <a:ea typeface="+mn-ea"/>
              </a:rPr>
              <a:t>Tbase</a:t>
            </a:r>
            <a:endParaRPr lang="en-US" altLang="zh-CN" sz="1600" dirty="0">
              <a:latin typeface="+mn-ea"/>
              <a:ea typeface="+mn-ea"/>
            </a:endParaRPr>
          </a:p>
        </p:txBody>
      </p:sp>
      <p:sp>
        <p:nvSpPr>
          <p:cNvPr id="235" name="文本框 2">
            <a:extLst>
              <a:ext uri="{FF2B5EF4-FFF2-40B4-BE49-F238E27FC236}">
                <a16:creationId xmlns:a16="http://schemas.microsoft.com/office/drawing/2014/main" id="{3AB5DF41-64E3-FB4A-B899-0DBC13056E82}"/>
              </a:ext>
            </a:extLst>
          </p:cNvPr>
          <p:cNvSpPr txBox="1">
            <a:spLocks noChangeArrowheads="1"/>
          </p:cNvSpPr>
          <p:nvPr/>
        </p:nvSpPr>
        <p:spPr bwMode="auto">
          <a:xfrm>
            <a:off x="8967450" y="5460691"/>
            <a:ext cx="3859458" cy="510461"/>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indent="0" algn="l" defTabSz="914400" eaLnBrk="0" fontAlgn="base">
              <a:lnSpc>
                <a:spcPct val="200000"/>
              </a:lnSpc>
              <a:spcBef>
                <a:spcPct val="0"/>
              </a:spcBef>
              <a:spcAft>
                <a:spcPct val="0"/>
              </a:spcAft>
              <a:buNone/>
            </a:pPr>
            <a:r>
              <a:rPr lang="en-US" altLang="zh-CN" sz="1600" dirty="0">
                <a:latin typeface="+mn-ea"/>
                <a:ea typeface="+mn-ea"/>
              </a:rPr>
              <a:t>Oracle</a:t>
            </a:r>
            <a:r>
              <a:rPr lang="zh-CN" altLang="en-US" sz="1600" dirty="0">
                <a:latin typeface="+mn-ea"/>
                <a:ea typeface="+mn-ea"/>
              </a:rPr>
              <a:t> </a:t>
            </a:r>
            <a:r>
              <a:rPr lang="en-US" altLang="zh-CN" sz="1600" dirty="0">
                <a:latin typeface="+mn-ea"/>
                <a:ea typeface="+mn-ea"/>
              </a:rPr>
              <a:t>RAC/</a:t>
            </a:r>
            <a:r>
              <a:rPr lang="en-US" altLang="zh-CN" sz="1600" dirty="0" err="1">
                <a:latin typeface="+mn-ea"/>
                <a:ea typeface="+mn-ea"/>
              </a:rPr>
              <a:t>PolarDB</a:t>
            </a:r>
            <a:r>
              <a:rPr lang="en-US" altLang="zh-CN" sz="1600" dirty="0">
                <a:latin typeface="+mn-ea"/>
                <a:ea typeface="+mn-ea"/>
              </a:rPr>
              <a:t>/Aurora</a:t>
            </a:r>
          </a:p>
        </p:txBody>
      </p:sp>
      <p:cxnSp>
        <p:nvCxnSpPr>
          <p:cNvPr id="100" name="直线箭头连接符 99">
            <a:extLst>
              <a:ext uri="{FF2B5EF4-FFF2-40B4-BE49-F238E27FC236}">
                <a16:creationId xmlns:a16="http://schemas.microsoft.com/office/drawing/2014/main" id="{38116C32-C49A-A34A-9C96-54C2E260C38A}"/>
              </a:ext>
            </a:extLst>
          </p:cNvPr>
          <p:cNvCxnSpPr>
            <a:cxnSpLocks/>
          </p:cNvCxnSpPr>
          <p:nvPr/>
        </p:nvCxnSpPr>
        <p:spPr>
          <a:xfrm flipH="1">
            <a:off x="2048613" y="3001301"/>
            <a:ext cx="4890" cy="934641"/>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sp>
        <p:nvSpPr>
          <p:cNvPr id="104" name="矩形: 圆角 25">
            <a:extLst>
              <a:ext uri="{FF2B5EF4-FFF2-40B4-BE49-F238E27FC236}">
                <a16:creationId xmlns:a16="http://schemas.microsoft.com/office/drawing/2014/main" id="{F63C3EE8-5327-0E4A-89EE-67C7EEE941DE}"/>
              </a:ext>
            </a:extLst>
          </p:cNvPr>
          <p:cNvSpPr/>
          <p:nvPr/>
        </p:nvSpPr>
        <p:spPr>
          <a:xfrm>
            <a:off x="1495912" y="2566207"/>
            <a:ext cx="1115181" cy="423664"/>
          </a:xfrm>
          <a:prstGeom prst="roundRect">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DB-Server</a:t>
            </a:r>
            <a:endParaRPr lang="zh-CN" altLang="en-US" sz="1400" dirty="0"/>
          </a:p>
        </p:txBody>
      </p:sp>
      <p:sp>
        <p:nvSpPr>
          <p:cNvPr id="107" name="流程图: 磁盘 7">
            <a:extLst>
              <a:ext uri="{FF2B5EF4-FFF2-40B4-BE49-F238E27FC236}">
                <a16:creationId xmlns:a16="http://schemas.microsoft.com/office/drawing/2014/main" id="{03C91AD2-E246-AE46-886F-B253AFD24E70}"/>
              </a:ext>
            </a:extLst>
          </p:cNvPr>
          <p:cNvSpPr/>
          <p:nvPr/>
        </p:nvSpPr>
        <p:spPr>
          <a:xfrm>
            <a:off x="1587286" y="3956509"/>
            <a:ext cx="905630" cy="906795"/>
          </a:xfrm>
          <a:prstGeom prst="flowChartMagneticDisk">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Storage</a:t>
            </a:r>
          </a:p>
        </p:txBody>
      </p:sp>
      <p:cxnSp>
        <p:nvCxnSpPr>
          <p:cNvPr id="115" name="直线箭头连接符 114">
            <a:extLst>
              <a:ext uri="{FF2B5EF4-FFF2-40B4-BE49-F238E27FC236}">
                <a16:creationId xmlns:a16="http://schemas.microsoft.com/office/drawing/2014/main" id="{DA182936-3209-BD48-B04D-C1AC30E944AD}"/>
              </a:ext>
            </a:extLst>
          </p:cNvPr>
          <p:cNvCxnSpPr>
            <a:cxnSpLocks/>
            <a:stCxn id="18" idx="3"/>
            <a:endCxn id="104" idx="1"/>
          </p:cNvCxnSpPr>
          <p:nvPr/>
        </p:nvCxnSpPr>
        <p:spPr>
          <a:xfrm>
            <a:off x="1338766" y="2777287"/>
            <a:ext cx="157146" cy="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圆角矩形 1">
            <a:extLst>
              <a:ext uri="{FF2B5EF4-FFF2-40B4-BE49-F238E27FC236}">
                <a16:creationId xmlns:a16="http://schemas.microsoft.com/office/drawing/2014/main" id="{0E2D7738-122C-004C-AB29-18F32C7C8AC9}"/>
              </a:ext>
            </a:extLst>
          </p:cNvPr>
          <p:cNvSpPr/>
          <p:nvPr/>
        </p:nvSpPr>
        <p:spPr>
          <a:xfrm>
            <a:off x="3190009" y="3429000"/>
            <a:ext cx="997765" cy="1693391"/>
          </a:xfrm>
          <a:prstGeom prst="roundRect">
            <a:avLst/>
          </a:prstGeom>
          <a:noFill/>
          <a:ln>
            <a:solidFill>
              <a:srgbClr val="0750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圆角矩形 132">
            <a:extLst>
              <a:ext uri="{FF2B5EF4-FFF2-40B4-BE49-F238E27FC236}">
                <a16:creationId xmlns:a16="http://schemas.microsoft.com/office/drawing/2014/main" id="{B352A4D1-ADD4-854B-8A22-E3A58EA8FC1F}"/>
              </a:ext>
            </a:extLst>
          </p:cNvPr>
          <p:cNvSpPr/>
          <p:nvPr/>
        </p:nvSpPr>
        <p:spPr>
          <a:xfrm>
            <a:off x="1493204" y="2437190"/>
            <a:ext cx="1100832" cy="2455103"/>
          </a:xfrm>
          <a:prstGeom prst="roundRect">
            <a:avLst/>
          </a:prstGeom>
          <a:noFill/>
          <a:ln>
            <a:solidFill>
              <a:srgbClr val="0750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34" name="直线箭头连接符 133">
            <a:extLst>
              <a:ext uri="{FF2B5EF4-FFF2-40B4-BE49-F238E27FC236}">
                <a16:creationId xmlns:a16="http://schemas.microsoft.com/office/drawing/2014/main" id="{E58D5C71-F53D-8A4E-B1D1-67A431AA75D1}"/>
              </a:ext>
            </a:extLst>
          </p:cNvPr>
          <p:cNvCxnSpPr>
            <a:cxnSpLocks/>
          </p:cNvCxnSpPr>
          <p:nvPr/>
        </p:nvCxnSpPr>
        <p:spPr>
          <a:xfrm flipH="1">
            <a:off x="639946" y="2993444"/>
            <a:ext cx="4890" cy="934641"/>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1278669D-12F2-3444-A923-0970BB3F36A1}"/>
              </a:ext>
            </a:extLst>
          </p:cNvPr>
          <p:cNvSpPr/>
          <p:nvPr/>
        </p:nvSpPr>
        <p:spPr>
          <a:xfrm>
            <a:off x="9874685" y="6109406"/>
            <a:ext cx="1178528" cy="369332"/>
          </a:xfrm>
          <a:prstGeom prst="rect">
            <a:avLst/>
          </a:prstGeom>
        </p:spPr>
        <p:txBody>
          <a:bodyPr wrap="none">
            <a:spAutoFit/>
          </a:bodyPr>
          <a:lstStyle/>
          <a:p>
            <a:r>
              <a:rPr lang="en-US" altLang="zh-CN" dirty="0" err="1">
                <a:latin typeface="+mn-ea"/>
              </a:rPr>
              <a:t>CynosDB</a:t>
            </a:r>
            <a:endParaRPr lang="zh-CN" altLang="en-US" dirty="0"/>
          </a:p>
        </p:txBody>
      </p:sp>
    </p:spTree>
    <p:extLst>
      <p:ext uri="{BB962C8B-B14F-4D97-AF65-F5344CB8AC3E}">
        <p14:creationId xmlns:p14="http://schemas.microsoft.com/office/powerpoint/2010/main" val="113970477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873642" y="2760995"/>
            <a:ext cx="10515600" cy="1325563"/>
          </a:xfrm>
        </p:spPr>
        <p:txBody>
          <a:bodyPr/>
          <a:lstStyle/>
          <a:p>
            <a:r>
              <a:rPr kumimoji="1" lang="en-US" altLang="zh-CN" b="1" dirty="0">
                <a:latin typeface="微软雅黑"/>
                <a:ea typeface="微软雅黑"/>
                <a:cs typeface="+mn-ea"/>
                <a:sym typeface="微软雅黑"/>
              </a:rPr>
              <a:t>02 Some Typical industry and users</a:t>
            </a:r>
          </a:p>
        </p:txBody>
      </p:sp>
    </p:spTree>
    <p:extLst>
      <p:ext uri="{BB962C8B-B14F-4D97-AF65-F5344CB8AC3E}">
        <p14:creationId xmlns:p14="http://schemas.microsoft.com/office/powerpoint/2010/main" val="1017361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96688" y="8387"/>
            <a:ext cx="5933177" cy="940519"/>
          </a:xfrm>
        </p:spPr>
        <p:txBody>
          <a:bodyPr>
            <a:normAutofit/>
          </a:bodyPr>
          <a:lstStyle/>
          <a:p>
            <a:r>
              <a:rPr lang="en-US" altLang="zh-CN" dirty="0">
                <a:solidFill>
                  <a:schemeClr val="bg1"/>
                </a:solidFill>
                <a:latin typeface="微软雅黑"/>
                <a:ea typeface="微软雅黑"/>
                <a:sym typeface="微软雅黑"/>
              </a:rPr>
              <a:t>Some of our Industry</a:t>
            </a:r>
            <a:endParaRPr lang="zh-CN" altLang="en-US" dirty="0">
              <a:solidFill>
                <a:schemeClr val="bg1"/>
              </a:solidFill>
              <a:latin typeface="微软雅黑"/>
              <a:ea typeface="微软雅黑"/>
              <a:sym typeface="微软雅黑"/>
            </a:endParaRPr>
          </a:p>
        </p:txBody>
      </p:sp>
      <p:sp>
        <p:nvSpPr>
          <p:cNvPr id="3" name="矩形 2">
            <a:extLst>
              <a:ext uri="{FF2B5EF4-FFF2-40B4-BE49-F238E27FC236}">
                <a16:creationId xmlns:a16="http://schemas.microsoft.com/office/drawing/2014/main" id="{9E9C2C23-1B84-49C5-83F3-CC877D7E96A7}"/>
              </a:ext>
            </a:extLst>
          </p:cNvPr>
          <p:cNvSpPr/>
          <p:nvPr/>
        </p:nvSpPr>
        <p:spPr>
          <a:xfrm>
            <a:off x="96688" y="1366013"/>
            <a:ext cx="12746429" cy="4247317"/>
          </a:xfrm>
          <a:prstGeom prst="rect">
            <a:avLst/>
          </a:prstGeom>
        </p:spPr>
        <p:txBody>
          <a:bodyPr wrap="square">
            <a:spAutoFit/>
          </a:bodyPr>
          <a:lstStyle/>
          <a:p>
            <a:r>
              <a:rPr lang="en-US" altLang="zh-CN" dirty="0">
                <a:latin typeface="微软雅黑"/>
                <a:ea typeface="微软雅黑"/>
                <a:sym typeface="微软雅黑"/>
              </a:rPr>
              <a:t>Government : </a:t>
            </a:r>
            <a:r>
              <a:rPr lang="en-US" altLang="zh-CN" dirty="0" err="1">
                <a:latin typeface="微软雅黑"/>
                <a:ea typeface="微软雅黑"/>
                <a:sym typeface="微软雅黑"/>
              </a:rPr>
              <a:t>Fanhill</a:t>
            </a:r>
            <a:r>
              <a:rPr lang="en-US" altLang="zh-CN" dirty="0">
                <a:latin typeface="微软雅黑"/>
                <a:ea typeface="微软雅黑"/>
                <a:sym typeface="微软雅黑"/>
              </a:rPr>
              <a:t> Audit Bureau, </a:t>
            </a:r>
            <a:r>
              <a:rPr lang="en-US" altLang="zh-CN" dirty="0" err="1">
                <a:latin typeface="微软雅黑"/>
                <a:ea typeface="微软雅黑"/>
                <a:sym typeface="微软雅黑"/>
              </a:rPr>
              <a:t>Jiangshu</a:t>
            </a:r>
            <a:r>
              <a:rPr lang="en-US" altLang="zh-CN" dirty="0">
                <a:latin typeface="微软雅黑"/>
                <a:ea typeface="微软雅黑"/>
                <a:sym typeface="微软雅黑"/>
              </a:rPr>
              <a:t> Public Security Department</a:t>
            </a:r>
          </a:p>
          <a:p>
            <a:r>
              <a:rPr lang="en-US" altLang="zh-CN" dirty="0">
                <a:latin typeface="微软雅黑"/>
                <a:ea typeface="微软雅黑"/>
                <a:sym typeface="微软雅黑"/>
              </a:rPr>
              <a:t>Manufacturing: NIO Car (https://www.nio.cn/),</a:t>
            </a:r>
            <a:r>
              <a:rPr lang="zh-CN" altLang="en-US" dirty="0">
                <a:latin typeface="微软雅黑"/>
                <a:ea typeface="微软雅黑"/>
                <a:sym typeface="微软雅黑"/>
              </a:rPr>
              <a:t>SANY (http://www.sanygroup.com/）  </a:t>
            </a:r>
          </a:p>
          <a:p>
            <a:r>
              <a:rPr lang="zh-CN" altLang="en-US" dirty="0">
                <a:latin typeface="微软雅黑"/>
                <a:ea typeface="微软雅黑"/>
                <a:sym typeface="微软雅黑"/>
              </a:rPr>
              <a:t>ecommerce: Buy Together (NASDAQ: PDD)    </a:t>
            </a:r>
          </a:p>
          <a:p>
            <a:r>
              <a:rPr lang="zh-CN" altLang="en-US" dirty="0">
                <a:latin typeface="微软雅黑"/>
                <a:ea typeface="微软雅黑"/>
                <a:sym typeface="微软雅黑"/>
              </a:rPr>
              <a:t>Gameing: Riot (NASDAQ:RIOT)      37 Game(www.37.com)</a:t>
            </a:r>
          </a:p>
          <a:p>
            <a:r>
              <a:rPr lang="zh-CN" altLang="en-US" dirty="0">
                <a:latin typeface="微软雅黑"/>
                <a:ea typeface="微软雅黑"/>
                <a:sym typeface="微软雅黑"/>
              </a:rPr>
              <a:t>Banking: Webank(a chinese bank (https://www.webank.com/))   and   SPD  Bank (http://www.spdb.com.cn/）</a:t>
            </a:r>
          </a:p>
          <a:p>
            <a:r>
              <a:rPr lang="zh-CN" altLang="en-US" dirty="0">
                <a:latin typeface="微软雅黑"/>
                <a:ea typeface="微软雅黑"/>
                <a:sym typeface="微软雅黑"/>
              </a:rPr>
              <a:t>Transportation : Mobike</a:t>
            </a:r>
            <a:r>
              <a:rPr lang="en-US" altLang="zh-CN" dirty="0">
                <a:latin typeface="微软雅黑"/>
                <a:ea typeface="微软雅黑"/>
                <a:sym typeface="微软雅黑"/>
              </a:rPr>
              <a:t>(https://mobike.com/cn/)</a:t>
            </a:r>
            <a:r>
              <a:rPr lang="zh-CN" altLang="en-US" dirty="0">
                <a:latin typeface="微软雅黑"/>
                <a:ea typeface="微软雅黑"/>
                <a:sym typeface="微软雅黑"/>
              </a:rPr>
              <a:t>  </a:t>
            </a:r>
            <a:r>
              <a:rPr lang="en-US" altLang="zh-CN" dirty="0" err="1">
                <a:latin typeface="微软雅黑"/>
                <a:ea typeface="微软雅黑"/>
                <a:sym typeface="微软雅黑"/>
              </a:rPr>
              <a:t>Sinotrans</a:t>
            </a:r>
            <a:r>
              <a:rPr lang="en-US" altLang="zh-CN" dirty="0">
                <a:latin typeface="微软雅黑"/>
                <a:ea typeface="微软雅黑"/>
                <a:sym typeface="微软雅黑"/>
              </a:rPr>
              <a:t> limited</a:t>
            </a:r>
            <a:r>
              <a:rPr lang="zh-CN" altLang="en-US" dirty="0">
                <a:latin typeface="微软雅黑"/>
                <a:ea typeface="微软雅黑"/>
                <a:sym typeface="微软雅黑"/>
              </a:rPr>
              <a:t> </a:t>
            </a:r>
            <a:r>
              <a:rPr lang="en-US" altLang="zh-CN" dirty="0">
                <a:latin typeface="微软雅黑"/>
                <a:ea typeface="微软雅黑"/>
                <a:sym typeface="微软雅黑"/>
              </a:rPr>
              <a:t>(http://www.sinotrans.com/)</a:t>
            </a:r>
            <a:endParaRPr lang="zh-CN" altLang="en-US" dirty="0">
              <a:latin typeface="微软雅黑"/>
              <a:ea typeface="微软雅黑"/>
              <a:sym typeface="微软雅黑"/>
            </a:endParaRPr>
          </a:p>
          <a:p>
            <a:r>
              <a:rPr lang="en-US" altLang="zh-CN" dirty="0">
                <a:latin typeface="微软雅黑"/>
                <a:ea typeface="微软雅黑"/>
                <a:sym typeface="微软雅黑"/>
              </a:rPr>
              <a:t>Finance and Insurance</a:t>
            </a:r>
            <a:r>
              <a:rPr lang="zh-CN" altLang="en-US" dirty="0">
                <a:latin typeface="微软雅黑"/>
                <a:ea typeface="微软雅黑"/>
                <a:sym typeface="微软雅黑"/>
              </a:rPr>
              <a:t>:   Taikang Insurance(http://www.tk.cn/)   </a:t>
            </a:r>
            <a:r>
              <a:rPr lang="en-US" altLang="zh-CN" dirty="0">
                <a:latin typeface="微软雅黑"/>
                <a:ea typeface="微软雅黑"/>
                <a:sym typeface="微软雅黑"/>
              </a:rPr>
              <a:t>,</a:t>
            </a:r>
            <a:r>
              <a:rPr lang="en-US" altLang="zh-CN" dirty="0" err="1">
                <a:latin typeface="微软雅黑"/>
                <a:ea typeface="微软雅黑"/>
                <a:sym typeface="微软雅黑"/>
              </a:rPr>
              <a:t>Aixin</a:t>
            </a:r>
            <a:r>
              <a:rPr lang="en-US" altLang="zh-CN" dirty="0">
                <a:latin typeface="微软雅黑"/>
                <a:ea typeface="微软雅黑"/>
                <a:sym typeface="微软雅黑"/>
              </a:rPr>
              <a:t> Life ( http://www.aixin-ins.com/)</a:t>
            </a:r>
          </a:p>
          <a:p>
            <a:r>
              <a:rPr lang="en-US" altLang="zh-CN" dirty="0">
                <a:latin typeface="微软雅黑"/>
                <a:ea typeface="微软雅黑"/>
                <a:sym typeface="微软雅黑"/>
              </a:rPr>
              <a:t>Retail Trade :Westfield, Carrefour China</a:t>
            </a:r>
          </a:p>
          <a:p>
            <a:r>
              <a:rPr lang="en-US" altLang="zh-CN" dirty="0">
                <a:latin typeface="微软雅黑"/>
                <a:ea typeface="微软雅黑"/>
                <a:sym typeface="微软雅黑"/>
              </a:rPr>
              <a:t>Educational Services : EF Education  TAL Education Group(NYSE:XRS)</a:t>
            </a:r>
            <a:endParaRPr lang="zh-CN" altLang="zh-CN" dirty="0">
              <a:latin typeface="微软雅黑"/>
              <a:ea typeface="微软雅黑"/>
              <a:sym typeface="微软雅黑"/>
            </a:endParaRPr>
          </a:p>
          <a:p>
            <a:r>
              <a:rPr lang="en-US" altLang="zh-CN" dirty="0">
                <a:latin typeface="微软雅黑"/>
                <a:ea typeface="微软雅黑"/>
                <a:sym typeface="微软雅黑"/>
              </a:rPr>
              <a:t>Health Care and Social Assistance :Shenzhen </a:t>
            </a:r>
            <a:r>
              <a:rPr lang="en-US" altLang="zh-CN" dirty="0" err="1">
                <a:latin typeface="微软雅黑"/>
                <a:ea typeface="微软雅黑"/>
                <a:sym typeface="微软雅黑"/>
              </a:rPr>
              <a:t>Nanshan</a:t>
            </a:r>
            <a:r>
              <a:rPr lang="en-US" altLang="zh-CN" dirty="0">
                <a:latin typeface="微软雅黑"/>
                <a:ea typeface="微软雅黑"/>
                <a:sym typeface="微软雅黑"/>
              </a:rPr>
              <a:t> People’s Hospital  ,</a:t>
            </a:r>
            <a:r>
              <a:rPr lang="en-US" altLang="zh-CN" dirty="0" err="1">
                <a:latin typeface="微软雅黑"/>
                <a:ea typeface="微软雅黑"/>
                <a:sym typeface="微软雅黑"/>
              </a:rPr>
              <a:t>Medbanks</a:t>
            </a:r>
            <a:r>
              <a:rPr lang="en-US" altLang="zh-CN" dirty="0">
                <a:latin typeface="微软雅黑"/>
                <a:ea typeface="微软雅黑"/>
                <a:sym typeface="微软雅黑"/>
              </a:rPr>
              <a:t> (https://www.medbanks.cn/)</a:t>
            </a:r>
          </a:p>
          <a:p>
            <a:r>
              <a:rPr lang="en-US" altLang="zh-CN" dirty="0">
                <a:latin typeface="微软雅黑"/>
                <a:ea typeface="微软雅黑"/>
                <a:sym typeface="微软雅黑"/>
              </a:rPr>
              <a:t>Accommodation</a:t>
            </a:r>
            <a:r>
              <a:rPr lang="zh-CN" altLang="en-US" dirty="0">
                <a:latin typeface="微软雅黑"/>
                <a:ea typeface="微软雅黑"/>
                <a:sym typeface="微软雅黑"/>
              </a:rPr>
              <a:t>：</a:t>
            </a:r>
            <a:r>
              <a:rPr lang="en-US" altLang="zh-CN" dirty="0" err="1">
                <a:latin typeface="微软雅黑"/>
                <a:ea typeface="微软雅黑"/>
                <a:sym typeface="微软雅黑"/>
              </a:rPr>
              <a:t>WeHotel</a:t>
            </a:r>
            <a:r>
              <a:rPr lang="en-US" altLang="zh-CN" dirty="0">
                <a:latin typeface="微软雅黑"/>
                <a:ea typeface="微软雅黑"/>
                <a:sym typeface="微软雅黑"/>
              </a:rPr>
              <a:t>   Four Seasons</a:t>
            </a:r>
          </a:p>
          <a:p>
            <a:r>
              <a:rPr lang="en-US" altLang="zh-CN" dirty="0">
                <a:latin typeface="微软雅黑"/>
                <a:ea typeface="微软雅黑"/>
                <a:sym typeface="微软雅黑"/>
              </a:rPr>
              <a:t>Tobacco</a:t>
            </a:r>
            <a:r>
              <a:rPr lang="zh-CN" altLang="en-US" dirty="0">
                <a:latin typeface="微软雅黑"/>
                <a:ea typeface="微软雅黑"/>
                <a:sym typeface="微软雅黑"/>
              </a:rPr>
              <a:t>：</a:t>
            </a:r>
            <a:r>
              <a:rPr lang="en-US" altLang="zh-CN" dirty="0" err="1">
                <a:latin typeface="微软雅黑"/>
                <a:ea typeface="微软雅黑"/>
                <a:sym typeface="微软雅黑"/>
              </a:rPr>
              <a:t>YunNan</a:t>
            </a:r>
            <a:r>
              <a:rPr lang="en-US" altLang="zh-CN" dirty="0">
                <a:latin typeface="微软雅黑"/>
                <a:ea typeface="微软雅黑"/>
                <a:sym typeface="微软雅黑"/>
              </a:rPr>
              <a:t> Tobacco</a:t>
            </a:r>
            <a:r>
              <a:rPr lang="zh-CN" altLang="en-US" dirty="0">
                <a:latin typeface="微软雅黑"/>
                <a:ea typeface="微软雅黑"/>
                <a:sym typeface="微软雅黑"/>
              </a:rPr>
              <a:t>，</a:t>
            </a:r>
            <a:r>
              <a:rPr lang="en-US" altLang="zh-CN" dirty="0">
                <a:latin typeface="微软雅黑"/>
                <a:ea typeface="微软雅黑"/>
                <a:sym typeface="微软雅黑"/>
              </a:rPr>
              <a:t>China Tobacco</a:t>
            </a:r>
          </a:p>
          <a:p>
            <a:r>
              <a:rPr lang="en-US" altLang="zh-CN" dirty="0">
                <a:latin typeface="微软雅黑"/>
                <a:ea typeface="微软雅黑"/>
                <a:sym typeface="微软雅黑"/>
              </a:rPr>
              <a:t>Meteorology: Guangdong Meteorological Service, Public Meteorological Service Center</a:t>
            </a:r>
          </a:p>
          <a:p>
            <a:r>
              <a:rPr lang="en-US" altLang="zh-CN" dirty="0">
                <a:latin typeface="微软雅黑"/>
                <a:ea typeface="微软雅黑"/>
                <a:sym typeface="微软雅黑"/>
              </a:rPr>
              <a:t>Real Estate: COUNTRY GARDEN</a:t>
            </a:r>
            <a:r>
              <a:rPr lang="zh-CN" altLang="en-US" dirty="0">
                <a:latin typeface="微软雅黑"/>
                <a:ea typeface="微软雅黑"/>
                <a:sym typeface="微软雅黑"/>
              </a:rPr>
              <a:t>（</a:t>
            </a:r>
            <a:r>
              <a:rPr lang="en-US" altLang="zh-CN" dirty="0">
                <a:latin typeface="微软雅黑"/>
                <a:ea typeface="微软雅黑"/>
                <a:sym typeface="微软雅黑"/>
              </a:rPr>
              <a:t>HK . 2007 </a:t>
            </a:r>
            <a:r>
              <a:rPr lang="zh-CN" altLang="en-US" dirty="0">
                <a:latin typeface="微软雅黑"/>
                <a:ea typeface="微软雅黑"/>
                <a:sym typeface="微软雅黑"/>
              </a:rPr>
              <a:t>）</a:t>
            </a:r>
            <a:r>
              <a:rPr lang="en-US" altLang="zh-CN" dirty="0">
                <a:latin typeface="微软雅黑"/>
                <a:ea typeface="微软雅黑"/>
                <a:sym typeface="微软雅黑"/>
              </a:rPr>
              <a:t>,</a:t>
            </a:r>
            <a:r>
              <a:rPr lang="zh-CN" altLang="en-US" dirty="0">
                <a:latin typeface="微软雅黑"/>
                <a:ea typeface="微软雅黑"/>
                <a:sym typeface="微软雅黑"/>
              </a:rPr>
              <a:t>  </a:t>
            </a:r>
            <a:r>
              <a:rPr lang="en-US" altLang="zh-CN" dirty="0">
                <a:latin typeface="微软雅黑"/>
                <a:ea typeface="微软雅黑"/>
                <a:sym typeface="微软雅黑"/>
              </a:rPr>
              <a:t>CR LAND (HK 1109)</a:t>
            </a:r>
          </a:p>
          <a:p>
            <a:r>
              <a:rPr lang="en-US" altLang="zh-CN" dirty="0">
                <a:latin typeface="微软雅黑"/>
                <a:ea typeface="微软雅黑"/>
                <a:sym typeface="微软雅黑"/>
              </a:rPr>
              <a:t>… </a:t>
            </a:r>
          </a:p>
        </p:txBody>
      </p:sp>
    </p:spTree>
    <p:extLst>
      <p:ext uri="{BB962C8B-B14F-4D97-AF65-F5344CB8AC3E}">
        <p14:creationId xmlns:p14="http://schemas.microsoft.com/office/powerpoint/2010/main" val="411444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76201" y="22226"/>
            <a:ext cx="8917641" cy="1187450"/>
          </a:xfrm>
        </p:spPr>
        <p:txBody>
          <a:bodyPr>
            <a:normAutofit/>
          </a:bodyPr>
          <a:lstStyle/>
          <a:p>
            <a:r>
              <a:rPr lang="en-US" altLang="zh-CN" dirty="0">
                <a:solidFill>
                  <a:schemeClr val="bg1"/>
                </a:solidFill>
                <a:latin typeface="微软雅黑"/>
                <a:ea typeface="微软雅黑"/>
                <a:sym typeface="微软雅黑"/>
              </a:rPr>
              <a:t>Some of our typical users</a:t>
            </a:r>
            <a:endParaRPr lang="zh-CN" altLang="en-US" dirty="0">
              <a:solidFill>
                <a:schemeClr val="bg1"/>
              </a:solidFill>
              <a:latin typeface="微软雅黑"/>
              <a:ea typeface="微软雅黑"/>
              <a:sym typeface="微软雅黑"/>
            </a:endParaRPr>
          </a:p>
        </p:txBody>
      </p:sp>
      <p:sp>
        <p:nvSpPr>
          <p:cNvPr id="3" name="文本框 2">
            <a:extLst>
              <a:ext uri="{FF2B5EF4-FFF2-40B4-BE49-F238E27FC236}">
                <a16:creationId xmlns:a16="http://schemas.microsoft.com/office/drawing/2014/main" id="{7678216A-E0B9-4F80-93D4-AADC1F7F52A3}"/>
              </a:ext>
            </a:extLst>
          </p:cNvPr>
          <p:cNvSpPr txBox="1"/>
          <p:nvPr/>
        </p:nvSpPr>
        <p:spPr>
          <a:xfrm>
            <a:off x="349313" y="1696434"/>
            <a:ext cx="10954109" cy="4247317"/>
          </a:xfrm>
          <a:prstGeom prst="rect">
            <a:avLst/>
          </a:prstGeom>
          <a:noFill/>
        </p:spPr>
        <p:txBody>
          <a:bodyPr wrap="square" rtlCol="0">
            <a:spAutoFit/>
          </a:bodyPr>
          <a:lstStyle/>
          <a:p>
            <a:r>
              <a:rPr lang="en-US" altLang="zh-CN" sz="2400" b="1" dirty="0">
                <a:latin typeface="微软雅黑"/>
                <a:ea typeface="微软雅黑"/>
                <a:sym typeface="微软雅黑"/>
              </a:rPr>
              <a:t>Traditional Transactions</a:t>
            </a:r>
            <a:r>
              <a:rPr lang="zh-CN" altLang="en-US" sz="2400" b="1" dirty="0">
                <a:latin typeface="微软雅黑"/>
                <a:ea typeface="微软雅黑"/>
                <a:sym typeface="微软雅黑"/>
              </a:rPr>
              <a:t>：</a:t>
            </a:r>
            <a:endParaRPr lang="en-US" altLang="zh-CN" sz="2400" b="1" dirty="0">
              <a:latin typeface="微软雅黑"/>
              <a:ea typeface="微软雅黑"/>
              <a:sym typeface="微软雅黑"/>
            </a:endParaRPr>
          </a:p>
          <a:p>
            <a:endParaRPr lang="en-US" altLang="zh-CN" dirty="0">
              <a:latin typeface="微软雅黑"/>
              <a:ea typeface="微软雅黑"/>
              <a:sym typeface="微软雅黑"/>
            </a:endParaRPr>
          </a:p>
          <a:p>
            <a:r>
              <a:rPr lang="en-US" altLang="zh-CN" dirty="0">
                <a:latin typeface="微软雅黑"/>
                <a:ea typeface="微软雅黑"/>
                <a:sym typeface="微软雅黑"/>
              </a:rPr>
              <a:t>1  Aviva  (Britain Insurance Company)  </a:t>
            </a:r>
          </a:p>
          <a:p>
            <a:r>
              <a:rPr lang="en-US" altLang="zh-CN" dirty="0">
                <a:latin typeface="微软雅黑"/>
                <a:ea typeface="微软雅黑"/>
                <a:sym typeface="微软雅黑"/>
              </a:rPr>
              <a:t>2  Riot Games (A  well-known company  for its’ League of Legends)</a:t>
            </a:r>
          </a:p>
          <a:p>
            <a:r>
              <a:rPr lang="en-US" altLang="zh-CN" dirty="0">
                <a:latin typeface="微软雅黑"/>
                <a:ea typeface="微软雅黑"/>
                <a:sym typeface="微软雅黑"/>
              </a:rPr>
              <a:t>3  EF Education (A Famous Education brand)</a:t>
            </a:r>
          </a:p>
          <a:p>
            <a:r>
              <a:rPr lang="en-US" altLang="zh-CN" dirty="0">
                <a:latin typeface="微软雅黑"/>
                <a:ea typeface="微软雅黑"/>
                <a:sym typeface="微软雅黑"/>
              </a:rPr>
              <a:t>4  Epic Game (A company developed the fashionable Game </a:t>
            </a:r>
            <a:r>
              <a:rPr lang="zh-CN" altLang="en-US" dirty="0">
                <a:latin typeface="微软雅黑"/>
                <a:ea typeface="微软雅黑"/>
                <a:sym typeface="微软雅黑"/>
              </a:rPr>
              <a:t>“</a:t>
            </a:r>
            <a:r>
              <a:rPr lang="en-US" altLang="zh-CN" dirty="0" err="1">
                <a:latin typeface="微软雅黑"/>
                <a:ea typeface="微软雅黑"/>
                <a:sym typeface="微软雅黑"/>
              </a:rPr>
              <a:t>Fortnite</a:t>
            </a:r>
            <a:r>
              <a:rPr lang="zh-CN" altLang="en-US" dirty="0">
                <a:latin typeface="微软雅黑"/>
                <a:ea typeface="微软雅黑"/>
                <a:sym typeface="微软雅黑"/>
              </a:rPr>
              <a:t>”</a:t>
            </a:r>
            <a:r>
              <a:rPr lang="en-US" altLang="zh-CN" dirty="0">
                <a:latin typeface="微软雅黑"/>
                <a:ea typeface="微软雅黑"/>
                <a:sym typeface="微软雅黑"/>
              </a:rPr>
              <a:t>)</a:t>
            </a:r>
          </a:p>
          <a:p>
            <a:endParaRPr lang="en-US" altLang="zh-CN" dirty="0">
              <a:latin typeface="微软雅黑"/>
              <a:ea typeface="微软雅黑"/>
              <a:sym typeface="微软雅黑"/>
            </a:endParaRPr>
          </a:p>
          <a:p>
            <a:endParaRPr lang="en-US" altLang="zh-CN" dirty="0">
              <a:latin typeface="微软雅黑"/>
              <a:ea typeface="微软雅黑"/>
              <a:sym typeface="微软雅黑"/>
            </a:endParaRPr>
          </a:p>
          <a:p>
            <a:endParaRPr lang="en-US" altLang="zh-CN" sz="2400" b="1" dirty="0">
              <a:latin typeface="微软雅黑"/>
              <a:ea typeface="微软雅黑"/>
              <a:sym typeface="微软雅黑"/>
            </a:endParaRPr>
          </a:p>
          <a:p>
            <a:r>
              <a:rPr lang="en-US" altLang="zh-CN" sz="2400" b="1" dirty="0">
                <a:latin typeface="微软雅黑"/>
                <a:ea typeface="微软雅黑"/>
                <a:sym typeface="微软雅黑"/>
              </a:rPr>
              <a:t>Distributed Database</a:t>
            </a:r>
          </a:p>
          <a:p>
            <a:r>
              <a:rPr lang="en-US" altLang="zh-CN" dirty="0">
                <a:latin typeface="微软雅黑"/>
                <a:ea typeface="微软雅黑"/>
                <a:sym typeface="微软雅黑"/>
              </a:rPr>
              <a:t>1  Shenzhen Metro (Shenzhen the </a:t>
            </a:r>
            <a:r>
              <a:rPr lang="en-US" altLang="zh-CN" dirty="0" err="1">
                <a:latin typeface="微软雅黑"/>
                <a:ea typeface="微软雅黑"/>
                <a:sym typeface="微软雅黑"/>
              </a:rPr>
              <a:t>socalled</a:t>
            </a:r>
            <a:r>
              <a:rPr lang="en-US" altLang="zh-CN" dirty="0">
                <a:latin typeface="微软雅黑"/>
                <a:ea typeface="微软雅黑"/>
                <a:sym typeface="微软雅黑"/>
              </a:rPr>
              <a:t> </a:t>
            </a:r>
            <a:r>
              <a:rPr lang="en-US" altLang="zh-CN" dirty="0" err="1">
                <a:latin typeface="微软雅黑"/>
                <a:ea typeface="微软雅黑"/>
                <a:sym typeface="微软雅黑"/>
              </a:rPr>
              <a:t>chinese</a:t>
            </a:r>
            <a:r>
              <a:rPr lang="en-US" altLang="zh-CN" dirty="0">
                <a:latin typeface="微软雅黑"/>
                <a:ea typeface="微软雅黑"/>
                <a:sym typeface="微软雅黑"/>
              </a:rPr>
              <a:t> Silicon Valley)</a:t>
            </a:r>
          </a:p>
          <a:p>
            <a:r>
              <a:rPr lang="en-US" altLang="zh-CN" dirty="0">
                <a:latin typeface="微软雅黑"/>
                <a:ea typeface="微软雅黑"/>
                <a:sym typeface="微软雅黑"/>
              </a:rPr>
              <a:t>2  McDonald's China Online (used in a facial payment business)</a:t>
            </a:r>
          </a:p>
          <a:p>
            <a:r>
              <a:rPr lang="en-US" altLang="zh-CN" dirty="0">
                <a:latin typeface="微软雅黑"/>
                <a:ea typeface="微软雅黑"/>
                <a:sym typeface="微软雅黑"/>
              </a:rPr>
              <a:t>3  </a:t>
            </a:r>
            <a:r>
              <a:rPr lang="en-US" altLang="zh-CN" dirty="0" err="1">
                <a:latin typeface="微软雅黑"/>
                <a:ea typeface="微软雅黑"/>
                <a:sym typeface="微软雅黑"/>
              </a:rPr>
              <a:t>RootCloud</a:t>
            </a:r>
            <a:r>
              <a:rPr lang="en-US" altLang="zh-CN" dirty="0">
                <a:latin typeface="微软雅黑"/>
                <a:ea typeface="微软雅黑"/>
                <a:sym typeface="微软雅黑"/>
              </a:rPr>
              <a:t> </a:t>
            </a:r>
          </a:p>
          <a:p>
            <a:r>
              <a:rPr lang="en-US" altLang="zh-CN" dirty="0">
                <a:latin typeface="微软雅黑"/>
                <a:ea typeface="微软雅黑"/>
                <a:sym typeface="微软雅黑"/>
              </a:rPr>
              <a:t>4  State Taxation Administration </a:t>
            </a:r>
          </a:p>
        </p:txBody>
      </p:sp>
    </p:spTree>
    <p:extLst>
      <p:ext uri="{BB962C8B-B14F-4D97-AF65-F5344CB8AC3E}">
        <p14:creationId xmlns:p14="http://schemas.microsoft.com/office/powerpoint/2010/main" val="3438604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CCAEF3FA-5D65-7D40-84A5-01352F771F5A}"/>
              </a:ext>
            </a:extLst>
          </p:cNvPr>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cs typeface="+mn-ea"/>
              <a:sym typeface="微软雅黑"/>
            </a:endParaRPr>
          </a:p>
        </p:txBody>
      </p:sp>
      <p:sp>
        <p:nvSpPr>
          <p:cNvPr id="5" name="矩形 4"/>
          <p:cNvSpPr/>
          <p:nvPr/>
        </p:nvSpPr>
        <p:spPr>
          <a:xfrm>
            <a:off x="59712" y="119152"/>
            <a:ext cx="5026637" cy="461665"/>
          </a:xfrm>
          <a:prstGeom prst="rect">
            <a:avLst/>
          </a:prstGeom>
        </p:spPr>
        <p:txBody>
          <a:bodyPr wrap="square">
            <a:spAutoFit/>
          </a:bodyPr>
          <a:lstStyle/>
          <a:p>
            <a:r>
              <a:rPr lang="en-US" altLang="zh-CN" sz="2400" dirty="0">
                <a:latin typeface="微软雅黑"/>
                <a:ea typeface="微软雅黑"/>
                <a:cs typeface="+mn-ea"/>
                <a:sym typeface="微软雅黑"/>
              </a:rPr>
              <a:t>Architecture of </a:t>
            </a:r>
            <a:r>
              <a:rPr lang="en-US" altLang="zh-CN" sz="2400" dirty="0" err="1">
                <a:latin typeface="微软雅黑"/>
                <a:ea typeface="微软雅黑"/>
                <a:cs typeface="+mn-ea"/>
                <a:sym typeface="微软雅黑"/>
              </a:rPr>
              <a:t>CynosDB</a:t>
            </a:r>
            <a:endParaRPr lang="zh-CN" altLang="en-US" sz="2400" dirty="0">
              <a:latin typeface="微软雅黑"/>
              <a:ea typeface="微软雅黑"/>
              <a:cs typeface="+mn-ea"/>
              <a:sym typeface="微软雅黑"/>
            </a:endParaRPr>
          </a:p>
        </p:txBody>
      </p:sp>
      <p:grpSp>
        <p:nvGrpSpPr>
          <p:cNvPr id="7" name="组合 108"/>
          <p:cNvGrpSpPr>
            <a:grpSpLocks/>
          </p:cNvGrpSpPr>
          <p:nvPr/>
        </p:nvGrpSpPr>
        <p:grpSpPr bwMode="auto">
          <a:xfrm>
            <a:off x="669422" y="1543094"/>
            <a:ext cx="6399213" cy="4675187"/>
            <a:chOff x="853" y="1478"/>
            <a:chExt cx="12327" cy="9006"/>
          </a:xfrm>
        </p:grpSpPr>
        <p:grpSp>
          <p:nvGrpSpPr>
            <p:cNvPr id="8" name="组合 44"/>
            <p:cNvGrpSpPr>
              <a:grpSpLocks/>
            </p:cNvGrpSpPr>
            <p:nvPr/>
          </p:nvGrpSpPr>
          <p:grpSpPr bwMode="auto">
            <a:xfrm>
              <a:off x="853" y="1478"/>
              <a:ext cx="10101" cy="3000"/>
              <a:chOff x="1613" y="2437"/>
              <a:chExt cx="10101" cy="3000"/>
            </a:xfrm>
          </p:grpSpPr>
          <p:grpSp>
            <p:nvGrpSpPr>
              <p:cNvPr id="65" name="组合 15"/>
              <p:cNvGrpSpPr>
                <a:grpSpLocks/>
              </p:cNvGrpSpPr>
              <p:nvPr/>
            </p:nvGrpSpPr>
            <p:grpSpPr bwMode="auto">
              <a:xfrm>
                <a:off x="1613" y="2437"/>
                <a:ext cx="2536" cy="3000"/>
                <a:chOff x="1613" y="2437"/>
                <a:chExt cx="2536" cy="3000"/>
              </a:xfrm>
            </p:grpSpPr>
            <p:sp>
              <p:nvSpPr>
                <p:cNvPr id="89" name="矩形 1">
                  <a:extLst>
                    <a:ext uri="{FF2B5EF4-FFF2-40B4-BE49-F238E27FC236}">
                      <a16:creationId xmlns:a16="http://schemas.microsoft.com/office/drawing/2014/main" id="{E34C1A9D-9490-BF4E-A9D6-08B345CA0B8C}"/>
                    </a:ext>
                  </a:extLst>
                </p:cNvPr>
                <p:cNvSpPr/>
                <p:nvPr/>
              </p:nvSpPr>
              <p:spPr>
                <a:xfrm>
                  <a:off x="1702" y="2437"/>
                  <a:ext cx="2254" cy="3000"/>
                </a:xfrm>
                <a:prstGeom prst="rect">
                  <a:avLst/>
                </a:prstGeom>
                <a:noFill/>
                <a:ln w="12700">
                  <a:solidFill>
                    <a:srgbClr val="0950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nvGrpSpPr>
                <p:cNvPr id="90" name="组合 11"/>
                <p:cNvGrpSpPr>
                  <a:grpSpLocks/>
                </p:cNvGrpSpPr>
                <p:nvPr/>
              </p:nvGrpSpPr>
              <p:grpSpPr bwMode="auto">
                <a:xfrm>
                  <a:off x="1801" y="2539"/>
                  <a:ext cx="2058" cy="2796"/>
                  <a:chOff x="1808" y="2537"/>
                  <a:chExt cx="2058" cy="2796"/>
                </a:xfrm>
              </p:grpSpPr>
              <p:sp>
                <p:nvSpPr>
                  <p:cNvPr id="94" name="矩形 7">
                    <a:extLst>
                      <a:ext uri="{FF2B5EF4-FFF2-40B4-BE49-F238E27FC236}">
                        <a16:creationId xmlns:a16="http://schemas.microsoft.com/office/drawing/2014/main" id="{C3C27353-B756-664D-A021-5629383AA90A}"/>
                      </a:ext>
                    </a:extLst>
                  </p:cNvPr>
                  <p:cNvSpPr/>
                  <p:nvPr/>
                </p:nvSpPr>
                <p:spPr>
                  <a:xfrm>
                    <a:off x="1807" y="2536"/>
                    <a:ext cx="2058" cy="933"/>
                  </a:xfrm>
                  <a:prstGeom prst="rect">
                    <a:avLst/>
                  </a:prstGeom>
                  <a:solidFill>
                    <a:srgbClr val="18B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95" name="矩形 9">
                    <a:extLst>
                      <a:ext uri="{FF2B5EF4-FFF2-40B4-BE49-F238E27FC236}">
                        <a16:creationId xmlns:a16="http://schemas.microsoft.com/office/drawing/2014/main" id="{9705A866-AD8C-FF43-9B96-00477FA00A25}"/>
                      </a:ext>
                    </a:extLst>
                  </p:cNvPr>
                  <p:cNvSpPr/>
                  <p:nvPr/>
                </p:nvSpPr>
                <p:spPr>
                  <a:xfrm>
                    <a:off x="1807" y="4401"/>
                    <a:ext cx="2058" cy="933"/>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96" name="矩形 10">
                    <a:extLst>
                      <a:ext uri="{FF2B5EF4-FFF2-40B4-BE49-F238E27FC236}">
                        <a16:creationId xmlns:a16="http://schemas.microsoft.com/office/drawing/2014/main" id="{2B6B7BC4-C970-5846-9A8B-8CA54E3336FB}"/>
                      </a:ext>
                    </a:extLst>
                  </p:cNvPr>
                  <p:cNvSpPr/>
                  <p:nvPr/>
                </p:nvSpPr>
                <p:spPr>
                  <a:xfrm>
                    <a:off x="1807" y="3469"/>
                    <a:ext cx="2058" cy="933"/>
                  </a:xfrm>
                  <a:prstGeom prst="rect">
                    <a:avLst/>
                  </a:prstGeom>
                  <a:solidFill>
                    <a:srgbClr val="29C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sp>
              <p:nvSpPr>
                <p:cNvPr id="91" name="文本框 12"/>
                <p:cNvSpPr txBox="1">
                  <a:spLocks noChangeArrowheads="1"/>
                </p:cNvSpPr>
                <p:nvPr/>
              </p:nvSpPr>
              <p:spPr bwMode="auto">
                <a:xfrm>
                  <a:off x="1613" y="2594"/>
                  <a:ext cx="2536" cy="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dirty="0">
                      <a:solidFill>
                        <a:schemeClr val="bg1"/>
                      </a:solidFill>
                      <a:latin typeface="微软雅黑"/>
                      <a:ea typeface="微软雅黑"/>
                      <a:cs typeface="+mn-ea"/>
                      <a:sym typeface="微软雅黑"/>
                    </a:rPr>
                    <a:t>DB Engine</a:t>
                  </a:r>
                </a:p>
                <a:p>
                  <a:pPr algn="ctr"/>
                  <a:r>
                    <a:rPr lang="en-US" altLang="zh-CN" sz="1200" dirty="0">
                      <a:solidFill>
                        <a:schemeClr val="bg1"/>
                      </a:solidFill>
                      <a:latin typeface="微软雅黑"/>
                      <a:ea typeface="微软雅黑"/>
                      <a:cs typeface="+mn-ea"/>
                      <a:sym typeface="微软雅黑"/>
                    </a:rPr>
                    <a:t>(</a:t>
                  </a:r>
                  <a:r>
                    <a:rPr lang="en-US" altLang="zh-CN" sz="1200" dirty="0" err="1">
                      <a:solidFill>
                        <a:schemeClr val="bg1"/>
                      </a:solidFill>
                      <a:latin typeface="微软雅黑"/>
                      <a:ea typeface="微软雅黑"/>
                      <a:cs typeface="+mn-ea"/>
                      <a:sym typeface="微软雅黑"/>
                    </a:rPr>
                    <a:t>siave</a:t>
                  </a:r>
                  <a:r>
                    <a:rPr lang="en-US" altLang="zh-CN" sz="1200" dirty="0">
                      <a:solidFill>
                        <a:schemeClr val="bg1"/>
                      </a:solidFill>
                      <a:latin typeface="微软雅黑"/>
                      <a:ea typeface="微软雅黑"/>
                      <a:cs typeface="+mn-ea"/>
                      <a:sym typeface="微软雅黑"/>
                    </a:rPr>
                    <a:t>)</a:t>
                  </a:r>
                </a:p>
              </p:txBody>
            </p:sp>
            <p:sp>
              <p:nvSpPr>
                <p:cNvPr id="92" name="文本框 13"/>
                <p:cNvSpPr txBox="1">
                  <a:spLocks noChangeArrowheads="1"/>
                </p:cNvSpPr>
                <p:nvPr/>
              </p:nvSpPr>
              <p:spPr bwMode="auto">
                <a:xfrm>
                  <a:off x="1777" y="3695"/>
                  <a:ext cx="211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CynosFS</a:t>
                  </a:r>
                </a:p>
              </p:txBody>
            </p:sp>
            <p:sp>
              <p:nvSpPr>
                <p:cNvPr id="93" name="文本框 14"/>
                <p:cNvSpPr txBox="1">
                  <a:spLocks noChangeArrowheads="1"/>
                </p:cNvSpPr>
                <p:nvPr/>
              </p:nvSpPr>
              <p:spPr bwMode="auto">
                <a:xfrm>
                  <a:off x="1834" y="4628"/>
                  <a:ext cx="1899"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200">
                      <a:solidFill>
                        <a:schemeClr val="bg1"/>
                      </a:solidFill>
                      <a:latin typeface="微软雅黑"/>
                      <a:ea typeface="微软雅黑"/>
                      <a:cs typeface="+mn-ea"/>
                      <a:sym typeface="微软雅黑"/>
                    </a:rPr>
                    <a:t>Block APL</a:t>
                  </a:r>
                </a:p>
              </p:txBody>
            </p:sp>
          </p:grpSp>
          <p:grpSp>
            <p:nvGrpSpPr>
              <p:cNvPr id="66" name="组合 17"/>
              <p:cNvGrpSpPr>
                <a:grpSpLocks/>
              </p:cNvGrpSpPr>
              <p:nvPr/>
            </p:nvGrpSpPr>
            <p:grpSpPr bwMode="auto">
              <a:xfrm>
                <a:off x="5565" y="2437"/>
                <a:ext cx="2273" cy="3000"/>
                <a:chOff x="1689" y="2437"/>
                <a:chExt cx="2273" cy="3000"/>
              </a:xfrm>
            </p:grpSpPr>
            <p:sp>
              <p:nvSpPr>
                <p:cNvPr id="80" name="矩形 19">
                  <a:extLst>
                    <a:ext uri="{FF2B5EF4-FFF2-40B4-BE49-F238E27FC236}">
                      <a16:creationId xmlns:a16="http://schemas.microsoft.com/office/drawing/2014/main" id="{FBEDD82F-6564-9E41-9A63-E4FB7918367B}"/>
                    </a:ext>
                  </a:extLst>
                </p:cNvPr>
                <p:cNvSpPr/>
                <p:nvPr/>
              </p:nvSpPr>
              <p:spPr>
                <a:xfrm>
                  <a:off x="1703" y="2437"/>
                  <a:ext cx="2254" cy="3000"/>
                </a:xfrm>
                <a:prstGeom prst="rect">
                  <a:avLst/>
                </a:prstGeom>
                <a:noFill/>
                <a:ln w="12700">
                  <a:solidFill>
                    <a:srgbClr val="0950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nvGrpSpPr>
                <p:cNvPr id="81" name="组合 20"/>
                <p:cNvGrpSpPr>
                  <a:grpSpLocks/>
                </p:cNvGrpSpPr>
                <p:nvPr/>
              </p:nvGrpSpPr>
              <p:grpSpPr bwMode="auto">
                <a:xfrm>
                  <a:off x="1801" y="2539"/>
                  <a:ext cx="2058" cy="2796"/>
                  <a:chOff x="1808" y="2537"/>
                  <a:chExt cx="2058" cy="2796"/>
                </a:xfrm>
              </p:grpSpPr>
              <p:sp>
                <p:nvSpPr>
                  <p:cNvPr id="86" name="矩形 21">
                    <a:extLst>
                      <a:ext uri="{FF2B5EF4-FFF2-40B4-BE49-F238E27FC236}">
                        <a16:creationId xmlns:a16="http://schemas.microsoft.com/office/drawing/2014/main" id="{964C8FAE-CF5F-D944-81B0-2749BF163150}"/>
                      </a:ext>
                    </a:extLst>
                  </p:cNvPr>
                  <p:cNvSpPr/>
                  <p:nvPr/>
                </p:nvSpPr>
                <p:spPr>
                  <a:xfrm>
                    <a:off x="1808" y="2536"/>
                    <a:ext cx="2058" cy="933"/>
                  </a:xfrm>
                  <a:prstGeom prst="rect">
                    <a:avLst/>
                  </a:prstGeom>
                  <a:solidFill>
                    <a:srgbClr val="18B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87" name="矩形 22">
                    <a:extLst>
                      <a:ext uri="{FF2B5EF4-FFF2-40B4-BE49-F238E27FC236}">
                        <a16:creationId xmlns:a16="http://schemas.microsoft.com/office/drawing/2014/main" id="{5373C807-DBB4-A341-9244-F380B35003FB}"/>
                      </a:ext>
                    </a:extLst>
                  </p:cNvPr>
                  <p:cNvSpPr/>
                  <p:nvPr/>
                </p:nvSpPr>
                <p:spPr>
                  <a:xfrm>
                    <a:off x="1808" y="4401"/>
                    <a:ext cx="2058" cy="933"/>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88" name="矩形 23">
                    <a:extLst>
                      <a:ext uri="{FF2B5EF4-FFF2-40B4-BE49-F238E27FC236}">
                        <a16:creationId xmlns:a16="http://schemas.microsoft.com/office/drawing/2014/main" id="{CE5F46AE-A207-5245-B72F-2DB4DAF8352D}"/>
                      </a:ext>
                    </a:extLst>
                  </p:cNvPr>
                  <p:cNvSpPr/>
                  <p:nvPr/>
                </p:nvSpPr>
                <p:spPr>
                  <a:xfrm>
                    <a:off x="1808" y="3469"/>
                    <a:ext cx="2058" cy="933"/>
                  </a:xfrm>
                  <a:prstGeom prst="rect">
                    <a:avLst/>
                  </a:prstGeom>
                  <a:solidFill>
                    <a:srgbClr val="29C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sp>
              <p:nvSpPr>
                <p:cNvPr id="82" name="文本框 24"/>
                <p:cNvSpPr txBox="1">
                  <a:spLocks noChangeArrowheads="1"/>
                </p:cNvSpPr>
                <p:nvPr/>
              </p:nvSpPr>
              <p:spPr bwMode="auto">
                <a:xfrm>
                  <a:off x="1689" y="2594"/>
                  <a:ext cx="2273" cy="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DB Engine</a:t>
                  </a:r>
                </a:p>
                <a:p>
                  <a:pPr algn="ctr"/>
                  <a:r>
                    <a:rPr lang="en-US" altLang="zh-CN" sz="1200">
                      <a:solidFill>
                        <a:schemeClr val="bg1"/>
                      </a:solidFill>
                      <a:latin typeface="微软雅黑"/>
                      <a:ea typeface="微软雅黑"/>
                      <a:cs typeface="+mn-ea"/>
                      <a:sym typeface="微软雅黑"/>
                    </a:rPr>
                    <a:t>(master)</a:t>
                  </a:r>
                </a:p>
              </p:txBody>
            </p:sp>
            <p:sp>
              <p:nvSpPr>
                <p:cNvPr id="83" name="文本框 25"/>
                <p:cNvSpPr txBox="1">
                  <a:spLocks noChangeArrowheads="1"/>
                </p:cNvSpPr>
                <p:nvPr/>
              </p:nvSpPr>
              <p:spPr bwMode="auto">
                <a:xfrm>
                  <a:off x="1776" y="3695"/>
                  <a:ext cx="211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CynosFS</a:t>
                  </a:r>
                </a:p>
              </p:txBody>
            </p:sp>
            <p:sp>
              <p:nvSpPr>
                <p:cNvPr id="85" name="文本框 4"/>
                <p:cNvSpPr txBox="1">
                  <a:spLocks noChangeArrowheads="1"/>
                </p:cNvSpPr>
                <p:nvPr/>
              </p:nvSpPr>
              <p:spPr bwMode="auto">
                <a:xfrm>
                  <a:off x="1834" y="4628"/>
                  <a:ext cx="1899"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200">
                      <a:solidFill>
                        <a:schemeClr val="bg1"/>
                      </a:solidFill>
                      <a:latin typeface="微软雅黑"/>
                      <a:ea typeface="微软雅黑"/>
                      <a:cs typeface="+mn-ea"/>
                      <a:sym typeface="微软雅黑"/>
                    </a:rPr>
                    <a:t>Block APL</a:t>
                  </a:r>
                </a:p>
              </p:txBody>
            </p:sp>
          </p:grpSp>
          <p:grpSp>
            <p:nvGrpSpPr>
              <p:cNvPr id="67" name="组合 28"/>
              <p:cNvGrpSpPr>
                <a:grpSpLocks/>
              </p:cNvGrpSpPr>
              <p:nvPr/>
            </p:nvGrpSpPr>
            <p:grpSpPr bwMode="auto">
              <a:xfrm>
                <a:off x="9441" y="2437"/>
                <a:ext cx="2273" cy="3000"/>
                <a:chOff x="1689" y="2437"/>
                <a:chExt cx="2273" cy="3000"/>
              </a:xfrm>
            </p:grpSpPr>
            <p:sp>
              <p:nvSpPr>
                <p:cNvPr id="72" name="矩形 29">
                  <a:extLst>
                    <a:ext uri="{FF2B5EF4-FFF2-40B4-BE49-F238E27FC236}">
                      <a16:creationId xmlns:a16="http://schemas.microsoft.com/office/drawing/2014/main" id="{08B50180-BB87-1F4E-8C17-D2137C7309FE}"/>
                    </a:ext>
                  </a:extLst>
                </p:cNvPr>
                <p:cNvSpPr/>
                <p:nvPr/>
              </p:nvSpPr>
              <p:spPr>
                <a:xfrm>
                  <a:off x="1705" y="2437"/>
                  <a:ext cx="2251" cy="3000"/>
                </a:xfrm>
                <a:prstGeom prst="rect">
                  <a:avLst/>
                </a:prstGeom>
                <a:noFill/>
                <a:ln w="12700">
                  <a:solidFill>
                    <a:srgbClr val="0950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nvGrpSpPr>
                <p:cNvPr id="73" name="组合 30"/>
                <p:cNvGrpSpPr>
                  <a:grpSpLocks/>
                </p:cNvGrpSpPr>
                <p:nvPr/>
              </p:nvGrpSpPr>
              <p:grpSpPr bwMode="auto">
                <a:xfrm>
                  <a:off x="1801" y="2539"/>
                  <a:ext cx="2058" cy="2796"/>
                  <a:chOff x="1808" y="2537"/>
                  <a:chExt cx="2058" cy="2796"/>
                </a:xfrm>
              </p:grpSpPr>
              <p:sp>
                <p:nvSpPr>
                  <p:cNvPr id="77" name="矩形 31">
                    <a:extLst>
                      <a:ext uri="{FF2B5EF4-FFF2-40B4-BE49-F238E27FC236}">
                        <a16:creationId xmlns:a16="http://schemas.microsoft.com/office/drawing/2014/main" id="{CB738CCD-2D26-0940-8C74-246C59C463CC}"/>
                      </a:ext>
                    </a:extLst>
                  </p:cNvPr>
                  <p:cNvSpPr/>
                  <p:nvPr/>
                </p:nvSpPr>
                <p:spPr>
                  <a:xfrm>
                    <a:off x="1825" y="2536"/>
                    <a:ext cx="2040" cy="933"/>
                  </a:xfrm>
                  <a:prstGeom prst="rect">
                    <a:avLst/>
                  </a:prstGeom>
                  <a:solidFill>
                    <a:srgbClr val="18B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78" name="矩形 32">
                    <a:extLst>
                      <a:ext uri="{FF2B5EF4-FFF2-40B4-BE49-F238E27FC236}">
                        <a16:creationId xmlns:a16="http://schemas.microsoft.com/office/drawing/2014/main" id="{2F58C21C-9044-9F49-91D9-8925C87C62A8}"/>
                      </a:ext>
                    </a:extLst>
                  </p:cNvPr>
                  <p:cNvSpPr/>
                  <p:nvPr/>
                </p:nvSpPr>
                <p:spPr>
                  <a:xfrm>
                    <a:off x="1825" y="4401"/>
                    <a:ext cx="2040" cy="933"/>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79" name="矩形 33">
                    <a:extLst>
                      <a:ext uri="{FF2B5EF4-FFF2-40B4-BE49-F238E27FC236}">
                        <a16:creationId xmlns:a16="http://schemas.microsoft.com/office/drawing/2014/main" id="{DCC8CB8A-7110-144B-BD93-9055CF8A11F8}"/>
                      </a:ext>
                    </a:extLst>
                  </p:cNvPr>
                  <p:cNvSpPr/>
                  <p:nvPr/>
                </p:nvSpPr>
                <p:spPr>
                  <a:xfrm>
                    <a:off x="1825" y="3469"/>
                    <a:ext cx="2040" cy="933"/>
                  </a:xfrm>
                  <a:prstGeom prst="rect">
                    <a:avLst/>
                  </a:prstGeom>
                  <a:solidFill>
                    <a:srgbClr val="29C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sp>
              <p:nvSpPr>
                <p:cNvPr id="74" name="文本框 34"/>
                <p:cNvSpPr txBox="1">
                  <a:spLocks noChangeArrowheads="1"/>
                </p:cNvSpPr>
                <p:nvPr/>
              </p:nvSpPr>
              <p:spPr bwMode="auto">
                <a:xfrm>
                  <a:off x="1689" y="2594"/>
                  <a:ext cx="2273" cy="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DB Engine</a:t>
                  </a:r>
                </a:p>
                <a:p>
                  <a:pPr algn="ctr"/>
                  <a:r>
                    <a:rPr lang="en-US" altLang="zh-CN" sz="1200">
                      <a:solidFill>
                        <a:schemeClr val="bg1"/>
                      </a:solidFill>
                      <a:latin typeface="微软雅黑"/>
                      <a:ea typeface="微软雅黑"/>
                      <a:cs typeface="+mn-ea"/>
                      <a:sym typeface="微软雅黑"/>
                    </a:rPr>
                    <a:t>(slave)</a:t>
                  </a:r>
                </a:p>
              </p:txBody>
            </p:sp>
            <p:sp>
              <p:nvSpPr>
                <p:cNvPr id="75" name="文本框 35"/>
                <p:cNvSpPr txBox="1">
                  <a:spLocks noChangeArrowheads="1"/>
                </p:cNvSpPr>
                <p:nvPr/>
              </p:nvSpPr>
              <p:spPr bwMode="auto">
                <a:xfrm>
                  <a:off x="1776" y="3695"/>
                  <a:ext cx="211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CynosFS</a:t>
                  </a:r>
                </a:p>
              </p:txBody>
            </p:sp>
            <p:sp>
              <p:nvSpPr>
                <p:cNvPr id="76" name="文本框 36"/>
                <p:cNvSpPr txBox="1">
                  <a:spLocks noChangeArrowheads="1"/>
                </p:cNvSpPr>
                <p:nvPr/>
              </p:nvSpPr>
              <p:spPr bwMode="auto">
                <a:xfrm>
                  <a:off x="1834" y="4628"/>
                  <a:ext cx="1899"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200">
                      <a:solidFill>
                        <a:schemeClr val="bg1"/>
                      </a:solidFill>
                      <a:latin typeface="微软雅黑"/>
                      <a:ea typeface="微软雅黑"/>
                      <a:cs typeface="+mn-ea"/>
                      <a:sym typeface="微软雅黑"/>
                    </a:rPr>
                    <a:t>Block APL</a:t>
                  </a:r>
                </a:p>
              </p:txBody>
            </p:sp>
          </p:grpSp>
          <p:cxnSp>
            <p:nvCxnSpPr>
              <p:cNvPr id="68" name="直接箭头连接符 38">
                <a:extLst>
                  <a:ext uri="{FF2B5EF4-FFF2-40B4-BE49-F238E27FC236}">
                    <a16:creationId xmlns:a16="http://schemas.microsoft.com/office/drawing/2014/main" id="{BAB0AD62-9746-6042-8461-F2275402BD98}"/>
                  </a:ext>
                </a:extLst>
              </p:cNvPr>
              <p:cNvCxnSpPr>
                <a:stCxn id="80" idx="1"/>
                <a:endCxn id="89" idx="3"/>
              </p:cNvCxnSpPr>
              <p:nvPr/>
            </p:nvCxnSpPr>
            <p:spPr>
              <a:xfrm flipH="1">
                <a:off x="3955" y="3939"/>
                <a:ext cx="1624" cy="0"/>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cxnSp>
            <p:nvCxnSpPr>
              <p:cNvPr id="69" name="直接箭头连接符 39">
                <a:extLst>
                  <a:ext uri="{FF2B5EF4-FFF2-40B4-BE49-F238E27FC236}">
                    <a16:creationId xmlns:a16="http://schemas.microsoft.com/office/drawing/2014/main" id="{5713F1E8-80D0-1243-95BB-DCB259597A6F}"/>
                  </a:ext>
                </a:extLst>
              </p:cNvPr>
              <p:cNvCxnSpPr>
                <a:stCxn id="80" idx="3"/>
                <a:endCxn id="72" idx="1"/>
              </p:cNvCxnSpPr>
              <p:nvPr/>
            </p:nvCxnSpPr>
            <p:spPr>
              <a:xfrm>
                <a:off x="7833" y="3939"/>
                <a:ext cx="1621" cy="0"/>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sp>
            <p:nvSpPr>
              <p:cNvPr id="70" name="文本框 40"/>
              <p:cNvSpPr txBox="1">
                <a:spLocks noChangeArrowheads="1"/>
              </p:cNvSpPr>
              <p:nvPr/>
            </p:nvSpPr>
            <p:spPr bwMode="auto">
              <a:xfrm>
                <a:off x="3514" y="2859"/>
                <a:ext cx="2445"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Wallog</a:t>
                </a:r>
              </a:p>
              <a:p>
                <a:pPr algn="ctr"/>
                <a:r>
                  <a:rPr lang="en-US" altLang="zh-CN" sz="1400">
                    <a:solidFill>
                      <a:schemeClr val="bg1"/>
                    </a:solidFill>
                    <a:latin typeface="微软雅黑"/>
                    <a:ea typeface="微软雅黑"/>
                    <a:cs typeface="+mn-ea"/>
                    <a:sym typeface="微软雅黑"/>
                  </a:rPr>
                  <a:t>Sync</a:t>
                </a:r>
              </a:p>
            </p:txBody>
          </p:sp>
          <p:sp>
            <p:nvSpPr>
              <p:cNvPr id="71" name="文本框 41"/>
              <p:cNvSpPr txBox="1">
                <a:spLocks noChangeArrowheads="1"/>
              </p:cNvSpPr>
              <p:nvPr/>
            </p:nvSpPr>
            <p:spPr bwMode="auto">
              <a:xfrm>
                <a:off x="7390" y="2859"/>
                <a:ext cx="2445"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Wallog</a:t>
                </a:r>
              </a:p>
              <a:p>
                <a:pPr algn="ctr"/>
                <a:r>
                  <a:rPr lang="en-US" altLang="zh-CN" sz="1400">
                    <a:solidFill>
                      <a:schemeClr val="bg1"/>
                    </a:solidFill>
                    <a:latin typeface="微软雅黑"/>
                    <a:ea typeface="微软雅黑"/>
                    <a:cs typeface="+mn-ea"/>
                    <a:sym typeface="微软雅黑"/>
                  </a:rPr>
                  <a:t>Sync</a:t>
                </a:r>
              </a:p>
            </p:txBody>
          </p:sp>
        </p:grpSp>
        <p:cxnSp>
          <p:nvCxnSpPr>
            <p:cNvPr id="9" name="直接连接符 45">
              <a:extLst>
                <a:ext uri="{FF2B5EF4-FFF2-40B4-BE49-F238E27FC236}">
                  <a16:creationId xmlns:a16="http://schemas.microsoft.com/office/drawing/2014/main" id="{AB94DD83-A2BF-CA4D-AE5F-E3037C7A0E7E}"/>
                </a:ext>
              </a:extLst>
            </p:cNvPr>
            <p:cNvCxnSpPr/>
            <p:nvPr/>
          </p:nvCxnSpPr>
          <p:spPr>
            <a:xfrm>
              <a:off x="2064" y="4478"/>
              <a:ext cx="0" cy="679"/>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10" name="直接箭头连接符 46">
              <a:extLst>
                <a:ext uri="{FF2B5EF4-FFF2-40B4-BE49-F238E27FC236}">
                  <a16:creationId xmlns:a16="http://schemas.microsoft.com/office/drawing/2014/main" id="{E2EFC917-CB57-4A46-B1FE-2D13354CCC23}"/>
                </a:ext>
              </a:extLst>
            </p:cNvPr>
            <p:cNvCxnSpPr/>
            <p:nvPr/>
          </p:nvCxnSpPr>
          <p:spPr>
            <a:xfrm>
              <a:off x="2064" y="5157"/>
              <a:ext cx="2807" cy="0"/>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48">
              <a:extLst>
                <a:ext uri="{FF2B5EF4-FFF2-40B4-BE49-F238E27FC236}">
                  <a16:creationId xmlns:a16="http://schemas.microsoft.com/office/drawing/2014/main" id="{917470F1-B0D5-F348-A922-18A7F01D327C}"/>
                </a:ext>
              </a:extLst>
            </p:cNvPr>
            <p:cNvCxnSpPr/>
            <p:nvPr/>
          </p:nvCxnSpPr>
          <p:spPr>
            <a:xfrm flipH="1">
              <a:off x="7024" y="5157"/>
              <a:ext cx="2875" cy="0"/>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sp>
          <p:nvSpPr>
            <p:cNvPr id="12" name="矩形 49">
              <a:extLst>
                <a:ext uri="{FF2B5EF4-FFF2-40B4-BE49-F238E27FC236}">
                  <a16:creationId xmlns:a16="http://schemas.microsoft.com/office/drawing/2014/main" id="{CFF9DE9B-57BB-EC4A-A21D-B939AF8574A0}"/>
                </a:ext>
              </a:extLst>
            </p:cNvPr>
            <p:cNvSpPr/>
            <p:nvPr/>
          </p:nvSpPr>
          <p:spPr>
            <a:xfrm>
              <a:off x="4871" y="4854"/>
              <a:ext cx="2153" cy="914"/>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a:ea typeface="微软雅黑"/>
                <a:cs typeface="+mn-ea"/>
                <a:sym typeface="微软雅黑"/>
              </a:endParaRPr>
            </a:p>
          </p:txBody>
        </p:sp>
        <p:grpSp>
          <p:nvGrpSpPr>
            <p:cNvPr id="13" name="组合 62"/>
            <p:cNvGrpSpPr>
              <a:grpSpLocks/>
            </p:cNvGrpSpPr>
            <p:nvPr/>
          </p:nvGrpSpPr>
          <p:grpSpPr bwMode="auto">
            <a:xfrm>
              <a:off x="943" y="6162"/>
              <a:ext cx="2152" cy="2876"/>
              <a:chOff x="1676" y="6073"/>
              <a:chExt cx="2152" cy="2876"/>
            </a:xfrm>
          </p:grpSpPr>
          <p:grpSp>
            <p:nvGrpSpPr>
              <p:cNvPr id="57" name="组合 60"/>
              <p:cNvGrpSpPr>
                <a:grpSpLocks/>
              </p:cNvGrpSpPr>
              <p:nvPr/>
            </p:nvGrpSpPr>
            <p:grpSpPr bwMode="auto">
              <a:xfrm>
                <a:off x="1676" y="6084"/>
                <a:ext cx="2152" cy="2865"/>
                <a:chOff x="1626" y="5964"/>
                <a:chExt cx="2152" cy="2865"/>
              </a:xfrm>
            </p:grpSpPr>
            <p:sp>
              <p:nvSpPr>
                <p:cNvPr id="59" name="矩形 50">
                  <a:extLst>
                    <a:ext uri="{FF2B5EF4-FFF2-40B4-BE49-F238E27FC236}">
                      <a16:creationId xmlns:a16="http://schemas.microsoft.com/office/drawing/2014/main" id="{DD2CFAA4-F97E-9A49-AD59-BCEE2551BE46}"/>
                    </a:ext>
                  </a:extLst>
                </p:cNvPr>
                <p:cNvSpPr/>
                <p:nvPr/>
              </p:nvSpPr>
              <p:spPr>
                <a:xfrm>
                  <a:off x="1625" y="5981"/>
                  <a:ext cx="2153" cy="2847"/>
                </a:xfrm>
                <a:prstGeom prst="rect">
                  <a:avLst/>
                </a:prstGeom>
                <a:noFill/>
                <a:ln>
                  <a:solidFill>
                    <a:srgbClr val="0950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nvGrpSpPr>
                <p:cNvPr id="60" name="组合 59"/>
                <p:cNvGrpSpPr>
                  <a:grpSpLocks/>
                </p:cNvGrpSpPr>
                <p:nvPr/>
              </p:nvGrpSpPr>
              <p:grpSpPr bwMode="auto">
                <a:xfrm>
                  <a:off x="1786" y="6910"/>
                  <a:ext cx="1831" cy="1852"/>
                  <a:chOff x="1786" y="6910"/>
                  <a:chExt cx="1831" cy="1852"/>
                </a:xfrm>
              </p:grpSpPr>
              <p:sp>
                <p:nvSpPr>
                  <p:cNvPr id="61" name="矩形 54">
                    <a:extLst>
                      <a:ext uri="{FF2B5EF4-FFF2-40B4-BE49-F238E27FC236}">
                        <a16:creationId xmlns:a16="http://schemas.microsoft.com/office/drawing/2014/main" id="{107E40E0-9C6B-2A41-B1A5-A7B78ED4E625}"/>
                      </a:ext>
                    </a:extLst>
                  </p:cNvPr>
                  <p:cNvSpPr/>
                  <p:nvPr/>
                </p:nvSpPr>
                <p:spPr>
                  <a:xfrm>
                    <a:off x="1768" y="6911"/>
                    <a:ext cx="810" cy="810"/>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62" name="矩形 56">
                    <a:extLst>
                      <a:ext uri="{FF2B5EF4-FFF2-40B4-BE49-F238E27FC236}">
                        <a16:creationId xmlns:a16="http://schemas.microsoft.com/office/drawing/2014/main" id="{4689B046-C472-9248-A95D-87F227C744B4}"/>
                      </a:ext>
                    </a:extLst>
                  </p:cNvPr>
                  <p:cNvSpPr/>
                  <p:nvPr/>
                </p:nvSpPr>
                <p:spPr>
                  <a:xfrm>
                    <a:off x="2790" y="6911"/>
                    <a:ext cx="810" cy="810"/>
                  </a:xfrm>
                  <a:prstGeom prst="rect">
                    <a:avLst/>
                  </a:prstGeom>
                  <a:solidFill>
                    <a:srgbClr val="18B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63" name="矩形 57">
                    <a:extLst>
                      <a:ext uri="{FF2B5EF4-FFF2-40B4-BE49-F238E27FC236}">
                        <a16:creationId xmlns:a16="http://schemas.microsoft.com/office/drawing/2014/main" id="{4790BEA9-5906-904F-A0AF-B579457E7DD4}"/>
                      </a:ext>
                    </a:extLst>
                  </p:cNvPr>
                  <p:cNvSpPr/>
                  <p:nvPr/>
                </p:nvSpPr>
                <p:spPr>
                  <a:xfrm>
                    <a:off x="1768" y="7951"/>
                    <a:ext cx="810" cy="810"/>
                  </a:xfrm>
                  <a:prstGeom prst="rect">
                    <a:avLst/>
                  </a:prstGeom>
                  <a:solidFill>
                    <a:srgbClr val="29C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64" name="矩形 58">
                    <a:extLst>
                      <a:ext uri="{FF2B5EF4-FFF2-40B4-BE49-F238E27FC236}">
                        <a16:creationId xmlns:a16="http://schemas.microsoft.com/office/drawing/2014/main" id="{0DCD82B2-E397-F749-ADF9-3571B49C41BD}"/>
                      </a:ext>
                    </a:extLst>
                  </p:cNvPr>
                  <p:cNvSpPr/>
                  <p:nvPr/>
                </p:nvSpPr>
                <p:spPr>
                  <a:xfrm>
                    <a:off x="2790" y="7951"/>
                    <a:ext cx="810" cy="810"/>
                  </a:xfrm>
                  <a:prstGeom prst="rect">
                    <a:avLst/>
                  </a:prstGeom>
                  <a:solidFill>
                    <a:srgbClr val="118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grpSp>
          </p:grpSp>
          <p:sp>
            <p:nvSpPr>
              <p:cNvPr id="58" name="文本框 61"/>
              <p:cNvSpPr txBox="1">
                <a:spLocks noChangeArrowheads="1"/>
              </p:cNvSpPr>
              <p:nvPr/>
            </p:nvSpPr>
            <p:spPr bwMode="auto">
              <a:xfrm>
                <a:off x="1835" y="6073"/>
                <a:ext cx="1831"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rgbClr val="0070C0"/>
                    </a:solidFill>
                    <a:latin typeface="微软雅黑"/>
                    <a:ea typeface="微软雅黑"/>
                    <a:cs typeface="+mn-ea"/>
                    <a:sym typeface="微软雅黑"/>
                  </a:rPr>
                  <a:t>storage</a:t>
                </a:r>
              </a:p>
              <a:p>
                <a:pPr algn="ctr"/>
                <a:r>
                  <a:rPr lang="en-US" altLang="zh-CN" sz="1400">
                    <a:solidFill>
                      <a:srgbClr val="0070C0"/>
                    </a:solidFill>
                    <a:latin typeface="微软雅黑"/>
                    <a:ea typeface="微软雅黑"/>
                    <a:cs typeface="+mn-ea"/>
                    <a:sym typeface="微软雅黑"/>
                  </a:rPr>
                  <a:t>service</a:t>
                </a:r>
              </a:p>
            </p:txBody>
          </p:sp>
        </p:grpSp>
        <p:grpSp>
          <p:nvGrpSpPr>
            <p:cNvPr id="14" name="组合 63"/>
            <p:cNvGrpSpPr>
              <a:grpSpLocks/>
            </p:cNvGrpSpPr>
            <p:nvPr/>
          </p:nvGrpSpPr>
          <p:grpSpPr bwMode="auto">
            <a:xfrm>
              <a:off x="4871" y="6162"/>
              <a:ext cx="2152" cy="2876"/>
              <a:chOff x="1676" y="6073"/>
              <a:chExt cx="2152" cy="2876"/>
            </a:xfrm>
          </p:grpSpPr>
          <p:grpSp>
            <p:nvGrpSpPr>
              <p:cNvPr id="49" name="组合 64"/>
              <p:cNvGrpSpPr>
                <a:grpSpLocks/>
              </p:cNvGrpSpPr>
              <p:nvPr/>
            </p:nvGrpSpPr>
            <p:grpSpPr bwMode="auto">
              <a:xfrm>
                <a:off x="1676" y="6084"/>
                <a:ext cx="2152" cy="2865"/>
                <a:chOff x="1626" y="5964"/>
                <a:chExt cx="2152" cy="2865"/>
              </a:xfrm>
            </p:grpSpPr>
            <p:sp>
              <p:nvSpPr>
                <p:cNvPr id="51" name="矩形 65">
                  <a:extLst>
                    <a:ext uri="{FF2B5EF4-FFF2-40B4-BE49-F238E27FC236}">
                      <a16:creationId xmlns:a16="http://schemas.microsoft.com/office/drawing/2014/main" id="{EC218FC7-557C-CB4B-BDBA-5D4539ECBAC8}"/>
                    </a:ext>
                  </a:extLst>
                </p:cNvPr>
                <p:cNvSpPr/>
                <p:nvPr/>
              </p:nvSpPr>
              <p:spPr>
                <a:xfrm>
                  <a:off x="1626" y="5981"/>
                  <a:ext cx="2153" cy="2847"/>
                </a:xfrm>
                <a:prstGeom prst="rect">
                  <a:avLst/>
                </a:prstGeom>
                <a:noFill/>
                <a:ln>
                  <a:solidFill>
                    <a:srgbClr val="0950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nvGrpSpPr>
                <p:cNvPr id="52" name="组合 66"/>
                <p:cNvGrpSpPr>
                  <a:grpSpLocks/>
                </p:cNvGrpSpPr>
                <p:nvPr/>
              </p:nvGrpSpPr>
              <p:grpSpPr bwMode="auto">
                <a:xfrm>
                  <a:off x="1786" y="6910"/>
                  <a:ext cx="1831" cy="1827"/>
                  <a:chOff x="1786" y="6910"/>
                  <a:chExt cx="1831" cy="1827"/>
                </a:xfrm>
              </p:grpSpPr>
              <p:sp>
                <p:nvSpPr>
                  <p:cNvPr id="53" name="矩形 67">
                    <a:extLst>
                      <a:ext uri="{FF2B5EF4-FFF2-40B4-BE49-F238E27FC236}">
                        <a16:creationId xmlns:a16="http://schemas.microsoft.com/office/drawing/2014/main" id="{58590546-5718-A844-AC29-D6DB1ED078D9}"/>
                      </a:ext>
                    </a:extLst>
                  </p:cNvPr>
                  <p:cNvSpPr/>
                  <p:nvPr/>
                </p:nvSpPr>
                <p:spPr>
                  <a:xfrm>
                    <a:off x="1785" y="6911"/>
                    <a:ext cx="810" cy="810"/>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54" name="矩形 68">
                    <a:extLst>
                      <a:ext uri="{FF2B5EF4-FFF2-40B4-BE49-F238E27FC236}">
                        <a16:creationId xmlns:a16="http://schemas.microsoft.com/office/drawing/2014/main" id="{91F72D14-25F8-EA40-B549-878ADBA7C77F}"/>
                      </a:ext>
                    </a:extLst>
                  </p:cNvPr>
                  <p:cNvSpPr/>
                  <p:nvPr/>
                </p:nvSpPr>
                <p:spPr>
                  <a:xfrm>
                    <a:off x="2807" y="7926"/>
                    <a:ext cx="810" cy="810"/>
                  </a:xfrm>
                  <a:prstGeom prst="rect">
                    <a:avLst/>
                  </a:prstGeom>
                  <a:solidFill>
                    <a:srgbClr val="18B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55" name="矩形 69">
                    <a:extLst>
                      <a:ext uri="{FF2B5EF4-FFF2-40B4-BE49-F238E27FC236}">
                        <a16:creationId xmlns:a16="http://schemas.microsoft.com/office/drawing/2014/main" id="{120EA62E-0D15-D649-A392-E584C5FF6D59}"/>
                      </a:ext>
                    </a:extLst>
                  </p:cNvPr>
                  <p:cNvSpPr/>
                  <p:nvPr/>
                </p:nvSpPr>
                <p:spPr>
                  <a:xfrm>
                    <a:off x="2804" y="6923"/>
                    <a:ext cx="810" cy="810"/>
                  </a:xfrm>
                  <a:prstGeom prst="rect">
                    <a:avLst/>
                  </a:prstGeom>
                  <a:solidFill>
                    <a:srgbClr val="29C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56" name="矩形 70">
                    <a:extLst>
                      <a:ext uri="{FF2B5EF4-FFF2-40B4-BE49-F238E27FC236}">
                        <a16:creationId xmlns:a16="http://schemas.microsoft.com/office/drawing/2014/main" id="{F2756B9B-CD08-3947-9D1E-23F8CF64D020}"/>
                      </a:ext>
                    </a:extLst>
                  </p:cNvPr>
                  <p:cNvSpPr/>
                  <p:nvPr/>
                </p:nvSpPr>
                <p:spPr>
                  <a:xfrm>
                    <a:off x="1785" y="7926"/>
                    <a:ext cx="810" cy="810"/>
                  </a:xfrm>
                  <a:prstGeom prst="rect">
                    <a:avLst/>
                  </a:prstGeom>
                  <a:solidFill>
                    <a:srgbClr val="118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grpSp>
          </p:grpSp>
          <p:sp>
            <p:nvSpPr>
              <p:cNvPr id="50" name="文本框 71"/>
              <p:cNvSpPr txBox="1">
                <a:spLocks noChangeArrowheads="1"/>
              </p:cNvSpPr>
              <p:nvPr/>
            </p:nvSpPr>
            <p:spPr bwMode="auto">
              <a:xfrm>
                <a:off x="1735" y="6073"/>
                <a:ext cx="2044"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rgbClr val="0070C0"/>
                    </a:solidFill>
                    <a:latin typeface="微软雅黑"/>
                    <a:ea typeface="微软雅黑"/>
                    <a:cs typeface="+mn-ea"/>
                    <a:sym typeface="微软雅黑"/>
                  </a:rPr>
                  <a:t>storage</a:t>
                </a:r>
              </a:p>
              <a:p>
                <a:pPr algn="ctr"/>
                <a:r>
                  <a:rPr lang="en-US" altLang="zh-CN" sz="1400">
                    <a:solidFill>
                      <a:srgbClr val="0070C0"/>
                    </a:solidFill>
                    <a:latin typeface="微软雅黑"/>
                    <a:ea typeface="微软雅黑"/>
                    <a:cs typeface="+mn-ea"/>
                    <a:sym typeface="微软雅黑"/>
                  </a:rPr>
                  <a:t>service</a:t>
                </a:r>
              </a:p>
            </p:txBody>
          </p:sp>
        </p:grpSp>
        <p:grpSp>
          <p:nvGrpSpPr>
            <p:cNvPr id="15" name="组合 73"/>
            <p:cNvGrpSpPr>
              <a:grpSpLocks/>
            </p:cNvGrpSpPr>
            <p:nvPr/>
          </p:nvGrpSpPr>
          <p:grpSpPr bwMode="auto">
            <a:xfrm>
              <a:off x="8797" y="6162"/>
              <a:ext cx="2152" cy="2876"/>
              <a:chOff x="1676" y="6073"/>
              <a:chExt cx="2152" cy="2876"/>
            </a:xfrm>
          </p:grpSpPr>
          <p:grpSp>
            <p:nvGrpSpPr>
              <p:cNvPr id="41" name="组合 74"/>
              <p:cNvGrpSpPr>
                <a:grpSpLocks/>
              </p:cNvGrpSpPr>
              <p:nvPr/>
            </p:nvGrpSpPr>
            <p:grpSpPr bwMode="auto">
              <a:xfrm>
                <a:off x="1676" y="6084"/>
                <a:ext cx="2152" cy="2865"/>
                <a:chOff x="1626" y="5964"/>
                <a:chExt cx="2152" cy="2865"/>
              </a:xfrm>
            </p:grpSpPr>
            <p:sp>
              <p:nvSpPr>
                <p:cNvPr id="43" name="矩形 75">
                  <a:extLst>
                    <a:ext uri="{FF2B5EF4-FFF2-40B4-BE49-F238E27FC236}">
                      <a16:creationId xmlns:a16="http://schemas.microsoft.com/office/drawing/2014/main" id="{92B22C3A-62F6-7647-AF20-AD85BCD9D539}"/>
                    </a:ext>
                  </a:extLst>
                </p:cNvPr>
                <p:cNvSpPr/>
                <p:nvPr/>
              </p:nvSpPr>
              <p:spPr>
                <a:xfrm>
                  <a:off x="1627" y="5981"/>
                  <a:ext cx="2150" cy="2847"/>
                </a:xfrm>
                <a:prstGeom prst="rect">
                  <a:avLst/>
                </a:prstGeom>
                <a:noFill/>
                <a:ln>
                  <a:solidFill>
                    <a:srgbClr val="0950F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grpSp>
              <p:nvGrpSpPr>
                <p:cNvPr id="44" name="组合 76"/>
                <p:cNvGrpSpPr>
                  <a:grpSpLocks/>
                </p:cNvGrpSpPr>
                <p:nvPr/>
              </p:nvGrpSpPr>
              <p:grpSpPr bwMode="auto">
                <a:xfrm>
                  <a:off x="1845" y="6906"/>
                  <a:ext cx="1772" cy="1769"/>
                  <a:chOff x="1845" y="6906"/>
                  <a:chExt cx="1772" cy="1769"/>
                </a:xfrm>
              </p:grpSpPr>
              <p:sp>
                <p:nvSpPr>
                  <p:cNvPr id="45" name="矩形 77">
                    <a:extLst>
                      <a:ext uri="{FF2B5EF4-FFF2-40B4-BE49-F238E27FC236}">
                        <a16:creationId xmlns:a16="http://schemas.microsoft.com/office/drawing/2014/main" id="{95B1D39C-63B5-9140-B469-D09AF9B4F8CD}"/>
                      </a:ext>
                    </a:extLst>
                  </p:cNvPr>
                  <p:cNvSpPr/>
                  <p:nvPr/>
                </p:nvSpPr>
                <p:spPr>
                  <a:xfrm>
                    <a:off x="2798" y="7865"/>
                    <a:ext cx="792" cy="810"/>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46" name="矩形 78">
                    <a:extLst>
                      <a:ext uri="{FF2B5EF4-FFF2-40B4-BE49-F238E27FC236}">
                        <a16:creationId xmlns:a16="http://schemas.microsoft.com/office/drawing/2014/main" id="{09DBD1E1-748D-5E46-8D51-2FF99166DCB5}"/>
                      </a:ext>
                    </a:extLst>
                  </p:cNvPr>
                  <p:cNvSpPr/>
                  <p:nvPr/>
                </p:nvSpPr>
                <p:spPr>
                  <a:xfrm>
                    <a:off x="2807" y="6926"/>
                    <a:ext cx="792" cy="795"/>
                  </a:xfrm>
                  <a:prstGeom prst="rect">
                    <a:avLst/>
                  </a:prstGeom>
                  <a:solidFill>
                    <a:srgbClr val="18BD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47" name="矩形 79">
                    <a:extLst>
                      <a:ext uri="{FF2B5EF4-FFF2-40B4-BE49-F238E27FC236}">
                        <a16:creationId xmlns:a16="http://schemas.microsoft.com/office/drawing/2014/main" id="{1A614190-9CED-474E-A39A-4F2418CBF698}"/>
                      </a:ext>
                    </a:extLst>
                  </p:cNvPr>
                  <p:cNvSpPr/>
                  <p:nvPr/>
                </p:nvSpPr>
                <p:spPr>
                  <a:xfrm>
                    <a:off x="1868" y="6923"/>
                    <a:ext cx="792" cy="795"/>
                  </a:xfrm>
                  <a:prstGeom prst="rect">
                    <a:avLst/>
                  </a:prstGeom>
                  <a:solidFill>
                    <a:srgbClr val="29C57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sp>
                <p:nvSpPr>
                  <p:cNvPr id="48" name="矩形 80">
                    <a:extLst>
                      <a:ext uri="{FF2B5EF4-FFF2-40B4-BE49-F238E27FC236}">
                        <a16:creationId xmlns:a16="http://schemas.microsoft.com/office/drawing/2014/main" id="{9D592F33-40BF-6246-B935-0E56684C3208}"/>
                      </a:ext>
                    </a:extLst>
                  </p:cNvPr>
                  <p:cNvSpPr/>
                  <p:nvPr/>
                </p:nvSpPr>
                <p:spPr>
                  <a:xfrm>
                    <a:off x="1862" y="7862"/>
                    <a:ext cx="792" cy="807"/>
                  </a:xfrm>
                  <a:prstGeom prst="rect">
                    <a:avLst/>
                  </a:prstGeom>
                  <a:solidFill>
                    <a:srgbClr val="118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latin typeface="微软雅黑"/>
                        <a:ea typeface="微软雅黑"/>
                        <a:cs typeface="+mn-ea"/>
                        <a:sym typeface="微软雅黑"/>
                      </a:rPr>
                      <a:t>seg</a:t>
                    </a:r>
                  </a:p>
                </p:txBody>
              </p:sp>
            </p:grpSp>
          </p:grpSp>
          <p:sp>
            <p:nvSpPr>
              <p:cNvPr id="42" name="文本框 81"/>
              <p:cNvSpPr txBox="1">
                <a:spLocks noChangeArrowheads="1"/>
              </p:cNvSpPr>
              <p:nvPr/>
            </p:nvSpPr>
            <p:spPr bwMode="auto">
              <a:xfrm>
                <a:off x="1735" y="6073"/>
                <a:ext cx="2044"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rgbClr val="0070C0"/>
                    </a:solidFill>
                    <a:latin typeface="微软雅黑"/>
                    <a:ea typeface="微软雅黑"/>
                    <a:cs typeface="+mn-ea"/>
                    <a:sym typeface="微软雅黑"/>
                  </a:rPr>
                  <a:t>storage</a:t>
                </a:r>
              </a:p>
              <a:p>
                <a:pPr algn="ctr"/>
                <a:r>
                  <a:rPr lang="en-US" altLang="zh-CN" sz="1400">
                    <a:solidFill>
                      <a:srgbClr val="0070C0"/>
                    </a:solidFill>
                    <a:latin typeface="微软雅黑"/>
                    <a:ea typeface="微软雅黑"/>
                    <a:cs typeface="+mn-ea"/>
                    <a:sym typeface="微软雅黑"/>
                  </a:rPr>
                  <a:t>service</a:t>
                </a:r>
              </a:p>
            </p:txBody>
          </p:sp>
        </p:grpSp>
        <p:cxnSp>
          <p:nvCxnSpPr>
            <p:cNvPr id="16" name="直接连接符 83">
              <a:extLst>
                <a:ext uri="{FF2B5EF4-FFF2-40B4-BE49-F238E27FC236}">
                  <a16:creationId xmlns:a16="http://schemas.microsoft.com/office/drawing/2014/main" id="{126A5548-DC41-F94F-A1E6-FE2FEC86C013}"/>
                </a:ext>
              </a:extLst>
            </p:cNvPr>
            <p:cNvCxnSpPr/>
            <p:nvPr/>
          </p:nvCxnSpPr>
          <p:spPr>
            <a:xfrm>
              <a:off x="2070" y="5496"/>
              <a:ext cx="0" cy="676"/>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17" name="直接箭头连接符 84">
              <a:extLst>
                <a:ext uri="{FF2B5EF4-FFF2-40B4-BE49-F238E27FC236}">
                  <a16:creationId xmlns:a16="http://schemas.microsoft.com/office/drawing/2014/main" id="{3416F2A9-758C-204B-8646-000866835C38}"/>
                </a:ext>
              </a:extLst>
            </p:cNvPr>
            <p:cNvCxnSpPr/>
            <p:nvPr/>
          </p:nvCxnSpPr>
          <p:spPr>
            <a:xfrm>
              <a:off x="2064" y="5496"/>
              <a:ext cx="2807" cy="0"/>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连接符 85">
              <a:extLst>
                <a:ext uri="{FF2B5EF4-FFF2-40B4-BE49-F238E27FC236}">
                  <a16:creationId xmlns:a16="http://schemas.microsoft.com/office/drawing/2014/main" id="{9A5B1C61-DDBD-0440-98AC-281CC9B0880B}"/>
                </a:ext>
              </a:extLst>
            </p:cNvPr>
            <p:cNvCxnSpPr/>
            <p:nvPr/>
          </p:nvCxnSpPr>
          <p:spPr>
            <a:xfrm>
              <a:off x="9874" y="4478"/>
              <a:ext cx="0" cy="679"/>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19" name="直接连接符 86">
              <a:extLst>
                <a:ext uri="{FF2B5EF4-FFF2-40B4-BE49-F238E27FC236}">
                  <a16:creationId xmlns:a16="http://schemas.microsoft.com/office/drawing/2014/main" id="{2CABAADB-4EE8-2845-9D8C-8A4A2999A003}"/>
                </a:ext>
              </a:extLst>
            </p:cNvPr>
            <p:cNvCxnSpPr/>
            <p:nvPr/>
          </p:nvCxnSpPr>
          <p:spPr>
            <a:xfrm>
              <a:off x="9874" y="5496"/>
              <a:ext cx="0" cy="676"/>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20" name="直接箭头连接符 87">
              <a:extLst>
                <a:ext uri="{FF2B5EF4-FFF2-40B4-BE49-F238E27FC236}">
                  <a16:creationId xmlns:a16="http://schemas.microsoft.com/office/drawing/2014/main" id="{E979FC04-76BE-1F43-ABC1-E5FADD5E9F5E}"/>
                </a:ext>
              </a:extLst>
            </p:cNvPr>
            <p:cNvCxnSpPr/>
            <p:nvPr/>
          </p:nvCxnSpPr>
          <p:spPr>
            <a:xfrm flipH="1">
              <a:off x="7024" y="5496"/>
              <a:ext cx="2875" cy="0"/>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88">
              <a:extLst>
                <a:ext uri="{FF2B5EF4-FFF2-40B4-BE49-F238E27FC236}">
                  <a16:creationId xmlns:a16="http://schemas.microsoft.com/office/drawing/2014/main" id="{25AD68B4-5D8E-CF4D-A5C1-0B2EE4F6C10E}"/>
                </a:ext>
              </a:extLst>
            </p:cNvPr>
            <p:cNvCxnSpPr>
              <a:stCxn id="80" idx="2"/>
              <a:endCxn id="12" idx="0"/>
            </p:cNvCxnSpPr>
            <p:nvPr/>
          </p:nvCxnSpPr>
          <p:spPr>
            <a:xfrm>
              <a:off x="5945" y="4478"/>
              <a:ext cx="3" cy="376"/>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89">
              <a:extLst>
                <a:ext uri="{FF2B5EF4-FFF2-40B4-BE49-F238E27FC236}">
                  <a16:creationId xmlns:a16="http://schemas.microsoft.com/office/drawing/2014/main" id="{75CC1716-3FB0-E241-A111-0F3EFF7E9DBC}"/>
                </a:ext>
              </a:extLst>
            </p:cNvPr>
            <p:cNvCxnSpPr>
              <a:stCxn id="50" idx="0"/>
              <a:endCxn id="12" idx="2"/>
            </p:cNvCxnSpPr>
            <p:nvPr/>
          </p:nvCxnSpPr>
          <p:spPr>
            <a:xfrm flipH="1" flipV="1">
              <a:off x="5948" y="5768"/>
              <a:ext cx="6" cy="407"/>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连接符 90">
              <a:extLst>
                <a:ext uri="{FF2B5EF4-FFF2-40B4-BE49-F238E27FC236}">
                  <a16:creationId xmlns:a16="http://schemas.microsoft.com/office/drawing/2014/main" id="{C0DEA0E6-557B-E44D-9E24-50E3F28396E8}"/>
                </a:ext>
              </a:extLst>
            </p:cNvPr>
            <p:cNvCxnSpPr/>
            <p:nvPr/>
          </p:nvCxnSpPr>
          <p:spPr>
            <a:xfrm>
              <a:off x="2018" y="9062"/>
              <a:ext cx="0" cy="431"/>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24" name="直接连接符 91">
              <a:extLst>
                <a:ext uri="{FF2B5EF4-FFF2-40B4-BE49-F238E27FC236}">
                  <a16:creationId xmlns:a16="http://schemas.microsoft.com/office/drawing/2014/main" id="{72891885-FA93-2C4A-879A-3DBB47521AA6}"/>
                </a:ext>
              </a:extLst>
            </p:cNvPr>
            <p:cNvCxnSpPr/>
            <p:nvPr/>
          </p:nvCxnSpPr>
          <p:spPr>
            <a:xfrm>
              <a:off x="9841" y="9038"/>
              <a:ext cx="0" cy="431"/>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25" name="直接连接符 92">
              <a:extLst>
                <a:ext uri="{FF2B5EF4-FFF2-40B4-BE49-F238E27FC236}">
                  <a16:creationId xmlns:a16="http://schemas.microsoft.com/office/drawing/2014/main" id="{130C3C08-3E3E-F142-8976-DD0EB243264A}"/>
                </a:ext>
              </a:extLst>
            </p:cNvPr>
            <p:cNvCxnSpPr/>
            <p:nvPr/>
          </p:nvCxnSpPr>
          <p:spPr>
            <a:xfrm>
              <a:off x="2018" y="9469"/>
              <a:ext cx="7819" cy="21"/>
            </a:xfrm>
            <a:prstGeom prst="line">
              <a:avLst/>
            </a:prstGeom>
            <a:ln w="12700">
              <a:solidFill>
                <a:srgbClr val="0950F9"/>
              </a:solidFill>
            </a:ln>
          </p:spPr>
          <p:style>
            <a:lnRef idx="1">
              <a:schemeClr val="accent1"/>
            </a:lnRef>
            <a:fillRef idx="0">
              <a:schemeClr val="accent1"/>
            </a:fillRef>
            <a:effectRef idx="0">
              <a:schemeClr val="accent1"/>
            </a:effectRef>
            <a:fontRef idx="minor">
              <a:schemeClr val="tx1"/>
            </a:fontRef>
          </p:style>
        </p:cxnSp>
        <p:cxnSp>
          <p:nvCxnSpPr>
            <p:cNvPr id="26" name="直接箭头连接符 94">
              <a:extLst>
                <a:ext uri="{FF2B5EF4-FFF2-40B4-BE49-F238E27FC236}">
                  <a16:creationId xmlns:a16="http://schemas.microsoft.com/office/drawing/2014/main" id="{912509D1-8D5A-1B4A-BD49-6012299D6301}"/>
                </a:ext>
              </a:extLst>
            </p:cNvPr>
            <p:cNvCxnSpPr/>
            <p:nvPr/>
          </p:nvCxnSpPr>
          <p:spPr>
            <a:xfrm>
              <a:off x="5948" y="9083"/>
              <a:ext cx="0" cy="709"/>
            </a:xfrm>
            <a:prstGeom prst="straightConnector1">
              <a:avLst/>
            </a:prstGeom>
            <a:ln w="12700">
              <a:solidFill>
                <a:srgbClr val="0950F9"/>
              </a:solidFill>
              <a:tailEnd type="arrow"/>
            </a:ln>
          </p:spPr>
          <p:style>
            <a:lnRef idx="1">
              <a:schemeClr val="accent1"/>
            </a:lnRef>
            <a:fillRef idx="0">
              <a:schemeClr val="accent1"/>
            </a:fillRef>
            <a:effectRef idx="0">
              <a:schemeClr val="accent1"/>
            </a:effectRef>
            <a:fontRef idx="minor">
              <a:schemeClr val="tx1"/>
            </a:fontRef>
          </p:style>
        </p:cxnSp>
        <p:sp>
          <p:nvSpPr>
            <p:cNvPr id="27" name="矩形 95">
              <a:extLst>
                <a:ext uri="{FF2B5EF4-FFF2-40B4-BE49-F238E27FC236}">
                  <a16:creationId xmlns:a16="http://schemas.microsoft.com/office/drawing/2014/main" id="{C9DD1999-B52E-6A44-B27E-028FFBC7C30E}"/>
                </a:ext>
              </a:extLst>
            </p:cNvPr>
            <p:cNvSpPr/>
            <p:nvPr/>
          </p:nvSpPr>
          <p:spPr>
            <a:xfrm>
              <a:off x="991" y="9750"/>
              <a:ext cx="9960" cy="734"/>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sp>
          <p:nvSpPr>
            <p:cNvPr id="28" name="文本框 96"/>
            <p:cNvSpPr txBox="1">
              <a:spLocks noChangeArrowheads="1"/>
            </p:cNvSpPr>
            <p:nvPr/>
          </p:nvSpPr>
          <p:spPr bwMode="auto">
            <a:xfrm>
              <a:off x="3932" y="9876"/>
              <a:ext cx="4077"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chemeClr val="bg1"/>
                  </a:solidFill>
                  <a:latin typeface="微软雅黑"/>
                  <a:ea typeface="微软雅黑"/>
                  <a:cs typeface="+mn-ea"/>
                  <a:sym typeface="微软雅黑"/>
                </a:rPr>
                <a:t>Cold Back up Storage</a:t>
              </a:r>
            </a:p>
          </p:txBody>
        </p:sp>
        <p:grpSp>
          <p:nvGrpSpPr>
            <p:cNvPr id="29" name="组合 107"/>
            <p:cNvGrpSpPr>
              <a:grpSpLocks/>
            </p:cNvGrpSpPr>
            <p:nvPr/>
          </p:nvGrpSpPr>
          <p:grpSpPr bwMode="auto">
            <a:xfrm>
              <a:off x="11128" y="2946"/>
              <a:ext cx="1838" cy="2526"/>
              <a:chOff x="11745" y="2946"/>
              <a:chExt cx="1838" cy="2526"/>
            </a:xfrm>
          </p:grpSpPr>
          <p:grpSp>
            <p:nvGrpSpPr>
              <p:cNvPr id="36" name="组合 105"/>
              <p:cNvGrpSpPr>
                <a:grpSpLocks/>
              </p:cNvGrpSpPr>
              <p:nvPr/>
            </p:nvGrpSpPr>
            <p:grpSpPr bwMode="auto">
              <a:xfrm>
                <a:off x="12108" y="2946"/>
                <a:ext cx="1112" cy="1074"/>
                <a:chOff x="12108" y="2946"/>
                <a:chExt cx="1112" cy="1074"/>
              </a:xfrm>
            </p:grpSpPr>
            <p:sp>
              <p:nvSpPr>
                <p:cNvPr id="38" name="矩形 98">
                  <a:extLst>
                    <a:ext uri="{FF2B5EF4-FFF2-40B4-BE49-F238E27FC236}">
                      <a16:creationId xmlns:a16="http://schemas.microsoft.com/office/drawing/2014/main" id="{97AC0004-FCB9-5F44-8091-66794E061D34}"/>
                    </a:ext>
                  </a:extLst>
                </p:cNvPr>
                <p:cNvSpPr/>
                <p:nvPr/>
              </p:nvSpPr>
              <p:spPr>
                <a:xfrm>
                  <a:off x="12109" y="2946"/>
                  <a:ext cx="1110" cy="1073"/>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pic>
              <p:nvPicPr>
                <p:cNvPr id="40" name="图片 99"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9" y="2978"/>
                  <a:ext cx="1010"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文本框 102"/>
              <p:cNvSpPr txBox="1">
                <a:spLocks noChangeArrowheads="1"/>
              </p:cNvSpPr>
              <p:nvPr/>
            </p:nvSpPr>
            <p:spPr bwMode="auto">
              <a:xfrm>
                <a:off x="11745" y="4052"/>
                <a:ext cx="1838" cy="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rgbClr val="0070C0"/>
                    </a:solidFill>
                    <a:latin typeface="微软雅黑"/>
                    <a:ea typeface="微软雅黑"/>
                    <a:cs typeface="+mn-ea"/>
                    <a:sym typeface="微软雅黑"/>
                  </a:rPr>
                  <a:t>db instance</a:t>
                </a:r>
              </a:p>
              <a:p>
                <a:pPr algn="ctr"/>
                <a:r>
                  <a:rPr lang="en-US" altLang="zh-CN" sz="1400">
                    <a:solidFill>
                      <a:srgbClr val="0070C0"/>
                    </a:solidFill>
                    <a:latin typeface="微软雅黑"/>
                    <a:ea typeface="微软雅黑"/>
                    <a:cs typeface="+mn-ea"/>
                    <a:sym typeface="微软雅黑"/>
                  </a:rPr>
                  <a:t>manager</a:t>
                </a:r>
              </a:p>
            </p:txBody>
          </p:sp>
        </p:grpSp>
        <p:grpSp>
          <p:nvGrpSpPr>
            <p:cNvPr id="31" name="组合 106"/>
            <p:cNvGrpSpPr>
              <a:grpSpLocks/>
            </p:cNvGrpSpPr>
            <p:nvPr/>
          </p:nvGrpSpPr>
          <p:grpSpPr bwMode="auto">
            <a:xfrm>
              <a:off x="10915" y="6987"/>
              <a:ext cx="2265" cy="2582"/>
              <a:chOff x="11532" y="6987"/>
              <a:chExt cx="2265" cy="2582"/>
            </a:xfrm>
          </p:grpSpPr>
          <p:grpSp>
            <p:nvGrpSpPr>
              <p:cNvPr id="32" name="组合 104"/>
              <p:cNvGrpSpPr>
                <a:grpSpLocks/>
              </p:cNvGrpSpPr>
              <p:nvPr/>
            </p:nvGrpSpPr>
            <p:grpSpPr bwMode="auto">
              <a:xfrm>
                <a:off x="12108" y="6987"/>
                <a:ext cx="1112" cy="1074"/>
                <a:chOff x="12108" y="6987"/>
                <a:chExt cx="1112" cy="1074"/>
              </a:xfrm>
            </p:grpSpPr>
            <p:sp>
              <p:nvSpPr>
                <p:cNvPr id="34" name="矩形 100">
                  <a:extLst>
                    <a:ext uri="{FF2B5EF4-FFF2-40B4-BE49-F238E27FC236}">
                      <a16:creationId xmlns:a16="http://schemas.microsoft.com/office/drawing/2014/main" id="{CB9446CB-E673-D243-8809-23C37BCBE93A}"/>
                    </a:ext>
                  </a:extLst>
                </p:cNvPr>
                <p:cNvSpPr/>
                <p:nvPr/>
              </p:nvSpPr>
              <p:spPr>
                <a:xfrm>
                  <a:off x="12091" y="6986"/>
                  <a:ext cx="1128" cy="1058"/>
                </a:xfrm>
                <a:prstGeom prst="rect">
                  <a:avLst/>
                </a:prstGeom>
                <a:solidFill>
                  <a:srgbClr val="095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a:ea typeface="微软雅黑"/>
                    <a:cs typeface="+mn-ea"/>
                    <a:sym typeface="微软雅黑"/>
                  </a:endParaRPr>
                </a:p>
              </p:txBody>
            </p:sp>
            <p:pic>
              <p:nvPicPr>
                <p:cNvPr id="35" name="图片 101"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9" y="7019"/>
                  <a:ext cx="1010" cy="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文本框 103"/>
              <p:cNvSpPr txBox="1">
                <a:spLocks noChangeArrowheads="1"/>
              </p:cNvSpPr>
              <p:nvPr/>
            </p:nvSpPr>
            <p:spPr bwMode="auto">
              <a:xfrm>
                <a:off x="11532" y="8149"/>
                <a:ext cx="2265" cy="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ctr"/>
                <a:r>
                  <a:rPr lang="en-US" altLang="zh-CN" sz="1400">
                    <a:solidFill>
                      <a:srgbClr val="0070C0"/>
                    </a:solidFill>
                    <a:latin typeface="微软雅黑"/>
                    <a:ea typeface="微软雅黑"/>
                    <a:cs typeface="+mn-ea"/>
                    <a:sym typeface="微软雅黑"/>
                  </a:rPr>
                  <a:t>storage cluster</a:t>
                </a:r>
              </a:p>
              <a:p>
                <a:pPr algn="ctr"/>
                <a:r>
                  <a:rPr lang="en-US" altLang="zh-CN" sz="1400">
                    <a:solidFill>
                      <a:srgbClr val="0070C0"/>
                    </a:solidFill>
                    <a:latin typeface="微软雅黑"/>
                    <a:ea typeface="微软雅黑"/>
                    <a:cs typeface="+mn-ea"/>
                    <a:sym typeface="微软雅黑"/>
                  </a:rPr>
                  <a:t>manager</a:t>
                </a:r>
              </a:p>
            </p:txBody>
          </p:sp>
        </p:grpSp>
      </p:grpSp>
      <p:sp>
        <p:nvSpPr>
          <p:cNvPr id="97" name="Rectangle 123">
            <a:extLst>
              <a:ext uri="{FF2B5EF4-FFF2-40B4-BE49-F238E27FC236}">
                <a16:creationId xmlns:a16="http://schemas.microsoft.com/office/drawing/2014/main" id="{AFB08217-6D71-BC49-B341-736E66D3BB51}"/>
              </a:ext>
            </a:extLst>
          </p:cNvPr>
          <p:cNvSpPr/>
          <p:nvPr/>
        </p:nvSpPr>
        <p:spPr>
          <a:xfrm>
            <a:off x="7438522" y="1400219"/>
            <a:ext cx="4173538" cy="4486275"/>
          </a:xfrm>
          <a:prstGeom prst="rect">
            <a:avLst/>
          </a:prstGeom>
          <a:ln>
            <a:noFill/>
          </a:ln>
        </p:spPr>
        <p:txBody>
          <a:bodyPr wrap="none">
            <a:spAutoFit/>
          </a:bodyPr>
          <a:lstStyle/>
          <a:p>
            <a:pPr marL="285750" indent="-285750" eaLnBrk="1" hangingPunct="1">
              <a:lnSpc>
                <a:spcPct val="150000"/>
              </a:lnSpc>
              <a:buFont typeface="Wingdings" panose="05000000000000000000" charset="0"/>
              <a:buChar char=""/>
              <a:defRPr/>
            </a:pPr>
            <a:r>
              <a:rPr lang="en-US" altLang="zh-CN" sz="2000" dirty="0">
                <a:solidFill>
                  <a:srgbClr val="118FFF"/>
                </a:solidFill>
                <a:latin typeface="微软雅黑"/>
                <a:ea typeface="微软雅黑"/>
                <a:cs typeface="+mn-ea"/>
                <a:sym typeface="微软雅黑"/>
              </a:rPr>
              <a:t>Fully</a:t>
            </a:r>
            <a:r>
              <a:rPr lang="zh-CN" altLang="en-US" sz="2000" dirty="0">
                <a:solidFill>
                  <a:srgbClr val="118FFF"/>
                </a:solidFill>
                <a:latin typeface="微软雅黑"/>
                <a:ea typeface="微软雅黑"/>
                <a:cs typeface="+mn-ea"/>
                <a:sym typeface="微软雅黑"/>
              </a:rPr>
              <a:t> </a:t>
            </a:r>
            <a:r>
              <a:rPr lang="en-US" altLang="zh-CN" sz="2000" dirty="0">
                <a:solidFill>
                  <a:srgbClr val="118FFF"/>
                </a:solidFill>
                <a:latin typeface="微软雅黑"/>
                <a:ea typeface="微软雅黑"/>
                <a:cs typeface="+mn-ea"/>
                <a:sym typeface="微软雅黑"/>
              </a:rPr>
              <a:t>Compatible</a:t>
            </a:r>
            <a:endParaRPr lang="en-US" altLang="zh-CN" sz="2000" dirty="0">
              <a:solidFill>
                <a:srgbClr val="D4D3D2"/>
              </a:solidFill>
              <a:latin typeface="微软雅黑"/>
              <a:ea typeface="微软雅黑"/>
              <a:cs typeface="+mn-ea"/>
              <a:sym typeface="微软雅黑"/>
            </a:endParaRP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MySQL</a:t>
            </a: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PostgreSQL</a:t>
            </a:r>
            <a:endParaRPr lang="en-US" altLang="zh-CN" sz="1000" dirty="0">
              <a:solidFill>
                <a:srgbClr val="D4D3D2"/>
              </a:solidFill>
              <a:latin typeface="微软雅黑"/>
              <a:ea typeface="微软雅黑"/>
              <a:cs typeface="+mn-ea"/>
              <a:sym typeface="微软雅黑"/>
            </a:endParaRPr>
          </a:p>
          <a:p>
            <a:pPr marL="285750" indent="-285750" eaLnBrk="1" hangingPunct="1">
              <a:lnSpc>
                <a:spcPct val="150000"/>
              </a:lnSpc>
              <a:buFont typeface="Wingdings" panose="05000000000000000000" charset="0"/>
              <a:buChar char=""/>
              <a:defRPr/>
            </a:pPr>
            <a:r>
              <a:rPr lang="en-US" altLang="zh-CN" sz="2000" dirty="0">
                <a:solidFill>
                  <a:srgbClr val="118FFF"/>
                </a:solidFill>
                <a:latin typeface="微软雅黑"/>
                <a:ea typeface="微软雅黑"/>
                <a:cs typeface="+mn-ea"/>
                <a:sym typeface="微软雅黑"/>
              </a:rPr>
              <a:t>Decouple Storage &amp; Compute</a:t>
            </a:r>
            <a:endParaRPr lang="en-US" altLang="zh-CN" sz="2000" dirty="0">
              <a:solidFill>
                <a:srgbClr val="D4D3D2"/>
              </a:solidFill>
              <a:latin typeface="微软雅黑"/>
              <a:ea typeface="微软雅黑"/>
              <a:cs typeface="+mn-ea"/>
              <a:sym typeface="微软雅黑"/>
            </a:endParaRP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Computational storage</a:t>
            </a: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Serverless Architecture</a:t>
            </a:r>
            <a:endParaRPr lang="en-US" altLang="zh-CN" sz="1000" dirty="0">
              <a:solidFill>
                <a:schemeClr val="tx1">
                  <a:lumMod val="50000"/>
                  <a:lumOff val="50000"/>
                </a:schemeClr>
              </a:solidFill>
              <a:latin typeface="微软雅黑"/>
              <a:ea typeface="微软雅黑"/>
              <a:cs typeface="+mn-ea"/>
              <a:sym typeface="微软雅黑"/>
            </a:endParaRPr>
          </a:p>
          <a:p>
            <a:pPr marL="285750" indent="-285750" eaLnBrk="1" hangingPunct="1">
              <a:lnSpc>
                <a:spcPct val="150000"/>
              </a:lnSpc>
              <a:buFont typeface="Wingdings" panose="05000000000000000000" charset="0"/>
              <a:buChar char=""/>
              <a:defRPr/>
            </a:pPr>
            <a:r>
              <a:rPr lang="en-US" altLang="zh-CN" sz="2000" dirty="0">
                <a:solidFill>
                  <a:srgbClr val="118FFF"/>
                </a:solidFill>
                <a:latin typeface="微软雅黑"/>
                <a:ea typeface="微软雅黑"/>
                <a:cs typeface="+mn-ea"/>
                <a:sym typeface="微软雅黑"/>
              </a:rPr>
              <a:t>Service Oriented Architecture</a:t>
            </a:r>
            <a:endParaRPr lang="en-US" altLang="zh-CN" sz="2000" dirty="0">
              <a:solidFill>
                <a:srgbClr val="D4D3D2"/>
              </a:solidFill>
              <a:latin typeface="微软雅黑"/>
              <a:ea typeface="微软雅黑"/>
              <a:cs typeface="+mn-ea"/>
              <a:sym typeface="微软雅黑"/>
            </a:endParaRP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CBS, COS</a:t>
            </a: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VPC, TGW</a:t>
            </a:r>
            <a:endParaRPr lang="en-US" altLang="zh-CN" sz="1000" dirty="0">
              <a:solidFill>
                <a:srgbClr val="D4D3D2"/>
              </a:solidFill>
              <a:latin typeface="微软雅黑"/>
              <a:ea typeface="微软雅黑"/>
              <a:cs typeface="+mn-ea"/>
              <a:sym typeface="微软雅黑"/>
            </a:endParaRPr>
          </a:p>
          <a:p>
            <a:pPr marL="285750" indent="-285750" eaLnBrk="1" hangingPunct="1">
              <a:lnSpc>
                <a:spcPct val="150000"/>
              </a:lnSpc>
              <a:buFont typeface="Wingdings" panose="05000000000000000000" charset="0"/>
              <a:buChar char=""/>
              <a:defRPr/>
            </a:pPr>
            <a:r>
              <a:rPr lang="en-US" altLang="zh-CN" sz="2000" dirty="0">
                <a:solidFill>
                  <a:srgbClr val="118FFF"/>
                </a:solidFill>
                <a:latin typeface="微软雅黑"/>
                <a:ea typeface="微软雅黑"/>
                <a:cs typeface="+mn-ea"/>
                <a:sym typeface="微软雅黑"/>
              </a:rPr>
              <a:t>Hardware &amp; Software</a:t>
            </a:r>
            <a:endParaRPr lang="en-US" altLang="zh-CN" sz="2000" dirty="0">
              <a:solidFill>
                <a:srgbClr val="D4D3D2"/>
              </a:solidFill>
              <a:latin typeface="微软雅黑"/>
              <a:ea typeface="微软雅黑"/>
              <a:cs typeface="+mn-ea"/>
              <a:sym typeface="微软雅黑"/>
            </a:endParaRP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SPDK</a:t>
            </a:r>
          </a:p>
          <a:p>
            <a:pPr marL="671830" lvl="1" indent="-214630" eaLnBrk="1" hangingPunct="1">
              <a:lnSpc>
                <a:spcPct val="150000"/>
              </a:lnSpc>
              <a:buFont typeface="Arial" panose="020B0604020202020204" pitchFamily="34" charset="0"/>
              <a:buChar char="•"/>
              <a:defRPr/>
            </a:pPr>
            <a:r>
              <a:rPr lang="en-US" altLang="zh-CN" sz="1400" dirty="0">
                <a:solidFill>
                  <a:schemeClr val="tx1">
                    <a:lumMod val="50000"/>
                    <a:lumOff val="50000"/>
                  </a:schemeClr>
                </a:solidFill>
                <a:latin typeface="微软雅黑"/>
                <a:ea typeface="微软雅黑"/>
                <a:cs typeface="+mn-ea"/>
                <a:sym typeface="微软雅黑"/>
              </a:rPr>
              <a:t>RDMA</a:t>
            </a:r>
          </a:p>
        </p:txBody>
      </p:sp>
    </p:spTree>
    <p:extLst>
      <p:ext uri="{BB962C8B-B14F-4D97-AF65-F5344CB8AC3E}">
        <p14:creationId xmlns:p14="http://schemas.microsoft.com/office/powerpoint/2010/main" val="2627712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CCAEF3FA-5D65-7D40-84A5-01352F771F5A}"/>
              </a:ext>
            </a:extLst>
          </p:cNvPr>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cs typeface="+mn-ea"/>
              <a:sym typeface="微软雅黑"/>
            </a:endParaRPr>
          </a:p>
        </p:txBody>
      </p:sp>
      <p:sp>
        <p:nvSpPr>
          <p:cNvPr id="5" name="矩形 4"/>
          <p:cNvSpPr/>
          <p:nvPr/>
        </p:nvSpPr>
        <p:spPr>
          <a:xfrm>
            <a:off x="0" y="20940"/>
            <a:ext cx="2587440" cy="369332"/>
          </a:xfrm>
          <a:prstGeom prst="rect">
            <a:avLst/>
          </a:prstGeom>
        </p:spPr>
        <p:txBody>
          <a:bodyPr wrap="none">
            <a:spAutoFit/>
          </a:bodyPr>
          <a:lstStyle/>
          <a:p>
            <a:r>
              <a:rPr lang="en-US" altLang="zh-CN" dirty="0">
                <a:latin typeface="微软雅黑"/>
                <a:ea typeface="微软雅黑"/>
                <a:cs typeface="+mn-ea"/>
                <a:sym typeface="微软雅黑"/>
              </a:rPr>
              <a:t>Architecture of TBASE</a:t>
            </a:r>
            <a:endParaRPr lang="zh-CN" altLang="en-US" dirty="0">
              <a:latin typeface="微软雅黑"/>
              <a:ea typeface="微软雅黑"/>
              <a:cs typeface="+mn-ea"/>
              <a:sym typeface="微软雅黑"/>
            </a:endParaRPr>
          </a:p>
        </p:txBody>
      </p:sp>
      <p:sp>
        <p:nvSpPr>
          <p:cNvPr id="6" name="单圆角矩形 5"/>
          <p:cNvSpPr/>
          <p:nvPr/>
        </p:nvSpPr>
        <p:spPr bwMode="auto">
          <a:xfrm>
            <a:off x="3866730" y="1877314"/>
            <a:ext cx="1781566" cy="898621"/>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dirty="0">
              <a:solidFill>
                <a:srgbClr val="FFFFFF"/>
              </a:solidFill>
              <a:latin typeface="微软雅黑"/>
              <a:ea typeface="微软雅黑"/>
              <a:cs typeface="+mn-ea"/>
              <a:sym typeface="微软雅黑"/>
            </a:endParaRPr>
          </a:p>
        </p:txBody>
      </p:sp>
      <p:sp>
        <p:nvSpPr>
          <p:cNvPr id="7" name="单圆角矩形 6"/>
          <p:cNvSpPr/>
          <p:nvPr/>
        </p:nvSpPr>
        <p:spPr bwMode="auto">
          <a:xfrm>
            <a:off x="5679973" y="4093560"/>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8" name="流程图: 磁盘 3"/>
          <p:cNvSpPr>
            <a:spLocks noChangeArrowheads="1"/>
          </p:cNvSpPr>
          <p:nvPr/>
        </p:nvSpPr>
        <p:spPr bwMode="auto">
          <a:xfrm>
            <a:off x="5806972" y="4986012"/>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Local Data</a:t>
            </a:r>
            <a:endParaRPr lang="zh-CN" altLang="en-US" sz="1200" dirty="0">
              <a:solidFill>
                <a:schemeClr val="bg1"/>
              </a:solidFill>
              <a:latin typeface="微软雅黑"/>
              <a:ea typeface="微软雅黑"/>
              <a:cs typeface="+mn-ea"/>
              <a:sym typeface="微软雅黑"/>
            </a:endParaRPr>
          </a:p>
        </p:txBody>
      </p:sp>
      <p:sp>
        <p:nvSpPr>
          <p:cNvPr id="9" name="流程图: 多文档 8"/>
          <p:cNvSpPr/>
          <p:nvPr/>
        </p:nvSpPr>
        <p:spPr bwMode="auto">
          <a:xfrm>
            <a:off x="5806972" y="4463447"/>
            <a:ext cx="1331913" cy="452438"/>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Local catalog</a:t>
            </a:r>
            <a:endParaRPr lang="zh-CN" altLang="en-US" sz="1200" dirty="0">
              <a:solidFill>
                <a:schemeClr val="bg1"/>
              </a:solidFill>
              <a:latin typeface="微软雅黑"/>
              <a:ea typeface="微软雅黑"/>
              <a:cs typeface="+mn-ea"/>
              <a:sym typeface="微软雅黑"/>
            </a:endParaRPr>
          </a:p>
        </p:txBody>
      </p:sp>
      <p:sp>
        <p:nvSpPr>
          <p:cNvPr id="10" name="文本框 6"/>
          <p:cNvSpPr txBox="1">
            <a:spLocks noChangeArrowheads="1"/>
          </p:cNvSpPr>
          <p:nvPr/>
        </p:nvSpPr>
        <p:spPr bwMode="auto">
          <a:xfrm>
            <a:off x="5921273" y="4137762"/>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Datanode1</a:t>
            </a:r>
            <a:endParaRPr lang="zh-CN" altLang="en-US" sz="1200" dirty="0">
              <a:solidFill>
                <a:schemeClr val="bg1"/>
              </a:solidFill>
              <a:latin typeface="微软雅黑"/>
              <a:ea typeface="微软雅黑"/>
              <a:cs typeface="+mn-ea"/>
              <a:sym typeface="微软雅黑"/>
            </a:endParaRPr>
          </a:p>
        </p:txBody>
      </p:sp>
      <p:sp>
        <p:nvSpPr>
          <p:cNvPr id="11" name="单圆角矩形 10"/>
          <p:cNvSpPr/>
          <p:nvPr/>
        </p:nvSpPr>
        <p:spPr bwMode="auto">
          <a:xfrm>
            <a:off x="6543378" y="1846737"/>
            <a:ext cx="1557337" cy="900622"/>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a:solidFill>
                <a:srgbClr val="FFFFFF"/>
              </a:solidFill>
              <a:latin typeface="微软雅黑"/>
              <a:ea typeface="微软雅黑"/>
              <a:cs typeface="+mn-ea"/>
              <a:sym typeface="微软雅黑"/>
            </a:endParaRPr>
          </a:p>
        </p:txBody>
      </p:sp>
      <p:sp>
        <p:nvSpPr>
          <p:cNvPr id="12" name="流程图: 多文档 44"/>
          <p:cNvSpPr>
            <a:spLocks noChangeArrowheads="1"/>
          </p:cNvSpPr>
          <p:nvPr/>
        </p:nvSpPr>
        <p:spPr bwMode="auto">
          <a:xfrm>
            <a:off x="6597352" y="2201260"/>
            <a:ext cx="1466851" cy="452438"/>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Global catalog</a:t>
            </a:r>
            <a:endParaRPr lang="zh-CN" altLang="en-US" sz="1200" dirty="0">
              <a:solidFill>
                <a:schemeClr val="bg1"/>
              </a:solidFill>
              <a:latin typeface="微软雅黑"/>
              <a:ea typeface="微软雅黑"/>
              <a:cs typeface="+mn-ea"/>
              <a:sym typeface="微软雅黑"/>
            </a:endParaRPr>
          </a:p>
        </p:txBody>
      </p:sp>
      <p:sp>
        <p:nvSpPr>
          <p:cNvPr id="13" name="文本框 51"/>
          <p:cNvSpPr txBox="1">
            <a:spLocks noChangeArrowheads="1"/>
          </p:cNvSpPr>
          <p:nvPr/>
        </p:nvSpPr>
        <p:spPr bwMode="auto">
          <a:xfrm>
            <a:off x="6756896" y="1864865"/>
            <a:ext cx="15573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Coordinator</a:t>
            </a:r>
            <a:endParaRPr lang="zh-CN" altLang="en-US" sz="1200" dirty="0">
              <a:solidFill>
                <a:schemeClr val="bg1"/>
              </a:solidFill>
              <a:latin typeface="微软雅黑"/>
              <a:ea typeface="微软雅黑"/>
              <a:cs typeface="+mn-ea"/>
              <a:sym typeface="微软雅黑"/>
            </a:endParaRPr>
          </a:p>
        </p:txBody>
      </p:sp>
      <p:sp>
        <p:nvSpPr>
          <p:cNvPr id="14" name="流程图: 多文档 85"/>
          <p:cNvSpPr>
            <a:spLocks noChangeArrowheads="1"/>
          </p:cNvSpPr>
          <p:nvPr/>
        </p:nvSpPr>
        <p:spPr bwMode="auto">
          <a:xfrm>
            <a:off x="4046024" y="2183350"/>
            <a:ext cx="1491146" cy="477239"/>
          </a:xfrm>
          <a:prstGeom prst="flowChartMultidocument">
            <a:avLst/>
          </a:prstGeom>
          <a:solidFill>
            <a:srgbClr val="00B0F0"/>
          </a:solidFill>
          <a:ln w="9525" algn="ctr">
            <a:solidFill>
              <a:schemeClr val="tx1"/>
            </a:solidFill>
            <a:round/>
            <a:headEnd/>
            <a:tailEnd/>
          </a:ln>
        </p:spPr>
        <p:txBody>
          <a:bodyPr/>
          <a:lstStyle>
            <a:lvl1pPr marL="171450" indent="-1714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r>
              <a:rPr lang="en-US" altLang="zh-CN" sz="1100" dirty="0" err="1">
                <a:solidFill>
                  <a:schemeClr val="bg1"/>
                </a:solidFill>
                <a:latin typeface="微软雅黑"/>
                <a:ea typeface="微软雅黑"/>
                <a:cs typeface="+mn-ea"/>
                <a:sym typeface="微软雅黑"/>
              </a:rPr>
              <a:t>Transation</a:t>
            </a:r>
            <a:r>
              <a:rPr lang="en-US" altLang="zh-CN" sz="1100" dirty="0">
                <a:solidFill>
                  <a:schemeClr val="bg1"/>
                </a:solidFill>
                <a:latin typeface="微软雅黑"/>
                <a:ea typeface="微软雅黑"/>
                <a:cs typeface="+mn-ea"/>
                <a:sym typeface="微软雅黑"/>
              </a:rPr>
              <a:t> Info</a:t>
            </a:r>
          </a:p>
          <a:p>
            <a:pPr marL="0" indent="0"/>
            <a:r>
              <a:rPr lang="en-US" altLang="zh-CN" sz="1100" dirty="0">
                <a:solidFill>
                  <a:schemeClr val="bg1"/>
                </a:solidFill>
                <a:latin typeface="微软雅黑"/>
                <a:ea typeface="微软雅黑"/>
                <a:cs typeface="+mn-ea"/>
                <a:sym typeface="微软雅黑"/>
              </a:rPr>
              <a:t>Global object</a:t>
            </a:r>
          </a:p>
        </p:txBody>
      </p:sp>
      <p:sp>
        <p:nvSpPr>
          <p:cNvPr id="15" name="文本框 9"/>
          <p:cNvSpPr txBox="1">
            <a:spLocks noChangeArrowheads="1"/>
          </p:cNvSpPr>
          <p:nvPr/>
        </p:nvSpPr>
        <p:spPr bwMode="auto">
          <a:xfrm>
            <a:off x="4405778" y="1852277"/>
            <a:ext cx="99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GTM-M</a:t>
            </a:r>
            <a:endParaRPr lang="zh-CN" altLang="en-US" sz="1200" dirty="0">
              <a:solidFill>
                <a:schemeClr val="bg1"/>
              </a:solidFill>
              <a:latin typeface="微软雅黑"/>
              <a:ea typeface="微软雅黑"/>
              <a:cs typeface="+mn-ea"/>
              <a:sym typeface="微软雅黑"/>
            </a:endParaRPr>
          </a:p>
        </p:txBody>
      </p:sp>
      <p:sp>
        <p:nvSpPr>
          <p:cNvPr id="16" name="单圆角矩形 15"/>
          <p:cNvSpPr/>
          <p:nvPr/>
        </p:nvSpPr>
        <p:spPr bwMode="auto">
          <a:xfrm>
            <a:off x="3866730" y="4107751"/>
            <a:ext cx="1787300" cy="898621"/>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dirty="0">
              <a:solidFill>
                <a:sysClr val="windowText" lastClr="000000"/>
              </a:solidFill>
              <a:latin typeface="微软雅黑"/>
              <a:ea typeface="微软雅黑"/>
              <a:cs typeface="+mn-ea"/>
              <a:sym typeface="微软雅黑"/>
            </a:endParaRPr>
          </a:p>
        </p:txBody>
      </p:sp>
      <p:sp>
        <p:nvSpPr>
          <p:cNvPr id="17" name="流程图: 多文档 87"/>
          <p:cNvSpPr>
            <a:spLocks noChangeArrowheads="1"/>
          </p:cNvSpPr>
          <p:nvPr/>
        </p:nvSpPr>
        <p:spPr bwMode="auto">
          <a:xfrm>
            <a:off x="3997584" y="4411165"/>
            <a:ext cx="1577616" cy="519112"/>
          </a:xfrm>
          <a:prstGeom prst="flowChartMultidocument">
            <a:avLst/>
          </a:prstGeom>
          <a:solidFill>
            <a:srgbClr val="00B0F0"/>
          </a:solidFill>
          <a:ln w="9525" algn="ctr">
            <a:solidFill>
              <a:schemeClr val="tx1"/>
            </a:solidFill>
            <a:round/>
            <a:headEnd/>
            <a:tailEnd/>
          </a:ln>
        </p:spPr>
        <p:txBody>
          <a:bodyPr/>
          <a:lstStyle/>
          <a:p>
            <a:r>
              <a:rPr lang="en-US" altLang="zh-CN" sz="1200" dirty="0" err="1">
                <a:solidFill>
                  <a:schemeClr val="bg1"/>
                </a:solidFill>
                <a:latin typeface="微软雅黑"/>
                <a:ea typeface="微软雅黑"/>
                <a:cs typeface="+mn-ea"/>
                <a:sym typeface="微软雅黑"/>
              </a:rPr>
              <a:t>Transation</a:t>
            </a:r>
            <a:r>
              <a:rPr lang="en-US" altLang="zh-CN" sz="1200" dirty="0">
                <a:solidFill>
                  <a:schemeClr val="bg1"/>
                </a:solidFill>
                <a:latin typeface="微软雅黑"/>
                <a:ea typeface="微软雅黑"/>
                <a:cs typeface="+mn-ea"/>
                <a:sym typeface="微软雅黑"/>
              </a:rPr>
              <a:t> Info</a:t>
            </a:r>
          </a:p>
          <a:p>
            <a:r>
              <a:rPr lang="en-US" altLang="zh-CN" sz="1200" dirty="0">
                <a:solidFill>
                  <a:schemeClr val="bg1"/>
                </a:solidFill>
                <a:latin typeface="微软雅黑"/>
                <a:ea typeface="微软雅黑"/>
                <a:cs typeface="+mn-ea"/>
                <a:sym typeface="微软雅黑"/>
              </a:rPr>
              <a:t>Global object</a:t>
            </a:r>
          </a:p>
        </p:txBody>
      </p:sp>
      <p:sp>
        <p:nvSpPr>
          <p:cNvPr id="18" name="文本框 88"/>
          <p:cNvSpPr txBox="1">
            <a:spLocks noChangeArrowheads="1"/>
          </p:cNvSpPr>
          <p:nvPr/>
        </p:nvSpPr>
        <p:spPr bwMode="auto">
          <a:xfrm>
            <a:off x="4379399" y="4129645"/>
            <a:ext cx="99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200">
                <a:solidFill>
                  <a:srgbClr val="10FBFE"/>
                </a:solidFill>
                <a:latin typeface="微软雅黑" charset="-122"/>
                <a:ea typeface="微软雅黑" charset="-122"/>
                <a:cs typeface="+mn-ea"/>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chemeClr val="bg1"/>
                </a:solidFill>
                <a:latin typeface="微软雅黑"/>
                <a:ea typeface="微软雅黑"/>
                <a:sym typeface="微软雅黑"/>
              </a:rPr>
              <a:t>GTM-S</a:t>
            </a:r>
            <a:endParaRPr lang="zh-CN" altLang="en-US" dirty="0">
              <a:solidFill>
                <a:schemeClr val="bg1"/>
              </a:solidFill>
              <a:latin typeface="微软雅黑"/>
              <a:ea typeface="微软雅黑"/>
              <a:sym typeface="微软雅黑"/>
            </a:endParaRPr>
          </a:p>
        </p:txBody>
      </p:sp>
      <p:sp>
        <p:nvSpPr>
          <p:cNvPr id="19" name="单圆角矩形 18"/>
          <p:cNvSpPr/>
          <p:nvPr/>
        </p:nvSpPr>
        <p:spPr bwMode="auto">
          <a:xfrm>
            <a:off x="8262640" y="1846737"/>
            <a:ext cx="1557338" cy="929198"/>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dirty="0">
              <a:solidFill>
                <a:srgbClr val="FFFFFF"/>
              </a:solidFill>
              <a:latin typeface="微软雅黑"/>
              <a:ea typeface="微软雅黑"/>
              <a:cs typeface="+mn-ea"/>
              <a:sym typeface="微软雅黑"/>
            </a:endParaRPr>
          </a:p>
        </p:txBody>
      </p:sp>
      <p:sp>
        <p:nvSpPr>
          <p:cNvPr id="20" name="流程图: 多文档 90"/>
          <p:cNvSpPr>
            <a:spLocks noChangeArrowheads="1"/>
          </p:cNvSpPr>
          <p:nvPr/>
        </p:nvSpPr>
        <p:spPr bwMode="auto">
          <a:xfrm>
            <a:off x="8302328" y="2214889"/>
            <a:ext cx="1466850" cy="452438"/>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Global catalog</a:t>
            </a:r>
            <a:endParaRPr lang="zh-CN" altLang="en-US" sz="1200" dirty="0">
              <a:solidFill>
                <a:schemeClr val="bg1"/>
              </a:solidFill>
              <a:latin typeface="微软雅黑"/>
              <a:ea typeface="微软雅黑"/>
              <a:cs typeface="+mn-ea"/>
              <a:sym typeface="微软雅黑"/>
            </a:endParaRPr>
          </a:p>
        </p:txBody>
      </p:sp>
      <p:sp>
        <p:nvSpPr>
          <p:cNvPr id="21" name="文本框 91"/>
          <p:cNvSpPr txBox="1">
            <a:spLocks noChangeArrowheads="1"/>
          </p:cNvSpPr>
          <p:nvPr/>
        </p:nvSpPr>
        <p:spPr bwMode="auto">
          <a:xfrm>
            <a:off x="8526728" y="1845035"/>
            <a:ext cx="1557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200">
                <a:solidFill>
                  <a:srgbClr val="10FBFE"/>
                </a:solidFill>
                <a:latin typeface="微软雅黑" charset="-122"/>
                <a:ea typeface="微软雅黑" charset="-122"/>
                <a:cs typeface="+mn-ea"/>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chemeClr val="bg1"/>
                </a:solidFill>
                <a:latin typeface="微软雅黑"/>
                <a:ea typeface="微软雅黑"/>
                <a:sym typeface="微软雅黑"/>
              </a:rPr>
              <a:t>Coordinator</a:t>
            </a:r>
            <a:endParaRPr lang="zh-CN" altLang="en-US" dirty="0">
              <a:solidFill>
                <a:schemeClr val="bg1"/>
              </a:solidFill>
              <a:latin typeface="微软雅黑"/>
              <a:ea typeface="微软雅黑"/>
              <a:sym typeface="微软雅黑"/>
            </a:endParaRPr>
          </a:p>
        </p:txBody>
      </p:sp>
      <p:sp>
        <p:nvSpPr>
          <p:cNvPr id="22" name="单圆角矩形 21"/>
          <p:cNvSpPr/>
          <p:nvPr/>
        </p:nvSpPr>
        <p:spPr bwMode="auto">
          <a:xfrm>
            <a:off x="9912053" y="1844746"/>
            <a:ext cx="1623091" cy="928014"/>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a:solidFill>
                <a:srgbClr val="FFFFFF"/>
              </a:solidFill>
              <a:latin typeface="微软雅黑"/>
              <a:ea typeface="微软雅黑"/>
              <a:cs typeface="+mn-ea"/>
              <a:sym typeface="微软雅黑"/>
            </a:endParaRPr>
          </a:p>
        </p:txBody>
      </p:sp>
      <p:sp>
        <p:nvSpPr>
          <p:cNvPr id="23" name="流程图: 多文档 93"/>
          <p:cNvSpPr>
            <a:spLocks noChangeArrowheads="1"/>
          </p:cNvSpPr>
          <p:nvPr/>
        </p:nvSpPr>
        <p:spPr bwMode="auto">
          <a:xfrm>
            <a:off x="10000640" y="2213889"/>
            <a:ext cx="1466850" cy="452438"/>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Global catalog</a:t>
            </a:r>
            <a:endParaRPr lang="zh-CN" altLang="en-US" sz="1200" dirty="0">
              <a:solidFill>
                <a:schemeClr val="bg1"/>
              </a:solidFill>
              <a:latin typeface="微软雅黑"/>
              <a:ea typeface="微软雅黑"/>
              <a:cs typeface="+mn-ea"/>
              <a:sym typeface="微软雅黑"/>
            </a:endParaRPr>
          </a:p>
        </p:txBody>
      </p:sp>
      <p:sp>
        <p:nvSpPr>
          <p:cNvPr id="24" name="文本框 94"/>
          <p:cNvSpPr txBox="1">
            <a:spLocks noChangeArrowheads="1"/>
          </p:cNvSpPr>
          <p:nvPr/>
        </p:nvSpPr>
        <p:spPr bwMode="auto">
          <a:xfrm>
            <a:off x="10130103" y="1846737"/>
            <a:ext cx="15573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Coordinator</a:t>
            </a:r>
            <a:endParaRPr lang="zh-CN" altLang="en-US" sz="1200" dirty="0">
              <a:solidFill>
                <a:schemeClr val="bg1"/>
              </a:solidFill>
              <a:latin typeface="微软雅黑"/>
              <a:ea typeface="微软雅黑"/>
              <a:cs typeface="+mn-ea"/>
              <a:sym typeface="微软雅黑"/>
            </a:endParaRPr>
          </a:p>
        </p:txBody>
      </p:sp>
      <p:sp>
        <p:nvSpPr>
          <p:cNvPr id="25" name="单圆角矩形 24"/>
          <p:cNvSpPr/>
          <p:nvPr/>
        </p:nvSpPr>
        <p:spPr bwMode="auto">
          <a:xfrm>
            <a:off x="7291286" y="4093560"/>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26" name="流程图: 磁盘 96"/>
          <p:cNvSpPr>
            <a:spLocks noChangeArrowheads="1"/>
          </p:cNvSpPr>
          <p:nvPr/>
        </p:nvSpPr>
        <p:spPr bwMode="auto">
          <a:xfrm>
            <a:off x="7397648" y="4988910"/>
            <a:ext cx="1258888"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Local Data</a:t>
            </a:r>
            <a:endParaRPr lang="zh-CN" altLang="en-US" sz="1200" dirty="0">
              <a:solidFill>
                <a:schemeClr val="bg1"/>
              </a:solidFill>
              <a:latin typeface="微软雅黑"/>
              <a:ea typeface="微软雅黑"/>
              <a:cs typeface="+mn-ea"/>
              <a:sym typeface="微软雅黑"/>
            </a:endParaRPr>
          </a:p>
        </p:txBody>
      </p:sp>
      <p:sp>
        <p:nvSpPr>
          <p:cNvPr id="27" name="流程图: 多文档 26"/>
          <p:cNvSpPr/>
          <p:nvPr/>
        </p:nvSpPr>
        <p:spPr bwMode="auto">
          <a:xfrm>
            <a:off x="7418286" y="4463447"/>
            <a:ext cx="1327150" cy="452438"/>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Local catalog</a:t>
            </a:r>
            <a:endParaRPr lang="zh-CN" altLang="en-US" sz="1200" dirty="0">
              <a:solidFill>
                <a:schemeClr val="bg1"/>
              </a:solidFill>
              <a:latin typeface="微软雅黑"/>
              <a:ea typeface="微软雅黑"/>
              <a:cs typeface="+mn-ea"/>
              <a:sym typeface="微软雅黑"/>
            </a:endParaRPr>
          </a:p>
        </p:txBody>
      </p:sp>
      <p:sp>
        <p:nvSpPr>
          <p:cNvPr id="28" name="文本框 98"/>
          <p:cNvSpPr txBox="1">
            <a:spLocks noChangeArrowheads="1"/>
          </p:cNvSpPr>
          <p:nvPr/>
        </p:nvSpPr>
        <p:spPr bwMode="auto">
          <a:xfrm>
            <a:off x="7557192" y="4157466"/>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200">
                <a:solidFill>
                  <a:srgbClr val="10FBFE"/>
                </a:solidFill>
                <a:latin typeface="微软雅黑" charset="-122"/>
                <a:ea typeface="微软雅黑" charset="-122"/>
                <a:cs typeface="+mn-ea"/>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chemeClr val="bg1"/>
                </a:solidFill>
                <a:latin typeface="微软雅黑"/>
                <a:ea typeface="微软雅黑"/>
                <a:sym typeface="微软雅黑"/>
              </a:rPr>
              <a:t>Datanode2</a:t>
            </a:r>
            <a:endParaRPr lang="zh-CN" altLang="en-US" dirty="0">
              <a:solidFill>
                <a:schemeClr val="bg1"/>
              </a:solidFill>
              <a:latin typeface="微软雅黑"/>
              <a:ea typeface="微软雅黑"/>
              <a:sym typeface="微软雅黑"/>
            </a:endParaRPr>
          </a:p>
        </p:txBody>
      </p:sp>
      <p:sp>
        <p:nvSpPr>
          <p:cNvPr id="29" name="单圆角矩形 28"/>
          <p:cNvSpPr/>
          <p:nvPr/>
        </p:nvSpPr>
        <p:spPr bwMode="auto">
          <a:xfrm>
            <a:off x="8912123" y="4111022"/>
            <a:ext cx="1522413"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31" name="流程图: 磁盘 100"/>
          <p:cNvSpPr>
            <a:spLocks noChangeArrowheads="1"/>
          </p:cNvSpPr>
          <p:nvPr/>
        </p:nvSpPr>
        <p:spPr bwMode="auto">
          <a:xfrm>
            <a:off x="9016898" y="5006372"/>
            <a:ext cx="1260475" cy="379413"/>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Local Data</a:t>
            </a:r>
            <a:endParaRPr lang="zh-CN" altLang="en-US" sz="1200" dirty="0">
              <a:solidFill>
                <a:schemeClr val="bg1"/>
              </a:solidFill>
              <a:latin typeface="微软雅黑"/>
              <a:ea typeface="微软雅黑"/>
              <a:cs typeface="+mn-ea"/>
              <a:sym typeface="微软雅黑"/>
            </a:endParaRPr>
          </a:p>
        </p:txBody>
      </p:sp>
      <p:sp>
        <p:nvSpPr>
          <p:cNvPr id="32" name="流程图: 多文档 31"/>
          <p:cNvSpPr/>
          <p:nvPr/>
        </p:nvSpPr>
        <p:spPr bwMode="auto">
          <a:xfrm>
            <a:off x="9037536" y="4480910"/>
            <a:ext cx="1333500" cy="452437"/>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Local catalog</a:t>
            </a:r>
            <a:endParaRPr lang="zh-CN" altLang="en-US" sz="1200" dirty="0">
              <a:solidFill>
                <a:schemeClr val="bg1"/>
              </a:solidFill>
              <a:latin typeface="微软雅黑"/>
              <a:ea typeface="微软雅黑"/>
              <a:cs typeface="+mn-ea"/>
              <a:sym typeface="微软雅黑"/>
            </a:endParaRPr>
          </a:p>
        </p:txBody>
      </p:sp>
      <p:sp>
        <p:nvSpPr>
          <p:cNvPr id="33" name="文本框 102"/>
          <p:cNvSpPr txBox="1">
            <a:spLocks noChangeArrowheads="1"/>
          </p:cNvSpPr>
          <p:nvPr/>
        </p:nvSpPr>
        <p:spPr bwMode="auto">
          <a:xfrm>
            <a:off x="9159773" y="4154678"/>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200">
                <a:solidFill>
                  <a:srgbClr val="10FBFE"/>
                </a:solidFill>
                <a:latin typeface="微软雅黑" charset="-122"/>
                <a:ea typeface="微软雅黑" charset="-122"/>
                <a:cs typeface="+mn-ea"/>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chemeClr val="bg1"/>
                </a:solidFill>
                <a:latin typeface="微软雅黑"/>
                <a:ea typeface="微软雅黑"/>
                <a:sym typeface="微软雅黑"/>
              </a:rPr>
              <a:t>Datanode3</a:t>
            </a:r>
            <a:endParaRPr lang="zh-CN" altLang="en-US" dirty="0">
              <a:solidFill>
                <a:schemeClr val="bg1"/>
              </a:solidFill>
              <a:latin typeface="微软雅黑"/>
              <a:ea typeface="微软雅黑"/>
              <a:sym typeface="微软雅黑"/>
            </a:endParaRPr>
          </a:p>
        </p:txBody>
      </p:sp>
      <p:sp>
        <p:nvSpPr>
          <p:cNvPr id="34" name="单圆角矩形 33"/>
          <p:cNvSpPr/>
          <p:nvPr/>
        </p:nvSpPr>
        <p:spPr bwMode="auto">
          <a:xfrm>
            <a:off x="10531373" y="4111022"/>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35" name="流程图: 磁盘 104"/>
          <p:cNvSpPr>
            <a:spLocks noChangeArrowheads="1"/>
          </p:cNvSpPr>
          <p:nvPr/>
        </p:nvSpPr>
        <p:spPr bwMode="auto">
          <a:xfrm>
            <a:off x="10637736" y="5006372"/>
            <a:ext cx="1258887" cy="379413"/>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Local Data</a:t>
            </a:r>
            <a:endParaRPr lang="zh-CN" altLang="en-US" sz="1200" dirty="0">
              <a:solidFill>
                <a:schemeClr val="bg1"/>
              </a:solidFill>
              <a:latin typeface="微软雅黑"/>
              <a:ea typeface="微软雅黑"/>
              <a:cs typeface="+mn-ea"/>
              <a:sym typeface="微软雅黑"/>
            </a:endParaRPr>
          </a:p>
        </p:txBody>
      </p:sp>
      <p:sp>
        <p:nvSpPr>
          <p:cNvPr id="36" name="流程图: 多文档 35"/>
          <p:cNvSpPr/>
          <p:nvPr/>
        </p:nvSpPr>
        <p:spPr bwMode="auto">
          <a:xfrm>
            <a:off x="10658372" y="4480910"/>
            <a:ext cx="1331913" cy="452437"/>
          </a:xfrm>
          <a:prstGeom prst="flowChartMultidocument">
            <a:avLst/>
          </a:prstGeom>
          <a:solidFill>
            <a:srgbClr val="00B0F0"/>
          </a:solidFill>
          <a:ln w="9525" algn="ctr">
            <a:solidFill>
              <a:schemeClr val="tx1"/>
            </a:solidFill>
            <a:round/>
            <a:headEnd/>
            <a:tailEnd/>
          </a:ln>
        </p:spPr>
        <p:txBody>
          <a:bodyPr/>
          <a:lstStyle/>
          <a:p>
            <a:r>
              <a:rPr lang="en-US" altLang="zh-CN" sz="1200" dirty="0">
                <a:solidFill>
                  <a:schemeClr val="bg1"/>
                </a:solidFill>
                <a:latin typeface="微软雅黑"/>
                <a:ea typeface="微软雅黑"/>
                <a:cs typeface="+mn-ea"/>
                <a:sym typeface="微软雅黑"/>
              </a:rPr>
              <a:t>Local catalog</a:t>
            </a:r>
            <a:endParaRPr lang="zh-CN" altLang="en-US" sz="1200" dirty="0">
              <a:solidFill>
                <a:schemeClr val="bg1"/>
              </a:solidFill>
              <a:latin typeface="微软雅黑"/>
              <a:ea typeface="微软雅黑"/>
              <a:cs typeface="+mn-ea"/>
              <a:sym typeface="微软雅黑"/>
            </a:endParaRPr>
          </a:p>
        </p:txBody>
      </p:sp>
      <p:sp>
        <p:nvSpPr>
          <p:cNvPr id="37" name="文本框 106"/>
          <p:cNvSpPr txBox="1">
            <a:spLocks noChangeArrowheads="1"/>
          </p:cNvSpPr>
          <p:nvPr/>
        </p:nvSpPr>
        <p:spPr bwMode="auto">
          <a:xfrm>
            <a:off x="10741716" y="4177171"/>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defRPr sz="1200">
                <a:solidFill>
                  <a:srgbClr val="10FBFE"/>
                </a:solidFill>
                <a:latin typeface="微软雅黑" charset="-122"/>
                <a:ea typeface="微软雅黑" charset="-122"/>
                <a:cs typeface="+mn-ea"/>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chemeClr val="bg1"/>
                </a:solidFill>
                <a:latin typeface="微软雅黑"/>
                <a:ea typeface="微软雅黑"/>
                <a:sym typeface="微软雅黑"/>
              </a:rPr>
              <a:t>Datanode4</a:t>
            </a:r>
            <a:endParaRPr lang="zh-CN" altLang="en-US" dirty="0">
              <a:solidFill>
                <a:schemeClr val="bg1"/>
              </a:solidFill>
              <a:latin typeface="微软雅黑"/>
              <a:ea typeface="微软雅黑"/>
              <a:sym typeface="微软雅黑"/>
            </a:endParaRPr>
          </a:p>
        </p:txBody>
      </p:sp>
      <p:sp>
        <p:nvSpPr>
          <p:cNvPr id="38" name="矩形 37"/>
          <p:cNvSpPr/>
          <p:nvPr/>
        </p:nvSpPr>
        <p:spPr bwMode="auto">
          <a:xfrm>
            <a:off x="3889732" y="3270156"/>
            <a:ext cx="8061556" cy="320675"/>
          </a:xfrm>
          <a:prstGeom prst="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algn="ctr" defTabSz="1219048"/>
            <a:r>
              <a:rPr lang="en-US" altLang="zh-CN" sz="1467" kern="0" dirty="0">
                <a:solidFill>
                  <a:schemeClr val="bg1"/>
                </a:solidFill>
                <a:latin typeface="微软雅黑"/>
                <a:ea typeface="微软雅黑"/>
                <a:cs typeface="+mn-ea"/>
                <a:sym typeface="微软雅黑"/>
              </a:rPr>
              <a:t>Data Forward Bus</a:t>
            </a:r>
            <a:endParaRPr lang="zh-CN" altLang="en-US" sz="1467" kern="0" dirty="0">
              <a:solidFill>
                <a:schemeClr val="bg1"/>
              </a:solidFill>
              <a:latin typeface="微软雅黑"/>
              <a:ea typeface="微软雅黑"/>
              <a:cs typeface="+mn-ea"/>
              <a:sym typeface="微软雅黑"/>
            </a:endParaRPr>
          </a:p>
        </p:txBody>
      </p:sp>
      <p:sp>
        <p:nvSpPr>
          <p:cNvPr id="40" name="上下箭头 39"/>
          <p:cNvSpPr/>
          <p:nvPr/>
        </p:nvSpPr>
        <p:spPr bwMode="auto">
          <a:xfrm>
            <a:off x="10547053" y="2767513"/>
            <a:ext cx="306387" cy="500652"/>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1" name="上下箭头 40"/>
          <p:cNvSpPr/>
          <p:nvPr/>
        </p:nvSpPr>
        <p:spPr bwMode="auto">
          <a:xfrm>
            <a:off x="8940503" y="2769689"/>
            <a:ext cx="306387" cy="501651"/>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2" name="上下箭头 41"/>
          <p:cNvSpPr/>
          <p:nvPr/>
        </p:nvSpPr>
        <p:spPr bwMode="auto">
          <a:xfrm>
            <a:off x="7162503" y="2743701"/>
            <a:ext cx="306387" cy="500651"/>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3" name="上下箭头 42"/>
          <p:cNvSpPr/>
          <p:nvPr/>
        </p:nvSpPr>
        <p:spPr bwMode="auto">
          <a:xfrm>
            <a:off x="11108742" y="3604715"/>
            <a:ext cx="274637" cy="484083"/>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4" name="上下箭头 43"/>
          <p:cNvSpPr/>
          <p:nvPr/>
        </p:nvSpPr>
        <p:spPr bwMode="auto">
          <a:xfrm>
            <a:off x="9502192" y="3611065"/>
            <a:ext cx="274637" cy="484083"/>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5" name="上下箭头 44"/>
          <p:cNvSpPr/>
          <p:nvPr/>
        </p:nvSpPr>
        <p:spPr bwMode="auto">
          <a:xfrm>
            <a:off x="7878179" y="3599952"/>
            <a:ext cx="274638" cy="484083"/>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6" name="上下箭头 45"/>
          <p:cNvSpPr/>
          <p:nvPr/>
        </p:nvSpPr>
        <p:spPr bwMode="auto">
          <a:xfrm>
            <a:off x="6268454" y="3599952"/>
            <a:ext cx="274638" cy="484083"/>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47" name="文本框 15"/>
          <p:cNvSpPr txBox="1">
            <a:spLocks noChangeArrowheads="1"/>
          </p:cNvSpPr>
          <p:nvPr/>
        </p:nvSpPr>
        <p:spPr bwMode="auto">
          <a:xfrm>
            <a:off x="7632501" y="1304996"/>
            <a:ext cx="2644872" cy="3598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zh-CN" dirty="0">
                <a:latin typeface="微软雅黑"/>
                <a:ea typeface="微软雅黑"/>
                <a:cs typeface="+mn-ea"/>
                <a:sym typeface="微软雅黑"/>
              </a:rPr>
              <a:t>Coordinator</a:t>
            </a:r>
            <a:endParaRPr lang="zh-CN" altLang="en-US" dirty="0">
              <a:latin typeface="微软雅黑"/>
              <a:ea typeface="微软雅黑"/>
              <a:cs typeface="+mn-ea"/>
              <a:sym typeface="微软雅黑"/>
            </a:endParaRPr>
          </a:p>
        </p:txBody>
      </p:sp>
      <p:sp>
        <p:nvSpPr>
          <p:cNvPr id="49" name="上下箭头 48"/>
          <p:cNvSpPr/>
          <p:nvPr/>
        </p:nvSpPr>
        <p:spPr bwMode="auto">
          <a:xfrm>
            <a:off x="4640729" y="2745266"/>
            <a:ext cx="295275" cy="524485"/>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50" name="文本框 118"/>
          <p:cNvSpPr txBox="1">
            <a:spLocks noChangeArrowheads="1"/>
          </p:cNvSpPr>
          <p:nvPr/>
        </p:nvSpPr>
        <p:spPr bwMode="auto">
          <a:xfrm>
            <a:off x="3852788" y="1317772"/>
            <a:ext cx="1848737" cy="34903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微软雅黑"/>
                <a:ea typeface="微软雅黑"/>
                <a:cs typeface="+mn-ea"/>
                <a:sym typeface="微软雅黑"/>
              </a:rPr>
              <a:t>GTM</a:t>
            </a:r>
            <a:endParaRPr lang="zh-CN" altLang="en-US" dirty="0">
              <a:latin typeface="微软雅黑"/>
              <a:ea typeface="微软雅黑"/>
              <a:cs typeface="+mn-ea"/>
              <a:sym typeface="微软雅黑"/>
            </a:endParaRPr>
          </a:p>
        </p:txBody>
      </p:sp>
      <p:sp>
        <p:nvSpPr>
          <p:cNvPr id="51" name="上下箭头 50"/>
          <p:cNvSpPr/>
          <p:nvPr/>
        </p:nvSpPr>
        <p:spPr bwMode="auto">
          <a:xfrm>
            <a:off x="4640729" y="3581482"/>
            <a:ext cx="295275" cy="524485"/>
          </a:xfrm>
          <a:prstGeom prst="up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mn-ea"/>
              <a:sym typeface="微软雅黑"/>
            </a:endParaRPr>
          </a:p>
        </p:txBody>
      </p:sp>
      <p:sp>
        <p:nvSpPr>
          <p:cNvPr id="52" name="矩形 36"/>
          <p:cNvSpPr>
            <a:spLocks noChangeArrowheads="1"/>
          </p:cNvSpPr>
          <p:nvPr/>
        </p:nvSpPr>
        <p:spPr bwMode="auto">
          <a:xfrm>
            <a:off x="0" y="1155587"/>
            <a:ext cx="2520101" cy="5395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dirty="0">
                <a:solidFill>
                  <a:schemeClr val="tx1"/>
                </a:solidFill>
                <a:latin typeface="微软雅黑"/>
                <a:ea typeface="微软雅黑"/>
                <a:cs typeface="+mn-ea"/>
                <a:sym typeface="微软雅黑"/>
              </a:rPr>
              <a:t>GTM</a:t>
            </a:r>
            <a:r>
              <a:rPr lang="zh-CN" altLang="en-US" sz="1600" dirty="0">
                <a:solidFill>
                  <a:schemeClr val="tx1"/>
                </a:solidFill>
                <a:latin typeface="微软雅黑"/>
                <a:ea typeface="微软雅黑"/>
                <a:cs typeface="+mn-ea"/>
                <a:sym typeface="微软雅黑"/>
              </a:rPr>
              <a:t>：</a:t>
            </a:r>
            <a:r>
              <a:rPr lang="en-US" altLang="zh-CN" sz="1600" dirty="0">
                <a:solidFill>
                  <a:schemeClr val="tx1"/>
                </a:solidFill>
                <a:latin typeface="微软雅黑"/>
                <a:ea typeface="微软雅黑"/>
                <a:cs typeface="+mn-ea"/>
                <a:sym typeface="微软雅黑"/>
              </a:rPr>
              <a:t>Manage global transaction and object.</a:t>
            </a:r>
          </a:p>
          <a:p>
            <a:endParaRPr lang="en-US" altLang="zh-CN" sz="1600" dirty="0">
              <a:solidFill>
                <a:schemeClr val="tx1"/>
              </a:solidFill>
              <a:latin typeface="微软雅黑"/>
              <a:ea typeface="微软雅黑"/>
              <a:cs typeface="+mn-ea"/>
              <a:sym typeface="微软雅黑"/>
            </a:endParaRPr>
          </a:p>
          <a:p>
            <a:r>
              <a:rPr lang="en-US" sz="1600" dirty="0">
                <a:solidFill>
                  <a:schemeClr val="tx1"/>
                </a:solidFill>
                <a:latin typeface="微软雅黑"/>
                <a:ea typeface="微软雅黑"/>
                <a:cs typeface="+mn-ea"/>
                <a:sym typeface="微软雅黑"/>
              </a:rPr>
              <a:t>C</a:t>
            </a:r>
            <a:r>
              <a:rPr lang="en-US" altLang="zh-CN" sz="1600" dirty="0">
                <a:solidFill>
                  <a:schemeClr val="tx1"/>
                </a:solidFill>
                <a:latin typeface="微软雅黑"/>
                <a:ea typeface="微软雅黑"/>
                <a:cs typeface="+mn-ea"/>
                <a:sym typeface="微软雅黑"/>
              </a:rPr>
              <a:t>oordinator</a:t>
            </a:r>
            <a:r>
              <a:rPr lang="zh-CN" altLang="en-US" sz="1600" dirty="0">
                <a:solidFill>
                  <a:schemeClr val="tx1"/>
                </a:solidFill>
                <a:latin typeface="微软雅黑"/>
                <a:ea typeface="微软雅黑"/>
                <a:cs typeface="+mn-ea"/>
                <a:sym typeface="微软雅黑"/>
              </a:rPr>
              <a:t>：</a:t>
            </a:r>
            <a:r>
              <a:rPr lang="en-US" altLang="zh-CN" sz="1600" dirty="0">
                <a:solidFill>
                  <a:schemeClr val="tx1"/>
                </a:solidFill>
                <a:latin typeface="微软雅黑"/>
                <a:ea typeface="微软雅黑"/>
                <a:cs typeface="+mn-ea"/>
                <a:sym typeface="微软雅黑"/>
              </a:rPr>
              <a:t>the entrance of every</a:t>
            </a:r>
            <a:r>
              <a:rPr lang="zh-CN" altLang="en-US" sz="1600" dirty="0">
                <a:solidFill>
                  <a:schemeClr val="tx1"/>
                </a:solidFill>
                <a:latin typeface="微软雅黑"/>
                <a:ea typeface="微软雅黑"/>
                <a:cs typeface="+mn-ea"/>
                <a:sym typeface="微软雅黑"/>
              </a:rPr>
              <a:t>，</a:t>
            </a:r>
            <a:r>
              <a:rPr lang="en-US" altLang="zh-CN" sz="1600" dirty="0">
                <a:solidFill>
                  <a:schemeClr val="tx1"/>
                </a:solidFill>
                <a:latin typeface="微软雅黑"/>
                <a:ea typeface="微软雅黑"/>
                <a:cs typeface="+mn-ea"/>
                <a:sym typeface="微软雅黑"/>
              </a:rPr>
              <a:t>every node give a unit view for user.</a:t>
            </a:r>
          </a:p>
          <a:p>
            <a:endParaRPr lang="en-US" altLang="zh-CN" sz="1600" dirty="0">
              <a:solidFill>
                <a:schemeClr val="tx1"/>
              </a:solidFill>
              <a:latin typeface="微软雅黑"/>
              <a:ea typeface="微软雅黑"/>
              <a:cs typeface="+mn-ea"/>
              <a:sym typeface="微软雅黑"/>
            </a:endParaRPr>
          </a:p>
          <a:p>
            <a:r>
              <a:rPr lang="en-US" altLang="zh-CN" sz="1600" dirty="0" err="1">
                <a:solidFill>
                  <a:schemeClr val="tx1"/>
                </a:solidFill>
                <a:latin typeface="微软雅黑"/>
                <a:ea typeface="微软雅黑"/>
                <a:cs typeface="+mn-ea"/>
                <a:sym typeface="微软雅黑"/>
              </a:rPr>
              <a:t>Datanode</a:t>
            </a:r>
            <a:r>
              <a:rPr lang="zh-CN" altLang="en-US" sz="1600" dirty="0">
                <a:solidFill>
                  <a:schemeClr val="tx1"/>
                </a:solidFill>
                <a:latin typeface="微软雅黑"/>
                <a:ea typeface="微软雅黑"/>
                <a:cs typeface="+mn-ea"/>
                <a:sym typeface="微软雅黑"/>
              </a:rPr>
              <a:t>：</a:t>
            </a:r>
            <a:r>
              <a:rPr lang="en-US" altLang="zh-CN" sz="1600" dirty="0">
                <a:solidFill>
                  <a:schemeClr val="tx1"/>
                </a:solidFill>
                <a:latin typeface="微软雅黑"/>
                <a:ea typeface="微软雅黑"/>
                <a:cs typeface="+mn-ea"/>
                <a:sym typeface="微软雅黑"/>
              </a:rPr>
              <a:t>the node for data store.</a:t>
            </a:r>
          </a:p>
          <a:p>
            <a:r>
              <a:rPr lang="en-US" altLang="zh-CN" sz="1600" dirty="0">
                <a:solidFill>
                  <a:schemeClr val="tx1"/>
                </a:solidFill>
                <a:latin typeface="微软雅黑"/>
                <a:ea typeface="微软雅黑"/>
                <a:cs typeface="+mn-ea"/>
                <a:sym typeface="微软雅黑"/>
              </a:rPr>
              <a:t>Data Forward Bus</a:t>
            </a:r>
            <a:r>
              <a:rPr lang="zh-CN" altLang="en-US" sz="1600" dirty="0">
                <a:solidFill>
                  <a:schemeClr val="tx1"/>
                </a:solidFill>
                <a:latin typeface="微软雅黑"/>
                <a:ea typeface="微软雅黑"/>
                <a:cs typeface="+mn-ea"/>
                <a:sym typeface="微软雅黑"/>
              </a:rPr>
              <a:t>：</a:t>
            </a:r>
            <a:r>
              <a:rPr lang="en-US" altLang="zh-CN" sz="1600" dirty="0">
                <a:solidFill>
                  <a:schemeClr val="tx1"/>
                </a:solidFill>
                <a:latin typeface="微软雅黑"/>
                <a:ea typeface="微软雅黑"/>
                <a:cs typeface="+mn-ea"/>
                <a:sym typeface="微软雅黑"/>
              </a:rPr>
              <a:t>the bus of data transmission for</a:t>
            </a:r>
          </a:p>
          <a:p>
            <a:r>
              <a:rPr lang="en-US" altLang="zh-CN" sz="1600" dirty="0">
                <a:solidFill>
                  <a:schemeClr val="tx1"/>
                </a:solidFill>
                <a:latin typeface="微软雅黑"/>
                <a:ea typeface="微软雅黑"/>
                <a:cs typeface="+mn-ea"/>
                <a:sym typeface="微软雅黑"/>
              </a:rPr>
              <a:t> the whole cluster</a:t>
            </a:r>
            <a:endParaRPr lang="zh-CN" altLang="en-US" sz="1600" dirty="0">
              <a:solidFill>
                <a:schemeClr val="tx1"/>
              </a:solidFill>
              <a:latin typeface="微软雅黑"/>
              <a:ea typeface="微软雅黑"/>
              <a:cs typeface="+mn-ea"/>
              <a:sym typeface="微软雅黑"/>
            </a:endParaRPr>
          </a:p>
        </p:txBody>
      </p:sp>
      <p:sp>
        <p:nvSpPr>
          <p:cNvPr id="57" name="矩形 56"/>
          <p:cNvSpPr/>
          <p:nvPr/>
        </p:nvSpPr>
        <p:spPr>
          <a:xfrm>
            <a:off x="2375216" y="1226606"/>
            <a:ext cx="1370326" cy="653771"/>
          </a:xfrm>
          <a:prstGeom prst="rect">
            <a:avLst/>
          </a:prstGeom>
          <a:solidFill>
            <a:schemeClr val="accent4">
              <a:lumMod val="75000"/>
            </a:schemeClr>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60936" tIns="30468" rIns="60936" bIns="30468" rtlCol="0" anchor="ctr"/>
          <a:lstStyle/>
          <a:p>
            <a:pPr algn="ctr"/>
            <a:r>
              <a:rPr lang="en-US" altLang="zh-CN" dirty="0">
                <a:latin typeface="微软雅黑"/>
                <a:ea typeface="微软雅黑"/>
                <a:sym typeface="微软雅黑"/>
              </a:rPr>
              <a:t>Monitoring</a:t>
            </a:r>
            <a:endParaRPr lang="zh-CN" altLang="en-US" dirty="0">
              <a:latin typeface="微软雅黑"/>
              <a:ea typeface="微软雅黑"/>
              <a:sym typeface="微软雅黑"/>
            </a:endParaRPr>
          </a:p>
        </p:txBody>
      </p:sp>
      <p:sp>
        <p:nvSpPr>
          <p:cNvPr id="58" name="矩形 57"/>
          <p:cNvSpPr/>
          <p:nvPr/>
        </p:nvSpPr>
        <p:spPr>
          <a:xfrm>
            <a:off x="2375215" y="2063369"/>
            <a:ext cx="1370326" cy="661515"/>
          </a:xfrm>
          <a:prstGeom prst="rect">
            <a:avLst/>
          </a:prstGeom>
          <a:solidFill>
            <a:schemeClr val="accent4">
              <a:lumMod val="75000"/>
            </a:schemeClr>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60936" tIns="30468" rIns="60936" bIns="30468" rtlCol="0" anchor="ctr"/>
          <a:lstStyle/>
          <a:p>
            <a:pPr algn="ctr"/>
            <a:r>
              <a:rPr lang="en-US" altLang="zh-CN" sz="2000" dirty="0">
                <a:latin typeface="微软雅黑"/>
                <a:ea typeface="微软雅黑"/>
                <a:sym typeface="微软雅黑"/>
              </a:rPr>
              <a:t>Operation</a:t>
            </a:r>
            <a:endParaRPr lang="zh-CN" altLang="en-US" sz="2000" dirty="0">
              <a:latin typeface="微软雅黑"/>
              <a:ea typeface="微软雅黑"/>
              <a:sym typeface="微软雅黑"/>
            </a:endParaRPr>
          </a:p>
        </p:txBody>
      </p:sp>
      <p:sp>
        <p:nvSpPr>
          <p:cNvPr id="59" name="矩形 58"/>
          <p:cNvSpPr/>
          <p:nvPr/>
        </p:nvSpPr>
        <p:spPr>
          <a:xfrm>
            <a:off x="2375215" y="2924809"/>
            <a:ext cx="1370326" cy="665515"/>
          </a:xfrm>
          <a:prstGeom prst="rect">
            <a:avLst/>
          </a:prstGeom>
          <a:solidFill>
            <a:schemeClr val="accent4">
              <a:lumMod val="75000"/>
            </a:schemeClr>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60936" tIns="30468" rIns="60936" bIns="30468" rtlCol="0" anchor="ctr"/>
          <a:lstStyle/>
          <a:p>
            <a:pPr algn="ctr"/>
            <a:r>
              <a:rPr lang="en-US" altLang="zh-CN" sz="2000" dirty="0">
                <a:latin typeface="微软雅黑"/>
                <a:ea typeface="微软雅黑"/>
                <a:sym typeface="微软雅黑"/>
              </a:rPr>
              <a:t>Alarm</a:t>
            </a:r>
            <a:endParaRPr lang="zh-CN" altLang="en-US" sz="2000" dirty="0">
              <a:latin typeface="微软雅黑"/>
              <a:ea typeface="微软雅黑"/>
              <a:sym typeface="微软雅黑"/>
            </a:endParaRPr>
          </a:p>
        </p:txBody>
      </p:sp>
      <p:sp>
        <p:nvSpPr>
          <p:cNvPr id="60" name="矩形 59"/>
          <p:cNvSpPr/>
          <p:nvPr/>
        </p:nvSpPr>
        <p:spPr>
          <a:xfrm>
            <a:off x="2376709" y="3850741"/>
            <a:ext cx="1377907" cy="637192"/>
          </a:xfrm>
          <a:prstGeom prst="rect">
            <a:avLst/>
          </a:prstGeom>
          <a:solidFill>
            <a:schemeClr val="accent4">
              <a:lumMod val="75000"/>
            </a:schemeClr>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60936" tIns="30468" rIns="60936" bIns="30468" rtlCol="0" anchor="ctr"/>
          <a:lstStyle/>
          <a:p>
            <a:pPr algn="ctr"/>
            <a:r>
              <a:rPr lang="en-US" altLang="zh-CN" sz="2000" dirty="0">
                <a:latin typeface="微软雅黑"/>
                <a:ea typeface="微软雅黑"/>
                <a:sym typeface="微软雅黑"/>
              </a:rPr>
              <a:t>Audit</a:t>
            </a:r>
            <a:endParaRPr lang="zh-CN" altLang="en-US" sz="2000" dirty="0">
              <a:latin typeface="微软雅黑"/>
              <a:ea typeface="微软雅黑"/>
              <a:sym typeface="微软雅黑"/>
            </a:endParaRPr>
          </a:p>
        </p:txBody>
      </p:sp>
      <p:sp>
        <p:nvSpPr>
          <p:cNvPr id="61" name="矩形 60"/>
          <p:cNvSpPr/>
          <p:nvPr/>
        </p:nvSpPr>
        <p:spPr>
          <a:xfrm>
            <a:off x="2376709" y="4705532"/>
            <a:ext cx="1377907" cy="637192"/>
          </a:xfrm>
          <a:prstGeom prst="rect">
            <a:avLst/>
          </a:prstGeom>
          <a:solidFill>
            <a:schemeClr val="accent4">
              <a:lumMod val="75000"/>
            </a:schemeClr>
          </a:solid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lIns="60936" tIns="30468" rIns="60936" bIns="30468" rtlCol="0" anchor="ctr"/>
          <a:lstStyle/>
          <a:p>
            <a:pPr algn="ctr"/>
            <a:r>
              <a:rPr lang="en-US" altLang="zh-CN" sz="1600" dirty="0">
                <a:solidFill>
                  <a:schemeClr val="bg1"/>
                </a:solidFill>
                <a:latin typeface="微软雅黑"/>
                <a:ea typeface="微软雅黑"/>
                <a:sym typeface="微软雅黑"/>
              </a:rPr>
              <a:t>Governance</a:t>
            </a:r>
            <a:endParaRPr lang="zh-CN" altLang="en-US" sz="1600" dirty="0">
              <a:solidFill>
                <a:schemeClr val="bg1"/>
              </a:solidFill>
              <a:latin typeface="微软雅黑"/>
              <a:ea typeface="微软雅黑"/>
              <a:sym typeface="微软雅黑"/>
            </a:endParaRPr>
          </a:p>
        </p:txBody>
      </p:sp>
    </p:spTree>
    <p:extLst>
      <p:ext uri="{BB962C8B-B14F-4D97-AF65-F5344CB8AC3E}">
        <p14:creationId xmlns:p14="http://schemas.microsoft.com/office/powerpoint/2010/main" val="2627712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CCAEF3FA-5D65-7D40-84A5-01352F771F5A}"/>
              </a:ext>
            </a:extLst>
          </p:cNvPr>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cs typeface="+mn-ea"/>
              <a:sym typeface="微软雅黑"/>
            </a:endParaRPr>
          </a:p>
        </p:txBody>
      </p:sp>
      <p:sp>
        <p:nvSpPr>
          <p:cNvPr id="84" name="矩形 83"/>
          <p:cNvSpPr/>
          <p:nvPr/>
        </p:nvSpPr>
        <p:spPr>
          <a:xfrm>
            <a:off x="0" y="30794"/>
            <a:ext cx="3308085" cy="461665"/>
          </a:xfrm>
          <a:prstGeom prst="rect">
            <a:avLst/>
          </a:prstGeom>
        </p:spPr>
        <p:txBody>
          <a:bodyPr wrap="none">
            <a:spAutoFit/>
          </a:bodyPr>
          <a:lstStyle/>
          <a:p>
            <a:r>
              <a:rPr lang="en-US" altLang="zh-CN" sz="2400" dirty="0">
                <a:latin typeface="微软雅黑"/>
                <a:ea typeface="微软雅黑"/>
                <a:cs typeface="+mn-ea"/>
                <a:sym typeface="微软雅黑"/>
              </a:rPr>
              <a:t>Architecture of </a:t>
            </a:r>
            <a:r>
              <a:rPr lang="en-US" altLang="zh-CN" sz="2400" dirty="0" err="1">
                <a:latin typeface="微软雅黑"/>
                <a:ea typeface="微软雅黑"/>
                <a:cs typeface="+mn-ea"/>
                <a:sym typeface="微软雅黑"/>
              </a:rPr>
              <a:t>Tbase</a:t>
            </a:r>
            <a:endParaRPr lang="zh-CN" altLang="en-US" sz="2400" dirty="0">
              <a:latin typeface="微软雅黑"/>
              <a:ea typeface="微软雅黑"/>
              <a:cs typeface="+mn-ea"/>
              <a:sym typeface="微软雅黑"/>
            </a:endParaRPr>
          </a:p>
        </p:txBody>
      </p:sp>
      <p:sp>
        <p:nvSpPr>
          <p:cNvPr id="5" name="矩形 51"/>
          <p:cNvSpPr>
            <a:spLocks noChangeArrowheads="1"/>
          </p:cNvSpPr>
          <p:nvPr/>
        </p:nvSpPr>
        <p:spPr bwMode="auto">
          <a:xfrm>
            <a:off x="6013868" y="1513457"/>
            <a:ext cx="5364154" cy="3996129"/>
          </a:xfrm>
          <a:prstGeom prst="rect">
            <a:avLst/>
          </a:prstGeom>
          <a:solidFill>
            <a:schemeClr val="accent6">
              <a:lumMod val="75000"/>
            </a:schemeClr>
          </a:solidFill>
          <a:ln>
            <a:solidFill>
              <a:schemeClr val="accent1">
                <a:shade val="50000"/>
              </a:schemeClr>
            </a:solidFill>
          </a:ln>
        </p:spPr>
        <p:txBody>
          <a:bodyPr/>
          <a:lstStyle/>
          <a:p>
            <a:pPr>
              <a:buFont typeface="Arial" panose="020B0604020202020204" pitchFamily="34" charset="0"/>
              <a:buNone/>
            </a:pPr>
            <a:endParaRPr lang="zh-CN" altLang="en-US">
              <a:latin typeface="微软雅黑"/>
              <a:ea typeface="微软雅黑"/>
              <a:cs typeface="+mn-ea"/>
              <a:sym typeface="微软雅黑"/>
            </a:endParaRPr>
          </a:p>
        </p:txBody>
      </p:sp>
      <p:sp>
        <p:nvSpPr>
          <p:cNvPr id="6" name="矩形 51"/>
          <p:cNvSpPr>
            <a:spLocks noChangeArrowheads="1"/>
          </p:cNvSpPr>
          <p:nvPr/>
        </p:nvSpPr>
        <p:spPr bwMode="auto">
          <a:xfrm>
            <a:off x="434488" y="1513458"/>
            <a:ext cx="5468476" cy="3996129"/>
          </a:xfrm>
          <a:prstGeom prst="rect">
            <a:avLst/>
          </a:prstGeom>
          <a:solidFill>
            <a:schemeClr val="accent6">
              <a:lumMod val="75000"/>
            </a:schemeClr>
          </a:solidFill>
          <a:ln>
            <a:solidFill>
              <a:schemeClr val="accent1">
                <a:shade val="50000"/>
              </a:schemeClr>
            </a:solidFill>
          </a:ln>
        </p:spPr>
        <p:txBody>
          <a:bodyPr/>
          <a:lstStyle/>
          <a:p>
            <a:pPr>
              <a:buFont typeface="Arial" panose="020B0604020202020204" pitchFamily="34" charset="0"/>
              <a:buNone/>
            </a:pPr>
            <a:endParaRPr lang="zh-CN" altLang="en-US">
              <a:latin typeface="微软雅黑"/>
              <a:ea typeface="微软雅黑"/>
              <a:cs typeface="+mn-ea"/>
              <a:sym typeface="微软雅黑"/>
            </a:endParaRPr>
          </a:p>
        </p:txBody>
      </p:sp>
      <p:sp>
        <p:nvSpPr>
          <p:cNvPr id="7" name="单圆角矩形 6"/>
          <p:cNvSpPr/>
          <p:nvPr/>
        </p:nvSpPr>
        <p:spPr bwMode="auto">
          <a:xfrm>
            <a:off x="667534" y="3902437"/>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8" name="流程图: 磁盘 3"/>
          <p:cNvSpPr>
            <a:spLocks noChangeArrowheads="1"/>
          </p:cNvSpPr>
          <p:nvPr/>
        </p:nvSpPr>
        <p:spPr bwMode="auto">
          <a:xfrm>
            <a:off x="799297" y="4775807"/>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Row store</a:t>
            </a:r>
            <a:endParaRPr lang="zh-CN" altLang="en-US" sz="1200" dirty="0">
              <a:solidFill>
                <a:schemeClr val="bg1"/>
              </a:solidFill>
              <a:latin typeface="微软雅黑"/>
              <a:ea typeface="微软雅黑"/>
              <a:cs typeface="+mn-ea"/>
              <a:sym typeface="微软雅黑"/>
            </a:endParaRPr>
          </a:p>
        </p:txBody>
      </p:sp>
      <p:sp>
        <p:nvSpPr>
          <p:cNvPr id="9" name="文本框 6"/>
          <p:cNvSpPr txBox="1">
            <a:spLocks noChangeArrowheads="1"/>
          </p:cNvSpPr>
          <p:nvPr/>
        </p:nvSpPr>
        <p:spPr bwMode="auto">
          <a:xfrm>
            <a:off x="884227" y="4076771"/>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Datanode1</a:t>
            </a:r>
            <a:endParaRPr lang="zh-CN" altLang="en-US" sz="1200" dirty="0">
              <a:solidFill>
                <a:schemeClr val="bg1"/>
              </a:solidFill>
              <a:latin typeface="微软雅黑"/>
              <a:ea typeface="微软雅黑"/>
              <a:cs typeface="+mn-ea"/>
              <a:sym typeface="微软雅黑"/>
            </a:endParaRPr>
          </a:p>
        </p:txBody>
      </p:sp>
      <p:grpSp>
        <p:nvGrpSpPr>
          <p:cNvPr id="10" name="组合 9"/>
          <p:cNvGrpSpPr/>
          <p:nvPr/>
        </p:nvGrpSpPr>
        <p:grpSpPr>
          <a:xfrm>
            <a:off x="1390767" y="2167985"/>
            <a:ext cx="1668241" cy="753522"/>
            <a:chOff x="1448552" y="2816678"/>
            <a:chExt cx="1668241" cy="753522"/>
          </a:xfrm>
        </p:grpSpPr>
        <p:sp>
          <p:nvSpPr>
            <p:cNvPr id="11" name="单圆角矩形 10"/>
            <p:cNvSpPr/>
            <p:nvPr/>
          </p:nvSpPr>
          <p:spPr bwMode="auto">
            <a:xfrm>
              <a:off x="1448552" y="2816678"/>
              <a:ext cx="1557337" cy="753522"/>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a:solidFill>
                  <a:srgbClr val="FFFFFF"/>
                </a:solidFill>
                <a:latin typeface="微软雅黑"/>
                <a:ea typeface="微软雅黑"/>
                <a:cs typeface="+mn-ea"/>
                <a:sym typeface="微软雅黑"/>
              </a:endParaRPr>
            </a:p>
          </p:txBody>
        </p:sp>
        <p:sp>
          <p:nvSpPr>
            <p:cNvPr id="12" name="文本框 51"/>
            <p:cNvSpPr txBox="1">
              <a:spLocks noChangeArrowheads="1"/>
            </p:cNvSpPr>
            <p:nvPr/>
          </p:nvSpPr>
          <p:spPr bwMode="auto">
            <a:xfrm>
              <a:off x="1559456" y="3068494"/>
              <a:ext cx="1557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dirty="0">
                  <a:solidFill>
                    <a:schemeClr val="bg1"/>
                  </a:solidFill>
                  <a:latin typeface="微软雅黑"/>
                  <a:ea typeface="微软雅黑"/>
                  <a:cs typeface="+mn-ea"/>
                  <a:sym typeface="微软雅黑"/>
                </a:rPr>
                <a:t>Coordinator</a:t>
              </a:r>
              <a:endParaRPr lang="zh-CN" altLang="en-US" sz="1200" dirty="0">
                <a:solidFill>
                  <a:schemeClr val="bg1"/>
                </a:solidFill>
                <a:latin typeface="微软雅黑"/>
                <a:ea typeface="微软雅黑"/>
                <a:cs typeface="+mn-ea"/>
                <a:sym typeface="微软雅黑"/>
              </a:endParaRPr>
            </a:p>
          </p:txBody>
        </p:sp>
      </p:grpSp>
      <p:sp>
        <p:nvSpPr>
          <p:cNvPr id="14" name="单圆角矩形 13"/>
          <p:cNvSpPr/>
          <p:nvPr/>
        </p:nvSpPr>
        <p:spPr bwMode="auto">
          <a:xfrm>
            <a:off x="2345368" y="3932441"/>
            <a:ext cx="1524000" cy="1362075"/>
          </a:xfrm>
          <a:prstGeom prst="snipRoundRect">
            <a:avLst/>
          </a:prstGeom>
          <a:solidFill>
            <a:schemeClr val="accent2"/>
          </a:solidFill>
          <a:ln w="7938" cap="flat">
            <a:noFill/>
            <a:prstDash val="solid"/>
            <a:miter lim="800000"/>
            <a:headEnd/>
            <a:tailEnd/>
          </a:ln>
          <a:effectLst/>
        </p:spPr>
        <p:txBody>
          <a:bodyPr/>
          <a:lstStyle/>
          <a:p>
            <a:endParaRPr lang="zh-CN" altLang="en-US" sz="2399">
              <a:latin typeface="微软雅黑"/>
              <a:ea typeface="微软雅黑"/>
              <a:cs typeface="+mn-ea"/>
              <a:sym typeface="微软雅黑"/>
            </a:endParaRPr>
          </a:p>
        </p:txBody>
      </p:sp>
      <p:sp>
        <p:nvSpPr>
          <p:cNvPr id="15" name="流程图: 磁盘 3"/>
          <p:cNvSpPr>
            <a:spLocks noChangeArrowheads="1"/>
          </p:cNvSpPr>
          <p:nvPr/>
        </p:nvSpPr>
        <p:spPr bwMode="auto">
          <a:xfrm>
            <a:off x="2477131" y="4805811"/>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Row store</a:t>
            </a:r>
            <a:endParaRPr lang="zh-CN" altLang="en-US" sz="1200" dirty="0">
              <a:solidFill>
                <a:schemeClr val="bg1"/>
              </a:solidFill>
              <a:latin typeface="微软雅黑"/>
              <a:ea typeface="微软雅黑"/>
              <a:cs typeface="+mn-ea"/>
              <a:sym typeface="微软雅黑"/>
            </a:endParaRPr>
          </a:p>
        </p:txBody>
      </p:sp>
      <p:sp>
        <p:nvSpPr>
          <p:cNvPr id="16" name="文本框 6"/>
          <p:cNvSpPr txBox="1">
            <a:spLocks noChangeArrowheads="1"/>
          </p:cNvSpPr>
          <p:nvPr/>
        </p:nvSpPr>
        <p:spPr bwMode="auto">
          <a:xfrm>
            <a:off x="2605082" y="4068716"/>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Datanode2</a:t>
            </a:r>
            <a:endParaRPr lang="zh-CN" altLang="en-US" sz="1200" dirty="0">
              <a:solidFill>
                <a:schemeClr val="bg1"/>
              </a:solidFill>
              <a:latin typeface="微软雅黑"/>
              <a:ea typeface="微软雅黑"/>
              <a:cs typeface="+mn-ea"/>
              <a:sym typeface="微软雅黑"/>
            </a:endParaRPr>
          </a:p>
        </p:txBody>
      </p:sp>
      <p:sp>
        <p:nvSpPr>
          <p:cNvPr id="17" name="单圆角矩形 16"/>
          <p:cNvSpPr/>
          <p:nvPr/>
        </p:nvSpPr>
        <p:spPr bwMode="auto">
          <a:xfrm>
            <a:off x="6171406" y="3902437"/>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18" name="流程图: 磁盘 3"/>
          <p:cNvSpPr>
            <a:spLocks noChangeArrowheads="1"/>
          </p:cNvSpPr>
          <p:nvPr/>
        </p:nvSpPr>
        <p:spPr bwMode="auto">
          <a:xfrm>
            <a:off x="6303169" y="4775807"/>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Column store</a:t>
            </a:r>
            <a:endParaRPr lang="zh-CN" altLang="en-US" sz="1200" dirty="0">
              <a:solidFill>
                <a:schemeClr val="bg1"/>
              </a:solidFill>
              <a:latin typeface="微软雅黑"/>
              <a:ea typeface="微软雅黑"/>
              <a:cs typeface="+mn-ea"/>
              <a:sym typeface="微软雅黑"/>
            </a:endParaRPr>
          </a:p>
        </p:txBody>
      </p:sp>
      <p:sp>
        <p:nvSpPr>
          <p:cNvPr id="19" name="文本框 6"/>
          <p:cNvSpPr txBox="1">
            <a:spLocks noChangeArrowheads="1"/>
          </p:cNvSpPr>
          <p:nvPr/>
        </p:nvSpPr>
        <p:spPr bwMode="auto">
          <a:xfrm>
            <a:off x="6450806" y="4032560"/>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Datanode1_s1</a:t>
            </a:r>
            <a:endParaRPr lang="zh-CN" altLang="en-US" sz="1200" dirty="0">
              <a:solidFill>
                <a:schemeClr val="bg1"/>
              </a:solidFill>
              <a:latin typeface="微软雅黑"/>
              <a:ea typeface="微软雅黑"/>
              <a:cs typeface="+mn-ea"/>
              <a:sym typeface="微软雅黑"/>
            </a:endParaRPr>
          </a:p>
        </p:txBody>
      </p:sp>
      <p:grpSp>
        <p:nvGrpSpPr>
          <p:cNvPr id="20" name="组合 19"/>
          <p:cNvGrpSpPr/>
          <p:nvPr/>
        </p:nvGrpSpPr>
        <p:grpSpPr>
          <a:xfrm>
            <a:off x="6706393" y="2263947"/>
            <a:ext cx="1714502" cy="753522"/>
            <a:chOff x="8736224" y="2909682"/>
            <a:chExt cx="1714502" cy="753522"/>
          </a:xfrm>
        </p:grpSpPr>
        <p:sp>
          <p:nvSpPr>
            <p:cNvPr id="21" name="单圆角矩形 20"/>
            <p:cNvSpPr/>
            <p:nvPr/>
          </p:nvSpPr>
          <p:spPr bwMode="auto">
            <a:xfrm>
              <a:off x="8736224" y="2909682"/>
              <a:ext cx="1557337" cy="753522"/>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a:solidFill>
                  <a:srgbClr val="FFFFFF"/>
                </a:solidFill>
                <a:latin typeface="微软雅黑"/>
                <a:ea typeface="微软雅黑"/>
                <a:cs typeface="+mn-ea"/>
                <a:sym typeface="微软雅黑"/>
              </a:endParaRPr>
            </a:p>
          </p:txBody>
        </p:sp>
        <p:sp>
          <p:nvSpPr>
            <p:cNvPr id="22" name="文本框 51"/>
            <p:cNvSpPr txBox="1">
              <a:spLocks noChangeArrowheads="1"/>
            </p:cNvSpPr>
            <p:nvPr/>
          </p:nvSpPr>
          <p:spPr bwMode="auto">
            <a:xfrm>
              <a:off x="8893389" y="3147943"/>
              <a:ext cx="1557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dirty="0">
                  <a:solidFill>
                    <a:schemeClr val="bg1"/>
                  </a:solidFill>
                  <a:latin typeface="微软雅黑"/>
                  <a:ea typeface="微软雅黑"/>
                  <a:cs typeface="+mn-ea"/>
                  <a:sym typeface="微软雅黑"/>
                </a:rPr>
                <a:t>Coordinator</a:t>
              </a:r>
              <a:endParaRPr lang="zh-CN" altLang="en-US" sz="1600" dirty="0">
                <a:solidFill>
                  <a:schemeClr val="bg1"/>
                </a:solidFill>
                <a:latin typeface="微软雅黑"/>
                <a:ea typeface="微软雅黑"/>
                <a:cs typeface="+mn-ea"/>
                <a:sym typeface="微软雅黑"/>
              </a:endParaRPr>
            </a:p>
          </p:txBody>
        </p:sp>
      </p:grpSp>
      <p:sp>
        <p:nvSpPr>
          <p:cNvPr id="23" name="单圆角矩形 22"/>
          <p:cNvSpPr/>
          <p:nvPr/>
        </p:nvSpPr>
        <p:spPr bwMode="auto">
          <a:xfrm>
            <a:off x="7820819" y="3902437"/>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24" name="流程图: 磁盘 3"/>
          <p:cNvSpPr>
            <a:spLocks noChangeArrowheads="1"/>
          </p:cNvSpPr>
          <p:nvPr/>
        </p:nvSpPr>
        <p:spPr bwMode="auto">
          <a:xfrm>
            <a:off x="7952582" y="4775807"/>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Column store</a:t>
            </a:r>
            <a:endParaRPr lang="zh-CN" altLang="en-US" sz="1200" dirty="0">
              <a:solidFill>
                <a:schemeClr val="bg1"/>
              </a:solidFill>
              <a:latin typeface="微软雅黑"/>
              <a:ea typeface="微软雅黑"/>
              <a:cs typeface="+mn-ea"/>
              <a:sym typeface="微软雅黑"/>
            </a:endParaRPr>
          </a:p>
        </p:txBody>
      </p:sp>
      <p:sp>
        <p:nvSpPr>
          <p:cNvPr id="25" name="文本框 6"/>
          <p:cNvSpPr txBox="1">
            <a:spLocks noChangeArrowheads="1"/>
          </p:cNvSpPr>
          <p:nvPr/>
        </p:nvSpPr>
        <p:spPr bwMode="auto">
          <a:xfrm>
            <a:off x="8036716" y="4032560"/>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Datanode2_s1</a:t>
            </a:r>
            <a:endParaRPr lang="zh-CN" altLang="en-US" sz="1200" dirty="0">
              <a:solidFill>
                <a:schemeClr val="bg1"/>
              </a:solidFill>
              <a:latin typeface="微软雅黑"/>
              <a:ea typeface="微软雅黑"/>
              <a:cs typeface="+mn-ea"/>
              <a:sym typeface="微软雅黑"/>
            </a:endParaRPr>
          </a:p>
        </p:txBody>
      </p:sp>
      <p:sp>
        <p:nvSpPr>
          <p:cNvPr id="26" name="流程图: 磁盘 3"/>
          <p:cNvSpPr>
            <a:spLocks noChangeArrowheads="1"/>
          </p:cNvSpPr>
          <p:nvPr/>
        </p:nvSpPr>
        <p:spPr bwMode="auto">
          <a:xfrm>
            <a:off x="6303169" y="4389487"/>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Column store</a:t>
            </a:r>
            <a:endParaRPr lang="zh-CN" altLang="en-US" sz="1200" dirty="0">
              <a:solidFill>
                <a:schemeClr val="bg1"/>
              </a:solidFill>
              <a:latin typeface="微软雅黑"/>
              <a:ea typeface="微软雅黑"/>
              <a:cs typeface="+mn-ea"/>
              <a:sym typeface="微软雅黑"/>
            </a:endParaRPr>
          </a:p>
        </p:txBody>
      </p:sp>
      <p:sp>
        <p:nvSpPr>
          <p:cNvPr id="27" name="流程图: 磁盘 3"/>
          <p:cNvSpPr>
            <a:spLocks noChangeArrowheads="1"/>
          </p:cNvSpPr>
          <p:nvPr/>
        </p:nvSpPr>
        <p:spPr bwMode="auto">
          <a:xfrm>
            <a:off x="7952582" y="4353770"/>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Column store</a:t>
            </a:r>
            <a:endParaRPr lang="zh-CN" altLang="en-US" sz="1200" dirty="0">
              <a:solidFill>
                <a:schemeClr val="bg1"/>
              </a:solidFill>
              <a:latin typeface="微软雅黑"/>
              <a:ea typeface="微软雅黑"/>
              <a:cs typeface="+mn-ea"/>
              <a:sym typeface="微软雅黑"/>
            </a:endParaRPr>
          </a:p>
        </p:txBody>
      </p:sp>
      <p:sp>
        <p:nvSpPr>
          <p:cNvPr id="29" name="文本框 98"/>
          <p:cNvSpPr txBox="1"/>
          <p:nvPr/>
        </p:nvSpPr>
        <p:spPr>
          <a:xfrm>
            <a:off x="1132298" y="1702694"/>
            <a:ext cx="3879876" cy="3611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微软雅黑"/>
                <a:ea typeface="微软雅黑"/>
                <a:cs typeface="+mn-ea"/>
                <a:sym typeface="微软雅黑"/>
              </a:rPr>
              <a:t>OLTP</a:t>
            </a:r>
            <a:endParaRPr lang="zh-CN" altLang="en-US" dirty="0">
              <a:latin typeface="微软雅黑"/>
              <a:ea typeface="微软雅黑"/>
              <a:cs typeface="+mn-ea"/>
              <a:sym typeface="微软雅黑"/>
            </a:endParaRPr>
          </a:p>
        </p:txBody>
      </p:sp>
      <p:sp>
        <p:nvSpPr>
          <p:cNvPr id="31" name="流程图: 磁盘 3"/>
          <p:cNvSpPr>
            <a:spLocks noChangeArrowheads="1"/>
          </p:cNvSpPr>
          <p:nvPr/>
        </p:nvSpPr>
        <p:spPr bwMode="auto">
          <a:xfrm>
            <a:off x="808503" y="4354807"/>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Row store</a:t>
            </a:r>
            <a:endParaRPr lang="zh-CN" altLang="en-US" sz="1200" dirty="0">
              <a:solidFill>
                <a:schemeClr val="bg1"/>
              </a:solidFill>
              <a:latin typeface="微软雅黑"/>
              <a:ea typeface="微软雅黑"/>
              <a:cs typeface="+mn-ea"/>
              <a:sym typeface="微软雅黑"/>
            </a:endParaRPr>
          </a:p>
        </p:txBody>
      </p:sp>
      <p:sp>
        <p:nvSpPr>
          <p:cNvPr id="32" name="流程图: 磁盘 3"/>
          <p:cNvSpPr>
            <a:spLocks noChangeArrowheads="1"/>
          </p:cNvSpPr>
          <p:nvPr/>
        </p:nvSpPr>
        <p:spPr bwMode="auto">
          <a:xfrm>
            <a:off x="2487726" y="4383774"/>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Row store</a:t>
            </a:r>
            <a:endParaRPr lang="zh-CN" altLang="en-US" sz="1200" dirty="0">
              <a:solidFill>
                <a:schemeClr val="bg1"/>
              </a:solidFill>
              <a:latin typeface="微软雅黑"/>
              <a:ea typeface="微软雅黑"/>
              <a:cs typeface="+mn-ea"/>
              <a:sym typeface="微软雅黑"/>
            </a:endParaRPr>
          </a:p>
        </p:txBody>
      </p:sp>
      <p:sp>
        <p:nvSpPr>
          <p:cNvPr id="33" name="矩形 32"/>
          <p:cNvSpPr/>
          <p:nvPr/>
        </p:nvSpPr>
        <p:spPr>
          <a:xfrm>
            <a:off x="667534" y="3162356"/>
            <a:ext cx="4885857" cy="5023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a:ea typeface="微软雅黑"/>
                <a:cs typeface="+mn-ea"/>
                <a:sym typeface="微软雅黑"/>
              </a:rPr>
              <a:t>OLTP optimizer</a:t>
            </a:r>
            <a:endParaRPr lang="zh-CN" altLang="en-US" dirty="0">
              <a:latin typeface="微软雅黑"/>
              <a:ea typeface="微软雅黑"/>
              <a:cs typeface="+mn-ea"/>
              <a:sym typeface="微软雅黑"/>
            </a:endParaRPr>
          </a:p>
        </p:txBody>
      </p:sp>
      <p:sp>
        <p:nvSpPr>
          <p:cNvPr id="34" name="矩形 33"/>
          <p:cNvSpPr/>
          <p:nvPr/>
        </p:nvSpPr>
        <p:spPr>
          <a:xfrm>
            <a:off x="6171406" y="3175706"/>
            <a:ext cx="4793057" cy="5023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a:ea typeface="微软雅黑"/>
                <a:cs typeface="+mn-ea"/>
                <a:sym typeface="微软雅黑"/>
              </a:rPr>
              <a:t>OLAP optimizer</a:t>
            </a:r>
            <a:endParaRPr lang="zh-CN" altLang="en-US" dirty="0">
              <a:latin typeface="微软雅黑"/>
              <a:ea typeface="微软雅黑"/>
              <a:cs typeface="+mn-ea"/>
              <a:sym typeface="微软雅黑"/>
            </a:endParaRPr>
          </a:p>
        </p:txBody>
      </p:sp>
      <p:sp>
        <p:nvSpPr>
          <p:cNvPr id="35" name="文本框 48"/>
          <p:cNvSpPr txBox="1"/>
          <p:nvPr/>
        </p:nvSpPr>
        <p:spPr>
          <a:xfrm>
            <a:off x="6600815" y="1707504"/>
            <a:ext cx="3880754" cy="3642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微软雅黑"/>
                <a:ea typeface="微软雅黑"/>
                <a:cs typeface="+mn-ea"/>
                <a:sym typeface="微软雅黑"/>
              </a:rPr>
              <a:t>OLAP</a:t>
            </a:r>
            <a:endParaRPr lang="zh-CN" altLang="en-US" dirty="0">
              <a:latin typeface="微软雅黑"/>
              <a:ea typeface="微软雅黑"/>
              <a:cs typeface="+mn-ea"/>
              <a:sym typeface="微软雅黑"/>
            </a:endParaRPr>
          </a:p>
        </p:txBody>
      </p:sp>
      <p:sp>
        <p:nvSpPr>
          <p:cNvPr id="36" name="文本框 49"/>
          <p:cNvSpPr txBox="1"/>
          <p:nvPr/>
        </p:nvSpPr>
        <p:spPr>
          <a:xfrm>
            <a:off x="2165186" y="6289695"/>
            <a:ext cx="7381962" cy="400110"/>
          </a:xfrm>
          <a:prstGeom prst="rect">
            <a:avLst/>
          </a:prstGeom>
          <a:noFill/>
        </p:spPr>
        <p:txBody>
          <a:bodyPr wrap="square" rtlCol="0">
            <a:spAutoFit/>
          </a:bodyPr>
          <a:lstStyle/>
          <a:p>
            <a:pPr algn="ctr"/>
            <a:r>
              <a:rPr lang="zh-CN" altLang="en-US" sz="2000" dirty="0">
                <a:latin typeface="微软雅黑"/>
                <a:ea typeface="微软雅黑"/>
                <a:cs typeface="+mn-ea"/>
                <a:sym typeface="微软雅黑"/>
              </a:rPr>
              <a:t>从</a:t>
            </a:r>
            <a:r>
              <a:rPr lang="en-US" altLang="zh-CN" sz="2000" dirty="0">
                <a:latin typeface="微软雅黑"/>
                <a:ea typeface="微软雅黑"/>
                <a:cs typeface="+mn-ea"/>
                <a:sym typeface="微软雅黑"/>
              </a:rPr>
              <a:t>OLTP</a:t>
            </a:r>
            <a:r>
              <a:rPr lang="zh-CN" altLang="en-US" sz="2000" dirty="0">
                <a:latin typeface="微软雅黑"/>
                <a:ea typeface="微软雅黑"/>
                <a:cs typeface="+mn-ea"/>
                <a:sym typeface="微软雅黑"/>
              </a:rPr>
              <a:t>节点复制到</a:t>
            </a:r>
            <a:r>
              <a:rPr lang="en-US" altLang="zh-CN" sz="2000" dirty="0">
                <a:latin typeface="微软雅黑"/>
                <a:ea typeface="微软雅黑"/>
                <a:cs typeface="+mn-ea"/>
                <a:sym typeface="微软雅黑"/>
              </a:rPr>
              <a:t>OLAP</a:t>
            </a:r>
            <a:r>
              <a:rPr lang="zh-CN" altLang="en-US" sz="2000" dirty="0">
                <a:latin typeface="微软雅黑"/>
                <a:ea typeface="微软雅黑"/>
                <a:cs typeface="+mn-ea"/>
                <a:sym typeface="微软雅黑"/>
              </a:rPr>
              <a:t>节点，实现行存储到列存储的转换</a:t>
            </a:r>
          </a:p>
        </p:txBody>
      </p:sp>
      <p:sp>
        <p:nvSpPr>
          <p:cNvPr id="37" name="下弧形箭头 36"/>
          <p:cNvSpPr/>
          <p:nvPr/>
        </p:nvSpPr>
        <p:spPr>
          <a:xfrm>
            <a:off x="1372723" y="5278290"/>
            <a:ext cx="5911655" cy="874687"/>
          </a:xfrm>
          <a:prstGeom prst="curved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cs typeface="+mn-ea"/>
              <a:sym typeface="微软雅黑"/>
            </a:endParaRPr>
          </a:p>
        </p:txBody>
      </p:sp>
      <p:sp>
        <p:nvSpPr>
          <p:cNvPr id="38" name="下弧形箭头 37"/>
          <p:cNvSpPr/>
          <p:nvPr/>
        </p:nvSpPr>
        <p:spPr>
          <a:xfrm>
            <a:off x="2970203" y="5289723"/>
            <a:ext cx="5883018" cy="874687"/>
          </a:xfrm>
          <a:prstGeom prst="curved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cs typeface="+mn-ea"/>
              <a:sym typeface="微软雅黑"/>
            </a:endParaRPr>
          </a:p>
        </p:txBody>
      </p:sp>
      <p:sp>
        <p:nvSpPr>
          <p:cNvPr id="40" name="单圆角矩形 39"/>
          <p:cNvSpPr/>
          <p:nvPr/>
        </p:nvSpPr>
        <p:spPr bwMode="auto">
          <a:xfrm>
            <a:off x="4029391" y="3932441"/>
            <a:ext cx="1524000" cy="1362075"/>
          </a:xfrm>
          <a:prstGeom prst="snipRoundRect">
            <a:avLst/>
          </a:prstGeom>
          <a:solidFill>
            <a:schemeClr val="accent2"/>
          </a:solidFill>
          <a:ln w="7938" cap="flat">
            <a:noFill/>
            <a:prstDash val="solid"/>
            <a:miter lim="800000"/>
            <a:headEnd/>
            <a:tailEnd/>
          </a:ln>
          <a:effectLst/>
        </p:spPr>
        <p:txBody>
          <a:bodyPr/>
          <a:lstStyle/>
          <a:p>
            <a:endParaRPr lang="zh-CN" altLang="en-US" sz="2399">
              <a:latin typeface="微软雅黑"/>
              <a:ea typeface="微软雅黑"/>
              <a:cs typeface="+mn-ea"/>
              <a:sym typeface="微软雅黑"/>
            </a:endParaRPr>
          </a:p>
        </p:txBody>
      </p:sp>
      <p:sp>
        <p:nvSpPr>
          <p:cNvPr id="41" name="流程图: 磁盘 3"/>
          <p:cNvSpPr>
            <a:spLocks noChangeArrowheads="1"/>
          </p:cNvSpPr>
          <p:nvPr/>
        </p:nvSpPr>
        <p:spPr bwMode="auto">
          <a:xfrm>
            <a:off x="4161154" y="4805811"/>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Row store</a:t>
            </a:r>
            <a:endParaRPr lang="zh-CN" altLang="en-US" sz="1200" dirty="0">
              <a:solidFill>
                <a:schemeClr val="bg1"/>
              </a:solidFill>
              <a:latin typeface="微软雅黑"/>
              <a:ea typeface="微软雅黑"/>
              <a:cs typeface="+mn-ea"/>
              <a:sym typeface="微软雅黑"/>
            </a:endParaRPr>
          </a:p>
        </p:txBody>
      </p:sp>
      <p:sp>
        <p:nvSpPr>
          <p:cNvPr id="42" name="文本框 6"/>
          <p:cNvSpPr txBox="1">
            <a:spLocks noChangeArrowheads="1"/>
          </p:cNvSpPr>
          <p:nvPr/>
        </p:nvSpPr>
        <p:spPr bwMode="auto">
          <a:xfrm>
            <a:off x="4289105" y="4068716"/>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Datanode3</a:t>
            </a:r>
            <a:endParaRPr lang="zh-CN" altLang="en-US" sz="1200" dirty="0">
              <a:solidFill>
                <a:schemeClr val="bg1"/>
              </a:solidFill>
              <a:latin typeface="微软雅黑"/>
              <a:ea typeface="微软雅黑"/>
              <a:cs typeface="+mn-ea"/>
              <a:sym typeface="微软雅黑"/>
            </a:endParaRPr>
          </a:p>
        </p:txBody>
      </p:sp>
      <p:sp>
        <p:nvSpPr>
          <p:cNvPr id="43" name="流程图: 磁盘 3"/>
          <p:cNvSpPr>
            <a:spLocks noChangeArrowheads="1"/>
          </p:cNvSpPr>
          <p:nvPr/>
        </p:nvSpPr>
        <p:spPr bwMode="auto">
          <a:xfrm>
            <a:off x="4171749" y="4383774"/>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Row store</a:t>
            </a:r>
            <a:endParaRPr lang="zh-CN" altLang="en-US" sz="1200" dirty="0">
              <a:solidFill>
                <a:schemeClr val="bg1"/>
              </a:solidFill>
              <a:latin typeface="微软雅黑"/>
              <a:ea typeface="微软雅黑"/>
              <a:cs typeface="+mn-ea"/>
              <a:sym typeface="微软雅黑"/>
            </a:endParaRPr>
          </a:p>
        </p:txBody>
      </p:sp>
      <p:sp>
        <p:nvSpPr>
          <p:cNvPr id="44" name="单圆角矩形 43"/>
          <p:cNvSpPr/>
          <p:nvPr/>
        </p:nvSpPr>
        <p:spPr bwMode="auto">
          <a:xfrm>
            <a:off x="9440463" y="3902437"/>
            <a:ext cx="1524000" cy="1362075"/>
          </a:xfrm>
          <a:prstGeom prst="snipRoundRect">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31" tIns="45715" rIns="91431" bIns="45715" numCol="1" anchor="t" anchorCtr="0" compatLnSpc="1"/>
          <a:lstStyle/>
          <a:p>
            <a:pPr defTabSz="1219048"/>
            <a:endParaRPr lang="zh-CN" altLang="en-US" sz="1467" kern="0">
              <a:solidFill>
                <a:sysClr val="windowText" lastClr="000000"/>
              </a:solidFill>
              <a:latin typeface="微软雅黑"/>
              <a:ea typeface="微软雅黑"/>
              <a:cs typeface="+mn-ea"/>
              <a:sym typeface="微软雅黑"/>
            </a:endParaRPr>
          </a:p>
        </p:txBody>
      </p:sp>
      <p:sp>
        <p:nvSpPr>
          <p:cNvPr id="45" name="流程图: 磁盘 3"/>
          <p:cNvSpPr>
            <a:spLocks noChangeArrowheads="1"/>
          </p:cNvSpPr>
          <p:nvPr/>
        </p:nvSpPr>
        <p:spPr bwMode="auto">
          <a:xfrm>
            <a:off x="9572226" y="4775807"/>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Column store</a:t>
            </a:r>
            <a:endParaRPr lang="zh-CN" altLang="en-US" sz="1200" dirty="0">
              <a:solidFill>
                <a:schemeClr val="bg1"/>
              </a:solidFill>
              <a:latin typeface="微软雅黑"/>
              <a:ea typeface="微软雅黑"/>
              <a:cs typeface="+mn-ea"/>
              <a:sym typeface="微软雅黑"/>
            </a:endParaRPr>
          </a:p>
        </p:txBody>
      </p:sp>
      <p:sp>
        <p:nvSpPr>
          <p:cNvPr id="46" name="文本框 6"/>
          <p:cNvSpPr txBox="1">
            <a:spLocks noChangeArrowheads="1"/>
          </p:cNvSpPr>
          <p:nvPr/>
        </p:nvSpPr>
        <p:spPr bwMode="auto">
          <a:xfrm>
            <a:off x="9656360" y="4032560"/>
            <a:ext cx="1370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dirty="0">
                <a:solidFill>
                  <a:schemeClr val="bg1"/>
                </a:solidFill>
                <a:latin typeface="微软雅黑"/>
                <a:ea typeface="微软雅黑"/>
                <a:cs typeface="+mn-ea"/>
                <a:sym typeface="微软雅黑"/>
              </a:rPr>
              <a:t>Datanode3_s1</a:t>
            </a:r>
            <a:endParaRPr lang="zh-CN" altLang="en-US" sz="1200" dirty="0">
              <a:solidFill>
                <a:schemeClr val="bg1"/>
              </a:solidFill>
              <a:latin typeface="微软雅黑"/>
              <a:ea typeface="微软雅黑"/>
              <a:cs typeface="+mn-ea"/>
              <a:sym typeface="微软雅黑"/>
            </a:endParaRPr>
          </a:p>
        </p:txBody>
      </p:sp>
      <p:sp>
        <p:nvSpPr>
          <p:cNvPr id="47" name="流程图: 磁盘 3"/>
          <p:cNvSpPr>
            <a:spLocks noChangeArrowheads="1"/>
          </p:cNvSpPr>
          <p:nvPr/>
        </p:nvSpPr>
        <p:spPr bwMode="auto">
          <a:xfrm>
            <a:off x="9572226" y="4353770"/>
            <a:ext cx="1260475" cy="377825"/>
          </a:xfrm>
          <a:prstGeom prst="flowChartMagneticDisk">
            <a:avLst/>
          </a:prstGeom>
          <a:solidFill>
            <a:srgbClr val="6AE7FF">
              <a:alpha val="30000"/>
            </a:srgbClr>
          </a:solidFill>
          <a:ln>
            <a:solidFill>
              <a:srgbClr val="04497D"/>
            </a:solidFill>
          </a:ln>
        </p:spPr>
        <p:txBody>
          <a:bodyPr wrap="square" anchor="ctr">
            <a:noAutofit/>
          </a:bodyPr>
          <a:lstStyle/>
          <a:p>
            <a:pPr algn="ctr"/>
            <a:r>
              <a:rPr lang="en-US" altLang="zh-CN" sz="1200" dirty="0">
                <a:solidFill>
                  <a:schemeClr val="bg1"/>
                </a:solidFill>
                <a:latin typeface="微软雅黑"/>
                <a:ea typeface="微软雅黑"/>
                <a:cs typeface="+mn-ea"/>
                <a:sym typeface="微软雅黑"/>
              </a:rPr>
              <a:t>Column store</a:t>
            </a:r>
            <a:endParaRPr lang="zh-CN" altLang="en-US" sz="1200" dirty="0">
              <a:solidFill>
                <a:schemeClr val="bg1"/>
              </a:solidFill>
              <a:latin typeface="微软雅黑"/>
              <a:ea typeface="微软雅黑"/>
              <a:cs typeface="+mn-ea"/>
              <a:sym typeface="微软雅黑"/>
            </a:endParaRPr>
          </a:p>
        </p:txBody>
      </p:sp>
      <p:sp>
        <p:nvSpPr>
          <p:cNvPr id="48" name="下弧形箭头 47"/>
          <p:cNvSpPr/>
          <p:nvPr/>
        </p:nvSpPr>
        <p:spPr>
          <a:xfrm>
            <a:off x="4598551" y="5308505"/>
            <a:ext cx="5883018" cy="874687"/>
          </a:xfrm>
          <a:prstGeom prst="curved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cs typeface="+mn-ea"/>
              <a:sym typeface="微软雅黑"/>
            </a:endParaRPr>
          </a:p>
        </p:txBody>
      </p:sp>
      <p:grpSp>
        <p:nvGrpSpPr>
          <p:cNvPr id="49" name="组合 48"/>
          <p:cNvGrpSpPr/>
          <p:nvPr/>
        </p:nvGrpSpPr>
        <p:grpSpPr>
          <a:xfrm>
            <a:off x="8751186" y="2259634"/>
            <a:ext cx="1642079" cy="753522"/>
            <a:chOff x="8192832" y="2960670"/>
            <a:chExt cx="1642079" cy="753522"/>
          </a:xfrm>
        </p:grpSpPr>
        <p:sp>
          <p:nvSpPr>
            <p:cNvPr id="50" name="单圆角矩形 49"/>
            <p:cNvSpPr/>
            <p:nvPr/>
          </p:nvSpPr>
          <p:spPr bwMode="auto">
            <a:xfrm>
              <a:off x="8192832" y="2960670"/>
              <a:ext cx="1557337" cy="753522"/>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a:solidFill>
                  <a:srgbClr val="FFFFFF"/>
                </a:solidFill>
                <a:latin typeface="微软雅黑"/>
                <a:ea typeface="微软雅黑"/>
                <a:cs typeface="+mn-ea"/>
                <a:sym typeface="微软雅黑"/>
              </a:endParaRPr>
            </a:p>
          </p:txBody>
        </p:sp>
        <p:sp>
          <p:nvSpPr>
            <p:cNvPr id="51" name="文本框 51"/>
            <p:cNvSpPr txBox="1">
              <a:spLocks noChangeArrowheads="1"/>
            </p:cNvSpPr>
            <p:nvPr/>
          </p:nvSpPr>
          <p:spPr bwMode="auto">
            <a:xfrm>
              <a:off x="8277574" y="3208702"/>
              <a:ext cx="1557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dirty="0">
                  <a:solidFill>
                    <a:schemeClr val="bg1"/>
                  </a:solidFill>
                  <a:latin typeface="微软雅黑"/>
                  <a:ea typeface="微软雅黑"/>
                  <a:cs typeface="+mn-ea"/>
                  <a:sym typeface="微软雅黑"/>
                </a:rPr>
                <a:t>Coordinator</a:t>
              </a:r>
              <a:endParaRPr lang="zh-CN" altLang="en-US" sz="1600" dirty="0">
                <a:solidFill>
                  <a:schemeClr val="bg1"/>
                </a:solidFill>
                <a:latin typeface="微软雅黑"/>
                <a:ea typeface="微软雅黑"/>
                <a:cs typeface="+mn-ea"/>
                <a:sym typeface="微软雅黑"/>
              </a:endParaRPr>
            </a:p>
          </p:txBody>
        </p:sp>
      </p:grpSp>
      <p:grpSp>
        <p:nvGrpSpPr>
          <p:cNvPr id="52" name="组合 51"/>
          <p:cNvGrpSpPr/>
          <p:nvPr/>
        </p:nvGrpSpPr>
        <p:grpSpPr>
          <a:xfrm>
            <a:off x="3303362" y="2166686"/>
            <a:ext cx="1668241" cy="753522"/>
            <a:chOff x="1448552" y="2816678"/>
            <a:chExt cx="1668241" cy="753522"/>
          </a:xfrm>
        </p:grpSpPr>
        <p:sp>
          <p:nvSpPr>
            <p:cNvPr id="53" name="单圆角矩形 52"/>
            <p:cNvSpPr/>
            <p:nvPr/>
          </p:nvSpPr>
          <p:spPr bwMode="auto">
            <a:xfrm>
              <a:off x="1448552" y="2816678"/>
              <a:ext cx="1557337" cy="753522"/>
            </a:xfrm>
            <a:prstGeom prst="snipRoundRect">
              <a:avLst/>
            </a:prstGeom>
            <a:solidFill>
              <a:schemeClr val="accent2"/>
            </a:solidFill>
            <a:ln w="12700" cap="flat">
              <a:noFill/>
              <a:miter lim="400000"/>
            </a:ln>
            <a:effectLst/>
          </p:spPr>
          <p:txBody>
            <a:bodyPr wrap="square" lIns="67727" tIns="67727" rIns="67727" bIns="67727" numCol="1" anchor="ctr">
              <a:noAutofit/>
            </a:bodyPr>
            <a:lstStyle/>
            <a:p>
              <a:pPr>
                <a:lnSpc>
                  <a:spcPct val="120000"/>
                </a:lnSpc>
              </a:pPr>
              <a:endParaRPr lang="zh-CN" altLang="en-US" sz="4265">
                <a:solidFill>
                  <a:srgbClr val="FFFFFF"/>
                </a:solidFill>
                <a:latin typeface="微软雅黑"/>
                <a:ea typeface="微软雅黑"/>
                <a:cs typeface="+mn-ea"/>
                <a:sym typeface="微软雅黑"/>
              </a:endParaRPr>
            </a:p>
          </p:txBody>
        </p:sp>
        <p:sp>
          <p:nvSpPr>
            <p:cNvPr id="54" name="文本框 51"/>
            <p:cNvSpPr txBox="1">
              <a:spLocks noChangeArrowheads="1"/>
            </p:cNvSpPr>
            <p:nvPr/>
          </p:nvSpPr>
          <p:spPr bwMode="auto">
            <a:xfrm>
              <a:off x="1559456" y="3068494"/>
              <a:ext cx="1557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dirty="0">
                  <a:solidFill>
                    <a:schemeClr val="bg1"/>
                  </a:solidFill>
                  <a:latin typeface="微软雅黑"/>
                  <a:ea typeface="微软雅黑"/>
                  <a:cs typeface="+mn-ea"/>
                  <a:sym typeface="微软雅黑"/>
                </a:rPr>
                <a:t>Coordinator</a:t>
              </a:r>
              <a:endParaRPr lang="zh-CN" altLang="en-US" sz="1200" dirty="0">
                <a:solidFill>
                  <a:schemeClr val="bg1"/>
                </a:solidFill>
                <a:latin typeface="微软雅黑"/>
                <a:ea typeface="微软雅黑"/>
                <a:cs typeface="+mn-ea"/>
                <a:sym typeface="微软雅黑"/>
              </a:endParaRPr>
            </a:p>
          </p:txBody>
        </p:sp>
      </p:grpSp>
    </p:spTree>
    <p:extLst>
      <p:ext uri="{BB962C8B-B14F-4D97-AF65-F5344CB8AC3E}">
        <p14:creationId xmlns:p14="http://schemas.microsoft.com/office/powerpoint/2010/main" val="2627712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D8DF5D8-36CC-CC46-8D1D-811C56C3C56F}"/>
              </a:ext>
            </a:extLst>
          </p:cNvPr>
          <p:cNvSpPr>
            <a:spLocks noGrp="1"/>
          </p:cNvSpPr>
          <p:nvPr>
            <p:ph type="title"/>
          </p:nvPr>
        </p:nvSpPr>
        <p:spPr>
          <a:xfrm>
            <a:off x="21248" y="-25293"/>
            <a:ext cx="10515600" cy="1325563"/>
          </a:xfrm>
        </p:spPr>
        <p:txBody>
          <a:bodyPr/>
          <a:lstStyle/>
          <a:p>
            <a:r>
              <a:rPr lang="en-US" altLang="zh-CN" dirty="0">
                <a:latin typeface="微软雅黑"/>
                <a:ea typeface="微软雅黑"/>
                <a:sym typeface="微软雅黑"/>
              </a:rPr>
              <a:t>parallel  OLAP executer</a:t>
            </a:r>
            <a:endParaRPr lang="zh-CN" altLang="en-US" b="0" dirty="0">
              <a:latin typeface="微软雅黑"/>
              <a:ea typeface="微软雅黑"/>
              <a:sym typeface="微软雅黑"/>
            </a:endParaRPr>
          </a:p>
        </p:txBody>
      </p:sp>
      <p:sp>
        <p:nvSpPr>
          <p:cNvPr id="5" name="矩形 4">
            <a:extLst>
              <a:ext uri="{FF2B5EF4-FFF2-40B4-BE49-F238E27FC236}">
                <a16:creationId xmlns:a16="http://schemas.microsoft.com/office/drawing/2014/main" id="{474A0A3F-156F-4040-93D2-540042DD3C1B}"/>
              </a:ext>
            </a:extLst>
          </p:cNvPr>
          <p:cNvSpPr/>
          <p:nvPr/>
        </p:nvSpPr>
        <p:spPr>
          <a:xfrm>
            <a:off x="979349" y="3006654"/>
            <a:ext cx="2674139" cy="2551665"/>
          </a:xfrm>
          <a:prstGeom prst="rect">
            <a:avLst/>
          </a:prstGeom>
          <a:solidFill>
            <a:schemeClr val="accent1">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6" name="文本框 8">
            <a:extLst>
              <a:ext uri="{FF2B5EF4-FFF2-40B4-BE49-F238E27FC236}">
                <a16:creationId xmlns:a16="http://schemas.microsoft.com/office/drawing/2014/main" id="{8745A7A8-56AD-3E4A-9297-47327B70904F}"/>
              </a:ext>
            </a:extLst>
          </p:cNvPr>
          <p:cNvSpPr txBox="1">
            <a:spLocks noChangeArrowheads="1"/>
          </p:cNvSpPr>
          <p:nvPr/>
        </p:nvSpPr>
        <p:spPr bwMode="auto">
          <a:xfrm>
            <a:off x="2114550" y="1610858"/>
            <a:ext cx="3551150" cy="338554"/>
          </a:xfrm>
          <a:prstGeom prst="rect">
            <a:avLst/>
          </a:prstGeom>
          <a:solidFill>
            <a:schemeClr val="accent6">
              <a:lumMod val="75000"/>
            </a:schemeClr>
          </a:solidFill>
          <a:ln>
            <a:solidFill>
              <a:schemeClr val="bg1"/>
            </a:solidFill>
          </a:ln>
          <a:effec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dirty="0">
                <a:solidFill>
                  <a:schemeClr val="bg1"/>
                </a:solidFill>
                <a:latin typeface="微软雅黑"/>
                <a:ea typeface="微软雅黑"/>
                <a:cs typeface="Times New Roman" panose="02020603050405020304" pitchFamily="18" charset="0"/>
                <a:sym typeface="微软雅黑"/>
              </a:rPr>
              <a:t>TBL_A(f1— distributed  column, f2) </a:t>
            </a:r>
          </a:p>
        </p:txBody>
      </p:sp>
      <p:sp>
        <p:nvSpPr>
          <p:cNvPr id="7" name="文本框 10">
            <a:extLst>
              <a:ext uri="{FF2B5EF4-FFF2-40B4-BE49-F238E27FC236}">
                <a16:creationId xmlns:a16="http://schemas.microsoft.com/office/drawing/2014/main" id="{65F0911A-D9D9-F946-902C-8A425BE3CCD3}"/>
              </a:ext>
            </a:extLst>
          </p:cNvPr>
          <p:cNvSpPr txBox="1">
            <a:spLocks noChangeArrowheads="1"/>
          </p:cNvSpPr>
          <p:nvPr/>
        </p:nvSpPr>
        <p:spPr bwMode="auto">
          <a:xfrm>
            <a:off x="5754160" y="1611339"/>
            <a:ext cx="3873464" cy="338554"/>
          </a:xfrm>
          <a:prstGeom prst="rect">
            <a:avLst/>
          </a:prstGeom>
          <a:solidFill>
            <a:schemeClr val="accent6">
              <a:lumMod val="75000"/>
            </a:schemeClr>
          </a:solidFill>
          <a:ln>
            <a:solidFill>
              <a:schemeClr val="bg1"/>
            </a:solidFill>
          </a:ln>
          <a:effectLst/>
        </p:spPr>
        <p:txBody>
          <a:bodyPr wrap="square">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ctr"/>
            <a:r>
              <a:rPr lang="en-US" altLang="zh-CN" sz="1600" dirty="0">
                <a:latin typeface="微软雅黑"/>
                <a:ea typeface="微软雅黑"/>
                <a:cs typeface="Times New Roman" panose="02020603050405020304" pitchFamily="18" charset="0"/>
                <a:sym typeface="微软雅黑"/>
              </a:rPr>
              <a:t>TBL_B(f1-- distributed  column, f2) </a:t>
            </a:r>
          </a:p>
        </p:txBody>
      </p:sp>
      <p:sp>
        <p:nvSpPr>
          <p:cNvPr id="8" name="文本框 65">
            <a:extLst>
              <a:ext uri="{FF2B5EF4-FFF2-40B4-BE49-F238E27FC236}">
                <a16:creationId xmlns:a16="http://schemas.microsoft.com/office/drawing/2014/main" id="{8454B9B5-8859-3F49-BA84-8DCB67A760D1}"/>
              </a:ext>
            </a:extLst>
          </p:cNvPr>
          <p:cNvSpPr txBox="1"/>
          <p:nvPr/>
        </p:nvSpPr>
        <p:spPr>
          <a:xfrm>
            <a:off x="3240939" y="1255201"/>
            <a:ext cx="5476341" cy="338554"/>
          </a:xfrm>
          <a:prstGeom prst="rect">
            <a:avLst/>
          </a:prstGeom>
          <a:noFill/>
          <a:ln>
            <a:solidFill>
              <a:schemeClr val="bg1"/>
            </a:solidFill>
          </a:ln>
        </p:spPr>
        <p:txBody>
          <a:bodyPr wrap="square" rtlCol="0">
            <a:spAutoFit/>
          </a:bodyPr>
          <a:lstStyle/>
          <a:p>
            <a:r>
              <a:rPr lang="en-US" altLang="zh-CN" sz="1600" dirty="0">
                <a:solidFill>
                  <a:schemeClr val="bg1"/>
                </a:solidFill>
                <a:latin typeface="微软雅黑"/>
                <a:ea typeface="微软雅黑"/>
                <a:sym typeface="微软雅黑"/>
              </a:rPr>
              <a:t>select </a:t>
            </a:r>
            <a:r>
              <a:rPr lang="zh-CN" altLang="en-US" sz="1600" dirty="0">
                <a:solidFill>
                  <a:schemeClr val="bg1"/>
                </a:solidFill>
                <a:latin typeface="微软雅黑"/>
                <a:ea typeface="微软雅黑"/>
                <a:sym typeface="微软雅黑"/>
              </a:rPr>
              <a:t>* </a:t>
            </a:r>
            <a:r>
              <a:rPr lang="en-US" altLang="zh-CN" sz="1600" dirty="0">
                <a:solidFill>
                  <a:schemeClr val="bg1"/>
                </a:solidFill>
                <a:latin typeface="微软雅黑"/>
                <a:ea typeface="微软雅黑"/>
                <a:sym typeface="微软雅黑"/>
              </a:rPr>
              <a:t>from </a:t>
            </a:r>
            <a:r>
              <a:rPr lang="en-US" altLang="zh-CN" sz="1600" dirty="0" err="1">
                <a:solidFill>
                  <a:schemeClr val="bg1"/>
                </a:solidFill>
                <a:latin typeface="微软雅黑"/>
                <a:ea typeface="微软雅黑"/>
                <a:sym typeface="微软雅黑"/>
              </a:rPr>
              <a:t>tbl_a</a:t>
            </a:r>
            <a:r>
              <a:rPr lang="en-US" altLang="zh-CN" sz="1600" dirty="0">
                <a:solidFill>
                  <a:schemeClr val="bg1"/>
                </a:solidFill>
                <a:latin typeface="微软雅黑"/>
                <a:ea typeface="微软雅黑"/>
                <a:sym typeface="微软雅黑"/>
              </a:rPr>
              <a:t>, </a:t>
            </a:r>
            <a:r>
              <a:rPr lang="en-US" altLang="zh-CN" sz="1600" dirty="0" err="1">
                <a:solidFill>
                  <a:schemeClr val="bg1"/>
                </a:solidFill>
                <a:latin typeface="微软雅黑"/>
                <a:ea typeface="微软雅黑"/>
                <a:sym typeface="微软雅黑"/>
              </a:rPr>
              <a:t>tbl_b</a:t>
            </a:r>
            <a:r>
              <a:rPr lang="en-US" altLang="zh-CN" sz="1600" dirty="0">
                <a:solidFill>
                  <a:schemeClr val="bg1"/>
                </a:solidFill>
                <a:latin typeface="微软雅黑"/>
                <a:ea typeface="微软雅黑"/>
                <a:sym typeface="微软雅黑"/>
              </a:rPr>
              <a:t> where tbl_a.f1 = tbl_b.f2;</a:t>
            </a:r>
            <a:endParaRPr lang="zh-CN" altLang="en-US" sz="1600" dirty="0">
              <a:solidFill>
                <a:schemeClr val="bg1"/>
              </a:solidFill>
              <a:latin typeface="微软雅黑"/>
              <a:ea typeface="微软雅黑"/>
              <a:sym typeface="微软雅黑"/>
            </a:endParaRPr>
          </a:p>
        </p:txBody>
      </p:sp>
      <p:sp>
        <p:nvSpPr>
          <p:cNvPr id="9" name="标题 1">
            <a:extLst>
              <a:ext uri="{FF2B5EF4-FFF2-40B4-BE49-F238E27FC236}">
                <a16:creationId xmlns:a16="http://schemas.microsoft.com/office/drawing/2014/main" id="{3F724D05-5B98-7F43-BE98-5AC756E3F9F5}"/>
              </a:ext>
            </a:extLst>
          </p:cNvPr>
          <p:cNvSpPr txBox="1">
            <a:spLocks noChangeArrowheads="1"/>
          </p:cNvSpPr>
          <p:nvPr/>
        </p:nvSpPr>
        <p:spPr bwMode="auto">
          <a:xfrm>
            <a:off x="5996288" y="2199286"/>
            <a:ext cx="1801305" cy="513619"/>
          </a:xfrm>
          <a:prstGeom prst="rect">
            <a:avLst/>
          </a:prstGeom>
          <a:noFill/>
          <a:ln>
            <a:solidFill>
              <a:schemeClr val="bg1"/>
            </a:solidFill>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en-US" altLang="zh-CN" sz="1050" dirty="0">
                <a:latin typeface="微软雅黑"/>
                <a:ea typeface="微软雅黑"/>
                <a:cs typeface="Times New Roman" panose="02020603050405020304" pitchFamily="18" charset="0"/>
                <a:sym typeface="微软雅黑"/>
              </a:rPr>
              <a:t>TBL_A.f1 = TaBL_B.f2</a:t>
            </a:r>
          </a:p>
        </p:txBody>
      </p:sp>
      <p:cxnSp>
        <p:nvCxnSpPr>
          <p:cNvPr id="10" name="直接箭头连接符 11">
            <a:extLst>
              <a:ext uri="{FF2B5EF4-FFF2-40B4-BE49-F238E27FC236}">
                <a16:creationId xmlns:a16="http://schemas.microsoft.com/office/drawing/2014/main" id="{6F0CC4E7-EF65-9348-86A7-3F44F94A48D4}"/>
              </a:ext>
            </a:extLst>
          </p:cNvPr>
          <p:cNvCxnSpPr>
            <a:cxnSpLocks/>
            <a:stCxn id="23" idx="2"/>
            <a:endCxn id="5" idx="0"/>
          </p:cNvCxnSpPr>
          <p:nvPr/>
        </p:nvCxnSpPr>
        <p:spPr bwMode="auto">
          <a:xfrm flipH="1">
            <a:off x="2316419" y="2629747"/>
            <a:ext cx="3349281" cy="376907"/>
          </a:xfrm>
          <a:prstGeom prst="straightConnector1">
            <a:avLst/>
          </a:prstGeom>
          <a:noFill/>
          <a:ln w="9525" cap="flat" cmpd="sng" algn="ctr">
            <a:solidFill>
              <a:schemeClr val="bg1"/>
            </a:solidFill>
            <a:prstDash val="solid"/>
            <a:round/>
            <a:headEnd type="none" w="med" len="med"/>
            <a:tailEnd type="triangle"/>
          </a:ln>
          <a:effectLst/>
        </p:spPr>
      </p:cxnSp>
      <p:cxnSp>
        <p:nvCxnSpPr>
          <p:cNvPr id="11" name="直接箭头连接符 12">
            <a:extLst>
              <a:ext uri="{FF2B5EF4-FFF2-40B4-BE49-F238E27FC236}">
                <a16:creationId xmlns:a16="http://schemas.microsoft.com/office/drawing/2014/main" id="{11E8FA27-8886-F040-B402-2C45B3E92E5F}"/>
              </a:ext>
            </a:extLst>
          </p:cNvPr>
          <p:cNvCxnSpPr>
            <a:stCxn id="23" idx="2"/>
          </p:cNvCxnSpPr>
          <p:nvPr/>
        </p:nvCxnSpPr>
        <p:spPr bwMode="auto">
          <a:xfrm>
            <a:off x="5665700" y="2629747"/>
            <a:ext cx="6145" cy="385241"/>
          </a:xfrm>
          <a:prstGeom prst="straightConnector1">
            <a:avLst/>
          </a:prstGeom>
          <a:noFill/>
          <a:ln w="9525" cap="flat" cmpd="sng" algn="ctr">
            <a:solidFill>
              <a:schemeClr val="bg1"/>
            </a:solidFill>
            <a:prstDash val="solid"/>
            <a:round/>
            <a:headEnd type="none" w="med" len="med"/>
            <a:tailEnd type="triangle"/>
          </a:ln>
          <a:effectLst/>
        </p:spPr>
      </p:cxnSp>
      <p:cxnSp>
        <p:nvCxnSpPr>
          <p:cNvPr id="12" name="直接箭头连接符 13">
            <a:extLst>
              <a:ext uri="{FF2B5EF4-FFF2-40B4-BE49-F238E27FC236}">
                <a16:creationId xmlns:a16="http://schemas.microsoft.com/office/drawing/2014/main" id="{B633A16C-A497-064F-9E26-6528C4023E25}"/>
              </a:ext>
            </a:extLst>
          </p:cNvPr>
          <p:cNvCxnSpPr>
            <a:stCxn id="23" idx="2"/>
          </p:cNvCxnSpPr>
          <p:nvPr/>
        </p:nvCxnSpPr>
        <p:spPr bwMode="auto">
          <a:xfrm>
            <a:off x="5665700" y="2629747"/>
            <a:ext cx="3324982" cy="376907"/>
          </a:xfrm>
          <a:prstGeom prst="straightConnector1">
            <a:avLst/>
          </a:prstGeom>
          <a:noFill/>
          <a:ln w="9525" cap="flat" cmpd="sng" algn="ctr">
            <a:solidFill>
              <a:schemeClr val="bg1"/>
            </a:solidFill>
            <a:prstDash val="solid"/>
            <a:round/>
            <a:headEnd type="none" w="med" len="med"/>
            <a:tailEnd type="triangle"/>
          </a:ln>
          <a:effectLst/>
        </p:spPr>
      </p:cxnSp>
      <p:sp>
        <p:nvSpPr>
          <p:cNvPr id="13" name="标题 1">
            <a:extLst>
              <a:ext uri="{FF2B5EF4-FFF2-40B4-BE49-F238E27FC236}">
                <a16:creationId xmlns:a16="http://schemas.microsoft.com/office/drawing/2014/main" id="{9F5A0ABB-6ADA-2C49-9993-6B4598702A9E}"/>
              </a:ext>
            </a:extLst>
          </p:cNvPr>
          <p:cNvSpPr txBox="1">
            <a:spLocks noChangeArrowheads="1"/>
          </p:cNvSpPr>
          <p:nvPr/>
        </p:nvSpPr>
        <p:spPr bwMode="auto">
          <a:xfrm>
            <a:off x="1589674" y="3159120"/>
            <a:ext cx="1589261" cy="513619"/>
          </a:xfrm>
          <a:prstGeom prst="rect">
            <a:avLst/>
          </a:prstGeom>
          <a:noFill/>
          <a:ln>
            <a:noFill/>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en-US" altLang="zh-CN" sz="1050" dirty="0">
                <a:solidFill>
                  <a:schemeClr val="bg1"/>
                </a:solidFill>
                <a:latin typeface="微软雅黑"/>
                <a:ea typeface="微软雅黑"/>
                <a:cs typeface="Times New Roman" panose="02020603050405020304" pitchFamily="18" charset="0"/>
                <a:sym typeface="微软雅黑"/>
              </a:rPr>
              <a:t>TBL_A.f1 = TBL_B.f2</a:t>
            </a:r>
          </a:p>
        </p:txBody>
      </p:sp>
      <p:sp>
        <p:nvSpPr>
          <p:cNvPr id="14" name="矩形 13">
            <a:extLst>
              <a:ext uri="{FF2B5EF4-FFF2-40B4-BE49-F238E27FC236}">
                <a16:creationId xmlns:a16="http://schemas.microsoft.com/office/drawing/2014/main" id="{E17CED41-A283-2642-9F14-B9720C4E36E9}"/>
              </a:ext>
            </a:extLst>
          </p:cNvPr>
          <p:cNvSpPr/>
          <p:nvPr/>
        </p:nvSpPr>
        <p:spPr>
          <a:xfrm>
            <a:off x="4263813" y="3035214"/>
            <a:ext cx="2674139" cy="2523105"/>
          </a:xfrm>
          <a:prstGeom prst="rect">
            <a:avLst/>
          </a:prstGeom>
          <a:solidFill>
            <a:schemeClr val="accent1">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15" name="标题 1">
            <a:extLst>
              <a:ext uri="{FF2B5EF4-FFF2-40B4-BE49-F238E27FC236}">
                <a16:creationId xmlns:a16="http://schemas.microsoft.com/office/drawing/2014/main" id="{F6205FE3-814F-264D-88D3-BA32B73D9B40}"/>
              </a:ext>
            </a:extLst>
          </p:cNvPr>
          <p:cNvSpPr txBox="1">
            <a:spLocks noChangeArrowheads="1"/>
          </p:cNvSpPr>
          <p:nvPr/>
        </p:nvSpPr>
        <p:spPr bwMode="auto">
          <a:xfrm>
            <a:off x="4874138" y="3187680"/>
            <a:ext cx="1589261" cy="513619"/>
          </a:xfrm>
          <a:prstGeom prst="rect">
            <a:avLst/>
          </a:prstGeom>
          <a:noFill/>
          <a:ln>
            <a:noFill/>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en-US" altLang="zh-CN" sz="1050" dirty="0">
                <a:solidFill>
                  <a:schemeClr val="bg1"/>
                </a:solidFill>
                <a:latin typeface="微软雅黑"/>
                <a:ea typeface="微软雅黑"/>
                <a:cs typeface="Times New Roman" panose="02020603050405020304" pitchFamily="18" charset="0"/>
                <a:sym typeface="微软雅黑"/>
              </a:rPr>
              <a:t>TBL_A.f1 = TBL_B.f2</a:t>
            </a:r>
          </a:p>
        </p:txBody>
      </p:sp>
      <p:sp>
        <p:nvSpPr>
          <p:cNvPr id="16" name="矩形 15">
            <a:extLst>
              <a:ext uri="{FF2B5EF4-FFF2-40B4-BE49-F238E27FC236}">
                <a16:creationId xmlns:a16="http://schemas.microsoft.com/office/drawing/2014/main" id="{F52DD2EC-FF65-CE42-9453-4AED9ABE9342}"/>
              </a:ext>
            </a:extLst>
          </p:cNvPr>
          <p:cNvSpPr/>
          <p:nvPr/>
        </p:nvSpPr>
        <p:spPr>
          <a:xfrm>
            <a:off x="7570645" y="3035214"/>
            <a:ext cx="2674139" cy="2523105"/>
          </a:xfrm>
          <a:prstGeom prst="rect">
            <a:avLst/>
          </a:prstGeom>
          <a:solidFill>
            <a:schemeClr val="accent1">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a:ea typeface="微软雅黑"/>
              <a:sym typeface="微软雅黑"/>
            </a:endParaRPr>
          </a:p>
        </p:txBody>
      </p:sp>
      <p:sp>
        <p:nvSpPr>
          <p:cNvPr id="17" name="标题 1">
            <a:extLst>
              <a:ext uri="{FF2B5EF4-FFF2-40B4-BE49-F238E27FC236}">
                <a16:creationId xmlns:a16="http://schemas.microsoft.com/office/drawing/2014/main" id="{E44C014D-AE6C-CA4F-B983-CE60AD27FE02}"/>
              </a:ext>
            </a:extLst>
          </p:cNvPr>
          <p:cNvSpPr txBox="1">
            <a:spLocks noChangeArrowheads="1"/>
          </p:cNvSpPr>
          <p:nvPr/>
        </p:nvSpPr>
        <p:spPr bwMode="auto">
          <a:xfrm>
            <a:off x="8180970" y="3187680"/>
            <a:ext cx="1589261" cy="513619"/>
          </a:xfrm>
          <a:prstGeom prst="rect">
            <a:avLst/>
          </a:prstGeom>
          <a:noFill/>
          <a:ln>
            <a:noFill/>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defRPr/>
            </a:pPr>
            <a:r>
              <a:rPr lang="en-US" altLang="zh-CN" sz="1050" dirty="0">
                <a:solidFill>
                  <a:schemeClr val="bg1"/>
                </a:solidFill>
                <a:latin typeface="微软雅黑"/>
                <a:ea typeface="微软雅黑"/>
                <a:cs typeface="Times New Roman" panose="02020603050405020304" pitchFamily="18" charset="0"/>
                <a:sym typeface="微软雅黑"/>
              </a:rPr>
              <a:t>TBL_A.f1 = TBL_B.f2</a:t>
            </a:r>
          </a:p>
        </p:txBody>
      </p:sp>
      <p:sp>
        <p:nvSpPr>
          <p:cNvPr id="18" name="文本框 77">
            <a:extLst>
              <a:ext uri="{FF2B5EF4-FFF2-40B4-BE49-F238E27FC236}">
                <a16:creationId xmlns:a16="http://schemas.microsoft.com/office/drawing/2014/main" id="{E6F83A95-C146-024D-B130-81B21037AF19}"/>
              </a:ext>
            </a:extLst>
          </p:cNvPr>
          <p:cNvSpPr txBox="1"/>
          <p:nvPr/>
        </p:nvSpPr>
        <p:spPr>
          <a:xfrm>
            <a:off x="2045163" y="3028226"/>
            <a:ext cx="856853" cy="400110"/>
          </a:xfrm>
          <a:prstGeom prst="rect">
            <a:avLst/>
          </a:prstGeom>
          <a:noFill/>
          <a:ln>
            <a:noFill/>
          </a:ln>
        </p:spPr>
        <p:txBody>
          <a:bodyPr wrap="square" rtlCol="0">
            <a:spAutoFit/>
          </a:bodyPr>
          <a:lstStyle>
            <a:defPPr>
              <a:defRPr lang="zh-CN"/>
            </a:defPPr>
            <a:lvl1pPr>
              <a:defRPr sz="2000">
                <a:solidFill>
                  <a:schemeClr val="bg1"/>
                </a:solidFill>
                <a:ea typeface="Microsoft YaHei" panose="020B0503020204020204" pitchFamily="34" charset="-122"/>
              </a:defRPr>
            </a:lvl1pPr>
          </a:lstStyle>
          <a:p>
            <a:r>
              <a:rPr lang="en-US" altLang="zh-CN" dirty="0">
                <a:latin typeface="微软雅黑"/>
                <a:ea typeface="微软雅黑"/>
                <a:sym typeface="微软雅黑"/>
              </a:rPr>
              <a:t>DN1</a:t>
            </a:r>
            <a:endParaRPr lang="zh-CN" altLang="en-US" dirty="0">
              <a:latin typeface="微软雅黑"/>
              <a:ea typeface="微软雅黑"/>
              <a:sym typeface="微软雅黑"/>
            </a:endParaRPr>
          </a:p>
        </p:txBody>
      </p:sp>
      <p:sp>
        <p:nvSpPr>
          <p:cNvPr id="19" name="文本框 78">
            <a:extLst>
              <a:ext uri="{FF2B5EF4-FFF2-40B4-BE49-F238E27FC236}">
                <a16:creationId xmlns:a16="http://schemas.microsoft.com/office/drawing/2014/main" id="{C77152EC-9366-8040-80BF-40B781A1A97A}"/>
              </a:ext>
            </a:extLst>
          </p:cNvPr>
          <p:cNvSpPr txBox="1"/>
          <p:nvPr/>
        </p:nvSpPr>
        <p:spPr>
          <a:xfrm>
            <a:off x="5397398" y="3010574"/>
            <a:ext cx="1393820" cy="400110"/>
          </a:xfrm>
          <a:prstGeom prst="rect">
            <a:avLst/>
          </a:prstGeom>
          <a:noFill/>
          <a:ln>
            <a:noFill/>
          </a:ln>
        </p:spPr>
        <p:txBody>
          <a:bodyPr wrap="square" rtlCol="0">
            <a:spAutoFit/>
          </a:bodyPr>
          <a:lstStyle/>
          <a:p>
            <a:r>
              <a:rPr lang="en-US" altLang="zh-CN" sz="2000" dirty="0">
                <a:solidFill>
                  <a:schemeClr val="bg1"/>
                </a:solidFill>
                <a:latin typeface="微软雅黑"/>
                <a:ea typeface="微软雅黑"/>
                <a:sym typeface="微软雅黑"/>
              </a:rPr>
              <a:t>DN2</a:t>
            </a:r>
            <a:endParaRPr lang="zh-CN" altLang="en-US" sz="2000" dirty="0">
              <a:solidFill>
                <a:schemeClr val="bg1"/>
              </a:solidFill>
              <a:latin typeface="微软雅黑"/>
              <a:ea typeface="微软雅黑"/>
              <a:sym typeface="微软雅黑"/>
            </a:endParaRPr>
          </a:p>
        </p:txBody>
      </p:sp>
      <p:sp>
        <p:nvSpPr>
          <p:cNvPr id="20" name="文本框 79">
            <a:extLst>
              <a:ext uri="{FF2B5EF4-FFF2-40B4-BE49-F238E27FC236}">
                <a16:creationId xmlns:a16="http://schemas.microsoft.com/office/drawing/2014/main" id="{E3DF7E05-94CD-7B47-B99F-FA990087C602}"/>
              </a:ext>
            </a:extLst>
          </p:cNvPr>
          <p:cNvSpPr txBox="1"/>
          <p:nvPr/>
        </p:nvSpPr>
        <p:spPr>
          <a:xfrm>
            <a:off x="8687554" y="3027022"/>
            <a:ext cx="1082677" cy="400110"/>
          </a:xfrm>
          <a:prstGeom prst="rect">
            <a:avLst/>
          </a:prstGeom>
          <a:noFill/>
          <a:ln>
            <a:noFill/>
          </a:ln>
        </p:spPr>
        <p:txBody>
          <a:bodyPr wrap="square" rtlCol="0">
            <a:spAutoFit/>
          </a:bodyPr>
          <a:lstStyle>
            <a:defPPr>
              <a:defRPr lang="zh-CN"/>
            </a:defPPr>
            <a:lvl1pPr>
              <a:defRPr sz="2000">
                <a:solidFill>
                  <a:schemeClr val="bg1"/>
                </a:solidFill>
                <a:ea typeface="Microsoft YaHei" panose="020B0503020204020204" pitchFamily="34" charset="-122"/>
              </a:defRPr>
            </a:lvl1pPr>
          </a:lstStyle>
          <a:p>
            <a:r>
              <a:rPr lang="en-US" altLang="zh-CN" dirty="0">
                <a:latin typeface="微软雅黑"/>
                <a:ea typeface="微软雅黑"/>
                <a:sym typeface="微软雅黑"/>
              </a:rPr>
              <a:t>DN3</a:t>
            </a:r>
            <a:endParaRPr lang="zh-CN" altLang="en-US" dirty="0">
              <a:latin typeface="微软雅黑"/>
              <a:ea typeface="微软雅黑"/>
              <a:sym typeface="微软雅黑"/>
            </a:endParaRPr>
          </a:p>
        </p:txBody>
      </p:sp>
      <p:sp>
        <p:nvSpPr>
          <p:cNvPr id="21" name="文本框 82">
            <a:extLst>
              <a:ext uri="{FF2B5EF4-FFF2-40B4-BE49-F238E27FC236}">
                <a16:creationId xmlns:a16="http://schemas.microsoft.com/office/drawing/2014/main" id="{8B613DCA-9863-A94E-A500-DFB90F873E10}"/>
              </a:ext>
            </a:extLst>
          </p:cNvPr>
          <p:cNvSpPr txBox="1"/>
          <p:nvPr/>
        </p:nvSpPr>
        <p:spPr>
          <a:xfrm>
            <a:off x="3854371" y="2272147"/>
            <a:ext cx="2059762" cy="338554"/>
          </a:xfrm>
          <a:prstGeom prst="rect">
            <a:avLst/>
          </a:prstGeom>
          <a:solidFill>
            <a:schemeClr val="accent1">
              <a:lumMod val="75000"/>
            </a:schemeClr>
          </a:solidFill>
          <a:ln>
            <a:solidFill>
              <a:schemeClr val="bg1"/>
            </a:solidFill>
          </a:ln>
        </p:spPr>
        <p:txBody>
          <a:bodyPr wrap="square" rtlCol="0">
            <a:spAutoFit/>
          </a:bodyPr>
          <a:lstStyle>
            <a:defPPr>
              <a:defRPr lang="zh-CN"/>
            </a:defPPr>
            <a:lvl1pPr>
              <a:defRPr sz="1400">
                <a:solidFill>
                  <a:schemeClr val="bg1"/>
                </a:solidFill>
              </a:defRPr>
            </a:lvl1pPr>
          </a:lstStyle>
          <a:p>
            <a:r>
              <a:rPr lang="en-US" altLang="zh-CN" sz="1600" dirty="0">
                <a:latin typeface="微软雅黑"/>
                <a:ea typeface="微软雅黑"/>
                <a:sym typeface="微软雅黑"/>
              </a:rPr>
              <a:t>Parallel</a:t>
            </a:r>
            <a:r>
              <a:rPr lang="zh-CN" altLang="en-US" sz="1600" dirty="0">
                <a:latin typeface="微软雅黑"/>
                <a:ea typeface="微软雅黑"/>
                <a:sym typeface="微软雅黑"/>
              </a:rPr>
              <a:t> </a:t>
            </a:r>
            <a:r>
              <a:rPr lang="en-US" altLang="zh-CN" sz="1600" dirty="0">
                <a:latin typeface="微软雅黑"/>
                <a:ea typeface="微软雅黑"/>
                <a:sym typeface="微软雅黑"/>
              </a:rPr>
              <a:t>node</a:t>
            </a:r>
          </a:p>
        </p:txBody>
      </p:sp>
      <p:sp>
        <p:nvSpPr>
          <p:cNvPr id="23" name="Rectangle 24">
            <a:extLst>
              <a:ext uri="{FF2B5EF4-FFF2-40B4-BE49-F238E27FC236}">
                <a16:creationId xmlns:a16="http://schemas.microsoft.com/office/drawing/2014/main" id="{5FD8538A-E2E0-AB4C-A91A-D6F6CDEA72BE}"/>
              </a:ext>
            </a:extLst>
          </p:cNvPr>
          <p:cNvSpPr>
            <a:spLocks noChangeArrowheads="1"/>
          </p:cNvSpPr>
          <p:nvPr/>
        </p:nvSpPr>
        <p:spPr bwMode="auto">
          <a:xfrm>
            <a:off x="5417267" y="2199286"/>
            <a:ext cx="496866" cy="430461"/>
          </a:xfrm>
          <a:prstGeom prst="rect">
            <a:avLst/>
          </a:prstGeom>
          <a:solidFill>
            <a:schemeClr val="accent1">
              <a:lumMod val="60000"/>
              <a:lumOff val="40000"/>
            </a:schemeClr>
          </a:solidFill>
          <a:ln>
            <a:solidFill>
              <a:schemeClr val="bg1"/>
            </a:solidFill>
          </a:ln>
          <a:effectLst/>
        </p:spPr>
        <p:txBody>
          <a:bodyPr wrap="none" lIns="90170" tIns="46990" rIns="90170" bIns="4699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1600" dirty="0">
                <a:solidFill>
                  <a:schemeClr val="bg1"/>
                </a:solidFill>
                <a:latin typeface="微软雅黑"/>
                <a:ea typeface="微软雅黑"/>
                <a:cs typeface="Times New Roman" panose="02020603050405020304" pitchFamily="18" charset="0"/>
                <a:sym typeface="微软雅黑"/>
              </a:rPr>
              <a:t>CN</a:t>
            </a:r>
          </a:p>
        </p:txBody>
      </p:sp>
      <p:sp>
        <p:nvSpPr>
          <p:cNvPr id="24" name="流程图: 多文档 44"/>
          <p:cNvSpPr>
            <a:spLocks noChangeArrowheads="1"/>
          </p:cNvSpPr>
          <p:nvPr/>
        </p:nvSpPr>
        <p:spPr bwMode="auto">
          <a:xfrm>
            <a:off x="1774088" y="4905961"/>
            <a:ext cx="1466851" cy="452438"/>
          </a:xfrm>
          <a:prstGeom prst="flowChartMultidocument">
            <a:avLst/>
          </a:prstGeom>
          <a:solidFill>
            <a:srgbClr val="00B0F0"/>
          </a:solidFill>
          <a:ln w="9525" algn="ctr">
            <a:solidFill>
              <a:schemeClr val="tx1"/>
            </a:solidFill>
            <a:round/>
            <a:headEnd/>
            <a:tailEnd/>
          </a:ln>
        </p:spPr>
        <p:txBody>
          <a:bodyPr/>
          <a:lstStyle/>
          <a:p>
            <a:r>
              <a:rPr lang="en-US" altLang="zh-CN" sz="1200" dirty="0">
                <a:latin typeface="微软雅黑"/>
                <a:ea typeface="微软雅黑"/>
                <a:sym typeface="微软雅黑"/>
              </a:rPr>
              <a:t>processes</a:t>
            </a:r>
          </a:p>
          <a:p>
            <a:endParaRPr lang="zh-CN" altLang="en-US" sz="1200" dirty="0">
              <a:solidFill>
                <a:schemeClr val="bg1"/>
              </a:solidFill>
              <a:latin typeface="微软雅黑"/>
              <a:ea typeface="微软雅黑"/>
              <a:cs typeface="+mn-ea"/>
              <a:sym typeface="微软雅黑"/>
            </a:endParaRPr>
          </a:p>
        </p:txBody>
      </p:sp>
      <p:sp>
        <p:nvSpPr>
          <p:cNvPr id="30" name="矩形 29"/>
          <p:cNvSpPr/>
          <p:nvPr/>
        </p:nvSpPr>
        <p:spPr>
          <a:xfrm>
            <a:off x="979349" y="5225155"/>
            <a:ext cx="1582221" cy="399839"/>
          </a:xfrm>
          <a:prstGeom prst="rect">
            <a:avLst/>
          </a:prstGeom>
          <a:noFill/>
          <a:ln>
            <a:noFill/>
          </a:ln>
          <a:effectLst/>
        </p:spPr>
        <p:txBody>
          <a:bodyPr anchor="ctr"/>
          <a:lstStyle/>
          <a:p>
            <a:pPr eaLnBrk="0" hangingPunct="0">
              <a:lnSpc>
                <a:spcPct val="150000"/>
              </a:lnSpc>
            </a:pPr>
            <a:r>
              <a:rPr lang="en-US" altLang="zh-CN" sz="1050" dirty="0">
                <a:solidFill>
                  <a:schemeClr val="bg1"/>
                </a:solidFill>
                <a:latin typeface="微软雅黑"/>
                <a:ea typeface="微软雅黑"/>
                <a:cs typeface="Times New Roman" panose="02020603050405020304" pitchFamily="18" charset="0"/>
                <a:sym typeface="微软雅黑"/>
              </a:rPr>
              <a:t>Parallel processes</a:t>
            </a:r>
            <a:endParaRPr lang="zh-CN" altLang="en-US" sz="1050" dirty="0">
              <a:solidFill>
                <a:schemeClr val="bg1"/>
              </a:solidFill>
              <a:latin typeface="微软雅黑"/>
              <a:ea typeface="微软雅黑"/>
              <a:cs typeface="Times New Roman" panose="02020603050405020304" pitchFamily="18" charset="0"/>
              <a:sym typeface="微软雅黑"/>
            </a:endParaRPr>
          </a:p>
        </p:txBody>
      </p:sp>
      <p:sp>
        <p:nvSpPr>
          <p:cNvPr id="31" name="文本框 118"/>
          <p:cNvSpPr txBox="1">
            <a:spLocks noChangeArrowheads="1"/>
          </p:cNvSpPr>
          <p:nvPr/>
        </p:nvSpPr>
        <p:spPr bwMode="auto">
          <a:xfrm>
            <a:off x="2428743" y="3551583"/>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Postmaster</a:t>
            </a:r>
            <a:endParaRPr lang="zh-CN" altLang="en-US" dirty="0">
              <a:latin typeface="微软雅黑"/>
              <a:ea typeface="微软雅黑"/>
              <a:sym typeface="微软雅黑"/>
            </a:endParaRPr>
          </a:p>
        </p:txBody>
      </p:sp>
      <p:sp>
        <p:nvSpPr>
          <p:cNvPr id="32" name="文本框 118"/>
          <p:cNvSpPr txBox="1">
            <a:spLocks noChangeArrowheads="1"/>
          </p:cNvSpPr>
          <p:nvPr/>
        </p:nvSpPr>
        <p:spPr bwMode="auto">
          <a:xfrm>
            <a:off x="2428743" y="3800847"/>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WAL writer</a:t>
            </a:r>
            <a:endParaRPr lang="zh-CN" altLang="en-US" dirty="0">
              <a:latin typeface="微软雅黑"/>
              <a:ea typeface="微软雅黑"/>
              <a:sym typeface="微软雅黑"/>
            </a:endParaRPr>
          </a:p>
        </p:txBody>
      </p:sp>
      <p:sp>
        <p:nvSpPr>
          <p:cNvPr id="33" name="文本框 118"/>
          <p:cNvSpPr txBox="1">
            <a:spLocks noChangeArrowheads="1"/>
          </p:cNvSpPr>
          <p:nvPr/>
        </p:nvSpPr>
        <p:spPr bwMode="auto">
          <a:xfrm>
            <a:off x="1010224" y="4492894"/>
            <a:ext cx="2612388"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dirty="0">
                <a:latin typeface="微软雅黑"/>
                <a:ea typeface="微软雅黑"/>
                <a:sym typeface="微软雅黑"/>
              </a:rPr>
              <a:t>Shared memory</a:t>
            </a:r>
            <a:endParaRPr lang="zh-CN" altLang="en-US" dirty="0">
              <a:latin typeface="微软雅黑"/>
              <a:ea typeface="微软雅黑"/>
              <a:sym typeface="微软雅黑"/>
            </a:endParaRPr>
          </a:p>
        </p:txBody>
      </p:sp>
      <p:sp>
        <p:nvSpPr>
          <p:cNvPr id="34" name="文本框 118"/>
          <p:cNvSpPr txBox="1">
            <a:spLocks noChangeArrowheads="1"/>
          </p:cNvSpPr>
          <p:nvPr/>
        </p:nvSpPr>
        <p:spPr bwMode="auto">
          <a:xfrm>
            <a:off x="2428743" y="4046732"/>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Collector…</a:t>
            </a:r>
            <a:endParaRPr lang="zh-CN" altLang="en-US" dirty="0">
              <a:latin typeface="微软雅黑"/>
              <a:ea typeface="微软雅黑"/>
              <a:sym typeface="微软雅黑"/>
            </a:endParaRPr>
          </a:p>
        </p:txBody>
      </p:sp>
      <p:sp>
        <p:nvSpPr>
          <p:cNvPr id="41" name="流程图: 多文档 44"/>
          <p:cNvSpPr>
            <a:spLocks noChangeArrowheads="1"/>
          </p:cNvSpPr>
          <p:nvPr/>
        </p:nvSpPr>
        <p:spPr bwMode="auto">
          <a:xfrm>
            <a:off x="5056164" y="4931235"/>
            <a:ext cx="1466851" cy="452438"/>
          </a:xfrm>
          <a:prstGeom prst="flowChartMultidocument">
            <a:avLst/>
          </a:prstGeom>
          <a:solidFill>
            <a:srgbClr val="00B0F0"/>
          </a:solidFill>
          <a:ln w="9525" algn="ctr">
            <a:solidFill>
              <a:schemeClr val="tx1"/>
            </a:solidFill>
            <a:round/>
            <a:headEnd/>
            <a:tailEnd/>
          </a:ln>
        </p:spPr>
        <p:txBody>
          <a:bodyPr/>
          <a:lstStyle/>
          <a:p>
            <a:r>
              <a:rPr lang="en-US" altLang="zh-CN" sz="1200" dirty="0">
                <a:latin typeface="微软雅黑"/>
                <a:ea typeface="微软雅黑"/>
                <a:sym typeface="微软雅黑"/>
              </a:rPr>
              <a:t>processes</a:t>
            </a:r>
          </a:p>
          <a:p>
            <a:endParaRPr lang="zh-CN" altLang="en-US" sz="1200" dirty="0">
              <a:solidFill>
                <a:schemeClr val="bg1"/>
              </a:solidFill>
              <a:latin typeface="微软雅黑"/>
              <a:ea typeface="微软雅黑"/>
              <a:cs typeface="+mn-ea"/>
              <a:sym typeface="微软雅黑"/>
            </a:endParaRPr>
          </a:p>
        </p:txBody>
      </p:sp>
      <p:sp>
        <p:nvSpPr>
          <p:cNvPr id="42" name="矩形 41"/>
          <p:cNvSpPr/>
          <p:nvPr/>
        </p:nvSpPr>
        <p:spPr>
          <a:xfrm>
            <a:off x="4261425" y="5250429"/>
            <a:ext cx="1582221" cy="399839"/>
          </a:xfrm>
          <a:prstGeom prst="rect">
            <a:avLst/>
          </a:prstGeom>
          <a:noFill/>
          <a:ln>
            <a:noFill/>
          </a:ln>
          <a:effectLst/>
        </p:spPr>
        <p:txBody>
          <a:bodyPr anchor="ctr"/>
          <a:lstStyle/>
          <a:p>
            <a:pPr eaLnBrk="0" hangingPunct="0">
              <a:lnSpc>
                <a:spcPct val="150000"/>
              </a:lnSpc>
            </a:pPr>
            <a:r>
              <a:rPr lang="en-US" altLang="zh-CN" sz="1050" dirty="0">
                <a:solidFill>
                  <a:schemeClr val="bg1"/>
                </a:solidFill>
                <a:latin typeface="微软雅黑"/>
                <a:ea typeface="微软雅黑"/>
                <a:cs typeface="Times New Roman" panose="02020603050405020304" pitchFamily="18" charset="0"/>
                <a:sym typeface="微软雅黑"/>
              </a:rPr>
              <a:t>Parallel processes</a:t>
            </a:r>
            <a:endParaRPr lang="zh-CN" altLang="en-US" sz="1050" dirty="0">
              <a:solidFill>
                <a:schemeClr val="bg1"/>
              </a:solidFill>
              <a:latin typeface="微软雅黑"/>
              <a:ea typeface="微软雅黑"/>
              <a:cs typeface="Times New Roman" panose="02020603050405020304" pitchFamily="18" charset="0"/>
              <a:sym typeface="微软雅黑"/>
            </a:endParaRPr>
          </a:p>
        </p:txBody>
      </p:sp>
      <p:sp>
        <p:nvSpPr>
          <p:cNvPr id="43" name="文本框 118"/>
          <p:cNvSpPr txBox="1">
            <a:spLocks noChangeArrowheads="1"/>
          </p:cNvSpPr>
          <p:nvPr/>
        </p:nvSpPr>
        <p:spPr bwMode="auto">
          <a:xfrm>
            <a:off x="5710819" y="3576857"/>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Postmaster</a:t>
            </a:r>
            <a:endParaRPr lang="zh-CN" altLang="en-US" dirty="0">
              <a:latin typeface="微软雅黑"/>
              <a:ea typeface="微软雅黑"/>
              <a:sym typeface="微软雅黑"/>
            </a:endParaRPr>
          </a:p>
        </p:txBody>
      </p:sp>
      <p:sp>
        <p:nvSpPr>
          <p:cNvPr id="44" name="文本框 118"/>
          <p:cNvSpPr txBox="1">
            <a:spLocks noChangeArrowheads="1"/>
          </p:cNvSpPr>
          <p:nvPr/>
        </p:nvSpPr>
        <p:spPr bwMode="auto">
          <a:xfrm>
            <a:off x="5710819" y="3826121"/>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WAL writer</a:t>
            </a:r>
            <a:endParaRPr lang="zh-CN" altLang="en-US" dirty="0">
              <a:latin typeface="微软雅黑"/>
              <a:ea typeface="微软雅黑"/>
              <a:sym typeface="微软雅黑"/>
            </a:endParaRPr>
          </a:p>
        </p:txBody>
      </p:sp>
      <p:sp>
        <p:nvSpPr>
          <p:cNvPr id="45" name="文本框 118"/>
          <p:cNvSpPr txBox="1">
            <a:spLocks noChangeArrowheads="1"/>
          </p:cNvSpPr>
          <p:nvPr/>
        </p:nvSpPr>
        <p:spPr bwMode="auto">
          <a:xfrm>
            <a:off x="4292300" y="4518168"/>
            <a:ext cx="2612388"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dirty="0">
                <a:latin typeface="微软雅黑"/>
                <a:ea typeface="微软雅黑"/>
                <a:sym typeface="微软雅黑"/>
              </a:rPr>
              <a:t>Shared memory</a:t>
            </a:r>
            <a:endParaRPr lang="zh-CN" altLang="en-US" dirty="0">
              <a:latin typeface="微软雅黑"/>
              <a:ea typeface="微软雅黑"/>
              <a:sym typeface="微软雅黑"/>
            </a:endParaRPr>
          </a:p>
        </p:txBody>
      </p:sp>
      <p:sp>
        <p:nvSpPr>
          <p:cNvPr id="46" name="文本框 118"/>
          <p:cNvSpPr txBox="1">
            <a:spLocks noChangeArrowheads="1"/>
          </p:cNvSpPr>
          <p:nvPr/>
        </p:nvSpPr>
        <p:spPr bwMode="auto">
          <a:xfrm>
            <a:off x="5710819" y="4072006"/>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Collector…</a:t>
            </a:r>
            <a:endParaRPr lang="zh-CN" altLang="en-US" dirty="0">
              <a:latin typeface="微软雅黑"/>
              <a:ea typeface="微软雅黑"/>
              <a:sym typeface="微软雅黑"/>
            </a:endParaRPr>
          </a:p>
        </p:txBody>
      </p:sp>
      <p:sp>
        <p:nvSpPr>
          <p:cNvPr id="47" name="流程图: 多文档 44"/>
          <p:cNvSpPr>
            <a:spLocks noChangeArrowheads="1"/>
          </p:cNvSpPr>
          <p:nvPr/>
        </p:nvSpPr>
        <p:spPr bwMode="auto">
          <a:xfrm>
            <a:off x="8365384" y="4926247"/>
            <a:ext cx="1466851" cy="452438"/>
          </a:xfrm>
          <a:prstGeom prst="flowChartMultidocument">
            <a:avLst/>
          </a:prstGeom>
          <a:solidFill>
            <a:srgbClr val="00B0F0"/>
          </a:solidFill>
          <a:ln w="9525" algn="ctr">
            <a:solidFill>
              <a:schemeClr val="tx1"/>
            </a:solidFill>
            <a:round/>
            <a:headEnd/>
            <a:tailEnd/>
          </a:ln>
        </p:spPr>
        <p:txBody>
          <a:bodyPr/>
          <a:lstStyle/>
          <a:p>
            <a:r>
              <a:rPr lang="en-US" altLang="zh-CN" sz="1200" dirty="0">
                <a:latin typeface="微软雅黑"/>
                <a:ea typeface="微软雅黑"/>
                <a:sym typeface="微软雅黑"/>
              </a:rPr>
              <a:t>processes</a:t>
            </a:r>
          </a:p>
          <a:p>
            <a:endParaRPr lang="zh-CN" altLang="en-US" sz="1200" dirty="0">
              <a:solidFill>
                <a:schemeClr val="bg1"/>
              </a:solidFill>
              <a:latin typeface="微软雅黑"/>
              <a:ea typeface="微软雅黑"/>
              <a:cs typeface="+mn-ea"/>
              <a:sym typeface="微软雅黑"/>
            </a:endParaRPr>
          </a:p>
        </p:txBody>
      </p:sp>
      <p:sp>
        <p:nvSpPr>
          <p:cNvPr id="48" name="矩形 47"/>
          <p:cNvSpPr/>
          <p:nvPr/>
        </p:nvSpPr>
        <p:spPr>
          <a:xfrm>
            <a:off x="7570645" y="5245441"/>
            <a:ext cx="1582221" cy="399839"/>
          </a:xfrm>
          <a:prstGeom prst="rect">
            <a:avLst/>
          </a:prstGeom>
          <a:noFill/>
          <a:ln>
            <a:noFill/>
          </a:ln>
          <a:effectLst/>
        </p:spPr>
        <p:txBody>
          <a:bodyPr anchor="ctr"/>
          <a:lstStyle/>
          <a:p>
            <a:pPr eaLnBrk="0" hangingPunct="0">
              <a:lnSpc>
                <a:spcPct val="150000"/>
              </a:lnSpc>
            </a:pPr>
            <a:r>
              <a:rPr lang="en-US" altLang="zh-CN" sz="1050" dirty="0">
                <a:solidFill>
                  <a:schemeClr val="bg1"/>
                </a:solidFill>
                <a:latin typeface="微软雅黑"/>
                <a:ea typeface="微软雅黑"/>
                <a:cs typeface="Times New Roman" panose="02020603050405020304" pitchFamily="18" charset="0"/>
                <a:sym typeface="微软雅黑"/>
              </a:rPr>
              <a:t>Parallel processes</a:t>
            </a:r>
            <a:endParaRPr lang="zh-CN" altLang="en-US" sz="1050" dirty="0">
              <a:solidFill>
                <a:schemeClr val="bg1"/>
              </a:solidFill>
              <a:latin typeface="微软雅黑"/>
              <a:ea typeface="微软雅黑"/>
              <a:cs typeface="Times New Roman" panose="02020603050405020304" pitchFamily="18" charset="0"/>
              <a:sym typeface="微软雅黑"/>
            </a:endParaRPr>
          </a:p>
        </p:txBody>
      </p:sp>
      <p:sp>
        <p:nvSpPr>
          <p:cNvPr id="49" name="文本框 118"/>
          <p:cNvSpPr txBox="1">
            <a:spLocks noChangeArrowheads="1"/>
          </p:cNvSpPr>
          <p:nvPr/>
        </p:nvSpPr>
        <p:spPr bwMode="auto">
          <a:xfrm>
            <a:off x="9020039" y="3571869"/>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Postmaster</a:t>
            </a:r>
            <a:endParaRPr lang="zh-CN" altLang="en-US" dirty="0">
              <a:latin typeface="微软雅黑"/>
              <a:ea typeface="微软雅黑"/>
              <a:sym typeface="微软雅黑"/>
            </a:endParaRPr>
          </a:p>
        </p:txBody>
      </p:sp>
      <p:sp>
        <p:nvSpPr>
          <p:cNvPr id="50" name="文本框 118"/>
          <p:cNvSpPr txBox="1">
            <a:spLocks noChangeArrowheads="1"/>
          </p:cNvSpPr>
          <p:nvPr/>
        </p:nvSpPr>
        <p:spPr bwMode="auto">
          <a:xfrm>
            <a:off x="9020039" y="3821133"/>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WAL writer</a:t>
            </a:r>
            <a:endParaRPr lang="zh-CN" altLang="en-US" dirty="0">
              <a:latin typeface="微软雅黑"/>
              <a:ea typeface="微软雅黑"/>
              <a:sym typeface="微软雅黑"/>
            </a:endParaRPr>
          </a:p>
        </p:txBody>
      </p:sp>
      <p:sp>
        <p:nvSpPr>
          <p:cNvPr id="51" name="文本框 118"/>
          <p:cNvSpPr txBox="1">
            <a:spLocks noChangeArrowheads="1"/>
          </p:cNvSpPr>
          <p:nvPr/>
        </p:nvSpPr>
        <p:spPr bwMode="auto">
          <a:xfrm>
            <a:off x="7601520" y="4513180"/>
            <a:ext cx="2612388"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dirty="0">
                <a:latin typeface="微软雅黑"/>
                <a:ea typeface="微软雅黑"/>
                <a:sym typeface="微软雅黑"/>
              </a:rPr>
              <a:t>Shared memory</a:t>
            </a:r>
            <a:endParaRPr lang="zh-CN" altLang="en-US" dirty="0">
              <a:latin typeface="微软雅黑"/>
              <a:ea typeface="微软雅黑"/>
              <a:sym typeface="微软雅黑"/>
            </a:endParaRPr>
          </a:p>
        </p:txBody>
      </p:sp>
      <p:sp>
        <p:nvSpPr>
          <p:cNvPr id="52" name="文本框 118"/>
          <p:cNvSpPr txBox="1">
            <a:spLocks noChangeArrowheads="1"/>
          </p:cNvSpPr>
          <p:nvPr/>
        </p:nvSpPr>
        <p:spPr bwMode="auto">
          <a:xfrm>
            <a:off x="9020039" y="4067018"/>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Collector…</a:t>
            </a:r>
            <a:endParaRPr lang="zh-CN" altLang="en-US" dirty="0">
              <a:latin typeface="微软雅黑"/>
              <a:ea typeface="微软雅黑"/>
              <a:sym typeface="微软雅黑"/>
            </a:endParaRPr>
          </a:p>
        </p:txBody>
      </p:sp>
      <p:cxnSp>
        <p:nvCxnSpPr>
          <p:cNvPr id="3" name="直接箭头连接符 2">
            <a:extLst>
              <a:ext uri="{FF2B5EF4-FFF2-40B4-BE49-F238E27FC236}">
                <a16:creationId xmlns:a16="http://schemas.microsoft.com/office/drawing/2014/main" id="{DCC38A9E-A222-475A-ADAC-3CC93AFDF939}"/>
              </a:ext>
            </a:extLst>
          </p:cNvPr>
          <p:cNvCxnSpPr/>
          <p:nvPr/>
        </p:nvCxnSpPr>
        <p:spPr>
          <a:xfrm>
            <a:off x="3653488" y="3701299"/>
            <a:ext cx="54897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CE1CD93B-71FF-4E3D-908D-F70928CE9E2A}"/>
              </a:ext>
            </a:extLst>
          </p:cNvPr>
          <p:cNvCxnSpPr/>
          <p:nvPr/>
        </p:nvCxnSpPr>
        <p:spPr>
          <a:xfrm>
            <a:off x="3653488" y="5108758"/>
            <a:ext cx="54897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9CB68F15-BA28-43A6-92F9-11D7126833B1}"/>
              </a:ext>
            </a:extLst>
          </p:cNvPr>
          <p:cNvCxnSpPr/>
          <p:nvPr/>
        </p:nvCxnSpPr>
        <p:spPr>
          <a:xfrm>
            <a:off x="6937952" y="3635756"/>
            <a:ext cx="54897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343C93E7-E108-493F-A576-4AC9F1F14C5D}"/>
              </a:ext>
            </a:extLst>
          </p:cNvPr>
          <p:cNvCxnSpPr/>
          <p:nvPr/>
        </p:nvCxnSpPr>
        <p:spPr>
          <a:xfrm>
            <a:off x="6937952" y="5161422"/>
            <a:ext cx="54897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179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0985-1A35-1143-9850-5697421BFD69}"/>
              </a:ext>
            </a:extLst>
          </p:cNvPr>
          <p:cNvSpPr>
            <a:spLocks noGrp="1"/>
          </p:cNvSpPr>
          <p:nvPr>
            <p:ph type="title"/>
          </p:nvPr>
        </p:nvSpPr>
        <p:spPr>
          <a:xfrm>
            <a:off x="0" y="-125434"/>
            <a:ext cx="10515600" cy="1325563"/>
          </a:xfrm>
        </p:spPr>
        <p:txBody>
          <a:bodyPr>
            <a:normAutofit/>
          </a:bodyPr>
          <a:lstStyle/>
          <a:p>
            <a:r>
              <a:rPr lang="en-US" altLang="zh-CN" sz="2400" dirty="0" err="1">
                <a:latin typeface="微软雅黑"/>
                <a:ea typeface="微软雅黑"/>
                <a:sym typeface="微软雅黑"/>
              </a:rPr>
              <a:t>TBase</a:t>
            </a:r>
            <a:r>
              <a:rPr lang="en-US" altLang="zh-CN" sz="2400" dirty="0">
                <a:latin typeface="微软雅黑"/>
                <a:ea typeface="微软雅黑"/>
                <a:sym typeface="微软雅黑"/>
              </a:rPr>
              <a:t> TPC-DS performance test</a:t>
            </a:r>
            <a:endParaRPr lang="en-US" sz="2400" dirty="0">
              <a:latin typeface="微软雅黑"/>
              <a:ea typeface="微软雅黑"/>
              <a:sym typeface="微软雅黑"/>
            </a:endParaRPr>
          </a:p>
        </p:txBody>
      </p:sp>
      <p:pic>
        <p:nvPicPr>
          <p:cNvPr id="6" name="图片 1">
            <a:extLst>
              <a:ext uri="{FF2B5EF4-FFF2-40B4-BE49-F238E27FC236}">
                <a16:creationId xmlns:a16="http://schemas.microsoft.com/office/drawing/2014/main" id="{6B51D973-3FB0-7144-9ABF-DC0D4A0D3083}"/>
              </a:ext>
            </a:extLst>
          </p:cNvPr>
          <p:cNvPicPr>
            <a:picLocks noChangeAspect="1"/>
          </p:cNvPicPr>
          <p:nvPr/>
        </p:nvPicPr>
        <p:blipFill rotWithShape="1">
          <a:blip r:embed="rId3">
            <a:extLst>
              <a:ext uri="{28A0092B-C50C-407E-A947-70E740481C1C}">
                <a14:useLocalDpi xmlns:a14="http://schemas.microsoft.com/office/drawing/2010/main" val="0"/>
              </a:ext>
            </a:extLst>
          </a:blip>
          <a:srcRect l="13522" t="9964" b="13318"/>
          <a:stretch/>
        </p:blipFill>
        <p:spPr bwMode="auto">
          <a:xfrm>
            <a:off x="4328139" y="4305166"/>
            <a:ext cx="6821357" cy="188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10B8934-65E2-694F-AD74-8489435C243C}"/>
              </a:ext>
            </a:extLst>
          </p:cNvPr>
          <p:cNvSpPr txBox="1"/>
          <p:nvPr/>
        </p:nvSpPr>
        <p:spPr>
          <a:xfrm>
            <a:off x="5761515" y="3976425"/>
            <a:ext cx="3647975" cy="266493"/>
          </a:xfrm>
          <a:prstGeom prst="rect">
            <a:avLst/>
          </a:prstGeom>
          <a:noFill/>
        </p:spPr>
        <p:txBody>
          <a:bodyPr wrap="square" lIns="60936" tIns="30468" rIns="60936" bIns="30468" rtlCol="0">
            <a:spAutoFit/>
          </a:bodyPr>
          <a:lstStyle/>
          <a:p>
            <a:pPr algn="ctr"/>
            <a:r>
              <a:rPr lang="en-US" sz="1300" dirty="0">
                <a:latin typeface="微软雅黑"/>
                <a:ea typeface="微软雅黑"/>
                <a:sym typeface="微软雅黑"/>
              </a:rPr>
              <a:t>TPCC</a:t>
            </a:r>
            <a:r>
              <a:rPr lang="zh-CN" altLang="en-US" sz="1300" dirty="0">
                <a:latin typeface="微软雅黑"/>
                <a:ea typeface="微软雅黑"/>
                <a:sym typeface="微软雅黑"/>
              </a:rPr>
              <a:t> </a:t>
            </a:r>
            <a:r>
              <a:rPr lang="en-US" altLang="zh-CN" sz="1300" dirty="0">
                <a:latin typeface="微软雅黑"/>
                <a:ea typeface="微软雅黑"/>
                <a:sym typeface="微软雅黑"/>
              </a:rPr>
              <a:t>Throughput</a:t>
            </a:r>
            <a:r>
              <a:rPr lang="zh-CN" altLang="en-US" sz="1300" dirty="0">
                <a:latin typeface="微软雅黑"/>
                <a:ea typeface="微软雅黑"/>
                <a:sym typeface="微软雅黑"/>
              </a:rPr>
              <a:t> （</a:t>
            </a:r>
            <a:r>
              <a:rPr lang="en-US" altLang="zh-CN" sz="1300" dirty="0" err="1">
                <a:latin typeface="微软雅黑"/>
                <a:ea typeface="微软雅黑"/>
                <a:sym typeface="微软雅黑"/>
              </a:rPr>
              <a:t>TPMTotal</a:t>
            </a:r>
            <a:r>
              <a:rPr lang="zh-CN" altLang="en-US" sz="1300" dirty="0">
                <a:latin typeface="微软雅黑"/>
                <a:ea typeface="微软雅黑"/>
                <a:sym typeface="微软雅黑"/>
              </a:rPr>
              <a:t>）</a:t>
            </a:r>
            <a:endParaRPr lang="en-US" sz="1300" dirty="0">
              <a:latin typeface="微软雅黑"/>
              <a:ea typeface="微软雅黑"/>
              <a:sym typeface="微软雅黑"/>
            </a:endParaRPr>
          </a:p>
        </p:txBody>
      </p:sp>
      <p:sp>
        <p:nvSpPr>
          <p:cNvPr id="7" name="TextBox 6">
            <a:extLst>
              <a:ext uri="{FF2B5EF4-FFF2-40B4-BE49-F238E27FC236}">
                <a16:creationId xmlns:a16="http://schemas.microsoft.com/office/drawing/2014/main" id="{9F5F8BD2-B647-7142-A3CD-E0F45A62BB80}"/>
              </a:ext>
            </a:extLst>
          </p:cNvPr>
          <p:cNvSpPr txBox="1"/>
          <p:nvPr/>
        </p:nvSpPr>
        <p:spPr>
          <a:xfrm rot="16200000">
            <a:off x="2696004" y="4994430"/>
            <a:ext cx="1778289" cy="276975"/>
          </a:xfrm>
          <a:prstGeom prst="rect">
            <a:avLst/>
          </a:prstGeom>
          <a:noFill/>
        </p:spPr>
        <p:txBody>
          <a:bodyPr wrap="square" lIns="60936" tIns="30468" rIns="60936" bIns="30468" rtlCol="0">
            <a:spAutoFit/>
          </a:bodyPr>
          <a:lstStyle/>
          <a:p>
            <a:r>
              <a:rPr lang="en-US" altLang="zh-CN" sz="1400" dirty="0">
                <a:latin typeface="微软雅黑"/>
                <a:ea typeface="微软雅黑"/>
                <a:sym typeface="微软雅黑"/>
              </a:rPr>
              <a:t>Throughput</a:t>
            </a:r>
            <a:r>
              <a:rPr lang="zh-CN" altLang="en-US" sz="1400" dirty="0">
                <a:latin typeface="微软雅黑"/>
                <a:ea typeface="微软雅黑"/>
                <a:sym typeface="微软雅黑"/>
              </a:rPr>
              <a:t> （</a:t>
            </a:r>
            <a:r>
              <a:rPr lang="en-US" altLang="zh-CN" sz="1400" dirty="0">
                <a:latin typeface="微软雅黑"/>
                <a:ea typeface="微软雅黑"/>
                <a:sym typeface="微软雅黑"/>
              </a:rPr>
              <a:t>10k</a:t>
            </a:r>
            <a:r>
              <a:rPr lang="zh-CN" altLang="en-US" sz="1400" dirty="0">
                <a:latin typeface="微软雅黑"/>
                <a:ea typeface="微软雅黑"/>
                <a:sym typeface="微软雅黑"/>
              </a:rPr>
              <a:t>）</a:t>
            </a:r>
            <a:endParaRPr lang="en-US" sz="1400" dirty="0">
              <a:latin typeface="微软雅黑"/>
              <a:ea typeface="微软雅黑"/>
              <a:sym typeface="微软雅黑"/>
            </a:endParaRPr>
          </a:p>
        </p:txBody>
      </p:sp>
      <p:sp>
        <p:nvSpPr>
          <p:cNvPr id="8" name="TextBox 7">
            <a:extLst>
              <a:ext uri="{FF2B5EF4-FFF2-40B4-BE49-F238E27FC236}">
                <a16:creationId xmlns:a16="http://schemas.microsoft.com/office/drawing/2014/main" id="{B40B91D4-6C24-F444-92B7-53DE0F5AEA1E}"/>
              </a:ext>
            </a:extLst>
          </p:cNvPr>
          <p:cNvSpPr txBox="1"/>
          <p:nvPr/>
        </p:nvSpPr>
        <p:spPr>
          <a:xfrm>
            <a:off x="4093046" y="6097670"/>
            <a:ext cx="89768"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0</a:t>
            </a:r>
            <a:endParaRPr lang="en-US" sz="1200" dirty="0">
              <a:latin typeface="微软雅黑"/>
              <a:ea typeface="微软雅黑"/>
              <a:sym typeface="微软雅黑"/>
            </a:endParaRPr>
          </a:p>
        </p:txBody>
      </p:sp>
      <p:sp>
        <p:nvSpPr>
          <p:cNvPr id="9" name="TextBox 8">
            <a:extLst>
              <a:ext uri="{FF2B5EF4-FFF2-40B4-BE49-F238E27FC236}">
                <a16:creationId xmlns:a16="http://schemas.microsoft.com/office/drawing/2014/main" id="{1EEAA97F-762C-5E4D-8E6D-7100905E6D9B}"/>
              </a:ext>
            </a:extLst>
          </p:cNvPr>
          <p:cNvSpPr txBox="1"/>
          <p:nvPr/>
        </p:nvSpPr>
        <p:spPr>
          <a:xfrm>
            <a:off x="4045758" y="5837567"/>
            <a:ext cx="179536"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50</a:t>
            </a:r>
            <a:endParaRPr lang="en-US" sz="1200" dirty="0">
              <a:latin typeface="微软雅黑"/>
              <a:ea typeface="微软雅黑"/>
              <a:sym typeface="微软雅黑"/>
            </a:endParaRPr>
          </a:p>
        </p:txBody>
      </p:sp>
      <p:sp>
        <p:nvSpPr>
          <p:cNvPr id="10" name="TextBox 9">
            <a:extLst>
              <a:ext uri="{FF2B5EF4-FFF2-40B4-BE49-F238E27FC236}">
                <a16:creationId xmlns:a16="http://schemas.microsoft.com/office/drawing/2014/main" id="{995AE97F-6FCD-1240-99DF-AC89C9ABCF2F}"/>
              </a:ext>
            </a:extLst>
          </p:cNvPr>
          <p:cNvSpPr txBox="1"/>
          <p:nvPr/>
        </p:nvSpPr>
        <p:spPr>
          <a:xfrm>
            <a:off x="3998468" y="5577461"/>
            <a:ext cx="269304"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100</a:t>
            </a:r>
            <a:endParaRPr lang="en-US" sz="1200" dirty="0">
              <a:latin typeface="微软雅黑"/>
              <a:ea typeface="微软雅黑"/>
              <a:sym typeface="微软雅黑"/>
            </a:endParaRPr>
          </a:p>
        </p:txBody>
      </p:sp>
      <p:sp>
        <p:nvSpPr>
          <p:cNvPr id="11" name="TextBox 10">
            <a:extLst>
              <a:ext uri="{FF2B5EF4-FFF2-40B4-BE49-F238E27FC236}">
                <a16:creationId xmlns:a16="http://schemas.microsoft.com/office/drawing/2014/main" id="{A97AEA96-62D6-C94D-87F3-EA563A517B32}"/>
              </a:ext>
            </a:extLst>
          </p:cNvPr>
          <p:cNvSpPr txBox="1"/>
          <p:nvPr/>
        </p:nvSpPr>
        <p:spPr>
          <a:xfrm>
            <a:off x="3998468" y="5317356"/>
            <a:ext cx="269304"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150</a:t>
            </a:r>
          </a:p>
        </p:txBody>
      </p:sp>
      <p:cxnSp>
        <p:nvCxnSpPr>
          <p:cNvPr id="13" name="Straight Connector 12">
            <a:extLst>
              <a:ext uri="{FF2B5EF4-FFF2-40B4-BE49-F238E27FC236}">
                <a16:creationId xmlns:a16="http://schemas.microsoft.com/office/drawing/2014/main" id="{A6A5580F-BFC6-E041-8ECC-BCB984DEBACE}"/>
              </a:ext>
            </a:extLst>
          </p:cNvPr>
          <p:cNvCxnSpPr>
            <a:cxnSpLocks/>
          </p:cNvCxnSpPr>
          <p:nvPr/>
        </p:nvCxnSpPr>
        <p:spPr>
          <a:xfrm>
            <a:off x="1058774" y="3917345"/>
            <a:ext cx="1026614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矩形 57">
            <a:extLst>
              <a:ext uri="{FF2B5EF4-FFF2-40B4-BE49-F238E27FC236}">
                <a16:creationId xmlns:a16="http://schemas.microsoft.com/office/drawing/2014/main" id="{43895BE6-81D3-B54E-8E51-9A4918CBCFF3}"/>
              </a:ext>
            </a:extLst>
          </p:cNvPr>
          <p:cNvSpPr/>
          <p:nvPr/>
        </p:nvSpPr>
        <p:spPr bwMode="auto">
          <a:xfrm>
            <a:off x="825543" y="1420506"/>
            <a:ext cx="2103528" cy="2281549"/>
          </a:xfrm>
          <a:prstGeom prst="rect">
            <a:avLst/>
          </a:prstGeom>
          <a:solidFill>
            <a:schemeClr val="accent3"/>
          </a:solidFill>
          <a:ln>
            <a:noFill/>
          </a:ln>
        </p:spPr>
        <p:txBody>
          <a:bodyPr vert="horz" wrap="square" lIns="91395" tIns="45697" rIns="91395" bIns="45697" numCol="1" anchor="ctr" anchorCtr="0" compatLnSpc="1"/>
          <a:lstStyle/>
          <a:p>
            <a:pPr algn="ctr" defTabSz="1218560"/>
            <a:endParaRPr lang="en-US" altLang="zh-CN" sz="1600" kern="0" dirty="0">
              <a:latin typeface="微软雅黑"/>
              <a:ea typeface="微软雅黑"/>
              <a:sym typeface="微软雅黑"/>
            </a:endParaRPr>
          </a:p>
          <a:p>
            <a:pPr algn="ctr" defTabSz="1218560"/>
            <a:endParaRPr lang="en-US" altLang="zh-CN" sz="1600" kern="0" dirty="0">
              <a:latin typeface="微软雅黑"/>
              <a:ea typeface="微软雅黑"/>
              <a:sym typeface="微软雅黑"/>
            </a:endParaRPr>
          </a:p>
          <a:p>
            <a:pPr algn="ctr" defTabSz="1218560"/>
            <a:endParaRPr lang="en-US" altLang="zh-CN" sz="1600" kern="0" dirty="0">
              <a:latin typeface="微软雅黑"/>
              <a:ea typeface="微软雅黑"/>
              <a:sym typeface="微软雅黑"/>
            </a:endParaRPr>
          </a:p>
          <a:p>
            <a:pPr algn="ctr" defTabSz="1218560"/>
            <a:endParaRPr lang="en-US" altLang="zh-CN" sz="1600" kern="0" dirty="0">
              <a:latin typeface="微软雅黑"/>
              <a:ea typeface="微软雅黑"/>
              <a:sym typeface="微软雅黑"/>
            </a:endParaRPr>
          </a:p>
          <a:p>
            <a:pPr algn="ctr" defTabSz="1218560"/>
            <a:r>
              <a:rPr lang="en-US" altLang="zh-CN" sz="1600" kern="0" dirty="0">
                <a:latin typeface="微软雅黑"/>
                <a:ea typeface="微软雅黑"/>
                <a:sym typeface="微软雅黑"/>
              </a:rPr>
              <a:t>TPC-DS Test 3 times of performance</a:t>
            </a:r>
            <a:endParaRPr lang="zh-CN" altLang="en-US" sz="1600" kern="0" dirty="0">
              <a:latin typeface="微软雅黑"/>
              <a:ea typeface="微软雅黑"/>
              <a:sym typeface="微软雅黑"/>
            </a:endParaRPr>
          </a:p>
        </p:txBody>
      </p:sp>
      <p:sp>
        <p:nvSpPr>
          <p:cNvPr id="16" name="矩形 57">
            <a:extLst>
              <a:ext uri="{FF2B5EF4-FFF2-40B4-BE49-F238E27FC236}">
                <a16:creationId xmlns:a16="http://schemas.microsoft.com/office/drawing/2014/main" id="{528C2D6E-6058-2A47-AE82-1B3BC312D8C8}"/>
              </a:ext>
            </a:extLst>
          </p:cNvPr>
          <p:cNvSpPr/>
          <p:nvPr/>
        </p:nvSpPr>
        <p:spPr bwMode="auto">
          <a:xfrm>
            <a:off x="825543" y="4100971"/>
            <a:ext cx="2103528" cy="2281549"/>
          </a:xfrm>
          <a:prstGeom prst="rect">
            <a:avLst/>
          </a:prstGeom>
          <a:solidFill>
            <a:schemeClr val="accent3"/>
          </a:solidFill>
          <a:ln>
            <a:noFill/>
          </a:ln>
        </p:spPr>
        <p:txBody>
          <a:bodyPr vert="horz" wrap="square" lIns="91395" tIns="45697" rIns="91395" bIns="45697" numCol="1" anchor="b" anchorCtr="0" compatLnSpc="1"/>
          <a:lstStyle/>
          <a:p>
            <a:pPr algn="ctr" defTabSz="1218560"/>
            <a:r>
              <a:rPr lang="en-US" altLang="zh-CN" sz="1600" b="1" kern="0" dirty="0">
                <a:latin typeface="微软雅黑"/>
                <a:ea typeface="微软雅黑"/>
                <a:sym typeface="微软雅黑"/>
              </a:rPr>
              <a:t>Through the scale of  cluster,TPCC has a linear growth 10 million</a:t>
            </a:r>
            <a:endParaRPr lang="zh-CN" altLang="en-US" sz="1600" b="1" kern="0" dirty="0">
              <a:latin typeface="微软雅黑"/>
              <a:ea typeface="微软雅黑"/>
              <a:sym typeface="微软雅黑"/>
            </a:endParaRPr>
          </a:p>
        </p:txBody>
      </p:sp>
      <p:sp>
        <p:nvSpPr>
          <p:cNvPr id="17" name="TextBox 16">
            <a:extLst>
              <a:ext uri="{FF2B5EF4-FFF2-40B4-BE49-F238E27FC236}">
                <a16:creationId xmlns:a16="http://schemas.microsoft.com/office/drawing/2014/main" id="{2F46ABD9-7C55-9C4F-A225-8942470FC1F9}"/>
              </a:ext>
            </a:extLst>
          </p:cNvPr>
          <p:cNvSpPr txBox="1"/>
          <p:nvPr/>
        </p:nvSpPr>
        <p:spPr>
          <a:xfrm>
            <a:off x="3998468" y="5057251"/>
            <a:ext cx="269304"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200</a:t>
            </a:r>
          </a:p>
        </p:txBody>
      </p:sp>
      <p:sp>
        <p:nvSpPr>
          <p:cNvPr id="18" name="TextBox 17">
            <a:extLst>
              <a:ext uri="{FF2B5EF4-FFF2-40B4-BE49-F238E27FC236}">
                <a16:creationId xmlns:a16="http://schemas.microsoft.com/office/drawing/2014/main" id="{BAEED82E-D7EB-4146-BA08-00572BAA1F4B}"/>
              </a:ext>
            </a:extLst>
          </p:cNvPr>
          <p:cNvSpPr txBox="1"/>
          <p:nvPr/>
        </p:nvSpPr>
        <p:spPr>
          <a:xfrm>
            <a:off x="3998468" y="4797146"/>
            <a:ext cx="269304"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250</a:t>
            </a:r>
          </a:p>
        </p:txBody>
      </p:sp>
      <p:sp>
        <p:nvSpPr>
          <p:cNvPr id="19" name="TextBox 18">
            <a:extLst>
              <a:ext uri="{FF2B5EF4-FFF2-40B4-BE49-F238E27FC236}">
                <a16:creationId xmlns:a16="http://schemas.microsoft.com/office/drawing/2014/main" id="{9B31AD46-4B53-3D46-A705-467AED88F675}"/>
              </a:ext>
            </a:extLst>
          </p:cNvPr>
          <p:cNvSpPr txBox="1"/>
          <p:nvPr/>
        </p:nvSpPr>
        <p:spPr>
          <a:xfrm>
            <a:off x="3998468" y="4537041"/>
            <a:ext cx="269304"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300</a:t>
            </a:r>
          </a:p>
        </p:txBody>
      </p:sp>
      <p:sp>
        <p:nvSpPr>
          <p:cNvPr id="20" name="TextBox 19">
            <a:extLst>
              <a:ext uri="{FF2B5EF4-FFF2-40B4-BE49-F238E27FC236}">
                <a16:creationId xmlns:a16="http://schemas.microsoft.com/office/drawing/2014/main" id="{F3E02417-DE81-3F49-B932-F754BEAB8178}"/>
              </a:ext>
            </a:extLst>
          </p:cNvPr>
          <p:cNvSpPr txBox="1"/>
          <p:nvPr/>
        </p:nvSpPr>
        <p:spPr>
          <a:xfrm>
            <a:off x="3998468" y="4276936"/>
            <a:ext cx="269304"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350</a:t>
            </a:r>
          </a:p>
        </p:txBody>
      </p:sp>
      <p:sp>
        <p:nvSpPr>
          <p:cNvPr id="21" name="TextBox 20">
            <a:extLst>
              <a:ext uri="{FF2B5EF4-FFF2-40B4-BE49-F238E27FC236}">
                <a16:creationId xmlns:a16="http://schemas.microsoft.com/office/drawing/2014/main" id="{DFD04431-7609-4140-922D-566E80B17DAA}"/>
              </a:ext>
            </a:extLst>
          </p:cNvPr>
          <p:cNvSpPr txBox="1"/>
          <p:nvPr/>
        </p:nvSpPr>
        <p:spPr>
          <a:xfrm>
            <a:off x="7861890" y="6407577"/>
            <a:ext cx="782458" cy="184666"/>
          </a:xfrm>
          <a:prstGeom prst="rect">
            <a:avLst/>
          </a:prstGeom>
          <a:noFill/>
        </p:spPr>
        <p:txBody>
          <a:bodyPr wrap="none" lIns="0" tIns="0" rIns="0" bIns="0" rtlCol="0">
            <a:spAutoFit/>
          </a:bodyPr>
          <a:lstStyle>
            <a:defPPr>
              <a:defRPr lang="zh-CN"/>
            </a:defPPr>
          </a:lstStyle>
          <a:p>
            <a:r>
              <a:rPr lang="en-US" altLang="zh-CN" sz="1200" dirty="0">
                <a:latin typeface="微软雅黑"/>
                <a:ea typeface="微软雅黑"/>
                <a:sym typeface="微软雅黑"/>
              </a:rPr>
              <a:t>#</a:t>
            </a:r>
            <a:r>
              <a:rPr lang="zh-CN" altLang="en-US" sz="1200" dirty="0">
                <a:latin typeface="微软雅黑"/>
                <a:ea typeface="微软雅黑"/>
                <a:sym typeface="微软雅黑"/>
              </a:rPr>
              <a:t> </a:t>
            </a:r>
            <a:r>
              <a:rPr lang="en-US" altLang="zh-CN" sz="1200" dirty="0">
                <a:latin typeface="微软雅黑"/>
                <a:ea typeface="微软雅黑"/>
                <a:sym typeface="微软雅黑"/>
              </a:rPr>
              <a:t>of</a:t>
            </a:r>
            <a:r>
              <a:rPr lang="zh-CN" altLang="en-US" sz="1200" dirty="0">
                <a:latin typeface="微软雅黑"/>
                <a:ea typeface="微软雅黑"/>
                <a:sym typeface="微软雅黑"/>
              </a:rPr>
              <a:t> </a:t>
            </a:r>
            <a:r>
              <a:rPr lang="en-US" altLang="zh-CN" sz="1200" dirty="0">
                <a:latin typeface="微软雅黑"/>
                <a:ea typeface="微软雅黑"/>
                <a:sym typeface="微软雅黑"/>
              </a:rPr>
              <a:t>nodes</a:t>
            </a:r>
          </a:p>
        </p:txBody>
      </p:sp>
      <p:sp>
        <p:nvSpPr>
          <p:cNvPr id="22" name="TextBox 21">
            <a:extLst>
              <a:ext uri="{FF2B5EF4-FFF2-40B4-BE49-F238E27FC236}">
                <a16:creationId xmlns:a16="http://schemas.microsoft.com/office/drawing/2014/main" id="{0F417551-07B4-0A48-9031-2629016D73A1}"/>
              </a:ext>
            </a:extLst>
          </p:cNvPr>
          <p:cNvSpPr txBox="1"/>
          <p:nvPr/>
        </p:nvSpPr>
        <p:spPr>
          <a:xfrm>
            <a:off x="4686608" y="6190431"/>
            <a:ext cx="89768"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2</a:t>
            </a:r>
            <a:endParaRPr lang="en-US" sz="1200" dirty="0">
              <a:latin typeface="微软雅黑"/>
              <a:ea typeface="微软雅黑"/>
              <a:sym typeface="微软雅黑"/>
            </a:endParaRPr>
          </a:p>
        </p:txBody>
      </p:sp>
      <p:sp>
        <p:nvSpPr>
          <p:cNvPr id="23" name="TextBox 22">
            <a:extLst>
              <a:ext uri="{FF2B5EF4-FFF2-40B4-BE49-F238E27FC236}">
                <a16:creationId xmlns:a16="http://schemas.microsoft.com/office/drawing/2014/main" id="{3407E335-2CCD-0944-8937-033959830FA4}"/>
              </a:ext>
            </a:extLst>
          </p:cNvPr>
          <p:cNvSpPr txBox="1"/>
          <p:nvPr/>
        </p:nvSpPr>
        <p:spPr>
          <a:xfrm>
            <a:off x="5498262" y="6190431"/>
            <a:ext cx="89768"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4</a:t>
            </a:r>
            <a:endParaRPr lang="en-US" sz="1200" dirty="0">
              <a:latin typeface="微软雅黑"/>
              <a:ea typeface="微软雅黑"/>
              <a:sym typeface="微软雅黑"/>
            </a:endParaRPr>
          </a:p>
        </p:txBody>
      </p:sp>
      <p:sp>
        <p:nvSpPr>
          <p:cNvPr id="24" name="TextBox 23">
            <a:extLst>
              <a:ext uri="{FF2B5EF4-FFF2-40B4-BE49-F238E27FC236}">
                <a16:creationId xmlns:a16="http://schemas.microsoft.com/office/drawing/2014/main" id="{7C822C20-CF91-3B46-9C45-1D2D6288EB18}"/>
              </a:ext>
            </a:extLst>
          </p:cNvPr>
          <p:cNvSpPr txBox="1"/>
          <p:nvPr/>
        </p:nvSpPr>
        <p:spPr>
          <a:xfrm>
            <a:off x="6309918" y="6190431"/>
            <a:ext cx="179536"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10</a:t>
            </a:r>
            <a:endParaRPr lang="en-US" sz="1200" dirty="0">
              <a:latin typeface="微软雅黑"/>
              <a:ea typeface="微软雅黑"/>
              <a:sym typeface="微软雅黑"/>
            </a:endParaRPr>
          </a:p>
        </p:txBody>
      </p:sp>
      <p:sp>
        <p:nvSpPr>
          <p:cNvPr id="25" name="TextBox 24">
            <a:extLst>
              <a:ext uri="{FF2B5EF4-FFF2-40B4-BE49-F238E27FC236}">
                <a16:creationId xmlns:a16="http://schemas.microsoft.com/office/drawing/2014/main" id="{13C4FF08-BE10-6944-A1DC-DACFA00D4C79}"/>
              </a:ext>
            </a:extLst>
          </p:cNvPr>
          <p:cNvSpPr txBox="1"/>
          <p:nvPr/>
        </p:nvSpPr>
        <p:spPr>
          <a:xfrm>
            <a:off x="7216148" y="6190431"/>
            <a:ext cx="179536"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20</a:t>
            </a:r>
            <a:endParaRPr lang="en-US" sz="1200" dirty="0">
              <a:latin typeface="微软雅黑"/>
              <a:ea typeface="微软雅黑"/>
              <a:sym typeface="微软雅黑"/>
            </a:endParaRPr>
          </a:p>
        </p:txBody>
      </p:sp>
      <p:sp>
        <p:nvSpPr>
          <p:cNvPr id="26" name="TextBox 25">
            <a:extLst>
              <a:ext uri="{FF2B5EF4-FFF2-40B4-BE49-F238E27FC236}">
                <a16:creationId xmlns:a16="http://schemas.microsoft.com/office/drawing/2014/main" id="{EB31ACF5-0959-784E-80BE-3C166D454934}"/>
              </a:ext>
            </a:extLst>
          </p:cNvPr>
          <p:cNvSpPr txBox="1"/>
          <p:nvPr/>
        </p:nvSpPr>
        <p:spPr>
          <a:xfrm>
            <a:off x="8122380" y="6190431"/>
            <a:ext cx="189154" cy="184495"/>
          </a:xfrm>
          <a:prstGeom prst="rect">
            <a:avLst/>
          </a:prstGeom>
          <a:noFill/>
        </p:spPr>
        <p:txBody>
          <a:bodyPr wrap="square" lIns="0" tIns="0" rIns="0" bIns="0" rtlCol="0">
            <a:spAutoFit/>
          </a:bodyPr>
          <a:lstStyle/>
          <a:p>
            <a:r>
              <a:rPr lang="en-US" altLang="zh-CN" sz="1200" dirty="0">
                <a:latin typeface="微软雅黑"/>
                <a:ea typeface="微软雅黑"/>
                <a:sym typeface="微软雅黑"/>
              </a:rPr>
              <a:t>30</a:t>
            </a:r>
            <a:endParaRPr lang="en-US" sz="1200" dirty="0">
              <a:latin typeface="微软雅黑"/>
              <a:ea typeface="微软雅黑"/>
              <a:sym typeface="微软雅黑"/>
            </a:endParaRPr>
          </a:p>
        </p:txBody>
      </p:sp>
      <p:sp>
        <p:nvSpPr>
          <p:cNvPr id="27" name="TextBox 26">
            <a:extLst>
              <a:ext uri="{FF2B5EF4-FFF2-40B4-BE49-F238E27FC236}">
                <a16:creationId xmlns:a16="http://schemas.microsoft.com/office/drawing/2014/main" id="{84CD6C6F-FC94-AD41-BCC3-08690A40858A}"/>
              </a:ext>
            </a:extLst>
          </p:cNvPr>
          <p:cNvSpPr txBox="1"/>
          <p:nvPr/>
        </p:nvSpPr>
        <p:spPr>
          <a:xfrm>
            <a:off x="9028610" y="6190431"/>
            <a:ext cx="179536"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40</a:t>
            </a:r>
            <a:endParaRPr lang="en-US" sz="1200" dirty="0">
              <a:latin typeface="微软雅黑"/>
              <a:ea typeface="微软雅黑"/>
              <a:sym typeface="微软雅黑"/>
            </a:endParaRPr>
          </a:p>
        </p:txBody>
      </p:sp>
      <p:sp>
        <p:nvSpPr>
          <p:cNvPr id="28" name="TextBox 27">
            <a:extLst>
              <a:ext uri="{FF2B5EF4-FFF2-40B4-BE49-F238E27FC236}">
                <a16:creationId xmlns:a16="http://schemas.microsoft.com/office/drawing/2014/main" id="{9691BF31-7410-BA47-85FB-C5979175F3FB}"/>
              </a:ext>
            </a:extLst>
          </p:cNvPr>
          <p:cNvSpPr txBox="1"/>
          <p:nvPr/>
        </p:nvSpPr>
        <p:spPr>
          <a:xfrm>
            <a:off x="9934842" y="6190431"/>
            <a:ext cx="179536"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50</a:t>
            </a:r>
            <a:endParaRPr lang="en-US" sz="1200" dirty="0">
              <a:latin typeface="微软雅黑"/>
              <a:ea typeface="微软雅黑"/>
              <a:sym typeface="微软雅黑"/>
            </a:endParaRPr>
          </a:p>
        </p:txBody>
      </p:sp>
      <p:sp>
        <p:nvSpPr>
          <p:cNvPr id="29" name="TextBox 28">
            <a:extLst>
              <a:ext uri="{FF2B5EF4-FFF2-40B4-BE49-F238E27FC236}">
                <a16:creationId xmlns:a16="http://schemas.microsoft.com/office/drawing/2014/main" id="{C06BB420-B15B-9446-8BCC-BB2FAD3F8BEA}"/>
              </a:ext>
            </a:extLst>
          </p:cNvPr>
          <p:cNvSpPr txBox="1"/>
          <p:nvPr/>
        </p:nvSpPr>
        <p:spPr>
          <a:xfrm>
            <a:off x="10841070" y="6190431"/>
            <a:ext cx="179536" cy="184666"/>
          </a:xfrm>
          <a:prstGeom prst="rect">
            <a:avLst/>
          </a:prstGeom>
          <a:noFill/>
        </p:spPr>
        <p:txBody>
          <a:bodyPr wrap="none" lIns="0" tIns="0" rIns="0" bIns="0" rtlCol="0">
            <a:spAutoFit/>
          </a:bodyPr>
          <a:lstStyle/>
          <a:p>
            <a:r>
              <a:rPr lang="en-US" altLang="zh-CN" sz="1200" dirty="0">
                <a:latin typeface="微软雅黑"/>
                <a:ea typeface="微软雅黑"/>
                <a:sym typeface="微软雅黑"/>
              </a:rPr>
              <a:t>60</a:t>
            </a:r>
            <a:endParaRPr lang="en-US" sz="1200" dirty="0">
              <a:latin typeface="微软雅黑"/>
              <a:ea typeface="微软雅黑"/>
              <a:sym typeface="微软雅黑"/>
            </a:endParaRPr>
          </a:p>
        </p:txBody>
      </p:sp>
      <p:grpSp>
        <p:nvGrpSpPr>
          <p:cNvPr id="12" name="Group 11">
            <a:extLst>
              <a:ext uri="{FF2B5EF4-FFF2-40B4-BE49-F238E27FC236}">
                <a16:creationId xmlns:a16="http://schemas.microsoft.com/office/drawing/2014/main" id="{B66FBE0C-92B5-5849-9C4A-3A2B5359BA73}"/>
              </a:ext>
            </a:extLst>
          </p:cNvPr>
          <p:cNvGrpSpPr/>
          <p:nvPr/>
        </p:nvGrpSpPr>
        <p:grpSpPr>
          <a:xfrm>
            <a:off x="1526833" y="1818891"/>
            <a:ext cx="700951" cy="698445"/>
            <a:chOff x="2621982" y="3122853"/>
            <a:chExt cx="452587" cy="451386"/>
          </a:xfrm>
        </p:grpSpPr>
        <p:sp>
          <p:nvSpPr>
            <p:cNvPr id="31" name="Freeform 82">
              <a:extLst>
                <a:ext uri="{FF2B5EF4-FFF2-40B4-BE49-F238E27FC236}">
                  <a16:creationId xmlns:a16="http://schemas.microsoft.com/office/drawing/2014/main" id="{0AAAEBD8-5788-7C46-9DDC-B1F86F4EF255}"/>
                </a:ext>
              </a:extLst>
            </p:cNvPr>
            <p:cNvSpPr>
              <a:spLocks noEditPoints="1"/>
            </p:cNvSpPr>
            <p:nvPr/>
          </p:nvSpPr>
          <p:spPr bwMode="auto">
            <a:xfrm>
              <a:off x="2621982" y="3122853"/>
              <a:ext cx="452587" cy="451386"/>
            </a:xfrm>
            <a:custGeom>
              <a:avLst/>
              <a:gdLst>
                <a:gd name="T0" fmla="*/ 421 w 430"/>
                <a:gd name="T1" fmla="*/ 376 h 429"/>
                <a:gd name="T2" fmla="*/ 296 w 430"/>
                <a:gd name="T3" fmla="*/ 251 h 429"/>
                <a:gd name="T4" fmla="*/ 322 w 430"/>
                <a:gd name="T5" fmla="*/ 161 h 429"/>
                <a:gd name="T6" fmla="*/ 275 w 430"/>
                <a:gd name="T7" fmla="*/ 47 h 429"/>
                <a:gd name="T8" fmla="*/ 160 w 430"/>
                <a:gd name="T9" fmla="*/ 0 h 429"/>
                <a:gd name="T10" fmla="*/ 47 w 430"/>
                <a:gd name="T11" fmla="*/ 47 h 429"/>
                <a:gd name="T12" fmla="*/ 0 w 430"/>
                <a:gd name="T13" fmla="*/ 160 h 429"/>
                <a:gd name="T14" fmla="*/ 48 w 430"/>
                <a:gd name="T15" fmla="*/ 274 h 429"/>
                <a:gd name="T16" fmla="*/ 163 w 430"/>
                <a:gd name="T17" fmla="*/ 322 h 429"/>
                <a:gd name="T18" fmla="*/ 251 w 430"/>
                <a:gd name="T19" fmla="*/ 295 h 429"/>
                <a:gd name="T20" fmla="*/ 377 w 430"/>
                <a:gd name="T21" fmla="*/ 420 h 429"/>
                <a:gd name="T22" fmla="*/ 398 w 430"/>
                <a:gd name="T23" fmla="*/ 429 h 429"/>
                <a:gd name="T24" fmla="*/ 417 w 430"/>
                <a:gd name="T25" fmla="*/ 421 h 429"/>
                <a:gd name="T26" fmla="*/ 422 w 430"/>
                <a:gd name="T27" fmla="*/ 417 h 429"/>
                <a:gd name="T28" fmla="*/ 430 w 430"/>
                <a:gd name="T29" fmla="*/ 396 h 429"/>
                <a:gd name="T30" fmla="*/ 421 w 430"/>
                <a:gd name="T31" fmla="*/ 376 h 429"/>
                <a:gd name="T32" fmla="*/ 250 w 430"/>
                <a:gd name="T33" fmla="*/ 249 h 429"/>
                <a:gd name="T34" fmla="*/ 163 w 430"/>
                <a:gd name="T35" fmla="*/ 286 h 429"/>
                <a:gd name="T36" fmla="*/ 74 w 430"/>
                <a:gd name="T37" fmla="*/ 249 h 429"/>
                <a:gd name="T38" fmla="*/ 37 w 430"/>
                <a:gd name="T39" fmla="*/ 160 h 429"/>
                <a:gd name="T40" fmla="*/ 73 w 430"/>
                <a:gd name="T41" fmla="*/ 72 h 429"/>
                <a:gd name="T42" fmla="*/ 160 w 430"/>
                <a:gd name="T43" fmla="*/ 36 h 429"/>
                <a:gd name="T44" fmla="*/ 249 w 430"/>
                <a:gd name="T45" fmla="*/ 73 h 429"/>
                <a:gd name="T46" fmla="*/ 286 w 430"/>
                <a:gd name="T47" fmla="*/ 161 h 429"/>
                <a:gd name="T48" fmla="*/ 250 w 430"/>
                <a:gd name="T49" fmla="*/ 24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0" h="429">
                  <a:moveTo>
                    <a:pt x="421" y="376"/>
                  </a:moveTo>
                  <a:cubicBezTo>
                    <a:pt x="296" y="251"/>
                    <a:pt x="296" y="251"/>
                    <a:pt x="296" y="251"/>
                  </a:cubicBezTo>
                  <a:cubicBezTo>
                    <a:pt x="313" y="224"/>
                    <a:pt x="323" y="194"/>
                    <a:pt x="322" y="161"/>
                  </a:cubicBezTo>
                  <a:cubicBezTo>
                    <a:pt x="322" y="118"/>
                    <a:pt x="305" y="78"/>
                    <a:pt x="275" y="47"/>
                  </a:cubicBezTo>
                  <a:cubicBezTo>
                    <a:pt x="244" y="17"/>
                    <a:pt x="204" y="0"/>
                    <a:pt x="160" y="0"/>
                  </a:cubicBezTo>
                  <a:cubicBezTo>
                    <a:pt x="117" y="0"/>
                    <a:pt x="77" y="16"/>
                    <a:pt x="47" y="47"/>
                  </a:cubicBezTo>
                  <a:cubicBezTo>
                    <a:pt x="17" y="77"/>
                    <a:pt x="0" y="117"/>
                    <a:pt x="0" y="160"/>
                  </a:cubicBezTo>
                  <a:cubicBezTo>
                    <a:pt x="1" y="203"/>
                    <a:pt x="17" y="244"/>
                    <a:pt x="48" y="274"/>
                  </a:cubicBezTo>
                  <a:cubicBezTo>
                    <a:pt x="79" y="305"/>
                    <a:pt x="119" y="322"/>
                    <a:pt x="163" y="322"/>
                  </a:cubicBezTo>
                  <a:cubicBezTo>
                    <a:pt x="195" y="322"/>
                    <a:pt x="225" y="313"/>
                    <a:pt x="251" y="295"/>
                  </a:cubicBezTo>
                  <a:cubicBezTo>
                    <a:pt x="377" y="420"/>
                    <a:pt x="377" y="420"/>
                    <a:pt x="377" y="420"/>
                  </a:cubicBezTo>
                  <a:cubicBezTo>
                    <a:pt x="383" y="426"/>
                    <a:pt x="390" y="429"/>
                    <a:pt x="398" y="429"/>
                  </a:cubicBezTo>
                  <a:cubicBezTo>
                    <a:pt x="405" y="429"/>
                    <a:pt x="412" y="427"/>
                    <a:pt x="417" y="421"/>
                  </a:cubicBezTo>
                  <a:cubicBezTo>
                    <a:pt x="422" y="417"/>
                    <a:pt x="422" y="417"/>
                    <a:pt x="422" y="417"/>
                  </a:cubicBezTo>
                  <a:cubicBezTo>
                    <a:pt x="427" y="411"/>
                    <a:pt x="430" y="404"/>
                    <a:pt x="430" y="396"/>
                  </a:cubicBezTo>
                  <a:cubicBezTo>
                    <a:pt x="430" y="389"/>
                    <a:pt x="426" y="382"/>
                    <a:pt x="421" y="376"/>
                  </a:cubicBezTo>
                  <a:close/>
                  <a:moveTo>
                    <a:pt x="250" y="249"/>
                  </a:moveTo>
                  <a:cubicBezTo>
                    <a:pt x="227" y="273"/>
                    <a:pt x="196" y="286"/>
                    <a:pt x="163" y="286"/>
                  </a:cubicBezTo>
                  <a:cubicBezTo>
                    <a:pt x="129" y="286"/>
                    <a:pt x="97" y="273"/>
                    <a:pt x="74" y="249"/>
                  </a:cubicBezTo>
                  <a:cubicBezTo>
                    <a:pt x="50" y="225"/>
                    <a:pt x="37" y="194"/>
                    <a:pt x="37" y="160"/>
                  </a:cubicBezTo>
                  <a:cubicBezTo>
                    <a:pt x="36" y="127"/>
                    <a:pt x="49" y="96"/>
                    <a:pt x="73" y="72"/>
                  </a:cubicBezTo>
                  <a:cubicBezTo>
                    <a:pt x="96" y="49"/>
                    <a:pt x="127" y="36"/>
                    <a:pt x="160" y="36"/>
                  </a:cubicBezTo>
                  <a:cubicBezTo>
                    <a:pt x="194" y="36"/>
                    <a:pt x="225" y="49"/>
                    <a:pt x="249" y="73"/>
                  </a:cubicBezTo>
                  <a:cubicBezTo>
                    <a:pt x="273" y="97"/>
                    <a:pt x="286" y="128"/>
                    <a:pt x="286" y="161"/>
                  </a:cubicBezTo>
                  <a:cubicBezTo>
                    <a:pt x="286" y="195"/>
                    <a:pt x="274" y="226"/>
                    <a:pt x="250" y="249"/>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IE" sz="3600">
                <a:latin typeface="微软雅黑"/>
                <a:ea typeface="微软雅黑"/>
                <a:sym typeface="微软雅黑"/>
              </a:endParaRPr>
            </a:p>
          </p:txBody>
        </p:sp>
        <p:sp>
          <p:nvSpPr>
            <p:cNvPr id="32" name="Freeform 83">
              <a:extLst>
                <a:ext uri="{FF2B5EF4-FFF2-40B4-BE49-F238E27FC236}">
                  <a16:creationId xmlns:a16="http://schemas.microsoft.com/office/drawing/2014/main" id="{A2AB805A-861B-4C4B-83CE-CF7D34DF5B6C}"/>
                </a:ext>
              </a:extLst>
            </p:cNvPr>
            <p:cNvSpPr>
              <a:spLocks/>
            </p:cNvSpPr>
            <p:nvPr/>
          </p:nvSpPr>
          <p:spPr bwMode="auto">
            <a:xfrm>
              <a:off x="2677204" y="3180477"/>
              <a:ext cx="124852" cy="126052"/>
            </a:xfrm>
            <a:custGeom>
              <a:avLst/>
              <a:gdLst>
                <a:gd name="T0" fmla="*/ 109 w 119"/>
                <a:gd name="T1" fmla="*/ 0 h 119"/>
                <a:gd name="T2" fmla="*/ 0 w 119"/>
                <a:gd name="T3" fmla="*/ 108 h 119"/>
                <a:gd name="T4" fmla="*/ 10 w 119"/>
                <a:gd name="T5" fmla="*/ 119 h 119"/>
                <a:gd name="T6" fmla="*/ 20 w 119"/>
                <a:gd name="T7" fmla="*/ 108 h 119"/>
                <a:gd name="T8" fmla="*/ 109 w 119"/>
                <a:gd name="T9" fmla="*/ 20 h 119"/>
                <a:gd name="T10" fmla="*/ 119 w 119"/>
                <a:gd name="T11" fmla="*/ 10 h 119"/>
                <a:gd name="T12" fmla="*/ 109 w 119"/>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119" h="119">
                  <a:moveTo>
                    <a:pt x="109" y="0"/>
                  </a:moveTo>
                  <a:cubicBezTo>
                    <a:pt x="49" y="0"/>
                    <a:pt x="0" y="49"/>
                    <a:pt x="0" y="108"/>
                  </a:cubicBezTo>
                  <a:cubicBezTo>
                    <a:pt x="0" y="114"/>
                    <a:pt x="5" y="119"/>
                    <a:pt x="10" y="119"/>
                  </a:cubicBezTo>
                  <a:cubicBezTo>
                    <a:pt x="16" y="119"/>
                    <a:pt x="20" y="114"/>
                    <a:pt x="20" y="108"/>
                  </a:cubicBezTo>
                  <a:cubicBezTo>
                    <a:pt x="20" y="60"/>
                    <a:pt x="60" y="20"/>
                    <a:pt x="109" y="20"/>
                  </a:cubicBezTo>
                  <a:cubicBezTo>
                    <a:pt x="114" y="20"/>
                    <a:pt x="119" y="16"/>
                    <a:pt x="119" y="10"/>
                  </a:cubicBezTo>
                  <a:cubicBezTo>
                    <a:pt x="119" y="4"/>
                    <a:pt x="114" y="0"/>
                    <a:pt x="109" y="0"/>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IE" sz="3600">
                <a:latin typeface="微软雅黑"/>
                <a:ea typeface="微软雅黑"/>
                <a:sym typeface="微软雅黑"/>
              </a:endParaRPr>
            </a:p>
          </p:txBody>
        </p:sp>
      </p:grpSp>
      <p:sp>
        <p:nvSpPr>
          <p:cNvPr id="33" name="Freeform 27">
            <a:extLst>
              <a:ext uri="{FF2B5EF4-FFF2-40B4-BE49-F238E27FC236}">
                <a16:creationId xmlns:a16="http://schemas.microsoft.com/office/drawing/2014/main" id="{57C30012-4816-9040-B599-88799ED1672E}"/>
              </a:ext>
            </a:extLst>
          </p:cNvPr>
          <p:cNvSpPr>
            <a:spLocks noEditPoints="1"/>
          </p:cNvSpPr>
          <p:nvPr/>
        </p:nvSpPr>
        <p:spPr bwMode="auto">
          <a:xfrm>
            <a:off x="1581908" y="4468914"/>
            <a:ext cx="590798" cy="766290"/>
          </a:xfrm>
          <a:custGeom>
            <a:avLst/>
            <a:gdLst>
              <a:gd name="T0" fmla="*/ 90 w 96"/>
              <a:gd name="T1" fmla="*/ 10 h 125"/>
              <a:gd name="T2" fmla="*/ 76 w 96"/>
              <a:gd name="T3" fmla="*/ 10 h 125"/>
              <a:gd name="T4" fmla="*/ 76 w 96"/>
              <a:gd name="T5" fmla="*/ 23 h 125"/>
              <a:gd name="T6" fmla="*/ 90 w 96"/>
              <a:gd name="T7" fmla="*/ 23 h 125"/>
              <a:gd name="T8" fmla="*/ 90 w 96"/>
              <a:gd name="T9" fmla="*/ 10 h 125"/>
              <a:gd name="T10" fmla="*/ 63 w 96"/>
              <a:gd name="T11" fmla="*/ 20 h 125"/>
              <a:gd name="T12" fmla="*/ 49 w 96"/>
              <a:gd name="T13" fmla="*/ 20 h 125"/>
              <a:gd name="T14" fmla="*/ 49 w 96"/>
              <a:gd name="T15" fmla="*/ 34 h 125"/>
              <a:gd name="T16" fmla="*/ 63 w 96"/>
              <a:gd name="T17" fmla="*/ 34 h 125"/>
              <a:gd name="T18" fmla="*/ 63 w 96"/>
              <a:gd name="T19" fmla="*/ 20 h 125"/>
              <a:gd name="T20" fmla="*/ 57 w 96"/>
              <a:gd name="T21" fmla="*/ 63 h 125"/>
              <a:gd name="T22" fmla="*/ 76 w 96"/>
              <a:gd name="T23" fmla="*/ 63 h 125"/>
              <a:gd name="T24" fmla="*/ 76 w 96"/>
              <a:gd name="T25" fmla="*/ 44 h 125"/>
              <a:gd name="T26" fmla="*/ 57 w 96"/>
              <a:gd name="T27" fmla="*/ 44 h 125"/>
              <a:gd name="T28" fmla="*/ 57 w 96"/>
              <a:gd name="T29" fmla="*/ 63 h 125"/>
              <a:gd name="T30" fmla="*/ 16 w 96"/>
              <a:gd name="T31" fmla="*/ 8 h 125"/>
              <a:gd name="T32" fmla="*/ 3 w 96"/>
              <a:gd name="T33" fmla="*/ 8 h 125"/>
              <a:gd name="T34" fmla="*/ 3 w 96"/>
              <a:gd name="T35" fmla="*/ 20 h 125"/>
              <a:gd name="T36" fmla="*/ 16 w 96"/>
              <a:gd name="T37" fmla="*/ 20 h 125"/>
              <a:gd name="T38" fmla="*/ 16 w 96"/>
              <a:gd name="T39" fmla="*/ 8 h 125"/>
              <a:gd name="T40" fmla="*/ 48 w 96"/>
              <a:gd name="T41" fmla="*/ 0 h 125"/>
              <a:gd name="T42" fmla="*/ 37 w 96"/>
              <a:gd name="T43" fmla="*/ 0 h 125"/>
              <a:gd name="T44" fmla="*/ 37 w 96"/>
              <a:gd name="T45" fmla="*/ 10 h 125"/>
              <a:gd name="T46" fmla="*/ 48 w 96"/>
              <a:gd name="T47" fmla="*/ 10 h 125"/>
              <a:gd name="T48" fmla="*/ 48 w 96"/>
              <a:gd name="T49" fmla="*/ 0 h 125"/>
              <a:gd name="T50" fmla="*/ 37 w 96"/>
              <a:gd name="T51" fmla="*/ 27 h 125"/>
              <a:gd name="T52" fmla="*/ 20 w 96"/>
              <a:gd name="T53" fmla="*/ 27 h 125"/>
              <a:gd name="T54" fmla="*/ 20 w 96"/>
              <a:gd name="T55" fmla="*/ 44 h 125"/>
              <a:gd name="T56" fmla="*/ 37 w 96"/>
              <a:gd name="T57" fmla="*/ 44 h 125"/>
              <a:gd name="T58" fmla="*/ 37 w 96"/>
              <a:gd name="T59" fmla="*/ 27 h 125"/>
              <a:gd name="T60" fmla="*/ 76 w 96"/>
              <a:gd name="T61" fmla="*/ 68 h 125"/>
              <a:gd name="T62" fmla="*/ 76 w 96"/>
              <a:gd name="T63" fmla="*/ 87 h 125"/>
              <a:gd name="T64" fmla="*/ 38 w 96"/>
              <a:gd name="T65" fmla="*/ 87 h 125"/>
              <a:gd name="T66" fmla="*/ 38 w 96"/>
              <a:gd name="T67" fmla="*/ 68 h 125"/>
              <a:gd name="T68" fmla="*/ 19 w 96"/>
              <a:gd name="T69" fmla="*/ 68 h 125"/>
              <a:gd name="T70" fmla="*/ 19 w 96"/>
              <a:gd name="T71" fmla="*/ 49 h 125"/>
              <a:gd name="T72" fmla="*/ 0 w 96"/>
              <a:gd name="T73" fmla="*/ 49 h 125"/>
              <a:gd name="T74" fmla="*/ 0 w 96"/>
              <a:gd name="T75" fmla="*/ 110 h 125"/>
              <a:gd name="T76" fmla="*/ 15 w 96"/>
              <a:gd name="T77" fmla="*/ 125 h 125"/>
              <a:gd name="T78" fmla="*/ 81 w 96"/>
              <a:gd name="T79" fmla="*/ 125 h 125"/>
              <a:gd name="T80" fmla="*/ 96 w 96"/>
              <a:gd name="T81" fmla="*/ 110 h 125"/>
              <a:gd name="T82" fmla="*/ 96 w 96"/>
              <a:gd name="T83" fmla="*/ 68 h 125"/>
              <a:gd name="T84" fmla="*/ 76 w 96"/>
              <a:gd name="T85" fmla="*/ 6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125">
                <a:moveTo>
                  <a:pt x="90" y="10"/>
                </a:moveTo>
                <a:cubicBezTo>
                  <a:pt x="76" y="10"/>
                  <a:pt x="76" y="10"/>
                  <a:pt x="76" y="10"/>
                </a:cubicBezTo>
                <a:cubicBezTo>
                  <a:pt x="76" y="23"/>
                  <a:pt x="76" y="23"/>
                  <a:pt x="76" y="23"/>
                </a:cubicBezTo>
                <a:cubicBezTo>
                  <a:pt x="90" y="23"/>
                  <a:pt x="90" y="23"/>
                  <a:pt x="90" y="23"/>
                </a:cubicBezTo>
                <a:lnTo>
                  <a:pt x="90" y="10"/>
                </a:lnTo>
                <a:close/>
                <a:moveTo>
                  <a:pt x="63" y="20"/>
                </a:moveTo>
                <a:cubicBezTo>
                  <a:pt x="49" y="20"/>
                  <a:pt x="49" y="20"/>
                  <a:pt x="49" y="20"/>
                </a:cubicBezTo>
                <a:cubicBezTo>
                  <a:pt x="49" y="34"/>
                  <a:pt x="49" y="34"/>
                  <a:pt x="49" y="34"/>
                </a:cubicBezTo>
                <a:cubicBezTo>
                  <a:pt x="63" y="34"/>
                  <a:pt x="63" y="34"/>
                  <a:pt x="63" y="34"/>
                </a:cubicBezTo>
                <a:lnTo>
                  <a:pt x="63" y="20"/>
                </a:lnTo>
                <a:close/>
                <a:moveTo>
                  <a:pt x="57" y="63"/>
                </a:moveTo>
                <a:cubicBezTo>
                  <a:pt x="76" y="63"/>
                  <a:pt x="76" y="63"/>
                  <a:pt x="76" y="63"/>
                </a:cubicBezTo>
                <a:cubicBezTo>
                  <a:pt x="76" y="44"/>
                  <a:pt x="76" y="44"/>
                  <a:pt x="76" y="44"/>
                </a:cubicBezTo>
                <a:cubicBezTo>
                  <a:pt x="57" y="44"/>
                  <a:pt x="57" y="44"/>
                  <a:pt x="57" y="44"/>
                </a:cubicBezTo>
                <a:lnTo>
                  <a:pt x="57" y="63"/>
                </a:lnTo>
                <a:close/>
                <a:moveTo>
                  <a:pt x="16" y="8"/>
                </a:moveTo>
                <a:cubicBezTo>
                  <a:pt x="3" y="8"/>
                  <a:pt x="3" y="8"/>
                  <a:pt x="3" y="8"/>
                </a:cubicBezTo>
                <a:cubicBezTo>
                  <a:pt x="3" y="20"/>
                  <a:pt x="3" y="20"/>
                  <a:pt x="3" y="20"/>
                </a:cubicBezTo>
                <a:cubicBezTo>
                  <a:pt x="16" y="20"/>
                  <a:pt x="16" y="20"/>
                  <a:pt x="16" y="20"/>
                </a:cubicBezTo>
                <a:lnTo>
                  <a:pt x="16" y="8"/>
                </a:lnTo>
                <a:close/>
                <a:moveTo>
                  <a:pt x="48" y="0"/>
                </a:moveTo>
                <a:cubicBezTo>
                  <a:pt x="37" y="0"/>
                  <a:pt x="37" y="0"/>
                  <a:pt x="37" y="0"/>
                </a:cubicBezTo>
                <a:cubicBezTo>
                  <a:pt x="37" y="10"/>
                  <a:pt x="37" y="10"/>
                  <a:pt x="37" y="10"/>
                </a:cubicBezTo>
                <a:cubicBezTo>
                  <a:pt x="48" y="10"/>
                  <a:pt x="48" y="10"/>
                  <a:pt x="48" y="10"/>
                </a:cubicBezTo>
                <a:lnTo>
                  <a:pt x="48" y="0"/>
                </a:lnTo>
                <a:close/>
                <a:moveTo>
                  <a:pt x="37" y="27"/>
                </a:moveTo>
                <a:cubicBezTo>
                  <a:pt x="20" y="27"/>
                  <a:pt x="20" y="27"/>
                  <a:pt x="20" y="27"/>
                </a:cubicBezTo>
                <a:cubicBezTo>
                  <a:pt x="20" y="44"/>
                  <a:pt x="20" y="44"/>
                  <a:pt x="20" y="44"/>
                </a:cubicBezTo>
                <a:cubicBezTo>
                  <a:pt x="37" y="44"/>
                  <a:pt x="37" y="44"/>
                  <a:pt x="37" y="44"/>
                </a:cubicBezTo>
                <a:lnTo>
                  <a:pt x="37" y="27"/>
                </a:lnTo>
                <a:close/>
                <a:moveTo>
                  <a:pt x="76" y="68"/>
                </a:moveTo>
                <a:cubicBezTo>
                  <a:pt x="76" y="87"/>
                  <a:pt x="76" y="87"/>
                  <a:pt x="76" y="87"/>
                </a:cubicBezTo>
                <a:cubicBezTo>
                  <a:pt x="38" y="87"/>
                  <a:pt x="38" y="87"/>
                  <a:pt x="38" y="87"/>
                </a:cubicBezTo>
                <a:cubicBezTo>
                  <a:pt x="38" y="68"/>
                  <a:pt x="38" y="68"/>
                  <a:pt x="38" y="68"/>
                </a:cubicBezTo>
                <a:cubicBezTo>
                  <a:pt x="19" y="68"/>
                  <a:pt x="19" y="68"/>
                  <a:pt x="19" y="68"/>
                </a:cubicBezTo>
                <a:cubicBezTo>
                  <a:pt x="19" y="49"/>
                  <a:pt x="19" y="49"/>
                  <a:pt x="19" y="49"/>
                </a:cubicBezTo>
                <a:cubicBezTo>
                  <a:pt x="0" y="49"/>
                  <a:pt x="0" y="49"/>
                  <a:pt x="0" y="49"/>
                </a:cubicBezTo>
                <a:cubicBezTo>
                  <a:pt x="0" y="110"/>
                  <a:pt x="0" y="110"/>
                  <a:pt x="0" y="110"/>
                </a:cubicBezTo>
                <a:cubicBezTo>
                  <a:pt x="0" y="118"/>
                  <a:pt x="6" y="125"/>
                  <a:pt x="15" y="125"/>
                </a:cubicBezTo>
                <a:cubicBezTo>
                  <a:pt x="81" y="125"/>
                  <a:pt x="81" y="125"/>
                  <a:pt x="81" y="125"/>
                </a:cubicBezTo>
                <a:cubicBezTo>
                  <a:pt x="89" y="125"/>
                  <a:pt x="96" y="118"/>
                  <a:pt x="96" y="110"/>
                </a:cubicBezTo>
                <a:cubicBezTo>
                  <a:pt x="96" y="68"/>
                  <a:pt x="96" y="68"/>
                  <a:pt x="96" y="68"/>
                </a:cubicBezTo>
                <a:lnTo>
                  <a:pt x="76" y="68"/>
                </a:lnTo>
                <a:close/>
              </a:path>
            </a:pathLst>
          </a:custGeom>
          <a:solidFill>
            <a:schemeClr val="bg1"/>
          </a:solidFill>
          <a:ln>
            <a:noFill/>
          </a:ln>
        </p:spPr>
        <p:txBody>
          <a:bodyPr vert="horz" wrap="square" lIns="91403" tIns="45702" rIns="91403" bIns="45702" numCol="1" anchor="t" anchorCtr="0" compatLnSpc="1">
            <a:prstTxWarp prst="textNoShape">
              <a:avLst/>
            </a:prstTxWarp>
          </a:bodyPr>
          <a:lstStyle/>
          <a:p>
            <a:endParaRPr lang="en-IE" sz="3600">
              <a:latin typeface="微软雅黑"/>
              <a:ea typeface="微软雅黑"/>
              <a:sym typeface="微软雅黑"/>
            </a:endParaRPr>
          </a:p>
        </p:txBody>
      </p:sp>
      <p:graphicFrame>
        <p:nvGraphicFramePr>
          <p:cNvPr id="34" name="图表 33"/>
          <p:cNvGraphicFramePr/>
          <p:nvPr>
            <p:extLst>
              <p:ext uri="{D42A27DB-BD31-4B8C-83A1-F6EECF244321}">
                <p14:modId xmlns:p14="http://schemas.microsoft.com/office/powerpoint/2010/main" val="3338495486"/>
              </p:ext>
            </p:extLst>
          </p:nvPr>
        </p:nvGraphicFramePr>
        <p:xfrm>
          <a:off x="3208867" y="1420505"/>
          <a:ext cx="8116048" cy="24010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3865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p:cNvSpPr txBox="1"/>
          <p:nvPr/>
        </p:nvSpPr>
        <p:spPr>
          <a:xfrm>
            <a:off x="48362" y="136667"/>
            <a:ext cx="4828390" cy="461665"/>
          </a:xfrm>
          <a:prstGeom prst="rect">
            <a:avLst/>
          </a:prstGeom>
          <a:noFill/>
        </p:spPr>
        <p:txBody>
          <a:bodyPr wrap="square" rtlCol="0">
            <a:spAutoFit/>
            <a:scene3d>
              <a:camera prst="orthographicFront"/>
              <a:lightRig rig="threePt" dir="t"/>
            </a:scene3d>
            <a:sp3d contourW="12700"/>
          </a:bodyPr>
          <a:lstStyle/>
          <a:p>
            <a:pPr>
              <a:defRPr/>
            </a:pPr>
            <a:r>
              <a:rPr kumimoji="0" lang="en-US" altLang="zh-CN" sz="2400" b="1" i="0" u="none" strike="noStrike" kern="1200" cap="none" spc="0" normalizeH="0" baseline="0" noProof="0" dirty="0">
                <a:ln>
                  <a:noFill/>
                </a:ln>
                <a:solidFill>
                  <a:schemeClr val="bg1"/>
                </a:solidFill>
                <a:effectLst/>
                <a:uLnTx/>
                <a:uFillTx/>
                <a:latin typeface="微软雅黑"/>
                <a:ea typeface="微软雅黑"/>
                <a:sym typeface="微软雅黑"/>
              </a:rPr>
              <a:t>TDSQL</a:t>
            </a:r>
            <a:r>
              <a:rPr lang="zh-CN" altLang="en-US" sz="2400" b="1" dirty="0">
                <a:solidFill>
                  <a:schemeClr val="bg1"/>
                </a:solidFill>
                <a:latin typeface="微软雅黑"/>
                <a:ea typeface="微软雅黑"/>
                <a:sym typeface="微软雅黑"/>
              </a:rPr>
              <a:t> </a:t>
            </a:r>
            <a:r>
              <a:rPr lang="en-US" altLang="zh-CN" sz="2400" b="1" dirty="0">
                <a:solidFill>
                  <a:schemeClr val="bg1"/>
                </a:solidFill>
                <a:latin typeface="微软雅黑"/>
                <a:ea typeface="微软雅黑"/>
                <a:sym typeface="微软雅黑"/>
              </a:rPr>
              <a:t>Architecture</a:t>
            </a:r>
            <a:endParaRPr kumimoji="0" lang="zh-CN" altLang="en-US" sz="2400" b="1" i="0" u="none" strike="noStrike" kern="1200" cap="none" spc="0" normalizeH="0" baseline="0" noProof="0" dirty="0">
              <a:ln>
                <a:noFill/>
              </a:ln>
              <a:solidFill>
                <a:schemeClr val="bg1"/>
              </a:solidFill>
              <a:effectLst/>
              <a:uLnTx/>
              <a:uFillTx/>
              <a:latin typeface="微软雅黑"/>
              <a:ea typeface="微软雅黑"/>
              <a:sym typeface="微软雅黑"/>
            </a:endParaRPr>
          </a:p>
        </p:txBody>
      </p:sp>
      <p:sp>
        <p:nvSpPr>
          <p:cNvPr id="57" name="圆角矩形 3"/>
          <p:cNvSpPr>
            <a:spLocks noChangeArrowheads="1"/>
          </p:cNvSpPr>
          <p:nvPr/>
        </p:nvSpPr>
        <p:spPr bwMode="auto">
          <a:xfrm>
            <a:off x="2051333" y="2378396"/>
            <a:ext cx="1354137" cy="488950"/>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endParaRPr lang="zh-CN" altLang="en-US" sz="2800" dirty="0">
              <a:solidFill>
                <a:schemeClr val="bg1"/>
              </a:solidFill>
              <a:latin typeface="微软雅黑"/>
              <a:ea typeface="微软雅黑"/>
              <a:sym typeface="微软雅黑"/>
            </a:endParaRPr>
          </a:p>
        </p:txBody>
      </p:sp>
      <p:sp>
        <p:nvSpPr>
          <p:cNvPr id="58" name="圆角矩形 3"/>
          <p:cNvSpPr>
            <a:spLocks noChangeArrowheads="1"/>
          </p:cNvSpPr>
          <p:nvPr/>
        </p:nvSpPr>
        <p:spPr bwMode="auto">
          <a:xfrm>
            <a:off x="2177912" y="2257746"/>
            <a:ext cx="1354137" cy="488950"/>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endParaRPr lang="zh-CN" altLang="en-US" sz="2800" dirty="0">
              <a:solidFill>
                <a:schemeClr val="bg1"/>
              </a:solidFill>
              <a:latin typeface="微软雅黑"/>
              <a:ea typeface="微软雅黑"/>
              <a:sym typeface="微软雅黑"/>
            </a:endParaRPr>
          </a:p>
        </p:txBody>
      </p:sp>
      <p:sp>
        <p:nvSpPr>
          <p:cNvPr id="59" name="圆角矩形 4"/>
          <p:cNvSpPr>
            <a:spLocks noChangeArrowheads="1"/>
          </p:cNvSpPr>
          <p:nvPr/>
        </p:nvSpPr>
        <p:spPr bwMode="auto">
          <a:xfrm>
            <a:off x="4852910" y="1409020"/>
            <a:ext cx="1282700" cy="3799241"/>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2000" dirty="0">
                <a:solidFill>
                  <a:schemeClr val="bg1"/>
                </a:solidFill>
                <a:latin typeface="微软雅黑"/>
                <a:ea typeface="微软雅黑"/>
                <a:cs typeface="Calibri" panose="020F0502020204030204" pitchFamily="34" charset="0"/>
                <a:sym typeface="微软雅黑"/>
              </a:rPr>
              <a:t>zookeeper</a:t>
            </a:r>
            <a:endParaRPr lang="zh-CN" altLang="en-US" sz="2000" dirty="0">
              <a:solidFill>
                <a:schemeClr val="bg1"/>
              </a:solidFill>
              <a:latin typeface="微软雅黑"/>
              <a:ea typeface="微软雅黑"/>
              <a:sym typeface="微软雅黑"/>
            </a:endParaRPr>
          </a:p>
        </p:txBody>
      </p:sp>
      <p:sp>
        <p:nvSpPr>
          <p:cNvPr id="60" name="圆角矩形 5"/>
          <p:cNvSpPr>
            <a:spLocks noChangeArrowheads="1"/>
          </p:cNvSpPr>
          <p:nvPr/>
        </p:nvSpPr>
        <p:spPr bwMode="auto">
          <a:xfrm>
            <a:off x="2146223" y="3109585"/>
            <a:ext cx="1354137" cy="760412"/>
          </a:xfrm>
          <a:prstGeom prst="roundRect">
            <a:avLst>
              <a:gd name="adj" fmla="val 16667"/>
            </a:avLst>
          </a:prstGeom>
          <a:solidFill>
            <a:schemeClr val="accent1"/>
          </a:solidFill>
          <a:ln w="12700" cap="flat" cmpd="sng">
            <a:solidFill>
              <a:srgbClr val="42719B"/>
            </a:solidFill>
            <a:round/>
            <a:headEnd/>
            <a:tailEnd/>
          </a:ln>
        </p:spPr>
        <p:txBody>
          <a:bodyPr anchor="ctr"/>
          <a:lstStyle/>
          <a:p>
            <a:r>
              <a:rPr lang="en-US" sz="2800" dirty="0">
                <a:solidFill>
                  <a:schemeClr val="bg1"/>
                </a:solidFill>
                <a:latin typeface="微软雅黑"/>
                <a:ea typeface="微软雅黑"/>
                <a:cs typeface="Calibri" panose="020F0502020204030204" pitchFamily="34" charset="0"/>
                <a:sym typeface="微软雅黑"/>
              </a:rPr>
              <a:t>mysql</a:t>
            </a:r>
          </a:p>
          <a:p>
            <a:endParaRPr lang="zh-CN" altLang="en-US" sz="2800" dirty="0">
              <a:solidFill>
                <a:schemeClr val="bg1"/>
              </a:solidFill>
              <a:latin typeface="微软雅黑"/>
              <a:ea typeface="微软雅黑"/>
              <a:cs typeface="Calibri" panose="020F0502020204030204" pitchFamily="34" charset="0"/>
              <a:sym typeface="微软雅黑"/>
            </a:endParaRPr>
          </a:p>
        </p:txBody>
      </p:sp>
      <p:sp>
        <p:nvSpPr>
          <p:cNvPr id="61" name="圆角矩形 6"/>
          <p:cNvSpPr>
            <a:spLocks noChangeArrowheads="1"/>
          </p:cNvSpPr>
          <p:nvPr/>
        </p:nvSpPr>
        <p:spPr bwMode="auto">
          <a:xfrm>
            <a:off x="2828848" y="3519160"/>
            <a:ext cx="671512" cy="350837"/>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1200" dirty="0">
                <a:solidFill>
                  <a:schemeClr val="bg1"/>
                </a:solidFill>
                <a:latin typeface="微软雅黑"/>
                <a:ea typeface="微软雅黑"/>
                <a:cs typeface="Calibri" panose="020F0502020204030204" pitchFamily="34" charset="0"/>
                <a:sym typeface="微软雅黑"/>
              </a:rPr>
              <a:t>agent</a:t>
            </a:r>
            <a:endParaRPr lang="zh-CN" altLang="en-US" sz="1200" dirty="0">
              <a:solidFill>
                <a:schemeClr val="bg1"/>
              </a:solidFill>
              <a:latin typeface="微软雅黑"/>
              <a:ea typeface="微软雅黑"/>
              <a:sym typeface="微软雅黑"/>
            </a:endParaRPr>
          </a:p>
        </p:txBody>
      </p:sp>
      <p:sp>
        <p:nvSpPr>
          <p:cNvPr id="62" name="圆角矩形 9"/>
          <p:cNvSpPr>
            <a:spLocks noChangeArrowheads="1"/>
          </p:cNvSpPr>
          <p:nvPr/>
        </p:nvSpPr>
        <p:spPr bwMode="auto">
          <a:xfrm>
            <a:off x="1252460" y="4070022"/>
            <a:ext cx="1352550" cy="758825"/>
          </a:xfrm>
          <a:prstGeom prst="roundRect">
            <a:avLst>
              <a:gd name="adj" fmla="val 16667"/>
            </a:avLst>
          </a:prstGeom>
          <a:solidFill>
            <a:schemeClr val="accent1"/>
          </a:solidFill>
          <a:ln w="12700" cap="flat" cmpd="sng">
            <a:solidFill>
              <a:srgbClr val="42719B"/>
            </a:solidFill>
            <a:round/>
            <a:headEnd/>
            <a:tailEnd/>
          </a:ln>
        </p:spPr>
        <p:txBody>
          <a:bodyPr anchor="ctr"/>
          <a:lstStyle/>
          <a:p>
            <a:r>
              <a:rPr lang="en-US" sz="2800" dirty="0">
                <a:solidFill>
                  <a:schemeClr val="bg1"/>
                </a:solidFill>
                <a:latin typeface="微软雅黑"/>
                <a:ea typeface="微软雅黑"/>
                <a:cs typeface="Calibri" panose="020F0502020204030204" pitchFamily="34" charset="0"/>
                <a:sym typeface="微软雅黑"/>
              </a:rPr>
              <a:t>mysql</a:t>
            </a:r>
          </a:p>
          <a:p>
            <a:endParaRPr lang="zh-CN" altLang="en-US" sz="2800" dirty="0">
              <a:solidFill>
                <a:schemeClr val="bg1"/>
              </a:solidFill>
              <a:latin typeface="微软雅黑"/>
              <a:ea typeface="微软雅黑"/>
              <a:cs typeface="Calibri" panose="020F0502020204030204" pitchFamily="34" charset="0"/>
              <a:sym typeface="微软雅黑"/>
            </a:endParaRPr>
          </a:p>
        </p:txBody>
      </p:sp>
      <p:sp>
        <p:nvSpPr>
          <p:cNvPr id="63" name="圆角矩形 10"/>
          <p:cNvSpPr>
            <a:spLocks noChangeArrowheads="1"/>
          </p:cNvSpPr>
          <p:nvPr/>
        </p:nvSpPr>
        <p:spPr bwMode="auto">
          <a:xfrm>
            <a:off x="1935085" y="4478010"/>
            <a:ext cx="669925" cy="350837"/>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1200" dirty="0">
                <a:solidFill>
                  <a:schemeClr val="bg1"/>
                </a:solidFill>
                <a:latin typeface="微软雅黑"/>
                <a:ea typeface="微软雅黑"/>
                <a:cs typeface="Calibri" panose="020F0502020204030204" pitchFamily="34" charset="0"/>
                <a:sym typeface="微软雅黑"/>
              </a:rPr>
              <a:t>agent</a:t>
            </a:r>
            <a:endParaRPr lang="zh-CN" altLang="en-US" sz="1200" dirty="0">
              <a:solidFill>
                <a:schemeClr val="bg1"/>
              </a:solidFill>
              <a:latin typeface="微软雅黑"/>
              <a:ea typeface="微软雅黑"/>
              <a:sym typeface="微软雅黑"/>
            </a:endParaRPr>
          </a:p>
        </p:txBody>
      </p:sp>
      <p:sp>
        <p:nvSpPr>
          <p:cNvPr id="64" name="圆角矩形 11"/>
          <p:cNvSpPr>
            <a:spLocks noChangeArrowheads="1"/>
          </p:cNvSpPr>
          <p:nvPr/>
        </p:nvSpPr>
        <p:spPr bwMode="auto">
          <a:xfrm>
            <a:off x="2828848" y="4070022"/>
            <a:ext cx="1354137" cy="758825"/>
          </a:xfrm>
          <a:prstGeom prst="roundRect">
            <a:avLst>
              <a:gd name="adj" fmla="val 16667"/>
            </a:avLst>
          </a:prstGeom>
          <a:solidFill>
            <a:schemeClr val="accent1"/>
          </a:solidFill>
          <a:ln w="12700" cap="flat" cmpd="sng">
            <a:solidFill>
              <a:srgbClr val="42719B"/>
            </a:solidFill>
            <a:round/>
            <a:headEnd/>
            <a:tailEnd/>
          </a:ln>
        </p:spPr>
        <p:txBody>
          <a:bodyPr anchor="ctr"/>
          <a:lstStyle/>
          <a:p>
            <a:r>
              <a:rPr lang="en-US" sz="2800" dirty="0">
                <a:solidFill>
                  <a:schemeClr val="bg1"/>
                </a:solidFill>
                <a:latin typeface="微软雅黑"/>
                <a:ea typeface="微软雅黑"/>
                <a:cs typeface="Calibri" panose="020F0502020204030204" pitchFamily="34" charset="0"/>
                <a:sym typeface="微软雅黑"/>
              </a:rPr>
              <a:t>mysql</a:t>
            </a:r>
          </a:p>
          <a:p>
            <a:endParaRPr lang="zh-CN" altLang="en-US" sz="2800" dirty="0">
              <a:solidFill>
                <a:schemeClr val="bg1"/>
              </a:solidFill>
              <a:latin typeface="微软雅黑"/>
              <a:ea typeface="微软雅黑"/>
              <a:cs typeface="Calibri" panose="020F0502020204030204" pitchFamily="34" charset="0"/>
              <a:sym typeface="微软雅黑"/>
            </a:endParaRPr>
          </a:p>
        </p:txBody>
      </p:sp>
      <p:sp>
        <p:nvSpPr>
          <p:cNvPr id="65" name="圆角矩形 12"/>
          <p:cNvSpPr>
            <a:spLocks noChangeArrowheads="1"/>
          </p:cNvSpPr>
          <p:nvPr/>
        </p:nvSpPr>
        <p:spPr bwMode="auto">
          <a:xfrm>
            <a:off x="3511473" y="4478010"/>
            <a:ext cx="671512" cy="350837"/>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1200" dirty="0">
                <a:solidFill>
                  <a:schemeClr val="bg1"/>
                </a:solidFill>
                <a:latin typeface="微软雅黑"/>
                <a:ea typeface="微软雅黑"/>
                <a:cs typeface="Calibri" panose="020F0502020204030204" pitchFamily="34" charset="0"/>
                <a:sym typeface="微软雅黑"/>
              </a:rPr>
              <a:t>agent</a:t>
            </a:r>
            <a:endParaRPr lang="zh-CN" altLang="en-US" sz="1600" dirty="0">
              <a:solidFill>
                <a:schemeClr val="bg1"/>
              </a:solidFill>
              <a:latin typeface="微软雅黑"/>
              <a:ea typeface="微软雅黑"/>
              <a:sym typeface="微软雅黑"/>
            </a:endParaRPr>
          </a:p>
        </p:txBody>
      </p:sp>
      <p:sp>
        <p:nvSpPr>
          <p:cNvPr id="66" name="矩形 13"/>
          <p:cNvSpPr>
            <a:spLocks noChangeArrowheads="1"/>
          </p:cNvSpPr>
          <p:nvPr/>
        </p:nvSpPr>
        <p:spPr bwMode="auto">
          <a:xfrm>
            <a:off x="1139748" y="1987222"/>
            <a:ext cx="3186112" cy="3219450"/>
          </a:xfrm>
          <a:prstGeom prst="rect">
            <a:avLst/>
          </a:prstGeom>
          <a:noFill/>
          <a:ln w="12700" cap="flat" cmpd="sng">
            <a:solidFill>
              <a:srgbClr val="42719B"/>
            </a:solidFill>
            <a:prstDash val="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000">
              <a:solidFill>
                <a:schemeClr val="bg1"/>
              </a:solidFill>
              <a:latin typeface="微软雅黑"/>
              <a:ea typeface="微软雅黑"/>
              <a:sym typeface="微软雅黑"/>
            </a:endParaRPr>
          </a:p>
        </p:txBody>
      </p:sp>
      <p:sp>
        <p:nvSpPr>
          <p:cNvPr id="67" name="直接箭头连接符 16"/>
          <p:cNvSpPr>
            <a:spLocks noChangeShapeType="1"/>
          </p:cNvSpPr>
          <p:nvPr/>
        </p:nvSpPr>
        <p:spPr bwMode="auto">
          <a:xfrm>
            <a:off x="3500360" y="3693785"/>
            <a:ext cx="1352550" cy="1587"/>
          </a:xfrm>
          <a:prstGeom prst="straightConnector1">
            <a:avLst/>
          </a:prstGeom>
          <a:ln>
            <a:solidFill>
              <a:srgbClr val="00B050"/>
            </a:solidFill>
            <a:headEnd type="triangle" w="med" len="me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zh-CN" altLang="en-US" sz="2000" b="1">
              <a:solidFill>
                <a:schemeClr val="bg1"/>
              </a:solidFill>
              <a:latin typeface="微软雅黑"/>
              <a:ea typeface="微软雅黑"/>
              <a:sym typeface="微软雅黑"/>
            </a:endParaRPr>
          </a:p>
        </p:txBody>
      </p:sp>
      <p:sp>
        <p:nvSpPr>
          <p:cNvPr id="68" name="直接箭头连接符 67"/>
          <p:cNvSpPr>
            <a:spLocks noChangeShapeType="1"/>
          </p:cNvSpPr>
          <p:nvPr/>
        </p:nvSpPr>
        <p:spPr bwMode="auto">
          <a:xfrm>
            <a:off x="4182985" y="4654222"/>
            <a:ext cx="669925" cy="0"/>
          </a:xfrm>
          <a:prstGeom prst="straightConnector1">
            <a:avLst/>
          </a:prstGeom>
          <a:ln>
            <a:solidFill>
              <a:srgbClr val="00B050"/>
            </a:solidFill>
            <a:headEnd type="triangle" w="med" len="me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zh-CN" altLang="en-US" sz="2000" b="1">
              <a:solidFill>
                <a:schemeClr val="bg1"/>
              </a:solidFill>
              <a:latin typeface="微软雅黑"/>
              <a:ea typeface="微软雅黑"/>
              <a:sym typeface="微软雅黑"/>
            </a:endParaRPr>
          </a:p>
        </p:txBody>
      </p:sp>
      <p:sp>
        <p:nvSpPr>
          <p:cNvPr id="69" name="肘形连接符 25"/>
          <p:cNvSpPr>
            <a:spLocks noChangeShapeType="1"/>
          </p:cNvSpPr>
          <p:nvPr/>
        </p:nvSpPr>
        <p:spPr bwMode="auto">
          <a:xfrm rot="16200000" flipH="1">
            <a:off x="3501154" y="3597741"/>
            <a:ext cx="120650" cy="2582862"/>
          </a:xfrm>
          <a:prstGeom prst="bentConnector2">
            <a:avLst/>
          </a:prstGeom>
          <a:ln>
            <a:solidFill>
              <a:srgbClr val="00B050"/>
            </a:solidFill>
            <a:headEnd type="triangle" w="med" len="me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zh-CN" altLang="en-US" sz="2000" b="1">
              <a:solidFill>
                <a:schemeClr val="bg1"/>
              </a:solidFill>
              <a:latin typeface="微软雅黑"/>
              <a:ea typeface="微软雅黑"/>
              <a:sym typeface="微软雅黑"/>
            </a:endParaRPr>
          </a:p>
        </p:txBody>
      </p:sp>
      <p:sp>
        <p:nvSpPr>
          <p:cNvPr id="70" name="直接箭头连接符 29"/>
          <p:cNvSpPr>
            <a:spLocks noChangeShapeType="1"/>
          </p:cNvSpPr>
          <p:nvPr/>
        </p:nvSpPr>
        <p:spPr bwMode="auto">
          <a:xfrm flipH="1">
            <a:off x="1928735" y="3869997"/>
            <a:ext cx="534988" cy="200025"/>
          </a:xfrm>
          <a:prstGeom prst="straightConnector1">
            <a:avLst/>
          </a:prstGeom>
          <a:noFill/>
          <a:ln w="6350" cap="flat" cmpd="sng">
            <a:solidFill>
              <a:srgbClr val="00B050"/>
            </a:solidFill>
            <a:bevel/>
            <a:headEnd/>
            <a:tailEnd type="triangle" w="med" len="med"/>
          </a:ln>
          <a:extLst>
            <a:ext uri="{909E8E84-426E-40DD-AFC4-6F175D3DCCD1}">
              <a14:hiddenFill xmlns:a14="http://schemas.microsoft.com/office/drawing/2010/main">
                <a:noFill/>
              </a14:hiddenFill>
            </a:ext>
          </a:extLst>
        </p:spPr>
        <p:txBody>
          <a:bodyPr/>
          <a:lstStyle/>
          <a:p>
            <a:endParaRPr lang="zh-CN" altLang="en-US" sz="2000">
              <a:solidFill>
                <a:schemeClr val="bg1"/>
              </a:solidFill>
              <a:latin typeface="微软雅黑"/>
              <a:ea typeface="微软雅黑"/>
              <a:sym typeface="微软雅黑"/>
            </a:endParaRPr>
          </a:p>
        </p:txBody>
      </p:sp>
      <p:cxnSp>
        <p:nvCxnSpPr>
          <p:cNvPr id="71" name="直接箭头连接符 31"/>
          <p:cNvCxnSpPr>
            <a:cxnSpLocks noChangeShapeType="1"/>
            <a:stCxn id="61" idx="2"/>
            <a:endCxn id="64" idx="0"/>
          </p:cNvCxnSpPr>
          <p:nvPr/>
        </p:nvCxnSpPr>
        <p:spPr bwMode="auto">
          <a:xfrm>
            <a:off x="3163810" y="3869997"/>
            <a:ext cx="341313" cy="200025"/>
          </a:xfrm>
          <a:prstGeom prst="straightConnector1">
            <a:avLst/>
          </a:prstGeom>
          <a:noFill/>
          <a:ln w="6350" cap="flat" cmpd="sng">
            <a:solidFill>
              <a:srgbClr val="00B050"/>
            </a:solidFill>
            <a:bevel/>
            <a:headEnd/>
            <a:tailEnd type="triangle" w="med" len="med"/>
          </a:ln>
          <a:extLst>
            <a:ext uri="{909E8E84-426E-40DD-AFC4-6F175D3DCCD1}">
              <a14:hiddenFill xmlns:a14="http://schemas.microsoft.com/office/drawing/2010/main">
                <a:noFill/>
              </a14:hiddenFill>
            </a:ext>
          </a:extLst>
        </p:spPr>
      </p:cxnSp>
      <p:sp>
        <p:nvSpPr>
          <p:cNvPr id="72" name="圆角矩形 32"/>
          <p:cNvSpPr>
            <a:spLocks noChangeArrowheads="1"/>
          </p:cNvSpPr>
          <p:nvPr/>
        </p:nvSpPr>
        <p:spPr bwMode="auto">
          <a:xfrm>
            <a:off x="10264794" y="1409020"/>
            <a:ext cx="752475" cy="5052946"/>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2000" dirty="0">
                <a:solidFill>
                  <a:schemeClr val="bg1"/>
                </a:solidFill>
                <a:latin typeface="微软雅黑"/>
                <a:ea typeface="微软雅黑"/>
                <a:sym typeface="微软雅黑"/>
              </a:rPr>
              <a:t>Console</a:t>
            </a:r>
            <a:endParaRPr lang="zh-CN" altLang="en-US" sz="2000" dirty="0">
              <a:solidFill>
                <a:schemeClr val="bg1"/>
              </a:solidFill>
              <a:latin typeface="微软雅黑"/>
              <a:ea typeface="微软雅黑"/>
              <a:sym typeface="微软雅黑"/>
            </a:endParaRPr>
          </a:p>
        </p:txBody>
      </p:sp>
      <p:sp>
        <p:nvSpPr>
          <p:cNvPr id="73" name="圆角矩形 33"/>
          <p:cNvSpPr>
            <a:spLocks noChangeArrowheads="1"/>
          </p:cNvSpPr>
          <p:nvPr/>
        </p:nvSpPr>
        <p:spPr bwMode="auto">
          <a:xfrm>
            <a:off x="8700394" y="2183443"/>
            <a:ext cx="1095375" cy="500063"/>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2000" dirty="0">
                <a:solidFill>
                  <a:schemeClr val="bg1"/>
                </a:solidFill>
                <a:latin typeface="微软雅黑"/>
                <a:ea typeface="微软雅黑"/>
                <a:cs typeface="Calibri" panose="020F0502020204030204" pitchFamily="34" charset="0"/>
                <a:sym typeface="微软雅黑"/>
              </a:rPr>
              <a:t>monitor</a:t>
            </a:r>
            <a:endParaRPr lang="zh-CN" altLang="en-US" sz="2000" dirty="0">
              <a:solidFill>
                <a:schemeClr val="bg1"/>
              </a:solidFill>
              <a:latin typeface="微软雅黑"/>
              <a:ea typeface="微软雅黑"/>
              <a:sym typeface="微软雅黑"/>
            </a:endParaRPr>
          </a:p>
        </p:txBody>
      </p:sp>
      <p:sp>
        <p:nvSpPr>
          <p:cNvPr id="74" name="圆角矩形 34"/>
          <p:cNvSpPr>
            <a:spLocks noChangeArrowheads="1"/>
          </p:cNvSpPr>
          <p:nvPr/>
        </p:nvSpPr>
        <p:spPr bwMode="auto">
          <a:xfrm>
            <a:off x="6859510" y="1709438"/>
            <a:ext cx="1447800" cy="1001713"/>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2000" dirty="0">
                <a:solidFill>
                  <a:schemeClr val="bg1"/>
                </a:solidFill>
                <a:latin typeface="微软雅黑"/>
                <a:ea typeface="微软雅黑"/>
                <a:cs typeface="Calibri" panose="020F0502020204030204" pitchFamily="34" charset="0"/>
                <a:sym typeface="微软雅黑"/>
              </a:rPr>
              <a:t>Data collection</a:t>
            </a:r>
            <a:endParaRPr lang="zh-CN" altLang="en-US" sz="2000" dirty="0">
              <a:solidFill>
                <a:schemeClr val="bg1"/>
              </a:solidFill>
              <a:latin typeface="微软雅黑"/>
              <a:ea typeface="微软雅黑"/>
              <a:sym typeface="微软雅黑"/>
            </a:endParaRPr>
          </a:p>
        </p:txBody>
      </p:sp>
      <p:sp>
        <p:nvSpPr>
          <p:cNvPr id="75" name="圆角矩形 36"/>
          <p:cNvSpPr>
            <a:spLocks noChangeArrowheads="1"/>
          </p:cNvSpPr>
          <p:nvPr/>
        </p:nvSpPr>
        <p:spPr bwMode="auto">
          <a:xfrm>
            <a:off x="6859510" y="4258935"/>
            <a:ext cx="1447800" cy="769937"/>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2000" dirty="0">
                <a:solidFill>
                  <a:schemeClr val="bg1"/>
                </a:solidFill>
                <a:latin typeface="微软雅黑"/>
                <a:ea typeface="微软雅黑"/>
                <a:sym typeface="微软雅黑"/>
              </a:rPr>
              <a:t>scheduler</a:t>
            </a:r>
            <a:endParaRPr lang="zh-CN" altLang="en-US" sz="2000" dirty="0">
              <a:solidFill>
                <a:schemeClr val="bg1"/>
              </a:solidFill>
              <a:latin typeface="微软雅黑"/>
              <a:ea typeface="微软雅黑"/>
              <a:sym typeface="微软雅黑"/>
            </a:endParaRPr>
          </a:p>
        </p:txBody>
      </p:sp>
      <p:sp>
        <p:nvSpPr>
          <p:cNvPr id="76" name="直接箭头连接符 39"/>
          <p:cNvSpPr>
            <a:spLocks noChangeShapeType="1"/>
          </p:cNvSpPr>
          <p:nvPr/>
        </p:nvSpPr>
        <p:spPr bwMode="auto">
          <a:xfrm>
            <a:off x="6154660" y="2211088"/>
            <a:ext cx="704850" cy="0"/>
          </a:xfrm>
          <a:prstGeom prst="straightConnector1">
            <a:avLst/>
          </a:prstGeom>
          <a:ln>
            <a:solidFill>
              <a:srgbClr val="00B050"/>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zh-CN" altLang="en-US" sz="2000">
              <a:solidFill>
                <a:schemeClr val="bg1"/>
              </a:solidFill>
              <a:latin typeface="微软雅黑"/>
              <a:ea typeface="微软雅黑"/>
              <a:sym typeface="微软雅黑"/>
            </a:endParaRPr>
          </a:p>
        </p:txBody>
      </p:sp>
      <p:cxnSp>
        <p:nvCxnSpPr>
          <p:cNvPr id="77" name="直接箭头连接符 40"/>
          <p:cNvCxnSpPr>
            <a:cxnSpLocks noChangeShapeType="1"/>
            <a:endCxn id="73" idx="1"/>
          </p:cNvCxnSpPr>
          <p:nvPr/>
        </p:nvCxnSpPr>
        <p:spPr bwMode="auto">
          <a:xfrm flipV="1">
            <a:off x="8307310" y="2433475"/>
            <a:ext cx="393084" cy="1483"/>
          </a:xfrm>
          <a:prstGeom prst="straightConnector1">
            <a:avLst/>
          </a:prstGeom>
          <a:ln>
            <a:solidFill>
              <a:srgbClr val="00B050"/>
            </a:solidFill>
            <a:headEnd/>
            <a:tailEnd type="triangle" w="med" len="med"/>
          </a:ln>
        </p:spPr>
        <p:style>
          <a:lnRef idx="3">
            <a:schemeClr val="accent6"/>
          </a:lnRef>
          <a:fillRef idx="0">
            <a:schemeClr val="accent6"/>
          </a:fillRef>
          <a:effectRef idx="2">
            <a:schemeClr val="accent6"/>
          </a:effectRef>
          <a:fontRef idx="minor">
            <a:schemeClr val="tx1"/>
          </a:fontRef>
        </p:style>
      </p:cxnSp>
      <p:sp>
        <p:nvSpPr>
          <p:cNvPr id="78" name="圆角矩形 49"/>
          <p:cNvSpPr>
            <a:spLocks noChangeArrowheads="1"/>
          </p:cNvSpPr>
          <p:nvPr/>
        </p:nvSpPr>
        <p:spPr bwMode="auto">
          <a:xfrm>
            <a:off x="6859510" y="3077590"/>
            <a:ext cx="1447800" cy="742950"/>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2000" dirty="0">
                <a:solidFill>
                  <a:schemeClr val="bg1"/>
                </a:solidFill>
                <a:latin typeface="微软雅黑"/>
                <a:ea typeface="微软雅黑"/>
                <a:cs typeface="Calibri" panose="020F0502020204030204" pitchFamily="34" charset="0"/>
                <a:sym typeface="微软雅黑"/>
              </a:rPr>
              <a:t>API &amp;OSS</a:t>
            </a:r>
            <a:endParaRPr lang="zh-CN" altLang="en-US" sz="2000" dirty="0">
              <a:solidFill>
                <a:schemeClr val="bg1"/>
              </a:solidFill>
              <a:latin typeface="微软雅黑"/>
              <a:ea typeface="微软雅黑"/>
              <a:sym typeface="微软雅黑"/>
            </a:endParaRPr>
          </a:p>
        </p:txBody>
      </p:sp>
      <p:sp>
        <p:nvSpPr>
          <p:cNvPr id="79" name="直接箭头连接符 61"/>
          <p:cNvSpPr>
            <a:spLocks noChangeShapeType="1"/>
          </p:cNvSpPr>
          <p:nvPr/>
        </p:nvSpPr>
        <p:spPr bwMode="auto">
          <a:xfrm>
            <a:off x="6154660" y="4644697"/>
            <a:ext cx="701675" cy="0"/>
          </a:xfrm>
          <a:prstGeom prst="straightConnector1">
            <a:avLst/>
          </a:prstGeom>
          <a:ln>
            <a:solidFill>
              <a:srgbClr val="00B050"/>
            </a:solidFill>
            <a:headEnd type="triangle" w="med" len="me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zh-CN" altLang="en-US" sz="2000" b="1">
              <a:solidFill>
                <a:schemeClr val="bg1"/>
              </a:solidFill>
              <a:latin typeface="微软雅黑"/>
              <a:ea typeface="微软雅黑"/>
              <a:sym typeface="微软雅黑"/>
            </a:endParaRPr>
          </a:p>
        </p:txBody>
      </p:sp>
      <p:sp>
        <p:nvSpPr>
          <p:cNvPr id="80" name="直接箭头连接符 73"/>
          <p:cNvSpPr>
            <a:spLocks noChangeShapeType="1"/>
          </p:cNvSpPr>
          <p:nvPr/>
        </p:nvSpPr>
        <p:spPr bwMode="auto">
          <a:xfrm flipV="1">
            <a:off x="6154660" y="3449065"/>
            <a:ext cx="704850" cy="0"/>
          </a:xfrm>
          <a:prstGeom prst="straightConnector1">
            <a:avLst/>
          </a:prstGeom>
          <a:ln>
            <a:solidFill>
              <a:srgbClr val="00B050"/>
            </a:solidFill>
            <a:headEnd type="triangle" w="med" len="med"/>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zh-CN" altLang="en-US" sz="2000" b="1">
              <a:solidFill>
                <a:schemeClr val="bg1"/>
              </a:solidFill>
              <a:latin typeface="微软雅黑"/>
              <a:ea typeface="微软雅黑"/>
              <a:sym typeface="微软雅黑"/>
            </a:endParaRPr>
          </a:p>
        </p:txBody>
      </p:sp>
      <p:cxnSp>
        <p:nvCxnSpPr>
          <p:cNvPr id="81" name="肘形连接符 82"/>
          <p:cNvCxnSpPr>
            <a:cxnSpLocks noChangeShapeType="1"/>
            <a:stCxn id="75" idx="2"/>
            <a:endCxn id="66" idx="2"/>
          </p:cNvCxnSpPr>
          <p:nvPr/>
        </p:nvCxnSpPr>
        <p:spPr bwMode="auto">
          <a:xfrm rot="5400000">
            <a:off x="5068810" y="2692072"/>
            <a:ext cx="177800" cy="4851400"/>
          </a:xfrm>
          <a:prstGeom prst="bentConnector3">
            <a:avLst>
              <a:gd name="adj1" fmla="val 179877"/>
            </a:avLst>
          </a:prstGeom>
          <a:ln>
            <a:solidFill>
              <a:srgbClr val="00B050"/>
            </a:solidFill>
            <a:headEnd/>
            <a:tailEnd type="triangle" w="med" len="med"/>
          </a:ln>
        </p:spPr>
        <p:style>
          <a:lnRef idx="3">
            <a:schemeClr val="accent1"/>
          </a:lnRef>
          <a:fillRef idx="0">
            <a:schemeClr val="accent1"/>
          </a:fillRef>
          <a:effectRef idx="2">
            <a:schemeClr val="accent1"/>
          </a:effectRef>
          <a:fontRef idx="minor">
            <a:schemeClr val="tx1"/>
          </a:fontRef>
        </p:style>
      </p:cxnSp>
      <p:sp>
        <p:nvSpPr>
          <p:cNvPr id="82" name="圆角矩形 101"/>
          <p:cNvSpPr>
            <a:spLocks noChangeArrowheads="1"/>
          </p:cNvSpPr>
          <p:nvPr/>
        </p:nvSpPr>
        <p:spPr bwMode="auto">
          <a:xfrm>
            <a:off x="1252460" y="5556284"/>
            <a:ext cx="2930525" cy="441325"/>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2000" dirty="0">
                <a:solidFill>
                  <a:schemeClr val="bg1"/>
                </a:solidFill>
                <a:latin typeface="微软雅黑"/>
                <a:ea typeface="微软雅黑"/>
                <a:cs typeface="Calibri" panose="020F0502020204030204" pitchFamily="34" charset="0"/>
                <a:sym typeface="微软雅黑"/>
              </a:rPr>
              <a:t>hadoop</a:t>
            </a:r>
          </a:p>
        </p:txBody>
      </p:sp>
      <p:sp>
        <p:nvSpPr>
          <p:cNvPr id="83" name="圆角矩形 101"/>
          <p:cNvSpPr>
            <a:spLocks noChangeArrowheads="1"/>
          </p:cNvSpPr>
          <p:nvPr/>
        </p:nvSpPr>
        <p:spPr bwMode="auto">
          <a:xfrm>
            <a:off x="1237637" y="6083348"/>
            <a:ext cx="2930525" cy="378618"/>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2000" dirty="0">
                <a:solidFill>
                  <a:schemeClr val="bg1"/>
                </a:solidFill>
                <a:latin typeface="微软雅黑"/>
                <a:ea typeface="微软雅黑"/>
                <a:cs typeface="Calibri" panose="020F0502020204030204" pitchFamily="34" charset="0"/>
                <a:sym typeface="微软雅黑"/>
              </a:rPr>
              <a:t>kafka</a:t>
            </a:r>
            <a:endParaRPr lang="en-US" sz="2000" dirty="0">
              <a:solidFill>
                <a:schemeClr val="bg1"/>
              </a:solidFill>
              <a:latin typeface="微软雅黑"/>
              <a:ea typeface="微软雅黑"/>
              <a:cs typeface="Calibri" panose="020F0502020204030204" pitchFamily="34" charset="0"/>
              <a:sym typeface="微软雅黑"/>
            </a:endParaRPr>
          </a:p>
        </p:txBody>
      </p:sp>
      <p:sp>
        <p:nvSpPr>
          <p:cNvPr id="84" name="圆角矩形 98"/>
          <p:cNvSpPr>
            <a:spLocks noChangeArrowheads="1"/>
          </p:cNvSpPr>
          <p:nvPr/>
        </p:nvSpPr>
        <p:spPr bwMode="auto">
          <a:xfrm>
            <a:off x="6135610" y="6101519"/>
            <a:ext cx="2467215" cy="307975"/>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1200" dirty="0" err="1">
                <a:solidFill>
                  <a:schemeClr val="bg1"/>
                </a:solidFill>
                <a:latin typeface="微软雅黑"/>
                <a:ea typeface="微软雅黑"/>
                <a:sym typeface="微软雅黑"/>
              </a:rPr>
              <a:t>SQLAudit</a:t>
            </a:r>
            <a:r>
              <a:rPr lang="en-US" altLang="zh-CN" sz="1200" dirty="0">
                <a:solidFill>
                  <a:schemeClr val="bg1"/>
                </a:solidFill>
                <a:latin typeface="微软雅黑"/>
                <a:ea typeface="微软雅黑"/>
                <a:sym typeface="微软雅黑"/>
              </a:rPr>
              <a:t>/</a:t>
            </a:r>
            <a:r>
              <a:rPr lang="en-US" altLang="zh-CN" sz="1200" dirty="0" err="1">
                <a:solidFill>
                  <a:schemeClr val="bg1"/>
                </a:solidFill>
                <a:latin typeface="微软雅黑"/>
                <a:ea typeface="微软雅黑"/>
                <a:sym typeface="微软雅黑"/>
              </a:rPr>
              <a:t>mulit</a:t>
            </a:r>
            <a:r>
              <a:rPr lang="en-US" altLang="zh-CN" sz="1200" dirty="0">
                <a:solidFill>
                  <a:schemeClr val="bg1"/>
                </a:solidFill>
                <a:latin typeface="微软雅黑"/>
                <a:ea typeface="微软雅黑"/>
                <a:sym typeface="微软雅黑"/>
              </a:rPr>
              <a:t>-source sync</a:t>
            </a:r>
            <a:endParaRPr lang="zh-CN" altLang="en-US" sz="1200" dirty="0">
              <a:solidFill>
                <a:schemeClr val="bg1"/>
              </a:solidFill>
              <a:latin typeface="微软雅黑"/>
              <a:ea typeface="微软雅黑"/>
              <a:sym typeface="微软雅黑"/>
            </a:endParaRPr>
          </a:p>
        </p:txBody>
      </p:sp>
      <p:cxnSp>
        <p:nvCxnSpPr>
          <p:cNvPr id="85" name="直接箭头连接符 84"/>
          <p:cNvCxnSpPr>
            <a:stCxn id="83" idx="3"/>
            <a:endCxn id="84" idx="1"/>
          </p:cNvCxnSpPr>
          <p:nvPr/>
        </p:nvCxnSpPr>
        <p:spPr bwMode="auto">
          <a:xfrm flipV="1">
            <a:off x="4168162" y="6255507"/>
            <a:ext cx="1967448" cy="17150"/>
          </a:xfrm>
          <a:prstGeom prst="straightConnector1">
            <a:avLst/>
          </a:prstGeom>
          <a:ln>
            <a:solidFill>
              <a:srgbClr val="00B050"/>
            </a:solidFill>
            <a:headEnd type="none" w="med" len="med"/>
            <a:tailEnd type="triangle"/>
          </a:ln>
        </p:spPr>
        <p:style>
          <a:lnRef idx="3">
            <a:schemeClr val="accent6"/>
          </a:lnRef>
          <a:fillRef idx="0">
            <a:schemeClr val="accent6"/>
          </a:fillRef>
          <a:effectRef idx="2">
            <a:schemeClr val="accent6"/>
          </a:effectRef>
          <a:fontRef idx="minor">
            <a:schemeClr val="tx1"/>
          </a:fontRef>
        </p:style>
      </p:cxnSp>
      <p:cxnSp>
        <p:nvCxnSpPr>
          <p:cNvPr id="86" name="直接箭头连接符 85"/>
          <p:cNvCxnSpPr>
            <a:stCxn id="84" idx="3"/>
          </p:cNvCxnSpPr>
          <p:nvPr/>
        </p:nvCxnSpPr>
        <p:spPr bwMode="auto">
          <a:xfrm flipV="1">
            <a:off x="8602825" y="6255506"/>
            <a:ext cx="1647146" cy="1"/>
          </a:xfrm>
          <a:prstGeom prst="straightConnector1">
            <a:avLst/>
          </a:prstGeom>
          <a:ln>
            <a:solidFill>
              <a:srgbClr val="00B050"/>
            </a:solidFill>
            <a:headEnd type="none" w="med" len="med"/>
            <a:tailEnd type="triangle"/>
          </a:ln>
        </p:spPr>
        <p:style>
          <a:lnRef idx="3">
            <a:schemeClr val="accent6"/>
          </a:lnRef>
          <a:fillRef idx="0">
            <a:schemeClr val="accent6"/>
          </a:fillRef>
          <a:effectRef idx="2">
            <a:schemeClr val="accent6"/>
          </a:effectRef>
          <a:fontRef idx="minor">
            <a:schemeClr val="tx1"/>
          </a:fontRef>
        </p:style>
      </p:cxnSp>
      <p:sp>
        <p:nvSpPr>
          <p:cNvPr id="87" name="圆角矩形 98"/>
          <p:cNvSpPr>
            <a:spLocks noChangeArrowheads="1"/>
          </p:cNvSpPr>
          <p:nvPr/>
        </p:nvSpPr>
        <p:spPr bwMode="auto">
          <a:xfrm>
            <a:off x="5257799" y="5612688"/>
            <a:ext cx="4047067" cy="307975"/>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dirty="0">
                <a:solidFill>
                  <a:schemeClr val="bg1"/>
                </a:solidFill>
                <a:latin typeface="微软雅黑"/>
                <a:ea typeface="微软雅黑"/>
                <a:sym typeface="微软雅黑"/>
              </a:rPr>
              <a:t>xtrabackup/binlog/slowlog/errlog</a:t>
            </a:r>
            <a:endParaRPr lang="zh-CN" altLang="en-US" dirty="0">
              <a:solidFill>
                <a:schemeClr val="bg1"/>
              </a:solidFill>
              <a:latin typeface="微软雅黑"/>
              <a:ea typeface="微软雅黑"/>
              <a:sym typeface="微软雅黑"/>
            </a:endParaRPr>
          </a:p>
        </p:txBody>
      </p:sp>
      <p:cxnSp>
        <p:nvCxnSpPr>
          <p:cNvPr id="88" name="直接箭头连接符 87"/>
          <p:cNvCxnSpPr>
            <a:stCxn id="82" idx="3"/>
          </p:cNvCxnSpPr>
          <p:nvPr/>
        </p:nvCxnSpPr>
        <p:spPr bwMode="auto">
          <a:xfrm flipV="1">
            <a:off x="4182985" y="5776946"/>
            <a:ext cx="1074814" cy="1"/>
          </a:xfrm>
          <a:prstGeom prst="straightConnector1">
            <a:avLst/>
          </a:prstGeom>
          <a:ln>
            <a:solidFill>
              <a:srgbClr val="00B050"/>
            </a:solidFill>
            <a:headEnd type="none" w="med" len="med"/>
            <a:tailEnd type="triangle"/>
          </a:ln>
        </p:spPr>
        <p:style>
          <a:lnRef idx="3">
            <a:schemeClr val="accent6"/>
          </a:lnRef>
          <a:fillRef idx="0">
            <a:schemeClr val="accent6"/>
          </a:fillRef>
          <a:effectRef idx="2">
            <a:schemeClr val="accent6"/>
          </a:effectRef>
          <a:fontRef idx="minor">
            <a:schemeClr val="tx1"/>
          </a:fontRef>
        </p:style>
      </p:cxnSp>
      <p:cxnSp>
        <p:nvCxnSpPr>
          <p:cNvPr id="89" name="直接箭头连接符 88"/>
          <p:cNvCxnSpPr>
            <a:stCxn id="87" idx="3"/>
          </p:cNvCxnSpPr>
          <p:nvPr/>
        </p:nvCxnSpPr>
        <p:spPr bwMode="auto">
          <a:xfrm>
            <a:off x="9304866" y="5766676"/>
            <a:ext cx="951300" cy="0"/>
          </a:xfrm>
          <a:prstGeom prst="straightConnector1">
            <a:avLst/>
          </a:prstGeom>
          <a:ln>
            <a:solidFill>
              <a:srgbClr val="00B050"/>
            </a:solidFill>
            <a:headEnd type="none" w="med" len="med"/>
            <a:tailEnd type="triangle"/>
          </a:ln>
        </p:spPr>
        <p:style>
          <a:lnRef idx="3">
            <a:schemeClr val="accent6"/>
          </a:lnRef>
          <a:fillRef idx="0">
            <a:schemeClr val="accent6"/>
          </a:fillRef>
          <a:effectRef idx="2">
            <a:schemeClr val="accent6"/>
          </a:effectRef>
          <a:fontRef idx="minor">
            <a:schemeClr val="tx1"/>
          </a:fontRef>
        </p:style>
      </p:cxnSp>
      <p:cxnSp>
        <p:nvCxnSpPr>
          <p:cNvPr id="90" name="直接箭头连接符 89"/>
          <p:cNvCxnSpPr>
            <a:stCxn id="78" idx="3"/>
          </p:cNvCxnSpPr>
          <p:nvPr/>
        </p:nvCxnSpPr>
        <p:spPr bwMode="auto">
          <a:xfrm>
            <a:off x="8307310" y="3449065"/>
            <a:ext cx="1948856" cy="0"/>
          </a:xfrm>
          <a:prstGeom prst="straightConnector1">
            <a:avLst/>
          </a:prstGeom>
          <a:ln>
            <a:solidFill>
              <a:srgbClr val="00B050"/>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91" name="直接箭头连接符 90"/>
          <p:cNvCxnSpPr>
            <a:stCxn id="73" idx="3"/>
          </p:cNvCxnSpPr>
          <p:nvPr/>
        </p:nvCxnSpPr>
        <p:spPr bwMode="auto">
          <a:xfrm flipV="1">
            <a:off x="9795769" y="2433474"/>
            <a:ext cx="469025" cy="1"/>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92" name="直接箭头连接符 91"/>
          <p:cNvCxnSpPr>
            <a:stCxn id="62" idx="2"/>
          </p:cNvCxnSpPr>
          <p:nvPr/>
        </p:nvCxnSpPr>
        <p:spPr bwMode="auto">
          <a:xfrm>
            <a:off x="1928735" y="4828847"/>
            <a:ext cx="0" cy="727437"/>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93" name="肘形连接符 92"/>
          <p:cNvCxnSpPr>
            <a:stCxn id="57" idx="1"/>
            <a:endCxn id="83" idx="1"/>
          </p:cNvCxnSpPr>
          <p:nvPr/>
        </p:nvCxnSpPr>
        <p:spPr bwMode="auto">
          <a:xfrm rot="10800000" flipV="1">
            <a:off x="1237637" y="2622871"/>
            <a:ext cx="813696" cy="3649786"/>
          </a:xfrm>
          <a:prstGeom prst="bentConnector3">
            <a:avLst>
              <a:gd name="adj1" fmla="val 128094"/>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sp>
        <p:nvSpPr>
          <p:cNvPr id="94" name="圆角矩形 3"/>
          <p:cNvSpPr>
            <a:spLocks noChangeArrowheads="1"/>
          </p:cNvSpPr>
          <p:nvPr/>
        </p:nvSpPr>
        <p:spPr bwMode="auto">
          <a:xfrm>
            <a:off x="2332628" y="2120498"/>
            <a:ext cx="1354137" cy="488950"/>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sz="2800" dirty="0">
                <a:solidFill>
                  <a:schemeClr val="bg1"/>
                </a:solidFill>
                <a:latin typeface="微软雅黑"/>
                <a:ea typeface="微软雅黑"/>
                <a:cs typeface="Calibri" panose="020F0502020204030204" pitchFamily="34" charset="0"/>
                <a:sym typeface="微软雅黑"/>
              </a:rPr>
              <a:t>proxy</a:t>
            </a:r>
            <a:endParaRPr lang="zh-CN" altLang="en-US" sz="2800" dirty="0">
              <a:solidFill>
                <a:schemeClr val="bg1"/>
              </a:solidFill>
              <a:latin typeface="微软雅黑"/>
              <a:ea typeface="微软雅黑"/>
              <a:sym typeface="微软雅黑"/>
            </a:endParaRPr>
          </a:p>
        </p:txBody>
      </p:sp>
      <p:cxnSp>
        <p:nvCxnSpPr>
          <p:cNvPr id="95" name="直接箭头连接符 94"/>
          <p:cNvCxnSpPr>
            <a:stCxn id="94" idx="3"/>
          </p:cNvCxnSpPr>
          <p:nvPr/>
        </p:nvCxnSpPr>
        <p:spPr bwMode="auto">
          <a:xfrm>
            <a:off x="3686765" y="2364973"/>
            <a:ext cx="1189987" cy="0"/>
          </a:xfrm>
          <a:prstGeom prst="straightConnector1">
            <a:avLst/>
          </a:prstGeom>
          <a:ln>
            <a:solidFill>
              <a:srgbClr val="00B050"/>
            </a:solidFill>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96" name="直接箭头连接符 95"/>
          <p:cNvCxnSpPr/>
          <p:nvPr/>
        </p:nvCxnSpPr>
        <p:spPr bwMode="auto">
          <a:xfrm>
            <a:off x="2823288" y="2867346"/>
            <a:ext cx="3608" cy="242239"/>
          </a:xfrm>
          <a:prstGeom prst="straightConnector1">
            <a:avLst/>
          </a:prstGeom>
          <a:ln>
            <a:solidFill>
              <a:srgbClr val="00B050"/>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97" name="直接箭头连接符 40"/>
          <p:cNvCxnSpPr>
            <a:cxnSpLocks noChangeShapeType="1"/>
          </p:cNvCxnSpPr>
          <p:nvPr/>
        </p:nvCxnSpPr>
        <p:spPr bwMode="auto">
          <a:xfrm flipV="1">
            <a:off x="8315938" y="1979694"/>
            <a:ext cx="1948856" cy="1"/>
          </a:xfrm>
          <a:prstGeom prst="straightConnector1">
            <a:avLst/>
          </a:prstGeom>
          <a:ln>
            <a:solidFill>
              <a:srgbClr val="00B050"/>
            </a:solidFill>
            <a:headEnd/>
            <a:tailEnd type="triangle" w="med" len="med"/>
          </a:ln>
        </p:spPr>
        <p:style>
          <a:lnRef idx="3">
            <a:schemeClr val="accent6"/>
          </a:lnRef>
          <a:fillRef idx="0">
            <a:schemeClr val="accent6"/>
          </a:fillRef>
          <a:effectRef idx="2">
            <a:schemeClr val="accent6"/>
          </a:effectRef>
          <a:fontRef idx="minor">
            <a:schemeClr val="tx1"/>
          </a:fontRef>
        </p:style>
      </p:cxnSp>
      <p:sp>
        <p:nvSpPr>
          <p:cNvPr id="98" name="圆角矩形 33"/>
          <p:cNvSpPr>
            <a:spLocks noChangeArrowheads="1"/>
          </p:cNvSpPr>
          <p:nvPr/>
        </p:nvSpPr>
        <p:spPr bwMode="auto">
          <a:xfrm>
            <a:off x="1671160" y="1572253"/>
            <a:ext cx="2304256" cy="335594"/>
          </a:xfrm>
          <a:prstGeom prst="roundRect">
            <a:avLst>
              <a:gd name="adj" fmla="val 16667"/>
            </a:avLst>
          </a:prstGeom>
          <a:solidFill>
            <a:schemeClr val="accent1"/>
          </a:solidFill>
          <a:ln w="12700" cap="flat" cmpd="sng">
            <a:solidFill>
              <a:srgbClr val="42719B"/>
            </a:solidFill>
            <a:round/>
            <a:headEnd/>
            <a:tailEnd/>
          </a:ln>
        </p:spPr>
        <p:txBody>
          <a:bodyPr anchor="ctr"/>
          <a:lstStyle/>
          <a:p>
            <a:pPr algn="ctr"/>
            <a:r>
              <a:rPr lang="en-US" altLang="zh-CN" sz="2000" dirty="0">
                <a:solidFill>
                  <a:schemeClr val="bg1"/>
                </a:solidFill>
                <a:latin typeface="微软雅黑"/>
                <a:ea typeface="微软雅黑"/>
                <a:sym typeface="微软雅黑"/>
              </a:rPr>
              <a:t>LVS/HAProxy</a:t>
            </a:r>
            <a:endParaRPr lang="zh-CN" altLang="en-US" sz="2000" dirty="0">
              <a:solidFill>
                <a:schemeClr val="bg1"/>
              </a:solidFill>
              <a:latin typeface="微软雅黑"/>
              <a:ea typeface="微软雅黑"/>
              <a:sym typeface="微软雅黑"/>
            </a:endParaRPr>
          </a:p>
        </p:txBody>
      </p:sp>
      <p:cxnSp>
        <p:nvCxnSpPr>
          <p:cNvPr id="99" name="直接箭头连接符 98"/>
          <p:cNvCxnSpPr>
            <a:stCxn id="98" idx="3"/>
          </p:cNvCxnSpPr>
          <p:nvPr/>
        </p:nvCxnSpPr>
        <p:spPr bwMode="auto">
          <a:xfrm>
            <a:off x="3975416" y="1740050"/>
            <a:ext cx="901336" cy="2698"/>
          </a:xfrm>
          <a:prstGeom prst="straightConnector1">
            <a:avLst/>
          </a:prstGeom>
          <a:ln>
            <a:solidFill>
              <a:srgbClr val="00B050"/>
            </a:solidFill>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100" name="直接箭头连接符 99"/>
          <p:cNvCxnSpPr/>
          <p:nvPr/>
        </p:nvCxnSpPr>
        <p:spPr bwMode="auto">
          <a:xfrm>
            <a:off x="2819680" y="1899247"/>
            <a:ext cx="3608" cy="242239"/>
          </a:xfrm>
          <a:prstGeom prst="straightConnector1">
            <a:avLst/>
          </a:prstGeom>
          <a:ln>
            <a:solidFill>
              <a:srgbClr val="00B050"/>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01" name="直接箭头连接符 100"/>
          <p:cNvCxnSpPr/>
          <p:nvPr/>
        </p:nvCxnSpPr>
        <p:spPr bwMode="auto">
          <a:xfrm>
            <a:off x="2051333" y="1326050"/>
            <a:ext cx="3608" cy="242239"/>
          </a:xfrm>
          <a:prstGeom prst="straightConnector1">
            <a:avLst/>
          </a:prstGeom>
          <a:ln>
            <a:solidFill>
              <a:srgbClr val="7030A0"/>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02" name="直接箭头连接符 101"/>
          <p:cNvCxnSpPr/>
          <p:nvPr/>
        </p:nvCxnSpPr>
        <p:spPr bwMode="auto">
          <a:xfrm>
            <a:off x="2822269" y="1330793"/>
            <a:ext cx="3608" cy="242239"/>
          </a:xfrm>
          <a:prstGeom prst="straightConnector1">
            <a:avLst/>
          </a:prstGeom>
          <a:ln>
            <a:solidFill>
              <a:srgbClr val="7030A0"/>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03" name="直接箭头连接符 102"/>
          <p:cNvCxnSpPr/>
          <p:nvPr/>
        </p:nvCxnSpPr>
        <p:spPr bwMode="auto">
          <a:xfrm>
            <a:off x="3680568" y="1335414"/>
            <a:ext cx="3608" cy="242239"/>
          </a:xfrm>
          <a:prstGeom prst="straightConnector1">
            <a:avLst/>
          </a:prstGeom>
          <a:ln>
            <a:solidFill>
              <a:srgbClr val="7030A0"/>
            </a:solidFill>
            <a:headEnd type="none" w="med" len="med"/>
            <a:tailEnd type="triangle"/>
          </a:ln>
        </p:spPr>
        <p:style>
          <a:lnRef idx="3">
            <a:schemeClr val="accent1"/>
          </a:lnRef>
          <a:fillRef idx="0">
            <a:schemeClr val="accent1"/>
          </a:fillRef>
          <a:effectRef idx="2">
            <a:schemeClr val="accent1"/>
          </a:effectRef>
          <a:fontRef idx="minor">
            <a:schemeClr val="tx1"/>
          </a:fontRef>
        </p:style>
      </p:cxnSp>
      <p:cxnSp>
        <p:nvCxnSpPr>
          <p:cNvPr id="104" name="直接箭头连接符 103"/>
          <p:cNvCxnSpPr/>
          <p:nvPr/>
        </p:nvCxnSpPr>
        <p:spPr bwMode="auto">
          <a:xfrm flipH="1" flipV="1">
            <a:off x="1006027" y="4447764"/>
            <a:ext cx="254204" cy="1"/>
          </a:xfrm>
          <a:prstGeom prst="straightConnector1">
            <a:avLst/>
          </a:prstGeom>
          <a:ln>
            <a:solidFill>
              <a:srgbClr val="00B05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pic>
        <p:nvPicPr>
          <p:cNvPr id="52" name="图片 51">
            <a:extLst>
              <a:ext uri="{FF2B5EF4-FFF2-40B4-BE49-F238E27FC236}">
                <a16:creationId xmlns:a16="http://schemas.microsoft.com/office/drawing/2014/main" id="{5D02C54C-D568-423F-BA76-B20DA1A35926}"/>
              </a:ext>
            </a:extLst>
          </p:cNvPr>
          <p:cNvPicPr>
            <a:picLocks noChangeAspect="1"/>
          </p:cNvPicPr>
          <p:nvPr/>
        </p:nvPicPr>
        <p:blipFill>
          <a:blip r:embed="rId3"/>
          <a:stretch>
            <a:fillRect/>
          </a:stretch>
        </p:blipFill>
        <p:spPr>
          <a:xfrm>
            <a:off x="10580714" y="392768"/>
            <a:ext cx="1069922" cy="191432"/>
          </a:xfrm>
          <a:prstGeom prst="rect">
            <a:avLst/>
          </a:prstGeom>
        </p:spPr>
      </p:pic>
    </p:spTree>
    <p:extLst>
      <p:ext uri="{BB962C8B-B14F-4D97-AF65-F5344CB8AC3E}">
        <p14:creationId xmlns:p14="http://schemas.microsoft.com/office/powerpoint/2010/main" val="2756658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a:xfrm>
            <a:off x="-2324646" y="-41648"/>
            <a:ext cx="7776864" cy="568886"/>
          </a:xfrm>
        </p:spPr>
        <p:txBody>
          <a:bodyPr>
            <a:noAutofit/>
          </a:bodyPr>
          <a:lstStyle/>
          <a:p>
            <a:r>
              <a:rPr lang="en-US" altLang="zh-CN" sz="2800" dirty="0">
                <a:latin typeface="微软雅黑"/>
                <a:ea typeface="微软雅黑"/>
                <a:sym typeface="微软雅黑"/>
              </a:rPr>
              <a:t>TDSQL Scale out</a:t>
            </a:r>
            <a:endParaRPr lang="zh-CN" sz="2800" dirty="0">
              <a:latin typeface="微软雅黑"/>
              <a:ea typeface="微软雅黑"/>
              <a:sym typeface="微软雅黑"/>
            </a:endParaRPr>
          </a:p>
        </p:txBody>
      </p:sp>
      <p:grpSp>
        <p:nvGrpSpPr>
          <p:cNvPr id="439" name="组合 438"/>
          <p:cNvGrpSpPr/>
          <p:nvPr/>
        </p:nvGrpSpPr>
        <p:grpSpPr>
          <a:xfrm>
            <a:off x="2261543" y="858555"/>
            <a:ext cx="8113657" cy="2853210"/>
            <a:chOff x="2275388" y="1371885"/>
            <a:chExt cx="8113657" cy="2853210"/>
          </a:xfrm>
        </p:grpSpPr>
        <p:grpSp>
          <p:nvGrpSpPr>
            <p:cNvPr id="4" name="组合 9"/>
            <p:cNvGrpSpPr/>
            <p:nvPr/>
          </p:nvGrpSpPr>
          <p:grpSpPr>
            <a:xfrm>
              <a:off x="2275388" y="1371885"/>
              <a:ext cx="3603025" cy="2735755"/>
              <a:chOff x="600193" y="1071622"/>
              <a:chExt cx="4557768" cy="4106060"/>
            </a:xfrm>
          </p:grpSpPr>
          <p:sp>
            <p:nvSpPr>
              <p:cNvPr id="5" name="矩形 4"/>
              <p:cNvSpPr/>
              <p:nvPr/>
            </p:nvSpPr>
            <p:spPr>
              <a:xfrm>
                <a:off x="1586201" y="1582292"/>
                <a:ext cx="1845503" cy="3595390"/>
              </a:xfrm>
              <a:prstGeom prst="rect">
                <a:avLst/>
              </a:prstGeom>
              <a:solidFill>
                <a:schemeClr val="bg1"/>
              </a:solidFill>
              <a:ln w="12700">
                <a:solidFill>
                  <a:schemeClr val="tx1">
                    <a:lumMod val="50000"/>
                    <a:lumOff val="50000"/>
                  </a:schemeClr>
                </a:solidFill>
                <a:prstDash val="dash"/>
                <a:miter/>
              </a:ln>
            </p:spPr>
            <p:txBody>
              <a:bodyPr lIns="91438" tIns="45719" rIns="91438" bIns="45719"/>
              <a:lstStyle/>
              <a:p>
                <a:pPr>
                  <a:spcBef>
                    <a:spcPts val="0"/>
                  </a:spcBef>
                  <a:spcAft>
                    <a:spcPts val="0"/>
                  </a:spcAft>
                  <a:buFont typeface="Arial" charset="0"/>
                  <a:buNone/>
                  <a:defRPr>
                    <a:solidFill>
                      <a:schemeClr val="lt1"/>
                    </a:solidFill>
                  </a:defRPr>
                </a:pPr>
                <a:endParaRPr lang="zh-CN" sz="1900">
                  <a:latin typeface="微软雅黑"/>
                  <a:ea typeface="微软雅黑"/>
                  <a:sym typeface="微软雅黑"/>
                </a:endParaRPr>
              </a:p>
            </p:txBody>
          </p:sp>
          <p:cxnSp>
            <p:nvCxnSpPr>
              <p:cNvPr id="6" name="直接箭头连接符 1040"/>
              <p:cNvCxnSpPr/>
              <p:nvPr/>
            </p:nvCxnSpPr>
            <p:spPr>
              <a:xfrm>
                <a:off x="1080144" y="3389638"/>
                <a:ext cx="624540" cy="0"/>
              </a:xfrm>
              <a:prstGeom prst="straightConnector1">
                <a:avLst/>
              </a:prstGeom>
              <a:ln w="38100">
                <a:solidFill>
                  <a:srgbClr val="0070C0"/>
                </a:solidFill>
                <a:prstDash val="solid"/>
                <a:miter/>
                <a:tailEnd type="triangle"/>
              </a:ln>
            </p:spPr>
          </p:cxnSp>
          <p:sp>
            <p:nvSpPr>
              <p:cNvPr id="7" name="矩形 63"/>
              <p:cNvSpPr/>
              <p:nvPr/>
            </p:nvSpPr>
            <p:spPr>
              <a:xfrm>
                <a:off x="1519736" y="1071622"/>
                <a:ext cx="3638225" cy="508128"/>
              </a:xfrm>
              <a:prstGeom prst="rect">
                <a:avLst/>
              </a:prstGeom>
              <a:noFill/>
              <a:ln>
                <a:noFill/>
              </a:ln>
            </p:spPr>
            <p:txBody>
              <a:bodyPr wrap="none" lIns="91438" tIns="45719" rIns="91438" bIns="4571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sz="1600" dirty="0">
                    <a:latin typeface="微软雅黑"/>
                    <a:ea typeface="微软雅黑"/>
                    <a:sym typeface="微软雅黑"/>
                  </a:rPr>
                  <a:t>Logic table</a:t>
                </a:r>
                <a:r>
                  <a:rPr lang="en-US" altLang="zh-CN" sz="1600" dirty="0">
                    <a:latin typeface="微软雅黑"/>
                    <a:ea typeface="微软雅黑"/>
                    <a:sym typeface="微软雅黑"/>
                  </a:rPr>
                  <a:t>s/Physical tables</a:t>
                </a:r>
                <a:endParaRPr lang="zh-CN" sz="1600" dirty="0">
                  <a:latin typeface="微软雅黑"/>
                  <a:ea typeface="微软雅黑"/>
                  <a:sym typeface="微软雅黑"/>
                </a:endParaRPr>
              </a:p>
            </p:txBody>
          </p:sp>
          <p:grpSp>
            <p:nvGrpSpPr>
              <p:cNvPr id="8" name="组合 37"/>
              <p:cNvGrpSpPr/>
              <p:nvPr/>
            </p:nvGrpSpPr>
            <p:grpSpPr>
              <a:xfrm>
                <a:off x="600193" y="3199419"/>
                <a:ext cx="407284" cy="411189"/>
                <a:chOff x="2137456" y="1588861"/>
                <a:chExt cx="425450" cy="487362"/>
              </a:xfrm>
            </p:grpSpPr>
            <p:sp>
              <p:nvSpPr>
                <p:cNvPr id="171" name="Freeform 134"/>
                <p:cNvSpPr/>
                <p:nvPr/>
              </p:nvSpPr>
              <p:spPr>
                <a:xfrm>
                  <a:off x="2137456" y="2050823"/>
                  <a:ext cx="425450" cy="25400"/>
                </a:xfrm>
                <a:custGeom>
                  <a:avLst/>
                  <a:gdLst/>
                  <a:ahLst/>
                  <a:cxnLst/>
                  <a:rect l="0" t="0" r="r" b="b"/>
                  <a:pathLst>
                    <a:path w="425450" h="25400">
                      <a:moveTo>
                        <a:pt x="425450" y="14514"/>
                      </a:moveTo>
                      <a:cubicBezTo>
                        <a:pt x="425450" y="21771"/>
                        <a:pt x="417920" y="25400"/>
                        <a:pt x="414155" y="25400"/>
                      </a:cubicBezTo>
                      <a:cubicBezTo>
                        <a:pt x="7530" y="25400"/>
                        <a:pt x="7530" y="25400"/>
                        <a:pt x="7530" y="25400"/>
                      </a:cubicBezTo>
                      <a:cubicBezTo>
                        <a:pt x="3765" y="25400"/>
                        <a:pt x="0" y="21771"/>
                        <a:pt x="0" y="14514"/>
                      </a:cubicBezTo>
                      <a:cubicBezTo>
                        <a:pt x="0" y="14514"/>
                        <a:pt x="0" y="14514"/>
                        <a:pt x="0" y="14514"/>
                      </a:cubicBezTo>
                      <a:cubicBezTo>
                        <a:pt x="0" y="7257"/>
                        <a:pt x="3765" y="0"/>
                        <a:pt x="7530" y="0"/>
                      </a:cubicBezTo>
                      <a:cubicBezTo>
                        <a:pt x="414155" y="0"/>
                        <a:pt x="414155" y="0"/>
                        <a:pt x="414155" y="0"/>
                      </a:cubicBezTo>
                      <a:cubicBezTo>
                        <a:pt x="417920" y="0"/>
                        <a:pt x="425450" y="7257"/>
                        <a:pt x="425450" y="14514"/>
                      </a:cubicBezTo>
                      <a:close/>
                    </a:path>
                  </a:pathLst>
                </a:custGeom>
                <a:solidFill>
                  <a:srgbClr val="0382BE"/>
                </a:solidFill>
                <a:ln>
                  <a:noFill/>
                </a:ln>
              </p:spPr>
              <p:txBody>
                <a:bodyPr/>
                <a:lstStyle/>
                <a:p>
                  <a:endParaRPr lang="zh-CN">
                    <a:latin typeface="微软雅黑"/>
                    <a:ea typeface="微软雅黑"/>
                    <a:sym typeface="微软雅黑"/>
                  </a:endParaRPr>
                </a:p>
              </p:txBody>
            </p:sp>
            <p:sp>
              <p:nvSpPr>
                <p:cNvPr id="172" name="Oval 135"/>
                <p:cNvSpPr/>
                <p:nvPr/>
              </p:nvSpPr>
              <p:spPr>
                <a:xfrm>
                  <a:off x="2254931" y="1588861"/>
                  <a:ext cx="187325" cy="184150"/>
                </a:xfrm>
                <a:prstGeom prst="ellipse">
                  <a:avLst/>
                </a:prstGeom>
                <a:solidFill>
                  <a:srgbClr val="0382BE"/>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a:latin typeface="微软雅黑"/>
                    <a:ea typeface="微软雅黑"/>
                    <a:sym typeface="微软雅黑"/>
                  </a:endParaRPr>
                </a:p>
              </p:txBody>
            </p:sp>
            <p:sp>
              <p:nvSpPr>
                <p:cNvPr id="173" name="Freeform 136"/>
                <p:cNvSpPr/>
                <p:nvPr/>
              </p:nvSpPr>
              <p:spPr>
                <a:xfrm>
                  <a:off x="2186668" y="1792061"/>
                  <a:ext cx="322263" cy="239713"/>
                </a:xfrm>
                <a:custGeom>
                  <a:avLst/>
                  <a:gdLst/>
                  <a:ahLst/>
                  <a:cxnLst/>
                  <a:rect l="0" t="0" r="r" b="b"/>
                  <a:pathLst>
                    <a:path w="322263" h="239713">
                      <a:moveTo>
                        <a:pt x="322263" y="239713"/>
                      </a:moveTo>
                      <a:cubicBezTo>
                        <a:pt x="322263" y="63674"/>
                        <a:pt x="322263" y="63674"/>
                        <a:pt x="322263" y="63674"/>
                      </a:cubicBezTo>
                      <a:cubicBezTo>
                        <a:pt x="322263" y="29964"/>
                        <a:pt x="292285" y="0"/>
                        <a:pt x="258560" y="0"/>
                      </a:cubicBezTo>
                      <a:cubicBezTo>
                        <a:pt x="63703" y="0"/>
                        <a:pt x="63703" y="0"/>
                        <a:pt x="63703" y="0"/>
                      </a:cubicBezTo>
                      <a:cubicBezTo>
                        <a:pt x="29978" y="0"/>
                        <a:pt x="0" y="29964"/>
                        <a:pt x="0" y="63674"/>
                      </a:cubicBezTo>
                      <a:cubicBezTo>
                        <a:pt x="0" y="239713"/>
                        <a:pt x="0" y="239713"/>
                        <a:pt x="0" y="239713"/>
                      </a:cubicBezTo>
                      <a:lnTo>
                        <a:pt x="322263" y="239713"/>
                      </a:lnTo>
                      <a:close/>
                    </a:path>
                  </a:pathLst>
                </a:custGeom>
                <a:solidFill>
                  <a:srgbClr val="FFFFFF"/>
                </a:solidFill>
                <a:ln>
                  <a:noFill/>
                </a:ln>
              </p:spPr>
              <p:txBody>
                <a:bodyPr/>
                <a:lstStyle/>
                <a:p>
                  <a:endParaRPr lang="zh-CN">
                    <a:latin typeface="微软雅黑"/>
                    <a:ea typeface="微软雅黑"/>
                    <a:sym typeface="微软雅黑"/>
                  </a:endParaRPr>
                </a:p>
              </p:txBody>
            </p:sp>
            <p:sp>
              <p:nvSpPr>
                <p:cNvPr id="174" name="Freeform 137"/>
                <p:cNvSpPr/>
                <p:nvPr/>
              </p:nvSpPr>
              <p:spPr>
                <a:xfrm>
                  <a:off x="2187802" y="1794300"/>
                  <a:ext cx="320953" cy="237381"/>
                </a:xfrm>
                <a:custGeom>
                  <a:avLst/>
                  <a:gdLst/>
                  <a:ahLst/>
                  <a:cxnLst/>
                  <a:rect l="0" t="0" r="r" b="b"/>
                  <a:pathLst>
                    <a:path w="320953" h="237381">
                      <a:moveTo>
                        <a:pt x="257509" y="0"/>
                      </a:moveTo>
                      <a:cubicBezTo>
                        <a:pt x="227653" y="0"/>
                        <a:pt x="227653" y="0"/>
                        <a:pt x="227653" y="0"/>
                      </a:cubicBezTo>
                      <a:cubicBezTo>
                        <a:pt x="160477" y="114981"/>
                        <a:pt x="160477" y="114981"/>
                        <a:pt x="160477" y="114981"/>
                      </a:cubicBezTo>
                      <a:cubicBezTo>
                        <a:pt x="93300" y="0"/>
                        <a:pt x="93300" y="0"/>
                        <a:pt x="93300" y="0"/>
                      </a:cubicBezTo>
                      <a:cubicBezTo>
                        <a:pt x="63444" y="0"/>
                        <a:pt x="63444" y="0"/>
                        <a:pt x="63444" y="0"/>
                      </a:cubicBezTo>
                      <a:cubicBezTo>
                        <a:pt x="29856" y="0"/>
                        <a:pt x="0" y="29673"/>
                        <a:pt x="0" y="63054"/>
                      </a:cubicBezTo>
                      <a:cubicBezTo>
                        <a:pt x="0" y="237381"/>
                        <a:pt x="0" y="237381"/>
                        <a:pt x="0" y="237381"/>
                      </a:cubicBezTo>
                      <a:cubicBezTo>
                        <a:pt x="320953" y="237381"/>
                        <a:pt x="320953" y="237381"/>
                        <a:pt x="320953" y="237381"/>
                      </a:cubicBezTo>
                      <a:cubicBezTo>
                        <a:pt x="320953" y="63054"/>
                        <a:pt x="320953" y="63054"/>
                        <a:pt x="320953" y="63054"/>
                      </a:cubicBezTo>
                      <a:cubicBezTo>
                        <a:pt x="320953" y="29673"/>
                        <a:pt x="291097" y="0"/>
                        <a:pt x="257509" y="0"/>
                      </a:cubicBezTo>
                      <a:close/>
                    </a:path>
                  </a:pathLst>
                </a:custGeom>
                <a:solidFill>
                  <a:schemeClr val="tx1">
                    <a:lumMod val="75000"/>
                    <a:lumOff val="25000"/>
                  </a:schemeClr>
                </a:solidFill>
                <a:ln>
                  <a:noFill/>
                </a:ln>
              </p:spPr>
              <p:txBody>
                <a:bodyPr/>
                <a:lstStyle/>
                <a:p>
                  <a:pPr>
                    <a:buFont typeface="Arial" charset="0"/>
                    <a:buNone/>
                  </a:pPr>
                  <a:endParaRPr lang="zh-CN">
                    <a:latin typeface="微软雅黑"/>
                    <a:ea typeface="微软雅黑"/>
                    <a:sym typeface="微软雅黑"/>
                  </a:endParaRPr>
                </a:p>
              </p:txBody>
            </p:sp>
            <p:sp>
              <p:nvSpPr>
                <p:cNvPr id="175" name="Freeform 138"/>
                <p:cNvSpPr/>
                <p:nvPr/>
              </p:nvSpPr>
              <p:spPr>
                <a:xfrm>
                  <a:off x="2332718" y="1795236"/>
                  <a:ext cx="30163" cy="71438"/>
                </a:xfrm>
                <a:custGeom>
                  <a:avLst/>
                  <a:gdLst/>
                  <a:ahLst/>
                  <a:cxnLst/>
                  <a:rect l="0" t="0" r="r" b="b"/>
                  <a:pathLst>
                    <a:path w="30163" h="71438">
                      <a:moveTo>
                        <a:pt x="30163" y="71438"/>
                      </a:moveTo>
                      <a:lnTo>
                        <a:pt x="30163" y="71438"/>
                      </a:lnTo>
                      <a:lnTo>
                        <a:pt x="15875" y="0"/>
                      </a:lnTo>
                      <a:lnTo>
                        <a:pt x="0" y="71438"/>
                      </a:lnTo>
                      <a:lnTo>
                        <a:pt x="30163" y="71438"/>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76" name="Freeform 139"/>
                <p:cNvSpPr/>
                <p:nvPr/>
              </p:nvSpPr>
              <p:spPr>
                <a:xfrm>
                  <a:off x="2332718" y="1866673"/>
                  <a:ext cx="30163" cy="11113"/>
                </a:xfrm>
                <a:custGeom>
                  <a:avLst/>
                  <a:gdLst/>
                  <a:ahLst/>
                  <a:cxnLst/>
                  <a:rect l="0" t="0" r="r" b="b"/>
                  <a:pathLst>
                    <a:path w="30163" h="11113">
                      <a:moveTo>
                        <a:pt x="0" y="0"/>
                      </a:moveTo>
                      <a:lnTo>
                        <a:pt x="0" y="0"/>
                      </a:lnTo>
                      <a:lnTo>
                        <a:pt x="15875" y="11113"/>
                      </a:lnTo>
                      <a:lnTo>
                        <a:pt x="30163" y="0"/>
                      </a:lnTo>
                      <a:lnTo>
                        <a:pt x="0" y="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77" name="Freeform 140"/>
                <p:cNvSpPr/>
                <p:nvPr/>
              </p:nvSpPr>
              <p:spPr>
                <a:xfrm>
                  <a:off x="2340656" y="1792061"/>
                  <a:ext cx="14288" cy="11113"/>
                </a:xfrm>
                <a:custGeom>
                  <a:avLst/>
                  <a:gdLst/>
                  <a:ahLst/>
                  <a:cxnLst/>
                  <a:rect l="0" t="0" r="r" b="b"/>
                  <a:pathLst>
                    <a:path w="14288" h="11113">
                      <a:moveTo>
                        <a:pt x="14288" y="3175"/>
                      </a:moveTo>
                      <a:lnTo>
                        <a:pt x="7938" y="11113"/>
                      </a:lnTo>
                      <a:lnTo>
                        <a:pt x="0" y="3175"/>
                      </a:lnTo>
                      <a:lnTo>
                        <a:pt x="7938" y="0"/>
                      </a:lnTo>
                      <a:lnTo>
                        <a:pt x="14288" y="3175"/>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78" name="Rectangle 141"/>
                <p:cNvSpPr/>
                <p:nvPr/>
              </p:nvSpPr>
              <p:spPr>
                <a:xfrm>
                  <a:off x="2220006" y="1903186"/>
                  <a:ext cx="82550" cy="46038"/>
                </a:xfrm>
                <a:prstGeom prst="rect">
                  <a:avLst/>
                </a:prstGeom>
                <a:solidFill>
                  <a:srgbClr val="FFFFFF"/>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a:latin typeface="微软雅黑"/>
                    <a:ea typeface="微软雅黑"/>
                    <a:sym typeface="微软雅黑"/>
                  </a:endParaRPr>
                </a:p>
              </p:txBody>
            </p:sp>
            <p:sp>
              <p:nvSpPr>
                <p:cNvPr id="179" name="Freeform 142"/>
                <p:cNvSpPr/>
                <p:nvPr/>
              </p:nvSpPr>
              <p:spPr>
                <a:xfrm>
                  <a:off x="2224768" y="1907948"/>
                  <a:ext cx="74613" cy="38100"/>
                </a:xfrm>
                <a:custGeom>
                  <a:avLst/>
                  <a:gdLst/>
                  <a:ahLst/>
                  <a:cxnLst/>
                  <a:rect l="0" t="0" r="r" b="b"/>
                  <a:pathLst>
                    <a:path w="74613" h="38100">
                      <a:moveTo>
                        <a:pt x="74613" y="38100"/>
                      </a:moveTo>
                      <a:lnTo>
                        <a:pt x="0" y="38100"/>
                      </a:lnTo>
                      <a:lnTo>
                        <a:pt x="0" y="0"/>
                      </a:lnTo>
                      <a:lnTo>
                        <a:pt x="74613" y="0"/>
                      </a:lnTo>
                      <a:lnTo>
                        <a:pt x="74613" y="3810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80" name="Freeform 143"/>
                <p:cNvSpPr/>
                <p:nvPr/>
              </p:nvSpPr>
              <p:spPr>
                <a:xfrm>
                  <a:off x="2227943" y="1911123"/>
                  <a:ext cx="71438" cy="34925"/>
                </a:xfrm>
                <a:custGeom>
                  <a:avLst/>
                  <a:gdLst/>
                  <a:ahLst/>
                  <a:cxnLst/>
                  <a:rect l="0" t="0" r="r" b="b"/>
                  <a:pathLst>
                    <a:path w="71438" h="34925">
                      <a:moveTo>
                        <a:pt x="71438" y="34925"/>
                      </a:moveTo>
                      <a:lnTo>
                        <a:pt x="0" y="34925"/>
                      </a:lnTo>
                      <a:lnTo>
                        <a:pt x="0" y="0"/>
                      </a:lnTo>
                      <a:lnTo>
                        <a:pt x="71438" y="0"/>
                      </a:lnTo>
                      <a:lnTo>
                        <a:pt x="71438" y="34925"/>
                      </a:lnTo>
                      <a:close/>
                    </a:path>
                  </a:pathLst>
                </a:custGeom>
                <a:solidFill>
                  <a:srgbClr val="FFFFFF"/>
                </a:solidFill>
                <a:ln>
                  <a:noFill/>
                </a:ln>
              </p:spPr>
              <p:txBody>
                <a:bodyPr/>
                <a:lstStyle/>
                <a:p>
                  <a:endParaRPr lang="zh-CN">
                    <a:latin typeface="微软雅黑"/>
                    <a:ea typeface="微软雅黑"/>
                    <a:sym typeface="微软雅黑"/>
                  </a:endParaRPr>
                </a:p>
              </p:txBody>
            </p:sp>
            <p:sp>
              <p:nvSpPr>
                <p:cNvPr id="181" name="Freeform 144"/>
                <p:cNvSpPr/>
                <p:nvPr/>
              </p:nvSpPr>
              <p:spPr>
                <a:xfrm>
                  <a:off x="2227943" y="1919061"/>
                  <a:ext cx="71438" cy="7938"/>
                </a:xfrm>
                <a:custGeom>
                  <a:avLst/>
                  <a:gdLst/>
                  <a:ahLst/>
                  <a:cxnLst/>
                  <a:rect l="0" t="0" r="r" b="b"/>
                  <a:pathLst>
                    <a:path w="71438" h="7938">
                      <a:moveTo>
                        <a:pt x="71438" y="7938"/>
                      </a:moveTo>
                      <a:lnTo>
                        <a:pt x="0" y="7938"/>
                      </a:lnTo>
                      <a:lnTo>
                        <a:pt x="0" y="0"/>
                      </a:lnTo>
                      <a:lnTo>
                        <a:pt x="71438" y="0"/>
                      </a:lnTo>
                      <a:lnTo>
                        <a:pt x="71438" y="7938"/>
                      </a:lnTo>
                      <a:close/>
                    </a:path>
                  </a:pathLst>
                </a:custGeom>
                <a:solidFill>
                  <a:srgbClr val="0382BE"/>
                </a:solidFill>
                <a:ln>
                  <a:noFill/>
                </a:ln>
              </p:spPr>
              <p:txBody>
                <a:bodyPr/>
                <a:lstStyle/>
                <a:p>
                  <a:endParaRPr lang="zh-CN">
                    <a:latin typeface="微软雅黑"/>
                    <a:ea typeface="微软雅黑"/>
                    <a:sym typeface="微软雅黑"/>
                  </a:endParaRPr>
                </a:p>
              </p:txBody>
            </p:sp>
          </p:grpSp>
          <p:grpSp>
            <p:nvGrpSpPr>
              <p:cNvPr id="9" name="组合 6"/>
              <p:cNvGrpSpPr/>
              <p:nvPr/>
            </p:nvGrpSpPr>
            <p:grpSpPr>
              <a:xfrm>
                <a:off x="1847528" y="1628800"/>
                <a:ext cx="879307" cy="3456384"/>
                <a:chOff x="2120349" y="1700808"/>
                <a:chExt cx="879307" cy="3456384"/>
              </a:xfrm>
            </p:grpSpPr>
            <p:grpSp>
              <p:nvGrpSpPr>
                <p:cNvPr id="11" name="组合 10"/>
                <p:cNvGrpSpPr/>
                <p:nvPr/>
              </p:nvGrpSpPr>
              <p:grpSpPr>
                <a:xfrm>
                  <a:off x="2120349" y="1700808"/>
                  <a:ext cx="735291" cy="120129"/>
                  <a:chOff x="7211506" y="2630078"/>
                  <a:chExt cx="980388" cy="282804"/>
                </a:xfrm>
                <a:solidFill>
                  <a:schemeClr val="tx1">
                    <a:lumMod val="75000"/>
                    <a:lumOff val="25000"/>
                  </a:schemeClr>
                </a:solidFill>
              </p:grpSpPr>
              <p:sp>
                <p:nvSpPr>
                  <p:cNvPr id="167" name="矩形 166"/>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8"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9"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70"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2" name="组合 77"/>
                <p:cNvGrpSpPr/>
                <p:nvPr/>
              </p:nvGrpSpPr>
              <p:grpSpPr>
                <a:xfrm>
                  <a:off x="2120349" y="1824941"/>
                  <a:ext cx="735291" cy="240258"/>
                  <a:chOff x="7211506" y="2922309"/>
                  <a:chExt cx="980388" cy="565608"/>
                </a:xfrm>
              </p:grpSpPr>
              <p:grpSp>
                <p:nvGrpSpPr>
                  <p:cNvPr id="157" name="组合 156"/>
                  <p:cNvGrpSpPr/>
                  <p:nvPr/>
                </p:nvGrpSpPr>
                <p:grpSpPr>
                  <a:xfrm>
                    <a:off x="7211506" y="2922309"/>
                    <a:ext cx="980388" cy="282804"/>
                    <a:chOff x="7211506" y="2630078"/>
                    <a:chExt cx="980388" cy="282804"/>
                  </a:xfrm>
                  <a:solidFill>
                    <a:schemeClr val="bg1">
                      <a:lumMod val="95000"/>
                    </a:schemeClr>
                  </a:solidFill>
                </p:grpSpPr>
                <p:sp>
                  <p:nvSpPr>
                    <p:cNvPr id="163" name="矩形 16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58" name="组合 157"/>
                  <p:cNvGrpSpPr/>
                  <p:nvPr/>
                </p:nvGrpSpPr>
                <p:grpSpPr>
                  <a:xfrm>
                    <a:off x="7211506" y="3205113"/>
                    <a:ext cx="980388" cy="282804"/>
                    <a:chOff x="7211506" y="2630078"/>
                    <a:chExt cx="980388" cy="282804"/>
                  </a:xfrm>
                  <a:solidFill>
                    <a:schemeClr val="bg1">
                      <a:lumMod val="85000"/>
                    </a:schemeClr>
                  </a:solidFill>
                </p:grpSpPr>
                <p:sp>
                  <p:nvSpPr>
                    <p:cNvPr id="159" name="矩形 15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3" name="组合 85"/>
                <p:cNvGrpSpPr/>
                <p:nvPr/>
              </p:nvGrpSpPr>
              <p:grpSpPr>
                <a:xfrm>
                  <a:off x="2120349" y="2061195"/>
                  <a:ext cx="735291" cy="240258"/>
                  <a:chOff x="7211506" y="2922309"/>
                  <a:chExt cx="980388" cy="565608"/>
                </a:xfrm>
              </p:grpSpPr>
              <p:grpSp>
                <p:nvGrpSpPr>
                  <p:cNvPr id="147" name="组合 146"/>
                  <p:cNvGrpSpPr/>
                  <p:nvPr/>
                </p:nvGrpSpPr>
                <p:grpSpPr>
                  <a:xfrm>
                    <a:off x="7211506" y="2922309"/>
                    <a:ext cx="980388" cy="282804"/>
                    <a:chOff x="7211506" y="2630078"/>
                    <a:chExt cx="980388" cy="282804"/>
                  </a:xfrm>
                  <a:solidFill>
                    <a:schemeClr val="bg1">
                      <a:lumMod val="95000"/>
                    </a:schemeClr>
                  </a:solidFill>
                </p:grpSpPr>
                <p:sp>
                  <p:nvSpPr>
                    <p:cNvPr id="153" name="矩形 15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48" name="组合 147"/>
                  <p:cNvGrpSpPr/>
                  <p:nvPr/>
                </p:nvGrpSpPr>
                <p:grpSpPr>
                  <a:xfrm>
                    <a:off x="7211506" y="3205113"/>
                    <a:ext cx="980388" cy="282804"/>
                    <a:chOff x="7211506" y="2630078"/>
                    <a:chExt cx="980388" cy="282804"/>
                  </a:xfrm>
                  <a:solidFill>
                    <a:schemeClr val="bg1">
                      <a:lumMod val="85000"/>
                    </a:schemeClr>
                  </a:solidFill>
                </p:grpSpPr>
                <p:sp>
                  <p:nvSpPr>
                    <p:cNvPr id="149" name="矩形 14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4" name="组合 86"/>
                <p:cNvGrpSpPr/>
                <p:nvPr/>
              </p:nvGrpSpPr>
              <p:grpSpPr>
                <a:xfrm>
                  <a:off x="2120349" y="2293445"/>
                  <a:ext cx="735291" cy="240258"/>
                  <a:chOff x="7211506" y="2922309"/>
                  <a:chExt cx="980388" cy="565608"/>
                </a:xfrm>
              </p:grpSpPr>
              <p:grpSp>
                <p:nvGrpSpPr>
                  <p:cNvPr id="137" name="组合 136"/>
                  <p:cNvGrpSpPr/>
                  <p:nvPr/>
                </p:nvGrpSpPr>
                <p:grpSpPr>
                  <a:xfrm>
                    <a:off x="7211506" y="2922309"/>
                    <a:ext cx="980388" cy="282804"/>
                    <a:chOff x="7211506" y="2630078"/>
                    <a:chExt cx="980388" cy="282804"/>
                  </a:xfrm>
                  <a:solidFill>
                    <a:schemeClr val="bg1">
                      <a:lumMod val="95000"/>
                    </a:schemeClr>
                  </a:solidFill>
                </p:grpSpPr>
                <p:sp>
                  <p:nvSpPr>
                    <p:cNvPr id="143" name="矩形 14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38" name="组合 137"/>
                  <p:cNvGrpSpPr/>
                  <p:nvPr/>
                </p:nvGrpSpPr>
                <p:grpSpPr>
                  <a:xfrm>
                    <a:off x="7211506" y="3205113"/>
                    <a:ext cx="980388" cy="282804"/>
                    <a:chOff x="7211506" y="2630078"/>
                    <a:chExt cx="980388" cy="282804"/>
                  </a:xfrm>
                  <a:solidFill>
                    <a:schemeClr val="bg1">
                      <a:lumMod val="85000"/>
                    </a:schemeClr>
                  </a:solidFill>
                </p:grpSpPr>
                <p:sp>
                  <p:nvSpPr>
                    <p:cNvPr id="139" name="矩形 13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5" name="组合 87"/>
                <p:cNvGrpSpPr/>
                <p:nvPr/>
              </p:nvGrpSpPr>
              <p:grpSpPr>
                <a:xfrm>
                  <a:off x="2120349" y="2529699"/>
                  <a:ext cx="735291" cy="240258"/>
                  <a:chOff x="7211506" y="2922309"/>
                  <a:chExt cx="980388" cy="565608"/>
                </a:xfrm>
              </p:grpSpPr>
              <p:grpSp>
                <p:nvGrpSpPr>
                  <p:cNvPr id="127" name="组合 126"/>
                  <p:cNvGrpSpPr/>
                  <p:nvPr/>
                </p:nvGrpSpPr>
                <p:grpSpPr>
                  <a:xfrm>
                    <a:off x="7211506" y="2922309"/>
                    <a:ext cx="980388" cy="282804"/>
                    <a:chOff x="7211506" y="2630078"/>
                    <a:chExt cx="980388" cy="282804"/>
                  </a:xfrm>
                  <a:solidFill>
                    <a:schemeClr val="bg1">
                      <a:lumMod val="95000"/>
                    </a:schemeClr>
                  </a:solidFill>
                </p:grpSpPr>
                <p:sp>
                  <p:nvSpPr>
                    <p:cNvPr id="133" name="矩形 13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28" name="组合 127"/>
                  <p:cNvGrpSpPr/>
                  <p:nvPr/>
                </p:nvGrpSpPr>
                <p:grpSpPr>
                  <a:xfrm>
                    <a:off x="7211506" y="3205113"/>
                    <a:ext cx="980388" cy="282804"/>
                    <a:chOff x="7211506" y="2630078"/>
                    <a:chExt cx="980388" cy="282804"/>
                  </a:xfrm>
                  <a:solidFill>
                    <a:schemeClr val="bg1">
                      <a:lumMod val="85000"/>
                    </a:schemeClr>
                  </a:solidFill>
                </p:grpSpPr>
                <p:sp>
                  <p:nvSpPr>
                    <p:cNvPr id="129" name="矩形 12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6" name="组合 231"/>
                <p:cNvGrpSpPr/>
                <p:nvPr/>
              </p:nvGrpSpPr>
              <p:grpSpPr>
                <a:xfrm>
                  <a:off x="2120349" y="2780928"/>
                  <a:ext cx="735291" cy="240258"/>
                  <a:chOff x="7211506" y="2922309"/>
                  <a:chExt cx="980388" cy="565608"/>
                </a:xfrm>
              </p:grpSpPr>
              <p:grpSp>
                <p:nvGrpSpPr>
                  <p:cNvPr id="117" name="组合 116"/>
                  <p:cNvGrpSpPr/>
                  <p:nvPr/>
                </p:nvGrpSpPr>
                <p:grpSpPr>
                  <a:xfrm>
                    <a:off x="7211506" y="2922309"/>
                    <a:ext cx="980388" cy="282804"/>
                    <a:chOff x="7211506" y="2630078"/>
                    <a:chExt cx="980388" cy="282804"/>
                  </a:xfrm>
                  <a:solidFill>
                    <a:schemeClr val="bg1">
                      <a:lumMod val="95000"/>
                    </a:schemeClr>
                  </a:solidFill>
                </p:grpSpPr>
                <p:sp>
                  <p:nvSpPr>
                    <p:cNvPr id="123" name="矩形 12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18" name="组合 117"/>
                  <p:cNvGrpSpPr/>
                  <p:nvPr/>
                </p:nvGrpSpPr>
                <p:grpSpPr>
                  <a:xfrm>
                    <a:off x="7211506" y="3205113"/>
                    <a:ext cx="980388" cy="282804"/>
                    <a:chOff x="7211506" y="2630078"/>
                    <a:chExt cx="980388" cy="282804"/>
                  </a:xfrm>
                  <a:solidFill>
                    <a:schemeClr val="bg1">
                      <a:lumMod val="85000"/>
                    </a:schemeClr>
                  </a:solidFill>
                </p:grpSpPr>
                <p:sp>
                  <p:nvSpPr>
                    <p:cNvPr id="119" name="矩形 11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7" name="组合 242"/>
                <p:cNvGrpSpPr/>
                <p:nvPr/>
              </p:nvGrpSpPr>
              <p:grpSpPr>
                <a:xfrm>
                  <a:off x="2120349" y="3013178"/>
                  <a:ext cx="735291" cy="240258"/>
                  <a:chOff x="7211506" y="2922309"/>
                  <a:chExt cx="980388" cy="565608"/>
                </a:xfrm>
              </p:grpSpPr>
              <p:grpSp>
                <p:nvGrpSpPr>
                  <p:cNvPr id="107" name="组合 106"/>
                  <p:cNvGrpSpPr/>
                  <p:nvPr/>
                </p:nvGrpSpPr>
                <p:grpSpPr>
                  <a:xfrm>
                    <a:off x="7211506" y="2922309"/>
                    <a:ext cx="980388" cy="282804"/>
                    <a:chOff x="7211506" y="2630078"/>
                    <a:chExt cx="980388" cy="282804"/>
                  </a:xfrm>
                  <a:solidFill>
                    <a:schemeClr val="bg1">
                      <a:lumMod val="95000"/>
                    </a:schemeClr>
                  </a:solidFill>
                </p:grpSpPr>
                <p:sp>
                  <p:nvSpPr>
                    <p:cNvPr id="113" name="矩形 11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08" name="组合 107"/>
                  <p:cNvGrpSpPr/>
                  <p:nvPr/>
                </p:nvGrpSpPr>
                <p:grpSpPr>
                  <a:xfrm>
                    <a:off x="7211506" y="3205113"/>
                    <a:ext cx="980388" cy="282804"/>
                    <a:chOff x="7211506" y="2630078"/>
                    <a:chExt cx="980388" cy="282804"/>
                  </a:xfrm>
                  <a:solidFill>
                    <a:schemeClr val="bg1">
                      <a:lumMod val="85000"/>
                    </a:schemeClr>
                  </a:solidFill>
                </p:grpSpPr>
                <p:sp>
                  <p:nvSpPr>
                    <p:cNvPr id="109" name="矩形 10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8" name="组合 253"/>
                <p:cNvGrpSpPr/>
                <p:nvPr/>
              </p:nvGrpSpPr>
              <p:grpSpPr>
                <a:xfrm>
                  <a:off x="2120349" y="3249432"/>
                  <a:ext cx="735291" cy="240258"/>
                  <a:chOff x="7211506" y="2922309"/>
                  <a:chExt cx="980388" cy="565608"/>
                </a:xfrm>
              </p:grpSpPr>
              <p:grpSp>
                <p:nvGrpSpPr>
                  <p:cNvPr id="97" name="组合 96"/>
                  <p:cNvGrpSpPr/>
                  <p:nvPr/>
                </p:nvGrpSpPr>
                <p:grpSpPr>
                  <a:xfrm>
                    <a:off x="7211506" y="2922309"/>
                    <a:ext cx="980388" cy="282804"/>
                    <a:chOff x="7211506" y="2630078"/>
                    <a:chExt cx="980388" cy="282804"/>
                  </a:xfrm>
                  <a:solidFill>
                    <a:schemeClr val="bg1">
                      <a:lumMod val="95000"/>
                    </a:schemeClr>
                  </a:solidFill>
                </p:grpSpPr>
                <p:sp>
                  <p:nvSpPr>
                    <p:cNvPr id="103" name="矩形 10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98" name="组合 97"/>
                  <p:cNvGrpSpPr/>
                  <p:nvPr/>
                </p:nvGrpSpPr>
                <p:grpSpPr>
                  <a:xfrm>
                    <a:off x="7211506" y="3205113"/>
                    <a:ext cx="980388" cy="282804"/>
                    <a:chOff x="7211506" y="2630078"/>
                    <a:chExt cx="980388" cy="282804"/>
                  </a:xfrm>
                  <a:solidFill>
                    <a:schemeClr val="bg1">
                      <a:lumMod val="85000"/>
                    </a:schemeClr>
                  </a:solidFill>
                </p:grpSpPr>
                <p:sp>
                  <p:nvSpPr>
                    <p:cNvPr id="99" name="矩形 9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9" name="组合 264"/>
                <p:cNvGrpSpPr/>
                <p:nvPr/>
              </p:nvGrpSpPr>
              <p:grpSpPr>
                <a:xfrm>
                  <a:off x="2120349" y="3492443"/>
                  <a:ext cx="735291" cy="240258"/>
                  <a:chOff x="7211506" y="2922309"/>
                  <a:chExt cx="980388" cy="565608"/>
                </a:xfrm>
              </p:grpSpPr>
              <p:grpSp>
                <p:nvGrpSpPr>
                  <p:cNvPr id="87" name="组合 86"/>
                  <p:cNvGrpSpPr/>
                  <p:nvPr/>
                </p:nvGrpSpPr>
                <p:grpSpPr>
                  <a:xfrm>
                    <a:off x="7211506" y="2922309"/>
                    <a:ext cx="980388" cy="282804"/>
                    <a:chOff x="7211506" y="2630078"/>
                    <a:chExt cx="980388" cy="282804"/>
                  </a:xfrm>
                  <a:solidFill>
                    <a:schemeClr val="bg1">
                      <a:lumMod val="95000"/>
                    </a:schemeClr>
                  </a:solidFill>
                </p:grpSpPr>
                <p:sp>
                  <p:nvSpPr>
                    <p:cNvPr id="93" name="矩形 9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88" name="组合 87"/>
                  <p:cNvGrpSpPr/>
                  <p:nvPr/>
                </p:nvGrpSpPr>
                <p:grpSpPr>
                  <a:xfrm>
                    <a:off x="7211506" y="3205113"/>
                    <a:ext cx="980388" cy="282804"/>
                    <a:chOff x="7211506" y="2630078"/>
                    <a:chExt cx="980388" cy="282804"/>
                  </a:xfrm>
                  <a:solidFill>
                    <a:schemeClr val="bg1">
                      <a:lumMod val="85000"/>
                    </a:schemeClr>
                  </a:solidFill>
                </p:grpSpPr>
                <p:sp>
                  <p:nvSpPr>
                    <p:cNvPr id="89" name="矩形 8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0" name="组合 275"/>
                <p:cNvGrpSpPr/>
                <p:nvPr/>
              </p:nvGrpSpPr>
              <p:grpSpPr>
                <a:xfrm>
                  <a:off x="2120349" y="3728697"/>
                  <a:ext cx="735291" cy="240258"/>
                  <a:chOff x="7211506" y="2922309"/>
                  <a:chExt cx="980388" cy="565608"/>
                </a:xfrm>
              </p:grpSpPr>
              <p:grpSp>
                <p:nvGrpSpPr>
                  <p:cNvPr id="77" name="组合 76"/>
                  <p:cNvGrpSpPr/>
                  <p:nvPr/>
                </p:nvGrpSpPr>
                <p:grpSpPr>
                  <a:xfrm>
                    <a:off x="7211506" y="2922309"/>
                    <a:ext cx="980388" cy="282804"/>
                    <a:chOff x="7211506" y="2630078"/>
                    <a:chExt cx="980388" cy="282804"/>
                  </a:xfrm>
                  <a:solidFill>
                    <a:schemeClr val="bg1">
                      <a:lumMod val="95000"/>
                    </a:schemeClr>
                  </a:solidFill>
                </p:grpSpPr>
                <p:sp>
                  <p:nvSpPr>
                    <p:cNvPr id="83" name="矩形 8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78" name="组合 77"/>
                  <p:cNvGrpSpPr/>
                  <p:nvPr/>
                </p:nvGrpSpPr>
                <p:grpSpPr>
                  <a:xfrm>
                    <a:off x="7211506" y="3205113"/>
                    <a:ext cx="980388" cy="282804"/>
                    <a:chOff x="7211506" y="2630078"/>
                    <a:chExt cx="980388" cy="282804"/>
                  </a:xfrm>
                  <a:solidFill>
                    <a:schemeClr val="bg1">
                      <a:lumMod val="85000"/>
                    </a:schemeClr>
                  </a:solidFill>
                </p:grpSpPr>
                <p:sp>
                  <p:nvSpPr>
                    <p:cNvPr id="79" name="矩形 7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1" name="组合 286"/>
                <p:cNvGrpSpPr/>
                <p:nvPr/>
              </p:nvGrpSpPr>
              <p:grpSpPr>
                <a:xfrm>
                  <a:off x="2120349" y="3960947"/>
                  <a:ext cx="735291" cy="240258"/>
                  <a:chOff x="7211506" y="2922309"/>
                  <a:chExt cx="980388" cy="565608"/>
                </a:xfrm>
              </p:grpSpPr>
              <p:grpSp>
                <p:nvGrpSpPr>
                  <p:cNvPr id="67" name="组合 66"/>
                  <p:cNvGrpSpPr/>
                  <p:nvPr/>
                </p:nvGrpSpPr>
                <p:grpSpPr>
                  <a:xfrm>
                    <a:off x="7211506" y="2922309"/>
                    <a:ext cx="980388" cy="282804"/>
                    <a:chOff x="7211506" y="2630078"/>
                    <a:chExt cx="980388" cy="282804"/>
                  </a:xfrm>
                  <a:solidFill>
                    <a:schemeClr val="bg1">
                      <a:lumMod val="95000"/>
                    </a:schemeClr>
                  </a:solidFill>
                </p:grpSpPr>
                <p:sp>
                  <p:nvSpPr>
                    <p:cNvPr id="73" name="矩形 7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68" name="组合 67"/>
                  <p:cNvGrpSpPr/>
                  <p:nvPr/>
                </p:nvGrpSpPr>
                <p:grpSpPr>
                  <a:xfrm>
                    <a:off x="7211506" y="3205113"/>
                    <a:ext cx="980388" cy="282804"/>
                    <a:chOff x="7211506" y="2630078"/>
                    <a:chExt cx="980388" cy="282804"/>
                  </a:xfrm>
                  <a:solidFill>
                    <a:schemeClr val="bg1">
                      <a:lumMod val="85000"/>
                    </a:schemeClr>
                  </a:solidFill>
                </p:grpSpPr>
                <p:sp>
                  <p:nvSpPr>
                    <p:cNvPr id="69" name="矩形 6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2" name="组合 297"/>
                <p:cNvGrpSpPr/>
                <p:nvPr/>
              </p:nvGrpSpPr>
              <p:grpSpPr>
                <a:xfrm>
                  <a:off x="2120349" y="4197201"/>
                  <a:ext cx="735291" cy="240258"/>
                  <a:chOff x="7211506" y="2922309"/>
                  <a:chExt cx="980388" cy="565608"/>
                </a:xfrm>
              </p:grpSpPr>
              <p:grpSp>
                <p:nvGrpSpPr>
                  <p:cNvPr id="57" name="组合 56"/>
                  <p:cNvGrpSpPr/>
                  <p:nvPr/>
                </p:nvGrpSpPr>
                <p:grpSpPr>
                  <a:xfrm>
                    <a:off x="7211506" y="2922309"/>
                    <a:ext cx="980388" cy="282804"/>
                    <a:chOff x="7211506" y="2630078"/>
                    <a:chExt cx="980388" cy="282804"/>
                  </a:xfrm>
                  <a:solidFill>
                    <a:schemeClr val="bg1">
                      <a:lumMod val="95000"/>
                    </a:schemeClr>
                  </a:solidFill>
                </p:grpSpPr>
                <p:sp>
                  <p:nvSpPr>
                    <p:cNvPr id="63" name="矩形 6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58" name="组合 57"/>
                  <p:cNvGrpSpPr/>
                  <p:nvPr/>
                </p:nvGrpSpPr>
                <p:grpSpPr>
                  <a:xfrm>
                    <a:off x="7211506" y="3205113"/>
                    <a:ext cx="980388" cy="282804"/>
                    <a:chOff x="7211506" y="2630078"/>
                    <a:chExt cx="980388" cy="282804"/>
                  </a:xfrm>
                  <a:solidFill>
                    <a:schemeClr val="bg1">
                      <a:lumMod val="85000"/>
                    </a:schemeClr>
                  </a:solidFill>
                </p:grpSpPr>
                <p:sp>
                  <p:nvSpPr>
                    <p:cNvPr id="59" name="矩形 5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3" name="组合 308"/>
                <p:cNvGrpSpPr/>
                <p:nvPr/>
              </p:nvGrpSpPr>
              <p:grpSpPr>
                <a:xfrm>
                  <a:off x="2120349" y="4448430"/>
                  <a:ext cx="735291" cy="240258"/>
                  <a:chOff x="7211506" y="2922309"/>
                  <a:chExt cx="980388" cy="565608"/>
                </a:xfrm>
              </p:grpSpPr>
              <p:grpSp>
                <p:nvGrpSpPr>
                  <p:cNvPr id="47" name="组合 46"/>
                  <p:cNvGrpSpPr/>
                  <p:nvPr/>
                </p:nvGrpSpPr>
                <p:grpSpPr>
                  <a:xfrm>
                    <a:off x="7211506" y="2922309"/>
                    <a:ext cx="980388" cy="282804"/>
                    <a:chOff x="7211506" y="2630078"/>
                    <a:chExt cx="980388" cy="282804"/>
                  </a:xfrm>
                  <a:solidFill>
                    <a:schemeClr val="bg1">
                      <a:lumMod val="95000"/>
                    </a:schemeClr>
                  </a:solidFill>
                </p:grpSpPr>
                <p:sp>
                  <p:nvSpPr>
                    <p:cNvPr id="53" name="矩形 5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48" name="组合 47"/>
                  <p:cNvGrpSpPr/>
                  <p:nvPr/>
                </p:nvGrpSpPr>
                <p:grpSpPr>
                  <a:xfrm>
                    <a:off x="7211506" y="3205113"/>
                    <a:ext cx="980388" cy="282804"/>
                    <a:chOff x="7211506" y="2630078"/>
                    <a:chExt cx="980388" cy="282804"/>
                  </a:xfrm>
                  <a:solidFill>
                    <a:schemeClr val="bg1">
                      <a:lumMod val="85000"/>
                    </a:schemeClr>
                  </a:solidFill>
                </p:grpSpPr>
                <p:sp>
                  <p:nvSpPr>
                    <p:cNvPr id="49" name="矩形 4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4" name="组合 319"/>
                <p:cNvGrpSpPr/>
                <p:nvPr/>
              </p:nvGrpSpPr>
              <p:grpSpPr>
                <a:xfrm>
                  <a:off x="2120349" y="4680680"/>
                  <a:ext cx="735291" cy="240258"/>
                  <a:chOff x="7211506" y="2922309"/>
                  <a:chExt cx="980388" cy="565608"/>
                </a:xfrm>
              </p:grpSpPr>
              <p:grpSp>
                <p:nvGrpSpPr>
                  <p:cNvPr id="37" name="组合 36"/>
                  <p:cNvGrpSpPr/>
                  <p:nvPr/>
                </p:nvGrpSpPr>
                <p:grpSpPr>
                  <a:xfrm>
                    <a:off x="7211506" y="2922309"/>
                    <a:ext cx="980388" cy="282804"/>
                    <a:chOff x="7211506" y="2630078"/>
                    <a:chExt cx="980388" cy="282804"/>
                  </a:xfrm>
                  <a:solidFill>
                    <a:schemeClr val="bg1">
                      <a:lumMod val="95000"/>
                    </a:schemeClr>
                  </a:solidFill>
                </p:grpSpPr>
                <p:sp>
                  <p:nvSpPr>
                    <p:cNvPr id="43" name="矩形 4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38" name="组合 37"/>
                  <p:cNvGrpSpPr/>
                  <p:nvPr/>
                </p:nvGrpSpPr>
                <p:grpSpPr>
                  <a:xfrm>
                    <a:off x="7211506" y="3205113"/>
                    <a:ext cx="980388" cy="282804"/>
                    <a:chOff x="7211506" y="2630078"/>
                    <a:chExt cx="980388" cy="282804"/>
                  </a:xfrm>
                  <a:solidFill>
                    <a:schemeClr val="bg1">
                      <a:lumMod val="85000"/>
                    </a:schemeClr>
                  </a:solidFill>
                </p:grpSpPr>
                <p:sp>
                  <p:nvSpPr>
                    <p:cNvPr id="39" name="矩形 3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5" name="组合 330"/>
                <p:cNvGrpSpPr/>
                <p:nvPr/>
              </p:nvGrpSpPr>
              <p:grpSpPr>
                <a:xfrm>
                  <a:off x="2120349" y="4916934"/>
                  <a:ext cx="735291" cy="240258"/>
                  <a:chOff x="7211506" y="2922309"/>
                  <a:chExt cx="980388" cy="565608"/>
                </a:xfrm>
              </p:grpSpPr>
              <p:grpSp>
                <p:nvGrpSpPr>
                  <p:cNvPr id="27" name="组合 26"/>
                  <p:cNvGrpSpPr/>
                  <p:nvPr/>
                </p:nvGrpSpPr>
                <p:grpSpPr>
                  <a:xfrm>
                    <a:off x="7211506" y="2922309"/>
                    <a:ext cx="980388" cy="282804"/>
                    <a:chOff x="7211506" y="2630078"/>
                    <a:chExt cx="980388" cy="282804"/>
                  </a:xfrm>
                  <a:solidFill>
                    <a:schemeClr val="bg1">
                      <a:lumMod val="95000"/>
                    </a:schemeClr>
                  </a:solidFill>
                </p:grpSpPr>
                <p:sp>
                  <p:nvSpPr>
                    <p:cNvPr id="33" name="矩形 3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28" name="组合 27"/>
                  <p:cNvGrpSpPr/>
                  <p:nvPr/>
                </p:nvGrpSpPr>
                <p:grpSpPr>
                  <a:xfrm>
                    <a:off x="7211506" y="3205113"/>
                    <a:ext cx="980388" cy="282804"/>
                    <a:chOff x="7211506" y="2630078"/>
                    <a:chExt cx="980388" cy="282804"/>
                  </a:xfrm>
                  <a:solidFill>
                    <a:schemeClr val="bg1">
                      <a:lumMod val="85000"/>
                    </a:schemeClr>
                  </a:solidFill>
                </p:grpSpPr>
                <p:sp>
                  <p:nvSpPr>
                    <p:cNvPr id="29" name="矩形 2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sp>
              <p:nvSpPr>
                <p:cNvPr id="26" name="右大括号 25"/>
                <p:cNvSpPr/>
                <p:nvPr/>
              </p:nvSpPr>
              <p:spPr>
                <a:xfrm>
                  <a:off x="2855071" y="1700147"/>
                  <a:ext cx="144588" cy="3443371"/>
                </a:xfrm>
                <a:prstGeom prst="rightBrace">
                  <a:avLst/>
                </a:prstGeom>
                <a:ln w="6350">
                  <a:solidFill>
                    <a:schemeClr val="tx1">
                      <a:lumMod val="50000"/>
                      <a:lumOff val="50000"/>
                    </a:schemeClr>
                  </a:solidFill>
                  <a:prstDash val="solid"/>
                  <a:miter/>
                </a:ln>
              </p:spPr>
              <p:txBody>
                <a:bodyPr anchor="ctr"/>
                <a:lstStyle/>
                <a:p>
                  <a:pPr algn="ctr">
                    <a:buFont typeface="Arial" charset="0"/>
                    <a:buNone/>
                    <a:defRPr>
                      <a:solidFill>
                        <a:schemeClr val="tx1"/>
                      </a:solidFill>
                    </a:defRPr>
                  </a:pPr>
                  <a:endParaRPr lang="zh-CN">
                    <a:latin typeface="微软雅黑"/>
                    <a:ea typeface="微软雅黑"/>
                    <a:sym typeface="微软雅黑"/>
                  </a:endParaRPr>
                </a:p>
              </p:txBody>
            </p:sp>
          </p:grpSp>
          <p:sp>
            <p:nvSpPr>
              <p:cNvPr id="10" name="流程图: 磁盘 1045"/>
              <p:cNvSpPr/>
              <p:nvPr/>
            </p:nvSpPr>
            <p:spPr>
              <a:xfrm>
                <a:off x="2811181" y="3153163"/>
                <a:ext cx="548229" cy="383670"/>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a:latin typeface="微软雅黑"/>
                  <a:ea typeface="微软雅黑"/>
                  <a:sym typeface="微软雅黑"/>
                </a:endParaRPr>
              </a:p>
            </p:txBody>
          </p:sp>
        </p:grpSp>
        <p:grpSp>
          <p:nvGrpSpPr>
            <p:cNvPr id="182" name="组合 34"/>
            <p:cNvGrpSpPr/>
            <p:nvPr/>
          </p:nvGrpSpPr>
          <p:grpSpPr>
            <a:xfrm>
              <a:off x="6174940" y="1494420"/>
              <a:ext cx="4214105" cy="2730675"/>
              <a:chOff x="5731087" y="7781344"/>
              <a:chExt cx="4214178" cy="2585338"/>
            </a:xfrm>
          </p:grpSpPr>
          <p:sp>
            <p:nvSpPr>
              <p:cNvPr id="183" name="矩形 72"/>
              <p:cNvSpPr/>
              <p:nvPr/>
            </p:nvSpPr>
            <p:spPr>
              <a:xfrm>
                <a:off x="6529957" y="7781530"/>
                <a:ext cx="1392649" cy="320535"/>
              </a:xfrm>
              <a:prstGeom prst="rect">
                <a:avLst/>
              </a:prstGeom>
              <a:no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ltLang="zh-CN" sz="1600" dirty="0">
                    <a:latin typeface="微软雅黑"/>
                    <a:ea typeface="微软雅黑"/>
                    <a:sym typeface="微软雅黑"/>
                  </a:rPr>
                  <a:t>Logic tables</a:t>
                </a:r>
                <a:endParaRPr lang="zh-CN" sz="1600" dirty="0">
                  <a:latin typeface="微软雅黑"/>
                  <a:ea typeface="微软雅黑"/>
                  <a:sym typeface="微软雅黑"/>
                </a:endParaRPr>
              </a:p>
            </p:txBody>
          </p:sp>
          <p:cxnSp>
            <p:nvCxnSpPr>
              <p:cNvPr id="184" name="直接箭头连接符 549"/>
              <p:cNvCxnSpPr/>
              <p:nvPr/>
            </p:nvCxnSpPr>
            <p:spPr>
              <a:xfrm>
                <a:off x="6088281" y="9218231"/>
                <a:ext cx="533409" cy="0"/>
              </a:xfrm>
              <a:prstGeom prst="straightConnector1">
                <a:avLst/>
              </a:prstGeom>
              <a:ln w="38100">
                <a:solidFill>
                  <a:srgbClr val="0070C0"/>
                </a:solidFill>
                <a:prstDash val="solid"/>
                <a:miter/>
                <a:tailEnd type="triangle"/>
              </a:ln>
            </p:spPr>
          </p:cxnSp>
          <p:cxnSp>
            <p:nvCxnSpPr>
              <p:cNvPr id="185" name="直接箭头连接符 551"/>
              <p:cNvCxnSpPr>
                <a:endCxn id="193" idx="1"/>
              </p:cNvCxnSpPr>
              <p:nvPr/>
            </p:nvCxnSpPr>
            <p:spPr>
              <a:xfrm>
                <a:off x="6897920" y="8307836"/>
                <a:ext cx="992204" cy="0"/>
              </a:xfrm>
              <a:prstGeom prst="straightConnector1">
                <a:avLst/>
              </a:prstGeom>
              <a:ln w="6350">
                <a:solidFill>
                  <a:schemeClr val="accent1"/>
                </a:solidFill>
                <a:prstDash val="solid"/>
                <a:miter/>
                <a:tailEnd type="triangle"/>
              </a:ln>
            </p:spPr>
          </p:cxnSp>
          <p:cxnSp>
            <p:nvCxnSpPr>
              <p:cNvPr id="186" name="直接箭头连接符 552"/>
              <p:cNvCxnSpPr/>
              <p:nvPr/>
            </p:nvCxnSpPr>
            <p:spPr>
              <a:xfrm>
                <a:off x="6912207" y="8680608"/>
                <a:ext cx="990617" cy="0"/>
              </a:xfrm>
              <a:prstGeom prst="straightConnector1">
                <a:avLst/>
              </a:prstGeom>
              <a:ln w="6350">
                <a:solidFill>
                  <a:schemeClr val="accent1"/>
                </a:solidFill>
                <a:prstDash val="solid"/>
                <a:miter/>
                <a:tailEnd type="triangle"/>
              </a:ln>
            </p:spPr>
          </p:cxnSp>
          <p:cxnSp>
            <p:nvCxnSpPr>
              <p:cNvPr id="187" name="直接箭头连接符 553"/>
              <p:cNvCxnSpPr/>
              <p:nvPr/>
            </p:nvCxnSpPr>
            <p:spPr>
              <a:xfrm>
                <a:off x="6894745" y="9066746"/>
                <a:ext cx="992204" cy="0"/>
              </a:xfrm>
              <a:prstGeom prst="straightConnector1">
                <a:avLst/>
              </a:prstGeom>
              <a:ln w="6350">
                <a:solidFill>
                  <a:schemeClr val="accent1"/>
                </a:solidFill>
                <a:prstDash val="solid"/>
                <a:miter/>
                <a:tailEnd type="triangle"/>
              </a:ln>
            </p:spPr>
          </p:cxnSp>
          <p:cxnSp>
            <p:nvCxnSpPr>
              <p:cNvPr id="188" name="直接箭头连接符 554"/>
              <p:cNvCxnSpPr/>
              <p:nvPr/>
            </p:nvCxnSpPr>
            <p:spPr>
              <a:xfrm>
                <a:off x="6885220" y="9412785"/>
                <a:ext cx="989029" cy="0"/>
              </a:xfrm>
              <a:prstGeom prst="straightConnector1">
                <a:avLst/>
              </a:prstGeom>
              <a:ln w="6350">
                <a:solidFill>
                  <a:schemeClr val="accent1"/>
                </a:solidFill>
                <a:prstDash val="solid"/>
                <a:miter/>
                <a:tailEnd type="triangle"/>
              </a:ln>
            </p:spPr>
          </p:cxnSp>
          <p:cxnSp>
            <p:nvCxnSpPr>
              <p:cNvPr id="189" name="直接箭头连接符 555"/>
              <p:cNvCxnSpPr/>
              <p:nvPr/>
            </p:nvCxnSpPr>
            <p:spPr>
              <a:xfrm>
                <a:off x="6909032" y="10171695"/>
                <a:ext cx="990617" cy="0"/>
              </a:xfrm>
              <a:prstGeom prst="straightConnector1">
                <a:avLst/>
              </a:prstGeom>
              <a:ln w="6350">
                <a:solidFill>
                  <a:schemeClr val="accent1"/>
                </a:solidFill>
                <a:prstDash val="solid"/>
                <a:miter/>
                <a:tailEnd type="triangle"/>
              </a:ln>
            </p:spPr>
          </p:cxnSp>
          <p:grpSp>
            <p:nvGrpSpPr>
              <p:cNvPr id="190" name="组合 49"/>
              <p:cNvGrpSpPr/>
              <p:nvPr/>
            </p:nvGrpSpPr>
            <p:grpSpPr>
              <a:xfrm>
                <a:off x="5731087" y="9120565"/>
                <a:ext cx="347982" cy="258817"/>
                <a:chOff x="2137456" y="1588861"/>
                <a:chExt cx="425450" cy="487362"/>
              </a:xfrm>
            </p:grpSpPr>
            <p:sp>
              <p:nvSpPr>
                <p:cNvPr id="428" name="Freeform 134"/>
                <p:cNvSpPr/>
                <p:nvPr/>
              </p:nvSpPr>
              <p:spPr>
                <a:xfrm>
                  <a:off x="2137456" y="2050823"/>
                  <a:ext cx="425450" cy="25400"/>
                </a:xfrm>
                <a:custGeom>
                  <a:avLst/>
                  <a:gdLst/>
                  <a:ahLst/>
                  <a:cxnLst/>
                  <a:rect l="0" t="0" r="r" b="b"/>
                  <a:pathLst>
                    <a:path w="425450" h="25400">
                      <a:moveTo>
                        <a:pt x="425450" y="14514"/>
                      </a:moveTo>
                      <a:cubicBezTo>
                        <a:pt x="425450" y="21771"/>
                        <a:pt x="417920" y="25400"/>
                        <a:pt x="414155" y="25400"/>
                      </a:cubicBezTo>
                      <a:cubicBezTo>
                        <a:pt x="7530" y="25400"/>
                        <a:pt x="7530" y="25400"/>
                        <a:pt x="7530" y="25400"/>
                      </a:cubicBezTo>
                      <a:cubicBezTo>
                        <a:pt x="3765" y="25400"/>
                        <a:pt x="0" y="21771"/>
                        <a:pt x="0" y="14514"/>
                      </a:cubicBezTo>
                      <a:cubicBezTo>
                        <a:pt x="0" y="14514"/>
                        <a:pt x="0" y="14514"/>
                        <a:pt x="0" y="14514"/>
                      </a:cubicBezTo>
                      <a:cubicBezTo>
                        <a:pt x="0" y="7257"/>
                        <a:pt x="3765" y="0"/>
                        <a:pt x="7530" y="0"/>
                      </a:cubicBezTo>
                      <a:cubicBezTo>
                        <a:pt x="414155" y="0"/>
                        <a:pt x="414155" y="0"/>
                        <a:pt x="414155" y="0"/>
                      </a:cubicBezTo>
                      <a:cubicBezTo>
                        <a:pt x="417920" y="0"/>
                        <a:pt x="425450" y="7257"/>
                        <a:pt x="425450" y="14514"/>
                      </a:cubicBezTo>
                      <a:close/>
                    </a:path>
                  </a:pathLst>
                </a:custGeom>
                <a:solidFill>
                  <a:srgbClr val="0382BE"/>
                </a:solidFill>
                <a:ln>
                  <a:noFill/>
                </a:ln>
              </p:spPr>
              <p:txBody>
                <a:bodyPr/>
                <a:lstStyle/>
                <a:p>
                  <a:endParaRPr lang="zh-CN">
                    <a:latin typeface="微软雅黑"/>
                    <a:ea typeface="微软雅黑"/>
                    <a:sym typeface="微软雅黑"/>
                  </a:endParaRPr>
                </a:p>
              </p:txBody>
            </p:sp>
            <p:sp>
              <p:nvSpPr>
                <p:cNvPr id="429" name="Oval 135"/>
                <p:cNvSpPr/>
                <p:nvPr/>
              </p:nvSpPr>
              <p:spPr>
                <a:xfrm>
                  <a:off x="2254931" y="1588861"/>
                  <a:ext cx="187325" cy="184150"/>
                </a:xfrm>
                <a:prstGeom prst="ellipse">
                  <a:avLst/>
                </a:prstGeom>
                <a:solidFill>
                  <a:srgbClr val="0382BE"/>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sz="1200">
                    <a:latin typeface="微软雅黑"/>
                    <a:ea typeface="微软雅黑"/>
                    <a:sym typeface="微软雅黑"/>
                  </a:endParaRPr>
                </a:p>
              </p:txBody>
            </p:sp>
            <p:sp>
              <p:nvSpPr>
                <p:cNvPr id="430" name="Freeform 136"/>
                <p:cNvSpPr/>
                <p:nvPr/>
              </p:nvSpPr>
              <p:spPr>
                <a:xfrm>
                  <a:off x="2186668" y="1792061"/>
                  <a:ext cx="322263" cy="239713"/>
                </a:xfrm>
                <a:custGeom>
                  <a:avLst/>
                  <a:gdLst/>
                  <a:ahLst/>
                  <a:cxnLst/>
                  <a:rect l="0" t="0" r="r" b="b"/>
                  <a:pathLst>
                    <a:path w="322263" h="239713">
                      <a:moveTo>
                        <a:pt x="322263" y="239713"/>
                      </a:moveTo>
                      <a:cubicBezTo>
                        <a:pt x="322263" y="63674"/>
                        <a:pt x="322263" y="63674"/>
                        <a:pt x="322263" y="63674"/>
                      </a:cubicBezTo>
                      <a:cubicBezTo>
                        <a:pt x="322263" y="29964"/>
                        <a:pt x="292285" y="0"/>
                        <a:pt x="258560" y="0"/>
                      </a:cubicBezTo>
                      <a:cubicBezTo>
                        <a:pt x="63703" y="0"/>
                        <a:pt x="63703" y="0"/>
                        <a:pt x="63703" y="0"/>
                      </a:cubicBezTo>
                      <a:cubicBezTo>
                        <a:pt x="29978" y="0"/>
                        <a:pt x="0" y="29964"/>
                        <a:pt x="0" y="63674"/>
                      </a:cubicBezTo>
                      <a:cubicBezTo>
                        <a:pt x="0" y="239713"/>
                        <a:pt x="0" y="239713"/>
                        <a:pt x="0" y="239713"/>
                      </a:cubicBezTo>
                      <a:lnTo>
                        <a:pt x="322263" y="239713"/>
                      </a:lnTo>
                      <a:close/>
                    </a:path>
                  </a:pathLst>
                </a:custGeom>
                <a:solidFill>
                  <a:srgbClr val="FFFFFF"/>
                </a:solidFill>
                <a:ln>
                  <a:noFill/>
                </a:ln>
              </p:spPr>
              <p:txBody>
                <a:bodyPr/>
                <a:lstStyle/>
                <a:p>
                  <a:endParaRPr lang="zh-CN">
                    <a:latin typeface="微软雅黑"/>
                    <a:ea typeface="微软雅黑"/>
                    <a:sym typeface="微软雅黑"/>
                  </a:endParaRPr>
                </a:p>
              </p:txBody>
            </p:sp>
            <p:sp>
              <p:nvSpPr>
                <p:cNvPr id="431" name="Freeform 137"/>
                <p:cNvSpPr/>
                <p:nvPr/>
              </p:nvSpPr>
              <p:spPr>
                <a:xfrm>
                  <a:off x="2185980" y="1792345"/>
                  <a:ext cx="322197" cy="240507"/>
                </a:xfrm>
                <a:custGeom>
                  <a:avLst/>
                  <a:gdLst/>
                  <a:ahLst/>
                  <a:cxnLst/>
                  <a:rect l="0" t="0" r="r" b="b"/>
                  <a:pathLst>
                    <a:path w="322197" h="240507">
                      <a:moveTo>
                        <a:pt x="258507" y="0"/>
                      </a:moveTo>
                      <a:cubicBezTo>
                        <a:pt x="228535" y="0"/>
                        <a:pt x="228535" y="0"/>
                        <a:pt x="228535" y="0"/>
                      </a:cubicBezTo>
                      <a:cubicBezTo>
                        <a:pt x="161099" y="116496"/>
                        <a:pt x="161099" y="116496"/>
                        <a:pt x="161099" y="116496"/>
                      </a:cubicBezTo>
                      <a:cubicBezTo>
                        <a:pt x="93662" y="0"/>
                        <a:pt x="93662" y="0"/>
                        <a:pt x="93662" y="0"/>
                      </a:cubicBezTo>
                      <a:cubicBezTo>
                        <a:pt x="63690" y="0"/>
                        <a:pt x="63690" y="0"/>
                        <a:pt x="63690" y="0"/>
                      </a:cubicBezTo>
                      <a:cubicBezTo>
                        <a:pt x="29972" y="0"/>
                        <a:pt x="0" y="30063"/>
                        <a:pt x="0" y="63885"/>
                      </a:cubicBezTo>
                      <a:cubicBezTo>
                        <a:pt x="0" y="240507"/>
                        <a:pt x="0" y="240507"/>
                        <a:pt x="0" y="240507"/>
                      </a:cubicBezTo>
                      <a:cubicBezTo>
                        <a:pt x="322197" y="240507"/>
                        <a:pt x="322197" y="240507"/>
                        <a:pt x="322197" y="240507"/>
                      </a:cubicBezTo>
                      <a:cubicBezTo>
                        <a:pt x="322197" y="63885"/>
                        <a:pt x="322197" y="63885"/>
                        <a:pt x="322197" y="63885"/>
                      </a:cubicBezTo>
                      <a:cubicBezTo>
                        <a:pt x="322197" y="30063"/>
                        <a:pt x="292225" y="0"/>
                        <a:pt x="258507" y="0"/>
                      </a:cubicBezTo>
                      <a:close/>
                    </a:path>
                  </a:pathLst>
                </a:custGeom>
                <a:solidFill>
                  <a:schemeClr val="tx1">
                    <a:lumMod val="75000"/>
                    <a:lumOff val="25000"/>
                  </a:schemeClr>
                </a:solidFill>
                <a:ln>
                  <a:noFill/>
                </a:ln>
              </p:spPr>
              <p:txBody>
                <a:bodyPr/>
                <a:lstStyle/>
                <a:p>
                  <a:pPr>
                    <a:buFont typeface="Arial" charset="0"/>
                    <a:buNone/>
                  </a:pPr>
                  <a:endParaRPr lang="zh-CN" sz="1200">
                    <a:latin typeface="微软雅黑"/>
                    <a:ea typeface="微软雅黑"/>
                    <a:sym typeface="微软雅黑"/>
                  </a:endParaRPr>
                </a:p>
              </p:txBody>
            </p:sp>
            <p:sp>
              <p:nvSpPr>
                <p:cNvPr id="432" name="Freeform 138"/>
                <p:cNvSpPr/>
                <p:nvPr/>
              </p:nvSpPr>
              <p:spPr>
                <a:xfrm>
                  <a:off x="2332718" y="1795236"/>
                  <a:ext cx="30163" cy="71438"/>
                </a:xfrm>
                <a:custGeom>
                  <a:avLst/>
                  <a:gdLst/>
                  <a:ahLst/>
                  <a:cxnLst/>
                  <a:rect l="0" t="0" r="r" b="b"/>
                  <a:pathLst>
                    <a:path w="30163" h="71438">
                      <a:moveTo>
                        <a:pt x="30163" y="71438"/>
                      </a:moveTo>
                      <a:lnTo>
                        <a:pt x="30163" y="71438"/>
                      </a:lnTo>
                      <a:lnTo>
                        <a:pt x="15875" y="0"/>
                      </a:lnTo>
                      <a:lnTo>
                        <a:pt x="0" y="71438"/>
                      </a:lnTo>
                      <a:lnTo>
                        <a:pt x="30163" y="71438"/>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3" name="Freeform 139"/>
                <p:cNvSpPr/>
                <p:nvPr/>
              </p:nvSpPr>
              <p:spPr>
                <a:xfrm>
                  <a:off x="2332718" y="1866673"/>
                  <a:ext cx="30163" cy="11113"/>
                </a:xfrm>
                <a:custGeom>
                  <a:avLst/>
                  <a:gdLst/>
                  <a:ahLst/>
                  <a:cxnLst/>
                  <a:rect l="0" t="0" r="r" b="b"/>
                  <a:pathLst>
                    <a:path w="30163" h="11113">
                      <a:moveTo>
                        <a:pt x="0" y="0"/>
                      </a:moveTo>
                      <a:lnTo>
                        <a:pt x="0" y="0"/>
                      </a:lnTo>
                      <a:lnTo>
                        <a:pt x="15875" y="11113"/>
                      </a:lnTo>
                      <a:lnTo>
                        <a:pt x="30163" y="0"/>
                      </a:lnTo>
                      <a:lnTo>
                        <a:pt x="0" y="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4" name="Freeform 140"/>
                <p:cNvSpPr/>
                <p:nvPr/>
              </p:nvSpPr>
              <p:spPr>
                <a:xfrm>
                  <a:off x="2340656" y="1792061"/>
                  <a:ext cx="14288" cy="11113"/>
                </a:xfrm>
                <a:custGeom>
                  <a:avLst/>
                  <a:gdLst/>
                  <a:ahLst/>
                  <a:cxnLst/>
                  <a:rect l="0" t="0" r="r" b="b"/>
                  <a:pathLst>
                    <a:path w="14288" h="11113">
                      <a:moveTo>
                        <a:pt x="14288" y="3175"/>
                      </a:moveTo>
                      <a:lnTo>
                        <a:pt x="7938" y="11113"/>
                      </a:lnTo>
                      <a:lnTo>
                        <a:pt x="0" y="3175"/>
                      </a:lnTo>
                      <a:lnTo>
                        <a:pt x="7938" y="0"/>
                      </a:lnTo>
                      <a:lnTo>
                        <a:pt x="14288" y="3175"/>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5" name="Rectangle 141"/>
                <p:cNvSpPr/>
                <p:nvPr/>
              </p:nvSpPr>
              <p:spPr>
                <a:xfrm>
                  <a:off x="2220006" y="1903186"/>
                  <a:ext cx="82550" cy="46038"/>
                </a:xfrm>
                <a:prstGeom prst="rect">
                  <a:avLst/>
                </a:prstGeom>
                <a:solidFill>
                  <a:srgbClr val="FFFFFF"/>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sz="1200">
                    <a:latin typeface="微软雅黑"/>
                    <a:ea typeface="微软雅黑"/>
                    <a:sym typeface="微软雅黑"/>
                  </a:endParaRPr>
                </a:p>
              </p:txBody>
            </p:sp>
            <p:sp>
              <p:nvSpPr>
                <p:cNvPr id="436" name="Freeform 142"/>
                <p:cNvSpPr/>
                <p:nvPr/>
              </p:nvSpPr>
              <p:spPr>
                <a:xfrm>
                  <a:off x="2224768" y="1907948"/>
                  <a:ext cx="74613" cy="38100"/>
                </a:xfrm>
                <a:custGeom>
                  <a:avLst/>
                  <a:gdLst/>
                  <a:ahLst/>
                  <a:cxnLst/>
                  <a:rect l="0" t="0" r="r" b="b"/>
                  <a:pathLst>
                    <a:path w="74613" h="38100">
                      <a:moveTo>
                        <a:pt x="74613" y="38100"/>
                      </a:moveTo>
                      <a:lnTo>
                        <a:pt x="0" y="38100"/>
                      </a:lnTo>
                      <a:lnTo>
                        <a:pt x="0" y="0"/>
                      </a:lnTo>
                      <a:lnTo>
                        <a:pt x="74613" y="0"/>
                      </a:lnTo>
                      <a:lnTo>
                        <a:pt x="74613" y="3810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7" name="Freeform 143"/>
                <p:cNvSpPr/>
                <p:nvPr/>
              </p:nvSpPr>
              <p:spPr>
                <a:xfrm>
                  <a:off x="2227943" y="1911123"/>
                  <a:ext cx="71438" cy="34925"/>
                </a:xfrm>
                <a:custGeom>
                  <a:avLst/>
                  <a:gdLst/>
                  <a:ahLst/>
                  <a:cxnLst/>
                  <a:rect l="0" t="0" r="r" b="b"/>
                  <a:pathLst>
                    <a:path w="71438" h="34925">
                      <a:moveTo>
                        <a:pt x="71438" y="34925"/>
                      </a:moveTo>
                      <a:lnTo>
                        <a:pt x="0" y="34925"/>
                      </a:lnTo>
                      <a:lnTo>
                        <a:pt x="0" y="0"/>
                      </a:lnTo>
                      <a:lnTo>
                        <a:pt x="71438" y="0"/>
                      </a:lnTo>
                      <a:lnTo>
                        <a:pt x="71438" y="34925"/>
                      </a:lnTo>
                      <a:close/>
                    </a:path>
                  </a:pathLst>
                </a:custGeom>
                <a:solidFill>
                  <a:srgbClr val="FFFFFF"/>
                </a:solidFill>
                <a:ln>
                  <a:noFill/>
                </a:ln>
              </p:spPr>
              <p:txBody>
                <a:bodyPr/>
                <a:lstStyle/>
                <a:p>
                  <a:endParaRPr lang="zh-CN">
                    <a:latin typeface="微软雅黑"/>
                    <a:ea typeface="微软雅黑"/>
                    <a:sym typeface="微软雅黑"/>
                  </a:endParaRPr>
                </a:p>
              </p:txBody>
            </p:sp>
            <p:sp>
              <p:nvSpPr>
                <p:cNvPr id="438" name="Freeform 144"/>
                <p:cNvSpPr/>
                <p:nvPr/>
              </p:nvSpPr>
              <p:spPr>
                <a:xfrm>
                  <a:off x="2227943" y="1919061"/>
                  <a:ext cx="71438" cy="7938"/>
                </a:xfrm>
                <a:custGeom>
                  <a:avLst/>
                  <a:gdLst/>
                  <a:ahLst/>
                  <a:cxnLst/>
                  <a:rect l="0" t="0" r="r" b="b"/>
                  <a:pathLst>
                    <a:path w="71438" h="7938">
                      <a:moveTo>
                        <a:pt x="71438" y="7938"/>
                      </a:moveTo>
                      <a:lnTo>
                        <a:pt x="0" y="7938"/>
                      </a:lnTo>
                      <a:lnTo>
                        <a:pt x="0" y="0"/>
                      </a:lnTo>
                      <a:lnTo>
                        <a:pt x="71438" y="0"/>
                      </a:lnTo>
                      <a:lnTo>
                        <a:pt x="71438" y="7938"/>
                      </a:lnTo>
                      <a:close/>
                    </a:path>
                  </a:pathLst>
                </a:custGeom>
                <a:solidFill>
                  <a:srgbClr val="0382BE"/>
                </a:solidFill>
                <a:ln>
                  <a:noFill/>
                </a:ln>
              </p:spPr>
              <p:txBody>
                <a:bodyPr/>
                <a:lstStyle/>
                <a:p>
                  <a:endParaRPr lang="zh-CN">
                    <a:latin typeface="微软雅黑"/>
                    <a:ea typeface="微软雅黑"/>
                    <a:sym typeface="微软雅黑"/>
                  </a:endParaRPr>
                </a:p>
              </p:txBody>
            </p:sp>
          </p:grpSp>
          <p:grpSp>
            <p:nvGrpSpPr>
              <p:cNvPr id="191" name="组合 29"/>
              <p:cNvGrpSpPr/>
              <p:nvPr/>
            </p:nvGrpSpPr>
            <p:grpSpPr>
              <a:xfrm>
                <a:off x="6529957" y="8103286"/>
                <a:ext cx="859800" cy="2263396"/>
                <a:chOff x="1415480" y="1792524"/>
                <a:chExt cx="1008062" cy="3595688"/>
              </a:xfrm>
            </p:grpSpPr>
            <p:sp>
              <p:nvSpPr>
                <p:cNvPr id="311" name="矩形 310"/>
                <p:cNvSpPr/>
                <p:nvPr/>
              </p:nvSpPr>
              <p:spPr>
                <a:xfrm>
                  <a:off x="1415078" y="1791888"/>
                  <a:ext cx="1008812" cy="3595636"/>
                </a:xfrm>
                <a:prstGeom prst="rect">
                  <a:avLst/>
                </a:prstGeom>
                <a:solidFill>
                  <a:schemeClr val="bg1"/>
                </a:solidFill>
                <a:ln w="12700">
                  <a:solidFill>
                    <a:schemeClr val="tx1">
                      <a:lumMod val="50000"/>
                      <a:lumOff val="50000"/>
                    </a:schemeClr>
                  </a:solidFill>
                  <a:prstDash val="dash"/>
                  <a:miter/>
                </a:ln>
              </p:spPr>
              <p:txBody>
                <a:bodyPr/>
                <a:lstStyle/>
                <a:p>
                  <a:pPr>
                    <a:spcBef>
                      <a:spcPts val="0"/>
                    </a:spcBef>
                    <a:spcAft>
                      <a:spcPts val="0"/>
                    </a:spcAft>
                    <a:buFont typeface="Arial" charset="0"/>
                    <a:buNone/>
                    <a:defRPr>
                      <a:solidFill>
                        <a:schemeClr val="lt1"/>
                      </a:solidFill>
                    </a:defRPr>
                  </a:pPr>
                  <a:endParaRPr lang="zh-CN" sz="1400">
                    <a:latin typeface="微软雅黑"/>
                    <a:ea typeface="微软雅黑"/>
                    <a:sym typeface="微软雅黑"/>
                  </a:endParaRPr>
                </a:p>
              </p:txBody>
            </p:sp>
            <p:sp>
              <p:nvSpPr>
                <p:cNvPr id="312" name="矩形 311"/>
                <p:cNvSpPr/>
                <p:nvPr/>
              </p:nvSpPr>
              <p:spPr>
                <a:xfrm>
                  <a:off x="1707298" y="1909855"/>
                  <a:ext cx="184267" cy="120327"/>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3" name="Rectangle 8_3"/>
                <p:cNvSpPr/>
                <p:nvPr/>
              </p:nvSpPr>
              <p:spPr>
                <a:xfrm>
                  <a:off x="2073970" y="1909855"/>
                  <a:ext cx="184266" cy="12032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4" name="Rectangle 8_2"/>
                <p:cNvSpPr/>
                <p:nvPr/>
              </p:nvSpPr>
              <p:spPr>
                <a:xfrm>
                  <a:off x="1891565" y="1909855"/>
                  <a:ext cx="182405" cy="12032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5" name="Rectangle 8_1"/>
                <p:cNvSpPr/>
                <p:nvPr/>
              </p:nvSpPr>
              <p:spPr>
                <a:xfrm>
                  <a:off x="1523032" y="1909855"/>
                  <a:ext cx="184266" cy="12032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6" name="矩形 315"/>
                <p:cNvSpPr/>
                <p:nvPr/>
              </p:nvSpPr>
              <p:spPr>
                <a:xfrm>
                  <a:off x="1707298" y="2032541"/>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7" name="Rectangle 8_3"/>
                <p:cNvSpPr/>
                <p:nvPr/>
              </p:nvSpPr>
              <p:spPr>
                <a:xfrm>
                  <a:off x="2073970" y="2032541"/>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8" name="Rectangle 8_2"/>
                <p:cNvSpPr/>
                <p:nvPr/>
              </p:nvSpPr>
              <p:spPr>
                <a:xfrm>
                  <a:off x="1891565" y="2032541"/>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9" name="Rectangle 8_1"/>
                <p:cNvSpPr/>
                <p:nvPr/>
              </p:nvSpPr>
              <p:spPr>
                <a:xfrm>
                  <a:off x="1523032" y="2032541"/>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0" name="矩形 319"/>
                <p:cNvSpPr/>
                <p:nvPr/>
              </p:nvSpPr>
              <p:spPr>
                <a:xfrm>
                  <a:off x="1707298" y="2152868"/>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1" name="Rectangle 8_3"/>
                <p:cNvSpPr/>
                <p:nvPr/>
              </p:nvSpPr>
              <p:spPr>
                <a:xfrm>
                  <a:off x="2073970" y="2152868"/>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2" name="Rectangle 8_2"/>
                <p:cNvSpPr/>
                <p:nvPr/>
              </p:nvSpPr>
              <p:spPr>
                <a:xfrm>
                  <a:off x="1891565" y="2152868"/>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3" name="Rectangle 8_1"/>
                <p:cNvSpPr/>
                <p:nvPr/>
              </p:nvSpPr>
              <p:spPr>
                <a:xfrm>
                  <a:off x="1523032" y="2152868"/>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4" name="矩形 323"/>
                <p:cNvSpPr/>
                <p:nvPr/>
              </p:nvSpPr>
              <p:spPr>
                <a:xfrm>
                  <a:off x="1707298" y="2270835"/>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5" name="Rectangle 8_3"/>
                <p:cNvSpPr/>
                <p:nvPr/>
              </p:nvSpPr>
              <p:spPr>
                <a:xfrm>
                  <a:off x="2073970" y="2270835"/>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6" name="Rectangle 8_2"/>
                <p:cNvSpPr/>
                <p:nvPr/>
              </p:nvSpPr>
              <p:spPr>
                <a:xfrm>
                  <a:off x="1891565" y="2270835"/>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7" name="Rectangle 8_1"/>
                <p:cNvSpPr/>
                <p:nvPr/>
              </p:nvSpPr>
              <p:spPr>
                <a:xfrm>
                  <a:off x="1523032" y="2270835"/>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8" name="矩形 327"/>
                <p:cNvSpPr/>
                <p:nvPr/>
              </p:nvSpPr>
              <p:spPr>
                <a:xfrm>
                  <a:off x="1707298" y="2391161"/>
                  <a:ext cx="184267" cy="11796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9" name="Rectangle 8_3"/>
                <p:cNvSpPr/>
                <p:nvPr/>
              </p:nvSpPr>
              <p:spPr>
                <a:xfrm>
                  <a:off x="2073970" y="2391161"/>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0" name="Rectangle 8_2"/>
                <p:cNvSpPr/>
                <p:nvPr/>
              </p:nvSpPr>
              <p:spPr>
                <a:xfrm>
                  <a:off x="1891565" y="2391161"/>
                  <a:ext cx="182405"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1" name="Rectangle 8_1"/>
                <p:cNvSpPr/>
                <p:nvPr/>
              </p:nvSpPr>
              <p:spPr>
                <a:xfrm>
                  <a:off x="1523032" y="2391161"/>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2" name="矩形 331"/>
                <p:cNvSpPr/>
                <p:nvPr/>
              </p:nvSpPr>
              <p:spPr>
                <a:xfrm>
                  <a:off x="1707298" y="2502050"/>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3" name="Rectangle 8_3"/>
                <p:cNvSpPr/>
                <p:nvPr/>
              </p:nvSpPr>
              <p:spPr>
                <a:xfrm>
                  <a:off x="2073970" y="2502050"/>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4" name="Rectangle 8_2"/>
                <p:cNvSpPr/>
                <p:nvPr/>
              </p:nvSpPr>
              <p:spPr>
                <a:xfrm>
                  <a:off x="1891565" y="2502050"/>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5" name="Rectangle 8_1"/>
                <p:cNvSpPr/>
                <p:nvPr/>
              </p:nvSpPr>
              <p:spPr>
                <a:xfrm>
                  <a:off x="1523032" y="2502050"/>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6" name="矩形 335"/>
                <p:cNvSpPr/>
                <p:nvPr/>
              </p:nvSpPr>
              <p:spPr>
                <a:xfrm>
                  <a:off x="1707298" y="2622376"/>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7" name="Rectangle 8_3"/>
                <p:cNvSpPr/>
                <p:nvPr/>
              </p:nvSpPr>
              <p:spPr>
                <a:xfrm>
                  <a:off x="2073970" y="2622376"/>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8" name="Rectangle 8_2"/>
                <p:cNvSpPr/>
                <p:nvPr/>
              </p:nvSpPr>
              <p:spPr>
                <a:xfrm>
                  <a:off x="1891565" y="2622376"/>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9" name="Rectangle 8_1"/>
                <p:cNvSpPr/>
                <p:nvPr/>
              </p:nvSpPr>
              <p:spPr>
                <a:xfrm>
                  <a:off x="1523032" y="2622376"/>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0" name="矩形 339"/>
                <p:cNvSpPr/>
                <p:nvPr/>
              </p:nvSpPr>
              <p:spPr>
                <a:xfrm>
                  <a:off x="1707298" y="2737984"/>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1" name="Rectangle 8_3"/>
                <p:cNvSpPr/>
                <p:nvPr/>
              </p:nvSpPr>
              <p:spPr>
                <a:xfrm>
                  <a:off x="2073970" y="273798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2" name="Rectangle 8_2"/>
                <p:cNvSpPr/>
                <p:nvPr/>
              </p:nvSpPr>
              <p:spPr>
                <a:xfrm>
                  <a:off x="1891565" y="2737984"/>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3" name="Rectangle 8_1"/>
                <p:cNvSpPr/>
                <p:nvPr/>
              </p:nvSpPr>
              <p:spPr>
                <a:xfrm>
                  <a:off x="1523032" y="273798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4" name="矩形 343"/>
                <p:cNvSpPr/>
                <p:nvPr/>
              </p:nvSpPr>
              <p:spPr>
                <a:xfrm>
                  <a:off x="1707298" y="2858310"/>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5" name="Rectangle 8_3"/>
                <p:cNvSpPr/>
                <p:nvPr/>
              </p:nvSpPr>
              <p:spPr>
                <a:xfrm>
                  <a:off x="2073970" y="2858310"/>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6" name="Rectangle 8_2"/>
                <p:cNvSpPr/>
                <p:nvPr/>
              </p:nvSpPr>
              <p:spPr>
                <a:xfrm>
                  <a:off x="1891565" y="2858310"/>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7" name="Rectangle 8_1"/>
                <p:cNvSpPr/>
                <p:nvPr/>
              </p:nvSpPr>
              <p:spPr>
                <a:xfrm>
                  <a:off x="1523032" y="2858310"/>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8" name="矩形 347"/>
                <p:cNvSpPr/>
                <p:nvPr/>
              </p:nvSpPr>
              <p:spPr>
                <a:xfrm>
                  <a:off x="1707298" y="2990433"/>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9" name="Rectangle 8_3"/>
                <p:cNvSpPr/>
                <p:nvPr/>
              </p:nvSpPr>
              <p:spPr>
                <a:xfrm>
                  <a:off x="2073970" y="299043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0" name="Rectangle 8_2"/>
                <p:cNvSpPr/>
                <p:nvPr/>
              </p:nvSpPr>
              <p:spPr>
                <a:xfrm>
                  <a:off x="1891565" y="2990433"/>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1" name="Rectangle 8_1"/>
                <p:cNvSpPr/>
                <p:nvPr/>
              </p:nvSpPr>
              <p:spPr>
                <a:xfrm>
                  <a:off x="1523032" y="299043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2" name="矩形 351"/>
                <p:cNvSpPr/>
                <p:nvPr/>
              </p:nvSpPr>
              <p:spPr>
                <a:xfrm>
                  <a:off x="1707298" y="3110760"/>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3" name="Rectangle 8_3"/>
                <p:cNvSpPr/>
                <p:nvPr/>
              </p:nvSpPr>
              <p:spPr>
                <a:xfrm>
                  <a:off x="2073970" y="311076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4" name="Rectangle 8_2"/>
                <p:cNvSpPr/>
                <p:nvPr/>
              </p:nvSpPr>
              <p:spPr>
                <a:xfrm>
                  <a:off x="1891565" y="3110760"/>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5" name="Rectangle 8_1"/>
                <p:cNvSpPr/>
                <p:nvPr/>
              </p:nvSpPr>
              <p:spPr>
                <a:xfrm>
                  <a:off x="1523032" y="311076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6" name="矩形 355"/>
                <p:cNvSpPr/>
                <p:nvPr/>
              </p:nvSpPr>
              <p:spPr>
                <a:xfrm>
                  <a:off x="1707298" y="3221649"/>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7" name="Rectangle 8_3"/>
                <p:cNvSpPr/>
                <p:nvPr/>
              </p:nvSpPr>
              <p:spPr>
                <a:xfrm>
                  <a:off x="2073970" y="3221649"/>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8" name="Rectangle 8_2"/>
                <p:cNvSpPr/>
                <p:nvPr/>
              </p:nvSpPr>
              <p:spPr>
                <a:xfrm>
                  <a:off x="1891565" y="3221649"/>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9" name="Rectangle 8_1"/>
                <p:cNvSpPr/>
                <p:nvPr/>
              </p:nvSpPr>
              <p:spPr>
                <a:xfrm>
                  <a:off x="1523032" y="3221649"/>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0" name="矩形 359"/>
                <p:cNvSpPr/>
                <p:nvPr/>
              </p:nvSpPr>
              <p:spPr>
                <a:xfrm>
                  <a:off x="1707298" y="3341976"/>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1" name="Rectangle 8_3"/>
                <p:cNvSpPr/>
                <p:nvPr/>
              </p:nvSpPr>
              <p:spPr>
                <a:xfrm>
                  <a:off x="2073970" y="3341976"/>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2" name="Rectangle 8_2"/>
                <p:cNvSpPr/>
                <p:nvPr/>
              </p:nvSpPr>
              <p:spPr>
                <a:xfrm>
                  <a:off x="1891565" y="3341976"/>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3" name="Rectangle 8_1"/>
                <p:cNvSpPr/>
                <p:nvPr/>
              </p:nvSpPr>
              <p:spPr>
                <a:xfrm>
                  <a:off x="1523032" y="3341976"/>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4" name="矩形 363"/>
                <p:cNvSpPr/>
                <p:nvPr/>
              </p:nvSpPr>
              <p:spPr>
                <a:xfrm>
                  <a:off x="1707298" y="3457583"/>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5" name="Rectangle 8_3"/>
                <p:cNvSpPr/>
                <p:nvPr/>
              </p:nvSpPr>
              <p:spPr>
                <a:xfrm>
                  <a:off x="2073970" y="345758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6" name="Rectangle 8_2"/>
                <p:cNvSpPr/>
                <p:nvPr/>
              </p:nvSpPr>
              <p:spPr>
                <a:xfrm>
                  <a:off x="1891565" y="3457583"/>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7" name="Rectangle 8_1"/>
                <p:cNvSpPr/>
                <p:nvPr/>
              </p:nvSpPr>
              <p:spPr>
                <a:xfrm>
                  <a:off x="1523032" y="345758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8" name="矩形 367"/>
                <p:cNvSpPr/>
                <p:nvPr/>
              </p:nvSpPr>
              <p:spPr>
                <a:xfrm>
                  <a:off x="1707298" y="3577910"/>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9" name="Rectangle 8_3"/>
                <p:cNvSpPr/>
                <p:nvPr/>
              </p:nvSpPr>
              <p:spPr>
                <a:xfrm>
                  <a:off x="2073970" y="357791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0" name="Rectangle 8_2"/>
                <p:cNvSpPr/>
                <p:nvPr/>
              </p:nvSpPr>
              <p:spPr>
                <a:xfrm>
                  <a:off x="1891565" y="3577910"/>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1" name="Rectangle 8_1"/>
                <p:cNvSpPr/>
                <p:nvPr/>
              </p:nvSpPr>
              <p:spPr>
                <a:xfrm>
                  <a:off x="1523032" y="357791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2" name="矩形 371"/>
                <p:cNvSpPr/>
                <p:nvPr/>
              </p:nvSpPr>
              <p:spPr>
                <a:xfrm>
                  <a:off x="1707298" y="3700596"/>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3" name="Rectangle 8_3"/>
                <p:cNvSpPr/>
                <p:nvPr/>
              </p:nvSpPr>
              <p:spPr>
                <a:xfrm>
                  <a:off x="2073970" y="3700596"/>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4" name="Rectangle 8_2"/>
                <p:cNvSpPr/>
                <p:nvPr/>
              </p:nvSpPr>
              <p:spPr>
                <a:xfrm>
                  <a:off x="1891565" y="3700596"/>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5" name="Rectangle 8_1"/>
                <p:cNvSpPr/>
                <p:nvPr/>
              </p:nvSpPr>
              <p:spPr>
                <a:xfrm>
                  <a:off x="1523032" y="3700596"/>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6" name="矩形 375"/>
                <p:cNvSpPr/>
                <p:nvPr/>
              </p:nvSpPr>
              <p:spPr>
                <a:xfrm>
                  <a:off x="1707298" y="3820921"/>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7" name="Rectangle 8_3"/>
                <p:cNvSpPr/>
                <p:nvPr/>
              </p:nvSpPr>
              <p:spPr>
                <a:xfrm>
                  <a:off x="2073970" y="3820921"/>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8" name="Rectangle 8_2"/>
                <p:cNvSpPr/>
                <p:nvPr/>
              </p:nvSpPr>
              <p:spPr>
                <a:xfrm>
                  <a:off x="1891565" y="3820921"/>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9" name="Rectangle 8_1"/>
                <p:cNvSpPr/>
                <p:nvPr/>
              </p:nvSpPr>
              <p:spPr>
                <a:xfrm>
                  <a:off x="1523032" y="3820921"/>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0" name="矩形 379"/>
                <p:cNvSpPr/>
                <p:nvPr/>
              </p:nvSpPr>
              <p:spPr>
                <a:xfrm>
                  <a:off x="1707298" y="3938888"/>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1" name="Rectangle 8_3"/>
                <p:cNvSpPr/>
                <p:nvPr/>
              </p:nvSpPr>
              <p:spPr>
                <a:xfrm>
                  <a:off x="2073970" y="393888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2" name="Rectangle 8_2"/>
                <p:cNvSpPr/>
                <p:nvPr/>
              </p:nvSpPr>
              <p:spPr>
                <a:xfrm>
                  <a:off x="1891565" y="3938888"/>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3" name="Rectangle 8_1"/>
                <p:cNvSpPr/>
                <p:nvPr/>
              </p:nvSpPr>
              <p:spPr>
                <a:xfrm>
                  <a:off x="1523032" y="393888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4" name="矩形 383"/>
                <p:cNvSpPr/>
                <p:nvPr/>
              </p:nvSpPr>
              <p:spPr>
                <a:xfrm>
                  <a:off x="1707298" y="4059216"/>
                  <a:ext cx="184267" cy="11796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5" name="Rectangle 8_3"/>
                <p:cNvSpPr/>
                <p:nvPr/>
              </p:nvSpPr>
              <p:spPr>
                <a:xfrm>
                  <a:off x="2073970" y="4059216"/>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6" name="Rectangle 8_2"/>
                <p:cNvSpPr/>
                <p:nvPr/>
              </p:nvSpPr>
              <p:spPr>
                <a:xfrm>
                  <a:off x="1891565" y="4059216"/>
                  <a:ext cx="182405"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7" name="Rectangle 8_1"/>
                <p:cNvSpPr/>
                <p:nvPr/>
              </p:nvSpPr>
              <p:spPr>
                <a:xfrm>
                  <a:off x="1523032" y="4059216"/>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8" name="矩形 387"/>
                <p:cNvSpPr/>
                <p:nvPr/>
              </p:nvSpPr>
              <p:spPr>
                <a:xfrm>
                  <a:off x="1707298" y="4170104"/>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9" name="Rectangle 8_3"/>
                <p:cNvSpPr/>
                <p:nvPr/>
              </p:nvSpPr>
              <p:spPr>
                <a:xfrm>
                  <a:off x="2073970" y="4170104"/>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0" name="Rectangle 8_2"/>
                <p:cNvSpPr/>
                <p:nvPr/>
              </p:nvSpPr>
              <p:spPr>
                <a:xfrm>
                  <a:off x="1891565" y="4170104"/>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1" name="Rectangle 8_1"/>
                <p:cNvSpPr/>
                <p:nvPr/>
              </p:nvSpPr>
              <p:spPr>
                <a:xfrm>
                  <a:off x="1523032" y="4170104"/>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2" name="矩形 391"/>
                <p:cNvSpPr/>
                <p:nvPr/>
              </p:nvSpPr>
              <p:spPr>
                <a:xfrm>
                  <a:off x="1707298" y="4290431"/>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3" name="Rectangle 8_3"/>
                <p:cNvSpPr/>
                <p:nvPr/>
              </p:nvSpPr>
              <p:spPr>
                <a:xfrm>
                  <a:off x="2073970" y="4290431"/>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4" name="Rectangle 8_2"/>
                <p:cNvSpPr/>
                <p:nvPr/>
              </p:nvSpPr>
              <p:spPr>
                <a:xfrm>
                  <a:off x="1891565" y="4290431"/>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5" name="Rectangle 8_1"/>
                <p:cNvSpPr/>
                <p:nvPr/>
              </p:nvSpPr>
              <p:spPr>
                <a:xfrm>
                  <a:off x="1523032" y="4290431"/>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6" name="矩形 395"/>
                <p:cNvSpPr/>
                <p:nvPr/>
              </p:nvSpPr>
              <p:spPr>
                <a:xfrm>
                  <a:off x="1707298" y="4406038"/>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7" name="Rectangle 8_3"/>
                <p:cNvSpPr/>
                <p:nvPr/>
              </p:nvSpPr>
              <p:spPr>
                <a:xfrm>
                  <a:off x="2073970" y="440603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8" name="Rectangle 8_2"/>
                <p:cNvSpPr/>
                <p:nvPr/>
              </p:nvSpPr>
              <p:spPr>
                <a:xfrm>
                  <a:off x="1891565" y="4406038"/>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9" name="Rectangle 8_1"/>
                <p:cNvSpPr/>
                <p:nvPr/>
              </p:nvSpPr>
              <p:spPr>
                <a:xfrm>
                  <a:off x="1523032" y="440603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0" name="矩形 399"/>
                <p:cNvSpPr/>
                <p:nvPr/>
              </p:nvSpPr>
              <p:spPr>
                <a:xfrm>
                  <a:off x="1707298" y="4526365"/>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1" name="Rectangle 8_3"/>
                <p:cNvSpPr/>
                <p:nvPr/>
              </p:nvSpPr>
              <p:spPr>
                <a:xfrm>
                  <a:off x="2073970" y="4526365"/>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2" name="Rectangle 8_2"/>
                <p:cNvSpPr/>
                <p:nvPr/>
              </p:nvSpPr>
              <p:spPr>
                <a:xfrm>
                  <a:off x="1891565" y="4526365"/>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3" name="Rectangle 8_1"/>
                <p:cNvSpPr/>
                <p:nvPr/>
              </p:nvSpPr>
              <p:spPr>
                <a:xfrm>
                  <a:off x="1523032" y="4526365"/>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4" name="矩形 403"/>
                <p:cNvSpPr/>
                <p:nvPr/>
              </p:nvSpPr>
              <p:spPr>
                <a:xfrm>
                  <a:off x="1707298" y="4658488"/>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5" name="Rectangle 8_3"/>
                <p:cNvSpPr/>
                <p:nvPr/>
              </p:nvSpPr>
              <p:spPr>
                <a:xfrm>
                  <a:off x="2073970" y="465848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6" name="Rectangle 8_2"/>
                <p:cNvSpPr/>
                <p:nvPr/>
              </p:nvSpPr>
              <p:spPr>
                <a:xfrm>
                  <a:off x="1891565" y="4658488"/>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7" name="Rectangle 8_1"/>
                <p:cNvSpPr/>
                <p:nvPr/>
              </p:nvSpPr>
              <p:spPr>
                <a:xfrm>
                  <a:off x="1523032" y="465848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8" name="矩形 407"/>
                <p:cNvSpPr/>
                <p:nvPr/>
              </p:nvSpPr>
              <p:spPr>
                <a:xfrm>
                  <a:off x="1707298" y="4778814"/>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9" name="Rectangle 8_3"/>
                <p:cNvSpPr/>
                <p:nvPr/>
              </p:nvSpPr>
              <p:spPr>
                <a:xfrm>
                  <a:off x="2073970" y="4778814"/>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0" name="Rectangle 8_2"/>
                <p:cNvSpPr/>
                <p:nvPr/>
              </p:nvSpPr>
              <p:spPr>
                <a:xfrm>
                  <a:off x="1891565" y="4778814"/>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1" name="Rectangle 8_1"/>
                <p:cNvSpPr/>
                <p:nvPr/>
              </p:nvSpPr>
              <p:spPr>
                <a:xfrm>
                  <a:off x="1523032" y="4778814"/>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2" name="矩形 411"/>
                <p:cNvSpPr/>
                <p:nvPr/>
              </p:nvSpPr>
              <p:spPr>
                <a:xfrm>
                  <a:off x="1707298" y="4889704"/>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3" name="Rectangle 8_3"/>
                <p:cNvSpPr/>
                <p:nvPr/>
              </p:nvSpPr>
              <p:spPr>
                <a:xfrm>
                  <a:off x="2073970" y="488970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4" name="Rectangle 8_2"/>
                <p:cNvSpPr/>
                <p:nvPr/>
              </p:nvSpPr>
              <p:spPr>
                <a:xfrm>
                  <a:off x="1891565" y="4889704"/>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5" name="Rectangle 8_1"/>
                <p:cNvSpPr/>
                <p:nvPr/>
              </p:nvSpPr>
              <p:spPr>
                <a:xfrm>
                  <a:off x="1523032" y="488970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6" name="矩形 415"/>
                <p:cNvSpPr/>
                <p:nvPr/>
              </p:nvSpPr>
              <p:spPr>
                <a:xfrm>
                  <a:off x="1707298" y="5010029"/>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7" name="Rectangle 8_3"/>
                <p:cNvSpPr/>
                <p:nvPr/>
              </p:nvSpPr>
              <p:spPr>
                <a:xfrm>
                  <a:off x="2073970" y="5010029"/>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8" name="Rectangle 8_2"/>
                <p:cNvSpPr/>
                <p:nvPr/>
              </p:nvSpPr>
              <p:spPr>
                <a:xfrm>
                  <a:off x="1891565" y="5010029"/>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9" name="Rectangle 8_1"/>
                <p:cNvSpPr/>
                <p:nvPr/>
              </p:nvSpPr>
              <p:spPr>
                <a:xfrm>
                  <a:off x="1523032" y="5010029"/>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0" name="矩形 419"/>
                <p:cNvSpPr/>
                <p:nvPr/>
              </p:nvSpPr>
              <p:spPr>
                <a:xfrm>
                  <a:off x="1707298" y="5125638"/>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1" name="Rectangle 8_3"/>
                <p:cNvSpPr/>
                <p:nvPr/>
              </p:nvSpPr>
              <p:spPr>
                <a:xfrm>
                  <a:off x="2073970" y="512563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2" name="Rectangle 8_2"/>
                <p:cNvSpPr/>
                <p:nvPr/>
              </p:nvSpPr>
              <p:spPr>
                <a:xfrm>
                  <a:off x="1891565" y="5125638"/>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3" name="Rectangle 8_1"/>
                <p:cNvSpPr/>
                <p:nvPr/>
              </p:nvSpPr>
              <p:spPr>
                <a:xfrm>
                  <a:off x="1523032" y="512563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4" name="矩形 423"/>
                <p:cNvSpPr/>
                <p:nvPr/>
              </p:nvSpPr>
              <p:spPr>
                <a:xfrm>
                  <a:off x="1707298" y="5245963"/>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5" name="Rectangle 8_3"/>
                <p:cNvSpPr/>
                <p:nvPr/>
              </p:nvSpPr>
              <p:spPr>
                <a:xfrm>
                  <a:off x="2073970" y="5245963"/>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6" name="Rectangle 8_2"/>
                <p:cNvSpPr/>
                <p:nvPr/>
              </p:nvSpPr>
              <p:spPr>
                <a:xfrm>
                  <a:off x="1891565" y="5245963"/>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7" name="Rectangle 8_1"/>
                <p:cNvSpPr/>
                <p:nvPr/>
              </p:nvSpPr>
              <p:spPr>
                <a:xfrm>
                  <a:off x="1523032" y="5245963"/>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grpSp>
          <p:sp>
            <p:nvSpPr>
              <p:cNvPr id="192" name="矩形 191"/>
              <p:cNvSpPr/>
              <p:nvPr/>
            </p:nvSpPr>
            <p:spPr>
              <a:xfrm>
                <a:off x="7758360" y="8099915"/>
                <a:ext cx="1719292" cy="2263363"/>
              </a:xfrm>
              <a:prstGeom prst="rect">
                <a:avLst/>
              </a:prstGeom>
              <a:solidFill>
                <a:schemeClr val="bg1"/>
              </a:solidFill>
              <a:ln w="12700">
                <a:solidFill>
                  <a:schemeClr val="tx1">
                    <a:lumMod val="50000"/>
                    <a:lumOff val="50000"/>
                  </a:schemeClr>
                </a:solidFill>
                <a:prstDash val="dash"/>
                <a:miter/>
              </a:ln>
            </p:spPr>
            <p:txBody>
              <a:bodyPr/>
              <a:lstStyle/>
              <a:p>
                <a:pPr>
                  <a:spcBef>
                    <a:spcPts val="0"/>
                  </a:spcBef>
                  <a:spcAft>
                    <a:spcPts val="0"/>
                  </a:spcAft>
                  <a:buFont typeface="Arial" charset="0"/>
                  <a:buNone/>
                  <a:defRPr>
                    <a:solidFill>
                      <a:schemeClr val="lt1"/>
                    </a:solidFill>
                  </a:defRPr>
                </a:pPr>
                <a:endParaRPr lang="zh-CN" sz="1400">
                  <a:latin typeface="微软雅黑"/>
                  <a:ea typeface="微软雅黑"/>
                  <a:sym typeface="微软雅黑"/>
                </a:endParaRPr>
              </a:p>
            </p:txBody>
          </p:sp>
          <p:sp>
            <p:nvSpPr>
              <p:cNvPr id="193" name="矩形 192"/>
              <p:cNvSpPr/>
              <p:nvPr/>
            </p:nvSpPr>
            <p:spPr>
              <a:xfrm>
                <a:off x="7890124" y="8159321"/>
                <a:ext cx="146053" cy="297029"/>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p0</a:t>
                </a:r>
              </a:p>
            </p:txBody>
          </p:sp>
          <p:sp>
            <p:nvSpPr>
              <p:cNvPr id="194" name="矩形 193"/>
              <p:cNvSpPr/>
              <p:nvPr/>
            </p:nvSpPr>
            <p:spPr>
              <a:xfrm>
                <a:off x="7890124" y="8527637"/>
                <a:ext cx="146053" cy="297029"/>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p1</a:t>
                </a:r>
              </a:p>
            </p:txBody>
          </p:sp>
          <p:sp>
            <p:nvSpPr>
              <p:cNvPr id="195" name="矩形 194"/>
              <p:cNvSpPr/>
              <p:nvPr/>
            </p:nvSpPr>
            <p:spPr>
              <a:xfrm>
                <a:off x="7890124" y="8897439"/>
                <a:ext cx="146053" cy="295544"/>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p2</a:t>
                </a:r>
              </a:p>
            </p:txBody>
          </p:sp>
          <p:sp>
            <p:nvSpPr>
              <p:cNvPr id="196" name="矩形 195"/>
              <p:cNvSpPr/>
              <p:nvPr/>
            </p:nvSpPr>
            <p:spPr>
              <a:xfrm>
                <a:off x="7890124" y="9265756"/>
                <a:ext cx="146053" cy="295544"/>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p3</a:t>
                </a:r>
              </a:p>
            </p:txBody>
          </p:sp>
          <p:sp>
            <p:nvSpPr>
              <p:cNvPr id="197" name="矩形 196"/>
              <p:cNvSpPr/>
              <p:nvPr/>
            </p:nvSpPr>
            <p:spPr>
              <a:xfrm>
                <a:off x="7890124" y="10002388"/>
                <a:ext cx="146053" cy="297029"/>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pn</a:t>
                </a:r>
              </a:p>
            </p:txBody>
          </p:sp>
          <p:cxnSp>
            <p:nvCxnSpPr>
              <p:cNvPr id="198" name="直接连接符 550"/>
              <p:cNvCxnSpPr/>
              <p:nvPr/>
            </p:nvCxnSpPr>
            <p:spPr>
              <a:xfrm>
                <a:off x="7966326" y="9634072"/>
                <a:ext cx="0" cy="291089"/>
              </a:xfrm>
              <a:prstGeom prst="line">
                <a:avLst/>
              </a:prstGeom>
              <a:ln w="6350">
                <a:solidFill>
                  <a:schemeClr val="tx1"/>
                </a:solidFill>
                <a:prstDash val="dash"/>
                <a:miter/>
              </a:ln>
            </p:spPr>
          </p:cxnSp>
          <p:sp>
            <p:nvSpPr>
              <p:cNvPr id="199" name="矩形 198"/>
              <p:cNvSpPr/>
              <p:nvPr/>
            </p:nvSpPr>
            <p:spPr>
              <a:xfrm>
                <a:off x="8264781" y="8163777"/>
                <a:ext cx="157166" cy="74257"/>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0" name="Rectangle 8_3"/>
              <p:cNvSpPr/>
              <p:nvPr/>
            </p:nvSpPr>
            <p:spPr>
              <a:xfrm>
                <a:off x="8579111" y="8163777"/>
                <a:ext cx="155578" cy="7425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1" name="Rectangle 8_2"/>
              <p:cNvSpPr/>
              <p:nvPr/>
            </p:nvSpPr>
            <p:spPr>
              <a:xfrm>
                <a:off x="8421947" y="8163777"/>
                <a:ext cx="157165" cy="7425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2" name="Rectangle 8_1"/>
              <p:cNvSpPr/>
              <p:nvPr/>
            </p:nvSpPr>
            <p:spPr>
              <a:xfrm>
                <a:off x="8107616" y="8163777"/>
                <a:ext cx="157165" cy="7425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3" name="矩形 202"/>
              <p:cNvSpPr/>
              <p:nvPr/>
            </p:nvSpPr>
            <p:spPr>
              <a:xfrm>
                <a:off x="8264781" y="8241005"/>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4" name="Rectangle 8_3"/>
              <p:cNvSpPr/>
              <p:nvPr/>
            </p:nvSpPr>
            <p:spPr>
              <a:xfrm>
                <a:off x="8579111" y="8241005"/>
                <a:ext cx="157166"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5" name="Rectangle 8_2"/>
              <p:cNvSpPr/>
              <p:nvPr/>
            </p:nvSpPr>
            <p:spPr>
              <a:xfrm>
                <a:off x="8421947" y="8241005"/>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6" name="Rectangle 8_1"/>
              <p:cNvSpPr/>
              <p:nvPr/>
            </p:nvSpPr>
            <p:spPr>
              <a:xfrm>
                <a:off x="8109203" y="8241005"/>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7" name="矩形 206"/>
              <p:cNvSpPr/>
              <p:nvPr/>
            </p:nvSpPr>
            <p:spPr>
              <a:xfrm>
                <a:off x="8264781" y="8316747"/>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8" name="Rectangle 8_3"/>
              <p:cNvSpPr/>
              <p:nvPr/>
            </p:nvSpPr>
            <p:spPr>
              <a:xfrm>
                <a:off x="8579111" y="8316747"/>
                <a:ext cx="157166"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9" name="Rectangle 8_2"/>
              <p:cNvSpPr/>
              <p:nvPr/>
            </p:nvSpPr>
            <p:spPr>
              <a:xfrm>
                <a:off x="8421947" y="8316747"/>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0" name="Rectangle 8_1"/>
              <p:cNvSpPr/>
              <p:nvPr/>
            </p:nvSpPr>
            <p:spPr>
              <a:xfrm>
                <a:off x="8109203" y="8316747"/>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1" name="矩形 210"/>
              <p:cNvSpPr/>
              <p:nvPr/>
            </p:nvSpPr>
            <p:spPr>
              <a:xfrm>
                <a:off x="8264781" y="8389519"/>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2" name="Rectangle 8_3"/>
              <p:cNvSpPr/>
              <p:nvPr/>
            </p:nvSpPr>
            <p:spPr>
              <a:xfrm>
                <a:off x="8579111" y="8389519"/>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3" name="Rectangle 8_2"/>
              <p:cNvSpPr/>
              <p:nvPr/>
            </p:nvSpPr>
            <p:spPr>
              <a:xfrm>
                <a:off x="8421947" y="8389519"/>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4" name="Rectangle 8_1"/>
              <p:cNvSpPr/>
              <p:nvPr/>
            </p:nvSpPr>
            <p:spPr>
              <a:xfrm>
                <a:off x="8107616" y="8389519"/>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5" name="矩形 214"/>
              <p:cNvSpPr/>
              <p:nvPr/>
            </p:nvSpPr>
            <p:spPr>
              <a:xfrm>
                <a:off x="8264781" y="8511301"/>
                <a:ext cx="157166" cy="77228"/>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6" name="Rectangle 8_3"/>
              <p:cNvSpPr/>
              <p:nvPr/>
            </p:nvSpPr>
            <p:spPr>
              <a:xfrm>
                <a:off x="8579111" y="8511301"/>
                <a:ext cx="157166" cy="77228"/>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7" name="Rectangle 8_2"/>
              <p:cNvSpPr/>
              <p:nvPr/>
            </p:nvSpPr>
            <p:spPr>
              <a:xfrm>
                <a:off x="8421947" y="8511301"/>
                <a:ext cx="157165" cy="77228"/>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8" name="Rectangle 8_1"/>
              <p:cNvSpPr/>
              <p:nvPr/>
            </p:nvSpPr>
            <p:spPr>
              <a:xfrm>
                <a:off x="8109203" y="8511301"/>
                <a:ext cx="155578" cy="77228"/>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9" name="矩形 218"/>
              <p:cNvSpPr/>
              <p:nvPr/>
            </p:nvSpPr>
            <p:spPr>
              <a:xfrm>
                <a:off x="8264781" y="8588529"/>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0" name="Rectangle 8_3"/>
              <p:cNvSpPr/>
              <p:nvPr/>
            </p:nvSpPr>
            <p:spPr>
              <a:xfrm>
                <a:off x="8579111" y="8588529"/>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1" name="Rectangle 8_2"/>
              <p:cNvSpPr/>
              <p:nvPr/>
            </p:nvSpPr>
            <p:spPr>
              <a:xfrm>
                <a:off x="8421947" y="8588529"/>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2" name="Rectangle 8_1"/>
              <p:cNvSpPr/>
              <p:nvPr/>
            </p:nvSpPr>
            <p:spPr>
              <a:xfrm>
                <a:off x="8109203" y="8588529"/>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3" name="矩形 222"/>
              <p:cNvSpPr/>
              <p:nvPr/>
            </p:nvSpPr>
            <p:spPr>
              <a:xfrm>
                <a:off x="8264781" y="8661300"/>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4" name="Rectangle 8_3"/>
              <p:cNvSpPr/>
              <p:nvPr/>
            </p:nvSpPr>
            <p:spPr>
              <a:xfrm>
                <a:off x="8579111" y="8661300"/>
                <a:ext cx="157166"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5" name="Rectangle 8_2"/>
              <p:cNvSpPr/>
              <p:nvPr/>
            </p:nvSpPr>
            <p:spPr>
              <a:xfrm>
                <a:off x="8421947" y="8661300"/>
                <a:ext cx="157165"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6" name="Rectangle 8_1"/>
              <p:cNvSpPr/>
              <p:nvPr/>
            </p:nvSpPr>
            <p:spPr>
              <a:xfrm>
                <a:off x="8109203" y="8661300"/>
                <a:ext cx="155578"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7" name="矩形 226"/>
              <p:cNvSpPr/>
              <p:nvPr/>
            </p:nvSpPr>
            <p:spPr>
              <a:xfrm>
                <a:off x="8264781" y="8737043"/>
                <a:ext cx="157166" cy="7425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8" name="Rectangle 8_3"/>
              <p:cNvSpPr/>
              <p:nvPr/>
            </p:nvSpPr>
            <p:spPr>
              <a:xfrm>
                <a:off x="8579111" y="8737043"/>
                <a:ext cx="157166" cy="7425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9" name="Rectangle 8_2"/>
              <p:cNvSpPr/>
              <p:nvPr/>
            </p:nvSpPr>
            <p:spPr>
              <a:xfrm>
                <a:off x="8421947" y="8737043"/>
                <a:ext cx="157165" cy="7425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0" name="Rectangle 8_1"/>
              <p:cNvSpPr/>
              <p:nvPr/>
            </p:nvSpPr>
            <p:spPr>
              <a:xfrm>
                <a:off x="8109203" y="8737043"/>
                <a:ext cx="155578" cy="7425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1" name="矩形 230"/>
              <p:cNvSpPr/>
              <p:nvPr/>
            </p:nvSpPr>
            <p:spPr>
              <a:xfrm>
                <a:off x="8264781" y="8901894"/>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2" name="Rectangle 8_3"/>
              <p:cNvSpPr/>
              <p:nvPr/>
            </p:nvSpPr>
            <p:spPr>
              <a:xfrm>
                <a:off x="8579111" y="8901894"/>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3" name="Rectangle 8_2"/>
              <p:cNvSpPr/>
              <p:nvPr/>
            </p:nvSpPr>
            <p:spPr>
              <a:xfrm>
                <a:off x="8421947" y="8901894"/>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4" name="Rectangle 8_1"/>
              <p:cNvSpPr/>
              <p:nvPr/>
            </p:nvSpPr>
            <p:spPr>
              <a:xfrm>
                <a:off x="8107616" y="8901894"/>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5" name="矩形 234"/>
              <p:cNvSpPr/>
              <p:nvPr/>
            </p:nvSpPr>
            <p:spPr>
              <a:xfrm>
                <a:off x="8264781" y="8973181"/>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6" name="Rectangle 8_3"/>
              <p:cNvSpPr/>
              <p:nvPr/>
            </p:nvSpPr>
            <p:spPr>
              <a:xfrm>
                <a:off x="8579111" y="8973181"/>
                <a:ext cx="157166"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7" name="Rectangle 8_2"/>
              <p:cNvSpPr/>
              <p:nvPr/>
            </p:nvSpPr>
            <p:spPr>
              <a:xfrm>
                <a:off x="8421947" y="8973181"/>
                <a:ext cx="157165"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8" name="Rectangle 8_1"/>
              <p:cNvSpPr/>
              <p:nvPr/>
            </p:nvSpPr>
            <p:spPr>
              <a:xfrm>
                <a:off x="8109203" y="8973181"/>
                <a:ext cx="155578"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9" name="矩形 238"/>
              <p:cNvSpPr/>
              <p:nvPr/>
            </p:nvSpPr>
            <p:spPr>
              <a:xfrm>
                <a:off x="8264781" y="9048924"/>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0" name="Rectangle 8_3"/>
              <p:cNvSpPr/>
              <p:nvPr/>
            </p:nvSpPr>
            <p:spPr>
              <a:xfrm>
                <a:off x="8579111" y="9048924"/>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1" name="Rectangle 8_2"/>
              <p:cNvSpPr/>
              <p:nvPr/>
            </p:nvSpPr>
            <p:spPr>
              <a:xfrm>
                <a:off x="8421947" y="9048924"/>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2" name="Rectangle 8_1"/>
              <p:cNvSpPr/>
              <p:nvPr/>
            </p:nvSpPr>
            <p:spPr>
              <a:xfrm>
                <a:off x="8109203" y="9048924"/>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3" name="矩形 242"/>
              <p:cNvSpPr/>
              <p:nvPr/>
            </p:nvSpPr>
            <p:spPr>
              <a:xfrm>
                <a:off x="8264781" y="9138033"/>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4" name="Rectangle 8_3"/>
              <p:cNvSpPr/>
              <p:nvPr/>
            </p:nvSpPr>
            <p:spPr>
              <a:xfrm>
                <a:off x="8579111" y="9138033"/>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5" name="Rectangle 8_2"/>
              <p:cNvSpPr/>
              <p:nvPr/>
            </p:nvSpPr>
            <p:spPr>
              <a:xfrm>
                <a:off x="8421947" y="9138033"/>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6" name="Rectangle 8_1"/>
              <p:cNvSpPr/>
              <p:nvPr/>
            </p:nvSpPr>
            <p:spPr>
              <a:xfrm>
                <a:off x="8107616" y="9138033"/>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7" name="矩形 246"/>
              <p:cNvSpPr/>
              <p:nvPr/>
            </p:nvSpPr>
            <p:spPr>
              <a:xfrm>
                <a:off x="8264781" y="9265756"/>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8" name="Rectangle 8_3"/>
              <p:cNvSpPr/>
              <p:nvPr/>
            </p:nvSpPr>
            <p:spPr>
              <a:xfrm>
                <a:off x="8579111" y="9265756"/>
                <a:ext cx="157166"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9" name="Rectangle 8_2"/>
              <p:cNvSpPr/>
              <p:nvPr/>
            </p:nvSpPr>
            <p:spPr>
              <a:xfrm>
                <a:off x="8421947" y="9265756"/>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0" name="Rectangle 8_1"/>
              <p:cNvSpPr/>
              <p:nvPr/>
            </p:nvSpPr>
            <p:spPr>
              <a:xfrm>
                <a:off x="8109203" y="9265756"/>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1" name="矩形 250"/>
              <p:cNvSpPr/>
              <p:nvPr/>
            </p:nvSpPr>
            <p:spPr>
              <a:xfrm>
                <a:off x="8264781" y="9341497"/>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2" name="Rectangle 8_3"/>
              <p:cNvSpPr/>
              <p:nvPr/>
            </p:nvSpPr>
            <p:spPr>
              <a:xfrm>
                <a:off x="8579111" y="9341497"/>
                <a:ext cx="157166"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3" name="Rectangle 8_2"/>
              <p:cNvSpPr/>
              <p:nvPr/>
            </p:nvSpPr>
            <p:spPr>
              <a:xfrm>
                <a:off x="8421947" y="9341497"/>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4" name="Rectangle 8_1"/>
              <p:cNvSpPr/>
              <p:nvPr/>
            </p:nvSpPr>
            <p:spPr>
              <a:xfrm>
                <a:off x="8109203" y="9341497"/>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5" name="矩形 254"/>
              <p:cNvSpPr/>
              <p:nvPr/>
            </p:nvSpPr>
            <p:spPr>
              <a:xfrm>
                <a:off x="8264781" y="9414270"/>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6" name="Rectangle 8_3"/>
              <p:cNvSpPr/>
              <p:nvPr/>
            </p:nvSpPr>
            <p:spPr>
              <a:xfrm>
                <a:off x="8579111" y="9414270"/>
                <a:ext cx="157166"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7" name="Rectangle 8_2"/>
              <p:cNvSpPr/>
              <p:nvPr/>
            </p:nvSpPr>
            <p:spPr>
              <a:xfrm>
                <a:off x="8421947" y="9414270"/>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8" name="Rectangle 8_1"/>
              <p:cNvSpPr/>
              <p:nvPr/>
            </p:nvSpPr>
            <p:spPr>
              <a:xfrm>
                <a:off x="8109203" y="9414270"/>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9" name="矩形 258"/>
              <p:cNvSpPr/>
              <p:nvPr/>
            </p:nvSpPr>
            <p:spPr>
              <a:xfrm>
                <a:off x="8264781" y="9490012"/>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0" name="Rectangle 8_3"/>
              <p:cNvSpPr/>
              <p:nvPr/>
            </p:nvSpPr>
            <p:spPr>
              <a:xfrm>
                <a:off x="8579111" y="9490012"/>
                <a:ext cx="157166"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1" name="Rectangle 8_2"/>
              <p:cNvSpPr/>
              <p:nvPr/>
            </p:nvSpPr>
            <p:spPr>
              <a:xfrm>
                <a:off x="8421947" y="9490012"/>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2" name="Rectangle 8_1"/>
              <p:cNvSpPr/>
              <p:nvPr/>
            </p:nvSpPr>
            <p:spPr>
              <a:xfrm>
                <a:off x="8109203" y="9490012"/>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3" name="矩形 262"/>
              <p:cNvSpPr/>
              <p:nvPr/>
            </p:nvSpPr>
            <p:spPr>
              <a:xfrm>
                <a:off x="8264781" y="9968229"/>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4" name="Rectangle 8_3"/>
              <p:cNvSpPr/>
              <p:nvPr/>
            </p:nvSpPr>
            <p:spPr>
              <a:xfrm>
                <a:off x="8579111" y="9968229"/>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5" name="Rectangle 8_2"/>
              <p:cNvSpPr/>
              <p:nvPr/>
            </p:nvSpPr>
            <p:spPr>
              <a:xfrm>
                <a:off x="8421947" y="9968229"/>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6" name="Rectangle 8_1"/>
              <p:cNvSpPr/>
              <p:nvPr/>
            </p:nvSpPr>
            <p:spPr>
              <a:xfrm>
                <a:off x="8107616" y="9968229"/>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7" name="矩形 266"/>
              <p:cNvSpPr/>
              <p:nvPr/>
            </p:nvSpPr>
            <p:spPr>
              <a:xfrm>
                <a:off x="8264781" y="10039516"/>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8" name="Rectangle 8_3"/>
              <p:cNvSpPr/>
              <p:nvPr/>
            </p:nvSpPr>
            <p:spPr>
              <a:xfrm>
                <a:off x="8579111" y="10039516"/>
                <a:ext cx="157166"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9" name="Rectangle 8_2"/>
              <p:cNvSpPr/>
              <p:nvPr/>
            </p:nvSpPr>
            <p:spPr>
              <a:xfrm>
                <a:off x="8421947" y="10039516"/>
                <a:ext cx="157165"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0" name="Rectangle 8_1"/>
              <p:cNvSpPr/>
              <p:nvPr/>
            </p:nvSpPr>
            <p:spPr>
              <a:xfrm>
                <a:off x="8109203" y="10039516"/>
                <a:ext cx="155578"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1" name="矩形 270"/>
              <p:cNvSpPr/>
              <p:nvPr/>
            </p:nvSpPr>
            <p:spPr>
              <a:xfrm>
                <a:off x="8264781" y="10115259"/>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2" name="Rectangle 8_3"/>
              <p:cNvSpPr/>
              <p:nvPr/>
            </p:nvSpPr>
            <p:spPr>
              <a:xfrm>
                <a:off x="8579111" y="10115259"/>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3" name="Rectangle 8_2"/>
              <p:cNvSpPr/>
              <p:nvPr/>
            </p:nvSpPr>
            <p:spPr>
              <a:xfrm>
                <a:off x="8421947" y="10115259"/>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4" name="Rectangle 8_1"/>
              <p:cNvSpPr/>
              <p:nvPr/>
            </p:nvSpPr>
            <p:spPr>
              <a:xfrm>
                <a:off x="8109203" y="10115259"/>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5" name="矩形 274"/>
              <p:cNvSpPr/>
              <p:nvPr/>
            </p:nvSpPr>
            <p:spPr>
              <a:xfrm>
                <a:off x="8264781" y="10189517"/>
                <a:ext cx="157166" cy="7425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6" name="Rectangle 8_3"/>
              <p:cNvSpPr/>
              <p:nvPr/>
            </p:nvSpPr>
            <p:spPr>
              <a:xfrm>
                <a:off x="8579111" y="10189517"/>
                <a:ext cx="157166" cy="7425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7" name="Rectangle 8_2"/>
              <p:cNvSpPr/>
              <p:nvPr/>
            </p:nvSpPr>
            <p:spPr>
              <a:xfrm>
                <a:off x="8421947" y="10189517"/>
                <a:ext cx="157165" cy="7425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8" name="Rectangle 8_1"/>
              <p:cNvSpPr/>
              <p:nvPr/>
            </p:nvSpPr>
            <p:spPr>
              <a:xfrm>
                <a:off x="8109203" y="10189517"/>
                <a:ext cx="155578" cy="7425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9" name="矩形 278"/>
              <p:cNvSpPr/>
              <p:nvPr/>
            </p:nvSpPr>
            <p:spPr>
              <a:xfrm>
                <a:off x="8264781" y="10263774"/>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0" name="Rectangle 8_3"/>
              <p:cNvSpPr/>
              <p:nvPr/>
            </p:nvSpPr>
            <p:spPr>
              <a:xfrm>
                <a:off x="8579111" y="10263774"/>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1" name="Rectangle 8_2"/>
              <p:cNvSpPr/>
              <p:nvPr/>
            </p:nvSpPr>
            <p:spPr>
              <a:xfrm>
                <a:off x="8421947" y="10263774"/>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2" name="Rectangle 8_1"/>
              <p:cNvSpPr/>
              <p:nvPr/>
            </p:nvSpPr>
            <p:spPr>
              <a:xfrm>
                <a:off x="8109203" y="10263774"/>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3" name="矩形 282"/>
              <p:cNvSpPr/>
              <p:nvPr/>
            </p:nvSpPr>
            <p:spPr>
              <a:xfrm>
                <a:off x="8264781" y="8517242"/>
                <a:ext cx="157166" cy="75742"/>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4" name="Rectangle 8_3"/>
              <p:cNvSpPr/>
              <p:nvPr/>
            </p:nvSpPr>
            <p:spPr>
              <a:xfrm>
                <a:off x="8579111" y="8517242"/>
                <a:ext cx="155578" cy="75742"/>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5" name="Rectangle 8_2"/>
              <p:cNvSpPr/>
              <p:nvPr/>
            </p:nvSpPr>
            <p:spPr>
              <a:xfrm>
                <a:off x="8421947" y="8517242"/>
                <a:ext cx="157165" cy="75742"/>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6" name="Rectangle 8_1"/>
              <p:cNvSpPr/>
              <p:nvPr/>
            </p:nvSpPr>
            <p:spPr>
              <a:xfrm>
                <a:off x="8107616" y="8517242"/>
                <a:ext cx="157165" cy="75742"/>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7" name="矩形 286"/>
              <p:cNvSpPr/>
              <p:nvPr/>
            </p:nvSpPr>
            <p:spPr>
              <a:xfrm>
                <a:off x="8261606" y="8901894"/>
                <a:ext cx="155578" cy="75743"/>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8" name="Rectangle 8_3"/>
              <p:cNvSpPr/>
              <p:nvPr/>
            </p:nvSpPr>
            <p:spPr>
              <a:xfrm>
                <a:off x="8574349" y="8901894"/>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9" name="Rectangle 8_2"/>
              <p:cNvSpPr/>
              <p:nvPr/>
            </p:nvSpPr>
            <p:spPr>
              <a:xfrm>
                <a:off x="8417184" y="8901894"/>
                <a:ext cx="157166"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0" name="Rectangle 8_1"/>
              <p:cNvSpPr/>
              <p:nvPr/>
            </p:nvSpPr>
            <p:spPr>
              <a:xfrm>
                <a:off x="8104441" y="8901894"/>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1" name="矩形 290"/>
              <p:cNvSpPr/>
              <p:nvPr/>
            </p:nvSpPr>
            <p:spPr>
              <a:xfrm>
                <a:off x="8264781" y="9285062"/>
                <a:ext cx="157166" cy="75743"/>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2" name="Rectangle 8_3"/>
              <p:cNvSpPr/>
              <p:nvPr/>
            </p:nvSpPr>
            <p:spPr>
              <a:xfrm>
                <a:off x="8579111" y="9285062"/>
                <a:ext cx="155578"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3" name="Rectangle 8_2"/>
              <p:cNvSpPr/>
              <p:nvPr/>
            </p:nvSpPr>
            <p:spPr>
              <a:xfrm>
                <a:off x="8421947" y="9285062"/>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4" name="Rectangle 8_1"/>
              <p:cNvSpPr/>
              <p:nvPr/>
            </p:nvSpPr>
            <p:spPr>
              <a:xfrm>
                <a:off x="8107616" y="9285062"/>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5" name="矩形 294"/>
              <p:cNvSpPr/>
              <p:nvPr/>
            </p:nvSpPr>
            <p:spPr>
              <a:xfrm>
                <a:off x="8269544" y="9977140"/>
                <a:ext cx="157165" cy="75743"/>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6" name="Rectangle 8_3"/>
              <p:cNvSpPr/>
              <p:nvPr/>
            </p:nvSpPr>
            <p:spPr>
              <a:xfrm>
                <a:off x="8583874" y="9977140"/>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7" name="Rectangle 8_2"/>
              <p:cNvSpPr/>
              <p:nvPr/>
            </p:nvSpPr>
            <p:spPr>
              <a:xfrm>
                <a:off x="8426709" y="9977140"/>
                <a:ext cx="157166"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8" name="Rectangle 8_1"/>
              <p:cNvSpPr/>
              <p:nvPr/>
            </p:nvSpPr>
            <p:spPr>
              <a:xfrm>
                <a:off x="8113966" y="9977140"/>
                <a:ext cx="155578"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9" name="流程图: 磁盘 971"/>
              <p:cNvSpPr/>
              <p:nvPr/>
            </p:nvSpPr>
            <p:spPr>
              <a:xfrm>
                <a:off x="8845816" y="8200905"/>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0" name="右大括号 299"/>
              <p:cNvSpPr/>
              <p:nvPr/>
            </p:nvSpPr>
            <p:spPr>
              <a:xfrm>
                <a:off x="8736277" y="8177143"/>
                <a:ext cx="63501" cy="295545"/>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1" name="右大括号 300"/>
              <p:cNvSpPr/>
              <p:nvPr/>
            </p:nvSpPr>
            <p:spPr>
              <a:xfrm>
                <a:off x="8736277" y="8518726"/>
                <a:ext cx="63501" cy="294059"/>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2" name="右大括号 301"/>
              <p:cNvSpPr/>
              <p:nvPr/>
            </p:nvSpPr>
            <p:spPr>
              <a:xfrm>
                <a:off x="8736277" y="8901894"/>
                <a:ext cx="63501" cy="294059"/>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3" name="右大括号 302"/>
              <p:cNvSpPr/>
              <p:nvPr/>
            </p:nvSpPr>
            <p:spPr>
              <a:xfrm>
                <a:off x="8736277" y="9271696"/>
                <a:ext cx="63501" cy="294059"/>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4" name="右大括号 303"/>
              <p:cNvSpPr/>
              <p:nvPr/>
            </p:nvSpPr>
            <p:spPr>
              <a:xfrm>
                <a:off x="8736277" y="10014269"/>
                <a:ext cx="63501" cy="340098"/>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5" name="流程图: 磁盘 977"/>
              <p:cNvSpPr/>
              <p:nvPr/>
            </p:nvSpPr>
            <p:spPr>
              <a:xfrm>
                <a:off x="8845816" y="8542489"/>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6" name="流程图: 磁盘 978"/>
              <p:cNvSpPr/>
              <p:nvPr/>
            </p:nvSpPr>
            <p:spPr>
              <a:xfrm>
                <a:off x="8845816" y="8940508"/>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7" name="流程图: 磁盘 979"/>
              <p:cNvSpPr/>
              <p:nvPr/>
            </p:nvSpPr>
            <p:spPr>
              <a:xfrm>
                <a:off x="8845816" y="9308824"/>
                <a:ext cx="468321" cy="242079"/>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8" name="流程图: 磁盘 980"/>
              <p:cNvSpPr/>
              <p:nvPr/>
            </p:nvSpPr>
            <p:spPr>
              <a:xfrm>
                <a:off x="8845816" y="10039516"/>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9" name="矩形 72"/>
              <p:cNvSpPr/>
              <p:nvPr/>
            </p:nvSpPr>
            <p:spPr>
              <a:xfrm>
                <a:off x="8330692" y="7781344"/>
                <a:ext cx="1614573" cy="320535"/>
              </a:xfrm>
              <a:prstGeom prst="rect">
                <a:avLst/>
              </a:prstGeom>
              <a:no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ltLang="zh-CN" sz="1600" dirty="0">
                    <a:latin typeface="微软雅黑"/>
                    <a:ea typeface="微软雅黑"/>
                    <a:sym typeface="微软雅黑"/>
                  </a:rPr>
                  <a:t>Physical tables</a:t>
                </a:r>
                <a:endParaRPr lang="zh-CN" sz="1600" dirty="0">
                  <a:latin typeface="微软雅黑"/>
                  <a:ea typeface="微软雅黑"/>
                  <a:sym typeface="微软雅黑"/>
                </a:endParaRPr>
              </a:p>
            </p:txBody>
          </p:sp>
        </p:grpSp>
      </p:grpSp>
      <p:sp>
        <p:nvSpPr>
          <p:cNvPr id="3" name="文本框 2">
            <a:extLst>
              <a:ext uri="{FF2B5EF4-FFF2-40B4-BE49-F238E27FC236}">
                <a16:creationId xmlns:a16="http://schemas.microsoft.com/office/drawing/2014/main" id="{640E0A57-3C86-4B63-B151-CB846751B388}"/>
              </a:ext>
            </a:extLst>
          </p:cNvPr>
          <p:cNvSpPr txBox="1"/>
          <p:nvPr/>
        </p:nvSpPr>
        <p:spPr>
          <a:xfrm>
            <a:off x="7809715" y="712592"/>
            <a:ext cx="939139" cy="369332"/>
          </a:xfrm>
          <a:prstGeom prst="rect">
            <a:avLst/>
          </a:prstGeom>
          <a:noFill/>
        </p:spPr>
        <p:txBody>
          <a:bodyPr wrap="square" rtlCol="0">
            <a:spAutoFit/>
          </a:bodyPr>
          <a:lstStyle/>
          <a:p>
            <a:r>
              <a:rPr lang="en-US" altLang="zh-CN" dirty="0">
                <a:latin typeface="微软雅黑"/>
                <a:ea typeface="微软雅黑"/>
                <a:sym typeface="微软雅黑"/>
              </a:rPr>
              <a:t>Hash</a:t>
            </a:r>
            <a:endParaRPr lang="zh-CN" altLang="en-US" dirty="0">
              <a:latin typeface="微软雅黑"/>
              <a:ea typeface="微软雅黑"/>
              <a:sym typeface="微软雅黑"/>
            </a:endParaRPr>
          </a:p>
        </p:txBody>
      </p:sp>
      <p:sp>
        <p:nvSpPr>
          <p:cNvPr id="443" name="矩形 442">
            <a:extLst>
              <a:ext uri="{FF2B5EF4-FFF2-40B4-BE49-F238E27FC236}">
                <a16:creationId xmlns:a16="http://schemas.microsoft.com/office/drawing/2014/main" id="{8AA5A955-F5C5-4211-ACD3-9E19E804F43D}"/>
              </a:ext>
            </a:extLst>
          </p:cNvPr>
          <p:cNvSpPr/>
          <p:nvPr/>
        </p:nvSpPr>
        <p:spPr>
          <a:xfrm>
            <a:off x="139105" y="4038402"/>
            <a:ext cx="6096000" cy="2862322"/>
          </a:xfrm>
          <a:prstGeom prst="rect">
            <a:avLst/>
          </a:prstGeom>
        </p:spPr>
        <p:txBody>
          <a:bodyPr>
            <a:spAutoFit/>
          </a:bodyPr>
          <a:lstStyle/>
          <a:p>
            <a:r>
              <a:rPr lang="zh-CN" altLang="en-US" dirty="0">
                <a:latin typeface="微软雅黑"/>
                <a:ea typeface="微软雅黑"/>
                <a:sym typeface="微软雅黑"/>
              </a:rPr>
              <a:t>It supports global order by, group by, and limit operations;</a:t>
            </a:r>
          </a:p>
          <a:p>
            <a:r>
              <a:rPr lang="zh-CN" altLang="en-US" dirty="0">
                <a:latin typeface="微软雅黑"/>
                <a:ea typeface="微软雅黑"/>
                <a:sym typeface="微软雅黑"/>
              </a:rPr>
              <a:t>It supports aggregate functions, including sum, count, avg, min, and max (but not other aggregate functions)</a:t>
            </a:r>
          </a:p>
          <a:p>
            <a:r>
              <a:rPr lang="zh-CN" altLang="en-US" dirty="0">
                <a:latin typeface="微软雅黑"/>
                <a:ea typeface="微软雅黑"/>
                <a:sym typeface="微软雅黑"/>
              </a:rPr>
              <a:t>It supports cross-set joins and subqueries</a:t>
            </a:r>
          </a:p>
          <a:p>
            <a:r>
              <a:rPr lang="zh-CN" altLang="en-US" dirty="0">
                <a:latin typeface="微软雅黑"/>
                <a:ea typeface="微软雅黑"/>
                <a:sym typeface="微软雅黑"/>
              </a:rPr>
              <a:t>It supports global unique fields and sequence</a:t>
            </a:r>
          </a:p>
          <a:p>
            <a:r>
              <a:rPr lang="zh-CN" altLang="en-US" dirty="0">
                <a:latin typeface="微软雅黑"/>
                <a:ea typeface="微软雅黑"/>
                <a:sym typeface="微软雅黑"/>
              </a:rPr>
              <a:t>It supports distributed transactions</a:t>
            </a:r>
          </a:p>
          <a:p>
            <a:r>
              <a:rPr lang="zh-CN" altLang="en-US" dirty="0">
                <a:latin typeface="微软雅黑"/>
                <a:ea typeface="微软雅黑"/>
                <a:sym typeface="微软雅黑"/>
              </a:rPr>
              <a:t>It supports two-level partitioning</a:t>
            </a:r>
          </a:p>
          <a:p>
            <a:r>
              <a:rPr lang="zh-CN" altLang="en-US" dirty="0">
                <a:latin typeface="微软雅黑"/>
                <a:ea typeface="微软雅黑"/>
                <a:sym typeface="微软雅黑"/>
              </a:rPr>
              <a:t>It provides specific SQL statements for querying configuration and status of the entire cluster</a:t>
            </a:r>
          </a:p>
        </p:txBody>
      </p:sp>
      <p:sp>
        <p:nvSpPr>
          <p:cNvPr id="445" name="矩形 444">
            <a:extLst>
              <a:ext uri="{FF2B5EF4-FFF2-40B4-BE49-F238E27FC236}">
                <a16:creationId xmlns:a16="http://schemas.microsoft.com/office/drawing/2014/main" id="{EA86A18F-015F-40D2-BD4A-166E52A2AF8E}"/>
              </a:ext>
            </a:extLst>
          </p:cNvPr>
          <p:cNvSpPr/>
          <p:nvPr/>
        </p:nvSpPr>
        <p:spPr>
          <a:xfrm>
            <a:off x="8393121" y="3787448"/>
            <a:ext cx="1588897" cy="369332"/>
          </a:xfrm>
          <a:prstGeom prst="rect">
            <a:avLst/>
          </a:prstGeom>
        </p:spPr>
        <p:txBody>
          <a:bodyPr wrap="none">
            <a:spAutoFit/>
          </a:bodyPr>
          <a:lstStyle/>
          <a:p>
            <a:r>
              <a:rPr lang="en-US" altLang="zh-CN" b="1" dirty="0">
                <a:latin typeface="微软雅黑"/>
                <a:ea typeface="微软雅黑"/>
                <a:sym typeface="微软雅黑"/>
              </a:rPr>
              <a:t>Limitations </a:t>
            </a:r>
            <a:endParaRPr lang="en-US" altLang="zh-CN" b="1" i="0" dirty="0">
              <a:effectLst/>
              <a:latin typeface="微软雅黑"/>
              <a:ea typeface="微软雅黑"/>
              <a:sym typeface="微软雅黑"/>
            </a:endParaRPr>
          </a:p>
        </p:txBody>
      </p:sp>
      <p:sp>
        <p:nvSpPr>
          <p:cNvPr id="447" name="矩形 446">
            <a:extLst>
              <a:ext uri="{FF2B5EF4-FFF2-40B4-BE49-F238E27FC236}">
                <a16:creationId xmlns:a16="http://schemas.microsoft.com/office/drawing/2014/main" id="{7A068F57-17D2-4821-8F6B-236AAAB9389B}"/>
              </a:ext>
            </a:extLst>
          </p:cNvPr>
          <p:cNvSpPr/>
          <p:nvPr/>
        </p:nvSpPr>
        <p:spPr>
          <a:xfrm>
            <a:off x="6410392" y="4057977"/>
            <a:ext cx="6096000" cy="2862322"/>
          </a:xfrm>
          <a:prstGeom prst="rect">
            <a:avLst/>
          </a:prstGeom>
        </p:spPr>
        <p:txBody>
          <a:bodyPr>
            <a:spAutoFit/>
          </a:bodyPr>
          <a:lstStyle/>
          <a:p>
            <a:r>
              <a:rPr lang="zh-CN" altLang="en-US" dirty="0">
                <a:latin typeface="微软雅黑"/>
                <a:ea typeface="微软雅黑"/>
                <a:sym typeface="微软雅黑"/>
              </a:rPr>
              <a:t>Custom functions, events, and table spaces </a:t>
            </a:r>
          </a:p>
          <a:p>
            <a:r>
              <a:rPr lang="zh-CN" altLang="en-US" dirty="0">
                <a:latin typeface="微软雅黑"/>
                <a:ea typeface="微软雅黑"/>
                <a:sym typeface="微软雅黑"/>
              </a:rPr>
              <a:t>Views, stored procedures, triggers, and cursors </a:t>
            </a:r>
          </a:p>
          <a:p>
            <a:r>
              <a:rPr lang="zh-CN" altLang="en-US" dirty="0">
                <a:latin typeface="微软雅黑"/>
                <a:ea typeface="微软雅黑"/>
                <a:sym typeface="微软雅黑"/>
              </a:rPr>
              <a:t>Foreign keys, self-built partitions, and temporary tables</a:t>
            </a:r>
          </a:p>
          <a:p>
            <a:r>
              <a:rPr lang="zh-CN" altLang="en-US" dirty="0">
                <a:latin typeface="微软雅黑"/>
                <a:ea typeface="微软雅黑"/>
                <a:sym typeface="微软雅黑"/>
              </a:rPr>
              <a:t>Compound statements such as BEGIN END, LOOP, and UNION </a:t>
            </a:r>
          </a:p>
          <a:p>
            <a:r>
              <a:rPr lang="zh-CN" altLang="en-US" dirty="0">
                <a:latin typeface="微软雅黑"/>
                <a:ea typeface="微软雅黑"/>
                <a:sym typeface="微软雅黑"/>
              </a:rPr>
              <a:t>SQL statements related to master/slave synchronization </a:t>
            </a:r>
          </a:p>
          <a:p>
            <a:r>
              <a:rPr lang="zh-CN" altLang="en-US" dirty="0">
                <a:latin typeface="微软雅黑"/>
                <a:ea typeface="微软雅黑"/>
                <a:sym typeface="微软雅黑"/>
              </a:rPr>
              <a:t>SQL statements related to authorization(do it on the web console)</a:t>
            </a:r>
          </a:p>
        </p:txBody>
      </p:sp>
      <p:sp>
        <p:nvSpPr>
          <p:cNvPr id="448" name="矩形 447">
            <a:extLst>
              <a:ext uri="{FF2B5EF4-FFF2-40B4-BE49-F238E27FC236}">
                <a16:creationId xmlns:a16="http://schemas.microsoft.com/office/drawing/2014/main" id="{AEED3037-8AFF-4A7E-AEB2-0F78E4964184}"/>
              </a:ext>
            </a:extLst>
          </p:cNvPr>
          <p:cNvSpPr/>
          <p:nvPr/>
        </p:nvSpPr>
        <p:spPr>
          <a:xfrm>
            <a:off x="2678122" y="3739325"/>
            <a:ext cx="819648" cy="369332"/>
          </a:xfrm>
          <a:prstGeom prst="rect">
            <a:avLst/>
          </a:prstGeom>
        </p:spPr>
        <p:txBody>
          <a:bodyPr wrap="none">
            <a:spAutoFit/>
          </a:bodyPr>
          <a:lstStyle/>
          <a:p>
            <a:r>
              <a:rPr lang="en-US" altLang="zh-CN" b="1" dirty="0">
                <a:latin typeface="微软雅黑"/>
                <a:ea typeface="微软雅黑"/>
                <a:sym typeface="微软雅黑"/>
              </a:rPr>
              <a:t>T</a:t>
            </a:r>
            <a:r>
              <a:rPr lang="zh-CN" altLang="en-US" b="1" dirty="0">
                <a:latin typeface="微软雅黑"/>
                <a:ea typeface="微软雅黑"/>
                <a:sym typeface="微软雅黑"/>
              </a:rPr>
              <a:t>raits</a:t>
            </a:r>
          </a:p>
        </p:txBody>
      </p:sp>
    </p:spTree>
    <p:extLst>
      <p:ext uri="{BB962C8B-B14F-4D97-AF65-F5344CB8AC3E}">
        <p14:creationId xmlns:p14="http://schemas.microsoft.com/office/powerpoint/2010/main" val="130854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4">
            <a:extLst>
              <a:ext uri="{FF2B5EF4-FFF2-40B4-BE49-F238E27FC236}">
                <a16:creationId xmlns:a16="http://schemas.microsoft.com/office/drawing/2014/main" id="{63B61AF1-DF61-6947-86C9-740D0A293535}"/>
              </a:ext>
            </a:extLst>
          </p:cNvPr>
          <p:cNvSpPr txBox="1">
            <a:spLocks/>
          </p:cNvSpPr>
          <p:nvPr/>
        </p:nvSpPr>
        <p:spPr>
          <a:xfrm>
            <a:off x="766800" y="1217391"/>
            <a:ext cx="10658399" cy="1623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600" dirty="0">
                <a:latin typeface="Arial" pitchFamily="34" charset="0"/>
                <a:cs typeface="Arial" pitchFamily="34" charset="0"/>
              </a:rPr>
              <a:t>Both of the modes enable financial-level disaster recovery and data consistency.</a:t>
            </a:r>
          </a:p>
          <a:p>
            <a:pPr lvl="1"/>
            <a:r>
              <a:rPr lang="en-US" sz="1600" dirty="0">
                <a:latin typeface="Arial" pitchFamily="34" charset="0"/>
                <a:cs typeface="Arial" pitchFamily="34" charset="0"/>
              </a:rPr>
              <a:t>The </a:t>
            </a:r>
            <a:r>
              <a:rPr lang="en-US" sz="1600" dirty="0" err="1">
                <a:latin typeface="Arial" pitchFamily="34" charset="0"/>
                <a:cs typeface="Arial" pitchFamily="34" charset="0"/>
              </a:rPr>
              <a:t>Noshard</a:t>
            </a:r>
            <a:r>
              <a:rPr lang="en-US" sz="1600" dirty="0">
                <a:latin typeface="Arial" pitchFamily="34" charset="0"/>
                <a:cs typeface="Arial" pitchFamily="34" charset="0"/>
              </a:rPr>
              <a:t> mode is completely compatible with MySQL, while the Shard mode has some limitations on the capabilities of SQL.</a:t>
            </a:r>
          </a:p>
        </p:txBody>
      </p:sp>
      <p:sp>
        <p:nvSpPr>
          <p:cNvPr id="3" name="圆角矩形 2">
            <a:extLst>
              <a:ext uri="{FF2B5EF4-FFF2-40B4-BE49-F238E27FC236}">
                <a16:creationId xmlns:a16="http://schemas.microsoft.com/office/drawing/2014/main" id="{ABA5A61E-3527-9542-A2D8-291C6CB5C30F}"/>
              </a:ext>
            </a:extLst>
          </p:cNvPr>
          <p:cNvSpPr/>
          <p:nvPr/>
        </p:nvSpPr>
        <p:spPr>
          <a:xfrm>
            <a:off x="2541648" y="2835082"/>
            <a:ext cx="2710581" cy="2241223"/>
          </a:xfrm>
          <a:prstGeom prst="roundRect">
            <a:avLst>
              <a:gd name="adj" fmla="val 3319"/>
            </a:avLst>
          </a:prstGeom>
          <a:solidFill>
            <a:schemeClr val="bg1"/>
          </a:solidFill>
          <a:ln w="31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latin typeface="Arial" pitchFamily="34" charset="0"/>
              <a:cs typeface="Arial" pitchFamily="34" charset="0"/>
            </a:endParaRPr>
          </a:p>
        </p:txBody>
      </p:sp>
      <p:grpSp>
        <p:nvGrpSpPr>
          <p:cNvPr id="4" name="组合 3">
            <a:extLst>
              <a:ext uri="{FF2B5EF4-FFF2-40B4-BE49-F238E27FC236}">
                <a16:creationId xmlns:a16="http://schemas.microsoft.com/office/drawing/2014/main" id="{BD1267F1-716C-BA41-B81C-8DEB8F2BF339}"/>
              </a:ext>
            </a:extLst>
          </p:cNvPr>
          <p:cNvGrpSpPr/>
          <p:nvPr/>
        </p:nvGrpSpPr>
        <p:grpSpPr>
          <a:xfrm>
            <a:off x="2633557" y="2997694"/>
            <a:ext cx="2509886" cy="1887719"/>
            <a:chOff x="1772240" y="2149311"/>
            <a:chExt cx="3346515" cy="2516958"/>
          </a:xfrm>
        </p:grpSpPr>
        <p:grpSp>
          <p:nvGrpSpPr>
            <p:cNvPr id="5" name="组合 4">
              <a:extLst>
                <a:ext uri="{FF2B5EF4-FFF2-40B4-BE49-F238E27FC236}">
                  <a16:creationId xmlns:a16="http://schemas.microsoft.com/office/drawing/2014/main" id="{DB8CA803-70BC-884A-B342-9235BED7E046}"/>
                </a:ext>
              </a:extLst>
            </p:cNvPr>
            <p:cNvGrpSpPr/>
            <p:nvPr/>
          </p:nvGrpSpPr>
          <p:grpSpPr>
            <a:xfrm>
              <a:off x="1772240" y="2149311"/>
              <a:ext cx="980388" cy="2516958"/>
              <a:chOff x="1772240" y="2149311"/>
              <a:chExt cx="980388" cy="2516958"/>
            </a:xfrm>
          </p:grpSpPr>
          <p:grpSp>
            <p:nvGrpSpPr>
              <p:cNvPr id="106" name="组合 105">
                <a:extLst>
                  <a:ext uri="{FF2B5EF4-FFF2-40B4-BE49-F238E27FC236}">
                    <a16:creationId xmlns:a16="http://schemas.microsoft.com/office/drawing/2014/main" id="{B905804A-565B-0546-AAD8-539D6023C95A}"/>
                  </a:ext>
                </a:extLst>
              </p:cNvPr>
              <p:cNvGrpSpPr/>
              <p:nvPr/>
            </p:nvGrpSpPr>
            <p:grpSpPr>
              <a:xfrm>
                <a:off x="1772240" y="2149311"/>
                <a:ext cx="980388" cy="282804"/>
                <a:chOff x="7211506" y="2630078"/>
                <a:chExt cx="980388" cy="282804"/>
              </a:xfrm>
              <a:solidFill>
                <a:schemeClr val="tx1">
                  <a:lumMod val="75000"/>
                  <a:lumOff val="25000"/>
                </a:schemeClr>
              </a:solidFill>
            </p:grpSpPr>
            <p:sp>
              <p:nvSpPr>
                <p:cNvPr id="151" name="矩形 150">
                  <a:extLst>
                    <a:ext uri="{FF2B5EF4-FFF2-40B4-BE49-F238E27FC236}">
                      <a16:creationId xmlns:a16="http://schemas.microsoft.com/office/drawing/2014/main" id="{0144AE0D-EE2F-E946-99C1-55BFD3C849E8}"/>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52" name="Rectangle 8_3">
                  <a:extLst>
                    <a:ext uri="{FF2B5EF4-FFF2-40B4-BE49-F238E27FC236}">
                      <a16:creationId xmlns:a16="http://schemas.microsoft.com/office/drawing/2014/main" id="{44F2DCC6-88A9-5141-AB96-B213CDEBA88E}"/>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53" name="Rectangle 8_2">
                  <a:extLst>
                    <a:ext uri="{FF2B5EF4-FFF2-40B4-BE49-F238E27FC236}">
                      <a16:creationId xmlns:a16="http://schemas.microsoft.com/office/drawing/2014/main" id="{C5781183-8D69-B047-B801-B01651A0EDA2}"/>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54" name="Rectangle 8_1">
                  <a:extLst>
                    <a:ext uri="{FF2B5EF4-FFF2-40B4-BE49-F238E27FC236}">
                      <a16:creationId xmlns:a16="http://schemas.microsoft.com/office/drawing/2014/main" id="{7C4237E7-245B-374D-990D-A67EE202366E}"/>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07" name="组合 106">
                <a:extLst>
                  <a:ext uri="{FF2B5EF4-FFF2-40B4-BE49-F238E27FC236}">
                    <a16:creationId xmlns:a16="http://schemas.microsoft.com/office/drawing/2014/main" id="{5DF409F2-8D1A-114E-BFA2-14994AD5AA9D}"/>
                  </a:ext>
                </a:extLst>
              </p:cNvPr>
              <p:cNvGrpSpPr/>
              <p:nvPr/>
            </p:nvGrpSpPr>
            <p:grpSpPr>
              <a:xfrm>
                <a:off x="1772240" y="2441542"/>
                <a:ext cx="980388" cy="565608"/>
                <a:chOff x="7211506" y="2922309"/>
                <a:chExt cx="980388" cy="565608"/>
              </a:xfrm>
            </p:grpSpPr>
            <p:grpSp>
              <p:nvGrpSpPr>
                <p:cNvPr id="141" name="组合 140">
                  <a:extLst>
                    <a:ext uri="{FF2B5EF4-FFF2-40B4-BE49-F238E27FC236}">
                      <a16:creationId xmlns:a16="http://schemas.microsoft.com/office/drawing/2014/main" id="{9ED72A8F-EE4C-9D49-AD70-826A8C94C38E}"/>
                    </a:ext>
                  </a:extLst>
                </p:cNvPr>
                <p:cNvGrpSpPr/>
                <p:nvPr/>
              </p:nvGrpSpPr>
              <p:grpSpPr>
                <a:xfrm>
                  <a:off x="7211506" y="2922309"/>
                  <a:ext cx="980388" cy="282804"/>
                  <a:chOff x="7211506" y="2630078"/>
                  <a:chExt cx="980388" cy="282804"/>
                </a:xfrm>
                <a:solidFill>
                  <a:schemeClr val="bg1">
                    <a:lumMod val="95000"/>
                  </a:schemeClr>
                </a:solidFill>
              </p:grpSpPr>
              <p:sp>
                <p:nvSpPr>
                  <p:cNvPr id="147" name="矩形 146">
                    <a:extLst>
                      <a:ext uri="{FF2B5EF4-FFF2-40B4-BE49-F238E27FC236}">
                        <a16:creationId xmlns:a16="http://schemas.microsoft.com/office/drawing/2014/main" id="{5DC6222F-4198-164F-9235-1994D168223B}"/>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48" name="Rectangle 8_3">
                    <a:extLst>
                      <a:ext uri="{FF2B5EF4-FFF2-40B4-BE49-F238E27FC236}">
                        <a16:creationId xmlns:a16="http://schemas.microsoft.com/office/drawing/2014/main" id="{6945FE31-231A-1A40-9CB3-ABB43534528F}"/>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49" name="Rectangle 8_2">
                    <a:extLst>
                      <a:ext uri="{FF2B5EF4-FFF2-40B4-BE49-F238E27FC236}">
                        <a16:creationId xmlns:a16="http://schemas.microsoft.com/office/drawing/2014/main" id="{5B7137DD-9710-B94F-9FA0-46D6EE42D757}"/>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50" name="Rectangle 8_1">
                    <a:extLst>
                      <a:ext uri="{FF2B5EF4-FFF2-40B4-BE49-F238E27FC236}">
                        <a16:creationId xmlns:a16="http://schemas.microsoft.com/office/drawing/2014/main" id="{BE10928D-6033-9448-B476-594E45AA6364}"/>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42" name="组合 141">
                  <a:extLst>
                    <a:ext uri="{FF2B5EF4-FFF2-40B4-BE49-F238E27FC236}">
                      <a16:creationId xmlns:a16="http://schemas.microsoft.com/office/drawing/2014/main" id="{63202B73-9887-AC45-AC20-BE0659F69626}"/>
                    </a:ext>
                  </a:extLst>
                </p:cNvPr>
                <p:cNvGrpSpPr/>
                <p:nvPr/>
              </p:nvGrpSpPr>
              <p:grpSpPr>
                <a:xfrm>
                  <a:off x="7211506" y="3205113"/>
                  <a:ext cx="980388" cy="282804"/>
                  <a:chOff x="7211506" y="2630078"/>
                  <a:chExt cx="980388" cy="282804"/>
                </a:xfrm>
                <a:solidFill>
                  <a:schemeClr val="bg1">
                    <a:lumMod val="85000"/>
                  </a:schemeClr>
                </a:solidFill>
              </p:grpSpPr>
              <p:sp>
                <p:nvSpPr>
                  <p:cNvPr id="143" name="矩形 142">
                    <a:extLst>
                      <a:ext uri="{FF2B5EF4-FFF2-40B4-BE49-F238E27FC236}">
                        <a16:creationId xmlns:a16="http://schemas.microsoft.com/office/drawing/2014/main" id="{6BA2E199-C188-3A42-9B71-3FB139777164}"/>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44" name="Rectangle 8_3">
                    <a:extLst>
                      <a:ext uri="{FF2B5EF4-FFF2-40B4-BE49-F238E27FC236}">
                        <a16:creationId xmlns:a16="http://schemas.microsoft.com/office/drawing/2014/main" id="{C4AEC82C-8F59-824D-81B9-048359D6F4C4}"/>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45" name="Rectangle 8_2">
                    <a:extLst>
                      <a:ext uri="{FF2B5EF4-FFF2-40B4-BE49-F238E27FC236}">
                        <a16:creationId xmlns:a16="http://schemas.microsoft.com/office/drawing/2014/main" id="{44586296-A1F8-C24F-A57A-025C596199B3}"/>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46" name="Rectangle 8_1">
                    <a:extLst>
                      <a:ext uri="{FF2B5EF4-FFF2-40B4-BE49-F238E27FC236}">
                        <a16:creationId xmlns:a16="http://schemas.microsoft.com/office/drawing/2014/main" id="{890C679F-86A6-9847-98E1-B096D1C1616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08" name="组合 107">
                <a:extLst>
                  <a:ext uri="{FF2B5EF4-FFF2-40B4-BE49-F238E27FC236}">
                    <a16:creationId xmlns:a16="http://schemas.microsoft.com/office/drawing/2014/main" id="{C3E3626B-86B0-0644-8B68-112302853AD3}"/>
                  </a:ext>
                </a:extLst>
              </p:cNvPr>
              <p:cNvGrpSpPr/>
              <p:nvPr/>
            </p:nvGrpSpPr>
            <p:grpSpPr>
              <a:xfrm>
                <a:off x="1772240" y="2997724"/>
                <a:ext cx="980388" cy="565608"/>
                <a:chOff x="7211506" y="2922309"/>
                <a:chExt cx="980388" cy="565608"/>
              </a:xfrm>
            </p:grpSpPr>
            <p:grpSp>
              <p:nvGrpSpPr>
                <p:cNvPr id="131" name="组合 130">
                  <a:extLst>
                    <a:ext uri="{FF2B5EF4-FFF2-40B4-BE49-F238E27FC236}">
                      <a16:creationId xmlns:a16="http://schemas.microsoft.com/office/drawing/2014/main" id="{5E820674-FF70-B249-98BC-417CA944E43A}"/>
                    </a:ext>
                  </a:extLst>
                </p:cNvPr>
                <p:cNvGrpSpPr/>
                <p:nvPr/>
              </p:nvGrpSpPr>
              <p:grpSpPr>
                <a:xfrm>
                  <a:off x="7211506" y="2922309"/>
                  <a:ext cx="980388" cy="282804"/>
                  <a:chOff x="7211506" y="2630078"/>
                  <a:chExt cx="980388" cy="282804"/>
                </a:xfrm>
                <a:solidFill>
                  <a:schemeClr val="bg1">
                    <a:lumMod val="95000"/>
                  </a:schemeClr>
                </a:solidFill>
              </p:grpSpPr>
              <p:sp>
                <p:nvSpPr>
                  <p:cNvPr id="137" name="矩形 136">
                    <a:extLst>
                      <a:ext uri="{FF2B5EF4-FFF2-40B4-BE49-F238E27FC236}">
                        <a16:creationId xmlns:a16="http://schemas.microsoft.com/office/drawing/2014/main" id="{02CABB85-6975-DA4D-8968-A91A0061AAAD}"/>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38" name="Rectangle 8_3">
                    <a:extLst>
                      <a:ext uri="{FF2B5EF4-FFF2-40B4-BE49-F238E27FC236}">
                        <a16:creationId xmlns:a16="http://schemas.microsoft.com/office/drawing/2014/main" id="{6DA93663-740F-B140-B5A9-D5D7ECFDE091}"/>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39" name="Rectangle 8_2">
                    <a:extLst>
                      <a:ext uri="{FF2B5EF4-FFF2-40B4-BE49-F238E27FC236}">
                        <a16:creationId xmlns:a16="http://schemas.microsoft.com/office/drawing/2014/main" id="{56A3A941-EA44-2344-A922-3BE4EDBC0EF4}"/>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40" name="Rectangle 8_1">
                    <a:extLst>
                      <a:ext uri="{FF2B5EF4-FFF2-40B4-BE49-F238E27FC236}">
                        <a16:creationId xmlns:a16="http://schemas.microsoft.com/office/drawing/2014/main" id="{5FEE6411-C13E-F44F-ABFF-AEA9B4EC9E0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32" name="组合 131">
                  <a:extLst>
                    <a:ext uri="{FF2B5EF4-FFF2-40B4-BE49-F238E27FC236}">
                      <a16:creationId xmlns:a16="http://schemas.microsoft.com/office/drawing/2014/main" id="{51D80962-BB38-B141-BDFF-7E4F136598FE}"/>
                    </a:ext>
                  </a:extLst>
                </p:cNvPr>
                <p:cNvGrpSpPr/>
                <p:nvPr/>
              </p:nvGrpSpPr>
              <p:grpSpPr>
                <a:xfrm>
                  <a:off x="7211506" y="3205113"/>
                  <a:ext cx="980388" cy="282804"/>
                  <a:chOff x="7211506" y="2630078"/>
                  <a:chExt cx="980388" cy="282804"/>
                </a:xfrm>
                <a:solidFill>
                  <a:schemeClr val="bg1">
                    <a:lumMod val="85000"/>
                  </a:schemeClr>
                </a:solidFill>
              </p:grpSpPr>
              <p:sp>
                <p:nvSpPr>
                  <p:cNvPr id="133" name="矩形 132">
                    <a:extLst>
                      <a:ext uri="{FF2B5EF4-FFF2-40B4-BE49-F238E27FC236}">
                        <a16:creationId xmlns:a16="http://schemas.microsoft.com/office/drawing/2014/main" id="{AAF12F30-60F1-B541-9855-049ABE650E98}"/>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34" name="Rectangle 8_3">
                    <a:extLst>
                      <a:ext uri="{FF2B5EF4-FFF2-40B4-BE49-F238E27FC236}">
                        <a16:creationId xmlns:a16="http://schemas.microsoft.com/office/drawing/2014/main" id="{DF7EF861-4B82-C249-BE93-25C5153B8575}"/>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35" name="Rectangle 8_2">
                    <a:extLst>
                      <a:ext uri="{FF2B5EF4-FFF2-40B4-BE49-F238E27FC236}">
                        <a16:creationId xmlns:a16="http://schemas.microsoft.com/office/drawing/2014/main" id="{0B8ABB20-9CFD-2A48-9D6E-D396294DCE1A}"/>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36" name="Rectangle 8_1">
                    <a:extLst>
                      <a:ext uri="{FF2B5EF4-FFF2-40B4-BE49-F238E27FC236}">
                        <a16:creationId xmlns:a16="http://schemas.microsoft.com/office/drawing/2014/main" id="{CA97846F-C8A0-664A-AE6E-FCAC5379C622}"/>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09" name="组合 108">
                <a:extLst>
                  <a:ext uri="{FF2B5EF4-FFF2-40B4-BE49-F238E27FC236}">
                    <a16:creationId xmlns:a16="http://schemas.microsoft.com/office/drawing/2014/main" id="{C7F0F152-D434-FE40-A50B-AFE79C1EE057}"/>
                  </a:ext>
                </a:extLst>
              </p:cNvPr>
              <p:cNvGrpSpPr/>
              <p:nvPr/>
            </p:nvGrpSpPr>
            <p:grpSpPr>
              <a:xfrm>
                <a:off x="1772240" y="3544479"/>
                <a:ext cx="980388" cy="565608"/>
                <a:chOff x="7211506" y="2922309"/>
                <a:chExt cx="980388" cy="565608"/>
              </a:xfrm>
            </p:grpSpPr>
            <p:grpSp>
              <p:nvGrpSpPr>
                <p:cNvPr id="121" name="组合 120">
                  <a:extLst>
                    <a:ext uri="{FF2B5EF4-FFF2-40B4-BE49-F238E27FC236}">
                      <a16:creationId xmlns:a16="http://schemas.microsoft.com/office/drawing/2014/main" id="{2BE16ECF-4500-2441-9429-D7B70BF3713A}"/>
                    </a:ext>
                  </a:extLst>
                </p:cNvPr>
                <p:cNvGrpSpPr/>
                <p:nvPr/>
              </p:nvGrpSpPr>
              <p:grpSpPr>
                <a:xfrm>
                  <a:off x="7211506" y="2922309"/>
                  <a:ext cx="980388" cy="282804"/>
                  <a:chOff x="7211506" y="2630078"/>
                  <a:chExt cx="980388" cy="282804"/>
                </a:xfrm>
                <a:solidFill>
                  <a:schemeClr val="bg1">
                    <a:lumMod val="95000"/>
                  </a:schemeClr>
                </a:solidFill>
              </p:grpSpPr>
              <p:sp>
                <p:nvSpPr>
                  <p:cNvPr id="127" name="矩形 126">
                    <a:extLst>
                      <a:ext uri="{FF2B5EF4-FFF2-40B4-BE49-F238E27FC236}">
                        <a16:creationId xmlns:a16="http://schemas.microsoft.com/office/drawing/2014/main" id="{B12E0F41-AB40-984A-BEE4-791EAB3E9886}"/>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28" name="Rectangle 8_3">
                    <a:extLst>
                      <a:ext uri="{FF2B5EF4-FFF2-40B4-BE49-F238E27FC236}">
                        <a16:creationId xmlns:a16="http://schemas.microsoft.com/office/drawing/2014/main" id="{CD337376-5936-9F4B-B6CF-874C7DFF5091}"/>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29" name="Rectangle 8_2">
                    <a:extLst>
                      <a:ext uri="{FF2B5EF4-FFF2-40B4-BE49-F238E27FC236}">
                        <a16:creationId xmlns:a16="http://schemas.microsoft.com/office/drawing/2014/main" id="{5D9C1226-A5DE-BB40-A9EF-07E974BE4EEC}"/>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30" name="Rectangle 8_1">
                    <a:extLst>
                      <a:ext uri="{FF2B5EF4-FFF2-40B4-BE49-F238E27FC236}">
                        <a16:creationId xmlns:a16="http://schemas.microsoft.com/office/drawing/2014/main" id="{F137C43C-3881-FD4F-B935-D97806C5AAD6}"/>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22" name="组合 121">
                  <a:extLst>
                    <a:ext uri="{FF2B5EF4-FFF2-40B4-BE49-F238E27FC236}">
                      <a16:creationId xmlns:a16="http://schemas.microsoft.com/office/drawing/2014/main" id="{150161B9-38CB-7741-9F2B-3555EFDEE9F1}"/>
                    </a:ext>
                  </a:extLst>
                </p:cNvPr>
                <p:cNvGrpSpPr/>
                <p:nvPr/>
              </p:nvGrpSpPr>
              <p:grpSpPr>
                <a:xfrm>
                  <a:off x="7211506" y="3205113"/>
                  <a:ext cx="980388" cy="282804"/>
                  <a:chOff x="7211506" y="2630078"/>
                  <a:chExt cx="980388" cy="282804"/>
                </a:xfrm>
                <a:solidFill>
                  <a:schemeClr val="bg1">
                    <a:lumMod val="85000"/>
                  </a:schemeClr>
                </a:solidFill>
              </p:grpSpPr>
              <p:sp>
                <p:nvSpPr>
                  <p:cNvPr id="123" name="矩形 122">
                    <a:extLst>
                      <a:ext uri="{FF2B5EF4-FFF2-40B4-BE49-F238E27FC236}">
                        <a16:creationId xmlns:a16="http://schemas.microsoft.com/office/drawing/2014/main" id="{0DDAADFA-98EA-7849-B9A5-36C2B1CAFC48}"/>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24" name="Rectangle 8_3">
                    <a:extLst>
                      <a:ext uri="{FF2B5EF4-FFF2-40B4-BE49-F238E27FC236}">
                        <a16:creationId xmlns:a16="http://schemas.microsoft.com/office/drawing/2014/main" id="{FC1FECA4-5967-4E44-A5C8-618ECCA3CB30}"/>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25" name="Rectangle 8_2">
                    <a:extLst>
                      <a:ext uri="{FF2B5EF4-FFF2-40B4-BE49-F238E27FC236}">
                        <a16:creationId xmlns:a16="http://schemas.microsoft.com/office/drawing/2014/main" id="{C15245B8-13CE-5246-8B7B-A32E35DCC73B}"/>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26" name="Rectangle 8_1">
                    <a:extLst>
                      <a:ext uri="{FF2B5EF4-FFF2-40B4-BE49-F238E27FC236}">
                        <a16:creationId xmlns:a16="http://schemas.microsoft.com/office/drawing/2014/main" id="{07BCF364-087A-C741-B277-0FC0ADF844FA}"/>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10" name="组合 109">
                <a:extLst>
                  <a:ext uri="{FF2B5EF4-FFF2-40B4-BE49-F238E27FC236}">
                    <a16:creationId xmlns:a16="http://schemas.microsoft.com/office/drawing/2014/main" id="{755AB337-A28B-D940-9CAA-05FFCAA24F7F}"/>
                  </a:ext>
                </a:extLst>
              </p:cNvPr>
              <p:cNvGrpSpPr/>
              <p:nvPr/>
            </p:nvGrpSpPr>
            <p:grpSpPr>
              <a:xfrm>
                <a:off x="1772240" y="4100661"/>
                <a:ext cx="980388" cy="565608"/>
                <a:chOff x="7211506" y="2922309"/>
                <a:chExt cx="980388" cy="565608"/>
              </a:xfrm>
            </p:grpSpPr>
            <p:grpSp>
              <p:nvGrpSpPr>
                <p:cNvPr id="111" name="组合 110">
                  <a:extLst>
                    <a:ext uri="{FF2B5EF4-FFF2-40B4-BE49-F238E27FC236}">
                      <a16:creationId xmlns:a16="http://schemas.microsoft.com/office/drawing/2014/main" id="{F3824A49-A3DD-7240-AAA8-BAAB72900C4F}"/>
                    </a:ext>
                  </a:extLst>
                </p:cNvPr>
                <p:cNvGrpSpPr/>
                <p:nvPr/>
              </p:nvGrpSpPr>
              <p:grpSpPr>
                <a:xfrm>
                  <a:off x="7211506" y="2922309"/>
                  <a:ext cx="980388" cy="282804"/>
                  <a:chOff x="7211506" y="2630078"/>
                  <a:chExt cx="980388" cy="282804"/>
                </a:xfrm>
                <a:solidFill>
                  <a:schemeClr val="bg1">
                    <a:lumMod val="95000"/>
                  </a:schemeClr>
                </a:solidFill>
              </p:grpSpPr>
              <p:sp>
                <p:nvSpPr>
                  <p:cNvPr id="117" name="矩形 116">
                    <a:extLst>
                      <a:ext uri="{FF2B5EF4-FFF2-40B4-BE49-F238E27FC236}">
                        <a16:creationId xmlns:a16="http://schemas.microsoft.com/office/drawing/2014/main" id="{6F1B77D2-5D66-114E-837C-61E3ECEB1434}"/>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18" name="Rectangle 8_3">
                    <a:extLst>
                      <a:ext uri="{FF2B5EF4-FFF2-40B4-BE49-F238E27FC236}">
                        <a16:creationId xmlns:a16="http://schemas.microsoft.com/office/drawing/2014/main" id="{87AEEF21-0909-C844-89BE-E4A3D9E114A1}"/>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19" name="Rectangle 8_2">
                    <a:extLst>
                      <a:ext uri="{FF2B5EF4-FFF2-40B4-BE49-F238E27FC236}">
                        <a16:creationId xmlns:a16="http://schemas.microsoft.com/office/drawing/2014/main" id="{58FC9472-D897-0442-9218-FF3EEC83ACFB}"/>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20" name="Rectangle 8_1">
                    <a:extLst>
                      <a:ext uri="{FF2B5EF4-FFF2-40B4-BE49-F238E27FC236}">
                        <a16:creationId xmlns:a16="http://schemas.microsoft.com/office/drawing/2014/main" id="{635949C7-4FA7-8A47-B101-7C779FA05B8C}"/>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12" name="组合 111">
                  <a:extLst>
                    <a:ext uri="{FF2B5EF4-FFF2-40B4-BE49-F238E27FC236}">
                      <a16:creationId xmlns:a16="http://schemas.microsoft.com/office/drawing/2014/main" id="{0942AE90-6AF4-5F48-91A4-E01E78B044B5}"/>
                    </a:ext>
                  </a:extLst>
                </p:cNvPr>
                <p:cNvGrpSpPr/>
                <p:nvPr/>
              </p:nvGrpSpPr>
              <p:grpSpPr>
                <a:xfrm>
                  <a:off x="7211506" y="3205113"/>
                  <a:ext cx="980388" cy="282804"/>
                  <a:chOff x="7211506" y="2630078"/>
                  <a:chExt cx="980388" cy="282804"/>
                </a:xfrm>
                <a:solidFill>
                  <a:schemeClr val="bg1">
                    <a:lumMod val="85000"/>
                  </a:schemeClr>
                </a:solidFill>
              </p:grpSpPr>
              <p:sp>
                <p:nvSpPr>
                  <p:cNvPr id="113" name="矩形 112">
                    <a:extLst>
                      <a:ext uri="{FF2B5EF4-FFF2-40B4-BE49-F238E27FC236}">
                        <a16:creationId xmlns:a16="http://schemas.microsoft.com/office/drawing/2014/main" id="{7E1DE933-D101-E74D-8A00-64A0C62FC5B6}"/>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14" name="Rectangle 8_3">
                    <a:extLst>
                      <a:ext uri="{FF2B5EF4-FFF2-40B4-BE49-F238E27FC236}">
                        <a16:creationId xmlns:a16="http://schemas.microsoft.com/office/drawing/2014/main" id="{9C1ACB67-5B01-F540-A44A-9C338C85A5BE}"/>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15" name="Rectangle 8_2">
                    <a:extLst>
                      <a:ext uri="{FF2B5EF4-FFF2-40B4-BE49-F238E27FC236}">
                        <a16:creationId xmlns:a16="http://schemas.microsoft.com/office/drawing/2014/main" id="{92900B13-C2BD-7842-970F-3F2D88C68ADE}"/>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16" name="Rectangle 8_1">
                    <a:extLst>
                      <a:ext uri="{FF2B5EF4-FFF2-40B4-BE49-F238E27FC236}">
                        <a16:creationId xmlns:a16="http://schemas.microsoft.com/office/drawing/2014/main" id="{9F15396E-4858-3643-B6D8-285ABE583314}"/>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grpSp>
          <p:nvGrpSpPr>
            <p:cNvPr id="6" name="组合 5">
              <a:extLst>
                <a:ext uri="{FF2B5EF4-FFF2-40B4-BE49-F238E27FC236}">
                  <a16:creationId xmlns:a16="http://schemas.microsoft.com/office/drawing/2014/main" id="{51E8ABA7-6B0E-484C-836D-6709B5B61DA3}"/>
                </a:ext>
              </a:extLst>
            </p:cNvPr>
            <p:cNvGrpSpPr/>
            <p:nvPr/>
          </p:nvGrpSpPr>
          <p:grpSpPr>
            <a:xfrm>
              <a:off x="2955303" y="2149311"/>
              <a:ext cx="980388" cy="2516958"/>
              <a:chOff x="2955303" y="2149311"/>
              <a:chExt cx="980388" cy="2516958"/>
            </a:xfrm>
          </p:grpSpPr>
          <p:grpSp>
            <p:nvGrpSpPr>
              <p:cNvPr id="57" name="组合 56">
                <a:extLst>
                  <a:ext uri="{FF2B5EF4-FFF2-40B4-BE49-F238E27FC236}">
                    <a16:creationId xmlns:a16="http://schemas.microsoft.com/office/drawing/2014/main" id="{F9DD3A13-FD85-534F-95D7-FF62DF59BA81}"/>
                  </a:ext>
                </a:extLst>
              </p:cNvPr>
              <p:cNvGrpSpPr/>
              <p:nvPr/>
            </p:nvGrpSpPr>
            <p:grpSpPr>
              <a:xfrm>
                <a:off x="2955303" y="2149311"/>
                <a:ext cx="980388" cy="282804"/>
                <a:chOff x="7211506" y="2630078"/>
                <a:chExt cx="980388" cy="282804"/>
              </a:xfrm>
              <a:solidFill>
                <a:schemeClr val="tx1">
                  <a:lumMod val="75000"/>
                  <a:lumOff val="25000"/>
                </a:schemeClr>
              </a:solidFill>
            </p:grpSpPr>
            <p:sp>
              <p:nvSpPr>
                <p:cNvPr id="102" name="矩形 101">
                  <a:extLst>
                    <a:ext uri="{FF2B5EF4-FFF2-40B4-BE49-F238E27FC236}">
                      <a16:creationId xmlns:a16="http://schemas.microsoft.com/office/drawing/2014/main" id="{B4AB8F6A-DD3A-1649-8040-86E205394672}"/>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03" name="Rectangle 8_3">
                  <a:extLst>
                    <a:ext uri="{FF2B5EF4-FFF2-40B4-BE49-F238E27FC236}">
                      <a16:creationId xmlns:a16="http://schemas.microsoft.com/office/drawing/2014/main" id="{9D9EC8DD-5E63-1047-88E7-977229503346}"/>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04" name="Rectangle 8_2">
                  <a:extLst>
                    <a:ext uri="{FF2B5EF4-FFF2-40B4-BE49-F238E27FC236}">
                      <a16:creationId xmlns:a16="http://schemas.microsoft.com/office/drawing/2014/main" id="{B4960203-39FE-494B-94B8-15547425551D}"/>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05" name="Rectangle 8_1">
                  <a:extLst>
                    <a:ext uri="{FF2B5EF4-FFF2-40B4-BE49-F238E27FC236}">
                      <a16:creationId xmlns:a16="http://schemas.microsoft.com/office/drawing/2014/main" id="{B9601D30-8BF6-934C-8D8A-53858EE2D2E1}"/>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58" name="组合 57">
                <a:extLst>
                  <a:ext uri="{FF2B5EF4-FFF2-40B4-BE49-F238E27FC236}">
                    <a16:creationId xmlns:a16="http://schemas.microsoft.com/office/drawing/2014/main" id="{E224E0A3-63C0-7C4A-862C-074CE5F8E9EB}"/>
                  </a:ext>
                </a:extLst>
              </p:cNvPr>
              <p:cNvGrpSpPr/>
              <p:nvPr/>
            </p:nvGrpSpPr>
            <p:grpSpPr>
              <a:xfrm>
                <a:off x="2955303" y="2441542"/>
                <a:ext cx="980388" cy="565608"/>
                <a:chOff x="7211506" y="2922309"/>
                <a:chExt cx="980388" cy="565608"/>
              </a:xfrm>
            </p:grpSpPr>
            <p:grpSp>
              <p:nvGrpSpPr>
                <p:cNvPr id="92" name="组合 91">
                  <a:extLst>
                    <a:ext uri="{FF2B5EF4-FFF2-40B4-BE49-F238E27FC236}">
                      <a16:creationId xmlns:a16="http://schemas.microsoft.com/office/drawing/2014/main" id="{880BF955-0CCD-914C-9FE5-650166FE8200}"/>
                    </a:ext>
                  </a:extLst>
                </p:cNvPr>
                <p:cNvGrpSpPr/>
                <p:nvPr/>
              </p:nvGrpSpPr>
              <p:grpSpPr>
                <a:xfrm>
                  <a:off x="7211506" y="2922309"/>
                  <a:ext cx="980388" cy="282804"/>
                  <a:chOff x="7211506" y="2630078"/>
                  <a:chExt cx="980388" cy="282804"/>
                </a:xfrm>
                <a:solidFill>
                  <a:schemeClr val="bg1">
                    <a:lumMod val="95000"/>
                  </a:schemeClr>
                </a:solidFill>
              </p:grpSpPr>
              <p:sp>
                <p:nvSpPr>
                  <p:cNvPr id="98" name="矩形 97">
                    <a:extLst>
                      <a:ext uri="{FF2B5EF4-FFF2-40B4-BE49-F238E27FC236}">
                        <a16:creationId xmlns:a16="http://schemas.microsoft.com/office/drawing/2014/main" id="{138F0BD4-06DA-8B4A-A728-B7F910BB0549}"/>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99" name="Rectangle 8_3">
                    <a:extLst>
                      <a:ext uri="{FF2B5EF4-FFF2-40B4-BE49-F238E27FC236}">
                        <a16:creationId xmlns:a16="http://schemas.microsoft.com/office/drawing/2014/main" id="{22DB6119-C118-404F-A6F6-D9898076F6B5}"/>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00" name="Rectangle 8_2">
                    <a:extLst>
                      <a:ext uri="{FF2B5EF4-FFF2-40B4-BE49-F238E27FC236}">
                        <a16:creationId xmlns:a16="http://schemas.microsoft.com/office/drawing/2014/main" id="{960581C5-5E3D-6E45-9E26-A7E44B54BF19}"/>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01" name="Rectangle 8_1">
                    <a:extLst>
                      <a:ext uri="{FF2B5EF4-FFF2-40B4-BE49-F238E27FC236}">
                        <a16:creationId xmlns:a16="http://schemas.microsoft.com/office/drawing/2014/main" id="{435DE14A-5E31-F141-8C1C-AB24EEE8ABC9}"/>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93" name="组合 92">
                  <a:extLst>
                    <a:ext uri="{FF2B5EF4-FFF2-40B4-BE49-F238E27FC236}">
                      <a16:creationId xmlns:a16="http://schemas.microsoft.com/office/drawing/2014/main" id="{D8488A45-D589-274B-ACA3-4C67FE33D53A}"/>
                    </a:ext>
                  </a:extLst>
                </p:cNvPr>
                <p:cNvGrpSpPr/>
                <p:nvPr/>
              </p:nvGrpSpPr>
              <p:grpSpPr>
                <a:xfrm>
                  <a:off x="7211506" y="3205113"/>
                  <a:ext cx="980388" cy="282804"/>
                  <a:chOff x="7211506" y="2630078"/>
                  <a:chExt cx="980388" cy="282804"/>
                </a:xfrm>
                <a:solidFill>
                  <a:schemeClr val="bg1">
                    <a:lumMod val="85000"/>
                  </a:schemeClr>
                </a:solidFill>
              </p:grpSpPr>
              <p:sp>
                <p:nvSpPr>
                  <p:cNvPr id="94" name="矩形 93">
                    <a:extLst>
                      <a:ext uri="{FF2B5EF4-FFF2-40B4-BE49-F238E27FC236}">
                        <a16:creationId xmlns:a16="http://schemas.microsoft.com/office/drawing/2014/main" id="{F1023968-165B-8D4A-B6E1-221F02BEE138}"/>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95" name="Rectangle 8_3">
                    <a:extLst>
                      <a:ext uri="{FF2B5EF4-FFF2-40B4-BE49-F238E27FC236}">
                        <a16:creationId xmlns:a16="http://schemas.microsoft.com/office/drawing/2014/main" id="{A04CEF11-60C4-AC4D-B9DC-9B52A353524D}"/>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96" name="Rectangle 8_2">
                    <a:extLst>
                      <a:ext uri="{FF2B5EF4-FFF2-40B4-BE49-F238E27FC236}">
                        <a16:creationId xmlns:a16="http://schemas.microsoft.com/office/drawing/2014/main" id="{F950C9C3-EB8D-C54D-828F-5008CC8AC570}"/>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97" name="Rectangle 8_1">
                    <a:extLst>
                      <a:ext uri="{FF2B5EF4-FFF2-40B4-BE49-F238E27FC236}">
                        <a16:creationId xmlns:a16="http://schemas.microsoft.com/office/drawing/2014/main" id="{79C9FAA7-98D8-9B41-8C48-AD3F34AFB876}"/>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59" name="组合 58">
                <a:extLst>
                  <a:ext uri="{FF2B5EF4-FFF2-40B4-BE49-F238E27FC236}">
                    <a16:creationId xmlns:a16="http://schemas.microsoft.com/office/drawing/2014/main" id="{38DB0B78-2A4A-A941-8E8C-8A9637931E3B}"/>
                  </a:ext>
                </a:extLst>
              </p:cNvPr>
              <p:cNvGrpSpPr/>
              <p:nvPr/>
            </p:nvGrpSpPr>
            <p:grpSpPr>
              <a:xfrm>
                <a:off x="2955303" y="2997724"/>
                <a:ext cx="980388" cy="565608"/>
                <a:chOff x="7211506" y="2922309"/>
                <a:chExt cx="980388" cy="565608"/>
              </a:xfrm>
            </p:grpSpPr>
            <p:grpSp>
              <p:nvGrpSpPr>
                <p:cNvPr id="82" name="组合 81">
                  <a:extLst>
                    <a:ext uri="{FF2B5EF4-FFF2-40B4-BE49-F238E27FC236}">
                      <a16:creationId xmlns:a16="http://schemas.microsoft.com/office/drawing/2014/main" id="{7C0E644F-E520-8248-AD55-552D45DB79AF}"/>
                    </a:ext>
                  </a:extLst>
                </p:cNvPr>
                <p:cNvGrpSpPr/>
                <p:nvPr/>
              </p:nvGrpSpPr>
              <p:grpSpPr>
                <a:xfrm>
                  <a:off x="7211506" y="2922309"/>
                  <a:ext cx="980388" cy="282804"/>
                  <a:chOff x="7211506" y="2630078"/>
                  <a:chExt cx="980388" cy="282804"/>
                </a:xfrm>
                <a:solidFill>
                  <a:schemeClr val="bg1">
                    <a:lumMod val="95000"/>
                  </a:schemeClr>
                </a:solidFill>
              </p:grpSpPr>
              <p:sp>
                <p:nvSpPr>
                  <p:cNvPr id="88" name="矩形 87">
                    <a:extLst>
                      <a:ext uri="{FF2B5EF4-FFF2-40B4-BE49-F238E27FC236}">
                        <a16:creationId xmlns:a16="http://schemas.microsoft.com/office/drawing/2014/main" id="{1D91FF2D-35B2-CF46-870F-DF5E5385D056}"/>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89" name="Rectangle 8_3">
                    <a:extLst>
                      <a:ext uri="{FF2B5EF4-FFF2-40B4-BE49-F238E27FC236}">
                        <a16:creationId xmlns:a16="http://schemas.microsoft.com/office/drawing/2014/main" id="{166B3248-48D5-E844-B8C6-09C5A95CD4A3}"/>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90" name="Rectangle 8_2">
                    <a:extLst>
                      <a:ext uri="{FF2B5EF4-FFF2-40B4-BE49-F238E27FC236}">
                        <a16:creationId xmlns:a16="http://schemas.microsoft.com/office/drawing/2014/main" id="{70C20CA3-D37A-1248-8E80-B6CC2A7BC314}"/>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91" name="Rectangle 8_1">
                    <a:extLst>
                      <a:ext uri="{FF2B5EF4-FFF2-40B4-BE49-F238E27FC236}">
                        <a16:creationId xmlns:a16="http://schemas.microsoft.com/office/drawing/2014/main" id="{D25B95E1-6EEA-4B4F-9883-3D156C6656BD}"/>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83" name="组合 82">
                  <a:extLst>
                    <a:ext uri="{FF2B5EF4-FFF2-40B4-BE49-F238E27FC236}">
                      <a16:creationId xmlns:a16="http://schemas.microsoft.com/office/drawing/2014/main" id="{D73A4FA5-7C49-C640-9E24-9A0B190D1BCA}"/>
                    </a:ext>
                  </a:extLst>
                </p:cNvPr>
                <p:cNvGrpSpPr/>
                <p:nvPr/>
              </p:nvGrpSpPr>
              <p:grpSpPr>
                <a:xfrm>
                  <a:off x="7211506" y="3205113"/>
                  <a:ext cx="980388" cy="282804"/>
                  <a:chOff x="7211506" y="2630078"/>
                  <a:chExt cx="980388" cy="282804"/>
                </a:xfrm>
                <a:solidFill>
                  <a:schemeClr val="bg1">
                    <a:lumMod val="85000"/>
                  </a:schemeClr>
                </a:solidFill>
              </p:grpSpPr>
              <p:sp>
                <p:nvSpPr>
                  <p:cNvPr id="84" name="矩形 83">
                    <a:extLst>
                      <a:ext uri="{FF2B5EF4-FFF2-40B4-BE49-F238E27FC236}">
                        <a16:creationId xmlns:a16="http://schemas.microsoft.com/office/drawing/2014/main" id="{9E87A3B0-9139-4743-8329-7A502B5B72A7}"/>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85" name="Rectangle 8_3">
                    <a:extLst>
                      <a:ext uri="{FF2B5EF4-FFF2-40B4-BE49-F238E27FC236}">
                        <a16:creationId xmlns:a16="http://schemas.microsoft.com/office/drawing/2014/main" id="{561FD6D6-E6AF-0B4D-8680-72CB304CE191}"/>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86" name="Rectangle 8_2">
                    <a:extLst>
                      <a:ext uri="{FF2B5EF4-FFF2-40B4-BE49-F238E27FC236}">
                        <a16:creationId xmlns:a16="http://schemas.microsoft.com/office/drawing/2014/main" id="{E7373EB1-E5B7-B640-A729-FD7CC0E47353}"/>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87" name="Rectangle 8_1">
                    <a:extLst>
                      <a:ext uri="{FF2B5EF4-FFF2-40B4-BE49-F238E27FC236}">
                        <a16:creationId xmlns:a16="http://schemas.microsoft.com/office/drawing/2014/main" id="{04E5CC73-A244-8843-BF6B-ABB08B512C1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60" name="组合 59">
                <a:extLst>
                  <a:ext uri="{FF2B5EF4-FFF2-40B4-BE49-F238E27FC236}">
                    <a16:creationId xmlns:a16="http://schemas.microsoft.com/office/drawing/2014/main" id="{02A6A0AA-9AE5-3A40-8921-22859A63FF98}"/>
                  </a:ext>
                </a:extLst>
              </p:cNvPr>
              <p:cNvGrpSpPr/>
              <p:nvPr/>
            </p:nvGrpSpPr>
            <p:grpSpPr>
              <a:xfrm>
                <a:off x="2955303" y="3544479"/>
                <a:ext cx="980388" cy="565608"/>
                <a:chOff x="7211506" y="2922309"/>
                <a:chExt cx="980388" cy="565608"/>
              </a:xfrm>
            </p:grpSpPr>
            <p:grpSp>
              <p:nvGrpSpPr>
                <p:cNvPr id="72" name="组合 71">
                  <a:extLst>
                    <a:ext uri="{FF2B5EF4-FFF2-40B4-BE49-F238E27FC236}">
                      <a16:creationId xmlns:a16="http://schemas.microsoft.com/office/drawing/2014/main" id="{51EA595B-FB42-F144-BF32-97B2926EB980}"/>
                    </a:ext>
                  </a:extLst>
                </p:cNvPr>
                <p:cNvGrpSpPr/>
                <p:nvPr/>
              </p:nvGrpSpPr>
              <p:grpSpPr>
                <a:xfrm>
                  <a:off x="7211506" y="2922309"/>
                  <a:ext cx="980388" cy="282804"/>
                  <a:chOff x="7211506" y="2630078"/>
                  <a:chExt cx="980388" cy="282804"/>
                </a:xfrm>
                <a:solidFill>
                  <a:schemeClr val="bg1">
                    <a:lumMod val="95000"/>
                  </a:schemeClr>
                </a:solidFill>
              </p:grpSpPr>
              <p:sp>
                <p:nvSpPr>
                  <p:cNvPr id="78" name="矩形 77">
                    <a:extLst>
                      <a:ext uri="{FF2B5EF4-FFF2-40B4-BE49-F238E27FC236}">
                        <a16:creationId xmlns:a16="http://schemas.microsoft.com/office/drawing/2014/main" id="{D8588820-8DF0-994F-AA0B-6008E821869A}"/>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79" name="Rectangle 8_3">
                    <a:extLst>
                      <a:ext uri="{FF2B5EF4-FFF2-40B4-BE49-F238E27FC236}">
                        <a16:creationId xmlns:a16="http://schemas.microsoft.com/office/drawing/2014/main" id="{EF0CA698-FF62-6247-AF68-F283C4611025}"/>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80" name="Rectangle 8_2">
                    <a:extLst>
                      <a:ext uri="{FF2B5EF4-FFF2-40B4-BE49-F238E27FC236}">
                        <a16:creationId xmlns:a16="http://schemas.microsoft.com/office/drawing/2014/main" id="{BEF69877-A7DB-614E-9564-25DEAC2C3898}"/>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81" name="Rectangle 8_1">
                    <a:extLst>
                      <a:ext uri="{FF2B5EF4-FFF2-40B4-BE49-F238E27FC236}">
                        <a16:creationId xmlns:a16="http://schemas.microsoft.com/office/drawing/2014/main" id="{078B95CE-AD22-9143-A026-515F3197028C}"/>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73" name="组合 72">
                  <a:extLst>
                    <a:ext uri="{FF2B5EF4-FFF2-40B4-BE49-F238E27FC236}">
                      <a16:creationId xmlns:a16="http://schemas.microsoft.com/office/drawing/2014/main" id="{3B060C07-B69D-864B-B090-D079EE79BAE4}"/>
                    </a:ext>
                  </a:extLst>
                </p:cNvPr>
                <p:cNvGrpSpPr/>
                <p:nvPr/>
              </p:nvGrpSpPr>
              <p:grpSpPr>
                <a:xfrm>
                  <a:off x="7211506" y="3205113"/>
                  <a:ext cx="980388" cy="282804"/>
                  <a:chOff x="7211506" y="2630078"/>
                  <a:chExt cx="980388" cy="282804"/>
                </a:xfrm>
                <a:solidFill>
                  <a:schemeClr val="bg1">
                    <a:lumMod val="85000"/>
                  </a:schemeClr>
                </a:solidFill>
              </p:grpSpPr>
              <p:sp>
                <p:nvSpPr>
                  <p:cNvPr id="74" name="矩形 73">
                    <a:extLst>
                      <a:ext uri="{FF2B5EF4-FFF2-40B4-BE49-F238E27FC236}">
                        <a16:creationId xmlns:a16="http://schemas.microsoft.com/office/drawing/2014/main" id="{A2D637AF-FD2E-024D-A467-7AC80DD89CB9}"/>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75" name="Rectangle 8_3">
                    <a:extLst>
                      <a:ext uri="{FF2B5EF4-FFF2-40B4-BE49-F238E27FC236}">
                        <a16:creationId xmlns:a16="http://schemas.microsoft.com/office/drawing/2014/main" id="{9CC6B767-71CA-4149-9C0C-B012E084341A}"/>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76" name="Rectangle 8_2">
                    <a:extLst>
                      <a:ext uri="{FF2B5EF4-FFF2-40B4-BE49-F238E27FC236}">
                        <a16:creationId xmlns:a16="http://schemas.microsoft.com/office/drawing/2014/main" id="{4783BD52-531E-D347-932E-AC55AB7BE399}"/>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77" name="Rectangle 8_1">
                    <a:extLst>
                      <a:ext uri="{FF2B5EF4-FFF2-40B4-BE49-F238E27FC236}">
                        <a16:creationId xmlns:a16="http://schemas.microsoft.com/office/drawing/2014/main" id="{9BB72922-2E8E-A14C-9A78-588AD9FC125D}"/>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61" name="组合 60">
                <a:extLst>
                  <a:ext uri="{FF2B5EF4-FFF2-40B4-BE49-F238E27FC236}">
                    <a16:creationId xmlns:a16="http://schemas.microsoft.com/office/drawing/2014/main" id="{B0F0DDBA-474E-5C4F-AC9A-93ACBAC26A30}"/>
                  </a:ext>
                </a:extLst>
              </p:cNvPr>
              <p:cNvGrpSpPr/>
              <p:nvPr/>
            </p:nvGrpSpPr>
            <p:grpSpPr>
              <a:xfrm>
                <a:off x="2955303" y="4100661"/>
                <a:ext cx="980388" cy="565608"/>
                <a:chOff x="7211506" y="2922309"/>
                <a:chExt cx="980388" cy="565608"/>
              </a:xfrm>
            </p:grpSpPr>
            <p:grpSp>
              <p:nvGrpSpPr>
                <p:cNvPr id="62" name="组合 61">
                  <a:extLst>
                    <a:ext uri="{FF2B5EF4-FFF2-40B4-BE49-F238E27FC236}">
                      <a16:creationId xmlns:a16="http://schemas.microsoft.com/office/drawing/2014/main" id="{E94B92D0-B2AE-B34C-A70A-77DCFB0F4DDC}"/>
                    </a:ext>
                  </a:extLst>
                </p:cNvPr>
                <p:cNvGrpSpPr/>
                <p:nvPr/>
              </p:nvGrpSpPr>
              <p:grpSpPr>
                <a:xfrm>
                  <a:off x="7211506" y="2922309"/>
                  <a:ext cx="980388" cy="282804"/>
                  <a:chOff x="7211506" y="2630078"/>
                  <a:chExt cx="980388" cy="282804"/>
                </a:xfrm>
                <a:solidFill>
                  <a:schemeClr val="bg1">
                    <a:lumMod val="95000"/>
                  </a:schemeClr>
                </a:solidFill>
              </p:grpSpPr>
              <p:sp>
                <p:nvSpPr>
                  <p:cNvPr id="68" name="矩形 67">
                    <a:extLst>
                      <a:ext uri="{FF2B5EF4-FFF2-40B4-BE49-F238E27FC236}">
                        <a16:creationId xmlns:a16="http://schemas.microsoft.com/office/drawing/2014/main" id="{748F7D93-38B2-E84B-8EC6-BDA14BE7B3F9}"/>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69" name="Rectangle 8_3">
                    <a:extLst>
                      <a:ext uri="{FF2B5EF4-FFF2-40B4-BE49-F238E27FC236}">
                        <a16:creationId xmlns:a16="http://schemas.microsoft.com/office/drawing/2014/main" id="{BFA3C375-7619-2C4A-98FE-5D6811E2FD5B}"/>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70" name="Rectangle 8_2">
                    <a:extLst>
                      <a:ext uri="{FF2B5EF4-FFF2-40B4-BE49-F238E27FC236}">
                        <a16:creationId xmlns:a16="http://schemas.microsoft.com/office/drawing/2014/main" id="{A5B8CE94-9FA8-4245-83BA-6C15878B6CE4}"/>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71" name="Rectangle 8_1">
                    <a:extLst>
                      <a:ext uri="{FF2B5EF4-FFF2-40B4-BE49-F238E27FC236}">
                        <a16:creationId xmlns:a16="http://schemas.microsoft.com/office/drawing/2014/main" id="{94113379-D8AA-F04B-A840-91DAAB1EE102}"/>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63" name="组合 62">
                  <a:extLst>
                    <a:ext uri="{FF2B5EF4-FFF2-40B4-BE49-F238E27FC236}">
                      <a16:creationId xmlns:a16="http://schemas.microsoft.com/office/drawing/2014/main" id="{E922504B-F606-9A4E-850A-FF7F8E120642}"/>
                    </a:ext>
                  </a:extLst>
                </p:cNvPr>
                <p:cNvGrpSpPr/>
                <p:nvPr/>
              </p:nvGrpSpPr>
              <p:grpSpPr>
                <a:xfrm>
                  <a:off x="7211506" y="3205113"/>
                  <a:ext cx="980388" cy="282804"/>
                  <a:chOff x="7211506" y="2630078"/>
                  <a:chExt cx="980388" cy="282804"/>
                </a:xfrm>
                <a:solidFill>
                  <a:schemeClr val="bg1">
                    <a:lumMod val="85000"/>
                  </a:schemeClr>
                </a:solidFill>
              </p:grpSpPr>
              <p:sp>
                <p:nvSpPr>
                  <p:cNvPr id="64" name="矩形 63">
                    <a:extLst>
                      <a:ext uri="{FF2B5EF4-FFF2-40B4-BE49-F238E27FC236}">
                        <a16:creationId xmlns:a16="http://schemas.microsoft.com/office/drawing/2014/main" id="{EB401A4B-ED83-A44F-8502-12FBDC73C2F9}"/>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65" name="Rectangle 8_3">
                    <a:extLst>
                      <a:ext uri="{FF2B5EF4-FFF2-40B4-BE49-F238E27FC236}">
                        <a16:creationId xmlns:a16="http://schemas.microsoft.com/office/drawing/2014/main" id="{C132A796-ACD3-EC47-A191-D40F1E26E57B}"/>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66" name="Rectangle 8_2">
                    <a:extLst>
                      <a:ext uri="{FF2B5EF4-FFF2-40B4-BE49-F238E27FC236}">
                        <a16:creationId xmlns:a16="http://schemas.microsoft.com/office/drawing/2014/main" id="{98152C67-0F69-3F4E-9A09-E9298FD0B1EC}"/>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67" name="Rectangle 8_1">
                    <a:extLst>
                      <a:ext uri="{FF2B5EF4-FFF2-40B4-BE49-F238E27FC236}">
                        <a16:creationId xmlns:a16="http://schemas.microsoft.com/office/drawing/2014/main" id="{D854C24C-A2A5-8143-BB8E-804F0E5A4088}"/>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grpSp>
          <p:nvGrpSpPr>
            <p:cNvPr id="7" name="组合 6">
              <a:extLst>
                <a:ext uri="{FF2B5EF4-FFF2-40B4-BE49-F238E27FC236}">
                  <a16:creationId xmlns:a16="http://schemas.microsoft.com/office/drawing/2014/main" id="{1A3A1EAD-709F-3E4F-BB50-F0365A124080}"/>
                </a:ext>
              </a:extLst>
            </p:cNvPr>
            <p:cNvGrpSpPr/>
            <p:nvPr/>
          </p:nvGrpSpPr>
          <p:grpSpPr>
            <a:xfrm>
              <a:off x="4138367" y="2149311"/>
              <a:ext cx="980388" cy="2516958"/>
              <a:chOff x="4138367" y="2149311"/>
              <a:chExt cx="980388" cy="2516958"/>
            </a:xfrm>
          </p:grpSpPr>
          <p:grpSp>
            <p:nvGrpSpPr>
              <p:cNvPr id="8" name="组合 7">
                <a:extLst>
                  <a:ext uri="{FF2B5EF4-FFF2-40B4-BE49-F238E27FC236}">
                    <a16:creationId xmlns:a16="http://schemas.microsoft.com/office/drawing/2014/main" id="{B57FF157-0CE9-E549-8776-28FA43BD7192}"/>
                  </a:ext>
                </a:extLst>
              </p:cNvPr>
              <p:cNvGrpSpPr/>
              <p:nvPr/>
            </p:nvGrpSpPr>
            <p:grpSpPr>
              <a:xfrm>
                <a:off x="4138367" y="2149311"/>
                <a:ext cx="980388" cy="282804"/>
                <a:chOff x="7211506" y="2630078"/>
                <a:chExt cx="980388" cy="282804"/>
              </a:xfrm>
              <a:solidFill>
                <a:schemeClr val="tx1">
                  <a:lumMod val="75000"/>
                  <a:lumOff val="25000"/>
                </a:schemeClr>
              </a:solidFill>
            </p:grpSpPr>
            <p:sp>
              <p:nvSpPr>
                <p:cNvPr id="53" name="矩形 52">
                  <a:extLst>
                    <a:ext uri="{FF2B5EF4-FFF2-40B4-BE49-F238E27FC236}">
                      <a16:creationId xmlns:a16="http://schemas.microsoft.com/office/drawing/2014/main" id="{211F9B1E-E44D-0442-BDC7-B125CCE113E2}"/>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54" name="Rectangle 8_3">
                  <a:extLst>
                    <a:ext uri="{FF2B5EF4-FFF2-40B4-BE49-F238E27FC236}">
                      <a16:creationId xmlns:a16="http://schemas.microsoft.com/office/drawing/2014/main" id="{07EB33BE-7F14-AB4E-84DD-5BBC71CE0F5B}"/>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55" name="Rectangle 8_2">
                  <a:extLst>
                    <a:ext uri="{FF2B5EF4-FFF2-40B4-BE49-F238E27FC236}">
                      <a16:creationId xmlns:a16="http://schemas.microsoft.com/office/drawing/2014/main" id="{3B96FFEF-4FE0-CD47-A8EB-594825D66443}"/>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56" name="Rectangle 8_1">
                  <a:extLst>
                    <a:ext uri="{FF2B5EF4-FFF2-40B4-BE49-F238E27FC236}">
                      <a16:creationId xmlns:a16="http://schemas.microsoft.com/office/drawing/2014/main" id="{DAC7A131-717B-DB43-9DD1-999E8217DCD7}"/>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9" name="组合 8">
                <a:extLst>
                  <a:ext uri="{FF2B5EF4-FFF2-40B4-BE49-F238E27FC236}">
                    <a16:creationId xmlns:a16="http://schemas.microsoft.com/office/drawing/2014/main" id="{011BAC6F-6455-8C4E-8189-B6065E1C3DD6}"/>
                  </a:ext>
                </a:extLst>
              </p:cNvPr>
              <p:cNvGrpSpPr/>
              <p:nvPr/>
            </p:nvGrpSpPr>
            <p:grpSpPr>
              <a:xfrm>
                <a:off x="4138367" y="2441542"/>
                <a:ext cx="980388" cy="565608"/>
                <a:chOff x="7211506" y="2922309"/>
                <a:chExt cx="980388" cy="565608"/>
              </a:xfrm>
            </p:grpSpPr>
            <p:grpSp>
              <p:nvGrpSpPr>
                <p:cNvPr id="43" name="组合 42">
                  <a:extLst>
                    <a:ext uri="{FF2B5EF4-FFF2-40B4-BE49-F238E27FC236}">
                      <a16:creationId xmlns:a16="http://schemas.microsoft.com/office/drawing/2014/main" id="{0CC04176-8163-9B4E-838D-1A9158A62D25}"/>
                    </a:ext>
                  </a:extLst>
                </p:cNvPr>
                <p:cNvGrpSpPr/>
                <p:nvPr/>
              </p:nvGrpSpPr>
              <p:grpSpPr>
                <a:xfrm>
                  <a:off x="7211506" y="2922309"/>
                  <a:ext cx="980388" cy="282804"/>
                  <a:chOff x="7211506" y="2630078"/>
                  <a:chExt cx="980388" cy="282804"/>
                </a:xfrm>
                <a:solidFill>
                  <a:schemeClr val="bg1">
                    <a:lumMod val="95000"/>
                  </a:schemeClr>
                </a:solidFill>
              </p:grpSpPr>
              <p:sp>
                <p:nvSpPr>
                  <p:cNvPr id="49" name="矩形 48">
                    <a:extLst>
                      <a:ext uri="{FF2B5EF4-FFF2-40B4-BE49-F238E27FC236}">
                        <a16:creationId xmlns:a16="http://schemas.microsoft.com/office/drawing/2014/main" id="{9B5B9403-9824-CC42-9921-797081026E33}"/>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50" name="Rectangle 8_3">
                    <a:extLst>
                      <a:ext uri="{FF2B5EF4-FFF2-40B4-BE49-F238E27FC236}">
                        <a16:creationId xmlns:a16="http://schemas.microsoft.com/office/drawing/2014/main" id="{2015DE32-86CF-F34D-B537-751CD5E3F900}"/>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51" name="Rectangle 8_2">
                    <a:extLst>
                      <a:ext uri="{FF2B5EF4-FFF2-40B4-BE49-F238E27FC236}">
                        <a16:creationId xmlns:a16="http://schemas.microsoft.com/office/drawing/2014/main" id="{8B497925-AF82-BC44-9CA4-85608B9675C2}"/>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52" name="Rectangle 8_1">
                    <a:extLst>
                      <a:ext uri="{FF2B5EF4-FFF2-40B4-BE49-F238E27FC236}">
                        <a16:creationId xmlns:a16="http://schemas.microsoft.com/office/drawing/2014/main" id="{40F485E3-FE53-9544-9C96-608236DF5DD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44" name="组合 43">
                  <a:extLst>
                    <a:ext uri="{FF2B5EF4-FFF2-40B4-BE49-F238E27FC236}">
                      <a16:creationId xmlns:a16="http://schemas.microsoft.com/office/drawing/2014/main" id="{303B764E-5443-0A4D-80CC-89AB3197C9CF}"/>
                    </a:ext>
                  </a:extLst>
                </p:cNvPr>
                <p:cNvGrpSpPr/>
                <p:nvPr/>
              </p:nvGrpSpPr>
              <p:grpSpPr>
                <a:xfrm>
                  <a:off x="7211506" y="3205113"/>
                  <a:ext cx="980388" cy="282804"/>
                  <a:chOff x="7211506" y="2630078"/>
                  <a:chExt cx="980388" cy="282804"/>
                </a:xfrm>
                <a:solidFill>
                  <a:schemeClr val="bg1">
                    <a:lumMod val="85000"/>
                  </a:schemeClr>
                </a:solidFill>
              </p:grpSpPr>
              <p:sp>
                <p:nvSpPr>
                  <p:cNvPr id="45" name="矩形 44">
                    <a:extLst>
                      <a:ext uri="{FF2B5EF4-FFF2-40B4-BE49-F238E27FC236}">
                        <a16:creationId xmlns:a16="http://schemas.microsoft.com/office/drawing/2014/main" id="{E3B9EB6F-68F6-7E4C-95AF-BE7FAFF39B91}"/>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46" name="Rectangle 8_3">
                    <a:extLst>
                      <a:ext uri="{FF2B5EF4-FFF2-40B4-BE49-F238E27FC236}">
                        <a16:creationId xmlns:a16="http://schemas.microsoft.com/office/drawing/2014/main" id="{DDA99151-55AA-724A-B25D-B04AB39F71C8}"/>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47" name="Rectangle 8_2">
                    <a:extLst>
                      <a:ext uri="{FF2B5EF4-FFF2-40B4-BE49-F238E27FC236}">
                        <a16:creationId xmlns:a16="http://schemas.microsoft.com/office/drawing/2014/main" id="{83A0FD6F-4D32-F843-8A65-67870D15FA37}"/>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48" name="Rectangle 8_1">
                    <a:extLst>
                      <a:ext uri="{FF2B5EF4-FFF2-40B4-BE49-F238E27FC236}">
                        <a16:creationId xmlns:a16="http://schemas.microsoft.com/office/drawing/2014/main" id="{C1FC6CDA-C39E-9343-A76F-12F8B1AB164B}"/>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0" name="组合 9">
                <a:extLst>
                  <a:ext uri="{FF2B5EF4-FFF2-40B4-BE49-F238E27FC236}">
                    <a16:creationId xmlns:a16="http://schemas.microsoft.com/office/drawing/2014/main" id="{9B4EFA48-B36E-3E43-9920-F9E8F72210F3}"/>
                  </a:ext>
                </a:extLst>
              </p:cNvPr>
              <p:cNvGrpSpPr/>
              <p:nvPr/>
            </p:nvGrpSpPr>
            <p:grpSpPr>
              <a:xfrm>
                <a:off x="4138367" y="2997724"/>
                <a:ext cx="980388" cy="565608"/>
                <a:chOff x="7211506" y="2922309"/>
                <a:chExt cx="980388" cy="565608"/>
              </a:xfrm>
            </p:grpSpPr>
            <p:grpSp>
              <p:nvGrpSpPr>
                <p:cNvPr id="33" name="组合 32">
                  <a:extLst>
                    <a:ext uri="{FF2B5EF4-FFF2-40B4-BE49-F238E27FC236}">
                      <a16:creationId xmlns:a16="http://schemas.microsoft.com/office/drawing/2014/main" id="{C661D237-B31E-F44E-95E1-CE503CF3F2CF}"/>
                    </a:ext>
                  </a:extLst>
                </p:cNvPr>
                <p:cNvGrpSpPr/>
                <p:nvPr/>
              </p:nvGrpSpPr>
              <p:grpSpPr>
                <a:xfrm>
                  <a:off x="7211506" y="2922309"/>
                  <a:ext cx="980388" cy="282804"/>
                  <a:chOff x="7211506" y="2630078"/>
                  <a:chExt cx="980388" cy="282804"/>
                </a:xfrm>
                <a:solidFill>
                  <a:schemeClr val="bg1">
                    <a:lumMod val="95000"/>
                  </a:schemeClr>
                </a:solidFill>
              </p:grpSpPr>
              <p:sp>
                <p:nvSpPr>
                  <p:cNvPr id="39" name="矩形 38">
                    <a:extLst>
                      <a:ext uri="{FF2B5EF4-FFF2-40B4-BE49-F238E27FC236}">
                        <a16:creationId xmlns:a16="http://schemas.microsoft.com/office/drawing/2014/main" id="{7F7D0FAC-B5CA-C844-A39F-A378A5EC6AC9}"/>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40" name="Rectangle 8_3">
                    <a:extLst>
                      <a:ext uri="{FF2B5EF4-FFF2-40B4-BE49-F238E27FC236}">
                        <a16:creationId xmlns:a16="http://schemas.microsoft.com/office/drawing/2014/main" id="{BFE0550E-AF51-504C-B3E5-8FC169EA1478}"/>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41" name="Rectangle 8_2">
                    <a:extLst>
                      <a:ext uri="{FF2B5EF4-FFF2-40B4-BE49-F238E27FC236}">
                        <a16:creationId xmlns:a16="http://schemas.microsoft.com/office/drawing/2014/main" id="{BD9EC4F1-450C-AE4B-A362-030E719A5D6F}"/>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42" name="Rectangle 8_1">
                    <a:extLst>
                      <a:ext uri="{FF2B5EF4-FFF2-40B4-BE49-F238E27FC236}">
                        <a16:creationId xmlns:a16="http://schemas.microsoft.com/office/drawing/2014/main" id="{B2D25D4B-22FE-0C4A-B028-C4C475FFBBA9}"/>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34" name="组合 33">
                  <a:extLst>
                    <a:ext uri="{FF2B5EF4-FFF2-40B4-BE49-F238E27FC236}">
                      <a16:creationId xmlns:a16="http://schemas.microsoft.com/office/drawing/2014/main" id="{5926F342-A2E1-BE4D-9C2A-B22FC20B135D}"/>
                    </a:ext>
                  </a:extLst>
                </p:cNvPr>
                <p:cNvGrpSpPr/>
                <p:nvPr/>
              </p:nvGrpSpPr>
              <p:grpSpPr>
                <a:xfrm>
                  <a:off x="7211506" y="3205113"/>
                  <a:ext cx="980388" cy="282804"/>
                  <a:chOff x="7211506" y="2630078"/>
                  <a:chExt cx="980388" cy="282804"/>
                </a:xfrm>
                <a:solidFill>
                  <a:schemeClr val="bg1">
                    <a:lumMod val="85000"/>
                  </a:schemeClr>
                </a:solidFill>
              </p:grpSpPr>
              <p:sp>
                <p:nvSpPr>
                  <p:cNvPr id="35" name="矩形 34">
                    <a:extLst>
                      <a:ext uri="{FF2B5EF4-FFF2-40B4-BE49-F238E27FC236}">
                        <a16:creationId xmlns:a16="http://schemas.microsoft.com/office/drawing/2014/main" id="{7E33ECF2-8551-FF4A-915F-C83D6794F624}"/>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6" name="Rectangle 8_3">
                    <a:extLst>
                      <a:ext uri="{FF2B5EF4-FFF2-40B4-BE49-F238E27FC236}">
                        <a16:creationId xmlns:a16="http://schemas.microsoft.com/office/drawing/2014/main" id="{10E1CE1A-6B27-704F-BEFE-9DE15EEDABBE}"/>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7" name="Rectangle 8_2">
                    <a:extLst>
                      <a:ext uri="{FF2B5EF4-FFF2-40B4-BE49-F238E27FC236}">
                        <a16:creationId xmlns:a16="http://schemas.microsoft.com/office/drawing/2014/main" id="{BDBC10CC-1D77-C647-9234-D17776CA2217}"/>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8" name="Rectangle 8_1">
                    <a:extLst>
                      <a:ext uri="{FF2B5EF4-FFF2-40B4-BE49-F238E27FC236}">
                        <a16:creationId xmlns:a16="http://schemas.microsoft.com/office/drawing/2014/main" id="{23A5D95F-10B1-324F-BA49-337021A304F6}"/>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1" name="组合 10">
                <a:extLst>
                  <a:ext uri="{FF2B5EF4-FFF2-40B4-BE49-F238E27FC236}">
                    <a16:creationId xmlns:a16="http://schemas.microsoft.com/office/drawing/2014/main" id="{6F00BE0C-DC35-2841-9BB6-3A82F8DCF9BB}"/>
                  </a:ext>
                </a:extLst>
              </p:cNvPr>
              <p:cNvGrpSpPr/>
              <p:nvPr/>
            </p:nvGrpSpPr>
            <p:grpSpPr>
              <a:xfrm>
                <a:off x="4138367" y="3544479"/>
                <a:ext cx="980388" cy="565608"/>
                <a:chOff x="7211506" y="2922309"/>
                <a:chExt cx="980388" cy="565608"/>
              </a:xfrm>
            </p:grpSpPr>
            <p:grpSp>
              <p:nvGrpSpPr>
                <p:cNvPr id="23" name="组合 22">
                  <a:extLst>
                    <a:ext uri="{FF2B5EF4-FFF2-40B4-BE49-F238E27FC236}">
                      <a16:creationId xmlns:a16="http://schemas.microsoft.com/office/drawing/2014/main" id="{F8410EAD-B90D-934E-A595-D0D357254F7F}"/>
                    </a:ext>
                  </a:extLst>
                </p:cNvPr>
                <p:cNvGrpSpPr/>
                <p:nvPr/>
              </p:nvGrpSpPr>
              <p:grpSpPr>
                <a:xfrm>
                  <a:off x="7211506" y="2922309"/>
                  <a:ext cx="980388" cy="282804"/>
                  <a:chOff x="7211506" y="2630078"/>
                  <a:chExt cx="980388" cy="282804"/>
                </a:xfrm>
                <a:solidFill>
                  <a:schemeClr val="bg1">
                    <a:lumMod val="95000"/>
                  </a:schemeClr>
                </a:solidFill>
              </p:grpSpPr>
              <p:sp>
                <p:nvSpPr>
                  <p:cNvPr id="29" name="矩形 28">
                    <a:extLst>
                      <a:ext uri="{FF2B5EF4-FFF2-40B4-BE49-F238E27FC236}">
                        <a16:creationId xmlns:a16="http://schemas.microsoft.com/office/drawing/2014/main" id="{EB5B389E-2B4B-9941-B3F5-2F99F8C73A9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 name="Rectangle 8_3">
                    <a:extLst>
                      <a:ext uri="{FF2B5EF4-FFF2-40B4-BE49-F238E27FC236}">
                        <a16:creationId xmlns:a16="http://schemas.microsoft.com/office/drawing/2014/main" id="{A322DDD4-0BA0-5A46-9380-369C20D747F9}"/>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1" name="Rectangle 8_2">
                    <a:extLst>
                      <a:ext uri="{FF2B5EF4-FFF2-40B4-BE49-F238E27FC236}">
                        <a16:creationId xmlns:a16="http://schemas.microsoft.com/office/drawing/2014/main" id="{22DB457E-FF3E-8249-9FE8-6E1789385190}"/>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2" name="Rectangle 8_1">
                    <a:extLst>
                      <a:ext uri="{FF2B5EF4-FFF2-40B4-BE49-F238E27FC236}">
                        <a16:creationId xmlns:a16="http://schemas.microsoft.com/office/drawing/2014/main" id="{D37915B6-7F76-EC4F-9A95-8DDF77037489}"/>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4" name="组合 23">
                  <a:extLst>
                    <a:ext uri="{FF2B5EF4-FFF2-40B4-BE49-F238E27FC236}">
                      <a16:creationId xmlns:a16="http://schemas.microsoft.com/office/drawing/2014/main" id="{6BA789D2-6DE1-314B-92E4-660355AE5A38}"/>
                    </a:ext>
                  </a:extLst>
                </p:cNvPr>
                <p:cNvGrpSpPr/>
                <p:nvPr/>
              </p:nvGrpSpPr>
              <p:grpSpPr>
                <a:xfrm>
                  <a:off x="7211506" y="3205113"/>
                  <a:ext cx="980388" cy="282804"/>
                  <a:chOff x="7211506" y="2630078"/>
                  <a:chExt cx="980388" cy="282804"/>
                </a:xfrm>
                <a:solidFill>
                  <a:schemeClr val="bg1">
                    <a:lumMod val="85000"/>
                  </a:schemeClr>
                </a:solidFill>
              </p:grpSpPr>
              <p:sp>
                <p:nvSpPr>
                  <p:cNvPr id="25" name="矩形 24">
                    <a:extLst>
                      <a:ext uri="{FF2B5EF4-FFF2-40B4-BE49-F238E27FC236}">
                        <a16:creationId xmlns:a16="http://schemas.microsoft.com/office/drawing/2014/main" id="{9CDE67F5-76FF-3642-9FF6-7B6C3CF3CF21}"/>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6" name="Rectangle 8_3">
                    <a:extLst>
                      <a:ext uri="{FF2B5EF4-FFF2-40B4-BE49-F238E27FC236}">
                        <a16:creationId xmlns:a16="http://schemas.microsoft.com/office/drawing/2014/main" id="{54A9C82F-A182-3E4C-81C5-1E249B85E6D1}"/>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 name="Rectangle 8_2">
                    <a:extLst>
                      <a:ext uri="{FF2B5EF4-FFF2-40B4-BE49-F238E27FC236}">
                        <a16:creationId xmlns:a16="http://schemas.microsoft.com/office/drawing/2014/main" id="{3C7CDEA5-942D-604F-9DB8-064B94F7FB64}"/>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 name="Rectangle 8_1">
                    <a:extLst>
                      <a:ext uri="{FF2B5EF4-FFF2-40B4-BE49-F238E27FC236}">
                        <a16:creationId xmlns:a16="http://schemas.microsoft.com/office/drawing/2014/main" id="{110EC49B-DB9B-CA47-A3C8-0C97A62CFC91}"/>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2" name="组合 11">
                <a:extLst>
                  <a:ext uri="{FF2B5EF4-FFF2-40B4-BE49-F238E27FC236}">
                    <a16:creationId xmlns:a16="http://schemas.microsoft.com/office/drawing/2014/main" id="{EF059DD3-2460-C74F-ADB9-F4F2EA926935}"/>
                  </a:ext>
                </a:extLst>
              </p:cNvPr>
              <p:cNvGrpSpPr/>
              <p:nvPr/>
            </p:nvGrpSpPr>
            <p:grpSpPr>
              <a:xfrm>
                <a:off x="4138367" y="4100661"/>
                <a:ext cx="980388" cy="565608"/>
                <a:chOff x="7211506" y="2922309"/>
                <a:chExt cx="980388" cy="565608"/>
              </a:xfrm>
            </p:grpSpPr>
            <p:grpSp>
              <p:nvGrpSpPr>
                <p:cNvPr id="13" name="组合 12">
                  <a:extLst>
                    <a:ext uri="{FF2B5EF4-FFF2-40B4-BE49-F238E27FC236}">
                      <a16:creationId xmlns:a16="http://schemas.microsoft.com/office/drawing/2014/main" id="{AE5D57A2-B67C-F943-9221-7F173D694365}"/>
                    </a:ext>
                  </a:extLst>
                </p:cNvPr>
                <p:cNvGrpSpPr/>
                <p:nvPr/>
              </p:nvGrpSpPr>
              <p:grpSpPr>
                <a:xfrm>
                  <a:off x="7211506" y="2922309"/>
                  <a:ext cx="980388" cy="282804"/>
                  <a:chOff x="7211506" y="2630078"/>
                  <a:chExt cx="980388" cy="282804"/>
                </a:xfrm>
                <a:solidFill>
                  <a:schemeClr val="bg1">
                    <a:lumMod val="95000"/>
                  </a:schemeClr>
                </a:solidFill>
              </p:grpSpPr>
              <p:sp>
                <p:nvSpPr>
                  <p:cNvPr id="19" name="矩形 18">
                    <a:extLst>
                      <a:ext uri="{FF2B5EF4-FFF2-40B4-BE49-F238E27FC236}">
                        <a16:creationId xmlns:a16="http://schemas.microsoft.com/office/drawing/2014/main" id="{BF280BA0-9B70-3D4C-BCED-407B6C1B0865}"/>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 name="Rectangle 8_3">
                    <a:extLst>
                      <a:ext uri="{FF2B5EF4-FFF2-40B4-BE49-F238E27FC236}">
                        <a16:creationId xmlns:a16="http://schemas.microsoft.com/office/drawing/2014/main" id="{8D230A0B-1655-354A-B343-26D3DECD5D33}"/>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1" name="Rectangle 8_2">
                    <a:extLst>
                      <a:ext uri="{FF2B5EF4-FFF2-40B4-BE49-F238E27FC236}">
                        <a16:creationId xmlns:a16="http://schemas.microsoft.com/office/drawing/2014/main" id="{739CD04D-9560-D44F-A017-DC1DBA7E207B}"/>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 name="Rectangle 8_1">
                    <a:extLst>
                      <a:ext uri="{FF2B5EF4-FFF2-40B4-BE49-F238E27FC236}">
                        <a16:creationId xmlns:a16="http://schemas.microsoft.com/office/drawing/2014/main" id="{880E794C-AA15-9E46-AACA-9FE61CE65B3F}"/>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4" name="组合 13">
                  <a:extLst>
                    <a:ext uri="{FF2B5EF4-FFF2-40B4-BE49-F238E27FC236}">
                      <a16:creationId xmlns:a16="http://schemas.microsoft.com/office/drawing/2014/main" id="{5679C6C2-A60B-1D49-B049-523A3E3CE99B}"/>
                    </a:ext>
                  </a:extLst>
                </p:cNvPr>
                <p:cNvGrpSpPr/>
                <p:nvPr/>
              </p:nvGrpSpPr>
              <p:grpSpPr>
                <a:xfrm>
                  <a:off x="7211506" y="3205113"/>
                  <a:ext cx="980388" cy="282804"/>
                  <a:chOff x="7211506" y="2630078"/>
                  <a:chExt cx="980388" cy="282804"/>
                </a:xfrm>
                <a:solidFill>
                  <a:schemeClr val="bg1">
                    <a:lumMod val="85000"/>
                  </a:schemeClr>
                </a:solidFill>
              </p:grpSpPr>
              <p:sp>
                <p:nvSpPr>
                  <p:cNvPr id="15" name="矩形 14">
                    <a:extLst>
                      <a:ext uri="{FF2B5EF4-FFF2-40B4-BE49-F238E27FC236}">
                        <a16:creationId xmlns:a16="http://schemas.microsoft.com/office/drawing/2014/main" id="{05DC5F89-ECBF-7745-A047-0077C3A45E82}"/>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6" name="Rectangle 8_3">
                    <a:extLst>
                      <a:ext uri="{FF2B5EF4-FFF2-40B4-BE49-F238E27FC236}">
                        <a16:creationId xmlns:a16="http://schemas.microsoft.com/office/drawing/2014/main" id="{856C74CA-9A3D-1A45-A620-22AC7730429F}"/>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 name="Rectangle 8_2">
                    <a:extLst>
                      <a:ext uri="{FF2B5EF4-FFF2-40B4-BE49-F238E27FC236}">
                        <a16:creationId xmlns:a16="http://schemas.microsoft.com/office/drawing/2014/main" id="{FDB04BAE-9C72-814D-9981-14BB6846FA38}"/>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 name="Rectangle 8_1">
                    <a:extLst>
                      <a:ext uri="{FF2B5EF4-FFF2-40B4-BE49-F238E27FC236}">
                        <a16:creationId xmlns:a16="http://schemas.microsoft.com/office/drawing/2014/main" id="{650B4453-37B4-234F-8203-D71456326FE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grpSp>
      <p:grpSp>
        <p:nvGrpSpPr>
          <p:cNvPr id="155" name="组合 154">
            <a:extLst>
              <a:ext uri="{FF2B5EF4-FFF2-40B4-BE49-F238E27FC236}">
                <a16:creationId xmlns:a16="http://schemas.microsoft.com/office/drawing/2014/main" id="{06FDFEAC-D4B1-B944-8E44-3D898C40D43E}"/>
              </a:ext>
            </a:extLst>
          </p:cNvPr>
          <p:cNvGrpSpPr/>
          <p:nvPr/>
        </p:nvGrpSpPr>
        <p:grpSpPr>
          <a:xfrm>
            <a:off x="6915587" y="2997694"/>
            <a:ext cx="2509886" cy="1887719"/>
            <a:chOff x="1772240" y="2149311"/>
            <a:chExt cx="3346515" cy="2516958"/>
          </a:xfrm>
        </p:grpSpPr>
        <p:grpSp>
          <p:nvGrpSpPr>
            <p:cNvPr id="156" name="组合 155">
              <a:extLst>
                <a:ext uri="{FF2B5EF4-FFF2-40B4-BE49-F238E27FC236}">
                  <a16:creationId xmlns:a16="http://schemas.microsoft.com/office/drawing/2014/main" id="{BC1DEB44-D206-214B-9898-53CAAF165296}"/>
                </a:ext>
              </a:extLst>
            </p:cNvPr>
            <p:cNvGrpSpPr/>
            <p:nvPr/>
          </p:nvGrpSpPr>
          <p:grpSpPr>
            <a:xfrm>
              <a:off x="1772240" y="2149311"/>
              <a:ext cx="980388" cy="2516958"/>
              <a:chOff x="1772240" y="2149311"/>
              <a:chExt cx="980388" cy="2516958"/>
            </a:xfrm>
          </p:grpSpPr>
          <p:grpSp>
            <p:nvGrpSpPr>
              <p:cNvPr id="257" name="组合 256">
                <a:extLst>
                  <a:ext uri="{FF2B5EF4-FFF2-40B4-BE49-F238E27FC236}">
                    <a16:creationId xmlns:a16="http://schemas.microsoft.com/office/drawing/2014/main" id="{B0A70E96-72E1-DF49-A4D2-36E732C8D553}"/>
                  </a:ext>
                </a:extLst>
              </p:cNvPr>
              <p:cNvGrpSpPr/>
              <p:nvPr/>
            </p:nvGrpSpPr>
            <p:grpSpPr>
              <a:xfrm>
                <a:off x="1772240" y="2149311"/>
                <a:ext cx="980388" cy="282804"/>
                <a:chOff x="7211506" y="2630078"/>
                <a:chExt cx="980388" cy="282804"/>
              </a:xfrm>
              <a:solidFill>
                <a:schemeClr val="tx1">
                  <a:lumMod val="75000"/>
                  <a:lumOff val="25000"/>
                </a:schemeClr>
              </a:solidFill>
            </p:grpSpPr>
            <p:sp>
              <p:nvSpPr>
                <p:cNvPr id="302" name="矩形 301">
                  <a:extLst>
                    <a:ext uri="{FF2B5EF4-FFF2-40B4-BE49-F238E27FC236}">
                      <a16:creationId xmlns:a16="http://schemas.microsoft.com/office/drawing/2014/main" id="{7D8E3831-BE75-9F47-B2E7-05118F9AC96D}"/>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3" name="Rectangle 8_3">
                  <a:extLst>
                    <a:ext uri="{FF2B5EF4-FFF2-40B4-BE49-F238E27FC236}">
                      <a16:creationId xmlns:a16="http://schemas.microsoft.com/office/drawing/2014/main" id="{AC0416CE-247F-394D-8650-E1CDFEF8C1B4}"/>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4" name="Rectangle 8_2">
                  <a:extLst>
                    <a:ext uri="{FF2B5EF4-FFF2-40B4-BE49-F238E27FC236}">
                      <a16:creationId xmlns:a16="http://schemas.microsoft.com/office/drawing/2014/main" id="{B6D49819-C3A7-644F-BB1A-D6D8738CC63F}"/>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5" name="Rectangle 8_1">
                  <a:extLst>
                    <a:ext uri="{FF2B5EF4-FFF2-40B4-BE49-F238E27FC236}">
                      <a16:creationId xmlns:a16="http://schemas.microsoft.com/office/drawing/2014/main" id="{1351DE03-CAB2-6A4D-92CB-487F7BA9585B}"/>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58" name="组合 257">
                <a:extLst>
                  <a:ext uri="{FF2B5EF4-FFF2-40B4-BE49-F238E27FC236}">
                    <a16:creationId xmlns:a16="http://schemas.microsoft.com/office/drawing/2014/main" id="{E64606AC-9A82-CE43-BB0E-E05D87595A45}"/>
                  </a:ext>
                </a:extLst>
              </p:cNvPr>
              <p:cNvGrpSpPr/>
              <p:nvPr/>
            </p:nvGrpSpPr>
            <p:grpSpPr>
              <a:xfrm>
                <a:off x="1772240" y="2441542"/>
                <a:ext cx="980388" cy="565608"/>
                <a:chOff x="7211506" y="2922309"/>
                <a:chExt cx="980388" cy="565608"/>
              </a:xfrm>
            </p:grpSpPr>
            <p:grpSp>
              <p:nvGrpSpPr>
                <p:cNvPr id="292" name="组合 291">
                  <a:extLst>
                    <a:ext uri="{FF2B5EF4-FFF2-40B4-BE49-F238E27FC236}">
                      <a16:creationId xmlns:a16="http://schemas.microsoft.com/office/drawing/2014/main" id="{B3D7FC82-CE49-E544-BA30-EA6A7517EACA}"/>
                    </a:ext>
                  </a:extLst>
                </p:cNvPr>
                <p:cNvGrpSpPr/>
                <p:nvPr/>
              </p:nvGrpSpPr>
              <p:grpSpPr>
                <a:xfrm>
                  <a:off x="7211506" y="2922309"/>
                  <a:ext cx="980388" cy="282804"/>
                  <a:chOff x="7211506" y="2630078"/>
                  <a:chExt cx="980388" cy="282804"/>
                </a:xfrm>
                <a:solidFill>
                  <a:schemeClr val="bg1">
                    <a:lumMod val="95000"/>
                  </a:schemeClr>
                </a:solidFill>
              </p:grpSpPr>
              <p:sp>
                <p:nvSpPr>
                  <p:cNvPr id="298" name="矩形 297">
                    <a:extLst>
                      <a:ext uri="{FF2B5EF4-FFF2-40B4-BE49-F238E27FC236}">
                        <a16:creationId xmlns:a16="http://schemas.microsoft.com/office/drawing/2014/main" id="{589F719E-6616-184E-BAA4-C448DB462E55}"/>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99" name="Rectangle 8_3">
                    <a:extLst>
                      <a:ext uri="{FF2B5EF4-FFF2-40B4-BE49-F238E27FC236}">
                        <a16:creationId xmlns:a16="http://schemas.microsoft.com/office/drawing/2014/main" id="{DE997915-F95B-D242-955C-CDFEF55961D8}"/>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0" name="Rectangle 8_2">
                    <a:extLst>
                      <a:ext uri="{FF2B5EF4-FFF2-40B4-BE49-F238E27FC236}">
                        <a16:creationId xmlns:a16="http://schemas.microsoft.com/office/drawing/2014/main" id="{27DD9CC6-8865-EE4B-BF73-78651B077896}"/>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1" name="Rectangle 8_1">
                    <a:extLst>
                      <a:ext uri="{FF2B5EF4-FFF2-40B4-BE49-F238E27FC236}">
                        <a16:creationId xmlns:a16="http://schemas.microsoft.com/office/drawing/2014/main" id="{8CB3AB68-42CB-C349-A6FA-BA48E165675F}"/>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93" name="组合 292">
                  <a:extLst>
                    <a:ext uri="{FF2B5EF4-FFF2-40B4-BE49-F238E27FC236}">
                      <a16:creationId xmlns:a16="http://schemas.microsoft.com/office/drawing/2014/main" id="{D8CE26EF-4F5A-4649-B285-D6480FE57D62}"/>
                    </a:ext>
                  </a:extLst>
                </p:cNvPr>
                <p:cNvGrpSpPr/>
                <p:nvPr/>
              </p:nvGrpSpPr>
              <p:grpSpPr>
                <a:xfrm>
                  <a:off x="7211506" y="3205113"/>
                  <a:ext cx="980388" cy="282804"/>
                  <a:chOff x="7211506" y="2630078"/>
                  <a:chExt cx="980388" cy="282804"/>
                </a:xfrm>
                <a:solidFill>
                  <a:schemeClr val="bg1">
                    <a:lumMod val="85000"/>
                  </a:schemeClr>
                </a:solidFill>
              </p:grpSpPr>
              <p:sp>
                <p:nvSpPr>
                  <p:cNvPr id="294" name="矩形 293">
                    <a:extLst>
                      <a:ext uri="{FF2B5EF4-FFF2-40B4-BE49-F238E27FC236}">
                        <a16:creationId xmlns:a16="http://schemas.microsoft.com/office/drawing/2014/main" id="{C6F9CDAA-637C-1949-B5D7-9EFDFC6F9FD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95" name="Rectangle 8_3">
                    <a:extLst>
                      <a:ext uri="{FF2B5EF4-FFF2-40B4-BE49-F238E27FC236}">
                        <a16:creationId xmlns:a16="http://schemas.microsoft.com/office/drawing/2014/main" id="{AA8D7C41-6803-3F45-B64D-9F23A2042C56}"/>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96" name="Rectangle 8_2">
                    <a:extLst>
                      <a:ext uri="{FF2B5EF4-FFF2-40B4-BE49-F238E27FC236}">
                        <a16:creationId xmlns:a16="http://schemas.microsoft.com/office/drawing/2014/main" id="{CC05DD02-247E-604F-807C-3DE320123057}"/>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97" name="Rectangle 8_1">
                    <a:extLst>
                      <a:ext uri="{FF2B5EF4-FFF2-40B4-BE49-F238E27FC236}">
                        <a16:creationId xmlns:a16="http://schemas.microsoft.com/office/drawing/2014/main" id="{FA78AADD-94A3-EB42-81E2-8F198696FC3A}"/>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259" name="组合 258">
                <a:extLst>
                  <a:ext uri="{FF2B5EF4-FFF2-40B4-BE49-F238E27FC236}">
                    <a16:creationId xmlns:a16="http://schemas.microsoft.com/office/drawing/2014/main" id="{FB577B58-30B4-BD44-B4BF-C56630314463}"/>
                  </a:ext>
                </a:extLst>
              </p:cNvPr>
              <p:cNvGrpSpPr/>
              <p:nvPr/>
            </p:nvGrpSpPr>
            <p:grpSpPr>
              <a:xfrm>
                <a:off x="1772240" y="2997724"/>
                <a:ext cx="980388" cy="565608"/>
                <a:chOff x="7211506" y="2922309"/>
                <a:chExt cx="980388" cy="565608"/>
              </a:xfrm>
            </p:grpSpPr>
            <p:grpSp>
              <p:nvGrpSpPr>
                <p:cNvPr id="282" name="组合 281">
                  <a:extLst>
                    <a:ext uri="{FF2B5EF4-FFF2-40B4-BE49-F238E27FC236}">
                      <a16:creationId xmlns:a16="http://schemas.microsoft.com/office/drawing/2014/main" id="{680D1D94-566F-9843-A005-0B93E0AB6FB2}"/>
                    </a:ext>
                  </a:extLst>
                </p:cNvPr>
                <p:cNvGrpSpPr/>
                <p:nvPr/>
              </p:nvGrpSpPr>
              <p:grpSpPr>
                <a:xfrm>
                  <a:off x="7211506" y="2922309"/>
                  <a:ext cx="980388" cy="282804"/>
                  <a:chOff x="7211506" y="2630078"/>
                  <a:chExt cx="980388" cy="282804"/>
                </a:xfrm>
                <a:solidFill>
                  <a:schemeClr val="bg1">
                    <a:lumMod val="95000"/>
                  </a:schemeClr>
                </a:solidFill>
              </p:grpSpPr>
              <p:sp>
                <p:nvSpPr>
                  <p:cNvPr id="288" name="矩形 287">
                    <a:extLst>
                      <a:ext uri="{FF2B5EF4-FFF2-40B4-BE49-F238E27FC236}">
                        <a16:creationId xmlns:a16="http://schemas.microsoft.com/office/drawing/2014/main" id="{F601685A-5092-AA4B-B3EC-3F29E66C7C2F}"/>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9" name="Rectangle 8_3">
                    <a:extLst>
                      <a:ext uri="{FF2B5EF4-FFF2-40B4-BE49-F238E27FC236}">
                        <a16:creationId xmlns:a16="http://schemas.microsoft.com/office/drawing/2014/main" id="{E567E30E-2EF3-CD4E-9B92-A9715F5D8DBC}"/>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90" name="Rectangle 8_2">
                    <a:extLst>
                      <a:ext uri="{FF2B5EF4-FFF2-40B4-BE49-F238E27FC236}">
                        <a16:creationId xmlns:a16="http://schemas.microsoft.com/office/drawing/2014/main" id="{0BABBCFF-21FD-EA49-BA60-FBA5F37DC14C}"/>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91" name="Rectangle 8_1">
                    <a:extLst>
                      <a:ext uri="{FF2B5EF4-FFF2-40B4-BE49-F238E27FC236}">
                        <a16:creationId xmlns:a16="http://schemas.microsoft.com/office/drawing/2014/main" id="{528E2F07-EF14-904A-8D3A-2EC08F6F422C}"/>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83" name="组合 282">
                  <a:extLst>
                    <a:ext uri="{FF2B5EF4-FFF2-40B4-BE49-F238E27FC236}">
                      <a16:creationId xmlns:a16="http://schemas.microsoft.com/office/drawing/2014/main" id="{2E455C05-D1D2-114F-8C9E-141E7886857E}"/>
                    </a:ext>
                  </a:extLst>
                </p:cNvPr>
                <p:cNvGrpSpPr/>
                <p:nvPr/>
              </p:nvGrpSpPr>
              <p:grpSpPr>
                <a:xfrm>
                  <a:off x="7211506" y="3205113"/>
                  <a:ext cx="980388" cy="282804"/>
                  <a:chOff x="7211506" y="2630078"/>
                  <a:chExt cx="980388" cy="282804"/>
                </a:xfrm>
                <a:solidFill>
                  <a:schemeClr val="bg1">
                    <a:lumMod val="85000"/>
                  </a:schemeClr>
                </a:solidFill>
              </p:grpSpPr>
              <p:sp>
                <p:nvSpPr>
                  <p:cNvPr id="284" name="矩形 283">
                    <a:extLst>
                      <a:ext uri="{FF2B5EF4-FFF2-40B4-BE49-F238E27FC236}">
                        <a16:creationId xmlns:a16="http://schemas.microsoft.com/office/drawing/2014/main" id="{467B16EF-33AB-B54E-B141-BE5C194A2381}"/>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5" name="Rectangle 8_3">
                    <a:extLst>
                      <a:ext uri="{FF2B5EF4-FFF2-40B4-BE49-F238E27FC236}">
                        <a16:creationId xmlns:a16="http://schemas.microsoft.com/office/drawing/2014/main" id="{29BBBC33-FF4F-F645-81EE-4370EE788C37}"/>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6" name="Rectangle 8_2">
                    <a:extLst>
                      <a:ext uri="{FF2B5EF4-FFF2-40B4-BE49-F238E27FC236}">
                        <a16:creationId xmlns:a16="http://schemas.microsoft.com/office/drawing/2014/main" id="{AA8B423D-32E1-3E4C-B01A-473CEAC00945}"/>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7" name="Rectangle 8_1">
                    <a:extLst>
                      <a:ext uri="{FF2B5EF4-FFF2-40B4-BE49-F238E27FC236}">
                        <a16:creationId xmlns:a16="http://schemas.microsoft.com/office/drawing/2014/main" id="{2D40B3A6-A0A8-224D-9ACD-2A3C5DD8300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260" name="组合 259">
                <a:extLst>
                  <a:ext uri="{FF2B5EF4-FFF2-40B4-BE49-F238E27FC236}">
                    <a16:creationId xmlns:a16="http://schemas.microsoft.com/office/drawing/2014/main" id="{4D2A886E-493F-264E-9A22-003CB1A1115D}"/>
                  </a:ext>
                </a:extLst>
              </p:cNvPr>
              <p:cNvGrpSpPr/>
              <p:nvPr/>
            </p:nvGrpSpPr>
            <p:grpSpPr>
              <a:xfrm>
                <a:off x="1772240" y="3544479"/>
                <a:ext cx="980388" cy="565608"/>
                <a:chOff x="7211506" y="2922309"/>
                <a:chExt cx="980388" cy="565608"/>
              </a:xfrm>
            </p:grpSpPr>
            <p:grpSp>
              <p:nvGrpSpPr>
                <p:cNvPr id="272" name="组合 271">
                  <a:extLst>
                    <a:ext uri="{FF2B5EF4-FFF2-40B4-BE49-F238E27FC236}">
                      <a16:creationId xmlns:a16="http://schemas.microsoft.com/office/drawing/2014/main" id="{F2501DF9-E352-994C-A376-3EA636415803}"/>
                    </a:ext>
                  </a:extLst>
                </p:cNvPr>
                <p:cNvGrpSpPr/>
                <p:nvPr/>
              </p:nvGrpSpPr>
              <p:grpSpPr>
                <a:xfrm>
                  <a:off x="7211506" y="2922309"/>
                  <a:ext cx="980388" cy="282804"/>
                  <a:chOff x="7211506" y="2630078"/>
                  <a:chExt cx="980388" cy="282804"/>
                </a:xfrm>
                <a:solidFill>
                  <a:schemeClr val="bg1">
                    <a:lumMod val="95000"/>
                  </a:schemeClr>
                </a:solidFill>
              </p:grpSpPr>
              <p:sp>
                <p:nvSpPr>
                  <p:cNvPr id="278" name="矩形 277">
                    <a:extLst>
                      <a:ext uri="{FF2B5EF4-FFF2-40B4-BE49-F238E27FC236}">
                        <a16:creationId xmlns:a16="http://schemas.microsoft.com/office/drawing/2014/main" id="{C97BAF3C-8F36-7048-8AF4-4E668416C03E}"/>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9" name="Rectangle 8_3">
                    <a:extLst>
                      <a:ext uri="{FF2B5EF4-FFF2-40B4-BE49-F238E27FC236}">
                        <a16:creationId xmlns:a16="http://schemas.microsoft.com/office/drawing/2014/main" id="{D67C4931-23FE-2443-A2C9-E9C24E211440}"/>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0" name="Rectangle 8_2">
                    <a:extLst>
                      <a:ext uri="{FF2B5EF4-FFF2-40B4-BE49-F238E27FC236}">
                        <a16:creationId xmlns:a16="http://schemas.microsoft.com/office/drawing/2014/main" id="{A3DFD77D-8488-2741-B332-5CE9D65B2E78}"/>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81" name="Rectangle 8_1">
                    <a:extLst>
                      <a:ext uri="{FF2B5EF4-FFF2-40B4-BE49-F238E27FC236}">
                        <a16:creationId xmlns:a16="http://schemas.microsoft.com/office/drawing/2014/main" id="{4DD7395A-2146-9D4E-99BC-35FCC4646A8A}"/>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73" name="组合 272">
                  <a:extLst>
                    <a:ext uri="{FF2B5EF4-FFF2-40B4-BE49-F238E27FC236}">
                      <a16:creationId xmlns:a16="http://schemas.microsoft.com/office/drawing/2014/main" id="{9C33A2F6-C1DB-4049-8483-1A56C20BDCF6}"/>
                    </a:ext>
                  </a:extLst>
                </p:cNvPr>
                <p:cNvGrpSpPr/>
                <p:nvPr/>
              </p:nvGrpSpPr>
              <p:grpSpPr>
                <a:xfrm>
                  <a:off x="7211506" y="3205113"/>
                  <a:ext cx="980388" cy="282804"/>
                  <a:chOff x="7211506" y="2630078"/>
                  <a:chExt cx="980388" cy="282804"/>
                </a:xfrm>
                <a:solidFill>
                  <a:schemeClr val="bg1">
                    <a:lumMod val="85000"/>
                  </a:schemeClr>
                </a:solidFill>
              </p:grpSpPr>
              <p:sp>
                <p:nvSpPr>
                  <p:cNvPr id="274" name="矩形 273">
                    <a:extLst>
                      <a:ext uri="{FF2B5EF4-FFF2-40B4-BE49-F238E27FC236}">
                        <a16:creationId xmlns:a16="http://schemas.microsoft.com/office/drawing/2014/main" id="{DA676153-E7E9-9D48-BC79-5F7760FFEF39}"/>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5" name="Rectangle 8_3">
                    <a:extLst>
                      <a:ext uri="{FF2B5EF4-FFF2-40B4-BE49-F238E27FC236}">
                        <a16:creationId xmlns:a16="http://schemas.microsoft.com/office/drawing/2014/main" id="{36F7DB51-18E3-3D41-A338-9A43CA7C2556}"/>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6" name="Rectangle 8_2">
                    <a:extLst>
                      <a:ext uri="{FF2B5EF4-FFF2-40B4-BE49-F238E27FC236}">
                        <a16:creationId xmlns:a16="http://schemas.microsoft.com/office/drawing/2014/main" id="{70235253-0699-DF4F-A007-B558337106C3}"/>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7" name="Rectangle 8_1">
                    <a:extLst>
                      <a:ext uri="{FF2B5EF4-FFF2-40B4-BE49-F238E27FC236}">
                        <a16:creationId xmlns:a16="http://schemas.microsoft.com/office/drawing/2014/main" id="{1701D040-104A-9646-917F-3EA5E42DFA48}"/>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261" name="组合 260">
                <a:extLst>
                  <a:ext uri="{FF2B5EF4-FFF2-40B4-BE49-F238E27FC236}">
                    <a16:creationId xmlns:a16="http://schemas.microsoft.com/office/drawing/2014/main" id="{B3689561-CDA4-2841-8823-8F88E93627BB}"/>
                  </a:ext>
                </a:extLst>
              </p:cNvPr>
              <p:cNvGrpSpPr/>
              <p:nvPr/>
            </p:nvGrpSpPr>
            <p:grpSpPr>
              <a:xfrm>
                <a:off x="1772240" y="4100661"/>
                <a:ext cx="980388" cy="565608"/>
                <a:chOff x="7211506" y="2922309"/>
                <a:chExt cx="980388" cy="565608"/>
              </a:xfrm>
            </p:grpSpPr>
            <p:grpSp>
              <p:nvGrpSpPr>
                <p:cNvPr id="262" name="组合 261">
                  <a:extLst>
                    <a:ext uri="{FF2B5EF4-FFF2-40B4-BE49-F238E27FC236}">
                      <a16:creationId xmlns:a16="http://schemas.microsoft.com/office/drawing/2014/main" id="{316F23BB-E120-B94F-8402-D786D26207A4}"/>
                    </a:ext>
                  </a:extLst>
                </p:cNvPr>
                <p:cNvGrpSpPr/>
                <p:nvPr/>
              </p:nvGrpSpPr>
              <p:grpSpPr>
                <a:xfrm>
                  <a:off x="7211506" y="2922309"/>
                  <a:ext cx="980388" cy="282804"/>
                  <a:chOff x="7211506" y="2630078"/>
                  <a:chExt cx="980388" cy="282804"/>
                </a:xfrm>
                <a:solidFill>
                  <a:schemeClr val="bg1">
                    <a:lumMod val="95000"/>
                  </a:schemeClr>
                </a:solidFill>
              </p:grpSpPr>
              <p:sp>
                <p:nvSpPr>
                  <p:cNvPr id="268" name="矩形 267">
                    <a:extLst>
                      <a:ext uri="{FF2B5EF4-FFF2-40B4-BE49-F238E27FC236}">
                        <a16:creationId xmlns:a16="http://schemas.microsoft.com/office/drawing/2014/main" id="{D25F195C-A050-0942-96BA-FEE9B8BC66DF}"/>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69" name="Rectangle 8_3">
                    <a:extLst>
                      <a:ext uri="{FF2B5EF4-FFF2-40B4-BE49-F238E27FC236}">
                        <a16:creationId xmlns:a16="http://schemas.microsoft.com/office/drawing/2014/main" id="{7131A11C-D754-5D41-B331-EAA8700047B6}"/>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0" name="Rectangle 8_2">
                    <a:extLst>
                      <a:ext uri="{FF2B5EF4-FFF2-40B4-BE49-F238E27FC236}">
                        <a16:creationId xmlns:a16="http://schemas.microsoft.com/office/drawing/2014/main" id="{98B3BCFE-8CC6-9C43-878B-DC6178295A65}"/>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71" name="Rectangle 8_1">
                    <a:extLst>
                      <a:ext uri="{FF2B5EF4-FFF2-40B4-BE49-F238E27FC236}">
                        <a16:creationId xmlns:a16="http://schemas.microsoft.com/office/drawing/2014/main" id="{B7D01C55-4F31-7E43-9EB8-039BA652C2EB}"/>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63" name="组合 262">
                  <a:extLst>
                    <a:ext uri="{FF2B5EF4-FFF2-40B4-BE49-F238E27FC236}">
                      <a16:creationId xmlns:a16="http://schemas.microsoft.com/office/drawing/2014/main" id="{1A4CF66D-84EF-014B-92D0-110302C21162}"/>
                    </a:ext>
                  </a:extLst>
                </p:cNvPr>
                <p:cNvGrpSpPr/>
                <p:nvPr/>
              </p:nvGrpSpPr>
              <p:grpSpPr>
                <a:xfrm>
                  <a:off x="7211506" y="3205113"/>
                  <a:ext cx="980388" cy="282804"/>
                  <a:chOff x="7211506" y="2630078"/>
                  <a:chExt cx="980388" cy="282804"/>
                </a:xfrm>
                <a:solidFill>
                  <a:schemeClr val="bg1">
                    <a:lumMod val="85000"/>
                  </a:schemeClr>
                </a:solidFill>
              </p:grpSpPr>
              <p:sp>
                <p:nvSpPr>
                  <p:cNvPr id="264" name="矩形 263">
                    <a:extLst>
                      <a:ext uri="{FF2B5EF4-FFF2-40B4-BE49-F238E27FC236}">
                        <a16:creationId xmlns:a16="http://schemas.microsoft.com/office/drawing/2014/main" id="{1CE5384A-63EF-2B4A-83E3-A8ADD33CDB1B}"/>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65" name="Rectangle 8_3">
                    <a:extLst>
                      <a:ext uri="{FF2B5EF4-FFF2-40B4-BE49-F238E27FC236}">
                        <a16:creationId xmlns:a16="http://schemas.microsoft.com/office/drawing/2014/main" id="{83F65EA5-F65B-614F-BB74-A5651FF61FA3}"/>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66" name="Rectangle 8_2">
                    <a:extLst>
                      <a:ext uri="{FF2B5EF4-FFF2-40B4-BE49-F238E27FC236}">
                        <a16:creationId xmlns:a16="http://schemas.microsoft.com/office/drawing/2014/main" id="{F5389A54-277D-FE46-8B75-F715C613B141}"/>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67" name="Rectangle 8_1">
                    <a:extLst>
                      <a:ext uri="{FF2B5EF4-FFF2-40B4-BE49-F238E27FC236}">
                        <a16:creationId xmlns:a16="http://schemas.microsoft.com/office/drawing/2014/main" id="{46E3804A-1015-A446-BF30-BF3F15E5C17D}"/>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grpSp>
          <p:nvGrpSpPr>
            <p:cNvPr id="157" name="组合 156">
              <a:extLst>
                <a:ext uri="{FF2B5EF4-FFF2-40B4-BE49-F238E27FC236}">
                  <a16:creationId xmlns:a16="http://schemas.microsoft.com/office/drawing/2014/main" id="{1F8AF1D7-5510-994C-BF12-AD0EBBCFD184}"/>
                </a:ext>
              </a:extLst>
            </p:cNvPr>
            <p:cNvGrpSpPr/>
            <p:nvPr/>
          </p:nvGrpSpPr>
          <p:grpSpPr>
            <a:xfrm>
              <a:off x="2955303" y="2149311"/>
              <a:ext cx="980388" cy="2516958"/>
              <a:chOff x="2955303" y="2149311"/>
              <a:chExt cx="980388" cy="2516958"/>
            </a:xfrm>
          </p:grpSpPr>
          <p:grpSp>
            <p:nvGrpSpPr>
              <p:cNvPr id="208" name="组合 207">
                <a:extLst>
                  <a:ext uri="{FF2B5EF4-FFF2-40B4-BE49-F238E27FC236}">
                    <a16:creationId xmlns:a16="http://schemas.microsoft.com/office/drawing/2014/main" id="{668CC708-0FB7-5C42-98D6-ED0976D88313}"/>
                  </a:ext>
                </a:extLst>
              </p:cNvPr>
              <p:cNvGrpSpPr/>
              <p:nvPr/>
            </p:nvGrpSpPr>
            <p:grpSpPr>
              <a:xfrm>
                <a:off x="2955303" y="2149311"/>
                <a:ext cx="980388" cy="282804"/>
                <a:chOff x="7211506" y="2630078"/>
                <a:chExt cx="980388" cy="282804"/>
              </a:xfrm>
              <a:solidFill>
                <a:schemeClr val="tx1">
                  <a:lumMod val="75000"/>
                  <a:lumOff val="25000"/>
                </a:schemeClr>
              </a:solidFill>
            </p:grpSpPr>
            <p:sp>
              <p:nvSpPr>
                <p:cNvPr id="253" name="矩形 252">
                  <a:extLst>
                    <a:ext uri="{FF2B5EF4-FFF2-40B4-BE49-F238E27FC236}">
                      <a16:creationId xmlns:a16="http://schemas.microsoft.com/office/drawing/2014/main" id="{23B73C3D-FB09-9741-B067-6E52E47D8F7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54" name="Rectangle 8_3">
                  <a:extLst>
                    <a:ext uri="{FF2B5EF4-FFF2-40B4-BE49-F238E27FC236}">
                      <a16:creationId xmlns:a16="http://schemas.microsoft.com/office/drawing/2014/main" id="{78D1B2A2-EF24-044B-922D-10E39BECBEEE}"/>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55" name="Rectangle 8_2">
                  <a:extLst>
                    <a:ext uri="{FF2B5EF4-FFF2-40B4-BE49-F238E27FC236}">
                      <a16:creationId xmlns:a16="http://schemas.microsoft.com/office/drawing/2014/main" id="{1F96AF06-2E0B-1F4C-BAF2-31BF0BB0BC56}"/>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56" name="Rectangle 8_1">
                  <a:extLst>
                    <a:ext uri="{FF2B5EF4-FFF2-40B4-BE49-F238E27FC236}">
                      <a16:creationId xmlns:a16="http://schemas.microsoft.com/office/drawing/2014/main" id="{F8DFF167-C7AE-BE4D-8531-B4BE15C97FA8}"/>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09" name="组合 208">
                <a:extLst>
                  <a:ext uri="{FF2B5EF4-FFF2-40B4-BE49-F238E27FC236}">
                    <a16:creationId xmlns:a16="http://schemas.microsoft.com/office/drawing/2014/main" id="{2B8DB5BE-B84C-5941-B5A6-7A88E30EE445}"/>
                  </a:ext>
                </a:extLst>
              </p:cNvPr>
              <p:cNvGrpSpPr/>
              <p:nvPr/>
            </p:nvGrpSpPr>
            <p:grpSpPr>
              <a:xfrm>
                <a:off x="2955303" y="2441542"/>
                <a:ext cx="980388" cy="565608"/>
                <a:chOff x="7211506" y="2922309"/>
                <a:chExt cx="980388" cy="565608"/>
              </a:xfrm>
            </p:grpSpPr>
            <p:grpSp>
              <p:nvGrpSpPr>
                <p:cNvPr id="243" name="组合 242">
                  <a:extLst>
                    <a:ext uri="{FF2B5EF4-FFF2-40B4-BE49-F238E27FC236}">
                      <a16:creationId xmlns:a16="http://schemas.microsoft.com/office/drawing/2014/main" id="{D4DF9215-7412-C14C-BF81-21533F61DBC7}"/>
                    </a:ext>
                  </a:extLst>
                </p:cNvPr>
                <p:cNvGrpSpPr/>
                <p:nvPr/>
              </p:nvGrpSpPr>
              <p:grpSpPr>
                <a:xfrm>
                  <a:off x="7211506" y="2922309"/>
                  <a:ext cx="980388" cy="282804"/>
                  <a:chOff x="7211506" y="2630078"/>
                  <a:chExt cx="980388" cy="282804"/>
                </a:xfrm>
                <a:solidFill>
                  <a:schemeClr val="bg1">
                    <a:lumMod val="95000"/>
                  </a:schemeClr>
                </a:solidFill>
              </p:grpSpPr>
              <p:sp>
                <p:nvSpPr>
                  <p:cNvPr id="249" name="矩形 248">
                    <a:extLst>
                      <a:ext uri="{FF2B5EF4-FFF2-40B4-BE49-F238E27FC236}">
                        <a16:creationId xmlns:a16="http://schemas.microsoft.com/office/drawing/2014/main" id="{4608B801-ABED-FD49-A391-AFD118EAC30E}"/>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50" name="Rectangle 8_3">
                    <a:extLst>
                      <a:ext uri="{FF2B5EF4-FFF2-40B4-BE49-F238E27FC236}">
                        <a16:creationId xmlns:a16="http://schemas.microsoft.com/office/drawing/2014/main" id="{002DB1F2-2810-6746-9A93-141EDFC2BBC8}"/>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51" name="Rectangle 8_2">
                    <a:extLst>
                      <a:ext uri="{FF2B5EF4-FFF2-40B4-BE49-F238E27FC236}">
                        <a16:creationId xmlns:a16="http://schemas.microsoft.com/office/drawing/2014/main" id="{26C26E1A-9204-4344-AA0C-28CA584BAD48}"/>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52" name="Rectangle 8_1">
                    <a:extLst>
                      <a:ext uri="{FF2B5EF4-FFF2-40B4-BE49-F238E27FC236}">
                        <a16:creationId xmlns:a16="http://schemas.microsoft.com/office/drawing/2014/main" id="{5BA21EA1-0881-5243-8352-3FEA584FDD6F}"/>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44" name="组合 243">
                  <a:extLst>
                    <a:ext uri="{FF2B5EF4-FFF2-40B4-BE49-F238E27FC236}">
                      <a16:creationId xmlns:a16="http://schemas.microsoft.com/office/drawing/2014/main" id="{2D387A35-AD60-8844-9EAF-1E37A470FA96}"/>
                    </a:ext>
                  </a:extLst>
                </p:cNvPr>
                <p:cNvGrpSpPr/>
                <p:nvPr/>
              </p:nvGrpSpPr>
              <p:grpSpPr>
                <a:xfrm>
                  <a:off x="7211506" y="3205113"/>
                  <a:ext cx="980388" cy="282804"/>
                  <a:chOff x="7211506" y="2630078"/>
                  <a:chExt cx="980388" cy="282804"/>
                </a:xfrm>
                <a:solidFill>
                  <a:schemeClr val="bg1">
                    <a:lumMod val="85000"/>
                  </a:schemeClr>
                </a:solidFill>
              </p:grpSpPr>
              <p:sp>
                <p:nvSpPr>
                  <p:cNvPr id="245" name="矩形 244">
                    <a:extLst>
                      <a:ext uri="{FF2B5EF4-FFF2-40B4-BE49-F238E27FC236}">
                        <a16:creationId xmlns:a16="http://schemas.microsoft.com/office/drawing/2014/main" id="{FF9AB849-14AA-0D44-B6C7-08BC9AEF1482}"/>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46" name="Rectangle 8_3">
                    <a:extLst>
                      <a:ext uri="{FF2B5EF4-FFF2-40B4-BE49-F238E27FC236}">
                        <a16:creationId xmlns:a16="http://schemas.microsoft.com/office/drawing/2014/main" id="{9E5FE23A-FD76-4244-9523-6FD45A3008A3}"/>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47" name="Rectangle 8_2">
                    <a:extLst>
                      <a:ext uri="{FF2B5EF4-FFF2-40B4-BE49-F238E27FC236}">
                        <a16:creationId xmlns:a16="http://schemas.microsoft.com/office/drawing/2014/main" id="{D61078D2-B855-4C4F-AE38-757660032C85}"/>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48" name="Rectangle 8_1">
                    <a:extLst>
                      <a:ext uri="{FF2B5EF4-FFF2-40B4-BE49-F238E27FC236}">
                        <a16:creationId xmlns:a16="http://schemas.microsoft.com/office/drawing/2014/main" id="{836B3BF4-3C40-3040-820B-D11735F4A040}"/>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210" name="组合 209">
                <a:extLst>
                  <a:ext uri="{FF2B5EF4-FFF2-40B4-BE49-F238E27FC236}">
                    <a16:creationId xmlns:a16="http://schemas.microsoft.com/office/drawing/2014/main" id="{F83F5035-906C-6846-A781-FD3F2618EE41}"/>
                  </a:ext>
                </a:extLst>
              </p:cNvPr>
              <p:cNvGrpSpPr/>
              <p:nvPr/>
            </p:nvGrpSpPr>
            <p:grpSpPr>
              <a:xfrm>
                <a:off x="2955303" y="2997724"/>
                <a:ext cx="980388" cy="565608"/>
                <a:chOff x="7211506" y="2922309"/>
                <a:chExt cx="980388" cy="565608"/>
              </a:xfrm>
            </p:grpSpPr>
            <p:grpSp>
              <p:nvGrpSpPr>
                <p:cNvPr id="233" name="组合 232">
                  <a:extLst>
                    <a:ext uri="{FF2B5EF4-FFF2-40B4-BE49-F238E27FC236}">
                      <a16:creationId xmlns:a16="http://schemas.microsoft.com/office/drawing/2014/main" id="{05C2D8AD-E5BD-DF44-A509-7A954C730973}"/>
                    </a:ext>
                  </a:extLst>
                </p:cNvPr>
                <p:cNvGrpSpPr/>
                <p:nvPr/>
              </p:nvGrpSpPr>
              <p:grpSpPr>
                <a:xfrm>
                  <a:off x="7211506" y="2922309"/>
                  <a:ext cx="980388" cy="282804"/>
                  <a:chOff x="7211506" y="2630078"/>
                  <a:chExt cx="980388" cy="282804"/>
                </a:xfrm>
                <a:solidFill>
                  <a:schemeClr val="bg1">
                    <a:lumMod val="95000"/>
                  </a:schemeClr>
                </a:solidFill>
              </p:grpSpPr>
              <p:sp>
                <p:nvSpPr>
                  <p:cNvPr id="239" name="矩形 238">
                    <a:extLst>
                      <a:ext uri="{FF2B5EF4-FFF2-40B4-BE49-F238E27FC236}">
                        <a16:creationId xmlns:a16="http://schemas.microsoft.com/office/drawing/2014/main" id="{D8641588-85DC-3541-B89D-D0CFC5221F5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40" name="Rectangle 8_3">
                    <a:extLst>
                      <a:ext uri="{FF2B5EF4-FFF2-40B4-BE49-F238E27FC236}">
                        <a16:creationId xmlns:a16="http://schemas.microsoft.com/office/drawing/2014/main" id="{755A7B71-396A-BB43-B1B3-1A92AC1B69B6}"/>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41" name="Rectangle 8_2">
                    <a:extLst>
                      <a:ext uri="{FF2B5EF4-FFF2-40B4-BE49-F238E27FC236}">
                        <a16:creationId xmlns:a16="http://schemas.microsoft.com/office/drawing/2014/main" id="{EDCB53F0-FFA4-DD43-B090-B50EC35D91F1}"/>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42" name="Rectangle 8_1">
                    <a:extLst>
                      <a:ext uri="{FF2B5EF4-FFF2-40B4-BE49-F238E27FC236}">
                        <a16:creationId xmlns:a16="http://schemas.microsoft.com/office/drawing/2014/main" id="{7BBD390B-DB1F-1144-8636-05F5598B03FA}"/>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34" name="组合 233">
                  <a:extLst>
                    <a:ext uri="{FF2B5EF4-FFF2-40B4-BE49-F238E27FC236}">
                      <a16:creationId xmlns:a16="http://schemas.microsoft.com/office/drawing/2014/main" id="{9CF59058-F751-D741-8DD1-DE04DFCC37F5}"/>
                    </a:ext>
                  </a:extLst>
                </p:cNvPr>
                <p:cNvGrpSpPr/>
                <p:nvPr/>
              </p:nvGrpSpPr>
              <p:grpSpPr>
                <a:xfrm>
                  <a:off x="7211506" y="3205113"/>
                  <a:ext cx="980388" cy="282804"/>
                  <a:chOff x="7211506" y="2630078"/>
                  <a:chExt cx="980388" cy="282804"/>
                </a:xfrm>
                <a:solidFill>
                  <a:schemeClr val="bg1">
                    <a:lumMod val="85000"/>
                  </a:schemeClr>
                </a:solidFill>
              </p:grpSpPr>
              <p:sp>
                <p:nvSpPr>
                  <p:cNvPr id="235" name="矩形 234">
                    <a:extLst>
                      <a:ext uri="{FF2B5EF4-FFF2-40B4-BE49-F238E27FC236}">
                        <a16:creationId xmlns:a16="http://schemas.microsoft.com/office/drawing/2014/main" id="{B051BCB2-78F0-9841-9CDA-508C9B90870E}"/>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36" name="Rectangle 8_3">
                    <a:extLst>
                      <a:ext uri="{FF2B5EF4-FFF2-40B4-BE49-F238E27FC236}">
                        <a16:creationId xmlns:a16="http://schemas.microsoft.com/office/drawing/2014/main" id="{84623EE0-36F2-A247-BC40-1BB90BB45C59}"/>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37" name="Rectangle 8_2">
                    <a:extLst>
                      <a:ext uri="{FF2B5EF4-FFF2-40B4-BE49-F238E27FC236}">
                        <a16:creationId xmlns:a16="http://schemas.microsoft.com/office/drawing/2014/main" id="{8A3C5D71-71CA-524A-A69E-2EEBF6D358DE}"/>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38" name="Rectangle 8_1">
                    <a:extLst>
                      <a:ext uri="{FF2B5EF4-FFF2-40B4-BE49-F238E27FC236}">
                        <a16:creationId xmlns:a16="http://schemas.microsoft.com/office/drawing/2014/main" id="{687320D1-2756-B14D-827F-F1E264583218}"/>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211" name="组合 210">
                <a:extLst>
                  <a:ext uri="{FF2B5EF4-FFF2-40B4-BE49-F238E27FC236}">
                    <a16:creationId xmlns:a16="http://schemas.microsoft.com/office/drawing/2014/main" id="{B3F27FA2-2526-0246-9580-FA8B2A448C70}"/>
                  </a:ext>
                </a:extLst>
              </p:cNvPr>
              <p:cNvGrpSpPr/>
              <p:nvPr/>
            </p:nvGrpSpPr>
            <p:grpSpPr>
              <a:xfrm>
                <a:off x="2955303" y="3544479"/>
                <a:ext cx="980388" cy="565608"/>
                <a:chOff x="7211506" y="2922309"/>
                <a:chExt cx="980388" cy="565608"/>
              </a:xfrm>
            </p:grpSpPr>
            <p:grpSp>
              <p:nvGrpSpPr>
                <p:cNvPr id="223" name="组合 222">
                  <a:extLst>
                    <a:ext uri="{FF2B5EF4-FFF2-40B4-BE49-F238E27FC236}">
                      <a16:creationId xmlns:a16="http://schemas.microsoft.com/office/drawing/2014/main" id="{5EB96FC9-C316-3443-8116-BD3F7AF6E016}"/>
                    </a:ext>
                  </a:extLst>
                </p:cNvPr>
                <p:cNvGrpSpPr/>
                <p:nvPr/>
              </p:nvGrpSpPr>
              <p:grpSpPr>
                <a:xfrm>
                  <a:off x="7211506" y="2922309"/>
                  <a:ext cx="980388" cy="282804"/>
                  <a:chOff x="7211506" y="2630078"/>
                  <a:chExt cx="980388" cy="282804"/>
                </a:xfrm>
                <a:solidFill>
                  <a:schemeClr val="bg1">
                    <a:lumMod val="95000"/>
                  </a:schemeClr>
                </a:solidFill>
              </p:grpSpPr>
              <p:sp>
                <p:nvSpPr>
                  <p:cNvPr id="229" name="矩形 228">
                    <a:extLst>
                      <a:ext uri="{FF2B5EF4-FFF2-40B4-BE49-F238E27FC236}">
                        <a16:creationId xmlns:a16="http://schemas.microsoft.com/office/drawing/2014/main" id="{C66C582E-FDD5-1147-8FAC-1AF10131FFD3}"/>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30" name="Rectangle 8_3">
                    <a:extLst>
                      <a:ext uri="{FF2B5EF4-FFF2-40B4-BE49-F238E27FC236}">
                        <a16:creationId xmlns:a16="http://schemas.microsoft.com/office/drawing/2014/main" id="{CC8A4A37-CF62-814A-8740-B5C497D828A2}"/>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31" name="Rectangle 8_2">
                    <a:extLst>
                      <a:ext uri="{FF2B5EF4-FFF2-40B4-BE49-F238E27FC236}">
                        <a16:creationId xmlns:a16="http://schemas.microsoft.com/office/drawing/2014/main" id="{2F9C69A8-E8BD-A944-987B-4E54F572397C}"/>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32" name="Rectangle 8_1">
                    <a:extLst>
                      <a:ext uri="{FF2B5EF4-FFF2-40B4-BE49-F238E27FC236}">
                        <a16:creationId xmlns:a16="http://schemas.microsoft.com/office/drawing/2014/main" id="{C4D44203-346A-3843-8AF5-A682C911E6CC}"/>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24" name="组合 223">
                  <a:extLst>
                    <a:ext uri="{FF2B5EF4-FFF2-40B4-BE49-F238E27FC236}">
                      <a16:creationId xmlns:a16="http://schemas.microsoft.com/office/drawing/2014/main" id="{57BD52AA-D3D1-6D42-B987-BA71F942C62C}"/>
                    </a:ext>
                  </a:extLst>
                </p:cNvPr>
                <p:cNvGrpSpPr/>
                <p:nvPr/>
              </p:nvGrpSpPr>
              <p:grpSpPr>
                <a:xfrm>
                  <a:off x="7211506" y="3205113"/>
                  <a:ext cx="980388" cy="282804"/>
                  <a:chOff x="7211506" y="2630078"/>
                  <a:chExt cx="980388" cy="282804"/>
                </a:xfrm>
                <a:solidFill>
                  <a:schemeClr val="bg1">
                    <a:lumMod val="85000"/>
                  </a:schemeClr>
                </a:solidFill>
              </p:grpSpPr>
              <p:sp>
                <p:nvSpPr>
                  <p:cNvPr id="225" name="矩形 224">
                    <a:extLst>
                      <a:ext uri="{FF2B5EF4-FFF2-40B4-BE49-F238E27FC236}">
                        <a16:creationId xmlns:a16="http://schemas.microsoft.com/office/drawing/2014/main" id="{3927CD5B-0E14-6747-A6C7-BCD77FADCBF2}"/>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6" name="Rectangle 8_3">
                    <a:extLst>
                      <a:ext uri="{FF2B5EF4-FFF2-40B4-BE49-F238E27FC236}">
                        <a16:creationId xmlns:a16="http://schemas.microsoft.com/office/drawing/2014/main" id="{57C76C77-115A-624E-A6A6-35BD513DBBA5}"/>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7" name="Rectangle 8_2">
                    <a:extLst>
                      <a:ext uri="{FF2B5EF4-FFF2-40B4-BE49-F238E27FC236}">
                        <a16:creationId xmlns:a16="http://schemas.microsoft.com/office/drawing/2014/main" id="{FDDE0302-F531-6C40-A5C6-7E8A3BEE44CC}"/>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8" name="Rectangle 8_1">
                    <a:extLst>
                      <a:ext uri="{FF2B5EF4-FFF2-40B4-BE49-F238E27FC236}">
                        <a16:creationId xmlns:a16="http://schemas.microsoft.com/office/drawing/2014/main" id="{D5CE69AB-03C7-034C-8A32-C4DA1EFE9D8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212" name="组合 211">
                <a:extLst>
                  <a:ext uri="{FF2B5EF4-FFF2-40B4-BE49-F238E27FC236}">
                    <a16:creationId xmlns:a16="http://schemas.microsoft.com/office/drawing/2014/main" id="{5571EC3B-D10F-A649-B48D-4DA6DD040C5B}"/>
                  </a:ext>
                </a:extLst>
              </p:cNvPr>
              <p:cNvGrpSpPr/>
              <p:nvPr/>
            </p:nvGrpSpPr>
            <p:grpSpPr>
              <a:xfrm>
                <a:off x="2955303" y="4100661"/>
                <a:ext cx="980388" cy="565608"/>
                <a:chOff x="7211506" y="2922309"/>
                <a:chExt cx="980388" cy="565608"/>
              </a:xfrm>
            </p:grpSpPr>
            <p:grpSp>
              <p:nvGrpSpPr>
                <p:cNvPr id="213" name="组合 212">
                  <a:extLst>
                    <a:ext uri="{FF2B5EF4-FFF2-40B4-BE49-F238E27FC236}">
                      <a16:creationId xmlns:a16="http://schemas.microsoft.com/office/drawing/2014/main" id="{7FFD1021-98A4-A443-987D-5F1160595DDD}"/>
                    </a:ext>
                  </a:extLst>
                </p:cNvPr>
                <p:cNvGrpSpPr/>
                <p:nvPr/>
              </p:nvGrpSpPr>
              <p:grpSpPr>
                <a:xfrm>
                  <a:off x="7211506" y="2922309"/>
                  <a:ext cx="980388" cy="282804"/>
                  <a:chOff x="7211506" y="2630078"/>
                  <a:chExt cx="980388" cy="282804"/>
                </a:xfrm>
                <a:solidFill>
                  <a:schemeClr val="bg1">
                    <a:lumMod val="95000"/>
                  </a:schemeClr>
                </a:solidFill>
              </p:grpSpPr>
              <p:sp>
                <p:nvSpPr>
                  <p:cNvPr id="219" name="矩形 218">
                    <a:extLst>
                      <a:ext uri="{FF2B5EF4-FFF2-40B4-BE49-F238E27FC236}">
                        <a16:creationId xmlns:a16="http://schemas.microsoft.com/office/drawing/2014/main" id="{0BCDDCA2-24F6-CE45-AE86-5F9CFF4F42D1}"/>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0" name="Rectangle 8_3">
                    <a:extLst>
                      <a:ext uri="{FF2B5EF4-FFF2-40B4-BE49-F238E27FC236}">
                        <a16:creationId xmlns:a16="http://schemas.microsoft.com/office/drawing/2014/main" id="{725590F2-4180-2F4B-8A21-7668CE509325}"/>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1" name="Rectangle 8_2">
                    <a:extLst>
                      <a:ext uri="{FF2B5EF4-FFF2-40B4-BE49-F238E27FC236}">
                        <a16:creationId xmlns:a16="http://schemas.microsoft.com/office/drawing/2014/main" id="{A1C6E20D-D76D-874E-8BA8-73A790113F22}"/>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22" name="Rectangle 8_1">
                    <a:extLst>
                      <a:ext uri="{FF2B5EF4-FFF2-40B4-BE49-F238E27FC236}">
                        <a16:creationId xmlns:a16="http://schemas.microsoft.com/office/drawing/2014/main" id="{AB70D1A2-BE19-DD4C-8E3B-88361A0EC88A}"/>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214" name="组合 213">
                  <a:extLst>
                    <a:ext uri="{FF2B5EF4-FFF2-40B4-BE49-F238E27FC236}">
                      <a16:creationId xmlns:a16="http://schemas.microsoft.com/office/drawing/2014/main" id="{D8C7BA29-A853-7042-92AE-83BF54DAD8B2}"/>
                    </a:ext>
                  </a:extLst>
                </p:cNvPr>
                <p:cNvGrpSpPr/>
                <p:nvPr/>
              </p:nvGrpSpPr>
              <p:grpSpPr>
                <a:xfrm>
                  <a:off x="7211506" y="3205113"/>
                  <a:ext cx="980388" cy="282804"/>
                  <a:chOff x="7211506" y="2630078"/>
                  <a:chExt cx="980388" cy="282804"/>
                </a:xfrm>
                <a:solidFill>
                  <a:schemeClr val="bg1">
                    <a:lumMod val="85000"/>
                  </a:schemeClr>
                </a:solidFill>
              </p:grpSpPr>
              <p:sp>
                <p:nvSpPr>
                  <p:cNvPr id="215" name="矩形 214">
                    <a:extLst>
                      <a:ext uri="{FF2B5EF4-FFF2-40B4-BE49-F238E27FC236}">
                        <a16:creationId xmlns:a16="http://schemas.microsoft.com/office/drawing/2014/main" id="{2C0DCE10-090F-0745-BC6C-CF9ED04A915D}"/>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16" name="Rectangle 8_3">
                    <a:extLst>
                      <a:ext uri="{FF2B5EF4-FFF2-40B4-BE49-F238E27FC236}">
                        <a16:creationId xmlns:a16="http://schemas.microsoft.com/office/drawing/2014/main" id="{021E6E69-4242-3045-9ACD-2BCCEA235F6F}"/>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17" name="Rectangle 8_2">
                    <a:extLst>
                      <a:ext uri="{FF2B5EF4-FFF2-40B4-BE49-F238E27FC236}">
                        <a16:creationId xmlns:a16="http://schemas.microsoft.com/office/drawing/2014/main" id="{A99DE01D-159D-774F-9FCD-02DE3A170ADD}"/>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18" name="Rectangle 8_1">
                    <a:extLst>
                      <a:ext uri="{FF2B5EF4-FFF2-40B4-BE49-F238E27FC236}">
                        <a16:creationId xmlns:a16="http://schemas.microsoft.com/office/drawing/2014/main" id="{7C9D01C8-4D90-4B4A-88B3-0091184DD738}"/>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grpSp>
          <p:nvGrpSpPr>
            <p:cNvPr id="158" name="组合 157">
              <a:extLst>
                <a:ext uri="{FF2B5EF4-FFF2-40B4-BE49-F238E27FC236}">
                  <a16:creationId xmlns:a16="http://schemas.microsoft.com/office/drawing/2014/main" id="{1468E2F2-D89E-574C-8FB4-749A4234D86E}"/>
                </a:ext>
              </a:extLst>
            </p:cNvPr>
            <p:cNvGrpSpPr/>
            <p:nvPr/>
          </p:nvGrpSpPr>
          <p:grpSpPr>
            <a:xfrm>
              <a:off x="4138367" y="2149311"/>
              <a:ext cx="980388" cy="2516958"/>
              <a:chOff x="4138367" y="2149311"/>
              <a:chExt cx="980388" cy="2516958"/>
            </a:xfrm>
          </p:grpSpPr>
          <p:grpSp>
            <p:nvGrpSpPr>
              <p:cNvPr id="159" name="组合 158">
                <a:extLst>
                  <a:ext uri="{FF2B5EF4-FFF2-40B4-BE49-F238E27FC236}">
                    <a16:creationId xmlns:a16="http://schemas.microsoft.com/office/drawing/2014/main" id="{C42580D7-017B-2A44-9508-A853E4E734FB}"/>
                  </a:ext>
                </a:extLst>
              </p:cNvPr>
              <p:cNvGrpSpPr/>
              <p:nvPr/>
            </p:nvGrpSpPr>
            <p:grpSpPr>
              <a:xfrm>
                <a:off x="4138367" y="2149311"/>
                <a:ext cx="980388" cy="282804"/>
                <a:chOff x="7211506" y="2630078"/>
                <a:chExt cx="980388" cy="282804"/>
              </a:xfrm>
              <a:solidFill>
                <a:schemeClr val="tx1">
                  <a:lumMod val="75000"/>
                  <a:lumOff val="25000"/>
                </a:schemeClr>
              </a:solidFill>
            </p:grpSpPr>
            <p:sp>
              <p:nvSpPr>
                <p:cNvPr id="204" name="矩形 203">
                  <a:extLst>
                    <a:ext uri="{FF2B5EF4-FFF2-40B4-BE49-F238E27FC236}">
                      <a16:creationId xmlns:a16="http://schemas.microsoft.com/office/drawing/2014/main" id="{41CB7C0A-989E-1C4C-9B05-A10BB7281F48}"/>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5" name="Rectangle 8_3">
                  <a:extLst>
                    <a:ext uri="{FF2B5EF4-FFF2-40B4-BE49-F238E27FC236}">
                      <a16:creationId xmlns:a16="http://schemas.microsoft.com/office/drawing/2014/main" id="{121C4804-05D7-E948-9C74-E1B8DED11759}"/>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6" name="Rectangle 8_2">
                  <a:extLst>
                    <a:ext uri="{FF2B5EF4-FFF2-40B4-BE49-F238E27FC236}">
                      <a16:creationId xmlns:a16="http://schemas.microsoft.com/office/drawing/2014/main" id="{7FD037E3-24C2-1848-94F8-A147004E8B49}"/>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7" name="Rectangle 8_1">
                  <a:extLst>
                    <a:ext uri="{FF2B5EF4-FFF2-40B4-BE49-F238E27FC236}">
                      <a16:creationId xmlns:a16="http://schemas.microsoft.com/office/drawing/2014/main" id="{41EA0907-9B94-104E-B0C0-19AA84B579E2}"/>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60" name="组合 159">
                <a:extLst>
                  <a:ext uri="{FF2B5EF4-FFF2-40B4-BE49-F238E27FC236}">
                    <a16:creationId xmlns:a16="http://schemas.microsoft.com/office/drawing/2014/main" id="{E9CC467B-40BF-B541-8D12-98C1D82FAB76}"/>
                  </a:ext>
                </a:extLst>
              </p:cNvPr>
              <p:cNvGrpSpPr/>
              <p:nvPr/>
            </p:nvGrpSpPr>
            <p:grpSpPr>
              <a:xfrm>
                <a:off x="4138367" y="2441542"/>
                <a:ext cx="980388" cy="565608"/>
                <a:chOff x="7211506" y="2922309"/>
                <a:chExt cx="980388" cy="565608"/>
              </a:xfrm>
            </p:grpSpPr>
            <p:grpSp>
              <p:nvGrpSpPr>
                <p:cNvPr id="194" name="组合 193">
                  <a:extLst>
                    <a:ext uri="{FF2B5EF4-FFF2-40B4-BE49-F238E27FC236}">
                      <a16:creationId xmlns:a16="http://schemas.microsoft.com/office/drawing/2014/main" id="{33AC45AB-AB23-5A4A-B23C-916A7C37591E}"/>
                    </a:ext>
                  </a:extLst>
                </p:cNvPr>
                <p:cNvGrpSpPr/>
                <p:nvPr/>
              </p:nvGrpSpPr>
              <p:grpSpPr>
                <a:xfrm>
                  <a:off x="7211506" y="2922309"/>
                  <a:ext cx="980388" cy="282804"/>
                  <a:chOff x="7211506" y="2630078"/>
                  <a:chExt cx="980388" cy="282804"/>
                </a:xfrm>
                <a:solidFill>
                  <a:schemeClr val="bg1">
                    <a:lumMod val="95000"/>
                  </a:schemeClr>
                </a:solidFill>
              </p:grpSpPr>
              <p:sp>
                <p:nvSpPr>
                  <p:cNvPr id="200" name="矩形 199">
                    <a:extLst>
                      <a:ext uri="{FF2B5EF4-FFF2-40B4-BE49-F238E27FC236}">
                        <a16:creationId xmlns:a16="http://schemas.microsoft.com/office/drawing/2014/main" id="{117D271F-1D5E-7547-B3D8-C606424BD86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1" name="Rectangle 8_3">
                    <a:extLst>
                      <a:ext uri="{FF2B5EF4-FFF2-40B4-BE49-F238E27FC236}">
                        <a16:creationId xmlns:a16="http://schemas.microsoft.com/office/drawing/2014/main" id="{62F5172E-00CD-9A4F-B7E8-D5E113881BB3}"/>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2" name="Rectangle 8_2">
                    <a:extLst>
                      <a:ext uri="{FF2B5EF4-FFF2-40B4-BE49-F238E27FC236}">
                        <a16:creationId xmlns:a16="http://schemas.microsoft.com/office/drawing/2014/main" id="{FA9C8473-3ADC-5649-95DB-6A60D660A723}"/>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203" name="Rectangle 8_1">
                    <a:extLst>
                      <a:ext uri="{FF2B5EF4-FFF2-40B4-BE49-F238E27FC236}">
                        <a16:creationId xmlns:a16="http://schemas.microsoft.com/office/drawing/2014/main" id="{9B414AFC-8678-9D48-A3A5-500CCEBD1A60}"/>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95" name="组合 194">
                  <a:extLst>
                    <a:ext uri="{FF2B5EF4-FFF2-40B4-BE49-F238E27FC236}">
                      <a16:creationId xmlns:a16="http://schemas.microsoft.com/office/drawing/2014/main" id="{37356EB9-C7EE-1E44-9A19-9F9D09A64C03}"/>
                    </a:ext>
                  </a:extLst>
                </p:cNvPr>
                <p:cNvGrpSpPr/>
                <p:nvPr/>
              </p:nvGrpSpPr>
              <p:grpSpPr>
                <a:xfrm>
                  <a:off x="7211506" y="3205113"/>
                  <a:ext cx="980388" cy="282804"/>
                  <a:chOff x="7211506" y="2630078"/>
                  <a:chExt cx="980388" cy="282804"/>
                </a:xfrm>
                <a:solidFill>
                  <a:schemeClr val="bg1">
                    <a:lumMod val="85000"/>
                  </a:schemeClr>
                </a:solidFill>
              </p:grpSpPr>
              <p:sp>
                <p:nvSpPr>
                  <p:cNvPr id="196" name="矩形 195">
                    <a:extLst>
                      <a:ext uri="{FF2B5EF4-FFF2-40B4-BE49-F238E27FC236}">
                        <a16:creationId xmlns:a16="http://schemas.microsoft.com/office/drawing/2014/main" id="{FD2B2887-8C1D-B44A-9B92-37402070501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97" name="Rectangle 8_3">
                    <a:extLst>
                      <a:ext uri="{FF2B5EF4-FFF2-40B4-BE49-F238E27FC236}">
                        <a16:creationId xmlns:a16="http://schemas.microsoft.com/office/drawing/2014/main" id="{D5058EA5-E61A-7C40-BDC5-616FA3DBB760}"/>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98" name="Rectangle 8_2">
                    <a:extLst>
                      <a:ext uri="{FF2B5EF4-FFF2-40B4-BE49-F238E27FC236}">
                        <a16:creationId xmlns:a16="http://schemas.microsoft.com/office/drawing/2014/main" id="{A9D7DF28-D757-6948-A423-DE6AB7AB0FE2}"/>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99" name="Rectangle 8_1">
                    <a:extLst>
                      <a:ext uri="{FF2B5EF4-FFF2-40B4-BE49-F238E27FC236}">
                        <a16:creationId xmlns:a16="http://schemas.microsoft.com/office/drawing/2014/main" id="{D64F0C58-A747-FC48-B296-38520081E915}"/>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61" name="组合 160">
                <a:extLst>
                  <a:ext uri="{FF2B5EF4-FFF2-40B4-BE49-F238E27FC236}">
                    <a16:creationId xmlns:a16="http://schemas.microsoft.com/office/drawing/2014/main" id="{B2382625-8E17-AC48-A8E6-585733EDC4A1}"/>
                  </a:ext>
                </a:extLst>
              </p:cNvPr>
              <p:cNvGrpSpPr/>
              <p:nvPr/>
            </p:nvGrpSpPr>
            <p:grpSpPr>
              <a:xfrm>
                <a:off x="4138367" y="2997724"/>
                <a:ext cx="980388" cy="565608"/>
                <a:chOff x="7211506" y="2922309"/>
                <a:chExt cx="980388" cy="565608"/>
              </a:xfrm>
            </p:grpSpPr>
            <p:grpSp>
              <p:nvGrpSpPr>
                <p:cNvPr id="184" name="组合 183">
                  <a:extLst>
                    <a:ext uri="{FF2B5EF4-FFF2-40B4-BE49-F238E27FC236}">
                      <a16:creationId xmlns:a16="http://schemas.microsoft.com/office/drawing/2014/main" id="{246ACB4B-D1AC-8B46-AEFE-1140E889C5CE}"/>
                    </a:ext>
                  </a:extLst>
                </p:cNvPr>
                <p:cNvGrpSpPr/>
                <p:nvPr/>
              </p:nvGrpSpPr>
              <p:grpSpPr>
                <a:xfrm>
                  <a:off x="7211506" y="2922309"/>
                  <a:ext cx="980388" cy="282804"/>
                  <a:chOff x="7211506" y="2630078"/>
                  <a:chExt cx="980388" cy="282804"/>
                </a:xfrm>
                <a:solidFill>
                  <a:schemeClr val="bg1">
                    <a:lumMod val="95000"/>
                  </a:schemeClr>
                </a:solidFill>
              </p:grpSpPr>
              <p:sp>
                <p:nvSpPr>
                  <p:cNvPr id="190" name="矩形 189">
                    <a:extLst>
                      <a:ext uri="{FF2B5EF4-FFF2-40B4-BE49-F238E27FC236}">
                        <a16:creationId xmlns:a16="http://schemas.microsoft.com/office/drawing/2014/main" id="{DBD217D3-365D-2940-BB48-62F3F960203D}"/>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91" name="Rectangle 8_3">
                    <a:extLst>
                      <a:ext uri="{FF2B5EF4-FFF2-40B4-BE49-F238E27FC236}">
                        <a16:creationId xmlns:a16="http://schemas.microsoft.com/office/drawing/2014/main" id="{1102909B-61D0-2F44-B571-399F08D3BB0A}"/>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92" name="Rectangle 8_2">
                    <a:extLst>
                      <a:ext uri="{FF2B5EF4-FFF2-40B4-BE49-F238E27FC236}">
                        <a16:creationId xmlns:a16="http://schemas.microsoft.com/office/drawing/2014/main" id="{A3D75D0B-3D2E-F643-A032-F53A16811FF0}"/>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93" name="Rectangle 8_1">
                    <a:extLst>
                      <a:ext uri="{FF2B5EF4-FFF2-40B4-BE49-F238E27FC236}">
                        <a16:creationId xmlns:a16="http://schemas.microsoft.com/office/drawing/2014/main" id="{0983C416-8BAB-3F40-A236-7FAF8AF149B1}"/>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85" name="组合 184">
                  <a:extLst>
                    <a:ext uri="{FF2B5EF4-FFF2-40B4-BE49-F238E27FC236}">
                      <a16:creationId xmlns:a16="http://schemas.microsoft.com/office/drawing/2014/main" id="{AF9E63C8-02E1-F941-956C-DEBCBD35CB4B}"/>
                    </a:ext>
                  </a:extLst>
                </p:cNvPr>
                <p:cNvGrpSpPr/>
                <p:nvPr/>
              </p:nvGrpSpPr>
              <p:grpSpPr>
                <a:xfrm>
                  <a:off x="7211506" y="3205113"/>
                  <a:ext cx="980388" cy="282804"/>
                  <a:chOff x="7211506" y="2630078"/>
                  <a:chExt cx="980388" cy="282804"/>
                </a:xfrm>
                <a:solidFill>
                  <a:schemeClr val="bg1">
                    <a:lumMod val="85000"/>
                  </a:schemeClr>
                </a:solidFill>
              </p:grpSpPr>
              <p:sp>
                <p:nvSpPr>
                  <p:cNvPr id="186" name="矩形 185">
                    <a:extLst>
                      <a:ext uri="{FF2B5EF4-FFF2-40B4-BE49-F238E27FC236}">
                        <a16:creationId xmlns:a16="http://schemas.microsoft.com/office/drawing/2014/main" id="{B6401E2C-4E15-D549-BB31-AD45603718AA}"/>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7" name="Rectangle 8_3">
                    <a:extLst>
                      <a:ext uri="{FF2B5EF4-FFF2-40B4-BE49-F238E27FC236}">
                        <a16:creationId xmlns:a16="http://schemas.microsoft.com/office/drawing/2014/main" id="{A257077D-8147-D840-B8C1-C6BB5478A0D5}"/>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8" name="Rectangle 8_2">
                    <a:extLst>
                      <a:ext uri="{FF2B5EF4-FFF2-40B4-BE49-F238E27FC236}">
                        <a16:creationId xmlns:a16="http://schemas.microsoft.com/office/drawing/2014/main" id="{D7AA080B-02C2-2D41-AEF1-302825AEFF74}"/>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9" name="Rectangle 8_1">
                    <a:extLst>
                      <a:ext uri="{FF2B5EF4-FFF2-40B4-BE49-F238E27FC236}">
                        <a16:creationId xmlns:a16="http://schemas.microsoft.com/office/drawing/2014/main" id="{52782DF8-CC58-B843-8C1B-E4A850AECAE4}"/>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62" name="组合 161">
                <a:extLst>
                  <a:ext uri="{FF2B5EF4-FFF2-40B4-BE49-F238E27FC236}">
                    <a16:creationId xmlns:a16="http://schemas.microsoft.com/office/drawing/2014/main" id="{6E872B21-40D5-DE41-BEDD-69082BF6D2A2}"/>
                  </a:ext>
                </a:extLst>
              </p:cNvPr>
              <p:cNvGrpSpPr/>
              <p:nvPr/>
            </p:nvGrpSpPr>
            <p:grpSpPr>
              <a:xfrm>
                <a:off x="4138367" y="3544479"/>
                <a:ext cx="980388" cy="565608"/>
                <a:chOff x="7211506" y="2922309"/>
                <a:chExt cx="980388" cy="565608"/>
              </a:xfrm>
            </p:grpSpPr>
            <p:grpSp>
              <p:nvGrpSpPr>
                <p:cNvPr id="174" name="组合 173">
                  <a:extLst>
                    <a:ext uri="{FF2B5EF4-FFF2-40B4-BE49-F238E27FC236}">
                      <a16:creationId xmlns:a16="http://schemas.microsoft.com/office/drawing/2014/main" id="{6374643A-541B-2A40-9CD5-66B4C76BC492}"/>
                    </a:ext>
                  </a:extLst>
                </p:cNvPr>
                <p:cNvGrpSpPr/>
                <p:nvPr/>
              </p:nvGrpSpPr>
              <p:grpSpPr>
                <a:xfrm>
                  <a:off x="7211506" y="2922309"/>
                  <a:ext cx="980388" cy="282804"/>
                  <a:chOff x="7211506" y="2630078"/>
                  <a:chExt cx="980388" cy="282804"/>
                </a:xfrm>
                <a:solidFill>
                  <a:schemeClr val="bg1">
                    <a:lumMod val="95000"/>
                  </a:schemeClr>
                </a:solidFill>
              </p:grpSpPr>
              <p:sp>
                <p:nvSpPr>
                  <p:cNvPr id="180" name="矩形 179">
                    <a:extLst>
                      <a:ext uri="{FF2B5EF4-FFF2-40B4-BE49-F238E27FC236}">
                        <a16:creationId xmlns:a16="http://schemas.microsoft.com/office/drawing/2014/main" id="{745DCFEE-1ECD-0E4C-996D-B1805044FAC0}"/>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1" name="Rectangle 8_3">
                    <a:extLst>
                      <a:ext uri="{FF2B5EF4-FFF2-40B4-BE49-F238E27FC236}">
                        <a16:creationId xmlns:a16="http://schemas.microsoft.com/office/drawing/2014/main" id="{15EC3AC7-4AAC-9B43-B66D-12BD6D451E56}"/>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2" name="Rectangle 8_2">
                    <a:extLst>
                      <a:ext uri="{FF2B5EF4-FFF2-40B4-BE49-F238E27FC236}">
                        <a16:creationId xmlns:a16="http://schemas.microsoft.com/office/drawing/2014/main" id="{F4E7FBF9-226E-1F49-8234-BFC793099485}"/>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83" name="Rectangle 8_1">
                    <a:extLst>
                      <a:ext uri="{FF2B5EF4-FFF2-40B4-BE49-F238E27FC236}">
                        <a16:creationId xmlns:a16="http://schemas.microsoft.com/office/drawing/2014/main" id="{E1A87A2C-6133-0844-8C1D-4C5E399B201D}"/>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75" name="组合 174">
                  <a:extLst>
                    <a:ext uri="{FF2B5EF4-FFF2-40B4-BE49-F238E27FC236}">
                      <a16:creationId xmlns:a16="http://schemas.microsoft.com/office/drawing/2014/main" id="{506B0844-C86C-7E49-9F24-52E4CDF91F48}"/>
                    </a:ext>
                  </a:extLst>
                </p:cNvPr>
                <p:cNvGrpSpPr/>
                <p:nvPr/>
              </p:nvGrpSpPr>
              <p:grpSpPr>
                <a:xfrm>
                  <a:off x="7211506" y="3205113"/>
                  <a:ext cx="980388" cy="282804"/>
                  <a:chOff x="7211506" y="2630078"/>
                  <a:chExt cx="980388" cy="282804"/>
                </a:xfrm>
                <a:solidFill>
                  <a:schemeClr val="bg1">
                    <a:lumMod val="85000"/>
                  </a:schemeClr>
                </a:solidFill>
              </p:grpSpPr>
              <p:sp>
                <p:nvSpPr>
                  <p:cNvPr id="176" name="矩形 175">
                    <a:extLst>
                      <a:ext uri="{FF2B5EF4-FFF2-40B4-BE49-F238E27FC236}">
                        <a16:creationId xmlns:a16="http://schemas.microsoft.com/office/drawing/2014/main" id="{63D6EC0E-A36C-2C46-B9E7-98D7F7D67185}"/>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7" name="Rectangle 8_3">
                    <a:extLst>
                      <a:ext uri="{FF2B5EF4-FFF2-40B4-BE49-F238E27FC236}">
                        <a16:creationId xmlns:a16="http://schemas.microsoft.com/office/drawing/2014/main" id="{77F28872-C564-C041-AC1A-B51712C255BD}"/>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8" name="Rectangle 8_2">
                    <a:extLst>
                      <a:ext uri="{FF2B5EF4-FFF2-40B4-BE49-F238E27FC236}">
                        <a16:creationId xmlns:a16="http://schemas.microsoft.com/office/drawing/2014/main" id="{695254B6-FA2C-5C4C-B37E-5999D9804B8E}"/>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9" name="Rectangle 8_1">
                    <a:extLst>
                      <a:ext uri="{FF2B5EF4-FFF2-40B4-BE49-F238E27FC236}">
                        <a16:creationId xmlns:a16="http://schemas.microsoft.com/office/drawing/2014/main" id="{03DDCB73-CD30-3042-9FAA-A5FA23C78A5F}"/>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nvGrpSpPr>
              <p:cNvPr id="163" name="组合 162">
                <a:extLst>
                  <a:ext uri="{FF2B5EF4-FFF2-40B4-BE49-F238E27FC236}">
                    <a16:creationId xmlns:a16="http://schemas.microsoft.com/office/drawing/2014/main" id="{E8238007-1032-234C-9EC1-DFBFE458BD3F}"/>
                  </a:ext>
                </a:extLst>
              </p:cNvPr>
              <p:cNvGrpSpPr/>
              <p:nvPr/>
            </p:nvGrpSpPr>
            <p:grpSpPr>
              <a:xfrm>
                <a:off x="4138367" y="4100661"/>
                <a:ext cx="980388" cy="565608"/>
                <a:chOff x="7211506" y="2922309"/>
                <a:chExt cx="980388" cy="565608"/>
              </a:xfrm>
            </p:grpSpPr>
            <p:grpSp>
              <p:nvGrpSpPr>
                <p:cNvPr id="164" name="组合 163">
                  <a:extLst>
                    <a:ext uri="{FF2B5EF4-FFF2-40B4-BE49-F238E27FC236}">
                      <a16:creationId xmlns:a16="http://schemas.microsoft.com/office/drawing/2014/main" id="{39ABC342-03D2-8841-89D4-9209B632A316}"/>
                    </a:ext>
                  </a:extLst>
                </p:cNvPr>
                <p:cNvGrpSpPr/>
                <p:nvPr/>
              </p:nvGrpSpPr>
              <p:grpSpPr>
                <a:xfrm>
                  <a:off x="7211506" y="2922309"/>
                  <a:ext cx="980388" cy="282804"/>
                  <a:chOff x="7211506" y="2630078"/>
                  <a:chExt cx="980388" cy="282804"/>
                </a:xfrm>
                <a:solidFill>
                  <a:schemeClr val="bg1">
                    <a:lumMod val="95000"/>
                  </a:schemeClr>
                </a:solidFill>
              </p:grpSpPr>
              <p:sp>
                <p:nvSpPr>
                  <p:cNvPr id="170" name="矩形 169">
                    <a:extLst>
                      <a:ext uri="{FF2B5EF4-FFF2-40B4-BE49-F238E27FC236}">
                        <a16:creationId xmlns:a16="http://schemas.microsoft.com/office/drawing/2014/main" id="{C36EC3E9-BE73-154A-8C3D-CAE08D5C09E3}"/>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1" name="Rectangle 8_3">
                    <a:extLst>
                      <a:ext uri="{FF2B5EF4-FFF2-40B4-BE49-F238E27FC236}">
                        <a16:creationId xmlns:a16="http://schemas.microsoft.com/office/drawing/2014/main" id="{8302885F-B19B-0945-BF83-EDF35D9F219F}"/>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2" name="Rectangle 8_2">
                    <a:extLst>
                      <a:ext uri="{FF2B5EF4-FFF2-40B4-BE49-F238E27FC236}">
                        <a16:creationId xmlns:a16="http://schemas.microsoft.com/office/drawing/2014/main" id="{91D21E50-B009-7640-9971-7C194E4AD4B7}"/>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73" name="Rectangle 8_1">
                    <a:extLst>
                      <a:ext uri="{FF2B5EF4-FFF2-40B4-BE49-F238E27FC236}">
                        <a16:creationId xmlns:a16="http://schemas.microsoft.com/office/drawing/2014/main" id="{1C025F94-669D-0440-8A4F-5348A43E365E}"/>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nvGrpSpPr>
                <p:cNvPr id="165" name="组合 164">
                  <a:extLst>
                    <a:ext uri="{FF2B5EF4-FFF2-40B4-BE49-F238E27FC236}">
                      <a16:creationId xmlns:a16="http://schemas.microsoft.com/office/drawing/2014/main" id="{02A840CF-A2DD-5944-BE3E-7D4E1DDD3F90}"/>
                    </a:ext>
                  </a:extLst>
                </p:cNvPr>
                <p:cNvGrpSpPr/>
                <p:nvPr/>
              </p:nvGrpSpPr>
              <p:grpSpPr>
                <a:xfrm>
                  <a:off x="7211506" y="3205113"/>
                  <a:ext cx="980388" cy="282804"/>
                  <a:chOff x="7211506" y="2630078"/>
                  <a:chExt cx="980388" cy="282804"/>
                </a:xfrm>
                <a:solidFill>
                  <a:schemeClr val="bg1">
                    <a:lumMod val="85000"/>
                  </a:schemeClr>
                </a:solidFill>
              </p:grpSpPr>
              <p:sp>
                <p:nvSpPr>
                  <p:cNvPr id="166" name="矩形 165">
                    <a:extLst>
                      <a:ext uri="{FF2B5EF4-FFF2-40B4-BE49-F238E27FC236}">
                        <a16:creationId xmlns:a16="http://schemas.microsoft.com/office/drawing/2014/main" id="{C4E6E480-DFAD-7148-8EB8-8039E6879942}"/>
                      </a:ext>
                    </a:extLst>
                  </p:cNvPr>
                  <p:cNvSpPr/>
                  <p:nvPr/>
                </p:nvSpPr>
                <p:spPr>
                  <a:xfrm>
                    <a:off x="7456603"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67" name="Rectangle 8_3">
                    <a:extLst>
                      <a:ext uri="{FF2B5EF4-FFF2-40B4-BE49-F238E27FC236}">
                        <a16:creationId xmlns:a16="http://schemas.microsoft.com/office/drawing/2014/main" id="{63369A87-808C-5046-9965-BB35BC8F9040}"/>
                      </a:ext>
                    </a:extLst>
                  </p:cNvPr>
                  <p:cNvSpPr/>
                  <p:nvPr/>
                </p:nvSpPr>
                <p:spPr>
                  <a:xfrm>
                    <a:off x="7946797"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68" name="Rectangle 8_2">
                    <a:extLst>
                      <a:ext uri="{FF2B5EF4-FFF2-40B4-BE49-F238E27FC236}">
                        <a16:creationId xmlns:a16="http://schemas.microsoft.com/office/drawing/2014/main" id="{84C6FD1F-83F7-584A-94E7-D7A724D38F5C}"/>
                      </a:ext>
                    </a:extLst>
                  </p:cNvPr>
                  <p:cNvSpPr/>
                  <p:nvPr/>
                </p:nvSpPr>
                <p:spPr>
                  <a:xfrm>
                    <a:off x="7701700"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169" name="Rectangle 8_1">
                    <a:extLst>
                      <a:ext uri="{FF2B5EF4-FFF2-40B4-BE49-F238E27FC236}">
                        <a16:creationId xmlns:a16="http://schemas.microsoft.com/office/drawing/2014/main" id="{F5D65361-AEA4-3A4D-B923-8C10A8D3A2D7}"/>
                      </a:ext>
                    </a:extLst>
                  </p:cNvPr>
                  <p:cNvSpPr/>
                  <p:nvPr/>
                </p:nvSpPr>
                <p:spPr>
                  <a:xfrm>
                    <a:off x="7211506" y="2630078"/>
                    <a:ext cx="245097" cy="2828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grpSp>
        </p:grpSp>
      </p:grpSp>
      <p:grpSp>
        <p:nvGrpSpPr>
          <p:cNvPr id="306" name="组合 305">
            <a:extLst>
              <a:ext uri="{FF2B5EF4-FFF2-40B4-BE49-F238E27FC236}">
                <a16:creationId xmlns:a16="http://schemas.microsoft.com/office/drawing/2014/main" id="{F691157A-EEE5-5746-B7DA-5FA2C012E28B}"/>
              </a:ext>
            </a:extLst>
          </p:cNvPr>
          <p:cNvGrpSpPr/>
          <p:nvPr/>
        </p:nvGrpSpPr>
        <p:grpSpPr>
          <a:xfrm>
            <a:off x="6824764" y="2835082"/>
            <a:ext cx="2702662" cy="2241223"/>
            <a:chOff x="7190831" y="2161838"/>
            <a:chExt cx="2385579" cy="2988297"/>
          </a:xfrm>
        </p:grpSpPr>
        <p:sp>
          <p:nvSpPr>
            <p:cNvPr id="307" name="任意多边形 505">
              <a:extLst>
                <a:ext uri="{FF2B5EF4-FFF2-40B4-BE49-F238E27FC236}">
                  <a16:creationId xmlns:a16="http://schemas.microsoft.com/office/drawing/2014/main" id="{CCEB90C7-635A-CF46-A2B6-B391662B694C}"/>
                </a:ext>
              </a:extLst>
            </p:cNvPr>
            <p:cNvSpPr/>
            <p:nvPr/>
          </p:nvSpPr>
          <p:spPr>
            <a:xfrm flipV="1">
              <a:off x="7190831" y="2161838"/>
              <a:ext cx="2385579" cy="1330647"/>
            </a:xfrm>
            <a:custGeom>
              <a:avLst/>
              <a:gdLst>
                <a:gd name="connsiteX0" fmla="*/ 99182 w 2385579"/>
                <a:gd name="connsiteY0" fmla="*/ 1330647 h 1330647"/>
                <a:gd name="connsiteX1" fmla="*/ 2385579 w 2385579"/>
                <a:gd name="connsiteY1" fmla="*/ 1330647 h 1330647"/>
                <a:gd name="connsiteX2" fmla="*/ 2385579 w 2385579"/>
                <a:gd name="connsiteY2" fmla="*/ 0 h 1330647"/>
                <a:gd name="connsiteX3" fmla="*/ 0 w 2385579"/>
                <a:gd name="connsiteY3" fmla="*/ 0 h 1330647"/>
                <a:gd name="connsiteX4" fmla="*/ 0 w 2385579"/>
                <a:gd name="connsiteY4" fmla="*/ 1231465 h 1330647"/>
                <a:gd name="connsiteX5" fmla="*/ 99182 w 2385579"/>
                <a:gd name="connsiteY5" fmla="*/ 1330647 h 133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5579" h="1330647">
                  <a:moveTo>
                    <a:pt x="99182" y="1330647"/>
                  </a:moveTo>
                  <a:lnTo>
                    <a:pt x="2385579" y="1330647"/>
                  </a:lnTo>
                  <a:lnTo>
                    <a:pt x="2385579" y="0"/>
                  </a:lnTo>
                  <a:lnTo>
                    <a:pt x="0" y="0"/>
                  </a:lnTo>
                  <a:lnTo>
                    <a:pt x="0" y="1231465"/>
                  </a:lnTo>
                  <a:cubicBezTo>
                    <a:pt x="0" y="1286242"/>
                    <a:pt x="44405" y="1330647"/>
                    <a:pt x="99182" y="1330647"/>
                  </a:cubicBezTo>
                  <a:close/>
                </a:path>
              </a:pathLst>
            </a:cu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8" name="任意多边形 501">
              <a:extLst>
                <a:ext uri="{FF2B5EF4-FFF2-40B4-BE49-F238E27FC236}">
                  <a16:creationId xmlns:a16="http://schemas.microsoft.com/office/drawing/2014/main" id="{FC62995A-732C-FE4F-9B05-50FBB7B96B4E}"/>
                </a:ext>
              </a:extLst>
            </p:cNvPr>
            <p:cNvSpPr/>
            <p:nvPr/>
          </p:nvSpPr>
          <p:spPr>
            <a:xfrm flipV="1">
              <a:off x="7190831" y="3528485"/>
              <a:ext cx="2385579" cy="784702"/>
            </a:xfrm>
            <a:custGeom>
              <a:avLst/>
              <a:gdLst>
                <a:gd name="connsiteX0" fmla="*/ 0 w 2385579"/>
                <a:gd name="connsiteY0" fmla="*/ 784702 h 784702"/>
                <a:gd name="connsiteX1" fmla="*/ 2385579 w 2385579"/>
                <a:gd name="connsiteY1" fmla="*/ 784702 h 784702"/>
                <a:gd name="connsiteX2" fmla="*/ 2385579 w 2385579"/>
                <a:gd name="connsiteY2" fmla="*/ 0 h 784702"/>
                <a:gd name="connsiteX3" fmla="*/ 0 w 2385579"/>
                <a:gd name="connsiteY3" fmla="*/ 0 h 784702"/>
                <a:gd name="connsiteX4" fmla="*/ 0 w 2385579"/>
                <a:gd name="connsiteY4" fmla="*/ 784702 h 78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579" h="784702">
                  <a:moveTo>
                    <a:pt x="0" y="784702"/>
                  </a:moveTo>
                  <a:lnTo>
                    <a:pt x="2385579" y="784702"/>
                  </a:lnTo>
                  <a:lnTo>
                    <a:pt x="2385579" y="0"/>
                  </a:lnTo>
                  <a:lnTo>
                    <a:pt x="0" y="0"/>
                  </a:lnTo>
                  <a:lnTo>
                    <a:pt x="0" y="784702"/>
                  </a:lnTo>
                  <a:close/>
                </a:path>
              </a:pathLst>
            </a:cu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sp>
          <p:nvSpPr>
            <p:cNvPr id="309" name="任意多边形 495">
              <a:extLst>
                <a:ext uri="{FF2B5EF4-FFF2-40B4-BE49-F238E27FC236}">
                  <a16:creationId xmlns:a16="http://schemas.microsoft.com/office/drawing/2014/main" id="{71BAAF21-28B4-8446-B55E-5F315CCDF9DF}"/>
                </a:ext>
              </a:extLst>
            </p:cNvPr>
            <p:cNvSpPr/>
            <p:nvPr/>
          </p:nvSpPr>
          <p:spPr>
            <a:xfrm flipV="1">
              <a:off x="7190831" y="4349187"/>
              <a:ext cx="2385579" cy="800948"/>
            </a:xfrm>
            <a:custGeom>
              <a:avLst/>
              <a:gdLst>
                <a:gd name="connsiteX0" fmla="*/ 0 w 2385579"/>
                <a:gd name="connsiteY0" fmla="*/ 800948 h 800948"/>
                <a:gd name="connsiteX1" fmla="*/ 2385579 w 2385579"/>
                <a:gd name="connsiteY1" fmla="*/ 800948 h 800948"/>
                <a:gd name="connsiteX2" fmla="*/ 2385579 w 2385579"/>
                <a:gd name="connsiteY2" fmla="*/ 0 h 800948"/>
                <a:gd name="connsiteX3" fmla="*/ 99182 w 2385579"/>
                <a:gd name="connsiteY3" fmla="*/ 0 h 800948"/>
                <a:gd name="connsiteX4" fmla="*/ 0 w 2385579"/>
                <a:gd name="connsiteY4" fmla="*/ 99182 h 800948"/>
                <a:gd name="connsiteX5" fmla="*/ 0 w 2385579"/>
                <a:gd name="connsiteY5" fmla="*/ 800948 h 80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5579" h="800948">
                  <a:moveTo>
                    <a:pt x="0" y="800948"/>
                  </a:moveTo>
                  <a:lnTo>
                    <a:pt x="2385579" y="800948"/>
                  </a:lnTo>
                  <a:lnTo>
                    <a:pt x="2385579" y="0"/>
                  </a:lnTo>
                  <a:lnTo>
                    <a:pt x="99182" y="0"/>
                  </a:lnTo>
                  <a:cubicBezTo>
                    <a:pt x="44405" y="0"/>
                    <a:pt x="0" y="44405"/>
                    <a:pt x="0" y="99182"/>
                  </a:cubicBezTo>
                  <a:lnTo>
                    <a:pt x="0" y="800948"/>
                  </a:lnTo>
                  <a:close/>
                </a:path>
              </a:pathLst>
            </a:custGeom>
            <a:no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itchFamily="34" charset="0"/>
                <a:cs typeface="Arial" pitchFamily="34" charset="0"/>
              </a:endParaRPr>
            </a:p>
          </p:txBody>
        </p:sp>
      </p:grpSp>
      <p:sp>
        <p:nvSpPr>
          <p:cNvPr id="310" name="矩形 309">
            <a:extLst>
              <a:ext uri="{FF2B5EF4-FFF2-40B4-BE49-F238E27FC236}">
                <a16:creationId xmlns:a16="http://schemas.microsoft.com/office/drawing/2014/main" id="{2F67036D-6B7B-D145-AF01-AAF8850DD603}"/>
              </a:ext>
            </a:extLst>
          </p:cNvPr>
          <p:cNvSpPr/>
          <p:nvPr/>
        </p:nvSpPr>
        <p:spPr>
          <a:xfrm>
            <a:off x="3222667" y="2354080"/>
            <a:ext cx="1401346" cy="461665"/>
          </a:xfrm>
          <a:prstGeom prst="rect">
            <a:avLst/>
          </a:prstGeom>
        </p:spPr>
        <p:txBody>
          <a:bodyPr wrap="none">
            <a:spAutoFit/>
          </a:bodyPr>
          <a:lstStyle/>
          <a:p>
            <a:r>
              <a:rPr lang="en-US" sz="2400">
                <a:solidFill>
                  <a:prstClr val="black"/>
                </a:solidFill>
                <a:latin typeface="Arial" pitchFamily="34" charset="0"/>
                <a:cs typeface="Arial" pitchFamily="34" charset="0"/>
              </a:rPr>
              <a:t>NoShard</a:t>
            </a:r>
          </a:p>
        </p:txBody>
      </p:sp>
      <p:sp>
        <p:nvSpPr>
          <p:cNvPr id="311" name="矩形 310">
            <a:extLst>
              <a:ext uri="{FF2B5EF4-FFF2-40B4-BE49-F238E27FC236}">
                <a16:creationId xmlns:a16="http://schemas.microsoft.com/office/drawing/2014/main" id="{65BEAEEB-661F-B34E-BD46-03BD1A03679D}"/>
              </a:ext>
            </a:extLst>
          </p:cNvPr>
          <p:cNvSpPr/>
          <p:nvPr/>
        </p:nvSpPr>
        <p:spPr>
          <a:xfrm>
            <a:off x="7593313" y="2354079"/>
            <a:ext cx="1031501" cy="461665"/>
          </a:xfrm>
          <a:prstGeom prst="rect">
            <a:avLst/>
          </a:prstGeom>
        </p:spPr>
        <p:txBody>
          <a:bodyPr wrap="none">
            <a:spAutoFit/>
          </a:bodyPr>
          <a:lstStyle/>
          <a:p>
            <a:r>
              <a:rPr lang="en-US" sz="2400" dirty="0">
                <a:solidFill>
                  <a:prstClr val="black"/>
                </a:solidFill>
                <a:latin typeface="Arial" pitchFamily="34" charset="0"/>
                <a:cs typeface="Arial" pitchFamily="34" charset="0"/>
              </a:rPr>
              <a:t>Shard</a:t>
            </a:r>
          </a:p>
        </p:txBody>
      </p:sp>
      <p:sp>
        <p:nvSpPr>
          <p:cNvPr id="312" name="圆角矩形 311">
            <a:extLst>
              <a:ext uri="{FF2B5EF4-FFF2-40B4-BE49-F238E27FC236}">
                <a16:creationId xmlns:a16="http://schemas.microsoft.com/office/drawing/2014/main" id="{52806D34-AA67-B540-B60C-C5C1054433BD}"/>
              </a:ext>
            </a:extLst>
          </p:cNvPr>
          <p:cNvSpPr/>
          <p:nvPr/>
        </p:nvSpPr>
        <p:spPr>
          <a:xfrm rot="10800000" flipV="1">
            <a:off x="4622129" y="5299931"/>
            <a:ext cx="630467" cy="732627"/>
          </a:xfrm>
          <a:prstGeom prst="roundRect">
            <a:avLst>
              <a:gd name="adj" fmla="val 3319"/>
            </a:avLst>
          </a:prstGeom>
          <a:noFill/>
          <a:ln w="3175">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13" name="圆角矩形 312">
            <a:extLst>
              <a:ext uri="{FF2B5EF4-FFF2-40B4-BE49-F238E27FC236}">
                <a16:creationId xmlns:a16="http://schemas.microsoft.com/office/drawing/2014/main" id="{115E4C22-EFBC-9F48-A8AE-8EAB4FA7DBED}"/>
              </a:ext>
            </a:extLst>
          </p:cNvPr>
          <p:cNvSpPr/>
          <p:nvPr/>
        </p:nvSpPr>
        <p:spPr>
          <a:xfrm rot="10800000" flipV="1">
            <a:off x="3114443" y="5299928"/>
            <a:ext cx="713844" cy="732627"/>
          </a:xfrm>
          <a:prstGeom prst="roundRect">
            <a:avLst>
              <a:gd name="adj" fmla="val 3319"/>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14" name="圆角矩形 313">
            <a:extLst>
              <a:ext uri="{FF2B5EF4-FFF2-40B4-BE49-F238E27FC236}">
                <a16:creationId xmlns:a16="http://schemas.microsoft.com/office/drawing/2014/main" id="{7E1C1B0C-2D8D-AD45-A3FC-1E1DB51B7D4F}"/>
              </a:ext>
            </a:extLst>
          </p:cNvPr>
          <p:cNvSpPr/>
          <p:nvPr/>
        </p:nvSpPr>
        <p:spPr>
          <a:xfrm rot="10800000" flipV="1">
            <a:off x="3884137" y="5299928"/>
            <a:ext cx="630468" cy="732627"/>
          </a:xfrm>
          <a:prstGeom prst="roundRect">
            <a:avLst>
              <a:gd name="adj" fmla="val 3319"/>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15" name="圆角矩形 314">
            <a:extLst>
              <a:ext uri="{FF2B5EF4-FFF2-40B4-BE49-F238E27FC236}">
                <a16:creationId xmlns:a16="http://schemas.microsoft.com/office/drawing/2014/main" id="{9EDACEA8-DF20-BD4B-B792-A8AFD1A0AC3F}"/>
              </a:ext>
            </a:extLst>
          </p:cNvPr>
          <p:cNvSpPr/>
          <p:nvPr/>
        </p:nvSpPr>
        <p:spPr>
          <a:xfrm rot="10800000" flipV="1">
            <a:off x="2328899" y="5298340"/>
            <a:ext cx="711904" cy="732627"/>
          </a:xfrm>
          <a:prstGeom prst="roundRect">
            <a:avLst>
              <a:gd name="adj" fmla="val 3319"/>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16" name="TextBox 482">
            <a:extLst>
              <a:ext uri="{FF2B5EF4-FFF2-40B4-BE49-F238E27FC236}">
                <a16:creationId xmlns:a16="http://schemas.microsoft.com/office/drawing/2014/main" id="{6A2DD69A-D843-8D42-9E46-37A032201546}"/>
              </a:ext>
            </a:extLst>
          </p:cNvPr>
          <p:cNvSpPr txBox="1"/>
          <p:nvPr/>
        </p:nvSpPr>
        <p:spPr>
          <a:xfrm>
            <a:off x="2328899" y="5464234"/>
            <a:ext cx="711906" cy="400110"/>
          </a:xfrm>
          <a:prstGeom prst="rect">
            <a:avLst/>
          </a:prstGeom>
          <a:noFill/>
        </p:spPr>
        <p:txBody>
          <a:bodyPr wrap="square" lIns="0" rIns="0" rtlCol="0">
            <a:spAutoFit/>
          </a:bodyPr>
          <a:lstStyle/>
          <a:p>
            <a:pPr algn="ctr"/>
            <a:r>
              <a:rPr lang="en-US" sz="1000" dirty="0">
                <a:solidFill>
                  <a:srgbClr val="FF0000"/>
                </a:solidFill>
                <a:latin typeface="Arial" pitchFamily="34" charset="0"/>
                <a:cs typeface="Arial" pitchFamily="34" charset="0"/>
              </a:rPr>
              <a:t>Complete compatibility</a:t>
            </a:r>
          </a:p>
        </p:txBody>
      </p:sp>
      <p:sp>
        <p:nvSpPr>
          <p:cNvPr id="317" name="TextBox 467">
            <a:extLst>
              <a:ext uri="{FF2B5EF4-FFF2-40B4-BE49-F238E27FC236}">
                <a16:creationId xmlns:a16="http://schemas.microsoft.com/office/drawing/2014/main" id="{2847EC0C-E190-3946-BE47-2E8ED626E237}"/>
              </a:ext>
            </a:extLst>
          </p:cNvPr>
          <p:cNvSpPr txBox="1"/>
          <p:nvPr/>
        </p:nvSpPr>
        <p:spPr>
          <a:xfrm>
            <a:off x="3119206" y="5459957"/>
            <a:ext cx="719405" cy="415498"/>
          </a:xfrm>
          <a:prstGeom prst="rect">
            <a:avLst/>
          </a:prstGeom>
          <a:noFill/>
        </p:spPr>
        <p:txBody>
          <a:bodyPr wrap="square" lIns="0" rIns="0" rtlCol="0">
            <a:spAutoFit/>
          </a:bodyPr>
          <a:lstStyle/>
          <a:p>
            <a:pPr algn="ctr"/>
            <a:r>
              <a:rPr lang="en-US" altLang="zh-CN" sz="1000" dirty="0">
                <a:solidFill>
                  <a:schemeClr val="tx1">
                    <a:lumMod val="75000"/>
                    <a:lumOff val="25000"/>
                  </a:schemeClr>
                </a:solidFill>
                <a:latin typeface="Arial" pitchFamily="34" charset="0"/>
                <a:cs typeface="Arial" pitchFamily="34" charset="0"/>
              </a:rPr>
              <a:t>High consistency</a:t>
            </a:r>
            <a:endParaRPr lang="en-US" sz="1000" dirty="0">
              <a:solidFill>
                <a:schemeClr val="tx1">
                  <a:lumMod val="75000"/>
                  <a:lumOff val="25000"/>
                </a:schemeClr>
              </a:solidFill>
              <a:latin typeface="Arial" pitchFamily="34" charset="0"/>
              <a:cs typeface="Arial" pitchFamily="34" charset="0"/>
            </a:endParaRPr>
          </a:p>
        </p:txBody>
      </p:sp>
      <p:grpSp>
        <p:nvGrpSpPr>
          <p:cNvPr id="318" name="组合 589">
            <a:extLst>
              <a:ext uri="{FF2B5EF4-FFF2-40B4-BE49-F238E27FC236}">
                <a16:creationId xmlns:a16="http://schemas.microsoft.com/office/drawing/2014/main" id="{562EF85C-AEB6-9C49-8332-34D23024A2D3}"/>
              </a:ext>
            </a:extLst>
          </p:cNvPr>
          <p:cNvGrpSpPr/>
          <p:nvPr/>
        </p:nvGrpSpPr>
        <p:grpSpPr>
          <a:xfrm>
            <a:off x="9008400" y="5299923"/>
            <a:ext cx="673799" cy="732625"/>
            <a:chOff x="4041417" y="5271984"/>
            <a:chExt cx="1154226" cy="1080000"/>
          </a:xfrm>
        </p:grpSpPr>
        <p:grpSp>
          <p:nvGrpSpPr>
            <p:cNvPr id="319" name="组合 585">
              <a:extLst>
                <a:ext uri="{FF2B5EF4-FFF2-40B4-BE49-F238E27FC236}">
                  <a16:creationId xmlns:a16="http://schemas.microsoft.com/office/drawing/2014/main" id="{73B4DB6A-07B1-D147-A076-E0E8F5D71CA2}"/>
                </a:ext>
              </a:extLst>
            </p:cNvPr>
            <p:cNvGrpSpPr/>
            <p:nvPr/>
          </p:nvGrpSpPr>
          <p:grpSpPr>
            <a:xfrm>
              <a:off x="4283748" y="5488348"/>
              <a:ext cx="595349" cy="647273"/>
              <a:chOff x="4282260" y="5507318"/>
              <a:chExt cx="595349" cy="647273"/>
            </a:xfrm>
          </p:grpSpPr>
          <p:sp>
            <p:nvSpPr>
              <p:cNvPr id="321" name="任意多边形 525">
                <a:extLst>
                  <a:ext uri="{FF2B5EF4-FFF2-40B4-BE49-F238E27FC236}">
                    <a16:creationId xmlns:a16="http://schemas.microsoft.com/office/drawing/2014/main" id="{6B2B29CC-3F48-DC40-87F8-7640276A9BF6}"/>
                  </a:ext>
                </a:extLst>
              </p:cNvPr>
              <p:cNvSpPr/>
              <p:nvPr/>
            </p:nvSpPr>
            <p:spPr>
              <a:xfrm>
                <a:off x="4355316" y="5507318"/>
                <a:ext cx="210275" cy="268651"/>
              </a:xfrm>
              <a:custGeom>
                <a:avLst/>
                <a:gdLst/>
                <a:ahLst/>
                <a:cxnLst/>
                <a:rect l="l" t="t" r="r" b="b"/>
                <a:pathLst>
                  <a:path w="210275" h="268651">
                    <a:moveTo>
                      <a:pt x="63047" y="0"/>
                    </a:moveTo>
                    <a:lnTo>
                      <a:pt x="76032" y="0"/>
                    </a:lnTo>
                    <a:lnTo>
                      <a:pt x="76032" y="39756"/>
                    </a:lnTo>
                    <a:cubicBezTo>
                      <a:pt x="83709" y="68195"/>
                      <a:pt x="93823" y="93849"/>
                      <a:pt x="106375" y="116719"/>
                    </a:cubicBezTo>
                    <a:cubicBezTo>
                      <a:pt x="133102" y="95722"/>
                      <a:pt x="159289" y="72765"/>
                      <a:pt x="184937" y="47849"/>
                    </a:cubicBezTo>
                    <a:lnTo>
                      <a:pt x="191597" y="56760"/>
                    </a:lnTo>
                    <a:cubicBezTo>
                      <a:pt x="164883" y="83189"/>
                      <a:pt x="138032" y="106307"/>
                      <a:pt x="111044" y="126114"/>
                    </a:cubicBezTo>
                    <a:cubicBezTo>
                      <a:pt x="134088" y="164276"/>
                      <a:pt x="167165" y="199269"/>
                      <a:pt x="210275" y="231093"/>
                    </a:cubicBezTo>
                    <a:lnTo>
                      <a:pt x="203987" y="239428"/>
                    </a:lnTo>
                    <a:cubicBezTo>
                      <a:pt x="137622" y="194209"/>
                      <a:pt x="94971" y="135453"/>
                      <a:pt x="76032" y="63159"/>
                    </a:cubicBezTo>
                    <a:lnTo>
                      <a:pt x="76032" y="230740"/>
                    </a:lnTo>
                    <a:cubicBezTo>
                      <a:pt x="77582" y="256772"/>
                      <a:pt x="63921" y="269398"/>
                      <a:pt x="35049" y="268617"/>
                    </a:cubicBezTo>
                    <a:cubicBezTo>
                      <a:pt x="32742" y="268617"/>
                      <a:pt x="28364" y="268617"/>
                      <a:pt x="21915" y="268617"/>
                    </a:cubicBezTo>
                    <a:cubicBezTo>
                      <a:pt x="13307" y="267835"/>
                      <a:pt x="6002" y="267445"/>
                      <a:pt x="0" y="267445"/>
                    </a:cubicBezTo>
                    <a:lnTo>
                      <a:pt x="1618" y="255650"/>
                    </a:lnTo>
                    <a:cubicBezTo>
                      <a:pt x="7571" y="255650"/>
                      <a:pt x="14448" y="256041"/>
                      <a:pt x="22249" y="256822"/>
                    </a:cubicBezTo>
                    <a:cubicBezTo>
                      <a:pt x="28475" y="256822"/>
                      <a:pt x="32655" y="256822"/>
                      <a:pt x="34788" y="256822"/>
                    </a:cubicBezTo>
                    <a:cubicBezTo>
                      <a:pt x="55190" y="257591"/>
                      <a:pt x="64610" y="248736"/>
                      <a:pt x="63047" y="230256"/>
                    </a:cubicBezTo>
                    <a:lnTo>
                      <a:pt x="63047" y="0"/>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2" name="任意多边形 526">
                <a:extLst>
                  <a:ext uri="{FF2B5EF4-FFF2-40B4-BE49-F238E27FC236}">
                    <a16:creationId xmlns:a16="http://schemas.microsoft.com/office/drawing/2014/main" id="{FE56E8DD-1FF0-5D41-9FEC-A262FE6B668E}"/>
                  </a:ext>
                </a:extLst>
              </p:cNvPr>
              <p:cNvSpPr/>
              <p:nvPr/>
            </p:nvSpPr>
            <p:spPr>
              <a:xfrm>
                <a:off x="4603133" y="5528806"/>
                <a:ext cx="274476" cy="253770"/>
              </a:xfrm>
              <a:custGeom>
                <a:avLst/>
                <a:gdLst/>
                <a:ahLst/>
                <a:cxnLst/>
                <a:rect l="l" t="t" r="r" b="b"/>
                <a:pathLst>
                  <a:path w="274476" h="253770">
                    <a:moveTo>
                      <a:pt x="14008" y="0"/>
                    </a:moveTo>
                    <a:lnTo>
                      <a:pt x="259314" y="0"/>
                    </a:lnTo>
                    <a:lnTo>
                      <a:pt x="259314" y="11794"/>
                    </a:lnTo>
                    <a:lnTo>
                      <a:pt x="143731" y="11794"/>
                    </a:lnTo>
                    <a:lnTo>
                      <a:pt x="143731" y="136921"/>
                    </a:lnTo>
                    <a:lnTo>
                      <a:pt x="274476" y="136921"/>
                    </a:lnTo>
                    <a:lnTo>
                      <a:pt x="274476" y="148716"/>
                    </a:lnTo>
                    <a:lnTo>
                      <a:pt x="143731" y="148716"/>
                    </a:lnTo>
                    <a:lnTo>
                      <a:pt x="143731" y="253770"/>
                    </a:lnTo>
                    <a:lnTo>
                      <a:pt x="130746" y="253770"/>
                    </a:lnTo>
                    <a:lnTo>
                      <a:pt x="130746" y="148716"/>
                    </a:lnTo>
                    <a:lnTo>
                      <a:pt x="0" y="148716"/>
                    </a:lnTo>
                    <a:lnTo>
                      <a:pt x="0" y="136921"/>
                    </a:lnTo>
                    <a:lnTo>
                      <a:pt x="130746" y="136921"/>
                    </a:lnTo>
                    <a:lnTo>
                      <a:pt x="130746" y="11794"/>
                    </a:lnTo>
                    <a:lnTo>
                      <a:pt x="14008" y="11794"/>
                    </a:lnTo>
                    <a:lnTo>
                      <a:pt x="14008" y="0"/>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3" name="任意多边形 527">
                <a:extLst>
                  <a:ext uri="{FF2B5EF4-FFF2-40B4-BE49-F238E27FC236}">
                    <a16:creationId xmlns:a16="http://schemas.microsoft.com/office/drawing/2014/main" id="{1B281188-951D-F64C-9963-09A378564227}"/>
                  </a:ext>
                </a:extLst>
              </p:cNvPr>
              <p:cNvSpPr/>
              <p:nvPr/>
            </p:nvSpPr>
            <p:spPr>
              <a:xfrm>
                <a:off x="4631708" y="5565659"/>
                <a:ext cx="64350" cy="76033"/>
              </a:xfrm>
              <a:custGeom>
                <a:avLst/>
                <a:gdLst/>
                <a:ahLst/>
                <a:cxnLst/>
                <a:rect l="l" t="t" r="r" b="b"/>
                <a:pathLst>
                  <a:path w="64350" h="76033">
                    <a:moveTo>
                      <a:pt x="8911" y="0"/>
                    </a:moveTo>
                    <a:cubicBezTo>
                      <a:pt x="37201" y="34627"/>
                      <a:pt x="55680" y="57931"/>
                      <a:pt x="64350" y="69912"/>
                    </a:cubicBezTo>
                    <a:lnTo>
                      <a:pt x="55439" y="76033"/>
                    </a:lnTo>
                    <a:cubicBezTo>
                      <a:pt x="45070" y="63779"/>
                      <a:pt x="26591" y="40791"/>
                      <a:pt x="0" y="7069"/>
                    </a:cubicBezTo>
                    <a:lnTo>
                      <a:pt x="8911" y="0"/>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4" name="任意多边形 528">
                <a:extLst>
                  <a:ext uri="{FF2B5EF4-FFF2-40B4-BE49-F238E27FC236}">
                    <a16:creationId xmlns:a16="http://schemas.microsoft.com/office/drawing/2014/main" id="{BDCAF204-B8F2-1343-BB7C-83FB96D8B4D8}"/>
                  </a:ext>
                </a:extLst>
              </p:cNvPr>
              <p:cNvSpPr/>
              <p:nvPr/>
            </p:nvSpPr>
            <p:spPr>
              <a:xfrm>
                <a:off x="4782303" y="5565659"/>
                <a:ext cx="63178" cy="76033"/>
              </a:xfrm>
              <a:custGeom>
                <a:avLst/>
                <a:gdLst/>
                <a:ahLst/>
                <a:cxnLst/>
                <a:rect l="l" t="t" r="r" b="b"/>
                <a:pathLst>
                  <a:path w="63178" h="76033">
                    <a:moveTo>
                      <a:pt x="54044" y="0"/>
                    </a:moveTo>
                    <a:lnTo>
                      <a:pt x="63178" y="6958"/>
                    </a:lnTo>
                    <a:cubicBezTo>
                      <a:pt x="56667" y="16743"/>
                      <a:pt x="38541" y="39768"/>
                      <a:pt x="8800" y="76033"/>
                    </a:cubicBezTo>
                    <a:lnTo>
                      <a:pt x="0" y="69912"/>
                    </a:lnTo>
                    <a:cubicBezTo>
                      <a:pt x="28092" y="33846"/>
                      <a:pt x="46106" y="10542"/>
                      <a:pt x="54044" y="0"/>
                    </a:cubicBez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5" name="任意多边形 529">
                <a:extLst>
                  <a:ext uri="{FF2B5EF4-FFF2-40B4-BE49-F238E27FC236}">
                    <a16:creationId xmlns:a16="http://schemas.microsoft.com/office/drawing/2014/main" id="{3113B5CD-121F-D347-8DD7-FC6A1C4B730F}"/>
                  </a:ext>
                </a:extLst>
              </p:cNvPr>
              <p:cNvSpPr/>
              <p:nvPr/>
            </p:nvSpPr>
            <p:spPr>
              <a:xfrm>
                <a:off x="4284697" y="5581193"/>
                <a:ext cx="102877" cy="165888"/>
              </a:xfrm>
              <a:custGeom>
                <a:avLst/>
                <a:gdLst/>
                <a:ahLst/>
                <a:cxnLst/>
                <a:rect l="l" t="t" r="r" b="b"/>
                <a:pathLst>
                  <a:path w="102877" h="165888">
                    <a:moveTo>
                      <a:pt x="7013" y="0"/>
                    </a:moveTo>
                    <a:lnTo>
                      <a:pt x="102877" y="0"/>
                    </a:lnTo>
                    <a:lnTo>
                      <a:pt x="102877" y="8483"/>
                    </a:lnTo>
                    <a:cubicBezTo>
                      <a:pt x="90190" y="67928"/>
                      <a:pt x="58204" y="120396"/>
                      <a:pt x="6920" y="165888"/>
                    </a:cubicBezTo>
                    <a:lnTo>
                      <a:pt x="0" y="159228"/>
                    </a:lnTo>
                    <a:cubicBezTo>
                      <a:pt x="48332" y="113289"/>
                      <a:pt x="78296" y="64145"/>
                      <a:pt x="89892" y="11795"/>
                    </a:cubicBezTo>
                    <a:lnTo>
                      <a:pt x="7013" y="11795"/>
                    </a:lnTo>
                    <a:lnTo>
                      <a:pt x="7013" y="0"/>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6" name="任意多边形 530">
                <a:extLst>
                  <a:ext uri="{FF2B5EF4-FFF2-40B4-BE49-F238E27FC236}">
                    <a16:creationId xmlns:a16="http://schemas.microsoft.com/office/drawing/2014/main" id="{33C31A68-D34D-3443-8710-3B94888E6F62}"/>
                  </a:ext>
                </a:extLst>
              </p:cNvPr>
              <p:cNvSpPr/>
              <p:nvPr/>
            </p:nvSpPr>
            <p:spPr>
              <a:xfrm>
                <a:off x="4698160" y="5874831"/>
                <a:ext cx="172529" cy="93538"/>
              </a:xfrm>
              <a:custGeom>
                <a:avLst/>
                <a:gdLst/>
                <a:ahLst/>
                <a:cxnLst/>
                <a:rect l="l" t="t" r="r" b="b"/>
                <a:pathLst>
                  <a:path w="172529" h="93538">
                    <a:moveTo>
                      <a:pt x="86153" y="0"/>
                    </a:moveTo>
                    <a:lnTo>
                      <a:pt x="99529" y="38546"/>
                    </a:lnTo>
                    <a:lnTo>
                      <a:pt x="172529" y="38546"/>
                    </a:lnTo>
                    <a:lnTo>
                      <a:pt x="172529" y="77205"/>
                    </a:lnTo>
                    <a:lnTo>
                      <a:pt x="159544" y="77205"/>
                    </a:lnTo>
                    <a:lnTo>
                      <a:pt x="159544" y="50341"/>
                    </a:lnTo>
                    <a:lnTo>
                      <a:pt x="12985" y="50341"/>
                    </a:lnTo>
                    <a:lnTo>
                      <a:pt x="12985" y="93538"/>
                    </a:lnTo>
                    <a:lnTo>
                      <a:pt x="0" y="93538"/>
                    </a:lnTo>
                    <a:lnTo>
                      <a:pt x="0" y="38546"/>
                    </a:lnTo>
                    <a:lnTo>
                      <a:pt x="87343" y="38546"/>
                    </a:lnTo>
                    <a:lnTo>
                      <a:pt x="75697" y="5004"/>
                    </a:lnTo>
                    <a:lnTo>
                      <a:pt x="86153" y="0"/>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7" name="任意多边形 531">
                <a:extLst>
                  <a:ext uri="{FF2B5EF4-FFF2-40B4-BE49-F238E27FC236}">
                    <a16:creationId xmlns:a16="http://schemas.microsoft.com/office/drawing/2014/main" id="{AA459763-00C5-8346-B098-D38D42745C09}"/>
                  </a:ext>
                </a:extLst>
              </p:cNvPr>
              <p:cNvSpPr/>
              <p:nvPr/>
            </p:nvSpPr>
            <p:spPr>
              <a:xfrm>
                <a:off x="4597868" y="5875277"/>
                <a:ext cx="90023" cy="195077"/>
              </a:xfrm>
              <a:custGeom>
                <a:avLst/>
                <a:gdLst/>
                <a:ahLst/>
                <a:cxnLst/>
                <a:rect l="l" t="t" r="r" b="b"/>
                <a:pathLst>
                  <a:path w="90023" h="195077">
                    <a:moveTo>
                      <a:pt x="56146" y="0"/>
                    </a:moveTo>
                    <a:lnTo>
                      <a:pt x="67847" y="4875"/>
                    </a:lnTo>
                    <a:cubicBezTo>
                      <a:pt x="51985" y="45629"/>
                      <a:pt x="35638" y="79022"/>
                      <a:pt x="18808" y="105054"/>
                    </a:cubicBezTo>
                    <a:lnTo>
                      <a:pt x="59531" y="104124"/>
                    </a:lnTo>
                    <a:cubicBezTo>
                      <a:pt x="59531" y="104348"/>
                      <a:pt x="60059" y="103932"/>
                      <a:pt x="61113" y="102878"/>
                    </a:cubicBezTo>
                    <a:cubicBezTo>
                      <a:pt x="68616" y="89359"/>
                      <a:pt x="74811" y="76858"/>
                      <a:pt x="79698" y="65373"/>
                    </a:cubicBezTo>
                    <a:lnTo>
                      <a:pt x="90023" y="70489"/>
                    </a:lnTo>
                    <a:cubicBezTo>
                      <a:pt x="71754" y="110412"/>
                      <a:pt x="50354" y="146838"/>
                      <a:pt x="25822" y="179766"/>
                    </a:cubicBezTo>
                    <a:lnTo>
                      <a:pt x="80684" y="175097"/>
                    </a:lnTo>
                    <a:lnTo>
                      <a:pt x="80684" y="187822"/>
                    </a:lnTo>
                    <a:lnTo>
                      <a:pt x="21525" y="192640"/>
                    </a:lnTo>
                    <a:cubicBezTo>
                      <a:pt x="20855" y="193310"/>
                      <a:pt x="17239" y="194122"/>
                      <a:pt x="10679" y="195077"/>
                    </a:cubicBezTo>
                    <a:lnTo>
                      <a:pt x="6995" y="183301"/>
                    </a:lnTo>
                    <a:cubicBezTo>
                      <a:pt x="8918" y="183301"/>
                      <a:pt x="10269" y="182910"/>
                      <a:pt x="11051" y="182129"/>
                    </a:cubicBezTo>
                    <a:cubicBezTo>
                      <a:pt x="11460" y="182129"/>
                      <a:pt x="11665" y="182377"/>
                      <a:pt x="11665" y="182873"/>
                    </a:cubicBezTo>
                    <a:cubicBezTo>
                      <a:pt x="24179" y="166440"/>
                      <a:pt x="38968" y="144047"/>
                      <a:pt x="56034" y="115696"/>
                    </a:cubicBezTo>
                    <a:lnTo>
                      <a:pt x="8167" y="118040"/>
                    </a:lnTo>
                    <a:cubicBezTo>
                      <a:pt x="8167" y="117258"/>
                      <a:pt x="6809" y="118034"/>
                      <a:pt x="4093" y="120365"/>
                    </a:cubicBezTo>
                    <a:lnTo>
                      <a:pt x="0" y="108589"/>
                    </a:lnTo>
                    <a:cubicBezTo>
                      <a:pt x="1910" y="108589"/>
                      <a:pt x="3256" y="108198"/>
                      <a:pt x="4037" y="107417"/>
                    </a:cubicBezTo>
                    <a:cubicBezTo>
                      <a:pt x="4459" y="107417"/>
                      <a:pt x="4670" y="107690"/>
                      <a:pt x="4670" y="108236"/>
                    </a:cubicBezTo>
                    <a:cubicBezTo>
                      <a:pt x="22678" y="78495"/>
                      <a:pt x="39837" y="42416"/>
                      <a:pt x="56146" y="0"/>
                    </a:cubicBez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8" name="任意多边形 532">
                <a:extLst>
                  <a:ext uri="{FF2B5EF4-FFF2-40B4-BE49-F238E27FC236}">
                    <a16:creationId xmlns:a16="http://schemas.microsoft.com/office/drawing/2014/main" id="{8A453BCB-9B75-E844-A76B-A33C889115A4}"/>
                  </a:ext>
                </a:extLst>
              </p:cNvPr>
              <p:cNvSpPr/>
              <p:nvPr/>
            </p:nvSpPr>
            <p:spPr>
              <a:xfrm>
                <a:off x="4381454" y="5876282"/>
                <a:ext cx="163004" cy="278309"/>
              </a:xfrm>
              <a:custGeom>
                <a:avLst/>
                <a:gdLst/>
                <a:ahLst/>
                <a:cxnLst/>
                <a:rect l="l" t="t" r="r" b="b"/>
                <a:pathLst>
                  <a:path w="163004" h="278309">
                    <a:moveTo>
                      <a:pt x="75009" y="0"/>
                    </a:moveTo>
                    <a:lnTo>
                      <a:pt x="87994" y="0"/>
                    </a:lnTo>
                    <a:lnTo>
                      <a:pt x="87994" y="50192"/>
                    </a:lnTo>
                    <a:lnTo>
                      <a:pt x="163004" y="50192"/>
                    </a:lnTo>
                    <a:lnTo>
                      <a:pt x="163004" y="222275"/>
                    </a:lnTo>
                    <a:lnTo>
                      <a:pt x="150018" y="222275"/>
                    </a:lnTo>
                    <a:lnTo>
                      <a:pt x="150018" y="200099"/>
                    </a:lnTo>
                    <a:lnTo>
                      <a:pt x="87994" y="200099"/>
                    </a:lnTo>
                    <a:lnTo>
                      <a:pt x="87994" y="278309"/>
                    </a:lnTo>
                    <a:lnTo>
                      <a:pt x="75009" y="278309"/>
                    </a:lnTo>
                    <a:lnTo>
                      <a:pt x="75009" y="200099"/>
                    </a:lnTo>
                    <a:lnTo>
                      <a:pt x="12985" y="200099"/>
                    </a:lnTo>
                    <a:lnTo>
                      <a:pt x="12985" y="222275"/>
                    </a:lnTo>
                    <a:lnTo>
                      <a:pt x="0" y="222275"/>
                    </a:lnTo>
                    <a:lnTo>
                      <a:pt x="0" y="50192"/>
                    </a:lnTo>
                    <a:lnTo>
                      <a:pt x="75009" y="50192"/>
                    </a:lnTo>
                    <a:lnTo>
                      <a:pt x="75009" y="0"/>
                    </a:lnTo>
                    <a:close/>
                    <a:moveTo>
                      <a:pt x="12985" y="61987"/>
                    </a:moveTo>
                    <a:lnTo>
                      <a:pt x="12985" y="119249"/>
                    </a:lnTo>
                    <a:lnTo>
                      <a:pt x="75009" y="119249"/>
                    </a:lnTo>
                    <a:lnTo>
                      <a:pt x="75009" y="61987"/>
                    </a:lnTo>
                    <a:lnTo>
                      <a:pt x="12985" y="61987"/>
                    </a:lnTo>
                    <a:close/>
                    <a:moveTo>
                      <a:pt x="87994" y="61987"/>
                    </a:moveTo>
                    <a:lnTo>
                      <a:pt x="87994" y="119249"/>
                    </a:lnTo>
                    <a:lnTo>
                      <a:pt x="150018" y="119249"/>
                    </a:lnTo>
                    <a:lnTo>
                      <a:pt x="150018" y="61987"/>
                    </a:lnTo>
                    <a:lnTo>
                      <a:pt x="87994" y="61987"/>
                    </a:lnTo>
                    <a:close/>
                    <a:moveTo>
                      <a:pt x="12985" y="131043"/>
                    </a:moveTo>
                    <a:lnTo>
                      <a:pt x="12985" y="188305"/>
                    </a:lnTo>
                    <a:lnTo>
                      <a:pt x="75009" y="188305"/>
                    </a:lnTo>
                    <a:lnTo>
                      <a:pt x="75009" y="131043"/>
                    </a:lnTo>
                    <a:lnTo>
                      <a:pt x="12985" y="131043"/>
                    </a:lnTo>
                    <a:close/>
                    <a:moveTo>
                      <a:pt x="87994" y="131043"/>
                    </a:moveTo>
                    <a:lnTo>
                      <a:pt x="87994" y="188305"/>
                    </a:lnTo>
                    <a:lnTo>
                      <a:pt x="150018" y="188305"/>
                    </a:lnTo>
                    <a:lnTo>
                      <a:pt x="150018" y="131043"/>
                    </a:lnTo>
                    <a:lnTo>
                      <a:pt x="87994" y="131043"/>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29" name="任意多边形 533">
                <a:extLst>
                  <a:ext uri="{FF2B5EF4-FFF2-40B4-BE49-F238E27FC236}">
                    <a16:creationId xmlns:a16="http://schemas.microsoft.com/office/drawing/2014/main" id="{B7B8776A-1FEE-3B4F-9610-38BBE92D3E53}"/>
                  </a:ext>
                </a:extLst>
              </p:cNvPr>
              <p:cNvSpPr/>
              <p:nvPr/>
            </p:nvSpPr>
            <p:spPr>
              <a:xfrm>
                <a:off x="4282260" y="5876431"/>
                <a:ext cx="80702" cy="276820"/>
              </a:xfrm>
              <a:custGeom>
                <a:avLst/>
                <a:gdLst/>
                <a:ahLst/>
                <a:cxnLst/>
                <a:rect l="l" t="t" r="r" b="b"/>
                <a:pathLst>
                  <a:path w="80702" h="276820">
                    <a:moveTo>
                      <a:pt x="68516" y="0"/>
                    </a:moveTo>
                    <a:lnTo>
                      <a:pt x="80702" y="3125"/>
                    </a:lnTo>
                    <a:cubicBezTo>
                      <a:pt x="73546" y="29914"/>
                      <a:pt x="64597" y="55587"/>
                      <a:pt x="53857" y="80144"/>
                    </a:cubicBezTo>
                    <a:lnTo>
                      <a:pt x="53857" y="276820"/>
                    </a:lnTo>
                    <a:lnTo>
                      <a:pt x="40853" y="276820"/>
                    </a:lnTo>
                    <a:lnTo>
                      <a:pt x="40853" y="95864"/>
                    </a:lnTo>
                    <a:cubicBezTo>
                      <a:pt x="33622" y="119552"/>
                      <a:pt x="23502" y="140959"/>
                      <a:pt x="10492" y="160083"/>
                    </a:cubicBezTo>
                    <a:lnTo>
                      <a:pt x="0" y="154297"/>
                    </a:lnTo>
                    <a:cubicBezTo>
                      <a:pt x="28091" y="113320"/>
                      <a:pt x="50930" y="61888"/>
                      <a:pt x="68516" y="0"/>
                    </a:cubicBez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30" name="任意多边形 546">
                <a:extLst>
                  <a:ext uri="{FF2B5EF4-FFF2-40B4-BE49-F238E27FC236}">
                    <a16:creationId xmlns:a16="http://schemas.microsoft.com/office/drawing/2014/main" id="{0109133A-2677-2F4D-B952-0D8E448E566A}"/>
                  </a:ext>
                </a:extLst>
              </p:cNvPr>
              <p:cNvSpPr/>
              <p:nvPr/>
            </p:nvSpPr>
            <p:spPr>
              <a:xfrm>
                <a:off x="4678608" y="5941804"/>
                <a:ext cx="66693" cy="211447"/>
              </a:xfrm>
              <a:custGeom>
                <a:avLst/>
                <a:gdLst/>
                <a:ahLst/>
                <a:cxnLst/>
                <a:rect l="l" t="t" r="r" b="b"/>
                <a:pathLst>
                  <a:path w="66693" h="211447">
                    <a:moveTo>
                      <a:pt x="54843" y="0"/>
                    </a:moveTo>
                    <a:lnTo>
                      <a:pt x="66693" y="4799"/>
                    </a:lnTo>
                    <a:cubicBezTo>
                      <a:pt x="65813" y="9339"/>
                      <a:pt x="64182" y="14380"/>
                      <a:pt x="61800" y="19924"/>
                    </a:cubicBezTo>
                    <a:cubicBezTo>
                      <a:pt x="59444" y="26981"/>
                      <a:pt x="54849" y="38484"/>
                      <a:pt x="48015" y="54433"/>
                    </a:cubicBezTo>
                    <a:lnTo>
                      <a:pt x="48015" y="211447"/>
                    </a:lnTo>
                    <a:lnTo>
                      <a:pt x="35030" y="211447"/>
                    </a:lnTo>
                    <a:lnTo>
                      <a:pt x="35030" y="69019"/>
                    </a:lnTo>
                    <a:cubicBezTo>
                      <a:pt x="28506" y="87386"/>
                      <a:pt x="19831" y="103733"/>
                      <a:pt x="9004" y="118058"/>
                    </a:cubicBezTo>
                    <a:lnTo>
                      <a:pt x="0" y="111937"/>
                    </a:lnTo>
                    <a:cubicBezTo>
                      <a:pt x="21145" y="84317"/>
                      <a:pt x="39427" y="47004"/>
                      <a:pt x="54843" y="0"/>
                    </a:cubicBez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31" name="任意多边形 547">
                <a:extLst>
                  <a:ext uri="{FF2B5EF4-FFF2-40B4-BE49-F238E27FC236}">
                    <a16:creationId xmlns:a16="http://schemas.microsoft.com/office/drawing/2014/main" id="{FECCA84F-6A4A-D149-9CA3-7C052AC6A95C}"/>
                  </a:ext>
                </a:extLst>
              </p:cNvPr>
              <p:cNvSpPr/>
              <p:nvPr/>
            </p:nvSpPr>
            <p:spPr>
              <a:xfrm>
                <a:off x="4743645" y="5963365"/>
                <a:ext cx="131490" cy="189998"/>
              </a:xfrm>
              <a:custGeom>
                <a:avLst/>
                <a:gdLst/>
                <a:ahLst/>
                <a:cxnLst/>
                <a:rect l="l" t="t" r="r" b="b"/>
                <a:pathLst>
                  <a:path w="131490" h="189998">
                    <a:moveTo>
                      <a:pt x="0" y="0"/>
                    </a:moveTo>
                    <a:lnTo>
                      <a:pt x="131490" y="0"/>
                    </a:lnTo>
                    <a:lnTo>
                      <a:pt x="131490" y="10641"/>
                    </a:lnTo>
                    <a:lnTo>
                      <a:pt x="70991" y="10641"/>
                    </a:lnTo>
                    <a:cubicBezTo>
                      <a:pt x="70669" y="12241"/>
                      <a:pt x="69708" y="18213"/>
                      <a:pt x="68108" y="28556"/>
                    </a:cubicBezTo>
                    <a:cubicBezTo>
                      <a:pt x="65751" y="38640"/>
                      <a:pt x="64201" y="45002"/>
                      <a:pt x="63457" y="47644"/>
                    </a:cubicBezTo>
                    <a:lnTo>
                      <a:pt x="116310" y="47644"/>
                    </a:lnTo>
                    <a:lnTo>
                      <a:pt x="116310" y="189998"/>
                    </a:lnTo>
                    <a:lnTo>
                      <a:pt x="102171" y="189998"/>
                    </a:lnTo>
                    <a:lnTo>
                      <a:pt x="102171" y="168976"/>
                    </a:lnTo>
                    <a:lnTo>
                      <a:pt x="25841" y="168976"/>
                    </a:lnTo>
                    <a:lnTo>
                      <a:pt x="25841" y="189998"/>
                    </a:lnTo>
                    <a:lnTo>
                      <a:pt x="12855" y="189998"/>
                    </a:lnTo>
                    <a:lnTo>
                      <a:pt x="12855" y="47644"/>
                    </a:lnTo>
                    <a:lnTo>
                      <a:pt x="50918" y="47644"/>
                    </a:lnTo>
                    <a:cubicBezTo>
                      <a:pt x="52282" y="41591"/>
                      <a:pt x="54490" y="30628"/>
                      <a:pt x="57541" y="14753"/>
                    </a:cubicBezTo>
                    <a:cubicBezTo>
                      <a:pt x="58285" y="11057"/>
                      <a:pt x="58657" y="9686"/>
                      <a:pt x="58657" y="10641"/>
                    </a:cubicBezTo>
                    <a:lnTo>
                      <a:pt x="0" y="10641"/>
                    </a:lnTo>
                    <a:lnTo>
                      <a:pt x="0" y="0"/>
                    </a:lnTo>
                    <a:close/>
                    <a:moveTo>
                      <a:pt x="25841" y="59438"/>
                    </a:moveTo>
                    <a:lnTo>
                      <a:pt x="25841" y="103603"/>
                    </a:lnTo>
                    <a:lnTo>
                      <a:pt x="102171" y="103603"/>
                    </a:lnTo>
                    <a:lnTo>
                      <a:pt x="102171" y="59438"/>
                    </a:lnTo>
                    <a:lnTo>
                      <a:pt x="25841" y="59438"/>
                    </a:lnTo>
                    <a:close/>
                    <a:moveTo>
                      <a:pt x="25841" y="115398"/>
                    </a:moveTo>
                    <a:lnTo>
                      <a:pt x="25841" y="157181"/>
                    </a:lnTo>
                    <a:lnTo>
                      <a:pt x="102171" y="157181"/>
                    </a:lnTo>
                    <a:lnTo>
                      <a:pt x="102171" y="115398"/>
                    </a:lnTo>
                    <a:lnTo>
                      <a:pt x="25841" y="115398"/>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sp>
            <p:nvSpPr>
              <p:cNvPr id="332" name="任意多边形 549">
                <a:extLst>
                  <a:ext uri="{FF2B5EF4-FFF2-40B4-BE49-F238E27FC236}">
                    <a16:creationId xmlns:a16="http://schemas.microsoft.com/office/drawing/2014/main" id="{E5BB8B5C-F585-3E4F-BAAA-A0E929E5E9EE}"/>
                  </a:ext>
                </a:extLst>
              </p:cNvPr>
              <p:cNvSpPr/>
              <p:nvPr/>
            </p:nvSpPr>
            <p:spPr>
              <a:xfrm>
                <a:off x="4597868" y="6107580"/>
                <a:ext cx="95864" cy="22324"/>
              </a:xfrm>
              <a:custGeom>
                <a:avLst/>
                <a:gdLst/>
                <a:ahLst/>
                <a:cxnLst/>
                <a:rect l="l" t="t" r="r" b="b"/>
                <a:pathLst>
                  <a:path w="95864" h="22324">
                    <a:moveTo>
                      <a:pt x="94134" y="0"/>
                    </a:moveTo>
                    <a:lnTo>
                      <a:pt x="95864" y="12576"/>
                    </a:lnTo>
                    <a:lnTo>
                      <a:pt x="1842" y="22324"/>
                    </a:lnTo>
                    <a:lnTo>
                      <a:pt x="0" y="10957"/>
                    </a:lnTo>
                    <a:lnTo>
                      <a:pt x="94134" y="0"/>
                    </a:lnTo>
                    <a:close/>
                  </a:path>
                </a:pathLst>
              </a:custGeom>
              <a:solidFill>
                <a:schemeClr val="bg1">
                  <a:lumMod val="75000"/>
                </a:schemeClr>
              </a:soli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pPr algn="ctr"/>
                <a:endParaRPr lang="zh-CN" altLang="en-US" b="1" dirty="0">
                  <a:solidFill>
                    <a:prstClr val="black"/>
                  </a:solidFill>
                  <a:latin typeface="Arial" pitchFamily="34" charset="0"/>
                  <a:cs typeface="Arial" pitchFamily="34" charset="0"/>
                </a:endParaRPr>
              </a:p>
            </p:txBody>
          </p:sp>
        </p:grpSp>
        <p:sp>
          <p:nvSpPr>
            <p:cNvPr id="320" name="圆角矩形 319">
              <a:extLst>
                <a:ext uri="{FF2B5EF4-FFF2-40B4-BE49-F238E27FC236}">
                  <a16:creationId xmlns:a16="http://schemas.microsoft.com/office/drawing/2014/main" id="{D66D577C-5069-5A47-8C32-C62873C4924B}"/>
                </a:ext>
              </a:extLst>
            </p:cNvPr>
            <p:cNvSpPr/>
            <p:nvPr/>
          </p:nvSpPr>
          <p:spPr>
            <a:xfrm rot="10800000" flipV="1">
              <a:off x="4041417" y="5271984"/>
              <a:ext cx="1154226" cy="1080000"/>
            </a:xfrm>
            <a:prstGeom prst="roundRect">
              <a:avLst>
                <a:gd name="adj" fmla="val 3319"/>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b="1" dirty="0">
                <a:solidFill>
                  <a:prstClr val="black"/>
                </a:solidFill>
                <a:latin typeface="Arial" pitchFamily="34" charset="0"/>
                <a:cs typeface="Arial" pitchFamily="34" charset="0"/>
              </a:endParaRPr>
            </a:p>
          </p:txBody>
        </p:sp>
      </p:grpSp>
      <p:sp>
        <p:nvSpPr>
          <p:cNvPr id="333" name="圆角矩形 332">
            <a:extLst>
              <a:ext uri="{FF2B5EF4-FFF2-40B4-BE49-F238E27FC236}">
                <a16:creationId xmlns:a16="http://schemas.microsoft.com/office/drawing/2014/main" id="{0457A3BE-217B-7A4A-A60F-6FAEC94DD542}"/>
              </a:ext>
            </a:extLst>
          </p:cNvPr>
          <p:cNvSpPr/>
          <p:nvPr/>
        </p:nvSpPr>
        <p:spPr>
          <a:xfrm rot="10800000" flipV="1">
            <a:off x="7498806" y="5299923"/>
            <a:ext cx="709039" cy="732625"/>
          </a:xfrm>
          <a:prstGeom prst="roundRect">
            <a:avLst>
              <a:gd name="adj" fmla="val 3319"/>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34" name="圆角矩形 333">
            <a:extLst>
              <a:ext uri="{FF2B5EF4-FFF2-40B4-BE49-F238E27FC236}">
                <a16:creationId xmlns:a16="http://schemas.microsoft.com/office/drawing/2014/main" id="{98E15C22-0ADB-C24F-828B-D69790C10E4C}"/>
              </a:ext>
            </a:extLst>
          </p:cNvPr>
          <p:cNvSpPr/>
          <p:nvPr/>
        </p:nvSpPr>
        <p:spPr>
          <a:xfrm rot="10800000" flipV="1">
            <a:off x="8270408" y="5299930"/>
            <a:ext cx="630468" cy="732627"/>
          </a:xfrm>
          <a:prstGeom prst="roundRect">
            <a:avLst>
              <a:gd name="adj" fmla="val 3319"/>
            </a:avLst>
          </a:prstGeom>
          <a:no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35" name="圆角矩形 334">
            <a:extLst>
              <a:ext uri="{FF2B5EF4-FFF2-40B4-BE49-F238E27FC236}">
                <a16:creationId xmlns:a16="http://schemas.microsoft.com/office/drawing/2014/main" id="{100869B5-42B4-224B-82D8-C508C3394570}"/>
              </a:ext>
            </a:extLst>
          </p:cNvPr>
          <p:cNvSpPr/>
          <p:nvPr/>
        </p:nvSpPr>
        <p:spPr>
          <a:xfrm rot="10800000" flipV="1">
            <a:off x="6691348" y="5285639"/>
            <a:ext cx="735725" cy="732626"/>
          </a:xfrm>
          <a:prstGeom prst="roundRect">
            <a:avLst>
              <a:gd name="adj" fmla="val 3319"/>
            </a:avLst>
          </a:prstGeom>
          <a:noFill/>
          <a:ln w="3175">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black"/>
              </a:solidFill>
              <a:latin typeface="Arial" pitchFamily="34" charset="0"/>
              <a:cs typeface="Arial" pitchFamily="34" charset="0"/>
            </a:endParaRPr>
          </a:p>
        </p:txBody>
      </p:sp>
      <p:sp>
        <p:nvSpPr>
          <p:cNvPr id="336" name="TextBox 489">
            <a:extLst>
              <a:ext uri="{FF2B5EF4-FFF2-40B4-BE49-F238E27FC236}">
                <a16:creationId xmlns:a16="http://schemas.microsoft.com/office/drawing/2014/main" id="{7CCCD6A1-C372-524F-8FB5-2E078ABFEE1B}"/>
              </a:ext>
            </a:extLst>
          </p:cNvPr>
          <p:cNvSpPr txBox="1"/>
          <p:nvPr/>
        </p:nvSpPr>
        <p:spPr>
          <a:xfrm>
            <a:off x="6691349" y="5470583"/>
            <a:ext cx="734703" cy="400110"/>
          </a:xfrm>
          <a:prstGeom prst="rect">
            <a:avLst/>
          </a:prstGeom>
          <a:noFill/>
        </p:spPr>
        <p:txBody>
          <a:bodyPr wrap="square" lIns="0" rIns="0" rtlCol="0">
            <a:spAutoFit/>
          </a:bodyPr>
          <a:lstStyle/>
          <a:p>
            <a:pPr algn="ctr"/>
            <a:r>
              <a:rPr lang="en-US" sz="1000" dirty="0">
                <a:solidFill>
                  <a:prstClr val="white">
                    <a:lumMod val="65000"/>
                  </a:prstClr>
                </a:solidFill>
                <a:latin typeface="Arial" pitchFamily="34" charset="0"/>
                <a:cs typeface="Arial" pitchFamily="34" charset="0"/>
              </a:rPr>
              <a:t>Complete compatibility</a:t>
            </a:r>
          </a:p>
        </p:txBody>
      </p:sp>
      <p:sp>
        <p:nvSpPr>
          <p:cNvPr id="337" name="TextBox 550">
            <a:extLst>
              <a:ext uri="{FF2B5EF4-FFF2-40B4-BE49-F238E27FC236}">
                <a16:creationId xmlns:a16="http://schemas.microsoft.com/office/drawing/2014/main" id="{A910A6A2-AD99-9347-B7AF-63DBAD247D22}"/>
              </a:ext>
            </a:extLst>
          </p:cNvPr>
          <p:cNvSpPr txBox="1"/>
          <p:nvPr/>
        </p:nvSpPr>
        <p:spPr>
          <a:xfrm>
            <a:off x="8948877" y="5448358"/>
            <a:ext cx="799615" cy="400110"/>
          </a:xfrm>
          <a:prstGeom prst="rect">
            <a:avLst/>
          </a:prstGeom>
          <a:noFill/>
        </p:spPr>
        <p:txBody>
          <a:bodyPr wrap="square" lIns="0" rIns="0" rtlCol="0">
            <a:spAutoFit/>
          </a:bodyPr>
          <a:lstStyle/>
          <a:p>
            <a:pPr algn="ctr"/>
            <a:r>
              <a:rPr lang="en-US" sz="1000" dirty="0">
                <a:solidFill>
                  <a:srgbClr val="FF0000"/>
                </a:solidFill>
                <a:latin typeface="Arial" pitchFamily="34" charset="0"/>
                <a:cs typeface="Arial" pitchFamily="34" charset="0"/>
              </a:rPr>
              <a:t>Horizontal scaling</a:t>
            </a:r>
          </a:p>
        </p:txBody>
      </p:sp>
      <p:sp>
        <p:nvSpPr>
          <p:cNvPr id="339" name="TextBox 468">
            <a:extLst>
              <a:ext uri="{FF2B5EF4-FFF2-40B4-BE49-F238E27FC236}">
                <a16:creationId xmlns:a16="http://schemas.microsoft.com/office/drawing/2014/main" id="{A0BC18B3-5A25-5E4B-91F9-FC068970700D}"/>
              </a:ext>
            </a:extLst>
          </p:cNvPr>
          <p:cNvSpPr txBox="1"/>
          <p:nvPr/>
        </p:nvSpPr>
        <p:spPr>
          <a:xfrm>
            <a:off x="3903439" y="5378986"/>
            <a:ext cx="601388" cy="553998"/>
          </a:xfrm>
          <a:prstGeom prst="rect">
            <a:avLst/>
          </a:prstGeom>
          <a:noFill/>
        </p:spPr>
        <p:txBody>
          <a:bodyPr wrap="square" lIns="0" rIns="0" rtlCol="0">
            <a:spAutoFit/>
          </a:bodyPr>
          <a:lstStyle/>
          <a:p>
            <a:pPr algn="ctr"/>
            <a:r>
              <a:rPr lang="en-US" altLang="zh-CN" sz="1000" dirty="0">
                <a:solidFill>
                  <a:schemeClr val="tx1">
                    <a:lumMod val="75000"/>
                    <a:lumOff val="25000"/>
                  </a:schemeClr>
                </a:solidFill>
                <a:latin typeface="Arial" pitchFamily="34" charset="0"/>
                <a:cs typeface="Arial" pitchFamily="34" charset="0"/>
              </a:rPr>
              <a:t>Automatic disaster recovery</a:t>
            </a:r>
            <a:endParaRPr lang="en-US" sz="1000" dirty="0">
              <a:solidFill>
                <a:schemeClr val="tx1">
                  <a:lumMod val="75000"/>
                  <a:lumOff val="25000"/>
                </a:schemeClr>
              </a:solidFill>
              <a:latin typeface="Arial" pitchFamily="34" charset="0"/>
              <a:cs typeface="Arial" pitchFamily="34" charset="0"/>
            </a:endParaRPr>
          </a:p>
        </p:txBody>
      </p:sp>
      <p:sp>
        <p:nvSpPr>
          <p:cNvPr id="340" name="TextBox 470">
            <a:extLst>
              <a:ext uri="{FF2B5EF4-FFF2-40B4-BE49-F238E27FC236}">
                <a16:creationId xmlns:a16="http://schemas.microsoft.com/office/drawing/2014/main" id="{9E6FD4C1-045E-5940-822F-F63545C60204}"/>
              </a:ext>
            </a:extLst>
          </p:cNvPr>
          <p:cNvSpPr txBox="1"/>
          <p:nvPr/>
        </p:nvSpPr>
        <p:spPr>
          <a:xfrm>
            <a:off x="4636668" y="5474246"/>
            <a:ext cx="601388" cy="415498"/>
          </a:xfrm>
          <a:prstGeom prst="rect">
            <a:avLst/>
          </a:prstGeom>
          <a:noFill/>
        </p:spPr>
        <p:txBody>
          <a:bodyPr wrap="square" lIns="0" rIns="0" rtlCol="0">
            <a:spAutoFit/>
          </a:bodyPr>
          <a:lstStyle/>
          <a:p>
            <a:pPr algn="ctr"/>
            <a:r>
              <a:rPr lang="en-US" altLang="zh-CN" sz="1000" dirty="0">
                <a:solidFill>
                  <a:schemeClr val="bg1">
                    <a:lumMod val="85000"/>
                  </a:schemeClr>
                </a:solidFill>
              </a:rPr>
              <a:t>Horizontal scaling</a:t>
            </a:r>
            <a:endParaRPr lang="en-US" sz="1000" dirty="0">
              <a:solidFill>
                <a:schemeClr val="bg1">
                  <a:lumMod val="85000"/>
                </a:schemeClr>
              </a:solidFill>
              <a:latin typeface="Arial" pitchFamily="34" charset="0"/>
              <a:cs typeface="Arial" pitchFamily="34" charset="0"/>
            </a:endParaRPr>
          </a:p>
        </p:txBody>
      </p:sp>
      <p:sp>
        <p:nvSpPr>
          <p:cNvPr id="341" name="TextBox 471">
            <a:extLst>
              <a:ext uri="{FF2B5EF4-FFF2-40B4-BE49-F238E27FC236}">
                <a16:creationId xmlns:a16="http://schemas.microsoft.com/office/drawing/2014/main" id="{BFC5334E-7603-5348-A31F-0F0466976E6C}"/>
              </a:ext>
            </a:extLst>
          </p:cNvPr>
          <p:cNvSpPr txBox="1"/>
          <p:nvPr/>
        </p:nvSpPr>
        <p:spPr>
          <a:xfrm>
            <a:off x="7501828" y="5459957"/>
            <a:ext cx="719405" cy="415498"/>
          </a:xfrm>
          <a:prstGeom prst="rect">
            <a:avLst/>
          </a:prstGeom>
          <a:noFill/>
        </p:spPr>
        <p:txBody>
          <a:bodyPr wrap="square" lIns="0" rIns="0" rtlCol="0">
            <a:spAutoFit/>
          </a:bodyPr>
          <a:lstStyle/>
          <a:p>
            <a:pPr algn="ctr"/>
            <a:r>
              <a:rPr lang="en-US" altLang="zh-CN" sz="1000" dirty="0">
                <a:solidFill>
                  <a:schemeClr val="tx1">
                    <a:lumMod val="75000"/>
                    <a:lumOff val="25000"/>
                  </a:schemeClr>
                </a:solidFill>
                <a:latin typeface="Arial" pitchFamily="34" charset="0"/>
                <a:cs typeface="Arial" pitchFamily="34" charset="0"/>
              </a:rPr>
              <a:t>High consistency</a:t>
            </a:r>
            <a:endParaRPr lang="en-US" sz="1000" dirty="0">
              <a:solidFill>
                <a:schemeClr val="tx1">
                  <a:lumMod val="75000"/>
                  <a:lumOff val="25000"/>
                </a:schemeClr>
              </a:solidFill>
              <a:latin typeface="Arial" pitchFamily="34" charset="0"/>
              <a:cs typeface="Arial" pitchFamily="34" charset="0"/>
            </a:endParaRPr>
          </a:p>
        </p:txBody>
      </p:sp>
      <p:sp>
        <p:nvSpPr>
          <p:cNvPr id="342" name="TextBox 472">
            <a:extLst>
              <a:ext uri="{FF2B5EF4-FFF2-40B4-BE49-F238E27FC236}">
                <a16:creationId xmlns:a16="http://schemas.microsoft.com/office/drawing/2014/main" id="{CC2103DF-4D03-B243-B307-AA3174755844}"/>
              </a:ext>
            </a:extLst>
          </p:cNvPr>
          <p:cNvSpPr txBox="1"/>
          <p:nvPr/>
        </p:nvSpPr>
        <p:spPr>
          <a:xfrm>
            <a:off x="8298761" y="5378986"/>
            <a:ext cx="601388" cy="553998"/>
          </a:xfrm>
          <a:prstGeom prst="rect">
            <a:avLst/>
          </a:prstGeom>
          <a:noFill/>
        </p:spPr>
        <p:txBody>
          <a:bodyPr wrap="square" lIns="0" rIns="0" rtlCol="0">
            <a:spAutoFit/>
          </a:bodyPr>
          <a:lstStyle/>
          <a:p>
            <a:pPr algn="ctr"/>
            <a:r>
              <a:rPr lang="en-US" altLang="zh-CN" sz="1000" dirty="0">
                <a:solidFill>
                  <a:schemeClr val="tx1">
                    <a:lumMod val="75000"/>
                    <a:lumOff val="25000"/>
                  </a:schemeClr>
                </a:solidFill>
                <a:latin typeface="Arial" pitchFamily="34" charset="0"/>
                <a:cs typeface="Arial" pitchFamily="34" charset="0"/>
              </a:rPr>
              <a:t>Automatic disaster recovery</a:t>
            </a:r>
            <a:endParaRPr lang="en-US" sz="1000" dirty="0">
              <a:solidFill>
                <a:schemeClr val="tx1">
                  <a:lumMod val="75000"/>
                  <a:lumOff val="25000"/>
                </a:schemeClr>
              </a:solidFill>
              <a:latin typeface="Arial" pitchFamily="34" charset="0"/>
              <a:cs typeface="Arial" pitchFamily="34" charset="0"/>
            </a:endParaRPr>
          </a:p>
        </p:txBody>
      </p:sp>
      <p:sp>
        <p:nvSpPr>
          <p:cNvPr id="343" name="矩形 342">
            <a:extLst>
              <a:ext uri="{FF2B5EF4-FFF2-40B4-BE49-F238E27FC236}">
                <a16:creationId xmlns:a16="http://schemas.microsoft.com/office/drawing/2014/main" id="{F978FA1A-A749-1C4F-995F-64FC620C66B8}"/>
              </a:ext>
            </a:extLst>
          </p:cNvPr>
          <p:cNvSpPr/>
          <p:nvPr/>
        </p:nvSpPr>
        <p:spPr>
          <a:xfrm>
            <a:off x="-73890" y="0"/>
            <a:ext cx="4710558" cy="523220"/>
          </a:xfrm>
          <a:prstGeom prst="rect">
            <a:avLst/>
          </a:prstGeom>
        </p:spPr>
        <p:txBody>
          <a:bodyPr wrap="square">
            <a:spAutoFit/>
          </a:bodyPr>
          <a:lstStyle/>
          <a:p>
            <a:r>
              <a:rPr lang="en-US" altLang="zh-CN" sz="2800" b="1" dirty="0">
                <a:solidFill>
                  <a:srgbClr val="006EFF"/>
                </a:solidFill>
                <a:latin typeface="Arial"/>
              </a:rPr>
              <a:t>Two Modes of TDSQL</a:t>
            </a:r>
          </a:p>
        </p:txBody>
      </p:sp>
    </p:spTree>
    <p:extLst>
      <p:ext uri="{BB962C8B-B14F-4D97-AF65-F5344CB8AC3E}">
        <p14:creationId xmlns:p14="http://schemas.microsoft.com/office/powerpoint/2010/main" val="34781644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p:cNvSpPr>
            <a:spLocks noGrp="1"/>
          </p:cNvSpPr>
          <p:nvPr>
            <p:ph type="title"/>
          </p:nvPr>
        </p:nvSpPr>
        <p:spPr>
          <a:xfrm>
            <a:off x="127723" y="133945"/>
            <a:ext cx="10515600" cy="569913"/>
          </a:xfrm>
        </p:spPr>
        <p:txBody>
          <a:bodyPr>
            <a:normAutofit fontScale="90000"/>
          </a:bodyPr>
          <a:lstStyle/>
          <a:p>
            <a:r>
              <a:rPr lang="en-US" dirty="0">
                <a:solidFill>
                  <a:schemeClr val="bg1"/>
                </a:solidFill>
                <a:latin typeface="微软雅黑"/>
                <a:ea typeface="微软雅黑"/>
                <a:sym typeface="微软雅黑"/>
              </a:rPr>
              <a:t>Scale out and </a:t>
            </a:r>
            <a:r>
              <a:rPr lang="en-US" altLang="zh-CN" dirty="0">
                <a:solidFill>
                  <a:schemeClr val="bg1"/>
                </a:solidFill>
                <a:latin typeface="微软雅黑"/>
                <a:ea typeface="微软雅黑"/>
                <a:sym typeface="微软雅黑"/>
              </a:rPr>
              <a:t>r</a:t>
            </a:r>
            <a:r>
              <a:rPr lang="en-US" dirty="0">
                <a:solidFill>
                  <a:schemeClr val="bg1"/>
                </a:solidFill>
                <a:latin typeface="微软雅黑"/>
                <a:ea typeface="微软雅黑"/>
                <a:sym typeface="微软雅黑"/>
              </a:rPr>
              <a:t>ebalance</a:t>
            </a:r>
            <a:endParaRPr lang="zh-CN" dirty="0">
              <a:solidFill>
                <a:schemeClr val="bg1"/>
              </a:solidFill>
              <a:latin typeface="微软雅黑"/>
              <a:ea typeface="微软雅黑"/>
              <a:sym typeface="微软雅黑"/>
            </a:endParaRPr>
          </a:p>
        </p:txBody>
      </p:sp>
      <p:sp>
        <p:nvSpPr>
          <p:cNvPr id="5" name="TextBox 2"/>
          <p:cNvSpPr txBox="1"/>
          <p:nvPr/>
        </p:nvSpPr>
        <p:spPr>
          <a:xfrm>
            <a:off x="945357" y="4860925"/>
            <a:ext cx="10641012" cy="984885"/>
          </a:xfrm>
          <a:prstGeom prst="rect">
            <a:avLst/>
          </a:prstGeom>
          <a:noFill/>
        </p:spPr>
        <p:txBody>
          <a:bodyPr>
            <a:spAutoFit/>
          </a:bodyPr>
          <a:lstStyle/>
          <a:p>
            <a:pPr>
              <a:buFont typeface="Arial" charset="0"/>
              <a:buNone/>
            </a:pPr>
            <a:r>
              <a:rPr lang="en-US" sz="1600" dirty="0">
                <a:solidFill>
                  <a:schemeClr val="bg1"/>
                </a:solidFill>
                <a:latin typeface="微软雅黑"/>
                <a:ea typeface="微软雅黑"/>
                <a:sym typeface="微软雅黑"/>
              </a:rPr>
              <a:t>1.   </a:t>
            </a:r>
            <a:r>
              <a:rPr lang="en-US" sz="1400" dirty="0">
                <a:solidFill>
                  <a:schemeClr val="bg1"/>
                </a:solidFill>
                <a:latin typeface="微软雅黑"/>
                <a:ea typeface="微软雅黑"/>
                <a:sym typeface="微软雅黑"/>
              </a:rPr>
              <a:t>When</a:t>
            </a:r>
            <a:r>
              <a:rPr lang="zh-CN" sz="1400" dirty="0">
                <a:solidFill>
                  <a:schemeClr val="bg1"/>
                </a:solidFill>
                <a:latin typeface="微软雅黑"/>
                <a:ea typeface="微软雅黑"/>
                <a:sym typeface="微软雅黑"/>
              </a:rPr>
              <a:t> </a:t>
            </a:r>
            <a:r>
              <a:rPr lang="en-US" sz="1400" dirty="0">
                <a:solidFill>
                  <a:schemeClr val="bg1"/>
                </a:solidFill>
                <a:latin typeface="微软雅黑"/>
                <a:ea typeface="微软雅黑"/>
                <a:sym typeface="微软雅黑"/>
              </a:rPr>
              <a:t>you</a:t>
            </a:r>
            <a:r>
              <a:rPr lang="zh-CN" sz="1400" dirty="0">
                <a:solidFill>
                  <a:schemeClr val="bg1"/>
                </a:solidFill>
                <a:latin typeface="微软雅黑"/>
                <a:ea typeface="微软雅黑"/>
                <a:sym typeface="微软雅黑"/>
              </a:rPr>
              <a:t> </a:t>
            </a:r>
            <a:r>
              <a:rPr lang="en-US" sz="1400" dirty="0">
                <a:solidFill>
                  <a:schemeClr val="bg1"/>
                </a:solidFill>
                <a:latin typeface="微软雅黑"/>
                <a:ea typeface="微软雅黑"/>
                <a:sym typeface="微软雅黑"/>
              </a:rPr>
              <a:t>scale</a:t>
            </a:r>
            <a:r>
              <a:rPr lang="zh-CN" sz="1400" dirty="0">
                <a:solidFill>
                  <a:schemeClr val="bg1"/>
                </a:solidFill>
                <a:latin typeface="微软雅黑"/>
                <a:ea typeface="微软雅黑"/>
                <a:sym typeface="微软雅黑"/>
              </a:rPr>
              <a:t> </a:t>
            </a:r>
            <a:r>
              <a:rPr lang="en-US" sz="1400" dirty="0">
                <a:solidFill>
                  <a:schemeClr val="bg1"/>
                </a:solidFill>
                <a:latin typeface="微软雅黑"/>
                <a:ea typeface="微软雅黑"/>
                <a:sym typeface="微软雅黑"/>
              </a:rPr>
              <a:t>out</a:t>
            </a:r>
            <a:r>
              <a:rPr lang="zh-CN" sz="1400" dirty="0">
                <a:solidFill>
                  <a:schemeClr val="bg1"/>
                </a:solidFill>
                <a:latin typeface="微软雅黑"/>
                <a:ea typeface="微软雅黑"/>
                <a:sym typeface="微软雅黑"/>
              </a:rPr>
              <a:t>，</a:t>
            </a:r>
            <a:r>
              <a:rPr lang="en-US" sz="1400" dirty="0">
                <a:solidFill>
                  <a:schemeClr val="bg1"/>
                </a:solidFill>
                <a:latin typeface="微软雅黑"/>
                <a:ea typeface="微软雅黑"/>
                <a:sym typeface="微软雅黑"/>
              </a:rPr>
              <a:t>The System will estimate all the workload of every machine, and find out the most busy ones.</a:t>
            </a:r>
          </a:p>
          <a:p>
            <a:pPr marL="342900" indent="-342900">
              <a:buAutoNum type="arabicPeriod" startAt="2"/>
            </a:pPr>
            <a:r>
              <a:rPr lang="en-US" sz="1400" dirty="0">
                <a:solidFill>
                  <a:schemeClr val="bg1"/>
                </a:solidFill>
                <a:latin typeface="微软雅黑"/>
                <a:ea typeface="微软雅黑"/>
                <a:sym typeface="微软雅黑"/>
              </a:rPr>
              <a:t>Based on the configuration of  new node G, move the dat</a:t>
            </a:r>
            <a:r>
              <a:rPr lang="en-US" altLang="zh-CN" sz="1400" dirty="0">
                <a:solidFill>
                  <a:schemeClr val="bg1"/>
                </a:solidFill>
                <a:latin typeface="微软雅黑"/>
                <a:ea typeface="微软雅黑"/>
                <a:sym typeface="微软雅黑"/>
              </a:rPr>
              <a:t>a</a:t>
            </a:r>
            <a:r>
              <a:rPr lang="en-US" sz="1400" dirty="0">
                <a:solidFill>
                  <a:schemeClr val="bg1"/>
                </a:solidFill>
                <a:latin typeface="微软雅黑"/>
                <a:ea typeface="微软雅黑"/>
                <a:sym typeface="微软雅黑"/>
              </a:rPr>
              <a:t> to it from the nodes mentioned before.</a:t>
            </a:r>
          </a:p>
          <a:p>
            <a:r>
              <a:rPr lang="en-US" sz="1400" dirty="0">
                <a:solidFill>
                  <a:schemeClr val="bg1"/>
                </a:solidFill>
                <a:latin typeface="微软雅黑"/>
                <a:ea typeface="微软雅黑"/>
                <a:sym typeface="微软雅黑"/>
              </a:rPr>
              <a:t>3.    you can write and read the old node  except the time of verifying data between A and G</a:t>
            </a:r>
          </a:p>
          <a:p>
            <a:r>
              <a:rPr lang="en-US" sz="1400" dirty="0">
                <a:solidFill>
                  <a:schemeClr val="bg1"/>
                </a:solidFill>
                <a:latin typeface="微软雅黑"/>
                <a:ea typeface="微软雅黑"/>
                <a:sym typeface="微软雅黑"/>
              </a:rPr>
              <a:t>4.    In the end ,switch route and delete data.</a:t>
            </a:r>
            <a:endParaRPr lang="zh-CN" sz="1400" dirty="0">
              <a:solidFill>
                <a:schemeClr val="bg1"/>
              </a:solidFill>
              <a:latin typeface="微软雅黑"/>
              <a:ea typeface="微软雅黑"/>
              <a:sym typeface="微软雅黑"/>
            </a:endParaRPr>
          </a:p>
        </p:txBody>
      </p:sp>
      <p:sp>
        <p:nvSpPr>
          <p:cNvPr id="6" name="矩形 5"/>
          <p:cNvSpPr/>
          <p:nvPr/>
        </p:nvSpPr>
        <p:spPr>
          <a:xfrm>
            <a:off x="1822450" y="2292350"/>
            <a:ext cx="914400"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7" name="矩形 6"/>
          <p:cNvSpPr/>
          <p:nvPr/>
        </p:nvSpPr>
        <p:spPr>
          <a:xfrm>
            <a:off x="1822450" y="1928813"/>
            <a:ext cx="1112838"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8" name="矩形 7"/>
          <p:cNvSpPr/>
          <p:nvPr/>
        </p:nvSpPr>
        <p:spPr>
          <a:xfrm>
            <a:off x="1822450" y="2655888"/>
            <a:ext cx="995363"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9" name="矩形 8"/>
          <p:cNvSpPr/>
          <p:nvPr/>
        </p:nvSpPr>
        <p:spPr>
          <a:xfrm>
            <a:off x="1789113" y="1830388"/>
            <a:ext cx="1187450" cy="2649537"/>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chemeClr val="bg1"/>
              </a:solidFill>
              <a:latin typeface="微软雅黑"/>
              <a:ea typeface="微软雅黑"/>
              <a:sym typeface="微软雅黑"/>
            </a:endParaRPr>
          </a:p>
        </p:txBody>
      </p:sp>
      <p:sp>
        <p:nvSpPr>
          <p:cNvPr id="10" name="矩形 9"/>
          <p:cNvSpPr/>
          <p:nvPr/>
        </p:nvSpPr>
        <p:spPr>
          <a:xfrm>
            <a:off x="1822450" y="3016250"/>
            <a:ext cx="6524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11" name="矩形 10"/>
          <p:cNvSpPr/>
          <p:nvPr/>
        </p:nvSpPr>
        <p:spPr>
          <a:xfrm>
            <a:off x="1825625" y="3390900"/>
            <a:ext cx="914400"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12" name="矩形 11"/>
          <p:cNvSpPr/>
          <p:nvPr/>
        </p:nvSpPr>
        <p:spPr>
          <a:xfrm>
            <a:off x="1825625" y="3751263"/>
            <a:ext cx="1109663"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13" name="矩形 12"/>
          <p:cNvSpPr/>
          <p:nvPr/>
        </p:nvSpPr>
        <p:spPr>
          <a:xfrm>
            <a:off x="1822450" y="2292350"/>
            <a:ext cx="750888" cy="300038"/>
          </a:xfrm>
          <a:prstGeom prst="rect">
            <a:avLst/>
          </a:prstGeom>
          <a:solidFill>
            <a:srgbClr val="ED7D31"/>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sz="900">
                <a:solidFill>
                  <a:schemeClr val="bg1"/>
                </a:solidFill>
                <a:latin typeface="微软雅黑"/>
                <a:ea typeface="微软雅黑"/>
                <a:sym typeface="微软雅黑"/>
              </a:rPr>
              <a:t>B</a:t>
            </a:r>
            <a:endParaRPr lang="zh-CN" sz="900">
              <a:solidFill>
                <a:schemeClr val="bg1"/>
              </a:solidFill>
              <a:latin typeface="微软雅黑"/>
              <a:ea typeface="微软雅黑"/>
              <a:sym typeface="微软雅黑"/>
            </a:endParaRPr>
          </a:p>
        </p:txBody>
      </p:sp>
      <p:sp>
        <p:nvSpPr>
          <p:cNvPr id="14" name="矩形 13"/>
          <p:cNvSpPr/>
          <p:nvPr/>
        </p:nvSpPr>
        <p:spPr>
          <a:xfrm>
            <a:off x="1822450" y="1928813"/>
            <a:ext cx="914400" cy="300037"/>
          </a:xfrm>
          <a:prstGeom prst="rect">
            <a:avLst/>
          </a:prstGeom>
          <a:solidFill>
            <a:srgbClr val="ED7D31"/>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sz="900">
                <a:solidFill>
                  <a:schemeClr val="bg1"/>
                </a:solidFill>
                <a:latin typeface="微软雅黑"/>
                <a:ea typeface="微软雅黑"/>
                <a:sym typeface="微软雅黑"/>
              </a:rPr>
              <a:t>A</a:t>
            </a:r>
            <a:endParaRPr lang="zh-CN" sz="900">
              <a:solidFill>
                <a:schemeClr val="bg1"/>
              </a:solidFill>
              <a:latin typeface="微软雅黑"/>
              <a:ea typeface="微软雅黑"/>
              <a:sym typeface="微软雅黑"/>
            </a:endParaRPr>
          </a:p>
        </p:txBody>
      </p:sp>
      <p:sp>
        <p:nvSpPr>
          <p:cNvPr id="15" name="矩形 14"/>
          <p:cNvSpPr/>
          <p:nvPr/>
        </p:nvSpPr>
        <p:spPr>
          <a:xfrm>
            <a:off x="1822450" y="2655888"/>
            <a:ext cx="817563"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C</a:t>
            </a:r>
            <a:endParaRPr lang="zh-CN" sz="900">
              <a:solidFill>
                <a:schemeClr val="bg1"/>
              </a:solidFill>
              <a:latin typeface="微软雅黑"/>
              <a:ea typeface="微软雅黑"/>
              <a:sym typeface="微软雅黑"/>
            </a:endParaRPr>
          </a:p>
        </p:txBody>
      </p:sp>
      <p:sp>
        <p:nvSpPr>
          <p:cNvPr id="16" name="矩形 15"/>
          <p:cNvSpPr/>
          <p:nvPr/>
        </p:nvSpPr>
        <p:spPr>
          <a:xfrm>
            <a:off x="1822450" y="3016250"/>
            <a:ext cx="53657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D</a:t>
            </a:r>
            <a:endParaRPr lang="zh-CN" sz="900">
              <a:solidFill>
                <a:schemeClr val="bg1"/>
              </a:solidFill>
              <a:latin typeface="微软雅黑"/>
              <a:ea typeface="微软雅黑"/>
              <a:sym typeface="微软雅黑"/>
            </a:endParaRPr>
          </a:p>
        </p:txBody>
      </p:sp>
      <p:sp>
        <p:nvSpPr>
          <p:cNvPr id="17" name="矩形 16"/>
          <p:cNvSpPr/>
          <p:nvPr/>
        </p:nvSpPr>
        <p:spPr>
          <a:xfrm>
            <a:off x="1825625" y="3390900"/>
            <a:ext cx="750888"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E</a:t>
            </a:r>
            <a:endParaRPr lang="zh-CN" sz="900">
              <a:solidFill>
                <a:schemeClr val="bg1"/>
              </a:solidFill>
              <a:latin typeface="微软雅黑"/>
              <a:ea typeface="微软雅黑"/>
              <a:sym typeface="微软雅黑"/>
            </a:endParaRPr>
          </a:p>
        </p:txBody>
      </p:sp>
      <p:sp>
        <p:nvSpPr>
          <p:cNvPr id="18" name="矩形 17"/>
          <p:cNvSpPr/>
          <p:nvPr/>
        </p:nvSpPr>
        <p:spPr>
          <a:xfrm>
            <a:off x="1825625" y="3751263"/>
            <a:ext cx="91122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F</a:t>
            </a:r>
            <a:endParaRPr lang="zh-CN" sz="900">
              <a:solidFill>
                <a:schemeClr val="bg1"/>
              </a:solidFill>
              <a:latin typeface="微软雅黑"/>
              <a:ea typeface="微软雅黑"/>
              <a:sym typeface="微软雅黑"/>
            </a:endParaRPr>
          </a:p>
        </p:txBody>
      </p:sp>
      <p:sp>
        <p:nvSpPr>
          <p:cNvPr id="19" name="矩形 18"/>
          <p:cNvSpPr/>
          <p:nvPr/>
        </p:nvSpPr>
        <p:spPr>
          <a:xfrm>
            <a:off x="1085850" y="2228850"/>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20" name="矩形 19"/>
          <p:cNvSpPr/>
          <p:nvPr/>
        </p:nvSpPr>
        <p:spPr>
          <a:xfrm>
            <a:off x="4459288" y="2284413"/>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21" name="矩形 20"/>
          <p:cNvSpPr/>
          <p:nvPr/>
        </p:nvSpPr>
        <p:spPr>
          <a:xfrm>
            <a:off x="4459288" y="1920875"/>
            <a:ext cx="1112837"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22" name="矩形 21"/>
          <p:cNvSpPr/>
          <p:nvPr/>
        </p:nvSpPr>
        <p:spPr>
          <a:xfrm>
            <a:off x="4459288" y="2647950"/>
            <a:ext cx="995362"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23" name="矩形 22"/>
          <p:cNvSpPr/>
          <p:nvPr/>
        </p:nvSpPr>
        <p:spPr>
          <a:xfrm>
            <a:off x="4425950" y="1820863"/>
            <a:ext cx="1174750" cy="2659062"/>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chemeClr val="bg1"/>
              </a:solidFill>
              <a:latin typeface="微软雅黑"/>
              <a:ea typeface="微软雅黑"/>
              <a:sym typeface="微软雅黑"/>
            </a:endParaRPr>
          </a:p>
        </p:txBody>
      </p:sp>
      <p:sp>
        <p:nvSpPr>
          <p:cNvPr id="24" name="矩形 23"/>
          <p:cNvSpPr/>
          <p:nvPr/>
        </p:nvSpPr>
        <p:spPr>
          <a:xfrm>
            <a:off x="4459288" y="3008313"/>
            <a:ext cx="65405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25" name="矩形 24"/>
          <p:cNvSpPr/>
          <p:nvPr/>
        </p:nvSpPr>
        <p:spPr>
          <a:xfrm>
            <a:off x="4462463" y="3382963"/>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26" name="矩形 25"/>
          <p:cNvSpPr/>
          <p:nvPr/>
        </p:nvSpPr>
        <p:spPr>
          <a:xfrm>
            <a:off x="4462463" y="3743325"/>
            <a:ext cx="1109662"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27" name="矩形 26"/>
          <p:cNvSpPr/>
          <p:nvPr/>
        </p:nvSpPr>
        <p:spPr>
          <a:xfrm>
            <a:off x="4459288" y="2284413"/>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28" name="矩形 27"/>
          <p:cNvSpPr/>
          <p:nvPr/>
        </p:nvSpPr>
        <p:spPr>
          <a:xfrm>
            <a:off x="4459288" y="1920875"/>
            <a:ext cx="914400"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A</a:t>
            </a:r>
            <a:endParaRPr lang="zh-CN" sz="900">
              <a:solidFill>
                <a:schemeClr val="bg1"/>
              </a:solidFill>
              <a:latin typeface="微软雅黑"/>
              <a:ea typeface="微软雅黑"/>
              <a:sym typeface="微软雅黑"/>
            </a:endParaRPr>
          </a:p>
        </p:txBody>
      </p:sp>
      <p:sp>
        <p:nvSpPr>
          <p:cNvPr id="29" name="矩形 28"/>
          <p:cNvSpPr/>
          <p:nvPr/>
        </p:nvSpPr>
        <p:spPr>
          <a:xfrm>
            <a:off x="4459288" y="2647950"/>
            <a:ext cx="819150"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30" name="矩形 29"/>
          <p:cNvSpPr/>
          <p:nvPr/>
        </p:nvSpPr>
        <p:spPr>
          <a:xfrm>
            <a:off x="4459288" y="3008313"/>
            <a:ext cx="5365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31" name="矩形 30"/>
          <p:cNvSpPr/>
          <p:nvPr/>
        </p:nvSpPr>
        <p:spPr>
          <a:xfrm>
            <a:off x="4462463" y="3382963"/>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32" name="矩形 31"/>
          <p:cNvSpPr/>
          <p:nvPr/>
        </p:nvSpPr>
        <p:spPr>
          <a:xfrm>
            <a:off x="4462463" y="3743325"/>
            <a:ext cx="912812"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33" name="矩形 32"/>
          <p:cNvSpPr/>
          <p:nvPr/>
        </p:nvSpPr>
        <p:spPr>
          <a:xfrm>
            <a:off x="4462463" y="4114800"/>
            <a:ext cx="1109662" cy="300038"/>
          </a:xfrm>
          <a:prstGeom prst="rect">
            <a:avLst/>
          </a:prstGeom>
          <a:solidFill>
            <a:srgbClr val="FFFF00"/>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altLang="zh-CN" sz="900" dirty="0">
                <a:solidFill>
                  <a:schemeClr val="bg1"/>
                </a:solidFill>
                <a:latin typeface="微软雅黑"/>
                <a:ea typeface="微软雅黑"/>
                <a:sym typeface="微软雅黑"/>
              </a:rPr>
              <a:t>New Shard </a:t>
            </a:r>
            <a:r>
              <a:rPr lang="en-US" sz="900" dirty="0">
                <a:solidFill>
                  <a:schemeClr val="bg1"/>
                </a:solidFill>
                <a:latin typeface="微软雅黑"/>
                <a:ea typeface="微软雅黑"/>
                <a:sym typeface="微软雅黑"/>
              </a:rPr>
              <a:t>G</a:t>
            </a:r>
            <a:endParaRPr lang="zh-CN" sz="900" dirty="0">
              <a:solidFill>
                <a:schemeClr val="bg1"/>
              </a:solidFill>
              <a:latin typeface="微软雅黑"/>
              <a:ea typeface="微软雅黑"/>
              <a:sym typeface="微软雅黑"/>
            </a:endParaRPr>
          </a:p>
        </p:txBody>
      </p:sp>
      <p:sp>
        <p:nvSpPr>
          <p:cNvPr id="34" name="右弧形箭头 33"/>
          <p:cNvSpPr/>
          <p:nvPr/>
        </p:nvSpPr>
        <p:spPr>
          <a:xfrm>
            <a:off x="5632450" y="1982788"/>
            <a:ext cx="744538" cy="2349500"/>
          </a:xfrm>
          <a:prstGeom prst="curvedLeftArrow">
            <a:avLst/>
          </a:prstGeom>
          <a:gradFill flip="none" rotWithShape="1">
            <a:gsLst>
              <a:gs pos="0">
                <a:schemeClr val="accent1">
                  <a:tint val="66000"/>
                </a:schemeClr>
              </a:gs>
              <a:gs pos="50000">
                <a:schemeClr val="accent1">
                  <a:tint val="44500"/>
                </a:schemeClr>
              </a:gs>
              <a:gs pos="100000">
                <a:schemeClr val="accent1">
                  <a:tint val="23500"/>
                </a:schemeClr>
              </a:gs>
            </a:gsLst>
            <a:lin ang="5400000" scaled="1"/>
          </a:gradFill>
          <a:ln w="9525" cap="flat" cmpd="sng">
            <a:solidFill>
              <a:schemeClr val="tx1"/>
            </a:solidFill>
            <a:prstDash val="solid"/>
            <a:round/>
            <a:headEnd type="none" w="med" len="med"/>
            <a:tailEnd type="none" w="med" len="med"/>
          </a:ln>
        </p:spPr>
        <p:txBody>
          <a:bodyPr/>
          <a:lstStyle/>
          <a:p>
            <a:pPr defTabSz="685800">
              <a:buFont typeface="Arial" charset="0"/>
              <a:buNone/>
            </a:pPr>
            <a:endParaRPr lang="zh-CN" sz="1300">
              <a:solidFill>
                <a:schemeClr val="bg1"/>
              </a:solidFill>
              <a:latin typeface="微软雅黑"/>
              <a:ea typeface="微软雅黑"/>
              <a:sym typeface="微软雅黑"/>
            </a:endParaRPr>
          </a:p>
        </p:txBody>
      </p:sp>
      <p:sp>
        <p:nvSpPr>
          <p:cNvPr id="35" name="矩形 34"/>
          <p:cNvSpPr/>
          <p:nvPr/>
        </p:nvSpPr>
        <p:spPr>
          <a:xfrm>
            <a:off x="7410450" y="224313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36" name="矩形 35"/>
          <p:cNvSpPr/>
          <p:nvPr/>
        </p:nvSpPr>
        <p:spPr>
          <a:xfrm>
            <a:off x="7410450" y="1879600"/>
            <a:ext cx="1112838"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37" name="矩形 36"/>
          <p:cNvSpPr/>
          <p:nvPr/>
        </p:nvSpPr>
        <p:spPr>
          <a:xfrm>
            <a:off x="7410450" y="2606675"/>
            <a:ext cx="9953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38" name="矩形 37"/>
          <p:cNvSpPr/>
          <p:nvPr/>
        </p:nvSpPr>
        <p:spPr>
          <a:xfrm>
            <a:off x="7378700" y="1781175"/>
            <a:ext cx="1187450" cy="2698750"/>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chemeClr val="bg1"/>
              </a:solidFill>
              <a:latin typeface="微软雅黑"/>
              <a:ea typeface="微软雅黑"/>
              <a:sym typeface="微软雅黑"/>
            </a:endParaRPr>
          </a:p>
        </p:txBody>
      </p:sp>
      <p:sp>
        <p:nvSpPr>
          <p:cNvPr id="39" name="矩形 38"/>
          <p:cNvSpPr/>
          <p:nvPr/>
        </p:nvSpPr>
        <p:spPr>
          <a:xfrm>
            <a:off x="7410450" y="2967038"/>
            <a:ext cx="65405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40" name="矩形 39"/>
          <p:cNvSpPr/>
          <p:nvPr/>
        </p:nvSpPr>
        <p:spPr>
          <a:xfrm>
            <a:off x="7413625" y="334168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41" name="矩形 40"/>
          <p:cNvSpPr/>
          <p:nvPr/>
        </p:nvSpPr>
        <p:spPr>
          <a:xfrm>
            <a:off x="7413625" y="3702050"/>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42" name="矩形 41"/>
          <p:cNvSpPr/>
          <p:nvPr/>
        </p:nvSpPr>
        <p:spPr>
          <a:xfrm>
            <a:off x="7410450" y="2243138"/>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43" name="矩形 42"/>
          <p:cNvSpPr/>
          <p:nvPr/>
        </p:nvSpPr>
        <p:spPr>
          <a:xfrm>
            <a:off x="7410450" y="1879600"/>
            <a:ext cx="49847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A</a:t>
            </a:r>
            <a:endParaRPr lang="zh-CN" sz="900">
              <a:solidFill>
                <a:schemeClr val="bg1"/>
              </a:solidFill>
              <a:latin typeface="微软雅黑"/>
              <a:ea typeface="微软雅黑"/>
              <a:sym typeface="微软雅黑"/>
            </a:endParaRPr>
          </a:p>
        </p:txBody>
      </p:sp>
      <p:sp>
        <p:nvSpPr>
          <p:cNvPr id="44" name="矩形 43"/>
          <p:cNvSpPr/>
          <p:nvPr/>
        </p:nvSpPr>
        <p:spPr>
          <a:xfrm>
            <a:off x="7410450" y="2606675"/>
            <a:ext cx="819150"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45" name="矩形 44"/>
          <p:cNvSpPr/>
          <p:nvPr/>
        </p:nvSpPr>
        <p:spPr>
          <a:xfrm>
            <a:off x="7410450" y="2967038"/>
            <a:ext cx="5365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46" name="矩形 45"/>
          <p:cNvSpPr/>
          <p:nvPr/>
        </p:nvSpPr>
        <p:spPr>
          <a:xfrm>
            <a:off x="7413625" y="3341688"/>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47" name="矩形 46"/>
          <p:cNvSpPr/>
          <p:nvPr/>
        </p:nvSpPr>
        <p:spPr>
          <a:xfrm>
            <a:off x="7413625" y="3702050"/>
            <a:ext cx="912813"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48" name="矩形 47"/>
          <p:cNvSpPr/>
          <p:nvPr/>
        </p:nvSpPr>
        <p:spPr>
          <a:xfrm>
            <a:off x="7413625" y="4073525"/>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49" name="矩形 48"/>
          <p:cNvSpPr/>
          <p:nvPr/>
        </p:nvSpPr>
        <p:spPr>
          <a:xfrm>
            <a:off x="7419975" y="4079875"/>
            <a:ext cx="488950" cy="298450"/>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G</a:t>
            </a:r>
            <a:endParaRPr lang="zh-CN" sz="900">
              <a:solidFill>
                <a:schemeClr val="bg1"/>
              </a:solidFill>
              <a:latin typeface="微软雅黑"/>
              <a:ea typeface="微软雅黑"/>
              <a:sym typeface="微软雅黑"/>
            </a:endParaRPr>
          </a:p>
        </p:txBody>
      </p:sp>
      <p:sp>
        <p:nvSpPr>
          <p:cNvPr id="50" name="矩形 49"/>
          <p:cNvSpPr/>
          <p:nvPr/>
        </p:nvSpPr>
        <p:spPr>
          <a:xfrm>
            <a:off x="7907338" y="1879600"/>
            <a:ext cx="312737" cy="300038"/>
          </a:xfrm>
          <a:prstGeom prst="rect">
            <a:avLst/>
          </a:prstGeom>
          <a:solidFill>
            <a:schemeClr val="accent1">
              <a:lumMod val="20000"/>
              <a:lumOff val="80000"/>
            </a:schemeClr>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1" name="矩形 50"/>
          <p:cNvSpPr/>
          <p:nvPr/>
        </p:nvSpPr>
        <p:spPr>
          <a:xfrm>
            <a:off x="1816100" y="4133850"/>
            <a:ext cx="1108075" cy="300038"/>
          </a:xfrm>
          <a:prstGeom prst="rect">
            <a:avLst/>
          </a:prstGeom>
          <a:solidFill>
            <a:srgbClr val="FFFF00"/>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altLang="zh-CN" sz="900" dirty="0">
                <a:solidFill>
                  <a:schemeClr val="bg1"/>
                </a:solidFill>
                <a:latin typeface="微软雅黑"/>
                <a:ea typeface="微软雅黑"/>
                <a:sym typeface="微软雅黑"/>
              </a:rPr>
              <a:t>New shard G</a:t>
            </a:r>
            <a:endParaRPr lang="zh-CN" sz="900" dirty="0">
              <a:solidFill>
                <a:schemeClr val="bg1"/>
              </a:solidFill>
              <a:latin typeface="微软雅黑"/>
              <a:ea typeface="微软雅黑"/>
              <a:sym typeface="微软雅黑"/>
            </a:endParaRPr>
          </a:p>
        </p:txBody>
      </p:sp>
      <p:sp>
        <p:nvSpPr>
          <p:cNvPr id="52" name="矩形 51"/>
          <p:cNvSpPr/>
          <p:nvPr/>
        </p:nvSpPr>
        <p:spPr>
          <a:xfrm>
            <a:off x="9715500" y="221773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3" name="矩形 52"/>
          <p:cNvSpPr/>
          <p:nvPr/>
        </p:nvSpPr>
        <p:spPr>
          <a:xfrm>
            <a:off x="9715500" y="1854200"/>
            <a:ext cx="1112838"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4" name="矩形 53"/>
          <p:cNvSpPr/>
          <p:nvPr/>
        </p:nvSpPr>
        <p:spPr>
          <a:xfrm>
            <a:off x="9715500" y="2581275"/>
            <a:ext cx="9953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5" name="矩形 54"/>
          <p:cNvSpPr/>
          <p:nvPr/>
        </p:nvSpPr>
        <p:spPr>
          <a:xfrm>
            <a:off x="9680575" y="1754188"/>
            <a:ext cx="1192213" cy="2725737"/>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chemeClr val="bg1"/>
              </a:solidFill>
              <a:latin typeface="微软雅黑"/>
              <a:ea typeface="微软雅黑"/>
              <a:sym typeface="微软雅黑"/>
            </a:endParaRPr>
          </a:p>
        </p:txBody>
      </p:sp>
      <p:sp>
        <p:nvSpPr>
          <p:cNvPr id="56" name="矩形 55"/>
          <p:cNvSpPr/>
          <p:nvPr/>
        </p:nvSpPr>
        <p:spPr>
          <a:xfrm>
            <a:off x="9715500" y="2941638"/>
            <a:ext cx="652463"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7" name="矩形 56"/>
          <p:cNvSpPr/>
          <p:nvPr/>
        </p:nvSpPr>
        <p:spPr>
          <a:xfrm>
            <a:off x="9718675" y="331628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8" name="矩形 57"/>
          <p:cNvSpPr/>
          <p:nvPr/>
        </p:nvSpPr>
        <p:spPr>
          <a:xfrm>
            <a:off x="9718675" y="3676650"/>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59" name="矩形 58"/>
          <p:cNvSpPr/>
          <p:nvPr/>
        </p:nvSpPr>
        <p:spPr>
          <a:xfrm>
            <a:off x="9715500" y="2217738"/>
            <a:ext cx="750888"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60" name="矩形 59"/>
          <p:cNvSpPr/>
          <p:nvPr/>
        </p:nvSpPr>
        <p:spPr>
          <a:xfrm>
            <a:off x="9715500" y="1854200"/>
            <a:ext cx="496888"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A</a:t>
            </a:r>
            <a:endParaRPr lang="zh-CN" sz="900">
              <a:solidFill>
                <a:schemeClr val="bg1"/>
              </a:solidFill>
              <a:latin typeface="微软雅黑"/>
              <a:ea typeface="微软雅黑"/>
              <a:sym typeface="微软雅黑"/>
            </a:endParaRPr>
          </a:p>
        </p:txBody>
      </p:sp>
      <p:sp>
        <p:nvSpPr>
          <p:cNvPr id="61" name="矩形 60"/>
          <p:cNvSpPr/>
          <p:nvPr/>
        </p:nvSpPr>
        <p:spPr>
          <a:xfrm>
            <a:off x="9715500" y="2581275"/>
            <a:ext cx="817563"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62" name="矩形 61"/>
          <p:cNvSpPr/>
          <p:nvPr/>
        </p:nvSpPr>
        <p:spPr>
          <a:xfrm>
            <a:off x="9715500" y="2940050"/>
            <a:ext cx="53657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63" name="矩形 62"/>
          <p:cNvSpPr/>
          <p:nvPr/>
        </p:nvSpPr>
        <p:spPr>
          <a:xfrm>
            <a:off x="9718675" y="3316288"/>
            <a:ext cx="750888"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64" name="矩形 63"/>
          <p:cNvSpPr/>
          <p:nvPr/>
        </p:nvSpPr>
        <p:spPr>
          <a:xfrm>
            <a:off x="9718675" y="3676650"/>
            <a:ext cx="91122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chemeClr val="bg1"/>
              </a:solidFill>
              <a:latin typeface="微软雅黑"/>
              <a:ea typeface="微软雅黑"/>
              <a:sym typeface="微软雅黑"/>
            </a:endParaRPr>
          </a:p>
        </p:txBody>
      </p:sp>
      <p:sp>
        <p:nvSpPr>
          <p:cNvPr id="65" name="矩形 64"/>
          <p:cNvSpPr/>
          <p:nvPr/>
        </p:nvSpPr>
        <p:spPr>
          <a:xfrm>
            <a:off x="9718675" y="4048125"/>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chemeClr val="bg1"/>
              </a:solidFill>
              <a:latin typeface="微软雅黑"/>
              <a:ea typeface="微软雅黑"/>
              <a:sym typeface="微软雅黑"/>
            </a:endParaRPr>
          </a:p>
        </p:txBody>
      </p:sp>
      <p:sp>
        <p:nvSpPr>
          <p:cNvPr id="66" name="矩形 65"/>
          <p:cNvSpPr/>
          <p:nvPr/>
        </p:nvSpPr>
        <p:spPr>
          <a:xfrm>
            <a:off x="9725025" y="4052888"/>
            <a:ext cx="487363"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chemeClr val="bg1"/>
                </a:solidFill>
                <a:latin typeface="微软雅黑"/>
                <a:ea typeface="微软雅黑"/>
                <a:sym typeface="微软雅黑"/>
              </a:rPr>
              <a:t>G</a:t>
            </a:r>
            <a:endParaRPr lang="zh-CN" sz="900">
              <a:solidFill>
                <a:schemeClr val="bg1"/>
              </a:solidFill>
              <a:latin typeface="微软雅黑"/>
              <a:ea typeface="微软雅黑"/>
              <a:sym typeface="微软雅黑"/>
            </a:endParaRPr>
          </a:p>
        </p:txBody>
      </p:sp>
      <p:sp>
        <p:nvSpPr>
          <p:cNvPr id="67" name="矩形 66"/>
          <p:cNvSpPr/>
          <p:nvPr/>
        </p:nvSpPr>
        <p:spPr>
          <a:xfrm>
            <a:off x="1085850" y="2955925"/>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68" name="TextBox 76"/>
          <p:cNvSpPr txBox="1"/>
          <p:nvPr/>
        </p:nvSpPr>
        <p:spPr>
          <a:xfrm>
            <a:off x="2186541" y="1517974"/>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chemeClr val="bg1"/>
                </a:solidFill>
                <a:latin typeface="微软雅黑"/>
                <a:ea typeface="微软雅黑"/>
                <a:sym typeface="微软雅黑"/>
              </a:rPr>
              <a:t>1</a:t>
            </a:r>
            <a:endParaRPr lang="zh-CN">
              <a:solidFill>
                <a:schemeClr val="bg1"/>
              </a:solidFill>
              <a:latin typeface="微软雅黑"/>
              <a:ea typeface="微软雅黑"/>
              <a:sym typeface="微软雅黑"/>
            </a:endParaRPr>
          </a:p>
        </p:txBody>
      </p:sp>
      <p:sp>
        <p:nvSpPr>
          <p:cNvPr id="69" name="TextBox 77"/>
          <p:cNvSpPr txBox="1"/>
          <p:nvPr/>
        </p:nvSpPr>
        <p:spPr>
          <a:xfrm>
            <a:off x="4785645" y="1488947"/>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chemeClr val="bg1"/>
                </a:solidFill>
                <a:latin typeface="微软雅黑"/>
                <a:ea typeface="微软雅黑"/>
                <a:sym typeface="微软雅黑"/>
              </a:rPr>
              <a:t>2</a:t>
            </a:r>
            <a:endParaRPr lang="zh-CN">
              <a:solidFill>
                <a:schemeClr val="bg1"/>
              </a:solidFill>
              <a:latin typeface="微软雅黑"/>
              <a:ea typeface="微软雅黑"/>
              <a:sym typeface="微软雅黑"/>
            </a:endParaRPr>
          </a:p>
        </p:txBody>
      </p:sp>
      <p:sp>
        <p:nvSpPr>
          <p:cNvPr id="70" name="TextBox 78"/>
          <p:cNvSpPr txBox="1"/>
          <p:nvPr/>
        </p:nvSpPr>
        <p:spPr>
          <a:xfrm>
            <a:off x="7737936" y="1450507"/>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chemeClr val="bg1"/>
                </a:solidFill>
                <a:latin typeface="微软雅黑"/>
                <a:ea typeface="微软雅黑"/>
                <a:sym typeface="微软雅黑"/>
              </a:rPr>
              <a:t>3</a:t>
            </a:r>
            <a:endParaRPr lang="zh-CN">
              <a:solidFill>
                <a:schemeClr val="bg1"/>
              </a:solidFill>
              <a:latin typeface="微软雅黑"/>
              <a:ea typeface="微软雅黑"/>
              <a:sym typeface="微软雅黑"/>
            </a:endParaRPr>
          </a:p>
        </p:txBody>
      </p:sp>
      <p:sp>
        <p:nvSpPr>
          <p:cNvPr id="71" name="TextBox 79"/>
          <p:cNvSpPr txBox="1"/>
          <p:nvPr/>
        </p:nvSpPr>
        <p:spPr>
          <a:xfrm>
            <a:off x="10040774" y="1424080"/>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chemeClr val="bg1"/>
                </a:solidFill>
                <a:latin typeface="微软雅黑"/>
                <a:ea typeface="微软雅黑"/>
                <a:sym typeface="微软雅黑"/>
              </a:rPr>
              <a:t>4</a:t>
            </a:r>
            <a:endParaRPr lang="zh-CN">
              <a:solidFill>
                <a:schemeClr val="bg1"/>
              </a:solidFill>
              <a:latin typeface="微软雅黑"/>
              <a:ea typeface="微软雅黑"/>
              <a:sym typeface="微软雅黑"/>
            </a:endParaRPr>
          </a:p>
        </p:txBody>
      </p:sp>
      <p:sp>
        <p:nvSpPr>
          <p:cNvPr id="72" name="下箭头 81"/>
          <p:cNvSpPr/>
          <p:nvPr/>
        </p:nvSpPr>
        <p:spPr>
          <a:xfrm>
            <a:off x="9099550" y="1628775"/>
            <a:ext cx="360363" cy="466725"/>
          </a:xfrm>
          <a:prstGeom prst="downArrow">
            <a:avLst/>
          </a:prstGeom>
          <a:gradFill flip="none" rotWithShape="1">
            <a:gsLst>
              <a:gs pos="0">
                <a:schemeClr val="accent1">
                  <a:tint val="66000"/>
                </a:schemeClr>
              </a:gs>
              <a:gs pos="50000">
                <a:schemeClr val="accent1">
                  <a:tint val="44500"/>
                </a:schemeClr>
              </a:gs>
              <a:gs pos="100000">
                <a:schemeClr val="accent1">
                  <a:tint val="23500"/>
                </a:schemeClr>
              </a:gs>
            </a:gsLst>
            <a:lin ang="5400000" scaled="1"/>
          </a:gradFill>
          <a:ln>
            <a:noFill/>
          </a:ln>
        </p:spPr>
        <p:txBody>
          <a:bodyPr/>
          <a:lstStyle/>
          <a:p>
            <a:pPr defTabSz="685800">
              <a:buFont typeface="Arial" charset="0"/>
              <a:buNone/>
            </a:pPr>
            <a:endParaRPr lang="zh-CN" sz="1300">
              <a:solidFill>
                <a:schemeClr val="bg1"/>
              </a:solidFill>
              <a:latin typeface="微软雅黑"/>
              <a:ea typeface="微软雅黑"/>
              <a:sym typeface="微软雅黑"/>
            </a:endParaRPr>
          </a:p>
        </p:txBody>
      </p:sp>
      <p:sp>
        <p:nvSpPr>
          <p:cNvPr id="73" name="TextBox 82"/>
          <p:cNvSpPr txBox="1"/>
          <p:nvPr/>
        </p:nvSpPr>
        <p:spPr>
          <a:xfrm>
            <a:off x="8475405" y="1320800"/>
            <a:ext cx="1892558" cy="307777"/>
          </a:xfrm>
          <a:prstGeom prst="rect">
            <a:avLst/>
          </a:prstGeom>
          <a:noFill/>
          <a:ln>
            <a:noFill/>
          </a:ln>
        </p:spPr>
        <p:txBody>
          <a:bodyPr wrap="squar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buFont typeface="Arial" charset="0"/>
              <a:buNone/>
            </a:pPr>
            <a:r>
              <a:rPr lang="en-US" sz="1400" b="1">
                <a:solidFill>
                  <a:schemeClr val="bg1"/>
                </a:solidFill>
                <a:latin typeface="微软雅黑"/>
                <a:ea typeface="微软雅黑"/>
                <a:sym typeface="微软雅黑"/>
              </a:rPr>
              <a:t>Switch the route</a:t>
            </a:r>
            <a:endParaRPr lang="zh-CN" sz="1400" b="1">
              <a:solidFill>
                <a:schemeClr val="bg1"/>
              </a:solidFill>
              <a:latin typeface="微软雅黑"/>
              <a:ea typeface="微软雅黑"/>
              <a:sym typeface="微软雅黑"/>
            </a:endParaRPr>
          </a:p>
        </p:txBody>
      </p:sp>
      <p:sp>
        <p:nvSpPr>
          <p:cNvPr id="74" name="矩形 73"/>
          <p:cNvSpPr/>
          <p:nvPr/>
        </p:nvSpPr>
        <p:spPr>
          <a:xfrm>
            <a:off x="1096963" y="3676650"/>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75" name="矩形 74"/>
          <p:cNvSpPr/>
          <p:nvPr/>
        </p:nvSpPr>
        <p:spPr>
          <a:xfrm>
            <a:off x="3641725" y="2243138"/>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76" name="矩形 75"/>
          <p:cNvSpPr/>
          <p:nvPr/>
        </p:nvSpPr>
        <p:spPr>
          <a:xfrm>
            <a:off x="3648372" y="2970696"/>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77" name="矩形 76"/>
          <p:cNvSpPr/>
          <p:nvPr/>
        </p:nvSpPr>
        <p:spPr>
          <a:xfrm>
            <a:off x="3637757" y="3628526"/>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78" name="矩形 77"/>
          <p:cNvSpPr/>
          <p:nvPr/>
        </p:nvSpPr>
        <p:spPr>
          <a:xfrm>
            <a:off x="6615362" y="2262027"/>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79" name="矩形 78"/>
          <p:cNvSpPr/>
          <p:nvPr/>
        </p:nvSpPr>
        <p:spPr>
          <a:xfrm>
            <a:off x="6622009" y="2989585"/>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80" name="矩形 79"/>
          <p:cNvSpPr/>
          <p:nvPr/>
        </p:nvSpPr>
        <p:spPr>
          <a:xfrm>
            <a:off x="6611394" y="3647415"/>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81" name="矩形 80"/>
          <p:cNvSpPr/>
          <p:nvPr/>
        </p:nvSpPr>
        <p:spPr>
          <a:xfrm>
            <a:off x="8944156" y="2261098"/>
            <a:ext cx="647700" cy="427038"/>
          </a:xfrm>
          <a:prstGeom prst="rect">
            <a:avLst/>
          </a:prstGeom>
          <a:solidFill>
            <a:schemeClr val="accent6"/>
          </a:solidFill>
          <a:ln w="19050">
            <a:solidFill>
              <a:schemeClr val="lt1"/>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82" name="矩形 81"/>
          <p:cNvSpPr/>
          <p:nvPr/>
        </p:nvSpPr>
        <p:spPr>
          <a:xfrm>
            <a:off x="8950803" y="2988656"/>
            <a:ext cx="647700" cy="427038"/>
          </a:xfrm>
          <a:prstGeom prst="rect">
            <a:avLst/>
          </a:prstGeom>
          <a:solidFill>
            <a:schemeClr val="accent6"/>
          </a:solidFill>
          <a:ln w="19050">
            <a:solidFill>
              <a:schemeClr val="lt1"/>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
        <p:nvSpPr>
          <p:cNvPr id="83" name="矩形 82"/>
          <p:cNvSpPr/>
          <p:nvPr/>
        </p:nvSpPr>
        <p:spPr>
          <a:xfrm>
            <a:off x="8940188" y="3646486"/>
            <a:ext cx="647700" cy="427038"/>
          </a:xfrm>
          <a:prstGeom prst="rect">
            <a:avLst/>
          </a:prstGeom>
          <a:solidFill>
            <a:schemeClr val="accent6"/>
          </a:solidFill>
          <a:ln w="19050">
            <a:solidFill>
              <a:schemeClr val="lt1"/>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chemeClr val="bg1"/>
                </a:solidFill>
                <a:latin typeface="微软雅黑"/>
                <a:ea typeface="微软雅黑"/>
                <a:sym typeface="微软雅黑"/>
              </a:rPr>
              <a:t>SQL Engine</a:t>
            </a:r>
            <a:endParaRPr lang="zh-CN" sz="1100">
              <a:solidFill>
                <a:schemeClr val="bg1"/>
              </a:solidFill>
              <a:latin typeface="微软雅黑"/>
              <a:ea typeface="微软雅黑"/>
              <a:sym typeface="微软雅黑"/>
            </a:endParaRPr>
          </a:p>
        </p:txBody>
      </p:sp>
    </p:spTree>
    <p:extLst>
      <p:ext uri="{BB962C8B-B14F-4D97-AF65-F5344CB8AC3E}">
        <p14:creationId xmlns:p14="http://schemas.microsoft.com/office/powerpoint/2010/main" val="2471962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4" name="肘形连接符 53"/>
          <p:cNvCxnSpPr/>
          <p:nvPr/>
        </p:nvCxnSpPr>
        <p:spPr>
          <a:xfrm rot="5400000">
            <a:off x="6348487" y="2587382"/>
            <a:ext cx="367665" cy="4248000"/>
          </a:xfrm>
          <a:prstGeom prst="bentConnector3">
            <a:avLst>
              <a:gd name="adj1" fmla="val 50086"/>
            </a:avLst>
          </a:prstGeom>
          <a:ln w="6350">
            <a:solidFill>
              <a:schemeClr val="tx1"/>
            </a:solidFill>
            <a:prstDash val="solid"/>
            <a:miter/>
            <a:headEnd type="none"/>
            <a:tailEnd type="triangle" w="med" len="med"/>
          </a:ln>
        </p:spPr>
      </p:cxnSp>
      <p:sp>
        <p:nvSpPr>
          <p:cNvPr id="24" name="矩形 23"/>
          <p:cNvSpPr/>
          <p:nvPr/>
        </p:nvSpPr>
        <p:spPr>
          <a:xfrm>
            <a:off x="6768465" y="4276725"/>
            <a:ext cx="1127125" cy="250825"/>
          </a:xfrm>
          <a:prstGeom prst="rect">
            <a:avLst/>
          </a:prstGeom>
          <a:solidFill>
            <a:schemeClr val="accent2"/>
          </a:solidFill>
          <a:ln>
            <a:noFill/>
          </a:ln>
        </p:spPr>
        <p:txBody>
          <a:bodyPr anchor="ctr"/>
          <a:lstStyle/>
          <a:p>
            <a:pPr algn="ctr"/>
            <a:r>
              <a:rPr lang="en-US" sz="1000" strike="noStrike">
                <a:solidFill>
                  <a:schemeClr val="bg1"/>
                </a:solidFill>
                <a:latin typeface="微软雅黑"/>
                <a:ea typeface="微软雅黑"/>
                <a:sym typeface="微软雅黑"/>
              </a:rPr>
              <a:t>tdsql</a:t>
            </a:r>
            <a:r>
              <a:rPr lang="zh-CN" sz="1000" strike="noStrike">
                <a:solidFill>
                  <a:schemeClr val="bg1"/>
                </a:solidFill>
                <a:latin typeface="微软雅黑"/>
                <a:ea typeface="微软雅黑"/>
                <a:sym typeface="微软雅黑"/>
              </a:rPr>
              <a:t> </a:t>
            </a:r>
            <a:r>
              <a:rPr lang="en-US" sz="1000" strike="noStrike">
                <a:solidFill>
                  <a:schemeClr val="bg1"/>
                </a:solidFill>
                <a:latin typeface="微软雅黑"/>
                <a:ea typeface="微软雅黑"/>
                <a:sym typeface="微软雅黑"/>
              </a:rPr>
              <a:t>API</a:t>
            </a:r>
          </a:p>
        </p:txBody>
      </p:sp>
      <p:sp>
        <p:nvSpPr>
          <p:cNvPr id="25" name="矩形 24"/>
          <p:cNvSpPr/>
          <p:nvPr/>
        </p:nvSpPr>
        <p:spPr>
          <a:xfrm>
            <a:off x="8114665" y="4276725"/>
            <a:ext cx="1077595" cy="250825"/>
          </a:xfrm>
          <a:prstGeom prst="rect">
            <a:avLst/>
          </a:prstGeom>
          <a:solidFill>
            <a:schemeClr val="accent2"/>
          </a:solidFill>
          <a:ln>
            <a:noFill/>
          </a:ln>
        </p:spPr>
        <p:txBody>
          <a:bodyPr anchor="ctr"/>
          <a:lstStyle/>
          <a:p>
            <a:pPr algn="ctr"/>
            <a:r>
              <a:rPr lang="en-US" sz="1000" strike="noStrike">
                <a:solidFill>
                  <a:schemeClr val="bg1"/>
                </a:solidFill>
                <a:latin typeface="微软雅黑"/>
                <a:ea typeface="微软雅黑"/>
                <a:sym typeface="微软雅黑"/>
              </a:rPr>
              <a:t>hold API</a:t>
            </a:r>
          </a:p>
        </p:txBody>
      </p:sp>
      <p:sp>
        <p:nvSpPr>
          <p:cNvPr id="53" name="矩形 52"/>
          <p:cNvSpPr/>
          <p:nvPr/>
        </p:nvSpPr>
        <p:spPr>
          <a:xfrm>
            <a:off x="3776980" y="2299335"/>
            <a:ext cx="7216140" cy="601345"/>
          </a:xfrm>
          <a:prstGeom prst="rect">
            <a:avLst/>
          </a:prstGeom>
          <a:noFill/>
          <a:ln w="12700">
            <a:solidFill>
              <a:srgbClr val="00B050"/>
            </a:solidFill>
            <a:prstDash val="dash"/>
            <a:miter/>
          </a:ln>
        </p:spPr>
        <p:txBody>
          <a:bodyPr anchor="ctr"/>
          <a:lstStyle/>
          <a:p>
            <a:pPr algn="ctr"/>
            <a:endParaRPr lang="en-US" sz="1000">
              <a:solidFill>
                <a:schemeClr val="bg1"/>
              </a:solidFill>
              <a:latin typeface="微软雅黑"/>
              <a:ea typeface="微软雅黑"/>
              <a:sym typeface="微软雅黑"/>
            </a:endParaRPr>
          </a:p>
        </p:txBody>
      </p:sp>
      <p:sp>
        <p:nvSpPr>
          <p:cNvPr id="32" name="矩形 31"/>
          <p:cNvSpPr/>
          <p:nvPr/>
        </p:nvSpPr>
        <p:spPr>
          <a:xfrm>
            <a:off x="3776980" y="1348105"/>
            <a:ext cx="7216140" cy="905510"/>
          </a:xfrm>
          <a:prstGeom prst="rect">
            <a:avLst/>
          </a:prstGeom>
          <a:noFill/>
          <a:ln w="12700">
            <a:solidFill>
              <a:srgbClr val="FF0000"/>
            </a:solidFill>
            <a:prstDash val="dash"/>
            <a:miter/>
          </a:ln>
        </p:spPr>
        <p:txBody>
          <a:bodyPr anchor="ctr"/>
          <a:lstStyle/>
          <a:p>
            <a:pPr algn="ctr"/>
            <a:endParaRPr lang="en-US" sz="1000">
              <a:solidFill>
                <a:schemeClr val="bg1"/>
              </a:solidFill>
              <a:latin typeface="微软雅黑"/>
              <a:ea typeface="微软雅黑"/>
              <a:sym typeface="微软雅黑"/>
            </a:endParaRPr>
          </a:p>
        </p:txBody>
      </p:sp>
      <p:sp>
        <p:nvSpPr>
          <p:cNvPr id="16" name="矩形 15"/>
          <p:cNvSpPr/>
          <p:nvPr/>
        </p:nvSpPr>
        <p:spPr>
          <a:xfrm>
            <a:off x="5162868" y="1442720"/>
            <a:ext cx="821055" cy="268605"/>
          </a:xfrm>
          <a:prstGeom prst="rect">
            <a:avLst/>
          </a:prstGeom>
          <a:solidFill>
            <a:schemeClr val="accent2"/>
          </a:solidFill>
          <a:ln>
            <a:noFill/>
          </a:ln>
        </p:spPr>
        <p:txBody>
          <a:bodyPr anchor="ctr"/>
          <a:lstStyle/>
          <a:p>
            <a:pPr algn="ctr"/>
            <a:r>
              <a:rPr lang="en-US" sz="1000">
                <a:solidFill>
                  <a:schemeClr val="bg1"/>
                </a:solidFill>
                <a:latin typeface="微软雅黑"/>
                <a:ea typeface="微软雅黑"/>
                <a:sym typeface="微软雅黑"/>
              </a:rPr>
              <a:t>nginx</a:t>
            </a:r>
          </a:p>
        </p:txBody>
      </p:sp>
      <p:sp>
        <p:nvSpPr>
          <p:cNvPr id="51" name="文本框 50"/>
          <p:cNvSpPr txBox="1"/>
          <p:nvPr/>
        </p:nvSpPr>
        <p:spPr>
          <a:xfrm>
            <a:off x="5663881" y="1086495"/>
            <a:ext cx="1075691" cy="261610"/>
          </a:xfrm>
          <a:prstGeom prst="rect">
            <a:avLst/>
          </a:prstGeom>
          <a:noFill/>
        </p:spPr>
        <p:txBody>
          <a:bodyPr wrap="square">
            <a:spAutoFit/>
          </a:bodyPr>
          <a:lstStyle/>
          <a:p>
            <a:r>
              <a:rPr lang="en-US" sz="1100">
                <a:solidFill>
                  <a:schemeClr val="bg1"/>
                </a:solidFill>
                <a:latin typeface="微软雅黑"/>
                <a:ea typeface="微软雅黑"/>
                <a:sym typeface="微软雅黑"/>
              </a:rPr>
              <a:t>Shenzhen</a:t>
            </a:r>
            <a:endParaRPr lang="zh-CN" sz="1100">
              <a:solidFill>
                <a:schemeClr val="bg1"/>
              </a:solidFill>
              <a:latin typeface="微软雅黑"/>
              <a:ea typeface="微软雅黑"/>
              <a:sym typeface="微软雅黑"/>
            </a:endParaRPr>
          </a:p>
        </p:txBody>
      </p:sp>
      <p:sp>
        <p:nvSpPr>
          <p:cNvPr id="18" name="文本框 17"/>
          <p:cNvSpPr txBox="1"/>
          <p:nvPr/>
        </p:nvSpPr>
        <p:spPr>
          <a:xfrm>
            <a:off x="6508115" y="1063411"/>
            <a:ext cx="1048385" cy="307777"/>
          </a:xfrm>
          <a:prstGeom prst="rect">
            <a:avLst/>
          </a:prstGeom>
          <a:noFill/>
        </p:spPr>
        <p:txBody>
          <a:bodyPr wrap="square">
            <a:spAutoFit/>
          </a:bodyPr>
          <a:lstStyle/>
          <a:p>
            <a:r>
              <a:rPr lang="en-US" sz="1100">
                <a:solidFill>
                  <a:schemeClr val="bg1"/>
                </a:solidFill>
                <a:latin typeface="微软雅黑"/>
                <a:ea typeface="微软雅黑"/>
                <a:sym typeface="微软雅黑"/>
              </a:rPr>
              <a:t>Shangha</a:t>
            </a:r>
            <a:r>
              <a:rPr lang="en-US" sz="1400">
                <a:solidFill>
                  <a:schemeClr val="bg1"/>
                </a:solidFill>
                <a:latin typeface="微软雅黑"/>
                <a:ea typeface="微软雅黑"/>
                <a:sym typeface="微软雅黑"/>
              </a:rPr>
              <a:t>i</a:t>
            </a:r>
            <a:endParaRPr lang="zh-CN" sz="1400">
              <a:solidFill>
                <a:schemeClr val="bg1"/>
              </a:solidFill>
              <a:latin typeface="微软雅黑"/>
              <a:ea typeface="微软雅黑"/>
              <a:sym typeface="微软雅黑"/>
            </a:endParaRPr>
          </a:p>
        </p:txBody>
      </p:sp>
      <p:sp>
        <p:nvSpPr>
          <p:cNvPr id="21" name="矩形 20"/>
          <p:cNvSpPr/>
          <p:nvPr/>
        </p:nvSpPr>
        <p:spPr>
          <a:xfrm>
            <a:off x="6973253" y="1442720"/>
            <a:ext cx="853440" cy="268605"/>
          </a:xfrm>
          <a:prstGeom prst="rect">
            <a:avLst/>
          </a:prstGeom>
          <a:solidFill>
            <a:schemeClr val="accent2"/>
          </a:solidFill>
          <a:ln>
            <a:noFill/>
          </a:ln>
        </p:spPr>
        <p:txBody>
          <a:bodyPr anchor="ctr"/>
          <a:lstStyle/>
          <a:p>
            <a:pPr algn="ctr"/>
            <a:r>
              <a:rPr lang="en-US" sz="1000">
                <a:solidFill>
                  <a:schemeClr val="bg1"/>
                </a:solidFill>
                <a:latin typeface="微软雅黑"/>
                <a:ea typeface="微软雅黑"/>
                <a:sym typeface="微软雅黑"/>
              </a:rPr>
              <a:t>nginx</a:t>
            </a:r>
          </a:p>
        </p:txBody>
      </p:sp>
      <p:cxnSp>
        <p:nvCxnSpPr>
          <p:cNvPr id="49" name="直接连接符 48"/>
          <p:cNvCxnSpPr/>
          <p:nvPr/>
        </p:nvCxnSpPr>
        <p:spPr>
          <a:xfrm>
            <a:off x="6496050" y="850900"/>
            <a:ext cx="0" cy="5730875"/>
          </a:xfrm>
          <a:prstGeom prst="line">
            <a:avLst/>
          </a:prstGeom>
          <a:noFill/>
          <a:ln w="57150" cap="flat" cmpd="sng">
            <a:solidFill>
              <a:schemeClr val="bg2">
                <a:lumMod val="75000"/>
              </a:schemeClr>
            </a:solidFill>
            <a:prstDash val="lgDashDotDot"/>
            <a:miter/>
          </a:ln>
        </p:spPr>
      </p:cxnSp>
      <p:sp>
        <p:nvSpPr>
          <p:cNvPr id="8" name="矩形 7"/>
          <p:cNvSpPr/>
          <p:nvPr/>
        </p:nvSpPr>
        <p:spPr>
          <a:xfrm>
            <a:off x="7488555" y="2988945"/>
            <a:ext cx="684530" cy="55943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portal</a:t>
            </a:r>
          </a:p>
        </p:txBody>
      </p:sp>
      <p:sp>
        <p:nvSpPr>
          <p:cNvPr id="9" name="矩形 8"/>
          <p:cNvSpPr/>
          <p:nvPr/>
        </p:nvSpPr>
        <p:spPr>
          <a:xfrm>
            <a:off x="8385175" y="340169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drm</a:t>
            </a:r>
          </a:p>
        </p:txBody>
      </p:sp>
      <p:sp>
        <p:nvSpPr>
          <p:cNvPr id="11" name="矩形 10"/>
          <p:cNvSpPr/>
          <p:nvPr/>
        </p:nvSpPr>
        <p:spPr>
          <a:xfrm>
            <a:off x="8385175" y="299529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mp</a:t>
            </a:r>
          </a:p>
        </p:txBody>
      </p:sp>
      <p:sp>
        <p:nvSpPr>
          <p:cNvPr id="12" name="矩形 11"/>
          <p:cNvSpPr/>
          <p:nvPr/>
        </p:nvSpPr>
        <p:spPr>
          <a:xfrm>
            <a:off x="6828155" y="2977515"/>
            <a:ext cx="472440" cy="109156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boss</a:t>
            </a:r>
          </a:p>
        </p:txBody>
      </p:sp>
      <p:sp>
        <p:nvSpPr>
          <p:cNvPr id="13" name="矩形 12"/>
          <p:cNvSpPr/>
          <p:nvPr/>
        </p:nvSpPr>
        <p:spPr>
          <a:xfrm>
            <a:off x="7488555" y="3710305"/>
            <a:ext cx="684530" cy="34798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account</a:t>
            </a:r>
          </a:p>
        </p:txBody>
      </p:sp>
      <p:sp>
        <p:nvSpPr>
          <p:cNvPr id="14" name="矩形 13"/>
          <p:cNvSpPr/>
          <p:nvPr/>
        </p:nvSpPr>
        <p:spPr>
          <a:xfrm>
            <a:off x="8385175" y="381063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channel</a:t>
            </a:r>
          </a:p>
        </p:txBody>
      </p:sp>
      <p:cxnSp>
        <p:nvCxnSpPr>
          <p:cNvPr id="19" name="直接箭头连接符 18"/>
          <p:cNvCxnSpPr/>
          <p:nvPr/>
        </p:nvCxnSpPr>
        <p:spPr>
          <a:xfrm>
            <a:off x="7936865" y="2736215"/>
            <a:ext cx="0" cy="197485"/>
          </a:xfrm>
          <a:prstGeom prst="straightConnector1">
            <a:avLst/>
          </a:prstGeom>
          <a:ln w="9525">
            <a:solidFill>
              <a:schemeClr val="dk1"/>
            </a:solidFill>
            <a:prstDash val="solid"/>
            <a:miter/>
            <a:headEnd type="none"/>
            <a:tailEnd type="triangle" w="med" len="med"/>
          </a:ln>
        </p:spPr>
      </p:cxnSp>
      <p:sp>
        <p:nvSpPr>
          <p:cNvPr id="31" name="矩形 30"/>
          <p:cNvSpPr/>
          <p:nvPr/>
        </p:nvSpPr>
        <p:spPr>
          <a:xfrm>
            <a:off x="3776980" y="2943860"/>
            <a:ext cx="7216140" cy="1171575"/>
          </a:xfrm>
          <a:prstGeom prst="rect">
            <a:avLst/>
          </a:prstGeom>
          <a:noFill/>
          <a:ln w="12700">
            <a:solidFill>
              <a:srgbClr val="00B050"/>
            </a:solidFill>
            <a:prstDash val="dash"/>
            <a:miter/>
          </a:ln>
        </p:spPr>
        <p:txBody>
          <a:bodyPr anchor="ctr"/>
          <a:lstStyle/>
          <a:p>
            <a:pPr algn="ctr"/>
            <a:endParaRPr lang="en-US" sz="1000">
              <a:solidFill>
                <a:schemeClr val="bg1"/>
              </a:solidFill>
              <a:latin typeface="微软雅黑"/>
              <a:ea typeface="微软雅黑"/>
              <a:sym typeface="微软雅黑"/>
            </a:endParaRPr>
          </a:p>
        </p:txBody>
      </p:sp>
      <p:sp>
        <p:nvSpPr>
          <p:cNvPr id="33" name="矩形 32"/>
          <p:cNvSpPr/>
          <p:nvPr/>
        </p:nvSpPr>
        <p:spPr>
          <a:xfrm>
            <a:off x="4244975" y="2448560"/>
            <a:ext cx="162115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nginx/cgi</a:t>
            </a:r>
          </a:p>
        </p:txBody>
      </p:sp>
      <p:sp>
        <p:nvSpPr>
          <p:cNvPr id="34" name="矩形 33"/>
          <p:cNvSpPr/>
          <p:nvPr/>
        </p:nvSpPr>
        <p:spPr>
          <a:xfrm>
            <a:off x="4567555" y="2986405"/>
            <a:ext cx="684530" cy="55943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portal</a:t>
            </a:r>
          </a:p>
        </p:txBody>
      </p:sp>
      <p:sp>
        <p:nvSpPr>
          <p:cNvPr id="35" name="矩形 34"/>
          <p:cNvSpPr/>
          <p:nvPr/>
        </p:nvSpPr>
        <p:spPr>
          <a:xfrm>
            <a:off x="5464175" y="339915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drm</a:t>
            </a:r>
          </a:p>
        </p:txBody>
      </p:sp>
      <p:sp>
        <p:nvSpPr>
          <p:cNvPr id="36" name="矩形 35"/>
          <p:cNvSpPr/>
          <p:nvPr/>
        </p:nvSpPr>
        <p:spPr>
          <a:xfrm>
            <a:off x="5464175" y="299275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mp</a:t>
            </a:r>
          </a:p>
        </p:txBody>
      </p:sp>
      <p:sp>
        <p:nvSpPr>
          <p:cNvPr id="37" name="矩形 36"/>
          <p:cNvSpPr/>
          <p:nvPr/>
        </p:nvSpPr>
        <p:spPr>
          <a:xfrm>
            <a:off x="3907155" y="2974975"/>
            <a:ext cx="472440" cy="1091565"/>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boss</a:t>
            </a:r>
          </a:p>
        </p:txBody>
      </p:sp>
      <p:sp>
        <p:nvSpPr>
          <p:cNvPr id="38" name="矩形 37"/>
          <p:cNvSpPr/>
          <p:nvPr/>
        </p:nvSpPr>
        <p:spPr>
          <a:xfrm>
            <a:off x="4567555" y="3707765"/>
            <a:ext cx="684530" cy="34798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account</a:t>
            </a:r>
          </a:p>
        </p:txBody>
      </p:sp>
      <p:sp>
        <p:nvSpPr>
          <p:cNvPr id="39" name="矩形 38"/>
          <p:cNvSpPr/>
          <p:nvPr/>
        </p:nvSpPr>
        <p:spPr>
          <a:xfrm>
            <a:off x="5464175" y="3808095"/>
            <a:ext cx="74231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channel</a:t>
            </a:r>
          </a:p>
        </p:txBody>
      </p:sp>
      <p:cxnSp>
        <p:nvCxnSpPr>
          <p:cNvPr id="41" name="直接箭头连接符 40"/>
          <p:cNvCxnSpPr/>
          <p:nvPr/>
        </p:nvCxnSpPr>
        <p:spPr>
          <a:xfrm>
            <a:off x="5015865" y="2733675"/>
            <a:ext cx="0" cy="197485"/>
          </a:xfrm>
          <a:prstGeom prst="straightConnector1">
            <a:avLst/>
          </a:prstGeom>
          <a:ln w="9525">
            <a:solidFill>
              <a:schemeClr val="dk1"/>
            </a:solidFill>
            <a:prstDash val="solid"/>
            <a:miter/>
            <a:headEnd type="none"/>
            <a:tailEnd type="triangle" w="med" len="med"/>
          </a:ln>
        </p:spPr>
      </p:cxnSp>
      <p:sp>
        <p:nvSpPr>
          <p:cNvPr id="43" name="矩形 42"/>
          <p:cNvSpPr/>
          <p:nvPr/>
        </p:nvSpPr>
        <p:spPr>
          <a:xfrm>
            <a:off x="6755765" y="4895215"/>
            <a:ext cx="1157605" cy="250190"/>
          </a:xfrm>
          <a:prstGeom prst="rect">
            <a:avLst/>
          </a:prstGeom>
          <a:solidFill>
            <a:schemeClr val="accent6">
              <a:lumMod val="75000"/>
            </a:schemeClr>
          </a:solidFill>
          <a:ln>
            <a:noFill/>
          </a:ln>
        </p:spPr>
        <p:txBody>
          <a:bodyPr anchor="ctr"/>
          <a:lstStyle/>
          <a:p>
            <a:pPr algn="ctr"/>
            <a:r>
              <a:rPr lang="en-US" sz="1000">
                <a:solidFill>
                  <a:schemeClr val="bg1"/>
                </a:solidFill>
                <a:latin typeface="微软雅黑"/>
                <a:ea typeface="微软雅黑"/>
                <a:sym typeface="微软雅黑"/>
              </a:rPr>
              <a:t>tdsql</a:t>
            </a:r>
            <a:r>
              <a:rPr lang="zh-CN" sz="1000">
                <a:solidFill>
                  <a:schemeClr val="bg1"/>
                </a:solidFill>
                <a:latin typeface="微软雅黑"/>
                <a:ea typeface="微软雅黑"/>
                <a:sym typeface="微软雅黑"/>
              </a:rPr>
              <a:t> </a:t>
            </a:r>
            <a:r>
              <a:rPr lang="en-US" sz="1000">
                <a:solidFill>
                  <a:schemeClr val="bg1"/>
                </a:solidFill>
                <a:latin typeface="微软雅黑"/>
                <a:ea typeface="微软雅黑"/>
                <a:sym typeface="微软雅黑"/>
              </a:rPr>
              <a:t>proxy</a:t>
            </a:r>
          </a:p>
        </p:txBody>
      </p:sp>
      <p:sp>
        <p:nvSpPr>
          <p:cNvPr id="47" name="矩形 46"/>
          <p:cNvSpPr/>
          <p:nvPr/>
        </p:nvSpPr>
        <p:spPr>
          <a:xfrm>
            <a:off x="3825240" y="4895215"/>
            <a:ext cx="1157605" cy="250190"/>
          </a:xfrm>
          <a:prstGeom prst="rect">
            <a:avLst/>
          </a:prstGeom>
          <a:solidFill>
            <a:schemeClr val="accent6">
              <a:lumMod val="75000"/>
            </a:schemeClr>
          </a:solidFill>
          <a:ln>
            <a:noFill/>
          </a:ln>
        </p:spPr>
        <p:txBody>
          <a:bodyPr anchor="ctr"/>
          <a:lstStyle/>
          <a:p>
            <a:pPr algn="ctr"/>
            <a:r>
              <a:rPr lang="en-US" sz="1000">
                <a:solidFill>
                  <a:schemeClr val="bg1"/>
                </a:solidFill>
                <a:latin typeface="微软雅黑"/>
                <a:ea typeface="微软雅黑"/>
                <a:sym typeface="微软雅黑"/>
              </a:rPr>
              <a:t>tdsql</a:t>
            </a:r>
            <a:r>
              <a:rPr lang="zh-CN" sz="1000">
                <a:solidFill>
                  <a:schemeClr val="bg1"/>
                </a:solidFill>
                <a:latin typeface="微软雅黑"/>
                <a:ea typeface="微软雅黑"/>
                <a:sym typeface="微软雅黑"/>
              </a:rPr>
              <a:t> </a:t>
            </a:r>
            <a:r>
              <a:rPr lang="en-US" sz="1000">
                <a:solidFill>
                  <a:schemeClr val="bg1"/>
                </a:solidFill>
                <a:latin typeface="微软雅黑"/>
                <a:ea typeface="微软雅黑"/>
                <a:sym typeface="微软雅黑"/>
              </a:rPr>
              <a:t>proxy</a:t>
            </a:r>
          </a:p>
        </p:txBody>
      </p:sp>
      <p:sp>
        <p:nvSpPr>
          <p:cNvPr id="48" name="矩形 47"/>
          <p:cNvSpPr/>
          <p:nvPr/>
        </p:nvSpPr>
        <p:spPr>
          <a:xfrm>
            <a:off x="5095240" y="4895215"/>
            <a:ext cx="1252855" cy="250190"/>
          </a:xfrm>
          <a:prstGeom prst="rect">
            <a:avLst/>
          </a:prstGeom>
          <a:solidFill>
            <a:schemeClr val="accent6">
              <a:lumMod val="75000"/>
            </a:schemeClr>
          </a:solidFill>
          <a:ln>
            <a:noFill/>
          </a:ln>
        </p:spPr>
        <p:txBody>
          <a:bodyPr anchor="ctr"/>
          <a:lstStyle/>
          <a:p>
            <a:pPr algn="ctr"/>
            <a:r>
              <a:rPr lang="en-US" sz="1000">
                <a:solidFill>
                  <a:schemeClr val="bg1"/>
                </a:solidFill>
                <a:latin typeface="微软雅黑"/>
                <a:ea typeface="微软雅黑"/>
                <a:sym typeface="微软雅黑"/>
              </a:rPr>
              <a:t>hold agent</a:t>
            </a:r>
          </a:p>
        </p:txBody>
      </p:sp>
      <p:sp>
        <p:nvSpPr>
          <p:cNvPr id="52" name="矩形 51"/>
          <p:cNvSpPr/>
          <p:nvPr/>
        </p:nvSpPr>
        <p:spPr>
          <a:xfrm>
            <a:off x="3786505" y="4799965"/>
            <a:ext cx="7216140" cy="438150"/>
          </a:xfrm>
          <a:prstGeom prst="rect">
            <a:avLst/>
          </a:prstGeom>
          <a:noFill/>
          <a:ln w="12700">
            <a:solidFill>
              <a:schemeClr val="accent6"/>
            </a:solidFill>
            <a:prstDash val="dash"/>
            <a:miter/>
          </a:ln>
        </p:spPr>
        <p:txBody>
          <a:bodyPr anchor="ctr"/>
          <a:lstStyle/>
          <a:p>
            <a:pPr algn="ctr"/>
            <a:endParaRPr lang="en-US" sz="1000">
              <a:solidFill>
                <a:schemeClr val="bg1"/>
              </a:solidFill>
              <a:latin typeface="微软雅黑"/>
              <a:ea typeface="微软雅黑"/>
              <a:sym typeface="微软雅黑"/>
            </a:endParaRPr>
          </a:p>
        </p:txBody>
      </p:sp>
      <p:cxnSp>
        <p:nvCxnSpPr>
          <p:cNvPr id="57" name="直接箭头连接符 56"/>
          <p:cNvCxnSpPr>
            <a:stCxn id="82" idx="2"/>
            <a:endCxn id="47" idx="0"/>
          </p:cNvCxnSpPr>
          <p:nvPr/>
        </p:nvCxnSpPr>
        <p:spPr>
          <a:xfrm flipH="1">
            <a:off x="4404360" y="4528185"/>
            <a:ext cx="1270" cy="367030"/>
          </a:xfrm>
          <a:prstGeom prst="straightConnector1">
            <a:avLst/>
          </a:prstGeom>
          <a:ln w="9525">
            <a:solidFill>
              <a:schemeClr val="dk1"/>
            </a:solidFill>
            <a:prstDash val="solid"/>
            <a:miter/>
            <a:headEnd type="none"/>
            <a:tailEnd type="triangle" w="med" len="med"/>
          </a:ln>
        </p:spPr>
      </p:cxnSp>
      <p:cxnSp>
        <p:nvCxnSpPr>
          <p:cNvPr id="58" name="直接箭头连接符 57"/>
          <p:cNvCxnSpPr>
            <a:stCxn id="83" idx="2"/>
            <a:endCxn id="48" idx="0"/>
          </p:cNvCxnSpPr>
          <p:nvPr/>
        </p:nvCxnSpPr>
        <p:spPr>
          <a:xfrm>
            <a:off x="5717540" y="4528185"/>
            <a:ext cx="4445" cy="367030"/>
          </a:xfrm>
          <a:prstGeom prst="straightConnector1">
            <a:avLst/>
          </a:prstGeom>
          <a:ln w="9525">
            <a:solidFill>
              <a:schemeClr val="dk1"/>
            </a:solidFill>
            <a:prstDash val="solid"/>
            <a:miter/>
            <a:headEnd type="none"/>
            <a:tailEnd type="triangle" w="med" len="med"/>
          </a:ln>
        </p:spPr>
      </p:cxnSp>
      <p:cxnSp>
        <p:nvCxnSpPr>
          <p:cNvPr id="59" name="直接箭头连接符 58"/>
          <p:cNvCxnSpPr>
            <a:stCxn id="24" idx="2"/>
            <a:endCxn id="43" idx="0"/>
          </p:cNvCxnSpPr>
          <p:nvPr/>
        </p:nvCxnSpPr>
        <p:spPr>
          <a:xfrm>
            <a:off x="7332345" y="4527550"/>
            <a:ext cx="2540" cy="367665"/>
          </a:xfrm>
          <a:prstGeom prst="straightConnector1">
            <a:avLst/>
          </a:prstGeom>
          <a:ln w="9525">
            <a:solidFill>
              <a:schemeClr val="dk1"/>
            </a:solidFill>
            <a:prstDash val="solid"/>
            <a:miter/>
            <a:headEnd type="none"/>
            <a:tailEnd type="triangle" w="med" len="med"/>
          </a:ln>
        </p:spPr>
      </p:cxnSp>
      <p:cxnSp>
        <p:nvCxnSpPr>
          <p:cNvPr id="60" name="直接箭头连接符 59"/>
          <p:cNvCxnSpPr>
            <a:stCxn id="25" idx="2"/>
            <a:endCxn id="44" idx="0"/>
          </p:cNvCxnSpPr>
          <p:nvPr/>
        </p:nvCxnSpPr>
        <p:spPr>
          <a:xfrm>
            <a:off x="8653780" y="4527550"/>
            <a:ext cx="0" cy="367665"/>
          </a:xfrm>
          <a:prstGeom prst="straightConnector1">
            <a:avLst/>
          </a:prstGeom>
          <a:ln w="9525">
            <a:solidFill>
              <a:schemeClr val="dk1"/>
            </a:solidFill>
            <a:prstDash val="solid"/>
            <a:miter/>
            <a:headEnd type="none"/>
            <a:tailEnd type="triangle" w="med" len="med"/>
          </a:ln>
        </p:spPr>
      </p:cxnSp>
      <p:sp>
        <p:nvSpPr>
          <p:cNvPr id="61" name="圆柱形 60"/>
          <p:cNvSpPr/>
          <p:nvPr/>
        </p:nvSpPr>
        <p:spPr>
          <a:xfrm>
            <a:off x="6966585" y="5678170"/>
            <a:ext cx="763905" cy="429260"/>
          </a:xfrm>
          <a:prstGeom prst="can">
            <a:avLst/>
          </a:prstGeom>
          <a:solidFill>
            <a:schemeClr val="accent5">
              <a:lumMod val="75000"/>
            </a:schemeClr>
          </a:solidFill>
          <a:ln>
            <a:noFill/>
          </a:ln>
        </p:spPr>
        <p:txBody>
          <a:bodyPr anchor="ctr"/>
          <a:lstStyle/>
          <a:p>
            <a:pPr algn="ctr"/>
            <a:r>
              <a:rPr lang="en-US" sz="800">
                <a:solidFill>
                  <a:schemeClr val="bg1"/>
                </a:solidFill>
                <a:latin typeface="微软雅黑"/>
                <a:ea typeface="微软雅黑"/>
                <a:sym typeface="微软雅黑"/>
              </a:rPr>
              <a:t>Account</a:t>
            </a:r>
            <a:endParaRPr lang="zh-CN" sz="800" strike="noStrike">
              <a:solidFill>
                <a:schemeClr val="bg1"/>
              </a:solidFill>
              <a:latin typeface="微软雅黑"/>
              <a:ea typeface="微软雅黑"/>
              <a:sym typeface="微软雅黑"/>
            </a:endParaRPr>
          </a:p>
        </p:txBody>
      </p:sp>
      <p:sp>
        <p:nvSpPr>
          <p:cNvPr id="92" name="矩形 91"/>
          <p:cNvSpPr/>
          <p:nvPr/>
        </p:nvSpPr>
        <p:spPr>
          <a:xfrm>
            <a:off x="3789680" y="5299075"/>
            <a:ext cx="7216140" cy="1164590"/>
          </a:xfrm>
          <a:prstGeom prst="rect">
            <a:avLst/>
          </a:prstGeom>
          <a:noFill/>
          <a:ln w="12700">
            <a:solidFill>
              <a:srgbClr val="FF0000"/>
            </a:solidFill>
            <a:prstDash val="dash"/>
            <a:miter/>
          </a:ln>
        </p:spPr>
        <p:txBody>
          <a:bodyPr anchor="ctr"/>
          <a:lstStyle/>
          <a:p>
            <a:pPr algn="ctr"/>
            <a:endParaRPr lang="en-US" sz="1000">
              <a:solidFill>
                <a:schemeClr val="bg1"/>
              </a:solidFill>
              <a:latin typeface="微软雅黑"/>
              <a:ea typeface="微软雅黑"/>
              <a:sym typeface="微软雅黑"/>
            </a:endParaRPr>
          </a:p>
        </p:txBody>
      </p:sp>
      <p:sp>
        <p:nvSpPr>
          <p:cNvPr id="93" name="文本框 92"/>
          <p:cNvSpPr txBox="1"/>
          <p:nvPr/>
        </p:nvSpPr>
        <p:spPr>
          <a:xfrm>
            <a:off x="8837947" y="1718627"/>
            <a:ext cx="2204386" cy="276999"/>
          </a:xfrm>
          <a:prstGeom prst="rect">
            <a:avLst/>
          </a:prstGeom>
          <a:noFill/>
        </p:spPr>
        <p:txBody>
          <a:bodyPr wrap="none" anchor="t">
            <a:spAutoFit/>
          </a:bodyPr>
          <a:lstStyle/>
          <a:p>
            <a:pPr algn="ctr"/>
            <a:r>
              <a:rPr lang="en-US" sz="1200">
                <a:solidFill>
                  <a:schemeClr val="bg1"/>
                </a:solidFill>
                <a:latin typeface="微软雅黑"/>
                <a:ea typeface="微软雅黑"/>
                <a:sym typeface="微软雅黑"/>
              </a:rPr>
              <a:t>Route of different business</a:t>
            </a:r>
            <a:endParaRPr lang="zh-CN" sz="1200" b="1">
              <a:solidFill>
                <a:schemeClr val="bg1"/>
              </a:solidFill>
              <a:latin typeface="微软雅黑"/>
              <a:ea typeface="微软雅黑"/>
              <a:sym typeface="微软雅黑"/>
            </a:endParaRPr>
          </a:p>
        </p:txBody>
      </p:sp>
      <p:sp>
        <p:nvSpPr>
          <p:cNvPr id="103" name="圆柱形 102"/>
          <p:cNvSpPr/>
          <p:nvPr/>
        </p:nvSpPr>
        <p:spPr>
          <a:xfrm>
            <a:off x="8415020" y="5678170"/>
            <a:ext cx="763905" cy="429260"/>
          </a:xfrm>
          <a:prstGeom prst="can">
            <a:avLst/>
          </a:prstGeom>
          <a:solidFill>
            <a:schemeClr val="accent2">
              <a:lumMod val="60000"/>
              <a:lumOff val="40000"/>
            </a:schemeClr>
          </a:solidFill>
          <a:ln>
            <a:noFill/>
          </a:ln>
        </p:spPr>
        <p:txBody>
          <a:bodyPr anchor="ctr"/>
          <a:lstStyle/>
          <a:p>
            <a:pPr algn="ctr"/>
            <a:r>
              <a:rPr lang="en-US" sz="800">
                <a:solidFill>
                  <a:schemeClr val="bg1"/>
                </a:solidFill>
                <a:latin typeface="微软雅黑"/>
                <a:ea typeface="微软雅黑"/>
                <a:sym typeface="微软雅黑"/>
              </a:rPr>
              <a:t>Order</a:t>
            </a:r>
            <a:endParaRPr lang="zh-CN" sz="800">
              <a:solidFill>
                <a:schemeClr val="bg1"/>
              </a:solidFill>
              <a:latin typeface="微软雅黑"/>
              <a:ea typeface="微软雅黑"/>
              <a:sym typeface="微软雅黑"/>
            </a:endParaRPr>
          </a:p>
        </p:txBody>
      </p:sp>
      <p:sp>
        <p:nvSpPr>
          <p:cNvPr id="104" name="圆柱形 103"/>
          <p:cNvSpPr/>
          <p:nvPr/>
        </p:nvSpPr>
        <p:spPr>
          <a:xfrm>
            <a:off x="3931285" y="5690870"/>
            <a:ext cx="763905" cy="429260"/>
          </a:xfrm>
          <a:prstGeom prst="can">
            <a:avLst/>
          </a:prstGeom>
          <a:solidFill>
            <a:schemeClr val="accent5">
              <a:lumMod val="75000"/>
            </a:schemeClr>
          </a:solidFill>
          <a:ln>
            <a:noFill/>
          </a:ln>
        </p:spPr>
        <p:txBody>
          <a:bodyPr anchor="ctr"/>
          <a:lstStyle/>
          <a:p>
            <a:pPr algn="ctr"/>
            <a:r>
              <a:rPr lang="en-US" sz="800">
                <a:solidFill>
                  <a:schemeClr val="bg1"/>
                </a:solidFill>
                <a:latin typeface="微软雅黑"/>
                <a:ea typeface="微软雅黑"/>
                <a:sym typeface="微软雅黑"/>
              </a:rPr>
              <a:t>Account</a:t>
            </a:r>
            <a:endParaRPr lang="zh-CN" sz="800">
              <a:solidFill>
                <a:schemeClr val="bg1"/>
              </a:solidFill>
              <a:latin typeface="微软雅黑"/>
              <a:ea typeface="微软雅黑"/>
              <a:sym typeface="微软雅黑"/>
            </a:endParaRPr>
          </a:p>
        </p:txBody>
      </p:sp>
      <p:sp>
        <p:nvSpPr>
          <p:cNvPr id="106" name="圆柱形 105"/>
          <p:cNvSpPr/>
          <p:nvPr/>
        </p:nvSpPr>
        <p:spPr>
          <a:xfrm>
            <a:off x="5379720" y="5690870"/>
            <a:ext cx="763905" cy="429260"/>
          </a:xfrm>
          <a:prstGeom prst="can">
            <a:avLst/>
          </a:prstGeom>
          <a:solidFill>
            <a:schemeClr val="accent2">
              <a:lumMod val="60000"/>
              <a:lumOff val="40000"/>
            </a:schemeClr>
          </a:solidFill>
          <a:ln>
            <a:noFill/>
          </a:ln>
        </p:spPr>
        <p:txBody>
          <a:bodyPr anchor="ctr"/>
          <a:lstStyle/>
          <a:p>
            <a:pPr algn="ctr"/>
            <a:r>
              <a:rPr lang="en-US" sz="800" strike="noStrike">
                <a:solidFill>
                  <a:schemeClr val="bg1"/>
                </a:solidFill>
                <a:latin typeface="微软雅黑"/>
                <a:ea typeface="微软雅黑"/>
                <a:sym typeface="微软雅黑"/>
              </a:rPr>
              <a:t>Order</a:t>
            </a:r>
            <a:endParaRPr lang="zh-CN" sz="800" strike="noStrike">
              <a:solidFill>
                <a:schemeClr val="bg1"/>
              </a:solidFill>
              <a:latin typeface="微软雅黑"/>
              <a:ea typeface="微软雅黑"/>
              <a:sym typeface="微软雅黑"/>
            </a:endParaRPr>
          </a:p>
        </p:txBody>
      </p:sp>
      <p:sp>
        <p:nvSpPr>
          <p:cNvPr id="107" name="文本框 106"/>
          <p:cNvSpPr txBox="1"/>
          <p:nvPr/>
        </p:nvSpPr>
        <p:spPr>
          <a:xfrm>
            <a:off x="7488555" y="5927497"/>
            <a:ext cx="312420" cy="222250"/>
          </a:xfrm>
          <a:prstGeom prst="rect">
            <a:avLst/>
          </a:prstGeom>
          <a:noFill/>
        </p:spPr>
        <p:txBody>
          <a:bodyPr wrap="square" anchor="t">
            <a:spAutoFit/>
          </a:bodyPr>
          <a:lstStyle/>
          <a:p>
            <a:pPr lvl="0" algn="l"/>
            <a:r>
              <a:rPr lang="en-US" sz="800">
                <a:solidFill>
                  <a:schemeClr val="bg1"/>
                </a:solidFill>
                <a:latin typeface="微软雅黑"/>
                <a:ea typeface="微软雅黑"/>
                <a:sym typeface="微软雅黑"/>
              </a:rPr>
              <a:t>M</a:t>
            </a:r>
            <a:endParaRPr lang="zh-CN" sz="800">
              <a:solidFill>
                <a:schemeClr val="bg1"/>
              </a:solidFill>
              <a:latin typeface="微软雅黑"/>
              <a:ea typeface="微软雅黑"/>
              <a:sym typeface="微软雅黑"/>
            </a:endParaRPr>
          </a:p>
        </p:txBody>
      </p:sp>
      <p:sp>
        <p:nvSpPr>
          <p:cNvPr id="109" name="文本框 108"/>
          <p:cNvSpPr txBox="1"/>
          <p:nvPr/>
        </p:nvSpPr>
        <p:spPr>
          <a:xfrm>
            <a:off x="8898255" y="5918200"/>
            <a:ext cx="312420" cy="222250"/>
          </a:xfrm>
          <a:prstGeom prst="rect">
            <a:avLst/>
          </a:prstGeom>
          <a:noFill/>
        </p:spPr>
        <p:txBody>
          <a:bodyPr wrap="square" anchor="t">
            <a:spAutoFit/>
          </a:bodyPr>
          <a:lstStyle/>
          <a:p>
            <a:pPr lvl="0" algn="l"/>
            <a:r>
              <a:rPr lang="en-US" sz="800">
                <a:solidFill>
                  <a:schemeClr val="bg1"/>
                </a:solidFill>
                <a:latin typeface="微软雅黑"/>
                <a:ea typeface="微软雅黑"/>
                <a:sym typeface="微软雅黑"/>
              </a:rPr>
              <a:t>S</a:t>
            </a:r>
            <a:endParaRPr lang="zh-CN" sz="800">
              <a:solidFill>
                <a:schemeClr val="bg1"/>
              </a:solidFill>
              <a:latin typeface="微软雅黑"/>
              <a:ea typeface="微软雅黑"/>
              <a:sym typeface="微软雅黑"/>
            </a:endParaRPr>
          </a:p>
        </p:txBody>
      </p:sp>
      <p:sp>
        <p:nvSpPr>
          <p:cNvPr id="110" name="文本框 109"/>
          <p:cNvSpPr txBox="1"/>
          <p:nvPr/>
        </p:nvSpPr>
        <p:spPr>
          <a:xfrm>
            <a:off x="4464050" y="5930900"/>
            <a:ext cx="312420" cy="215444"/>
          </a:xfrm>
          <a:prstGeom prst="rect">
            <a:avLst/>
          </a:prstGeom>
          <a:noFill/>
        </p:spPr>
        <p:txBody>
          <a:bodyPr wrap="square" anchor="t">
            <a:spAutoFit/>
          </a:bodyPr>
          <a:lstStyle/>
          <a:p>
            <a:pPr lvl="0" algn="l"/>
            <a:r>
              <a:rPr lang="en-US" sz="800">
                <a:solidFill>
                  <a:schemeClr val="bg1"/>
                </a:solidFill>
                <a:latin typeface="微软雅黑"/>
                <a:ea typeface="微软雅黑"/>
                <a:sym typeface="微软雅黑"/>
              </a:rPr>
              <a:t>S</a:t>
            </a:r>
            <a:endParaRPr lang="zh-CN" sz="800">
              <a:solidFill>
                <a:schemeClr val="bg1"/>
              </a:solidFill>
              <a:latin typeface="微软雅黑"/>
              <a:ea typeface="微软雅黑"/>
              <a:sym typeface="微软雅黑"/>
            </a:endParaRPr>
          </a:p>
        </p:txBody>
      </p:sp>
      <p:sp>
        <p:nvSpPr>
          <p:cNvPr id="112" name="文本框 111"/>
          <p:cNvSpPr txBox="1"/>
          <p:nvPr/>
        </p:nvSpPr>
        <p:spPr>
          <a:xfrm>
            <a:off x="5888699" y="5911919"/>
            <a:ext cx="715084" cy="215444"/>
          </a:xfrm>
          <a:prstGeom prst="rect">
            <a:avLst/>
          </a:prstGeom>
          <a:noFill/>
        </p:spPr>
        <p:txBody>
          <a:bodyPr wrap="square" anchor="t">
            <a:spAutoFit/>
          </a:bodyPr>
          <a:lstStyle/>
          <a:p>
            <a:pPr lvl="0" algn="l"/>
            <a:r>
              <a:rPr lang="en-US" sz="800">
                <a:solidFill>
                  <a:schemeClr val="bg1"/>
                </a:solidFill>
                <a:latin typeface="微软雅黑"/>
                <a:ea typeface="微软雅黑"/>
                <a:sym typeface="微软雅黑"/>
              </a:rPr>
              <a:t>M</a:t>
            </a:r>
            <a:endParaRPr lang="zh-CN" sz="800">
              <a:solidFill>
                <a:schemeClr val="bg1"/>
              </a:solidFill>
              <a:latin typeface="微软雅黑"/>
              <a:ea typeface="微软雅黑"/>
              <a:sym typeface="微软雅黑"/>
            </a:endParaRPr>
          </a:p>
        </p:txBody>
      </p:sp>
      <p:cxnSp>
        <p:nvCxnSpPr>
          <p:cNvPr id="128" name="曲线连接符 127"/>
          <p:cNvCxnSpPr>
            <a:stCxn id="47" idx="2"/>
            <a:endCxn id="61" idx="1"/>
          </p:cNvCxnSpPr>
          <p:nvPr/>
        </p:nvCxnSpPr>
        <p:spPr>
          <a:xfrm rot="5400000" flipV="1">
            <a:off x="5610225" y="3949065"/>
            <a:ext cx="532765" cy="2944495"/>
          </a:xfrm>
          <a:prstGeom prst="curvedConnector3">
            <a:avLst>
              <a:gd name="adj1" fmla="val 50060"/>
            </a:avLst>
          </a:prstGeom>
          <a:ln w="6350">
            <a:solidFill>
              <a:schemeClr val="dk1"/>
            </a:solidFill>
            <a:prstDash val="solid"/>
            <a:miter/>
            <a:headEnd type="none" w="med" len="med"/>
            <a:tailEnd type="triangle" w="med" len="med"/>
          </a:ln>
        </p:spPr>
      </p:cxnSp>
      <p:sp>
        <p:nvSpPr>
          <p:cNvPr id="134" name="弧形 133"/>
          <p:cNvSpPr/>
          <p:nvPr/>
        </p:nvSpPr>
        <p:spPr>
          <a:xfrm>
            <a:off x="4326890" y="5832475"/>
            <a:ext cx="3067050" cy="577215"/>
          </a:xfrm>
          <a:prstGeom prst="arc">
            <a:avLst>
              <a:gd name="adj1" fmla="val 105700"/>
              <a:gd name="adj2" fmla="val 10744580"/>
            </a:avLst>
          </a:prstGeom>
          <a:noFill/>
          <a:ln w="6350">
            <a:solidFill>
              <a:schemeClr val="accent6">
                <a:lumMod val="75000"/>
              </a:schemeClr>
            </a:solidFill>
            <a:prstDash val="solid"/>
            <a:miter/>
            <a:headEnd type="none" w="med" len="med"/>
            <a:tailEnd type="triangle" w="med" len="med"/>
          </a:ln>
        </p:spPr>
        <p:txBody>
          <a:bodyPr anchor="ctr"/>
          <a:lstStyle/>
          <a:p>
            <a:pPr algn="ctr"/>
            <a:endParaRPr lang="zh-CN">
              <a:solidFill>
                <a:schemeClr val="bg1"/>
              </a:solidFill>
              <a:latin typeface="微软雅黑"/>
              <a:ea typeface="微软雅黑"/>
              <a:sym typeface="微软雅黑"/>
            </a:endParaRPr>
          </a:p>
        </p:txBody>
      </p:sp>
      <p:sp>
        <p:nvSpPr>
          <p:cNvPr id="135" name="弧形 134"/>
          <p:cNvSpPr/>
          <p:nvPr/>
        </p:nvSpPr>
        <p:spPr>
          <a:xfrm>
            <a:off x="5768340" y="5759450"/>
            <a:ext cx="3067050" cy="615315"/>
          </a:xfrm>
          <a:prstGeom prst="arc">
            <a:avLst>
              <a:gd name="adj1" fmla="val 105700"/>
              <a:gd name="adj2" fmla="val 10744580"/>
            </a:avLst>
          </a:prstGeom>
          <a:ln w="6350">
            <a:solidFill>
              <a:schemeClr val="accent4">
                <a:lumMod val="50000"/>
              </a:schemeClr>
            </a:solidFill>
            <a:prstDash val="solid"/>
            <a:miter/>
            <a:headEnd type="triangle" w="med" len="med"/>
            <a:tailEnd type="triangle" w="med" len="med"/>
          </a:ln>
        </p:spPr>
        <p:txBody>
          <a:bodyPr anchor="ctr"/>
          <a:lstStyle/>
          <a:p>
            <a:pPr algn="ctr"/>
            <a:endParaRPr lang="zh-CN">
              <a:solidFill>
                <a:schemeClr val="bg1"/>
              </a:solidFill>
              <a:latin typeface="微软雅黑"/>
              <a:ea typeface="微软雅黑"/>
              <a:sym typeface="微软雅黑"/>
            </a:endParaRPr>
          </a:p>
        </p:txBody>
      </p:sp>
      <p:sp>
        <p:nvSpPr>
          <p:cNvPr id="136" name="文本框 135"/>
          <p:cNvSpPr txBox="1"/>
          <p:nvPr/>
        </p:nvSpPr>
        <p:spPr>
          <a:xfrm>
            <a:off x="6179185" y="6030595"/>
            <a:ext cx="470000" cy="246221"/>
          </a:xfrm>
          <a:prstGeom prst="rect">
            <a:avLst/>
          </a:prstGeom>
          <a:noFill/>
        </p:spPr>
        <p:txBody>
          <a:bodyPr wrap="none" anchor="t">
            <a:spAutoFit/>
          </a:bodyPr>
          <a:lstStyle/>
          <a:p>
            <a:r>
              <a:rPr lang="en-US" sz="1000" b="1">
                <a:solidFill>
                  <a:schemeClr val="bg1"/>
                </a:solidFill>
                <a:latin typeface="微软雅黑"/>
                <a:ea typeface="微软雅黑"/>
                <a:sym typeface="微软雅黑"/>
              </a:rPr>
              <a:t>sync</a:t>
            </a:r>
            <a:endParaRPr lang="zh-CN" sz="1000" b="1">
              <a:solidFill>
                <a:schemeClr val="bg1"/>
              </a:solidFill>
              <a:latin typeface="微软雅黑"/>
              <a:ea typeface="微软雅黑"/>
              <a:sym typeface="微软雅黑"/>
            </a:endParaRPr>
          </a:p>
        </p:txBody>
      </p:sp>
      <p:sp>
        <p:nvSpPr>
          <p:cNvPr id="2" name="文本框 1"/>
          <p:cNvSpPr txBox="1"/>
          <p:nvPr/>
        </p:nvSpPr>
        <p:spPr>
          <a:xfrm>
            <a:off x="2889005" y="2642474"/>
            <a:ext cx="998991" cy="246221"/>
          </a:xfrm>
          <a:prstGeom prst="rect">
            <a:avLst/>
          </a:prstGeom>
          <a:noFill/>
        </p:spPr>
        <p:txBody>
          <a:bodyPr wrap="none" anchor="t">
            <a:spAutoFit/>
          </a:bodyPr>
          <a:lstStyle/>
          <a:p>
            <a:pPr algn="ctr"/>
            <a:r>
              <a:rPr lang="en-US" sz="1000" b="1">
                <a:solidFill>
                  <a:schemeClr val="bg1"/>
                </a:solidFill>
                <a:latin typeface="微软雅黑"/>
                <a:ea typeface="微软雅黑"/>
                <a:sym typeface="微软雅黑"/>
              </a:rPr>
              <a:t>Access Layer</a:t>
            </a:r>
            <a:endParaRPr lang="zh-CN" sz="1000" b="1">
              <a:solidFill>
                <a:schemeClr val="bg1"/>
              </a:solidFill>
              <a:latin typeface="微软雅黑"/>
              <a:ea typeface="微软雅黑"/>
              <a:sym typeface="微软雅黑"/>
            </a:endParaRPr>
          </a:p>
        </p:txBody>
      </p:sp>
      <p:sp>
        <p:nvSpPr>
          <p:cNvPr id="3" name="文本框 2"/>
          <p:cNvSpPr txBox="1"/>
          <p:nvPr/>
        </p:nvSpPr>
        <p:spPr>
          <a:xfrm>
            <a:off x="2911828" y="3531712"/>
            <a:ext cx="915635" cy="246221"/>
          </a:xfrm>
          <a:prstGeom prst="rect">
            <a:avLst/>
          </a:prstGeom>
          <a:noFill/>
        </p:spPr>
        <p:txBody>
          <a:bodyPr wrap="none" anchor="t">
            <a:spAutoFit/>
          </a:bodyPr>
          <a:lstStyle/>
          <a:p>
            <a:pPr algn="ctr"/>
            <a:r>
              <a:rPr lang="en-US" sz="1000" b="1" dirty="0">
                <a:solidFill>
                  <a:schemeClr val="bg1"/>
                </a:solidFill>
                <a:latin typeface="微软雅黑"/>
                <a:ea typeface="微软雅黑"/>
                <a:sym typeface="微软雅黑"/>
              </a:rPr>
              <a:t>Logic Layer</a:t>
            </a:r>
            <a:endParaRPr lang="zh-CN" sz="1000" b="1" dirty="0">
              <a:solidFill>
                <a:schemeClr val="bg1"/>
              </a:solidFill>
              <a:latin typeface="微软雅黑"/>
              <a:ea typeface="微软雅黑"/>
              <a:sym typeface="微软雅黑"/>
            </a:endParaRPr>
          </a:p>
        </p:txBody>
      </p:sp>
      <p:sp>
        <p:nvSpPr>
          <p:cNvPr id="6" name="文本框 5"/>
          <p:cNvSpPr txBox="1"/>
          <p:nvPr/>
        </p:nvSpPr>
        <p:spPr>
          <a:xfrm>
            <a:off x="2948624" y="5773420"/>
            <a:ext cx="1027845" cy="246221"/>
          </a:xfrm>
          <a:prstGeom prst="rect">
            <a:avLst/>
          </a:prstGeom>
          <a:noFill/>
        </p:spPr>
        <p:txBody>
          <a:bodyPr wrap="none" anchor="t">
            <a:spAutoFit/>
          </a:bodyPr>
          <a:lstStyle/>
          <a:p>
            <a:r>
              <a:rPr lang="en-US" sz="1000" b="1">
                <a:solidFill>
                  <a:schemeClr val="bg1"/>
                </a:solidFill>
                <a:latin typeface="微软雅黑"/>
                <a:ea typeface="微软雅黑"/>
                <a:sym typeface="微软雅黑"/>
              </a:rPr>
              <a:t>storage layer</a:t>
            </a:r>
          </a:p>
        </p:txBody>
      </p:sp>
      <p:sp>
        <p:nvSpPr>
          <p:cNvPr id="7" name="下箭头 6"/>
          <p:cNvSpPr/>
          <p:nvPr/>
        </p:nvSpPr>
        <p:spPr>
          <a:xfrm>
            <a:off x="5392103" y="1054100"/>
            <a:ext cx="362585" cy="362585"/>
          </a:xfrm>
          <a:prstGeom prst="downArrow">
            <a:avLst/>
          </a:prstGeom>
          <a:solidFill>
            <a:schemeClr val="accent1">
              <a:lumMod val="60000"/>
              <a:lumOff val="40000"/>
            </a:schemeClr>
          </a:solidFill>
          <a:ln>
            <a:noFill/>
          </a:ln>
        </p:spPr>
        <p:txBody>
          <a:bodyPr anchor="ctr"/>
          <a:lstStyle/>
          <a:p>
            <a:pPr algn="ctr"/>
            <a:endParaRPr lang="zh-CN">
              <a:solidFill>
                <a:schemeClr val="bg1"/>
              </a:solidFill>
              <a:latin typeface="微软雅黑"/>
              <a:ea typeface="微软雅黑"/>
              <a:sym typeface="微软雅黑"/>
            </a:endParaRPr>
          </a:p>
        </p:txBody>
      </p:sp>
      <p:sp>
        <p:nvSpPr>
          <p:cNvPr id="10" name="下箭头 9"/>
          <p:cNvSpPr/>
          <p:nvPr/>
        </p:nvSpPr>
        <p:spPr>
          <a:xfrm>
            <a:off x="7218681" y="1054100"/>
            <a:ext cx="362585" cy="387350"/>
          </a:xfrm>
          <a:prstGeom prst="downArrow">
            <a:avLst/>
          </a:prstGeom>
          <a:solidFill>
            <a:schemeClr val="accent1">
              <a:lumMod val="60000"/>
              <a:lumOff val="40000"/>
            </a:schemeClr>
          </a:solidFill>
          <a:ln>
            <a:noFill/>
          </a:ln>
        </p:spPr>
        <p:txBody>
          <a:bodyPr anchor="ctr"/>
          <a:lstStyle/>
          <a:p>
            <a:pPr algn="ctr"/>
            <a:endParaRPr lang="zh-CN">
              <a:solidFill>
                <a:schemeClr val="bg1"/>
              </a:solidFill>
              <a:latin typeface="微软雅黑"/>
              <a:ea typeface="微软雅黑"/>
              <a:sym typeface="微软雅黑"/>
            </a:endParaRPr>
          </a:p>
        </p:txBody>
      </p:sp>
      <p:sp>
        <p:nvSpPr>
          <p:cNvPr id="15" name="文本框 14"/>
          <p:cNvSpPr txBox="1"/>
          <p:nvPr/>
        </p:nvSpPr>
        <p:spPr>
          <a:xfrm>
            <a:off x="10125745" y="1056640"/>
            <a:ext cx="518091" cy="246221"/>
          </a:xfrm>
          <a:prstGeom prst="rect">
            <a:avLst/>
          </a:prstGeom>
          <a:noFill/>
        </p:spPr>
        <p:txBody>
          <a:bodyPr wrap="none" anchor="t">
            <a:spAutoFit/>
          </a:bodyPr>
          <a:lstStyle/>
          <a:p>
            <a:pPr algn="ctr"/>
            <a:r>
              <a:rPr lang="en-US" sz="1000" b="1">
                <a:solidFill>
                  <a:schemeClr val="bg1"/>
                </a:solidFill>
                <a:latin typeface="微软雅黑"/>
                <a:ea typeface="微软雅黑"/>
                <a:sym typeface="微软雅黑"/>
              </a:rPr>
              <a:t>GSLB</a:t>
            </a:r>
          </a:p>
        </p:txBody>
      </p:sp>
      <p:sp>
        <p:nvSpPr>
          <p:cNvPr id="44" name="矩形 43"/>
          <p:cNvSpPr/>
          <p:nvPr/>
        </p:nvSpPr>
        <p:spPr>
          <a:xfrm>
            <a:off x="8033385" y="4895215"/>
            <a:ext cx="1240790" cy="250190"/>
          </a:xfrm>
          <a:prstGeom prst="rect">
            <a:avLst/>
          </a:prstGeom>
          <a:solidFill>
            <a:schemeClr val="accent6">
              <a:lumMod val="75000"/>
            </a:schemeClr>
          </a:solidFill>
          <a:ln>
            <a:noFill/>
          </a:ln>
        </p:spPr>
        <p:txBody>
          <a:bodyPr anchor="ctr"/>
          <a:lstStyle/>
          <a:p>
            <a:pPr algn="ctr"/>
            <a:r>
              <a:rPr lang="en-US" sz="1000">
                <a:solidFill>
                  <a:schemeClr val="bg1"/>
                </a:solidFill>
                <a:latin typeface="微软雅黑"/>
                <a:ea typeface="微软雅黑"/>
                <a:sym typeface="微软雅黑"/>
              </a:rPr>
              <a:t>hold agent</a:t>
            </a:r>
          </a:p>
        </p:txBody>
      </p:sp>
      <p:cxnSp>
        <p:nvCxnSpPr>
          <p:cNvPr id="65" name="直接箭头连接符 64"/>
          <p:cNvCxnSpPr/>
          <p:nvPr/>
        </p:nvCxnSpPr>
        <p:spPr>
          <a:xfrm>
            <a:off x="8808085" y="5213350"/>
            <a:ext cx="0" cy="432000"/>
          </a:xfrm>
          <a:prstGeom prst="straightConnector1">
            <a:avLst/>
          </a:prstGeom>
          <a:ln w="9525">
            <a:solidFill>
              <a:schemeClr val="dk1"/>
            </a:solidFill>
            <a:prstDash val="solid"/>
            <a:miter/>
            <a:headEnd type="none"/>
            <a:tailEnd type="triangle" w="med" len="med"/>
          </a:ln>
        </p:spPr>
      </p:cxnSp>
      <p:sp>
        <p:nvSpPr>
          <p:cNvPr id="55" name="矩形 54"/>
          <p:cNvSpPr/>
          <p:nvPr/>
        </p:nvSpPr>
        <p:spPr>
          <a:xfrm>
            <a:off x="4210050" y="1442720"/>
            <a:ext cx="828040" cy="268605"/>
          </a:xfrm>
          <a:prstGeom prst="rect">
            <a:avLst/>
          </a:prstGeom>
          <a:solidFill>
            <a:schemeClr val="accent2"/>
          </a:solidFill>
          <a:ln>
            <a:noFill/>
          </a:ln>
        </p:spPr>
        <p:txBody>
          <a:bodyPr anchor="ctr"/>
          <a:lstStyle/>
          <a:p>
            <a:pPr algn="ctr"/>
            <a:r>
              <a:rPr lang="en-US" sz="1000">
                <a:solidFill>
                  <a:schemeClr val="bg1"/>
                </a:solidFill>
                <a:latin typeface="微软雅黑"/>
                <a:ea typeface="微软雅黑"/>
                <a:sym typeface="微软雅黑"/>
              </a:rPr>
              <a:t>nginx</a:t>
            </a:r>
          </a:p>
        </p:txBody>
      </p:sp>
      <p:sp>
        <p:nvSpPr>
          <p:cNvPr id="62" name="矩形 61"/>
          <p:cNvSpPr/>
          <p:nvPr/>
        </p:nvSpPr>
        <p:spPr>
          <a:xfrm>
            <a:off x="8008620" y="1450340"/>
            <a:ext cx="828040" cy="268605"/>
          </a:xfrm>
          <a:prstGeom prst="rect">
            <a:avLst/>
          </a:prstGeom>
          <a:solidFill>
            <a:schemeClr val="accent2"/>
          </a:solidFill>
          <a:ln>
            <a:noFill/>
          </a:ln>
        </p:spPr>
        <p:txBody>
          <a:bodyPr anchor="ctr"/>
          <a:lstStyle/>
          <a:p>
            <a:pPr algn="ctr"/>
            <a:r>
              <a:rPr lang="en-US" sz="1000">
                <a:solidFill>
                  <a:schemeClr val="bg1"/>
                </a:solidFill>
                <a:latin typeface="微软雅黑"/>
                <a:ea typeface="微软雅黑"/>
                <a:sym typeface="微软雅黑"/>
              </a:rPr>
              <a:t>nginx</a:t>
            </a:r>
          </a:p>
        </p:txBody>
      </p:sp>
      <p:sp>
        <p:nvSpPr>
          <p:cNvPr id="63" name="下箭头 62"/>
          <p:cNvSpPr/>
          <p:nvPr/>
        </p:nvSpPr>
        <p:spPr>
          <a:xfrm>
            <a:off x="8289290" y="1054100"/>
            <a:ext cx="362585" cy="387350"/>
          </a:xfrm>
          <a:prstGeom prst="downArrow">
            <a:avLst/>
          </a:prstGeom>
          <a:solidFill>
            <a:schemeClr val="accent1">
              <a:lumMod val="60000"/>
              <a:lumOff val="40000"/>
            </a:schemeClr>
          </a:solidFill>
          <a:ln>
            <a:noFill/>
          </a:ln>
        </p:spPr>
        <p:txBody>
          <a:bodyPr anchor="ctr"/>
          <a:lstStyle/>
          <a:p>
            <a:pPr algn="ctr"/>
            <a:endParaRPr lang="zh-CN">
              <a:solidFill>
                <a:schemeClr val="bg1"/>
              </a:solidFill>
              <a:latin typeface="微软雅黑"/>
              <a:ea typeface="微软雅黑"/>
              <a:sym typeface="微软雅黑"/>
            </a:endParaRPr>
          </a:p>
        </p:txBody>
      </p:sp>
      <p:sp>
        <p:nvSpPr>
          <p:cNvPr id="64" name="下箭头 63"/>
          <p:cNvSpPr/>
          <p:nvPr/>
        </p:nvSpPr>
        <p:spPr>
          <a:xfrm>
            <a:off x="4440555" y="1054100"/>
            <a:ext cx="362585" cy="387350"/>
          </a:xfrm>
          <a:prstGeom prst="downArrow">
            <a:avLst/>
          </a:prstGeom>
          <a:solidFill>
            <a:schemeClr val="accent1">
              <a:lumMod val="60000"/>
              <a:lumOff val="40000"/>
            </a:schemeClr>
          </a:solidFill>
          <a:ln>
            <a:noFill/>
          </a:ln>
        </p:spPr>
        <p:txBody>
          <a:bodyPr anchor="ctr"/>
          <a:lstStyle/>
          <a:p>
            <a:pPr algn="ctr"/>
            <a:endParaRPr lang="zh-CN">
              <a:solidFill>
                <a:schemeClr val="bg1"/>
              </a:solidFill>
              <a:latin typeface="微软雅黑"/>
              <a:ea typeface="微软雅黑"/>
              <a:sym typeface="微软雅黑"/>
            </a:endParaRPr>
          </a:p>
        </p:txBody>
      </p:sp>
      <p:sp>
        <p:nvSpPr>
          <p:cNvPr id="68" name="文本框 67"/>
          <p:cNvSpPr txBox="1"/>
          <p:nvPr/>
        </p:nvSpPr>
        <p:spPr>
          <a:xfrm>
            <a:off x="5504498" y="840274"/>
            <a:ext cx="1369060" cy="246221"/>
          </a:xfrm>
          <a:prstGeom prst="rect">
            <a:avLst/>
          </a:prstGeom>
          <a:noFill/>
        </p:spPr>
        <p:txBody>
          <a:bodyPr wrap="square">
            <a:spAutoFit/>
          </a:bodyPr>
          <a:lstStyle/>
          <a:p>
            <a:r>
              <a:rPr lang="en-US" sz="1000">
                <a:solidFill>
                  <a:schemeClr val="bg1"/>
                </a:solidFill>
                <a:latin typeface="微软雅黑"/>
                <a:ea typeface="微软雅黑"/>
                <a:sym typeface="微软雅黑"/>
              </a:rPr>
              <a:t>Outer request </a:t>
            </a:r>
            <a:endParaRPr lang="zh-CN" sz="1000">
              <a:solidFill>
                <a:schemeClr val="bg1"/>
              </a:solidFill>
              <a:latin typeface="微软雅黑"/>
              <a:ea typeface="微软雅黑"/>
              <a:sym typeface="微软雅黑"/>
            </a:endParaRPr>
          </a:p>
        </p:txBody>
      </p:sp>
      <p:sp>
        <p:nvSpPr>
          <p:cNvPr id="70" name="文本框 69"/>
          <p:cNvSpPr txBox="1"/>
          <p:nvPr/>
        </p:nvSpPr>
        <p:spPr>
          <a:xfrm>
            <a:off x="4184650" y="856585"/>
            <a:ext cx="1279525" cy="246221"/>
          </a:xfrm>
          <a:prstGeom prst="rect">
            <a:avLst/>
          </a:prstGeom>
          <a:noFill/>
        </p:spPr>
        <p:txBody>
          <a:bodyPr wrap="square">
            <a:spAutoFit/>
          </a:bodyPr>
          <a:lstStyle/>
          <a:p>
            <a:r>
              <a:rPr lang="en-US" sz="1000">
                <a:solidFill>
                  <a:schemeClr val="bg1"/>
                </a:solidFill>
                <a:latin typeface="微软雅黑"/>
                <a:ea typeface="微软雅黑"/>
                <a:sym typeface="微软雅黑"/>
              </a:rPr>
              <a:t>Inner request</a:t>
            </a:r>
            <a:endParaRPr lang="zh-CN" sz="1000">
              <a:solidFill>
                <a:schemeClr val="bg1"/>
              </a:solidFill>
              <a:latin typeface="微软雅黑"/>
              <a:ea typeface="微软雅黑"/>
              <a:sym typeface="微软雅黑"/>
            </a:endParaRPr>
          </a:p>
        </p:txBody>
      </p:sp>
      <p:sp>
        <p:nvSpPr>
          <p:cNvPr id="72" name="矩形 71"/>
          <p:cNvSpPr/>
          <p:nvPr/>
        </p:nvSpPr>
        <p:spPr>
          <a:xfrm>
            <a:off x="7113270" y="2467610"/>
            <a:ext cx="1621155" cy="262890"/>
          </a:xfrm>
          <a:prstGeom prst="rect">
            <a:avLst/>
          </a:prstGeom>
          <a:solidFill>
            <a:srgbClr val="5B9BD5"/>
          </a:solidFill>
          <a:ln>
            <a:noFill/>
          </a:ln>
        </p:spPr>
        <p:txBody>
          <a:bodyPr anchor="ctr"/>
          <a:lstStyle/>
          <a:p>
            <a:pPr marL="0" lvl="0" indent="0" algn="ctr" defTabSz="914400">
              <a:spcBef>
                <a:spcPts val="0"/>
              </a:spcBef>
              <a:spcAft>
                <a:spcPts val="0"/>
              </a:spcAft>
              <a:buNone/>
            </a:pPr>
            <a:r>
              <a:rPr lang="en-US" sz="1000" b="0" i="0" u="none" strike="noStrike" kern="0" spc="0" baseline="0">
                <a:solidFill>
                  <a:schemeClr val="bg1"/>
                </a:solidFill>
                <a:latin typeface="微软雅黑"/>
                <a:ea typeface="微软雅黑"/>
                <a:sym typeface="微软雅黑"/>
              </a:rPr>
              <a:t>nginx/cgi</a:t>
            </a:r>
          </a:p>
        </p:txBody>
      </p:sp>
      <p:sp>
        <p:nvSpPr>
          <p:cNvPr id="80" name="矩形 79"/>
          <p:cNvSpPr/>
          <p:nvPr/>
        </p:nvSpPr>
        <p:spPr>
          <a:xfrm>
            <a:off x="3780155" y="4174490"/>
            <a:ext cx="7216140" cy="591185"/>
          </a:xfrm>
          <a:prstGeom prst="rect">
            <a:avLst/>
          </a:prstGeom>
          <a:noFill/>
          <a:ln w="12700">
            <a:solidFill>
              <a:srgbClr val="FF0000"/>
            </a:solidFill>
            <a:prstDash val="dash"/>
            <a:miter/>
          </a:ln>
        </p:spPr>
        <p:txBody>
          <a:bodyPr anchor="ctr"/>
          <a:lstStyle/>
          <a:p>
            <a:pPr algn="ctr"/>
            <a:endParaRPr lang="en-US" sz="1000">
              <a:solidFill>
                <a:schemeClr val="bg1"/>
              </a:solidFill>
              <a:latin typeface="微软雅黑"/>
              <a:ea typeface="微软雅黑"/>
              <a:sym typeface="微软雅黑"/>
            </a:endParaRPr>
          </a:p>
        </p:txBody>
      </p:sp>
      <p:sp>
        <p:nvSpPr>
          <p:cNvPr id="82" name="矩形 81"/>
          <p:cNvSpPr/>
          <p:nvPr/>
        </p:nvSpPr>
        <p:spPr>
          <a:xfrm>
            <a:off x="3841750" y="4277360"/>
            <a:ext cx="1127125" cy="250825"/>
          </a:xfrm>
          <a:prstGeom prst="rect">
            <a:avLst/>
          </a:prstGeom>
          <a:solidFill>
            <a:schemeClr val="accent2"/>
          </a:solidFill>
          <a:ln>
            <a:noFill/>
          </a:ln>
        </p:spPr>
        <p:txBody>
          <a:bodyPr anchor="ctr"/>
          <a:lstStyle/>
          <a:p>
            <a:pPr algn="ctr"/>
            <a:r>
              <a:rPr lang="en-US" sz="1000" strike="noStrike">
                <a:solidFill>
                  <a:schemeClr val="bg1"/>
                </a:solidFill>
                <a:latin typeface="微软雅黑"/>
                <a:ea typeface="微软雅黑"/>
                <a:sym typeface="微软雅黑"/>
              </a:rPr>
              <a:t>tdsql</a:t>
            </a:r>
            <a:r>
              <a:rPr lang="zh-CN" sz="1000" strike="noStrike">
                <a:solidFill>
                  <a:schemeClr val="bg1"/>
                </a:solidFill>
                <a:latin typeface="微软雅黑"/>
                <a:ea typeface="微软雅黑"/>
                <a:sym typeface="微软雅黑"/>
              </a:rPr>
              <a:t> </a:t>
            </a:r>
            <a:r>
              <a:rPr lang="en-US" sz="1000" strike="noStrike">
                <a:solidFill>
                  <a:schemeClr val="bg1"/>
                </a:solidFill>
                <a:latin typeface="微软雅黑"/>
                <a:ea typeface="微软雅黑"/>
                <a:sym typeface="微软雅黑"/>
              </a:rPr>
              <a:t>API</a:t>
            </a:r>
          </a:p>
        </p:txBody>
      </p:sp>
      <p:sp>
        <p:nvSpPr>
          <p:cNvPr id="83" name="矩形 82"/>
          <p:cNvSpPr/>
          <p:nvPr/>
        </p:nvSpPr>
        <p:spPr>
          <a:xfrm>
            <a:off x="5178425" y="4277360"/>
            <a:ext cx="1077595" cy="250825"/>
          </a:xfrm>
          <a:prstGeom prst="rect">
            <a:avLst/>
          </a:prstGeom>
          <a:solidFill>
            <a:schemeClr val="accent2"/>
          </a:solidFill>
          <a:ln>
            <a:noFill/>
          </a:ln>
        </p:spPr>
        <p:txBody>
          <a:bodyPr anchor="ctr"/>
          <a:lstStyle/>
          <a:p>
            <a:pPr algn="ctr"/>
            <a:r>
              <a:rPr lang="en-US" sz="1000" strike="noStrike">
                <a:solidFill>
                  <a:schemeClr val="bg1"/>
                </a:solidFill>
                <a:latin typeface="微软雅黑"/>
                <a:ea typeface="微软雅黑"/>
                <a:sym typeface="微软雅黑"/>
              </a:rPr>
              <a:t>hold API</a:t>
            </a:r>
          </a:p>
        </p:txBody>
      </p:sp>
      <p:cxnSp>
        <p:nvCxnSpPr>
          <p:cNvPr id="88" name="直接箭头连接符 87"/>
          <p:cNvCxnSpPr/>
          <p:nvPr/>
        </p:nvCxnSpPr>
        <p:spPr>
          <a:xfrm>
            <a:off x="5871210" y="4100830"/>
            <a:ext cx="0" cy="197485"/>
          </a:xfrm>
          <a:prstGeom prst="straightConnector1">
            <a:avLst/>
          </a:prstGeom>
          <a:ln w="9525">
            <a:solidFill>
              <a:schemeClr val="dk1"/>
            </a:solidFill>
            <a:prstDash val="solid"/>
            <a:miter/>
            <a:headEnd type="none"/>
            <a:tailEnd type="triangle" w="med" len="med"/>
          </a:ln>
        </p:spPr>
      </p:cxnSp>
      <p:cxnSp>
        <p:nvCxnSpPr>
          <p:cNvPr id="89" name="直接箭头连接符 88"/>
          <p:cNvCxnSpPr/>
          <p:nvPr/>
        </p:nvCxnSpPr>
        <p:spPr>
          <a:xfrm>
            <a:off x="7106920" y="4100830"/>
            <a:ext cx="0" cy="197485"/>
          </a:xfrm>
          <a:prstGeom prst="straightConnector1">
            <a:avLst/>
          </a:prstGeom>
          <a:ln w="9525">
            <a:solidFill>
              <a:schemeClr val="dk1"/>
            </a:solidFill>
            <a:prstDash val="solid"/>
            <a:miter/>
            <a:headEnd type="none"/>
            <a:tailEnd type="triangle" w="med" len="med"/>
          </a:ln>
        </p:spPr>
      </p:cxnSp>
      <p:cxnSp>
        <p:nvCxnSpPr>
          <p:cNvPr id="95" name="直接箭头连接符 94"/>
          <p:cNvCxnSpPr/>
          <p:nvPr/>
        </p:nvCxnSpPr>
        <p:spPr>
          <a:xfrm>
            <a:off x="4159885" y="4107180"/>
            <a:ext cx="0" cy="197485"/>
          </a:xfrm>
          <a:prstGeom prst="straightConnector1">
            <a:avLst/>
          </a:prstGeom>
          <a:ln w="9525">
            <a:solidFill>
              <a:schemeClr val="dk1"/>
            </a:solidFill>
            <a:prstDash val="solid"/>
            <a:miter/>
            <a:headEnd type="none"/>
            <a:tailEnd type="triangle" w="med" len="med"/>
          </a:ln>
        </p:spPr>
      </p:cxnSp>
      <p:cxnSp>
        <p:nvCxnSpPr>
          <p:cNvPr id="96" name="直接箭头连接符 95"/>
          <p:cNvCxnSpPr/>
          <p:nvPr/>
        </p:nvCxnSpPr>
        <p:spPr>
          <a:xfrm>
            <a:off x="7885430" y="4100830"/>
            <a:ext cx="0" cy="197485"/>
          </a:xfrm>
          <a:prstGeom prst="straightConnector1">
            <a:avLst/>
          </a:prstGeom>
          <a:ln w="9525">
            <a:solidFill>
              <a:schemeClr val="dk1"/>
            </a:solidFill>
            <a:prstDash val="solid"/>
            <a:miter/>
            <a:headEnd type="none"/>
            <a:tailEnd type="triangle" w="med" len="med"/>
          </a:ln>
        </p:spPr>
      </p:cxnSp>
      <p:cxnSp>
        <p:nvCxnSpPr>
          <p:cNvPr id="97" name="直接箭头连接符 96"/>
          <p:cNvCxnSpPr/>
          <p:nvPr/>
        </p:nvCxnSpPr>
        <p:spPr>
          <a:xfrm>
            <a:off x="8787765" y="4100830"/>
            <a:ext cx="0" cy="197485"/>
          </a:xfrm>
          <a:prstGeom prst="straightConnector1">
            <a:avLst/>
          </a:prstGeom>
          <a:ln w="9525">
            <a:solidFill>
              <a:schemeClr val="dk1"/>
            </a:solidFill>
            <a:prstDash val="solid"/>
            <a:miter/>
            <a:headEnd type="none"/>
            <a:tailEnd type="triangle" w="med" len="med"/>
          </a:ln>
        </p:spPr>
      </p:cxnSp>
      <p:cxnSp>
        <p:nvCxnSpPr>
          <p:cNvPr id="98" name="直接箭头连接符 97"/>
          <p:cNvCxnSpPr/>
          <p:nvPr/>
        </p:nvCxnSpPr>
        <p:spPr>
          <a:xfrm>
            <a:off x="5026025" y="4100830"/>
            <a:ext cx="0" cy="197485"/>
          </a:xfrm>
          <a:prstGeom prst="straightConnector1">
            <a:avLst/>
          </a:prstGeom>
          <a:ln w="9525">
            <a:solidFill>
              <a:schemeClr val="dk1"/>
            </a:solidFill>
            <a:prstDash val="solid"/>
            <a:miter/>
            <a:headEnd type="none"/>
            <a:tailEnd type="triangle" w="med" len="med"/>
          </a:ln>
        </p:spPr>
      </p:cxnSp>
      <p:cxnSp>
        <p:nvCxnSpPr>
          <p:cNvPr id="100" name="直接箭头连接符 99"/>
          <p:cNvCxnSpPr>
            <a:stCxn id="90" idx="3"/>
            <a:endCxn id="32" idx="1"/>
          </p:cNvCxnSpPr>
          <p:nvPr/>
        </p:nvCxnSpPr>
        <p:spPr>
          <a:xfrm flipV="1">
            <a:off x="2193925" y="1800860"/>
            <a:ext cx="1583055" cy="1878965"/>
          </a:xfrm>
          <a:prstGeom prst="straightConnector1">
            <a:avLst/>
          </a:prstGeom>
          <a:ln w="12700">
            <a:solidFill>
              <a:srgbClr val="7030A0"/>
            </a:solidFill>
            <a:prstDash val="solid"/>
            <a:miter/>
            <a:headEnd type="none"/>
            <a:tailEnd type="triangle" w="med" len="med"/>
          </a:ln>
        </p:spPr>
      </p:cxnSp>
      <p:cxnSp>
        <p:nvCxnSpPr>
          <p:cNvPr id="101" name="直接箭头连接符 100"/>
          <p:cNvCxnSpPr>
            <a:stCxn id="90" idx="3"/>
            <a:endCxn id="80" idx="1"/>
          </p:cNvCxnSpPr>
          <p:nvPr/>
        </p:nvCxnSpPr>
        <p:spPr>
          <a:xfrm>
            <a:off x="2193925" y="3679825"/>
            <a:ext cx="1586230" cy="790575"/>
          </a:xfrm>
          <a:prstGeom prst="straightConnector1">
            <a:avLst/>
          </a:prstGeom>
          <a:ln w="12700">
            <a:solidFill>
              <a:srgbClr val="7030A0"/>
            </a:solidFill>
            <a:prstDash val="solid"/>
            <a:miter/>
            <a:headEnd type="none"/>
            <a:tailEnd type="triangle" w="med" len="med"/>
          </a:ln>
        </p:spPr>
      </p:cxnSp>
      <p:sp>
        <p:nvSpPr>
          <p:cNvPr id="115" name="矩形 114"/>
          <p:cNvSpPr/>
          <p:nvPr/>
        </p:nvSpPr>
        <p:spPr>
          <a:xfrm>
            <a:off x="770890" y="2074545"/>
            <a:ext cx="754380" cy="268605"/>
          </a:xfrm>
          <a:prstGeom prst="rect">
            <a:avLst/>
          </a:prstGeom>
          <a:solidFill>
            <a:schemeClr val="accent1"/>
          </a:solidFill>
          <a:ln>
            <a:noFill/>
          </a:ln>
        </p:spPr>
        <p:txBody>
          <a:bodyPr anchor="ctr"/>
          <a:lstStyle/>
          <a:p>
            <a:pPr algn="ctr"/>
            <a:r>
              <a:rPr lang="en-US" sz="900">
                <a:solidFill>
                  <a:schemeClr val="bg1"/>
                </a:solidFill>
                <a:latin typeface="微软雅黑"/>
                <a:ea typeface="微软雅黑"/>
                <a:sym typeface="微软雅黑"/>
              </a:rPr>
              <a:t>TSM</a:t>
            </a:r>
            <a:endParaRPr lang="zh-CN" sz="900">
              <a:solidFill>
                <a:schemeClr val="bg1"/>
              </a:solidFill>
              <a:latin typeface="微软雅黑"/>
              <a:ea typeface="微软雅黑"/>
              <a:sym typeface="微软雅黑"/>
            </a:endParaRPr>
          </a:p>
        </p:txBody>
      </p:sp>
      <p:sp>
        <p:nvSpPr>
          <p:cNvPr id="5" name="文本框 4"/>
          <p:cNvSpPr txBox="1"/>
          <p:nvPr/>
        </p:nvSpPr>
        <p:spPr>
          <a:xfrm>
            <a:off x="2714308" y="2814955"/>
            <a:ext cx="366395" cy="205740"/>
          </a:xfrm>
          <a:prstGeom prst="rect">
            <a:avLst/>
          </a:prstGeom>
          <a:noFill/>
        </p:spPr>
        <p:txBody>
          <a:bodyPr wrap="none" anchor="t">
            <a:spAutoFit/>
          </a:bodyPr>
          <a:lstStyle/>
          <a:p>
            <a:pPr algn="ctr"/>
            <a:r>
              <a:rPr lang="en-US" sz="700">
                <a:solidFill>
                  <a:schemeClr val="bg1"/>
                </a:solidFill>
                <a:latin typeface="微软雅黑"/>
                <a:ea typeface="微软雅黑"/>
                <a:sym typeface="微软雅黑"/>
              </a:rPr>
              <a:t>NCS</a:t>
            </a:r>
          </a:p>
        </p:txBody>
      </p:sp>
      <p:sp>
        <p:nvSpPr>
          <p:cNvPr id="17" name="文本框 16"/>
          <p:cNvSpPr txBox="1"/>
          <p:nvPr/>
        </p:nvSpPr>
        <p:spPr>
          <a:xfrm>
            <a:off x="2917508" y="3851910"/>
            <a:ext cx="366395" cy="205740"/>
          </a:xfrm>
          <a:prstGeom prst="rect">
            <a:avLst/>
          </a:prstGeom>
          <a:noFill/>
        </p:spPr>
        <p:txBody>
          <a:bodyPr wrap="none" anchor="t">
            <a:spAutoFit/>
          </a:bodyPr>
          <a:lstStyle/>
          <a:p>
            <a:pPr algn="ctr"/>
            <a:r>
              <a:rPr lang="en-US" sz="700">
                <a:solidFill>
                  <a:schemeClr val="bg1"/>
                </a:solidFill>
                <a:latin typeface="微软雅黑"/>
                <a:ea typeface="微软雅黑"/>
                <a:sym typeface="微软雅黑"/>
              </a:rPr>
              <a:t>NCS</a:t>
            </a:r>
          </a:p>
        </p:txBody>
      </p:sp>
      <p:sp>
        <p:nvSpPr>
          <p:cNvPr id="26" name="矩形 25"/>
          <p:cNvSpPr/>
          <p:nvPr/>
        </p:nvSpPr>
        <p:spPr>
          <a:xfrm>
            <a:off x="1815465" y="2075180"/>
            <a:ext cx="842645" cy="268605"/>
          </a:xfrm>
          <a:prstGeom prst="rect">
            <a:avLst/>
          </a:prstGeom>
          <a:solidFill>
            <a:schemeClr val="accent1"/>
          </a:solidFill>
          <a:ln>
            <a:noFill/>
          </a:ln>
        </p:spPr>
        <p:txBody>
          <a:bodyPr vert="horz" wrap="square" numCol="1" spcCol="0" anchor="ctr" anchorCtr="0"/>
          <a:lstStyle/>
          <a:p>
            <a:pPr lvl="0" algn="ctr"/>
            <a:r>
              <a:rPr lang="en-US" sz="900">
                <a:solidFill>
                  <a:schemeClr val="bg1"/>
                </a:solidFill>
                <a:latin typeface="微软雅黑"/>
                <a:ea typeface="微软雅黑"/>
                <a:sym typeface="微软雅黑"/>
              </a:rPr>
              <a:t>Midas</a:t>
            </a:r>
            <a:r>
              <a:rPr lang="zh-CN" sz="900">
                <a:solidFill>
                  <a:schemeClr val="bg1"/>
                </a:solidFill>
                <a:latin typeface="微软雅黑"/>
                <a:ea typeface="微软雅黑"/>
                <a:sym typeface="微软雅黑"/>
              </a:rPr>
              <a:t>门户</a:t>
            </a:r>
            <a:endParaRPr lang="en-US" sz="900">
              <a:solidFill>
                <a:schemeClr val="bg1"/>
              </a:solidFill>
              <a:latin typeface="微软雅黑"/>
              <a:ea typeface="微软雅黑"/>
              <a:sym typeface="微软雅黑"/>
            </a:endParaRPr>
          </a:p>
        </p:txBody>
      </p:sp>
      <p:sp>
        <p:nvSpPr>
          <p:cNvPr id="30" name="圆柱形 29"/>
          <p:cNvSpPr/>
          <p:nvPr/>
        </p:nvSpPr>
        <p:spPr>
          <a:xfrm>
            <a:off x="1361123" y="2942590"/>
            <a:ext cx="798830" cy="361315"/>
          </a:xfrm>
          <a:prstGeom prst="can">
            <a:avLst/>
          </a:prstGeom>
          <a:solidFill>
            <a:schemeClr val="accent6">
              <a:lumMod val="50000"/>
            </a:schemeClr>
          </a:solidFill>
          <a:ln>
            <a:noFill/>
          </a:ln>
        </p:spPr>
        <p:txBody>
          <a:bodyPr anchor="ctr"/>
          <a:lstStyle/>
          <a:p>
            <a:pPr algn="ctr"/>
            <a:r>
              <a:rPr lang="en-US" sz="900" b="1">
                <a:solidFill>
                  <a:schemeClr val="bg1"/>
                </a:solidFill>
                <a:latin typeface="微软雅黑"/>
                <a:ea typeface="微软雅黑"/>
                <a:sym typeface="微软雅黑"/>
              </a:rPr>
              <a:t>Configure</a:t>
            </a:r>
            <a:endParaRPr lang="zh-CN" sz="900" b="1">
              <a:solidFill>
                <a:schemeClr val="bg1"/>
              </a:solidFill>
              <a:latin typeface="微软雅黑"/>
              <a:ea typeface="微软雅黑"/>
              <a:sym typeface="微软雅黑"/>
            </a:endParaRPr>
          </a:p>
        </p:txBody>
      </p:sp>
      <p:cxnSp>
        <p:nvCxnSpPr>
          <p:cNvPr id="76" name="肘形连接符 75"/>
          <p:cNvCxnSpPr>
            <a:stCxn id="26" idx="2"/>
            <a:endCxn id="30" idx="1"/>
          </p:cNvCxnSpPr>
          <p:nvPr/>
        </p:nvCxnSpPr>
        <p:spPr>
          <a:xfrm rot="5400000">
            <a:off x="1699578" y="2405063"/>
            <a:ext cx="598805" cy="476250"/>
          </a:xfrm>
          <a:prstGeom prst="bentConnector3">
            <a:avLst>
              <a:gd name="adj1" fmla="val 50000"/>
            </a:avLst>
          </a:prstGeom>
          <a:ln w="6350">
            <a:solidFill>
              <a:schemeClr val="tx1"/>
            </a:solidFill>
            <a:prstDash val="solid"/>
            <a:miter/>
            <a:headEnd type="none"/>
            <a:tailEnd type="triangle" w="med" len="med"/>
          </a:ln>
        </p:spPr>
      </p:cxnSp>
      <p:cxnSp>
        <p:nvCxnSpPr>
          <p:cNvPr id="77" name="肘形连接符 76"/>
          <p:cNvCxnSpPr>
            <a:stCxn id="115" idx="2"/>
            <a:endCxn id="30" idx="1"/>
          </p:cNvCxnSpPr>
          <p:nvPr/>
        </p:nvCxnSpPr>
        <p:spPr>
          <a:xfrm rot="5400000" flipV="1">
            <a:off x="1154748" y="2336483"/>
            <a:ext cx="599440" cy="612775"/>
          </a:xfrm>
          <a:prstGeom prst="bentConnector3">
            <a:avLst>
              <a:gd name="adj1" fmla="val 49947"/>
            </a:avLst>
          </a:prstGeom>
          <a:ln w="6350">
            <a:solidFill>
              <a:schemeClr val="tx1"/>
            </a:solidFill>
            <a:prstDash val="solid"/>
            <a:miter/>
            <a:headEnd type="none"/>
            <a:tailEnd type="triangle" w="med" len="med"/>
          </a:ln>
        </p:spPr>
      </p:cxnSp>
      <p:sp>
        <p:nvSpPr>
          <p:cNvPr id="90" name="矩形 89"/>
          <p:cNvSpPr/>
          <p:nvPr/>
        </p:nvSpPr>
        <p:spPr>
          <a:xfrm>
            <a:off x="1341755" y="3545205"/>
            <a:ext cx="852170" cy="268605"/>
          </a:xfrm>
          <a:prstGeom prst="rect">
            <a:avLst/>
          </a:prstGeom>
          <a:solidFill>
            <a:srgbClr val="7030A0"/>
          </a:solidFill>
          <a:ln>
            <a:noFill/>
          </a:ln>
        </p:spPr>
        <p:txBody>
          <a:bodyPr anchor="ctr"/>
          <a:lstStyle/>
          <a:p>
            <a:pPr algn="ctr"/>
            <a:r>
              <a:rPr lang="en-US" sz="1000">
                <a:solidFill>
                  <a:schemeClr val="bg1"/>
                </a:solidFill>
                <a:latin typeface="微软雅黑"/>
                <a:ea typeface="微软雅黑"/>
                <a:sym typeface="微软雅黑"/>
              </a:rPr>
              <a:t>Ncs services</a:t>
            </a:r>
            <a:endParaRPr lang="zh-CN" sz="1000">
              <a:solidFill>
                <a:schemeClr val="bg1"/>
              </a:solidFill>
              <a:latin typeface="微软雅黑"/>
              <a:ea typeface="微软雅黑"/>
              <a:sym typeface="微软雅黑"/>
            </a:endParaRPr>
          </a:p>
        </p:txBody>
      </p:sp>
      <p:cxnSp>
        <p:nvCxnSpPr>
          <p:cNvPr id="91" name="直接箭头连接符 90"/>
          <p:cNvCxnSpPr>
            <a:stCxn id="30" idx="3"/>
            <a:endCxn id="90" idx="0"/>
          </p:cNvCxnSpPr>
          <p:nvPr/>
        </p:nvCxnSpPr>
        <p:spPr>
          <a:xfrm>
            <a:off x="1760855" y="3303905"/>
            <a:ext cx="6985" cy="241300"/>
          </a:xfrm>
          <a:prstGeom prst="straightConnector1">
            <a:avLst/>
          </a:prstGeom>
          <a:ln w="9525">
            <a:solidFill>
              <a:schemeClr val="dk1"/>
            </a:solidFill>
            <a:prstDash val="solid"/>
            <a:miter/>
            <a:headEnd type="none"/>
            <a:tailEnd type="triangle" w="med" len="med"/>
          </a:ln>
        </p:spPr>
      </p:cxnSp>
      <p:cxnSp>
        <p:nvCxnSpPr>
          <p:cNvPr id="94" name="肘形连接符 93"/>
          <p:cNvCxnSpPr>
            <a:stCxn id="62" idx="2"/>
            <a:endCxn id="33" idx="0"/>
          </p:cNvCxnSpPr>
          <p:nvPr/>
        </p:nvCxnSpPr>
        <p:spPr>
          <a:xfrm rot="5400000">
            <a:off x="6374765" y="400050"/>
            <a:ext cx="729615" cy="3366770"/>
          </a:xfrm>
          <a:prstGeom prst="bentConnector3">
            <a:avLst>
              <a:gd name="adj1" fmla="val 51392"/>
            </a:avLst>
          </a:prstGeom>
          <a:ln w="6350">
            <a:solidFill>
              <a:schemeClr val="tx1"/>
            </a:solidFill>
            <a:prstDash val="solid"/>
            <a:miter/>
            <a:headEnd type="none"/>
            <a:tailEnd type="triangle" w="med" len="med"/>
          </a:ln>
        </p:spPr>
      </p:cxnSp>
      <p:cxnSp>
        <p:nvCxnSpPr>
          <p:cNvPr id="105" name="肘形连接符 104"/>
          <p:cNvCxnSpPr>
            <a:stCxn id="21" idx="2"/>
            <a:endCxn id="33" idx="0"/>
          </p:cNvCxnSpPr>
          <p:nvPr/>
        </p:nvCxnSpPr>
        <p:spPr>
          <a:xfrm rot="5400000">
            <a:off x="5859780" y="907415"/>
            <a:ext cx="737235" cy="2344420"/>
          </a:xfrm>
          <a:prstGeom prst="bentConnector3">
            <a:avLst>
              <a:gd name="adj1" fmla="val 50000"/>
            </a:avLst>
          </a:prstGeom>
          <a:ln w="6350">
            <a:solidFill>
              <a:schemeClr val="tx1"/>
            </a:solidFill>
            <a:prstDash val="solid"/>
            <a:miter/>
            <a:headEnd type="none"/>
            <a:tailEnd type="triangle" w="med" len="med"/>
          </a:ln>
        </p:spPr>
      </p:cxnSp>
      <p:cxnSp>
        <p:nvCxnSpPr>
          <p:cNvPr id="108" name="肘形连接符 107"/>
          <p:cNvCxnSpPr>
            <a:stCxn id="55" idx="2"/>
            <a:endCxn id="72" idx="0"/>
          </p:cNvCxnSpPr>
          <p:nvPr/>
        </p:nvCxnSpPr>
        <p:spPr>
          <a:xfrm rot="5400000" flipV="1">
            <a:off x="5895975" y="438785"/>
            <a:ext cx="756285" cy="3300095"/>
          </a:xfrm>
          <a:prstGeom prst="bentConnector3">
            <a:avLst>
              <a:gd name="adj1" fmla="val 50042"/>
            </a:avLst>
          </a:prstGeom>
          <a:ln w="6350">
            <a:solidFill>
              <a:schemeClr val="tx1"/>
            </a:solidFill>
            <a:prstDash val="solid"/>
            <a:miter/>
            <a:headEnd type="none"/>
            <a:tailEnd type="triangle" w="med" len="med"/>
          </a:ln>
        </p:spPr>
      </p:cxnSp>
      <p:cxnSp>
        <p:nvCxnSpPr>
          <p:cNvPr id="111" name="肘形连接符 110"/>
          <p:cNvCxnSpPr>
            <a:stCxn id="16" idx="2"/>
            <a:endCxn id="72" idx="0"/>
          </p:cNvCxnSpPr>
          <p:nvPr/>
        </p:nvCxnSpPr>
        <p:spPr>
          <a:xfrm rot="5400000" flipV="1">
            <a:off x="6370955" y="913765"/>
            <a:ext cx="756285" cy="2350135"/>
          </a:xfrm>
          <a:prstGeom prst="bentConnector3">
            <a:avLst>
              <a:gd name="adj1" fmla="val 50042"/>
            </a:avLst>
          </a:prstGeom>
          <a:ln w="6350">
            <a:solidFill>
              <a:schemeClr val="tx1"/>
            </a:solidFill>
            <a:prstDash val="solid"/>
            <a:miter/>
            <a:headEnd type="none"/>
            <a:tailEnd type="triangle" w="med" len="med"/>
          </a:ln>
        </p:spPr>
      </p:cxnSp>
      <p:cxnSp>
        <p:nvCxnSpPr>
          <p:cNvPr id="122" name="肘形连接符 121"/>
          <p:cNvCxnSpPr>
            <a:stCxn id="90" idx="1"/>
          </p:cNvCxnSpPr>
          <p:nvPr/>
        </p:nvCxnSpPr>
        <p:spPr>
          <a:xfrm rot="10800000">
            <a:off x="923925" y="2361565"/>
            <a:ext cx="417830" cy="1317625"/>
          </a:xfrm>
          <a:prstGeom prst="bentConnector2">
            <a:avLst/>
          </a:prstGeom>
          <a:ln w="6350">
            <a:solidFill>
              <a:schemeClr val="tx1"/>
            </a:solidFill>
            <a:prstDash val="solid"/>
            <a:miter/>
            <a:headEnd type="none"/>
            <a:tailEnd type="triangle" w="med" len="med"/>
          </a:ln>
        </p:spPr>
      </p:cxnSp>
      <p:sp>
        <p:nvSpPr>
          <p:cNvPr id="116" name="标题 1"/>
          <p:cNvSpPr txBox="1"/>
          <p:nvPr/>
        </p:nvSpPr>
        <p:spPr>
          <a:xfrm>
            <a:off x="119336" y="29723"/>
            <a:ext cx="7776864" cy="568886"/>
          </a:xfrm>
          <a:prstGeom prst="rect">
            <a:avLst/>
          </a:prstGeom>
          <a:noFill/>
          <a:ln>
            <a:noFill/>
          </a:ln>
        </p:spPr>
        <p:txBody>
          <a:bodyPr vert="horz" wrap="square" lIns="91440" tIns="45720" rIns="91440" bIns="45720" numCol="1" anchor="b" anchorCtr="0"/>
          <a:lstStyle>
            <a:lvl1pPr lvl="0" algn="ctr">
              <a:lnSpc>
                <a:spcPct val="90000"/>
              </a:lnSpc>
              <a:spcBef>
                <a:spcPct val="0"/>
              </a:spcBef>
              <a:spcAft>
                <a:spcPct val="0"/>
              </a:spcAft>
              <a:defRPr sz="6000" b="1" kern="1200">
                <a:solidFill>
                  <a:schemeClr val="tx1">
                    <a:lumMod val="65000"/>
                    <a:lumOff val="35000"/>
                  </a:schemeClr>
                </a:solidFill>
                <a:latin typeface="Microsoft YaHei"/>
                <a:ea typeface="Microsoft YaHei"/>
              </a:defRPr>
            </a:lvl1pPr>
            <a:lvl2pPr lvl="1" algn="l">
              <a:lnSpc>
                <a:spcPct val="90000"/>
              </a:lnSpc>
              <a:spcBef>
                <a:spcPct val="0"/>
              </a:spcBef>
              <a:spcAft>
                <a:spcPct val="0"/>
              </a:spcAft>
              <a:defRPr sz="4400">
                <a:solidFill>
                  <a:schemeClr val="tx1"/>
                </a:solidFill>
                <a:latin typeface="Calibri Light"/>
                <a:ea typeface="宋体"/>
              </a:defRPr>
            </a:lvl2pPr>
            <a:lvl3pPr lvl="2" algn="l">
              <a:lnSpc>
                <a:spcPct val="90000"/>
              </a:lnSpc>
              <a:spcBef>
                <a:spcPct val="0"/>
              </a:spcBef>
              <a:spcAft>
                <a:spcPct val="0"/>
              </a:spcAft>
              <a:defRPr sz="4400">
                <a:solidFill>
                  <a:schemeClr val="tx1"/>
                </a:solidFill>
                <a:latin typeface="Calibri Light"/>
                <a:ea typeface="宋体"/>
              </a:defRPr>
            </a:lvl3pPr>
            <a:lvl4pPr lvl="3" algn="l">
              <a:lnSpc>
                <a:spcPct val="90000"/>
              </a:lnSpc>
              <a:spcBef>
                <a:spcPct val="0"/>
              </a:spcBef>
              <a:spcAft>
                <a:spcPct val="0"/>
              </a:spcAft>
              <a:defRPr sz="4400">
                <a:solidFill>
                  <a:schemeClr val="tx1"/>
                </a:solidFill>
                <a:latin typeface="Calibri Light"/>
                <a:ea typeface="宋体"/>
              </a:defRPr>
            </a:lvl4pPr>
            <a:lvl5pPr lvl="4" algn="l">
              <a:lnSpc>
                <a:spcPct val="90000"/>
              </a:lnSpc>
              <a:spcBef>
                <a:spcPct val="0"/>
              </a:spcBef>
              <a:spcAft>
                <a:spcPct val="0"/>
              </a:spcAft>
              <a:defRPr sz="4400">
                <a:solidFill>
                  <a:schemeClr val="tx1"/>
                </a:solidFill>
                <a:latin typeface="Calibri Light"/>
                <a:ea typeface="宋体"/>
              </a:defRPr>
            </a:lvl5pPr>
            <a:lvl6pPr marL="457200" lvl="5" algn="l">
              <a:lnSpc>
                <a:spcPct val="90000"/>
              </a:lnSpc>
              <a:spcBef>
                <a:spcPct val="0"/>
              </a:spcBef>
              <a:spcAft>
                <a:spcPct val="0"/>
              </a:spcAft>
              <a:defRPr sz="4400">
                <a:solidFill>
                  <a:schemeClr val="tx1"/>
                </a:solidFill>
                <a:latin typeface="Calibri Light"/>
                <a:ea typeface="宋体"/>
              </a:defRPr>
            </a:lvl6pPr>
            <a:lvl7pPr marL="914400" lvl="6" algn="l">
              <a:lnSpc>
                <a:spcPct val="90000"/>
              </a:lnSpc>
              <a:spcBef>
                <a:spcPct val="0"/>
              </a:spcBef>
              <a:spcAft>
                <a:spcPct val="0"/>
              </a:spcAft>
              <a:defRPr sz="4400">
                <a:solidFill>
                  <a:schemeClr val="tx1"/>
                </a:solidFill>
                <a:latin typeface="Calibri Light"/>
                <a:ea typeface="宋体"/>
              </a:defRPr>
            </a:lvl7pPr>
            <a:lvl8pPr marL="1371600" lvl="7" algn="l">
              <a:lnSpc>
                <a:spcPct val="90000"/>
              </a:lnSpc>
              <a:spcBef>
                <a:spcPct val="0"/>
              </a:spcBef>
              <a:spcAft>
                <a:spcPct val="0"/>
              </a:spcAft>
              <a:defRPr sz="4400">
                <a:solidFill>
                  <a:schemeClr val="tx1"/>
                </a:solidFill>
                <a:latin typeface="Calibri Light"/>
                <a:ea typeface="宋体"/>
              </a:defRPr>
            </a:lvl8pPr>
            <a:lvl9pPr marL="1828800" lvl="8" algn="l">
              <a:lnSpc>
                <a:spcPct val="90000"/>
              </a:lnSpc>
              <a:spcBef>
                <a:spcPct val="0"/>
              </a:spcBef>
              <a:spcAft>
                <a:spcPct val="0"/>
              </a:spcAft>
              <a:defRPr sz="4400">
                <a:solidFill>
                  <a:schemeClr val="tx1"/>
                </a:solidFill>
                <a:latin typeface="Calibri Light"/>
                <a:ea typeface="宋体"/>
              </a:defRPr>
            </a:lvl9pPr>
          </a:lstStyle>
          <a:p>
            <a:pPr algn="l"/>
            <a:r>
              <a:rPr lang="en-US" sz="2800">
                <a:solidFill>
                  <a:schemeClr val="bg1"/>
                </a:solidFill>
                <a:latin typeface="微软雅黑"/>
                <a:ea typeface="微软雅黑"/>
                <a:sym typeface="微软雅黑"/>
              </a:rPr>
              <a:t>Tencent Payment Business</a:t>
            </a:r>
            <a:endParaRPr lang="zh-CN" sz="2800">
              <a:solidFill>
                <a:schemeClr val="bg1"/>
              </a:solidFill>
              <a:latin typeface="微软雅黑"/>
              <a:ea typeface="微软雅黑"/>
              <a:sym typeface="微软雅黑"/>
            </a:endParaRPr>
          </a:p>
        </p:txBody>
      </p:sp>
      <p:sp>
        <p:nvSpPr>
          <p:cNvPr id="117" name="文本框 116"/>
          <p:cNvSpPr txBox="1"/>
          <p:nvPr/>
        </p:nvSpPr>
        <p:spPr>
          <a:xfrm>
            <a:off x="151131" y="4573607"/>
            <a:ext cx="3137852" cy="2031325"/>
          </a:xfrm>
          <a:prstGeom prst="rect">
            <a:avLst/>
          </a:prstGeom>
          <a:noFill/>
        </p:spPr>
        <p:txBody>
          <a:bodyPr wrap="square">
            <a:spAutoFit/>
          </a:bodyPr>
          <a:lstStyle/>
          <a:p>
            <a:r>
              <a:rPr lang="en-US" dirty="0">
                <a:solidFill>
                  <a:schemeClr val="bg1"/>
                </a:solidFill>
                <a:latin typeface="微软雅黑"/>
                <a:ea typeface="微软雅黑"/>
                <a:sym typeface="微软雅黑"/>
              </a:rPr>
              <a:t>More than 100 million order a day</a:t>
            </a:r>
          </a:p>
          <a:p>
            <a:endParaRPr lang="en-US" dirty="0">
              <a:solidFill>
                <a:schemeClr val="bg1"/>
              </a:solidFill>
              <a:latin typeface="微软雅黑"/>
              <a:ea typeface="微软雅黑"/>
              <a:sym typeface="微软雅黑"/>
            </a:endParaRPr>
          </a:p>
          <a:p>
            <a:r>
              <a:rPr lang="en-US" dirty="0">
                <a:solidFill>
                  <a:schemeClr val="bg1"/>
                </a:solidFill>
                <a:latin typeface="微软雅黑"/>
                <a:ea typeface="微软雅黑"/>
                <a:sym typeface="微软雅黑"/>
              </a:rPr>
              <a:t>Billions of payment</a:t>
            </a:r>
          </a:p>
          <a:p>
            <a:endParaRPr lang="en-US" dirty="0">
              <a:solidFill>
                <a:schemeClr val="bg1"/>
              </a:solidFill>
              <a:latin typeface="微软雅黑"/>
              <a:ea typeface="微软雅黑"/>
              <a:sym typeface="微软雅黑"/>
            </a:endParaRPr>
          </a:p>
          <a:p>
            <a:r>
              <a:rPr lang="en-US" dirty="0">
                <a:solidFill>
                  <a:schemeClr val="bg1"/>
                </a:solidFill>
                <a:latin typeface="微软雅黑"/>
                <a:ea typeface="微软雅黑"/>
                <a:sym typeface="微软雅黑"/>
              </a:rPr>
              <a:t>More than 2000 node </a:t>
            </a:r>
          </a:p>
          <a:p>
            <a:r>
              <a:rPr lang="en-US" dirty="0">
                <a:solidFill>
                  <a:schemeClr val="bg1"/>
                </a:solidFill>
                <a:latin typeface="微软雅黑"/>
                <a:ea typeface="微软雅黑"/>
                <a:sym typeface="微软雅黑"/>
              </a:rPr>
              <a:t>Across the AZ and Region</a:t>
            </a:r>
            <a:endParaRPr lang="zh-CN" dirty="0">
              <a:solidFill>
                <a:schemeClr val="bg1"/>
              </a:solidFill>
              <a:latin typeface="微软雅黑"/>
              <a:ea typeface="微软雅黑"/>
              <a:sym typeface="微软雅黑"/>
            </a:endParaRPr>
          </a:p>
        </p:txBody>
      </p:sp>
      <p:sp>
        <p:nvSpPr>
          <p:cNvPr id="118" name="文本框 67"/>
          <p:cNvSpPr txBox="1"/>
          <p:nvPr/>
        </p:nvSpPr>
        <p:spPr>
          <a:xfrm>
            <a:off x="7016115" y="817190"/>
            <a:ext cx="1369060" cy="246221"/>
          </a:xfrm>
          <a:prstGeom prst="rect">
            <a:avLst/>
          </a:prstGeom>
          <a:noFill/>
        </p:spPr>
        <p:txBody>
          <a:bodyPr wrap="square">
            <a:spAutoFit/>
          </a:bodyPr>
          <a:lstStyle/>
          <a:p>
            <a:r>
              <a:rPr lang="en-US" sz="1000">
                <a:solidFill>
                  <a:schemeClr val="bg1"/>
                </a:solidFill>
                <a:latin typeface="微软雅黑"/>
                <a:ea typeface="微软雅黑"/>
                <a:sym typeface="微软雅黑"/>
              </a:rPr>
              <a:t>Outer request </a:t>
            </a:r>
            <a:endParaRPr lang="zh-CN" sz="1000">
              <a:solidFill>
                <a:schemeClr val="bg1"/>
              </a:solidFill>
              <a:latin typeface="微软雅黑"/>
              <a:ea typeface="微软雅黑"/>
              <a:sym typeface="微软雅黑"/>
            </a:endParaRPr>
          </a:p>
        </p:txBody>
      </p:sp>
      <p:sp>
        <p:nvSpPr>
          <p:cNvPr id="119" name="文本框 69"/>
          <p:cNvSpPr txBox="1"/>
          <p:nvPr/>
        </p:nvSpPr>
        <p:spPr>
          <a:xfrm>
            <a:off x="8422958" y="809754"/>
            <a:ext cx="1279525" cy="246221"/>
          </a:xfrm>
          <a:prstGeom prst="rect">
            <a:avLst/>
          </a:prstGeom>
          <a:noFill/>
        </p:spPr>
        <p:txBody>
          <a:bodyPr wrap="square">
            <a:spAutoFit/>
          </a:bodyPr>
          <a:lstStyle/>
          <a:p>
            <a:r>
              <a:rPr lang="en-US" sz="1000">
                <a:solidFill>
                  <a:schemeClr val="bg1"/>
                </a:solidFill>
                <a:latin typeface="微软雅黑"/>
                <a:ea typeface="微软雅黑"/>
                <a:sym typeface="微软雅黑"/>
              </a:rPr>
              <a:t>Inner request</a:t>
            </a:r>
            <a:endParaRPr lang="zh-CN" sz="1000">
              <a:solidFill>
                <a:schemeClr val="bg1"/>
              </a:solidFill>
              <a:latin typeface="微软雅黑"/>
              <a:ea typeface="微软雅黑"/>
              <a:sym typeface="微软雅黑"/>
            </a:endParaRPr>
          </a:p>
        </p:txBody>
      </p:sp>
    </p:spTree>
    <p:extLst>
      <p:ext uri="{BB962C8B-B14F-4D97-AF65-F5344CB8AC3E}">
        <p14:creationId xmlns:p14="http://schemas.microsoft.com/office/powerpoint/2010/main" val="2798887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12539-7EFD-42E5-A8B7-D0E248AD7CC1}"/>
              </a:ext>
            </a:extLst>
          </p:cNvPr>
          <p:cNvSpPr>
            <a:spLocks noGrp="1"/>
          </p:cNvSpPr>
          <p:nvPr>
            <p:ph type="title"/>
          </p:nvPr>
        </p:nvSpPr>
        <p:spPr>
          <a:xfrm>
            <a:off x="0" y="14515"/>
            <a:ext cx="8984343" cy="904659"/>
          </a:xfrm>
        </p:spPr>
        <p:txBody>
          <a:bodyPr>
            <a:normAutofit/>
          </a:bodyPr>
          <a:lstStyle/>
          <a:p>
            <a:r>
              <a:rPr lang="en-US" altLang="zh-CN" sz="2400" b="0" dirty="0">
                <a:solidFill>
                  <a:schemeClr val="bg1"/>
                </a:solidFill>
                <a:latin typeface="微软雅黑"/>
                <a:ea typeface="微软雅黑"/>
                <a:sym typeface="微软雅黑"/>
              </a:rPr>
              <a:t>SWIFTPASS   The Most Popular </a:t>
            </a:r>
            <a:r>
              <a:rPr lang="en-US" altLang="zh-CN" sz="2400" b="0" dirty="0" err="1">
                <a:solidFill>
                  <a:schemeClr val="bg1"/>
                </a:solidFill>
                <a:latin typeface="微软雅黑"/>
                <a:ea typeface="微软雅黑"/>
                <a:sym typeface="微软雅黑"/>
              </a:rPr>
              <a:t>Wechat</a:t>
            </a:r>
            <a:r>
              <a:rPr lang="en-US" altLang="zh-CN" sz="2400" b="0" dirty="0">
                <a:solidFill>
                  <a:schemeClr val="bg1"/>
                </a:solidFill>
                <a:latin typeface="微软雅黑"/>
                <a:ea typeface="微软雅黑"/>
                <a:sym typeface="微软雅黑"/>
              </a:rPr>
              <a:t> Payment Channel</a:t>
            </a:r>
            <a:r>
              <a:rPr lang="en-US" altLang="zh-CN" b="0" dirty="0">
                <a:solidFill>
                  <a:schemeClr val="bg1"/>
                </a:solidFill>
                <a:latin typeface="微软雅黑"/>
                <a:ea typeface="微软雅黑"/>
                <a:sym typeface="微软雅黑"/>
              </a:rPr>
              <a:t> </a:t>
            </a:r>
            <a:endParaRPr lang="zh-CN" altLang="en-US" dirty="0">
              <a:solidFill>
                <a:schemeClr val="bg1"/>
              </a:solidFill>
              <a:latin typeface="微软雅黑"/>
              <a:ea typeface="微软雅黑"/>
              <a:sym typeface="微软雅黑"/>
            </a:endParaRPr>
          </a:p>
        </p:txBody>
      </p:sp>
      <p:pic>
        <p:nvPicPr>
          <p:cNvPr id="8" name="Picture 4" descr="http://www.kelaile.cn/home/images/HM-01.png">
            <a:extLst>
              <a:ext uri="{FF2B5EF4-FFF2-40B4-BE49-F238E27FC236}">
                <a16:creationId xmlns:a16="http://schemas.microsoft.com/office/drawing/2014/main" id="{2CF197CF-39AC-4D91-943B-E06507C18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013" y="1192568"/>
            <a:ext cx="570865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7">
            <a:extLst>
              <a:ext uri="{FF2B5EF4-FFF2-40B4-BE49-F238E27FC236}">
                <a16:creationId xmlns:a16="http://schemas.microsoft.com/office/drawing/2014/main" id="{F71129EC-FEBD-4E42-9742-A3F042E3ACCF}"/>
              </a:ext>
            </a:extLst>
          </p:cNvPr>
          <p:cNvSpPr txBox="1">
            <a:spLocks noChangeArrowheads="1"/>
          </p:cNvSpPr>
          <p:nvPr/>
        </p:nvSpPr>
        <p:spPr bwMode="auto">
          <a:xfrm>
            <a:off x="7423875" y="2428904"/>
            <a:ext cx="4402137" cy="344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379413" indent="-379413"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dirty="0">
              <a:solidFill>
                <a:schemeClr val="bg1"/>
              </a:solidFill>
              <a:latin typeface="微软雅黑"/>
              <a:ea typeface="微软雅黑"/>
              <a:cs typeface="Hiragino Sans GB W3"/>
              <a:sym typeface="微软雅黑"/>
            </a:endParaRPr>
          </a:p>
          <a:p>
            <a:pPr eaLnBrk="1" hangingPunct="1">
              <a:buFont typeface="Arial" panose="020B0604020202020204" pitchFamily="34" charset="0"/>
              <a:buChar char="•"/>
            </a:pPr>
            <a:r>
              <a:rPr lang="en-US" altLang="zh-CN" dirty="0">
                <a:solidFill>
                  <a:schemeClr val="bg1"/>
                </a:solidFill>
                <a:latin typeface="微软雅黑"/>
                <a:ea typeface="微软雅黑"/>
                <a:cs typeface="Hiragino Sans GB W3"/>
                <a:sym typeface="微软雅黑"/>
              </a:rPr>
              <a:t>Store their kernel data in TDQL</a:t>
            </a:r>
          </a:p>
          <a:p>
            <a:pPr eaLnBrk="1" hangingPunct="1">
              <a:buFont typeface="Arial" panose="020B0604020202020204" pitchFamily="34" charset="0"/>
              <a:buChar char="•"/>
            </a:pPr>
            <a:r>
              <a:rPr lang="en-US" altLang="zh-CN" dirty="0">
                <a:solidFill>
                  <a:schemeClr val="bg1"/>
                </a:solidFill>
                <a:latin typeface="微软雅黑"/>
                <a:ea typeface="微软雅黑"/>
                <a:cs typeface="Hiragino Sans GB W3"/>
                <a:sym typeface="微软雅黑"/>
              </a:rPr>
              <a:t>30</a:t>
            </a:r>
            <a:r>
              <a:rPr lang="en-US" altLang="zh-CN" dirty="0">
                <a:solidFill>
                  <a:schemeClr val="bg1"/>
                </a:solidFill>
                <a:latin typeface="微软雅黑"/>
                <a:ea typeface="微软雅黑"/>
                <a:sym typeface="微软雅黑"/>
              </a:rPr>
              <a:t>+ million order every day</a:t>
            </a:r>
          </a:p>
          <a:p>
            <a:pPr eaLnBrk="1" hangingPunct="1">
              <a:buFont typeface="Arial" panose="020B0604020202020204" pitchFamily="34" charset="0"/>
              <a:buChar char="•"/>
            </a:pPr>
            <a:r>
              <a:rPr lang="en-US" altLang="zh-CN" dirty="0">
                <a:solidFill>
                  <a:schemeClr val="bg1"/>
                </a:solidFill>
                <a:latin typeface="微软雅黑"/>
                <a:ea typeface="微软雅黑"/>
                <a:sym typeface="微软雅黑"/>
              </a:rPr>
              <a:t>Strong consistency data</a:t>
            </a:r>
          </a:p>
          <a:p>
            <a:pPr eaLnBrk="1" hangingPunct="1">
              <a:buFont typeface="Arial" panose="020B0604020202020204" pitchFamily="34" charset="0"/>
              <a:buChar char="•"/>
            </a:pPr>
            <a:r>
              <a:rPr lang="en-US" altLang="zh-CN" dirty="0">
                <a:solidFill>
                  <a:schemeClr val="bg1"/>
                </a:solidFill>
                <a:latin typeface="微软雅黑"/>
                <a:ea typeface="微软雅黑"/>
                <a:sym typeface="微软雅黑"/>
              </a:rPr>
              <a:t>Group shard architecture</a:t>
            </a:r>
          </a:p>
          <a:p>
            <a:pPr eaLnBrk="1" hangingPunct="1">
              <a:buFont typeface="Arial" panose="020B0604020202020204" pitchFamily="34" charset="0"/>
              <a:buChar char="•"/>
            </a:pPr>
            <a:endParaRPr lang="en-US" altLang="zh-CN" dirty="0">
              <a:solidFill>
                <a:schemeClr val="bg1"/>
              </a:solidFill>
              <a:latin typeface="微软雅黑"/>
              <a:ea typeface="微软雅黑"/>
              <a:sym typeface="微软雅黑"/>
            </a:endParaRPr>
          </a:p>
          <a:p>
            <a:pPr marL="285750" indent="-285750" eaLnBrk="1" hangingPunct="1">
              <a:buFont typeface="Wingdings" panose="05000000000000000000" pitchFamily="2" charset="2"/>
              <a:buChar char="ü"/>
            </a:pPr>
            <a:r>
              <a:rPr lang="en-US" altLang="zh-CN" dirty="0">
                <a:solidFill>
                  <a:schemeClr val="bg1"/>
                </a:solidFill>
                <a:latin typeface="微软雅黑"/>
                <a:ea typeface="微软雅黑"/>
                <a:sym typeface="微软雅黑"/>
              </a:rPr>
              <a:t>2 instances</a:t>
            </a:r>
            <a:r>
              <a:rPr lang="zh-CN" altLang="en-US" dirty="0">
                <a:solidFill>
                  <a:schemeClr val="bg1"/>
                </a:solidFill>
                <a:latin typeface="微软雅黑"/>
                <a:ea typeface="微软雅黑"/>
                <a:sym typeface="微软雅黑"/>
              </a:rPr>
              <a:t>，</a:t>
            </a:r>
            <a:r>
              <a:rPr lang="en-US" altLang="zh-CN" dirty="0">
                <a:solidFill>
                  <a:schemeClr val="bg1"/>
                </a:solidFill>
                <a:latin typeface="微软雅黑"/>
                <a:ea typeface="微软雅黑"/>
                <a:sym typeface="微软雅黑"/>
              </a:rPr>
              <a:t>with 8 shards for them</a:t>
            </a:r>
          </a:p>
          <a:p>
            <a:pPr marL="285750" indent="-285750" eaLnBrk="1" hangingPunct="1">
              <a:buFont typeface="Wingdings" panose="05000000000000000000" pitchFamily="2" charset="2"/>
              <a:buChar char="ü"/>
            </a:pPr>
            <a:r>
              <a:rPr lang="en-US" altLang="zh-CN" dirty="0">
                <a:solidFill>
                  <a:schemeClr val="bg1"/>
                </a:solidFill>
                <a:latin typeface="微软雅黑"/>
                <a:ea typeface="微软雅黑"/>
                <a:sym typeface="微软雅黑"/>
              </a:rPr>
              <a:t>12.8TB data</a:t>
            </a:r>
          </a:p>
          <a:p>
            <a:pPr marL="285750" indent="-285750" eaLnBrk="1" hangingPunct="1">
              <a:buFont typeface="Wingdings" panose="05000000000000000000" pitchFamily="2" charset="2"/>
              <a:buChar char="ü"/>
            </a:pPr>
            <a:r>
              <a:rPr lang="en-US" altLang="zh-CN" dirty="0">
                <a:solidFill>
                  <a:schemeClr val="bg1"/>
                </a:solidFill>
                <a:latin typeface="微软雅黑"/>
                <a:ea typeface="微软雅黑"/>
                <a:sym typeface="微软雅黑"/>
              </a:rPr>
              <a:t>1500 TPS</a:t>
            </a:r>
          </a:p>
          <a:p>
            <a:pPr marL="285750" indent="-285750" eaLnBrk="1" hangingPunct="1">
              <a:buFont typeface="Wingdings" panose="05000000000000000000" pitchFamily="2" charset="2"/>
              <a:buChar char="ü"/>
            </a:pPr>
            <a:r>
              <a:rPr lang="en-US" altLang="zh-CN" dirty="0">
                <a:solidFill>
                  <a:schemeClr val="bg1"/>
                </a:solidFill>
                <a:latin typeface="微软雅黑"/>
                <a:ea typeface="微软雅黑"/>
                <a:sym typeface="微软雅黑"/>
              </a:rPr>
              <a:t>Store the</a:t>
            </a:r>
            <a:r>
              <a:rPr lang="zh-CN" altLang="en-US" dirty="0">
                <a:solidFill>
                  <a:schemeClr val="bg1"/>
                </a:solidFill>
                <a:latin typeface="微软雅黑"/>
                <a:ea typeface="微软雅黑"/>
                <a:sym typeface="微软雅黑"/>
              </a:rPr>
              <a:t> </a:t>
            </a:r>
            <a:r>
              <a:rPr lang="en-US" altLang="zh-CN" dirty="0">
                <a:solidFill>
                  <a:schemeClr val="bg1"/>
                </a:solidFill>
                <a:latin typeface="微软雅黑"/>
                <a:ea typeface="微软雅黑"/>
                <a:sym typeface="微软雅黑"/>
              </a:rPr>
              <a:t>data</a:t>
            </a:r>
            <a:r>
              <a:rPr lang="zh-CN" altLang="en-US" dirty="0">
                <a:solidFill>
                  <a:schemeClr val="bg1"/>
                </a:solidFill>
                <a:latin typeface="微软雅黑"/>
                <a:ea typeface="微软雅黑"/>
                <a:sym typeface="微软雅黑"/>
              </a:rPr>
              <a:t> </a:t>
            </a:r>
            <a:r>
              <a:rPr lang="en-US" altLang="zh-CN" dirty="0">
                <a:solidFill>
                  <a:schemeClr val="bg1"/>
                </a:solidFill>
                <a:latin typeface="微软雅黑"/>
                <a:ea typeface="微软雅黑"/>
                <a:sym typeface="微软雅黑"/>
              </a:rPr>
              <a:t>in</a:t>
            </a:r>
            <a:r>
              <a:rPr lang="zh-CN" altLang="en-US" dirty="0">
                <a:solidFill>
                  <a:schemeClr val="bg1"/>
                </a:solidFill>
                <a:latin typeface="微软雅黑"/>
                <a:ea typeface="微软雅黑"/>
                <a:sym typeface="微软雅黑"/>
              </a:rPr>
              <a:t> </a:t>
            </a:r>
            <a:r>
              <a:rPr lang="en-US" altLang="zh-CN" dirty="0">
                <a:solidFill>
                  <a:schemeClr val="bg1"/>
                </a:solidFill>
                <a:latin typeface="微软雅黑"/>
                <a:ea typeface="微软雅黑"/>
                <a:sym typeface="微软雅黑"/>
              </a:rPr>
              <a:t>TDSLQ 450 days.</a:t>
            </a:r>
          </a:p>
          <a:p>
            <a:pPr marL="0" indent="0" eaLnBrk="1" hangingPunct="1"/>
            <a:endParaRPr lang="en-US" altLang="zh-CN" dirty="0">
              <a:solidFill>
                <a:schemeClr val="bg1"/>
              </a:solidFill>
              <a:latin typeface="微软雅黑"/>
              <a:ea typeface="微软雅黑"/>
              <a:sym typeface="微软雅黑"/>
            </a:endParaRPr>
          </a:p>
        </p:txBody>
      </p:sp>
      <p:sp>
        <p:nvSpPr>
          <p:cNvPr id="5" name="文本框 4">
            <a:extLst>
              <a:ext uri="{FF2B5EF4-FFF2-40B4-BE49-F238E27FC236}">
                <a16:creationId xmlns:a16="http://schemas.microsoft.com/office/drawing/2014/main" id="{57A0BA43-E357-4ACD-9527-F6E80441E5F6}"/>
              </a:ext>
            </a:extLst>
          </p:cNvPr>
          <p:cNvSpPr txBox="1"/>
          <p:nvPr/>
        </p:nvSpPr>
        <p:spPr>
          <a:xfrm>
            <a:off x="0" y="1579281"/>
            <a:ext cx="1493044" cy="923330"/>
          </a:xfrm>
          <a:prstGeom prst="rect">
            <a:avLst/>
          </a:prstGeom>
          <a:noFill/>
        </p:spPr>
        <p:txBody>
          <a:bodyPr wrap="square" rtlCol="0">
            <a:spAutoFit/>
          </a:bodyPr>
          <a:lstStyle/>
          <a:p>
            <a:r>
              <a:rPr lang="en-US" altLang="zh-CN" dirty="0">
                <a:solidFill>
                  <a:schemeClr val="bg1"/>
                </a:solidFill>
                <a:latin typeface="微软雅黑"/>
                <a:ea typeface="微软雅黑"/>
                <a:sym typeface="微软雅黑"/>
              </a:rPr>
              <a:t>Store </a:t>
            </a:r>
          </a:p>
          <a:p>
            <a:r>
              <a:rPr lang="en-US" altLang="zh-CN" dirty="0">
                <a:solidFill>
                  <a:schemeClr val="bg1"/>
                </a:solidFill>
                <a:latin typeface="微软雅黑"/>
                <a:ea typeface="微软雅黑"/>
                <a:sym typeface="微软雅黑"/>
              </a:rPr>
              <a:t>Outlet</a:t>
            </a:r>
          </a:p>
          <a:p>
            <a:r>
              <a:rPr lang="en-US" altLang="zh-CN" dirty="0">
                <a:solidFill>
                  <a:schemeClr val="bg1"/>
                </a:solidFill>
                <a:latin typeface="微软雅黑"/>
                <a:ea typeface="微软雅黑"/>
                <a:sym typeface="微软雅黑"/>
              </a:rPr>
              <a:t>Shop…</a:t>
            </a:r>
            <a:endParaRPr lang="zh-CN" altLang="en-US" dirty="0">
              <a:solidFill>
                <a:schemeClr val="bg1"/>
              </a:solidFill>
              <a:latin typeface="微软雅黑"/>
              <a:ea typeface="微软雅黑"/>
              <a:sym typeface="微软雅黑"/>
            </a:endParaRPr>
          </a:p>
        </p:txBody>
      </p:sp>
      <p:sp>
        <p:nvSpPr>
          <p:cNvPr id="3" name="矩形: 圆角 2">
            <a:extLst>
              <a:ext uri="{FF2B5EF4-FFF2-40B4-BE49-F238E27FC236}">
                <a16:creationId xmlns:a16="http://schemas.microsoft.com/office/drawing/2014/main" id="{D1936FF4-7D5F-4131-8F79-BF71C7B4F9D6}"/>
              </a:ext>
            </a:extLst>
          </p:cNvPr>
          <p:cNvSpPr/>
          <p:nvPr/>
        </p:nvSpPr>
        <p:spPr>
          <a:xfrm>
            <a:off x="450056" y="3529013"/>
            <a:ext cx="6507957" cy="31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The firewall</a:t>
            </a:r>
            <a:endParaRPr lang="zh-CN" altLang="en-US" dirty="0">
              <a:solidFill>
                <a:schemeClr val="bg1"/>
              </a:solidFill>
              <a:latin typeface="微软雅黑"/>
              <a:ea typeface="微软雅黑"/>
              <a:sym typeface="微软雅黑"/>
            </a:endParaRPr>
          </a:p>
        </p:txBody>
      </p:sp>
      <p:sp>
        <p:nvSpPr>
          <p:cNvPr id="11" name="矩形: 圆角 10">
            <a:extLst>
              <a:ext uri="{FF2B5EF4-FFF2-40B4-BE49-F238E27FC236}">
                <a16:creationId xmlns:a16="http://schemas.microsoft.com/office/drawing/2014/main" id="{119F3D32-C11A-4692-9E06-F3D9DBA8BDE0}"/>
              </a:ext>
            </a:extLst>
          </p:cNvPr>
          <p:cNvSpPr/>
          <p:nvPr/>
        </p:nvSpPr>
        <p:spPr>
          <a:xfrm>
            <a:off x="450056" y="4116732"/>
            <a:ext cx="1653064" cy="1915541"/>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The firewall</a:t>
            </a:r>
            <a:endParaRPr lang="zh-CN" altLang="en-US" dirty="0">
              <a:solidFill>
                <a:schemeClr val="bg1"/>
              </a:solidFill>
              <a:latin typeface="微软雅黑"/>
              <a:ea typeface="微软雅黑"/>
              <a:sym typeface="微软雅黑"/>
            </a:endParaRPr>
          </a:p>
        </p:txBody>
      </p:sp>
      <p:sp>
        <p:nvSpPr>
          <p:cNvPr id="14" name="矩形: 圆角 13">
            <a:extLst>
              <a:ext uri="{FF2B5EF4-FFF2-40B4-BE49-F238E27FC236}">
                <a16:creationId xmlns:a16="http://schemas.microsoft.com/office/drawing/2014/main" id="{8BDA0E0A-A52A-4499-8000-964093AC3CA6}"/>
              </a:ext>
            </a:extLst>
          </p:cNvPr>
          <p:cNvSpPr/>
          <p:nvPr/>
        </p:nvSpPr>
        <p:spPr>
          <a:xfrm>
            <a:off x="541496" y="4792665"/>
            <a:ext cx="1470184" cy="519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CGI</a:t>
            </a:r>
            <a:endParaRPr lang="zh-CN" altLang="en-US" dirty="0">
              <a:solidFill>
                <a:schemeClr val="bg1"/>
              </a:solidFill>
              <a:latin typeface="微软雅黑"/>
              <a:ea typeface="微软雅黑"/>
              <a:sym typeface="微软雅黑"/>
            </a:endParaRPr>
          </a:p>
        </p:txBody>
      </p:sp>
      <p:sp>
        <p:nvSpPr>
          <p:cNvPr id="17" name="矩形: 圆角 16">
            <a:extLst>
              <a:ext uri="{FF2B5EF4-FFF2-40B4-BE49-F238E27FC236}">
                <a16:creationId xmlns:a16="http://schemas.microsoft.com/office/drawing/2014/main" id="{5E25C243-19C1-4640-9C6C-81C9E8F7CAAE}"/>
              </a:ext>
            </a:extLst>
          </p:cNvPr>
          <p:cNvSpPr/>
          <p:nvPr/>
        </p:nvSpPr>
        <p:spPr>
          <a:xfrm>
            <a:off x="541496" y="5449057"/>
            <a:ext cx="1470184" cy="519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Logic Server</a:t>
            </a:r>
            <a:endParaRPr lang="zh-CN" altLang="en-US" dirty="0">
              <a:solidFill>
                <a:schemeClr val="bg1"/>
              </a:solidFill>
              <a:latin typeface="微软雅黑"/>
              <a:ea typeface="微软雅黑"/>
              <a:sym typeface="微软雅黑"/>
            </a:endParaRPr>
          </a:p>
        </p:txBody>
      </p:sp>
      <p:sp>
        <p:nvSpPr>
          <p:cNvPr id="20" name="矩形: 圆角 19">
            <a:extLst>
              <a:ext uri="{FF2B5EF4-FFF2-40B4-BE49-F238E27FC236}">
                <a16:creationId xmlns:a16="http://schemas.microsoft.com/office/drawing/2014/main" id="{0D0CB067-250F-481A-8BC5-93619D7E6C0C}"/>
              </a:ext>
            </a:extLst>
          </p:cNvPr>
          <p:cNvSpPr/>
          <p:nvPr/>
        </p:nvSpPr>
        <p:spPr>
          <a:xfrm>
            <a:off x="541496" y="4176539"/>
            <a:ext cx="1470184" cy="5196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Risk Control</a:t>
            </a:r>
            <a:endParaRPr lang="zh-CN" altLang="en-US" dirty="0">
              <a:solidFill>
                <a:schemeClr val="bg1"/>
              </a:solidFill>
              <a:latin typeface="微软雅黑"/>
              <a:ea typeface="微软雅黑"/>
              <a:sym typeface="微软雅黑"/>
            </a:endParaRPr>
          </a:p>
        </p:txBody>
      </p:sp>
      <p:sp>
        <p:nvSpPr>
          <p:cNvPr id="21" name="矩形: 圆角 20">
            <a:extLst>
              <a:ext uri="{FF2B5EF4-FFF2-40B4-BE49-F238E27FC236}">
                <a16:creationId xmlns:a16="http://schemas.microsoft.com/office/drawing/2014/main" id="{1EC18BE8-1662-4B3F-A0B4-67EA16732B12}"/>
              </a:ext>
            </a:extLst>
          </p:cNvPr>
          <p:cNvSpPr/>
          <p:nvPr/>
        </p:nvSpPr>
        <p:spPr>
          <a:xfrm>
            <a:off x="2477542" y="4116732"/>
            <a:ext cx="1653064" cy="1915541"/>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The firewall</a:t>
            </a:r>
            <a:endParaRPr lang="zh-CN" altLang="en-US" dirty="0">
              <a:solidFill>
                <a:schemeClr val="bg1"/>
              </a:solidFill>
              <a:latin typeface="微软雅黑"/>
              <a:ea typeface="微软雅黑"/>
              <a:sym typeface="微软雅黑"/>
            </a:endParaRPr>
          </a:p>
        </p:txBody>
      </p:sp>
      <p:sp>
        <p:nvSpPr>
          <p:cNvPr id="22" name="矩形: 圆角 21">
            <a:extLst>
              <a:ext uri="{FF2B5EF4-FFF2-40B4-BE49-F238E27FC236}">
                <a16:creationId xmlns:a16="http://schemas.microsoft.com/office/drawing/2014/main" id="{7C4773E4-663E-481F-81E1-456CEACE85A5}"/>
              </a:ext>
            </a:extLst>
          </p:cNvPr>
          <p:cNvSpPr/>
          <p:nvPr/>
        </p:nvSpPr>
        <p:spPr>
          <a:xfrm>
            <a:off x="2568982" y="4792665"/>
            <a:ext cx="1470184" cy="519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CGI</a:t>
            </a:r>
            <a:endParaRPr lang="zh-CN" altLang="en-US" dirty="0">
              <a:solidFill>
                <a:schemeClr val="bg1"/>
              </a:solidFill>
              <a:latin typeface="微软雅黑"/>
              <a:ea typeface="微软雅黑"/>
              <a:sym typeface="微软雅黑"/>
            </a:endParaRPr>
          </a:p>
        </p:txBody>
      </p:sp>
      <p:sp>
        <p:nvSpPr>
          <p:cNvPr id="23" name="矩形: 圆角 22">
            <a:extLst>
              <a:ext uri="{FF2B5EF4-FFF2-40B4-BE49-F238E27FC236}">
                <a16:creationId xmlns:a16="http://schemas.microsoft.com/office/drawing/2014/main" id="{4732EC29-5C43-486C-B39A-76136FAEE587}"/>
              </a:ext>
            </a:extLst>
          </p:cNvPr>
          <p:cNvSpPr/>
          <p:nvPr/>
        </p:nvSpPr>
        <p:spPr>
          <a:xfrm>
            <a:off x="2568982" y="5449057"/>
            <a:ext cx="1470184" cy="519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Logic Server</a:t>
            </a:r>
            <a:endParaRPr lang="zh-CN" altLang="en-US" dirty="0">
              <a:solidFill>
                <a:schemeClr val="bg1"/>
              </a:solidFill>
              <a:latin typeface="微软雅黑"/>
              <a:ea typeface="微软雅黑"/>
              <a:sym typeface="微软雅黑"/>
            </a:endParaRPr>
          </a:p>
        </p:txBody>
      </p:sp>
      <p:sp>
        <p:nvSpPr>
          <p:cNvPr id="25" name="矩形: 圆角 24">
            <a:extLst>
              <a:ext uri="{FF2B5EF4-FFF2-40B4-BE49-F238E27FC236}">
                <a16:creationId xmlns:a16="http://schemas.microsoft.com/office/drawing/2014/main" id="{791951EE-5707-4CED-A3E9-F3D4CD5DE0A3}"/>
              </a:ext>
            </a:extLst>
          </p:cNvPr>
          <p:cNvSpPr/>
          <p:nvPr/>
        </p:nvSpPr>
        <p:spPr>
          <a:xfrm>
            <a:off x="4757113" y="4116732"/>
            <a:ext cx="1653064" cy="1915541"/>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The firewall</a:t>
            </a:r>
            <a:endParaRPr lang="zh-CN" altLang="en-US" dirty="0">
              <a:solidFill>
                <a:schemeClr val="bg1"/>
              </a:solidFill>
              <a:latin typeface="微软雅黑"/>
              <a:ea typeface="微软雅黑"/>
              <a:sym typeface="微软雅黑"/>
            </a:endParaRPr>
          </a:p>
        </p:txBody>
      </p:sp>
      <p:sp>
        <p:nvSpPr>
          <p:cNvPr id="26" name="矩形: 圆角 25">
            <a:extLst>
              <a:ext uri="{FF2B5EF4-FFF2-40B4-BE49-F238E27FC236}">
                <a16:creationId xmlns:a16="http://schemas.microsoft.com/office/drawing/2014/main" id="{2737C0C0-3DFD-47F1-818E-C1D00788B515}"/>
              </a:ext>
            </a:extLst>
          </p:cNvPr>
          <p:cNvSpPr/>
          <p:nvPr/>
        </p:nvSpPr>
        <p:spPr>
          <a:xfrm>
            <a:off x="4848553" y="4792665"/>
            <a:ext cx="1470184" cy="519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CGI</a:t>
            </a:r>
            <a:endParaRPr lang="zh-CN" altLang="en-US" dirty="0">
              <a:solidFill>
                <a:schemeClr val="bg1"/>
              </a:solidFill>
              <a:latin typeface="微软雅黑"/>
              <a:ea typeface="微软雅黑"/>
              <a:sym typeface="微软雅黑"/>
            </a:endParaRPr>
          </a:p>
        </p:txBody>
      </p:sp>
      <p:sp>
        <p:nvSpPr>
          <p:cNvPr id="27" name="矩形: 圆角 26">
            <a:extLst>
              <a:ext uri="{FF2B5EF4-FFF2-40B4-BE49-F238E27FC236}">
                <a16:creationId xmlns:a16="http://schemas.microsoft.com/office/drawing/2014/main" id="{466045E3-0587-4F3C-9A46-5DD443221C36}"/>
              </a:ext>
            </a:extLst>
          </p:cNvPr>
          <p:cNvSpPr/>
          <p:nvPr/>
        </p:nvSpPr>
        <p:spPr>
          <a:xfrm>
            <a:off x="4848553" y="5449057"/>
            <a:ext cx="1470184" cy="519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Logic Server</a:t>
            </a:r>
            <a:endParaRPr lang="zh-CN" altLang="en-US" dirty="0">
              <a:solidFill>
                <a:schemeClr val="bg1"/>
              </a:solidFill>
              <a:latin typeface="微软雅黑"/>
              <a:ea typeface="微软雅黑"/>
              <a:sym typeface="微软雅黑"/>
            </a:endParaRPr>
          </a:p>
        </p:txBody>
      </p:sp>
      <p:sp>
        <p:nvSpPr>
          <p:cNvPr id="4" name="流程图: 磁盘 3">
            <a:extLst>
              <a:ext uri="{FF2B5EF4-FFF2-40B4-BE49-F238E27FC236}">
                <a16:creationId xmlns:a16="http://schemas.microsoft.com/office/drawing/2014/main" id="{026ED174-7B60-4942-8D2D-096A00FA71CD}"/>
              </a:ext>
            </a:extLst>
          </p:cNvPr>
          <p:cNvSpPr/>
          <p:nvPr/>
        </p:nvSpPr>
        <p:spPr>
          <a:xfrm>
            <a:off x="746522" y="6269000"/>
            <a:ext cx="2112746" cy="552333"/>
          </a:xfrm>
          <a:prstGeom prst="flowChartMagneticDisk">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bg1"/>
                </a:solidFill>
                <a:latin typeface="微软雅黑"/>
                <a:ea typeface="微软雅黑"/>
                <a:sym typeface="微软雅黑"/>
              </a:rPr>
              <a:t>TDSQL</a:t>
            </a:r>
            <a:endParaRPr lang="zh-CN" altLang="en-US" dirty="0">
              <a:solidFill>
                <a:schemeClr val="bg1"/>
              </a:solidFill>
              <a:latin typeface="微软雅黑"/>
              <a:ea typeface="微软雅黑"/>
              <a:sym typeface="微软雅黑"/>
            </a:endParaRPr>
          </a:p>
        </p:txBody>
      </p:sp>
      <p:sp>
        <p:nvSpPr>
          <p:cNvPr id="31" name="流程图: 磁盘 30">
            <a:extLst>
              <a:ext uri="{FF2B5EF4-FFF2-40B4-BE49-F238E27FC236}">
                <a16:creationId xmlns:a16="http://schemas.microsoft.com/office/drawing/2014/main" id="{6F9A40DC-A280-4EC0-BA3E-094DFEC35018}"/>
              </a:ext>
            </a:extLst>
          </p:cNvPr>
          <p:cNvSpPr/>
          <p:nvPr/>
        </p:nvSpPr>
        <p:spPr>
          <a:xfrm>
            <a:off x="3563115" y="6268999"/>
            <a:ext cx="2112746" cy="552333"/>
          </a:xfrm>
          <a:prstGeom prst="flowChartMagneticDisk">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TDSQL</a:t>
            </a:r>
            <a:endParaRPr lang="zh-CN" altLang="en-US" dirty="0">
              <a:solidFill>
                <a:schemeClr val="bg1"/>
              </a:solidFill>
              <a:latin typeface="微软雅黑"/>
              <a:ea typeface="微软雅黑"/>
              <a:sym typeface="微软雅黑"/>
            </a:endParaRPr>
          </a:p>
        </p:txBody>
      </p:sp>
      <p:sp>
        <p:nvSpPr>
          <p:cNvPr id="32" name="矩形: 圆角 31">
            <a:extLst>
              <a:ext uri="{FF2B5EF4-FFF2-40B4-BE49-F238E27FC236}">
                <a16:creationId xmlns:a16="http://schemas.microsoft.com/office/drawing/2014/main" id="{E50B3800-5AB6-4B27-8571-BD7E46D2C67D}"/>
              </a:ext>
            </a:extLst>
          </p:cNvPr>
          <p:cNvSpPr/>
          <p:nvPr/>
        </p:nvSpPr>
        <p:spPr>
          <a:xfrm>
            <a:off x="2568982" y="4176538"/>
            <a:ext cx="1470184" cy="5196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Risk Control</a:t>
            </a:r>
            <a:endParaRPr lang="zh-CN" altLang="en-US" dirty="0">
              <a:solidFill>
                <a:schemeClr val="bg1"/>
              </a:solidFill>
              <a:latin typeface="微软雅黑"/>
              <a:ea typeface="微软雅黑"/>
              <a:sym typeface="微软雅黑"/>
            </a:endParaRPr>
          </a:p>
        </p:txBody>
      </p:sp>
      <p:sp>
        <p:nvSpPr>
          <p:cNvPr id="33" name="矩形: 圆角 32">
            <a:extLst>
              <a:ext uri="{FF2B5EF4-FFF2-40B4-BE49-F238E27FC236}">
                <a16:creationId xmlns:a16="http://schemas.microsoft.com/office/drawing/2014/main" id="{3340D5B0-B86C-4489-A65D-AB4F183C94EA}"/>
              </a:ext>
            </a:extLst>
          </p:cNvPr>
          <p:cNvSpPr/>
          <p:nvPr/>
        </p:nvSpPr>
        <p:spPr>
          <a:xfrm>
            <a:off x="4845278" y="4189873"/>
            <a:ext cx="1470184" cy="5196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zh-CN" dirty="0">
                <a:solidFill>
                  <a:schemeClr val="bg1"/>
                </a:solidFill>
                <a:latin typeface="微软雅黑"/>
                <a:ea typeface="微软雅黑"/>
                <a:sym typeface="微软雅黑"/>
              </a:rPr>
              <a:t>Risk Control</a:t>
            </a:r>
            <a:endParaRPr lang="zh-CN" altLang="en-US" dirty="0">
              <a:solidFill>
                <a:schemeClr val="bg1"/>
              </a:solidFill>
              <a:latin typeface="微软雅黑"/>
              <a:ea typeface="微软雅黑"/>
              <a:sym typeface="微软雅黑"/>
            </a:endParaRPr>
          </a:p>
        </p:txBody>
      </p:sp>
      <p:pic>
        <p:nvPicPr>
          <p:cNvPr id="24" name="图片 23">
            <a:extLst>
              <a:ext uri="{FF2B5EF4-FFF2-40B4-BE49-F238E27FC236}">
                <a16:creationId xmlns:a16="http://schemas.microsoft.com/office/drawing/2014/main" id="{4CCAAC35-CA33-4B1B-B865-467938BAAB13}"/>
              </a:ext>
            </a:extLst>
          </p:cNvPr>
          <p:cNvPicPr>
            <a:picLocks noChangeAspect="1"/>
          </p:cNvPicPr>
          <p:nvPr/>
        </p:nvPicPr>
        <p:blipFill>
          <a:blip r:embed="rId4"/>
          <a:stretch>
            <a:fillRect/>
          </a:stretch>
        </p:blipFill>
        <p:spPr>
          <a:xfrm>
            <a:off x="10580714" y="392768"/>
            <a:ext cx="1069922" cy="191432"/>
          </a:xfrm>
          <a:prstGeom prst="rect">
            <a:avLst/>
          </a:prstGeom>
        </p:spPr>
      </p:pic>
    </p:spTree>
    <p:extLst>
      <p:ext uri="{BB962C8B-B14F-4D97-AF65-F5344CB8AC3E}">
        <p14:creationId xmlns:p14="http://schemas.microsoft.com/office/powerpoint/2010/main" val="162203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圆角 52"/>
          <p:cNvSpPr/>
          <p:nvPr/>
        </p:nvSpPr>
        <p:spPr bwMode="auto">
          <a:xfrm>
            <a:off x="7412274" y="2708234"/>
            <a:ext cx="1793631" cy="1098053"/>
          </a:xfrm>
          <a:prstGeom prst="roundRect">
            <a:avLst>
              <a:gd name="adj" fmla="val 7987"/>
            </a:avLst>
          </a:prstGeom>
          <a:solidFill>
            <a:srgbClr val="0950F9"/>
          </a:solidFill>
          <a:ln w="9525" cap="flat" cmpd="sng" algn="ctr">
            <a:solidFill>
              <a:schemeClr val="bg1">
                <a:lumMod val="95000"/>
              </a:schemeClr>
            </a:solidFill>
            <a:prstDash val="solid"/>
            <a:round/>
            <a:headEnd type="none" w="med" len="med"/>
            <a:tailEnd type="none" w="med" len="med"/>
          </a:ln>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a:latin typeface="微软雅黑"/>
              <a:ea typeface="微软雅黑"/>
              <a:cs typeface="+mn-ea"/>
              <a:sym typeface="微软雅黑"/>
            </a:endParaRPr>
          </a:p>
        </p:txBody>
      </p:sp>
      <p:sp>
        <p:nvSpPr>
          <p:cNvPr id="4" name="矩形: 圆角 53"/>
          <p:cNvSpPr/>
          <p:nvPr/>
        </p:nvSpPr>
        <p:spPr bwMode="auto">
          <a:xfrm>
            <a:off x="7972468" y="2950205"/>
            <a:ext cx="1793631" cy="1098053"/>
          </a:xfrm>
          <a:prstGeom prst="roundRect">
            <a:avLst>
              <a:gd name="adj" fmla="val 7109"/>
            </a:avLst>
          </a:prstGeom>
          <a:solidFill>
            <a:srgbClr val="0950F9"/>
          </a:solidFill>
          <a:ln w="9525" cap="flat" cmpd="sng" algn="ctr">
            <a:solidFill>
              <a:schemeClr val="bg1">
                <a:lumMod val="95000"/>
              </a:schemeClr>
            </a:solidFill>
            <a:prstDash val="solid"/>
            <a:round/>
            <a:headEnd type="none" w="med" len="med"/>
            <a:tailEnd type="none" w="med" len="med"/>
          </a:ln>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a:latin typeface="微软雅黑"/>
              <a:ea typeface="微软雅黑"/>
              <a:cs typeface="+mn-ea"/>
              <a:sym typeface="微软雅黑"/>
            </a:endParaRPr>
          </a:p>
        </p:txBody>
      </p:sp>
      <p:sp>
        <p:nvSpPr>
          <p:cNvPr id="5" name="矩形: 圆角 54"/>
          <p:cNvSpPr/>
          <p:nvPr/>
        </p:nvSpPr>
        <p:spPr bwMode="auto">
          <a:xfrm>
            <a:off x="8550831" y="3345328"/>
            <a:ext cx="1793631" cy="1098053"/>
          </a:xfrm>
          <a:prstGeom prst="roundRect">
            <a:avLst>
              <a:gd name="adj" fmla="val 6252"/>
            </a:avLst>
          </a:prstGeom>
          <a:solidFill>
            <a:srgbClr val="0950F9"/>
          </a:solidFill>
          <a:ln w="41275" cap="flat" cmpd="sng" algn="ctr">
            <a:solidFill>
              <a:schemeClr val="bg1">
                <a:lumMod val="95000"/>
              </a:schemeClr>
            </a:solidFill>
            <a:prstDash val="solid"/>
            <a:round/>
            <a:headEnd type="none" w="med" len="med"/>
            <a:tailEnd type="none" w="med" len="med"/>
          </a:ln>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
              <a:latin typeface="微软雅黑"/>
              <a:ea typeface="微软雅黑"/>
              <a:cs typeface="+mn-ea"/>
              <a:sym typeface="微软雅黑"/>
            </a:endParaRPr>
          </a:p>
        </p:txBody>
      </p:sp>
      <p:sp>
        <p:nvSpPr>
          <p:cNvPr id="7" name="矩形 6"/>
          <p:cNvSpPr/>
          <p:nvPr/>
        </p:nvSpPr>
        <p:spPr>
          <a:xfrm>
            <a:off x="657523" y="327343"/>
            <a:ext cx="5245667" cy="523220"/>
          </a:xfrm>
          <a:prstGeom prst="rect">
            <a:avLst/>
          </a:prstGeom>
        </p:spPr>
        <p:txBody>
          <a:bodyPr wrap="none">
            <a:spAutoFit/>
          </a:bodyPr>
          <a:lstStyle/>
          <a:p>
            <a:pPr hangingPunct="0"/>
            <a:r>
              <a:rPr kumimoji="1" lang="en-US" altLang="zh-CN" sz="2800" b="1" dirty="0">
                <a:solidFill>
                  <a:schemeClr val="bg1"/>
                </a:solidFill>
                <a:latin typeface="微软雅黑"/>
                <a:ea typeface="微软雅黑"/>
                <a:cs typeface="+mn-ea"/>
                <a:sym typeface="微软雅黑"/>
              </a:rPr>
              <a:t>Key differentiated features  </a:t>
            </a:r>
          </a:p>
        </p:txBody>
      </p:sp>
      <p:sp>
        <p:nvSpPr>
          <p:cNvPr id="8" name="矩形 7"/>
          <p:cNvSpPr/>
          <p:nvPr/>
        </p:nvSpPr>
        <p:spPr>
          <a:xfrm>
            <a:off x="2754427" y="1292498"/>
            <a:ext cx="2359849" cy="372745"/>
          </a:xfrm>
          <a:prstGeom prst="rect">
            <a:avLst/>
          </a:prstGeom>
        </p:spPr>
        <p:txBody>
          <a:bodyPr wrap="square" lIns="68580" tIns="34290" rIns="68580" bIns="34290">
            <a:spAutoFit/>
          </a:bodyPr>
          <a:lstStyle/>
          <a:p>
            <a:pPr>
              <a:lnSpc>
                <a:spcPct val="90000"/>
              </a:lnSpc>
              <a:spcBef>
                <a:spcPts val="750"/>
              </a:spcBef>
            </a:pPr>
            <a:r>
              <a:rPr lang="en-US" altLang="zh-CN" sz="2200" dirty="0" err="1">
                <a:solidFill>
                  <a:schemeClr val="bg1"/>
                </a:solidFill>
                <a:latin typeface="微软雅黑"/>
                <a:ea typeface="微软雅黑"/>
                <a:cs typeface="+mn-ea"/>
                <a:sym typeface="微软雅黑"/>
              </a:rPr>
              <a:t>Redis</a:t>
            </a:r>
            <a:r>
              <a:rPr lang="zh-CN" altLang="en-US" sz="2200" dirty="0">
                <a:solidFill>
                  <a:schemeClr val="bg1"/>
                </a:solidFill>
                <a:latin typeface="微软雅黑"/>
                <a:ea typeface="微软雅黑"/>
                <a:cs typeface="+mn-ea"/>
                <a:sym typeface="微软雅黑"/>
              </a:rPr>
              <a:t> </a:t>
            </a:r>
            <a:r>
              <a:rPr lang="en-US" altLang="zh-CN" sz="2200" dirty="0">
                <a:solidFill>
                  <a:schemeClr val="bg1"/>
                </a:solidFill>
                <a:latin typeface="微软雅黑"/>
                <a:ea typeface="微软雅黑"/>
                <a:cs typeface="+mn-ea"/>
                <a:sym typeface="微软雅黑"/>
              </a:rPr>
              <a:t>4.0 Cluster</a:t>
            </a:r>
          </a:p>
        </p:txBody>
      </p:sp>
      <p:cxnSp>
        <p:nvCxnSpPr>
          <p:cNvPr id="9" name="直接连接符 8"/>
          <p:cNvCxnSpPr/>
          <p:nvPr/>
        </p:nvCxnSpPr>
        <p:spPr bwMode="auto">
          <a:xfrm>
            <a:off x="6183630" y="4936490"/>
            <a:ext cx="0" cy="1012825"/>
          </a:xfrm>
          <a:prstGeom prst="line">
            <a:avLst/>
          </a:prstGeom>
          <a:solidFill>
            <a:schemeClr val="accent1"/>
          </a:solidFill>
          <a:ln w="12700" cap="flat" cmpd="sng" algn="ctr">
            <a:solidFill>
              <a:srgbClr val="0950F9"/>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文本框 11"/>
          <p:cNvSpPr txBox="1"/>
          <p:nvPr/>
        </p:nvSpPr>
        <p:spPr>
          <a:xfrm>
            <a:off x="1069114" y="4919980"/>
            <a:ext cx="4513580" cy="1189556"/>
          </a:xfrm>
          <a:prstGeom prst="rect">
            <a:avLst/>
          </a:prstGeom>
          <a:noFill/>
        </p:spPr>
        <p:txBody>
          <a:bodyPr wrap="square" lIns="68580" tIns="34290" rIns="68580" bIns="34290" rtlCol="0">
            <a:spAutoFit/>
          </a:bodyPr>
          <a:lstStyle/>
          <a:p>
            <a:pPr>
              <a:lnSpc>
                <a:spcPct val="130000"/>
              </a:lnSpc>
              <a:spcBef>
                <a:spcPts val="0"/>
              </a:spcBef>
              <a:spcAft>
                <a:spcPts val="0"/>
              </a:spcAft>
            </a:pPr>
            <a:r>
              <a:rPr lang="en-US" altLang="zh-CN" sz="1400" dirty="0">
                <a:solidFill>
                  <a:schemeClr val="bg1"/>
                </a:solidFill>
                <a:latin typeface="微软雅黑"/>
                <a:ea typeface="微软雅黑"/>
                <a:cs typeface="+mn-ea"/>
                <a:sym typeface="微软雅黑"/>
              </a:rPr>
              <a:t>More than 10 millions QPS for the cluster and 4TB data in memory</a:t>
            </a:r>
          </a:p>
          <a:p>
            <a:pPr>
              <a:lnSpc>
                <a:spcPct val="130000"/>
              </a:lnSpc>
            </a:pPr>
            <a:r>
              <a:rPr lang="en-US" altLang="zh-CN" sz="1400" dirty="0">
                <a:solidFill>
                  <a:schemeClr val="bg1"/>
                </a:solidFill>
                <a:latin typeface="微软雅黑"/>
                <a:ea typeface="微软雅黑"/>
                <a:cs typeface="+mn-ea"/>
                <a:sym typeface="微软雅黑"/>
              </a:rPr>
              <a:t>Scale in 3 </a:t>
            </a:r>
            <a:r>
              <a:rPr lang="en-US" altLang="zh-CN" sz="1400" dirty="0">
                <a:solidFill>
                  <a:schemeClr val="bg1"/>
                </a:solidFill>
                <a:latin typeface="微软雅黑"/>
                <a:ea typeface="微软雅黑"/>
                <a:sym typeface="微软雅黑"/>
              </a:rPr>
              <a:t>dimensions </a:t>
            </a:r>
          </a:p>
          <a:p>
            <a:pPr>
              <a:lnSpc>
                <a:spcPct val="130000"/>
              </a:lnSpc>
            </a:pPr>
            <a:r>
              <a:rPr lang="en-US" altLang="zh-CN" sz="1400" dirty="0">
                <a:solidFill>
                  <a:schemeClr val="bg1"/>
                </a:solidFill>
                <a:latin typeface="微软雅黑"/>
                <a:ea typeface="微软雅黑"/>
                <a:cs typeface="+mn-ea"/>
                <a:sym typeface="微软雅黑"/>
              </a:rPr>
              <a:t>Scale without disconnection</a:t>
            </a:r>
          </a:p>
        </p:txBody>
      </p:sp>
      <p:sp>
        <p:nvSpPr>
          <p:cNvPr id="11" name="内容占位符 2"/>
          <p:cNvSpPr>
            <a:spLocks noGrp="1"/>
          </p:cNvSpPr>
          <p:nvPr/>
        </p:nvSpPr>
        <p:spPr>
          <a:xfrm>
            <a:off x="6431747" y="4228116"/>
            <a:ext cx="3697373" cy="1685654"/>
          </a:xfrm>
          <a:prstGeom prst="rect">
            <a:avLst/>
          </a:prstGeom>
          <a:noFill/>
          <a:ln>
            <a:noFill/>
          </a:ln>
        </p:spPr>
        <p:txBody>
          <a:bodyPr vert="horz" wrap="square" lIns="68580" tIns="34290" rIns="68580" bIns="34290" numCol="1" anchor="t" anchorCtr="0" compatLnSpc="1"/>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9pPr>
          </a:lstStyle>
          <a:p>
            <a:endParaRPr lang="en-US" altLang="zh-CN" dirty="0">
              <a:solidFill>
                <a:schemeClr val="bg1"/>
              </a:solidFill>
              <a:latin typeface="微软雅黑"/>
              <a:ea typeface="微软雅黑"/>
              <a:cs typeface="+mn-ea"/>
              <a:sym typeface="微软雅黑"/>
            </a:endParaRPr>
          </a:p>
          <a:p>
            <a:pPr marL="0" indent="0">
              <a:buNone/>
            </a:pPr>
            <a:r>
              <a:rPr lang="en-US" altLang="zh-CN" dirty="0">
                <a:solidFill>
                  <a:schemeClr val="bg1"/>
                </a:solidFill>
                <a:latin typeface="微软雅黑"/>
                <a:ea typeface="微软雅黑"/>
                <a:cs typeface="+mn-ea"/>
                <a:sym typeface="微软雅黑"/>
              </a:rPr>
              <a:t> </a:t>
            </a:r>
          </a:p>
        </p:txBody>
      </p:sp>
      <p:sp>
        <p:nvSpPr>
          <p:cNvPr id="12" name="文本框 13"/>
          <p:cNvSpPr txBox="1"/>
          <p:nvPr/>
        </p:nvSpPr>
        <p:spPr>
          <a:xfrm>
            <a:off x="6819900" y="4936490"/>
            <a:ext cx="5076825" cy="1189556"/>
          </a:xfrm>
          <a:prstGeom prst="rect">
            <a:avLst/>
          </a:prstGeom>
          <a:noFill/>
          <a:ln>
            <a:solidFill>
              <a:schemeClr val="accent1"/>
            </a:solidFill>
          </a:ln>
        </p:spPr>
        <p:txBody>
          <a:bodyPr wrap="square" lIns="68580" tIns="34290" rIns="68580" bIns="34290" rtlCol="0">
            <a:spAutoFit/>
          </a:bodyPr>
          <a:lstStyle/>
          <a:p>
            <a:pPr>
              <a:lnSpc>
                <a:spcPct val="130000"/>
              </a:lnSpc>
            </a:pPr>
            <a:r>
              <a:rPr kumimoji="1" lang="en-US" altLang="zh-CN" sz="1400" dirty="0" err="1">
                <a:solidFill>
                  <a:schemeClr val="bg1"/>
                </a:solidFill>
                <a:latin typeface="微软雅黑"/>
                <a:ea typeface="微软雅黑"/>
                <a:cs typeface="+mn-ea"/>
                <a:sym typeface="微软雅黑"/>
              </a:rPr>
              <a:t>Coroutine</a:t>
            </a:r>
            <a:r>
              <a:rPr kumimoji="1" lang="en-US" altLang="zh-CN" sz="1400" dirty="0">
                <a:solidFill>
                  <a:schemeClr val="bg1"/>
                </a:solidFill>
                <a:latin typeface="微软雅黑"/>
                <a:ea typeface="微软雅黑"/>
                <a:cs typeface="+mn-ea"/>
                <a:sym typeface="微软雅黑"/>
              </a:rPr>
              <a:t> +Multithread</a:t>
            </a:r>
          </a:p>
          <a:p>
            <a:pPr>
              <a:lnSpc>
                <a:spcPct val="130000"/>
              </a:lnSpc>
            </a:pPr>
            <a:r>
              <a:rPr kumimoji="1" lang="en-US" altLang="zh-CN" sz="1400" dirty="0">
                <a:solidFill>
                  <a:schemeClr val="bg1"/>
                </a:solidFill>
                <a:latin typeface="微软雅黑"/>
                <a:ea typeface="微软雅黑"/>
                <a:cs typeface="+mn-ea"/>
                <a:sym typeface="微软雅黑"/>
              </a:rPr>
              <a:t>Cache  --LRU- SSD</a:t>
            </a:r>
          </a:p>
          <a:p>
            <a:pPr>
              <a:lnSpc>
                <a:spcPct val="130000"/>
              </a:lnSpc>
              <a:spcBef>
                <a:spcPts val="0"/>
              </a:spcBef>
              <a:spcAft>
                <a:spcPts val="0"/>
              </a:spcAft>
            </a:pPr>
            <a:r>
              <a:rPr kumimoji="1" lang="en-US" altLang="zh-CN" sz="1400" dirty="0">
                <a:solidFill>
                  <a:schemeClr val="bg1"/>
                </a:solidFill>
                <a:latin typeface="微软雅黑"/>
                <a:ea typeface="微软雅黑"/>
                <a:cs typeface="+mn-ea"/>
                <a:sym typeface="微软雅黑"/>
              </a:rPr>
              <a:t>memory use  rate </a:t>
            </a:r>
            <a:r>
              <a:rPr lang="en-US" altLang="zh-CN" sz="1400" dirty="0">
                <a:solidFill>
                  <a:schemeClr val="bg1"/>
                </a:solidFill>
                <a:latin typeface="微软雅黑"/>
                <a:ea typeface="微软雅黑"/>
                <a:sym typeface="微软雅黑"/>
              </a:rPr>
              <a:t>increase by </a:t>
            </a:r>
            <a:r>
              <a:rPr kumimoji="1" lang="en-US" altLang="zh-CN" sz="1400" dirty="0">
                <a:solidFill>
                  <a:schemeClr val="bg1"/>
                </a:solidFill>
                <a:latin typeface="微软雅黑"/>
                <a:ea typeface="微软雅黑"/>
                <a:cs typeface="+mn-ea"/>
                <a:sym typeface="微软雅黑"/>
              </a:rPr>
              <a:t>20+%</a:t>
            </a:r>
          </a:p>
          <a:p>
            <a:pPr>
              <a:lnSpc>
                <a:spcPct val="130000"/>
              </a:lnSpc>
              <a:spcBef>
                <a:spcPts val="0"/>
              </a:spcBef>
              <a:spcAft>
                <a:spcPts val="0"/>
              </a:spcAft>
            </a:pPr>
            <a:r>
              <a:rPr lang="en-US" altLang="zh-CN" sz="1400" dirty="0">
                <a:solidFill>
                  <a:schemeClr val="bg1">
                    <a:lumMod val="95000"/>
                  </a:schemeClr>
                </a:solidFill>
                <a:latin typeface="微软雅黑"/>
                <a:ea typeface="微软雅黑"/>
                <a:cs typeface="+mn-ea"/>
                <a:sym typeface="微软雅黑"/>
              </a:rPr>
              <a:t>Availability :</a:t>
            </a:r>
            <a:r>
              <a:rPr kumimoji="1" lang="en-US" altLang="zh-CN" sz="1400" dirty="0">
                <a:solidFill>
                  <a:schemeClr val="bg1"/>
                </a:solidFill>
                <a:latin typeface="微软雅黑"/>
                <a:ea typeface="微软雅黑"/>
                <a:cs typeface="+mn-ea"/>
                <a:sym typeface="微软雅黑"/>
              </a:rPr>
              <a:t>99.99%</a:t>
            </a:r>
          </a:p>
        </p:txBody>
      </p:sp>
      <p:sp>
        <p:nvSpPr>
          <p:cNvPr id="13" name="文本框 41"/>
          <p:cNvSpPr txBox="1"/>
          <p:nvPr/>
        </p:nvSpPr>
        <p:spPr>
          <a:xfrm>
            <a:off x="4775200" y="1863725"/>
            <a:ext cx="1501024" cy="338554"/>
          </a:xfrm>
          <a:prstGeom prst="rect">
            <a:avLst/>
          </a:prstGeom>
          <a:noFill/>
        </p:spPr>
        <p:txBody>
          <a:bodyPr wrap="square" rtlCol="0">
            <a:spAutoFit/>
          </a:bodyPr>
          <a:lstStyle/>
          <a:p>
            <a:r>
              <a:rPr lang="en-US" altLang="zh-CN" sz="1600" dirty="0">
                <a:solidFill>
                  <a:schemeClr val="bg1"/>
                </a:solidFill>
                <a:latin typeface="微软雅黑"/>
                <a:ea typeface="微软雅黑"/>
                <a:cs typeface="+mn-ea"/>
                <a:sym typeface="微软雅黑"/>
              </a:rPr>
              <a:t>R/W Splitting</a:t>
            </a:r>
            <a:endParaRPr lang="zh-CN" altLang="en-US" sz="1600" dirty="0">
              <a:solidFill>
                <a:schemeClr val="bg1"/>
              </a:solidFill>
              <a:latin typeface="微软雅黑"/>
              <a:ea typeface="微软雅黑"/>
              <a:cs typeface="+mn-ea"/>
              <a:sym typeface="微软雅黑"/>
            </a:endParaRPr>
          </a:p>
        </p:txBody>
      </p:sp>
      <p:grpSp>
        <p:nvGrpSpPr>
          <p:cNvPr id="14" name="组合 13"/>
          <p:cNvGrpSpPr/>
          <p:nvPr/>
        </p:nvGrpSpPr>
        <p:grpSpPr>
          <a:xfrm>
            <a:off x="4052929" y="2619963"/>
            <a:ext cx="2524104" cy="1640987"/>
            <a:chOff x="2389587" y="1588000"/>
            <a:chExt cx="2524104" cy="1640987"/>
          </a:xfrm>
        </p:grpSpPr>
        <p:sp>
          <p:nvSpPr>
            <p:cNvPr id="15" name="矩形: 剪去单角 13"/>
            <p:cNvSpPr/>
            <p:nvPr/>
          </p:nvSpPr>
          <p:spPr bwMode="auto">
            <a:xfrm>
              <a:off x="2389587" y="2427908"/>
              <a:ext cx="908538" cy="448293"/>
            </a:xfrm>
            <a:prstGeom prst="snip1Rect">
              <a:avLst/>
            </a:prstGeom>
            <a:solidFill>
              <a:srgbClr val="118FFF"/>
            </a:solidFill>
            <a:ln w="9525" cap="flat" cmpd="sng" algn="ctr">
              <a:solidFill>
                <a:schemeClr val="bg1">
                  <a:lumMod val="95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微软雅黑"/>
                <a:ea typeface="微软雅黑"/>
                <a:cs typeface="+mn-ea"/>
                <a:sym typeface="微软雅黑"/>
              </a:endParaRPr>
            </a:p>
          </p:txBody>
        </p:sp>
        <p:sp>
          <p:nvSpPr>
            <p:cNvPr id="16" name="矩形: 剪去单角 29"/>
            <p:cNvSpPr/>
            <p:nvPr/>
          </p:nvSpPr>
          <p:spPr bwMode="auto">
            <a:xfrm>
              <a:off x="2541987" y="2580308"/>
              <a:ext cx="908538" cy="448293"/>
            </a:xfrm>
            <a:prstGeom prst="snip1Rect">
              <a:avLst/>
            </a:prstGeom>
            <a:solidFill>
              <a:srgbClr val="118FFF"/>
            </a:solidFill>
            <a:ln w="9525" cap="flat" cmpd="sng" algn="ctr">
              <a:solidFill>
                <a:schemeClr val="bg1">
                  <a:lumMod val="95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微软雅黑"/>
                <a:ea typeface="微软雅黑"/>
                <a:cs typeface="+mn-ea"/>
                <a:sym typeface="微软雅黑"/>
              </a:endParaRPr>
            </a:p>
          </p:txBody>
        </p:sp>
        <p:sp>
          <p:nvSpPr>
            <p:cNvPr id="17" name="矩形: 剪去单角 30"/>
            <p:cNvSpPr/>
            <p:nvPr/>
          </p:nvSpPr>
          <p:spPr bwMode="auto">
            <a:xfrm>
              <a:off x="2694387" y="2732708"/>
              <a:ext cx="908538" cy="448293"/>
            </a:xfrm>
            <a:prstGeom prst="snip1Rect">
              <a:avLst/>
            </a:prstGeom>
            <a:solidFill>
              <a:srgbClr val="118FFF"/>
            </a:solidFill>
            <a:ln w="9525" cap="flat" cmpd="sng" algn="ctr">
              <a:solidFill>
                <a:schemeClr val="bg1">
                  <a:lumMod val="95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90000"/>
                </a:lnSpc>
                <a:spcBef>
                  <a:spcPct val="0"/>
                </a:spcBef>
                <a:spcAft>
                  <a:spcPct val="0"/>
                </a:spcAft>
                <a:buClrTx/>
                <a:buSzTx/>
                <a:buFontTx/>
                <a:buNone/>
              </a:pPr>
              <a:r>
                <a:rPr kumimoji="0" lang="en-US" altLang="zh-CN" sz="1200" b="0" i="0" u="none" strike="noStrike" cap="none" normalizeH="0" baseline="0" dirty="0">
                  <a:ln>
                    <a:noFill/>
                  </a:ln>
                  <a:solidFill>
                    <a:schemeClr val="bg1"/>
                  </a:solidFill>
                  <a:effectLst/>
                  <a:latin typeface="微软雅黑"/>
                  <a:ea typeface="微软雅黑"/>
                  <a:cs typeface="+mn-ea"/>
                  <a:sym typeface="微软雅黑"/>
                </a:rPr>
                <a:t>shard1</a:t>
              </a:r>
            </a:p>
            <a:p>
              <a:pPr marL="0" marR="0" indent="0" algn="l" defTabSz="914400" rtl="0" eaLnBrk="0" fontAlgn="base" latinLnBrk="0" hangingPunct="0">
                <a:lnSpc>
                  <a:spcPct val="90000"/>
                </a:lnSpc>
                <a:spcBef>
                  <a:spcPct val="0"/>
                </a:spcBef>
                <a:spcAft>
                  <a:spcPct val="0"/>
                </a:spcAft>
                <a:buClrTx/>
                <a:buSzTx/>
                <a:buFontTx/>
                <a:buNone/>
              </a:pPr>
              <a:r>
                <a:rPr lang="en-US" altLang="zh-CN" sz="1200" dirty="0">
                  <a:solidFill>
                    <a:schemeClr val="bg1"/>
                  </a:solidFill>
                  <a:latin typeface="微软雅黑"/>
                  <a:ea typeface="微软雅黑"/>
                  <a:cs typeface="+mn-ea"/>
                  <a:sym typeface="微软雅黑"/>
                </a:rPr>
                <a:t>Replica 3</a:t>
              </a:r>
              <a:endParaRPr kumimoji="0" lang="en-US" altLang="zh-CN" sz="1200" b="0" i="0" u="none" strike="noStrike" cap="none" normalizeH="0" baseline="0" dirty="0">
                <a:ln>
                  <a:noFill/>
                </a:ln>
                <a:solidFill>
                  <a:schemeClr val="bg1"/>
                </a:solidFill>
                <a:effectLst/>
                <a:latin typeface="微软雅黑"/>
                <a:ea typeface="微软雅黑"/>
                <a:cs typeface="+mn-ea"/>
                <a:sym typeface="微软雅黑"/>
              </a:endParaRPr>
            </a:p>
          </p:txBody>
        </p:sp>
        <p:sp>
          <p:nvSpPr>
            <p:cNvPr id="18" name="矩形: 剪去单角 31"/>
            <p:cNvSpPr/>
            <p:nvPr/>
          </p:nvSpPr>
          <p:spPr bwMode="auto">
            <a:xfrm>
              <a:off x="3704343" y="2421371"/>
              <a:ext cx="908538" cy="448293"/>
            </a:xfrm>
            <a:prstGeom prst="snip1Rect">
              <a:avLst/>
            </a:prstGeom>
            <a:solidFill>
              <a:srgbClr val="18BDD3"/>
            </a:solidFill>
            <a:ln w="9525" cap="flat" cmpd="sng" algn="ctr">
              <a:solidFill>
                <a:schemeClr val="bg1">
                  <a:lumMod val="95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400" b="0" i="0" u="none" strike="noStrike" cap="none" normalizeH="0" baseline="0">
                <a:ln>
                  <a:noFill/>
                </a:ln>
                <a:solidFill>
                  <a:schemeClr val="tx1"/>
                </a:solidFill>
                <a:effectLst/>
                <a:latin typeface="微软雅黑"/>
                <a:ea typeface="微软雅黑"/>
                <a:cs typeface="+mn-ea"/>
                <a:sym typeface="微软雅黑"/>
              </a:endParaRPr>
            </a:p>
          </p:txBody>
        </p:sp>
        <p:sp>
          <p:nvSpPr>
            <p:cNvPr id="19" name="矩形: 圆顶角 15"/>
            <p:cNvSpPr/>
            <p:nvPr/>
          </p:nvSpPr>
          <p:spPr bwMode="auto">
            <a:xfrm>
              <a:off x="3021434" y="1588000"/>
              <a:ext cx="984739" cy="519232"/>
            </a:xfrm>
            <a:prstGeom prst="round2SameRect">
              <a:avLst/>
            </a:prstGeom>
            <a:solidFill>
              <a:srgbClr val="0950F9"/>
            </a:solidFill>
            <a:ln w="9525" cap="flat" cmpd="sng" algn="ctr">
              <a:noFill/>
              <a:prstDash val="solid"/>
              <a:round/>
              <a:headEnd type="none" w="med" len="med"/>
              <a:tailEnd type="none" w="med" len="med"/>
            </a:ln>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40000"/>
                </a:lnSpc>
              </a:pPr>
              <a:r>
                <a:rPr lang="en-US" altLang="zh-CN" sz="1400" dirty="0">
                  <a:solidFill>
                    <a:schemeClr val="bg1"/>
                  </a:solidFill>
                  <a:latin typeface="微软雅黑"/>
                  <a:ea typeface="微软雅黑"/>
                  <a:cs typeface="+mn-ea"/>
                  <a:sym typeface="微软雅黑"/>
                </a:rPr>
                <a:t>proxy</a:t>
              </a:r>
            </a:p>
          </p:txBody>
        </p:sp>
        <p:cxnSp>
          <p:nvCxnSpPr>
            <p:cNvPr id="20" name="直接箭头连接符 19"/>
            <p:cNvCxnSpPr>
              <a:stCxn id="19" idx="1"/>
              <a:endCxn id="15" idx="3"/>
            </p:cNvCxnSpPr>
            <p:nvPr/>
          </p:nvCxnSpPr>
          <p:spPr bwMode="auto">
            <a:xfrm flipH="1">
              <a:off x="2843856" y="2107232"/>
              <a:ext cx="669948" cy="320676"/>
            </a:xfrm>
            <a:prstGeom prst="straightConnector1">
              <a:avLst/>
            </a:prstGeom>
            <a:solidFill>
              <a:schemeClr val="accent1"/>
            </a:solidFill>
            <a:ln w="19050" cap="flat" cmpd="sng" algn="ctr">
              <a:solidFill>
                <a:srgbClr val="0950F9"/>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接箭头连接符 20"/>
            <p:cNvCxnSpPr>
              <a:stCxn id="19" idx="1"/>
              <a:endCxn id="18" idx="3"/>
            </p:cNvCxnSpPr>
            <p:nvPr/>
          </p:nvCxnSpPr>
          <p:spPr bwMode="auto">
            <a:xfrm>
              <a:off x="3513804" y="2107232"/>
              <a:ext cx="644808" cy="314139"/>
            </a:xfrm>
            <a:prstGeom prst="straightConnector1">
              <a:avLst/>
            </a:prstGeom>
            <a:solidFill>
              <a:schemeClr val="accent1"/>
            </a:solidFill>
            <a:ln w="19050" cap="flat" cmpd="sng" algn="ctr">
              <a:solidFill>
                <a:srgbClr val="0950F9"/>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矩形: 剪去单角 40"/>
            <p:cNvSpPr/>
            <p:nvPr/>
          </p:nvSpPr>
          <p:spPr bwMode="auto">
            <a:xfrm>
              <a:off x="4005153" y="2780694"/>
              <a:ext cx="908538" cy="448293"/>
            </a:xfrm>
            <a:prstGeom prst="snip1Rect">
              <a:avLst/>
            </a:prstGeom>
            <a:solidFill>
              <a:srgbClr val="18BDD3"/>
            </a:solidFill>
            <a:ln w="9525" cap="flat" cmpd="sng" algn="ctr">
              <a:solidFill>
                <a:schemeClr val="bg1">
                  <a:lumMod val="95000"/>
                </a:schemeClr>
              </a:solidFill>
              <a:prstDash val="solid"/>
              <a:round/>
              <a:headEnd type="none" w="med" len="med"/>
              <a:tailEnd type="none" w="med" len="med"/>
            </a:ln>
          </p:spPr>
          <p:txBody>
            <a:bodyPr vert="horz" wrap="square" lIns="91440" tIns="45720" rIns="91440" bIns="45720" numCol="1" rtlCol="0" anchor="t" anchorCtr="0" compatLnSpc="1"/>
            <a:lstStyle/>
            <a:p>
              <a:r>
                <a:rPr lang="zh-CN" altLang="en-US" sz="1200" dirty="0">
                  <a:latin typeface="微软雅黑"/>
                  <a:ea typeface="微软雅黑"/>
                  <a:cs typeface="+mn-ea"/>
                  <a:sym typeface="微软雅黑"/>
                </a:rPr>
                <a:t>分片</a:t>
              </a:r>
              <a:r>
                <a:rPr lang="en-US" altLang="zh-CN" sz="1200" dirty="0">
                  <a:latin typeface="微软雅黑"/>
                  <a:ea typeface="微软雅黑"/>
                  <a:cs typeface="+mn-ea"/>
                  <a:sym typeface="微软雅黑"/>
                </a:rPr>
                <a:t>2</a:t>
              </a:r>
              <a:r>
                <a:rPr lang="zh-CN" altLang="en-US" sz="1200" dirty="0">
                  <a:latin typeface="微软雅黑"/>
                  <a:ea typeface="微软雅黑"/>
                  <a:cs typeface="+mn-ea"/>
                  <a:sym typeface="微软雅黑"/>
                </a:rPr>
                <a:t> </a:t>
              </a:r>
              <a:r>
                <a:rPr lang="en-US" altLang="zh-CN" sz="1200" dirty="0">
                  <a:latin typeface="微软雅黑"/>
                  <a:ea typeface="微软雅黑"/>
                  <a:cs typeface="+mn-ea"/>
                  <a:sym typeface="微软雅黑"/>
                </a:rPr>
                <a:t>2</a:t>
              </a:r>
              <a:endParaRPr lang="zh-CN" altLang="en-US" sz="1200" dirty="0">
                <a:latin typeface="微软雅黑"/>
                <a:ea typeface="微软雅黑"/>
                <a:cs typeface="+mn-ea"/>
                <a:sym typeface="微软雅黑"/>
              </a:endParaRPr>
            </a:p>
          </p:txBody>
        </p:sp>
        <p:sp>
          <p:nvSpPr>
            <p:cNvPr id="23" name="矩形: 剪去单角 32"/>
            <p:cNvSpPr/>
            <p:nvPr/>
          </p:nvSpPr>
          <p:spPr bwMode="auto">
            <a:xfrm>
              <a:off x="3856632" y="2580308"/>
              <a:ext cx="908538" cy="448293"/>
            </a:xfrm>
            <a:prstGeom prst="snip1Rect">
              <a:avLst/>
            </a:prstGeom>
            <a:solidFill>
              <a:srgbClr val="18BDD3"/>
            </a:solidFill>
            <a:ln w="9525" cap="flat" cmpd="sng" algn="ctr">
              <a:solidFill>
                <a:schemeClr val="bg1">
                  <a:lumMod val="95000"/>
                </a:schemeClr>
              </a:solidFill>
              <a:prstDash val="solid"/>
              <a:round/>
              <a:headEnd type="none" w="med" len="med"/>
              <a:tailEnd type="none" w="med" len="med"/>
            </a:ln>
          </p:spPr>
          <p:txBody>
            <a:bodyPr vert="horz" wrap="square" lIns="91440" tIns="45720" rIns="91440" bIns="45720" numCol="1" rtlCol="0" anchor="t" anchorCtr="0" compatLnSpc="1"/>
            <a:lstStyle/>
            <a:p>
              <a:pPr>
                <a:lnSpc>
                  <a:spcPct val="80000"/>
                </a:lnSpc>
              </a:pPr>
              <a:r>
                <a:rPr lang="en-US" altLang="zh-CN" sz="1200" dirty="0">
                  <a:solidFill>
                    <a:schemeClr val="bg1"/>
                  </a:solidFill>
                  <a:latin typeface="微软雅黑"/>
                  <a:ea typeface="微软雅黑"/>
                  <a:cs typeface="+mn-ea"/>
                  <a:sym typeface="微软雅黑"/>
                </a:rPr>
                <a:t>shard2</a:t>
              </a:r>
              <a:r>
                <a:rPr lang="zh-CN" altLang="en-US" sz="1200" dirty="0">
                  <a:solidFill>
                    <a:schemeClr val="bg1"/>
                  </a:solidFill>
                  <a:latin typeface="微软雅黑"/>
                  <a:ea typeface="微软雅黑"/>
                  <a:cs typeface="+mn-ea"/>
                  <a:sym typeface="微软雅黑"/>
                </a:rPr>
                <a:t> </a:t>
              </a:r>
              <a:endParaRPr lang="en-US" altLang="zh-CN" sz="1200" dirty="0">
                <a:solidFill>
                  <a:schemeClr val="bg1"/>
                </a:solidFill>
                <a:latin typeface="微软雅黑"/>
                <a:ea typeface="微软雅黑"/>
                <a:cs typeface="+mn-ea"/>
                <a:sym typeface="微软雅黑"/>
              </a:endParaRPr>
            </a:p>
            <a:p>
              <a:pPr>
                <a:lnSpc>
                  <a:spcPct val="80000"/>
                </a:lnSpc>
              </a:pPr>
              <a:r>
                <a:rPr lang="en-US" altLang="zh-CN" sz="1200" dirty="0">
                  <a:solidFill>
                    <a:schemeClr val="bg1"/>
                  </a:solidFill>
                  <a:latin typeface="微软雅黑"/>
                  <a:ea typeface="微软雅黑"/>
                  <a:cs typeface="+mn-ea"/>
                  <a:sym typeface="微软雅黑"/>
                </a:rPr>
                <a:t>replica2</a:t>
              </a:r>
            </a:p>
          </p:txBody>
        </p:sp>
        <p:cxnSp>
          <p:nvCxnSpPr>
            <p:cNvPr id="24" name="直接箭头连接符 23"/>
            <p:cNvCxnSpPr>
              <a:stCxn id="19" idx="1"/>
            </p:cNvCxnSpPr>
            <p:nvPr/>
          </p:nvCxnSpPr>
          <p:spPr bwMode="auto">
            <a:xfrm flipH="1">
              <a:off x="2389587" y="2107232"/>
              <a:ext cx="1124217" cy="267056"/>
            </a:xfrm>
            <a:prstGeom prst="straightConnector1">
              <a:avLst/>
            </a:prstGeom>
            <a:solidFill>
              <a:schemeClr val="accent1"/>
            </a:solidFill>
            <a:ln w="19050" cap="flat" cmpd="sng" algn="ctr">
              <a:solidFill>
                <a:srgbClr val="0950F9"/>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矩形 24"/>
          <p:cNvSpPr/>
          <p:nvPr/>
        </p:nvSpPr>
        <p:spPr>
          <a:xfrm>
            <a:off x="7182904" y="1292498"/>
            <a:ext cx="2359849" cy="372745"/>
          </a:xfrm>
          <a:prstGeom prst="rect">
            <a:avLst/>
          </a:prstGeom>
        </p:spPr>
        <p:txBody>
          <a:bodyPr wrap="square" lIns="68580" tIns="34290" rIns="68580" bIns="34290">
            <a:spAutoFit/>
          </a:bodyPr>
          <a:lstStyle/>
          <a:p>
            <a:pPr algn="ctr">
              <a:lnSpc>
                <a:spcPct val="90000"/>
              </a:lnSpc>
              <a:spcBef>
                <a:spcPts val="750"/>
              </a:spcBef>
            </a:pPr>
            <a:r>
              <a:rPr lang="en-US" altLang="zh-CN" sz="2200" dirty="0" err="1">
                <a:solidFill>
                  <a:schemeClr val="bg1"/>
                </a:solidFill>
                <a:latin typeface="微软雅黑"/>
                <a:ea typeface="微软雅黑"/>
                <a:cs typeface="+mn-ea"/>
                <a:sym typeface="微软雅黑"/>
              </a:rPr>
              <a:t>Tcaplus</a:t>
            </a:r>
            <a:endParaRPr lang="en-US" altLang="zh-CN" sz="2200" dirty="0">
              <a:solidFill>
                <a:schemeClr val="bg1"/>
              </a:solidFill>
              <a:latin typeface="微软雅黑"/>
              <a:ea typeface="微软雅黑"/>
              <a:cs typeface="+mn-ea"/>
              <a:sym typeface="微软雅黑"/>
            </a:endParaRPr>
          </a:p>
        </p:txBody>
      </p:sp>
      <p:grpSp>
        <p:nvGrpSpPr>
          <p:cNvPr id="26" name="组合 25"/>
          <p:cNvGrpSpPr/>
          <p:nvPr/>
        </p:nvGrpSpPr>
        <p:grpSpPr>
          <a:xfrm>
            <a:off x="8474985" y="3806287"/>
            <a:ext cx="725863" cy="634315"/>
            <a:chOff x="6805246" y="3072597"/>
            <a:chExt cx="725863" cy="634315"/>
          </a:xfrm>
        </p:grpSpPr>
        <p:sp>
          <p:nvSpPr>
            <p:cNvPr id="27" name="弧形 26"/>
            <p:cNvSpPr/>
            <p:nvPr/>
          </p:nvSpPr>
          <p:spPr bwMode="auto">
            <a:xfrm>
              <a:off x="6805246" y="3072597"/>
              <a:ext cx="394298" cy="444326"/>
            </a:xfrm>
            <a:prstGeom prst="arc">
              <a:avLst/>
            </a:prstGeom>
            <a:noFill/>
            <a:ln w="25400"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sp>
          <p:nvSpPr>
            <p:cNvPr id="28" name="弧形 27"/>
            <p:cNvSpPr/>
            <p:nvPr/>
          </p:nvSpPr>
          <p:spPr bwMode="auto">
            <a:xfrm rot="14407737">
              <a:off x="7111797" y="3287600"/>
              <a:ext cx="394298" cy="444326"/>
            </a:xfrm>
            <a:prstGeom prst="arc">
              <a:avLst/>
            </a:prstGeom>
            <a:noFill/>
            <a:ln w="25400"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grpSp>
      <p:grpSp>
        <p:nvGrpSpPr>
          <p:cNvPr id="29" name="组合 28"/>
          <p:cNvGrpSpPr/>
          <p:nvPr/>
        </p:nvGrpSpPr>
        <p:grpSpPr>
          <a:xfrm>
            <a:off x="8833132" y="3800117"/>
            <a:ext cx="725863" cy="634315"/>
            <a:chOff x="6805246" y="3072597"/>
            <a:chExt cx="725863" cy="634315"/>
          </a:xfrm>
        </p:grpSpPr>
        <p:sp>
          <p:nvSpPr>
            <p:cNvPr id="30" name="弧形 29"/>
            <p:cNvSpPr/>
            <p:nvPr/>
          </p:nvSpPr>
          <p:spPr bwMode="auto">
            <a:xfrm>
              <a:off x="6805246" y="3072597"/>
              <a:ext cx="394298" cy="444326"/>
            </a:xfrm>
            <a:prstGeom prst="arc">
              <a:avLst/>
            </a:prstGeom>
            <a:noFill/>
            <a:ln w="25400"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dirty="0">
                <a:latin typeface="微软雅黑"/>
                <a:ea typeface="微软雅黑"/>
                <a:cs typeface="+mn-ea"/>
                <a:sym typeface="微软雅黑"/>
              </a:endParaRPr>
            </a:p>
          </p:txBody>
        </p:sp>
        <p:sp>
          <p:nvSpPr>
            <p:cNvPr id="31" name="弧形 30"/>
            <p:cNvSpPr/>
            <p:nvPr/>
          </p:nvSpPr>
          <p:spPr bwMode="auto">
            <a:xfrm rot="14407737">
              <a:off x="7111797" y="3287600"/>
              <a:ext cx="394298" cy="444326"/>
            </a:xfrm>
            <a:prstGeom prst="arc">
              <a:avLst/>
            </a:prstGeom>
            <a:noFill/>
            <a:ln w="25400"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grpSp>
      <p:grpSp>
        <p:nvGrpSpPr>
          <p:cNvPr id="32" name="组合 31"/>
          <p:cNvGrpSpPr/>
          <p:nvPr/>
        </p:nvGrpSpPr>
        <p:grpSpPr>
          <a:xfrm>
            <a:off x="9199555" y="3812671"/>
            <a:ext cx="725863" cy="634315"/>
            <a:chOff x="6805246" y="3072597"/>
            <a:chExt cx="725863" cy="634315"/>
          </a:xfrm>
        </p:grpSpPr>
        <p:sp>
          <p:nvSpPr>
            <p:cNvPr id="33" name="弧形 32"/>
            <p:cNvSpPr/>
            <p:nvPr/>
          </p:nvSpPr>
          <p:spPr bwMode="auto">
            <a:xfrm>
              <a:off x="6805246" y="3072597"/>
              <a:ext cx="394298" cy="444326"/>
            </a:xfrm>
            <a:prstGeom prst="arc">
              <a:avLst/>
            </a:prstGeom>
            <a:noFill/>
            <a:ln w="28575"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sp>
          <p:nvSpPr>
            <p:cNvPr id="34" name="弧形 33"/>
            <p:cNvSpPr/>
            <p:nvPr/>
          </p:nvSpPr>
          <p:spPr bwMode="auto">
            <a:xfrm rot="14407737">
              <a:off x="7111797" y="3287600"/>
              <a:ext cx="394298" cy="444326"/>
            </a:xfrm>
            <a:prstGeom prst="arc">
              <a:avLst/>
            </a:prstGeom>
            <a:noFill/>
            <a:ln w="28575"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grpSp>
      <p:grpSp>
        <p:nvGrpSpPr>
          <p:cNvPr id="35" name="组合 34"/>
          <p:cNvGrpSpPr/>
          <p:nvPr/>
        </p:nvGrpSpPr>
        <p:grpSpPr>
          <a:xfrm>
            <a:off x="9542753" y="3816124"/>
            <a:ext cx="725863" cy="634315"/>
            <a:chOff x="6805246" y="3072597"/>
            <a:chExt cx="725863" cy="634315"/>
          </a:xfrm>
        </p:grpSpPr>
        <p:sp>
          <p:nvSpPr>
            <p:cNvPr id="36" name="弧形 35"/>
            <p:cNvSpPr/>
            <p:nvPr/>
          </p:nvSpPr>
          <p:spPr bwMode="auto">
            <a:xfrm>
              <a:off x="6805246" y="3072597"/>
              <a:ext cx="394298" cy="444326"/>
            </a:xfrm>
            <a:prstGeom prst="arc">
              <a:avLst/>
            </a:prstGeom>
            <a:noFill/>
            <a:ln w="31750"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sp>
          <p:nvSpPr>
            <p:cNvPr id="37" name="弧形 36"/>
            <p:cNvSpPr/>
            <p:nvPr/>
          </p:nvSpPr>
          <p:spPr bwMode="auto">
            <a:xfrm rot="14407737">
              <a:off x="7111797" y="3287600"/>
              <a:ext cx="394298" cy="444326"/>
            </a:xfrm>
            <a:prstGeom prst="arc">
              <a:avLst/>
            </a:prstGeom>
            <a:noFill/>
            <a:ln w="31750" cap="flat" cmpd="sng" algn="ctr">
              <a:solidFill>
                <a:srgbClr val="20202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zh-CN" altLang="en-US">
                <a:latin typeface="微软雅黑"/>
                <a:ea typeface="微软雅黑"/>
                <a:cs typeface="+mn-ea"/>
                <a:sym typeface="微软雅黑"/>
              </a:endParaRPr>
            </a:p>
          </p:txBody>
        </p:sp>
      </p:grpSp>
      <p:sp>
        <p:nvSpPr>
          <p:cNvPr id="38" name="文本框 71"/>
          <p:cNvSpPr txBox="1"/>
          <p:nvPr/>
        </p:nvSpPr>
        <p:spPr>
          <a:xfrm>
            <a:off x="8028940" y="1863725"/>
            <a:ext cx="3867785" cy="338554"/>
          </a:xfrm>
          <a:prstGeom prst="rect">
            <a:avLst/>
          </a:prstGeom>
          <a:noFill/>
        </p:spPr>
        <p:txBody>
          <a:bodyPr wrap="square" rtlCol="0">
            <a:spAutoFit/>
          </a:bodyPr>
          <a:lstStyle/>
          <a:p>
            <a:r>
              <a:rPr lang="en-US" altLang="zh-CN" sz="1600" dirty="0">
                <a:solidFill>
                  <a:schemeClr val="bg1"/>
                </a:solidFill>
                <a:latin typeface="微软雅黑"/>
                <a:ea typeface="微软雅黑"/>
                <a:cs typeface="+mn-ea"/>
                <a:sym typeface="微软雅黑"/>
              </a:rPr>
              <a:t>A K-V Store stem from </a:t>
            </a:r>
            <a:r>
              <a:rPr lang="en-US" altLang="zh-CN" sz="1600" dirty="0" err="1">
                <a:solidFill>
                  <a:schemeClr val="bg1"/>
                </a:solidFill>
                <a:latin typeface="微软雅黑"/>
                <a:ea typeface="微软雅黑"/>
                <a:cs typeface="+mn-ea"/>
                <a:sym typeface="微软雅黑"/>
              </a:rPr>
              <a:t>Tencent</a:t>
            </a:r>
            <a:r>
              <a:rPr lang="en-US" altLang="zh-CN" sz="1600" dirty="0">
                <a:solidFill>
                  <a:schemeClr val="bg1"/>
                </a:solidFill>
                <a:latin typeface="微软雅黑"/>
                <a:ea typeface="微软雅黑"/>
                <a:cs typeface="+mn-ea"/>
                <a:sym typeface="微软雅黑"/>
              </a:rPr>
              <a:t> Game</a:t>
            </a:r>
            <a:endParaRPr lang="zh-CN" altLang="en-US" sz="1600" dirty="0">
              <a:solidFill>
                <a:schemeClr val="bg1"/>
              </a:solidFill>
              <a:latin typeface="微软雅黑"/>
              <a:ea typeface="微软雅黑"/>
              <a:cs typeface="+mn-ea"/>
              <a:sym typeface="微软雅黑"/>
            </a:endParaRPr>
          </a:p>
        </p:txBody>
      </p:sp>
      <p:grpSp>
        <p:nvGrpSpPr>
          <p:cNvPr id="39" name="组合 38"/>
          <p:cNvGrpSpPr/>
          <p:nvPr/>
        </p:nvGrpSpPr>
        <p:grpSpPr>
          <a:xfrm>
            <a:off x="8722360" y="3557905"/>
            <a:ext cx="1323975" cy="859790"/>
            <a:chOff x="13736" y="5603"/>
            <a:chExt cx="2085" cy="1354"/>
          </a:xfrm>
        </p:grpSpPr>
        <p:sp>
          <p:nvSpPr>
            <p:cNvPr id="40" name="chip_114696"/>
            <p:cNvSpPr>
              <a:spLocks noChangeAspect="1"/>
            </p:cNvSpPr>
            <p:nvPr/>
          </p:nvSpPr>
          <p:spPr bwMode="auto">
            <a:xfrm>
              <a:off x="15209" y="6337"/>
              <a:ext cx="613" cy="612"/>
            </a:xfrm>
            <a:custGeom>
              <a:avLst/>
              <a:gdLst>
                <a:gd name="connsiteX0" fmla="*/ 240627 w 605804"/>
                <a:gd name="connsiteY0" fmla="*/ 240240 h 604957"/>
                <a:gd name="connsiteX1" fmla="*/ 240627 w 605804"/>
                <a:gd name="connsiteY1" fmla="*/ 364647 h 604957"/>
                <a:gd name="connsiteX2" fmla="*/ 365179 w 605804"/>
                <a:gd name="connsiteY2" fmla="*/ 364647 h 604957"/>
                <a:gd name="connsiteX3" fmla="*/ 365179 w 605804"/>
                <a:gd name="connsiteY3" fmla="*/ 240240 h 604957"/>
                <a:gd name="connsiteX4" fmla="*/ 226444 w 605804"/>
                <a:gd name="connsiteY4" fmla="*/ 211908 h 604957"/>
                <a:gd name="connsiteX5" fmla="*/ 379361 w 605804"/>
                <a:gd name="connsiteY5" fmla="*/ 211908 h 604957"/>
                <a:gd name="connsiteX6" fmla="*/ 393544 w 605804"/>
                <a:gd name="connsiteY6" fmla="*/ 226074 h 604957"/>
                <a:gd name="connsiteX7" fmla="*/ 393544 w 605804"/>
                <a:gd name="connsiteY7" fmla="*/ 378813 h 604957"/>
                <a:gd name="connsiteX8" fmla="*/ 379361 w 605804"/>
                <a:gd name="connsiteY8" fmla="*/ 392979 h 604957"/>
                <a:gd name="connsiteX9" fmla="*/ 226444 w 605804"/>
                <a:gd name="connsiteY9" fmla="*/ 392979 h 604957"/>
                <a:gd name="connsiteX10" fmla="*/ 212261 w 605804"/>
                <a:gd name="connsiteY10" fmla="*/ 378813 h 604957"/>
                <a:gd name="connsiteX11" fmla="*/ 212261 w 605804"/>
                <a:gd name="connsiteY11" fmla="*/ 226074 h 604957"/>
                <a:gd name="connsiteX12" fmla="*/ 226444 w 605804"/>
                <a:gd name="connsiteY12" fmla="*/ 211908 h 604957"/>
                <a:gd name="connsiteX13" fmla="*/ 112522 w 605804"/>
                <a:gd name="connsiteY13" fmla="*/ 112364 h 604957"/>
                <a:gd name="connsiteX14" fmla="*/ 112522 w 605804"/>
                <a:gd name="connsiteY14" fmla="*/ 156564 h 604957"/>
                <a:gd name="connsiteX15" fmla="*/ 125107 w 605804"/>
                <a:gd name="connsiteY15" fmla="*/ 156564 h 604957"/>
                <a:gd name="connsiteX16" fmla="*/ 139292 w 605804"/>
                <a:gd name="connsiteY16" fmla="*/ 170730 h 604957"/>
                <a:gd name="connsiteX17" fmla="*/ 125107 w 605804"/>
                <a:gd name="connsiteY17" fmla="*/ 185002 h 604957"/>
                <a:gd name="connsiteX18" fmla="*/ 112522 w 605804"/>
                <a:gd name="connsiteY18" fmla="*/ 185002 h 604957"/>
                <a:gd name="connsiteX19" fmla="*/ 112522 w 605804"/>
                <a:gd name="connsiteY19" fmla="*/ 222386 h 604957"/>
                <a:gd name="connsiteX20" fmla="*/ 125107 w 605804"/>
                <a:gd name="connsiteY20" fmla="*/ 222386 h 604957"/>
                <a:gd name="connsiteX21" fmla="*/ 139292 w 605804"/>
                <a:gd name="connsiteY21" fmla="*/ 236658 h 604957"/>
                <a:gd name="connsiteX22" fmla="*/ 125107 w 605804"/>
                <a:gd name="connsiteY22" fmla="*/ 250823 h 604957"/>
                <a:gd name="connsiteX23" fmla="*/ 112522 w 605804"/>
                <a:gd name="connsiteY23" fmla="*/ 250823 h 604957"/>
                <a:gd name="connsiteX24" fmla="*/ 112522 w 605804"/>
                <a:gd name="connsiteY24" fmla="*/ 288313 h 604957"/>
                <a:gd name="connsiteX25" fmla="*/ 125107 w 605804"/>
                <a:gd name="connsiteY25" fmla="*/ 288313 h 604957"/>
                <a:gd name="connsiteX26" fmla="*/ 139292 w 605804"/>
                <a:gd name="connsiteY26" fmla="*/ 302479 h 604957"/>
                <a:gd name="connsiteX27" fmla="*/ 125107 w 605804"/>
                <a:gd name="connsiteY27" fmla="*/ 316644 h 604957"/>
                <a:gd name="connsiteX28" fmla="*/ 112522 w 605804"/>
                <a:gd name="connsiteY28" fmla="*/ 316644 h 604957"/>
                <a:gd name="connsiteX29" fmla="*/ 112522 w 605804"/>
                <a:gd name="connsiteY29" fmla="*/ 354134 h 604957"/>
                <a:gd name="connsiteX30" fmla="*/ 125107 w 605804"/>
                <a:gd name="connsiteY30" fmla="*/ 354134 h 604957"/>
                <a:gd name="connsiteX31" fmla="*/ 139292 w 605804"/>
                <a:gd name="connsiteY31" fmla="*/ 368300 h 604957"/>
                <a:gd name="connsiteX32" fmla="*/ 125107 w 605804"/>
                <a:gd name="connsiteY32" fmla="*/ 382572 h 604957"/>
                <a:gd name="connsiteX33" fmla="*/ 112522 w 605804"/>
                <a:gd name="connsiteY33" fmla="*/ 382572 h 604957"/>
                <a:gd name="connsiteX34" fmla="*/ 112522 w 605804"/>
                <a:gd name="connsiteY34" fmla="*/ 419955 h 604957"/>
                <a:gd name="connsiteX35" fmla="*/ 125107 w 605804"/>
                <a:gd name="connsiteY35" fmla="*/ 419955 h 604957"/>
                <a:gd name="connsiteX36" fmla="*/ 139292 w 605804"/>
                <a:gd name="connsiteY36" fmla="*/ 434227 h 604957"/>
                <a:gd name="connsiteX37" fmla="*/ 125107 w 605804"/>
                <a:gd name="connsiteY37" fmla="*/ 448393 h 604957"/>
                <a:gd name="connsiteX38" fmla="*/ 112522 w 605804"/>
                <a:gd name="connsiteY38" fmla="*/ 448393 h 604957"/>
                <a:gd name="connsiteX39" fmla="*/ 112522 w 605804"/>
                <a:gd name="connsiteY39" fmla="*/ 492593 h 604957"/>
                <a:gd name="connsiteX40" fmla="*/ 156784 w 605804"/>
                <a:gd name="connsiteY40" fmla="*/ 492593 h 604957"/>
                <a:gd name="connsiteX41" fmla="*/ 156784 w 605804"/>
                <a:gd name="connsiteY41" fmla="*/ 480025 h 604957"/>
                <a:gd name="connsiteX42" fmla="*/ 170969 w 605804"/>
                <a:gd name="connsiteY42" fmla="*/ 465860 h 604957"/>
                <a:gd name="connsiteX43" fmla="*/ 185261 w 605804"/>
                <a:gd name="connsiteY43" fmla="*/ 480025 h 604957"/>
                <a:gd name="connsiteX44" fmla="*/ 185261 w 605804"/>
                <a:gd name="connsiteY44" fmla="*/ 492593 h 604957"/>
                <a:gd name="connsiteX45" fmla="*/ 222697 w 605804"/>
                <a:gd name="connsiteY45" fmla="*/ 492593 h 604957"/>
                <a:gd name="connsiteX46" fmla="*/ 222697 w 605804"/>
                <a:gd name="connsiteY46" fmla="*/ 480025 h 604957"/>
                <a:gd name="connsiteX47" fmla="*/ 236989 w 605804"/>
                <a:gd name="connsiteY47" fmla="*/ 465860 h 604957"/>
                <a:gd name="connsiteX48" fmla="*/ 251174 w 605804"/>
                <a:gd name="connsiteY48" fmla="*/ 480025 h 604957"/>
                <a:gd name="connsiteX49" fmla="*/ 251174 w 605804"/>
                <a:gd name="connsiteY49" fmla="*/ 492593 h 604957"/>
                <a:gd name="connsiteX50" fmla="*/ 288717 w 605804"/>
                <a:gd name="connsiteY50" fmla="*/ 492593 h 604957"/>
                <a:gd name="connsiteX51" fmla="*/ 288717 w 605804"/>
                <a:gd name="connsiteY51" fmla="*/ 480025 h 604957"/>
                <a:gd name="connsiteX52" fmla="*/ 302902 w 605804"/>
                <a:gd name="connsiteY52" fmla="*/ 465860 h 604957"/>
                <a:gd name="connsiteX53" fmla="*/ 317087 w 605804"/>
                <a:gd name="connsiteY53" fmla="*/ 480025 h 604957"/>
                <a:gd name="connsiteX54" fmla="*/ 317087 w 605804"/>
                <a:gd name="connsiteY54" fmla="*/ 492593 h 604957"/>
                <a:gd name="connsiteX55" fmla="*/ 354630 w 605804"/>
                <a:gd name="connsiteY55" fmla="*/ 492593 h 604957"/>
                <a:gd name="connsiteX56" fmla="*/ 354630 w 605804"/>
                <a:gd name="connsiteY56" fmla="*/ 480025 h 604957"/>
                <a:gd name="connsiteX57" fmla="*/ 368815 w 605804"/>
                <a:gd name="connsiteY57" fmla="*/ 465860 h 604957"/>
                <a:gd name="connsiteX58" fmla="*/ 383107 w 605804"/>
                <a:gd name="connsiteY58" fmla="*/ 480025 h 604957"/>
                <a:gd name="connsiteX59" fmla="*/ 383107 w 605804"/>
                <a:gd name="connsiteY59" fmla="*/ 492593 h 604957"/>
                <a:gd name="connsiteX60" fmla="*/ 420543 w 605804"/>
                <a:gd name="connsiteY60" fmla="*/ 492593 h 604957"/>
                <a:gd name="connsiteX61" fmla="*/ 420543 w 605804"/>
                <a:gd name="connsiteY61" fmla="*/ 480025 h 604957"/>
                <a:gd name="connsiteX62" fmla="*/ 434835 w 605804"/>
                <a:gd name="connsiteY62" fmla="*/ 465860 h 604957"/>
                <a:gd name="connsiteX63" fmla="*/ 449020 w 605804"/>
                <a:gd name="connsiteY63" fmla="*/ 480025 h 604957"/>
                <a:gd name="connsiteX64" fmla="*/ 449020 w 605804"/>
                <a:gd name="connsiteY64" fmla="*/ 492593 h 604957"/>
                <a:gd name="connsiteX65" fmla="*/ 493282 w 605804"/>
                <a:gd name="connsiteY65" fmla="*/ 492593 h 604957"/>
                <a:gd name="connsiteX66" fmla="*/ 493282 w 605804"/>
                <a:gd name="connsiteY66" fmla="*/ 448393 h 604957"/>
                <a:gd name="connsiteX67" fmla="*/ 480697 w 605804"/>
                <a:gd name="connsiteY67" fmla="*/ 448393 h 604957"/>
                <a:gd name="connsiteX68" fmla="*/ 466512 w 605804"/>
                <a:gd name="connsiteY68" fmla="*/ 434227 h 604957"/>
                <a:gd name="connsiteX69" fmla="*/ 480697 w 605804"/>
                <a:gd name="connsiteY69" fmla="*/ 419955 h 604957"/>
                <a:gd name="connsiteX70" fmla="*/ 493282 w 605804"/>
                <a:gd name="connsiteY70" fmla="*/ 419955 h 604957"/>
                <a:gd name="connsiteX71" fmla="*/ 493282 w 605804"/>
                <a:gd name="connsiteY71" fmla="*/ 382572 h 604957"/>
                <a:gd name="connsiteX72" fmla="*/ 480697 w 605804"/>
                <a:gd name="connsiteY72" fmla="*/ 382572 h 604957"/>
                <a:gd name="connsiteX73" fmla="*/ 466512 w 605804"/>
                <a:gd name="connsiteY73" fmla="*/ 368300 h 604957"/>
                <a:gd name="connsiteX74" fmla="*/ 480697 w 605804"/>
                <a:gd name="connsiteY74" fmla="*/ 354134 h 604957"/>
                <a:gd name="connsiteX75" fmla="*/ 493282 w 605804"/>
                <a:gd name="connsiteY75" fmla="*/ 354134 h 604957"/>
                <a:gd name="connsiteX76" fmla="*/ 493282 w 605804"/>
                <a:gd name="connsiteY76" fmla="*/ 316644 h 604957"/>
                <a:gd name="connsiteX77" fmla="*/ 480697 w 605804"/>
                <a:gd name="connsiteY77" fmla="*/ 316644 h 604957"/>
                <a:gd name="connsiteX78" fmla="*/ 466512 w 605804"/>
                <a:gd name="connsiteY78" fmla="*/ 302479 h 604957"/>
                <a:gd name="connsiteX79" fmla="*/ 480697 w 605804"/>
                <a:gd name="connsiteY79" fmla="*/ 288313 h 604957"/>
                <a:gd name="connsiteX80" fmla="*/ 493282 w 605804"/>
                <a:gd name="connsiteY80" fmla="*/ 288313 h 604957"/>
                <a:gd name="connsiteX81" fmla="*/ 493282 w 605804"/>
                <a:gd name="connsiteY81" fmla="*/ 250823 h 604957"/>
                <a:gd name="connsiteX82" fmla="*/ 480697 w 605804"/>
                <a:gd name="connsiteY82" fmla="*/ 250823 h 604957"/>
                <a:gd name="connsiteX83" fmla="*/ 466512 w 605804"/>
                <a:gd name="connsiteY83" fmla="*/ 236658 h 604957"/>
                <a:gd name="connsiteX84" fmla="*/ 480697 w 605804"/>
                <a:gd name="connsiteY84" fmla="*/ 222386 h 604957"/>
                <a:gd name="connsiteX85" fmla="*/ 493282 w 605804"/>
                <a:gd name="connsiteY85" fmla="*/ 222386 h 604957"/>
                <a:gd name="connsiteX86" fmla="*/ 493282 w 605804"/>
                <a:gd name="connsiteY86" fmla="*/ 185002 h 604957"/>
                <a:gd name="connsiteX87" fmla="*/ 480697 w 605804"/>
                <a:gd name="connsiteY87" fmla="*/ 185002 h 604957"/>
                <a:gd name="connsiteX88" fmla="*/ 466512 w 605804"/>
                <a:gd name="connsiteY88" fmla="*/ 170730 h 604957"/>
                <a:gd name="connsiteX89" fmla="*/ 480697 w 605804"/>
                <a:gd name="connsiteY89" fmla="*/ 156564 h 604957"/>
                <a:gd name="connsiteX90" fmla="*/ 493282 w 605804"/>
                <a:gd name="connsiteY90" fmla="*/ 156564 h 604957"/>
                <a:gd name="connsiteX91" fmla="*/ 493282 w 605804"/>
                <a:gd name="connsiteY91" fmla="*/ 112364 h 604957"/>
                <a:gd name="connsiteX92" fmla="*/ 449020 w 605804"/>
                <a:gd name="connsiteY92" fmla="*/ 112364 h 604957"/>
                <a:gd name="connsiteX93" fmla="*/ 449020 w 605804"/>
                <a:gd name="connsiteY93" fmla="*/ 124932 h 604957"/>
                <a:gd name="connsiteX94" fmla="*/ 434835 w 605804"/>
                <a:gd name="connsiteY94" fmla="*/ 139097 h 604957"/>
                <a:gd name="connsiteX95" fmla="*/ 420543 w 605804"/>
                <a:gd name="connsiteY95" fmla="*/ 124932 h 604957"/>
                <a:gd name="connsiteX96" fmla="*/ 420543 w 605804"/>
                <a:gd name="connsiteY96" fmla="*/ 112364 h 604957"/>
                <a:gd name="connsiteX97" fmla="*/ 383107 w 605804"/>
                <a:gd name="connsiteY97" fmla="*/ 112364 h 604957"/>
                <a:gd name="connsiteX98" fmla="*/ 383107 w 605804"/>
                <a:gd name="connsiteY98" fmla="*/ 124932 h 604957"/>
                <a:gd name="connsiteX99" fmla="*/ 368815 w 605804"/>
                <a:gd name="connsiteY99" fmla="*/ 139097 h 604957"/>
                <a:gd name="connsiteX100" fmla="*/ 354630 w 605804"/>
                <a:gd name="connsiteY100" fmla="*/ 124932 h 604957"/>
                <a:gd name="connsiteX101" fmla="*/ 354630 w 605804"/>
                <a:gd name="connsiteY101" fmla="*/ 112364 h 604957"/>
                <a:gd name="connsiteX102" fmla="*/ 317087 w 605804"/>
                <a:gd name="connsiteY102" fmla="*/ 112364 h 604957"/>
                <a:gd name="connsiteX103" fmla="*/ 317087 w 605804"/>
                <a:gd name="connsiteY103" fmla="*/ 124932 h 604957"/>
                <a:gd name="connsiteX104" fmla="*/ 302902 w 605804"/>
                <a:gd name="connsiteY104" fmla="*/ 139097 h 604957"/>
                <a:gd name="connsiteX105" fmla="*/ 288717 w 605804"/>
                <a:gd name="connsiteY105" fmla="*/ 124932 h 604957"/>
                <a:gd name="connsiteX106" fmla="*/ 288717 w 605804"/>
                <a:gd name="connsiteY106" fmla="*/ 112364 h 604957"/>
                <a:gd name="connsiteX107" fmla="*/ 251174 w 605804"/>
                <a:gd name="connsiteY107" fmla="*/ 112364 h 604957"/>
                <a:gd name="connsiteX108" fmla="*/ 251174 w 605804"/>
                <a:gd name="connsiteY108" fmla="*/ 124932 h 604957"/>
                <a:gd name="connsiteX109" fmla="*/ 236989 w 605804"/>
                <a:gd name="connsiteY109" fmla="*/ 139097 h 604957"/>
                <a:gd name="connsiteX110" fmla="*/ 222697 w 605804"/>
                <a:gd name="connsiteY110" fmla="*/ 124932 h 604957"/>
                <a:gd name="connsiteX111" fmla="*/ 222697 w 605804"/>
                <a:gd name="connsiteY111" fmla="*/ 112364 h 604957"/>
                <a:gd name="connsiteX112" fmla="*/ 185261 w 605804"/>
                <a:gd name="connsiteY112" fmla="*/ 112364 h 604957"/>
                <a:gd name="connsiteX113" fmla="*/ 185261 w 605804"/>
                <a:gd name="connsiteY113" fmla="*/ 124932 h 604957"/>
                <a:gd name="connsiteX114" fmla="*/ 170969 w 605804"/>
                <a:gd name="connsiteY114" fmla="*/ 139097 h 604957"/>
                <a:gd name="connsiteX115" fmla="*/ 156784 w 605804"/>
                <a:gd name="connsiteY115" fmla="*/ 124932 h 604957"/>
                <a:gd name="connsiteX116" fmla="*/ 156784 w 605804"/>
                <a:gd name="connsiteY116" fmla="*/ 112364 h 604957"/>
                <a:gd name="connsiteX117" fmla="*/ 170969 w 605804"/>
                <a:gd name="connsiteY117" fmla="*/ 0 h 604957"/>
                <a:gd name="connsiteX118" fmla="*/ 185261 w 605804"/>
                <a:gd name="connsiteY118" fmla="*/ 14165 h 604957"/>
                <a:gd name="connsiteX119" fmla="*/ 185261 w 605804"/>
                <a:gd name="connsiteY119" fmla="*/ 84034 h 604957"/>
                <a:gd name="connsiteX120" fmla="*/ 222697 w 605804"/>
                <a:gd name="connsiteY120" fmla="*/ 84034 h 604957"/>
                <a:gd name="connsiteX121" fmla="*/ 222697 w 605804"/>
                <a:gd name="connsiteY121" fmla="*/ 14165 h 604957"/>
                <a:gd name="connsiteX122" fmla="*/ 236989 w 605804"/>
                <a:gd name="connsiteY122" fmla="*/ 0 h 604957"/>
                <a:gd name="connsiteX123" fmla="*/ 251174 w 605804"/>
                <a:gd name="connsiteY123" fmla="*/ 14165 h 604957"/>
                <a:gd name="connsiteX124" fmla="*/ 251174 w 605804"/>
                <a:gd name="connsiteY124" fmla="*/ 84034 h 604957"/>
                <a:gd name="connsiteX125" fmla="*/ 288717 w 605804"/>
                <a:gd name="connsiteY125" fmla="*/ 84034 h 604957"/>
                <a:gd name="connsiteX126" fmla="*/ 288717 w 605804"/>
                <a:gd name="connsiteY126" fmla="*/ 14165 h 604957"/>
                <a:gd name="connsiteX127" fmla="*/ 302902 w 605804"/>
                <a:gd name="connsiteY127" fmla="*/ 0 h 604957"/>
                <a:gd name="connsiteX128" fmla="*/ 317087 w 605804"/>
                <a:gd name="connsiteY128" fmla="*/ 14165 h 604957"/>
                <a:gd name="connsiteX129" fmla="*/ 317087 w 605804"/>
                <a:gd name="connsiteY129" fmla="*/ 84034 h 604957"/>
                <a:gd name="connsiteX130" fmla="*/ 354630 w 605804"/>
                <a:gd name="connsiteY130" fmla="*/ 84034 h 604957"/>
                <a:gd name="connsiteX131" fmla="*/ 354630 w 605804"/>
                <a:gd name="connsiteY131" fmla="*/ 14165 h 604957"/>
                <a:gd name="connsiteX132" fmla="*/ 368815 w 605804"/>
                <a:gd name="connsiteY132" fmla="*/ 0 h 604957"/>
                <a:gd name="connsiteX133" fmla="*/ 383107 w 605804"/>
                <a:gd name="connsiteY133" fmla="*/ 14165 h 604957"/>
                <a:gd name="connsiteX134" fmla="*/ 383107 w 605804"/>
                <a:gd name="connsiteY134" fmla="*/ 84034 h 604957"/>
                <a:gd name="connsiteX135" fmla="*/ 420543 w 605804"/>
                <a:gd name="connsiteY135" fmla="*/ 84034 h 604957"/>
                <a:gd name="connsiteX136" fmla="*/ 420543 w 605804"/>
                <a:gd name="connsiteY136" fmla="*/ 14165 h 604957"/>
                <a:gd name="connsiteX137" fmla="*/ 434835 w 605804"/>
                <a:gd name="connsiteY137" fmla="*/ 0 h 604957"/>
                <a:gd name="connsiteX138" fmla="*/ 449020 w 605804"/>
                <a:gd name="connsiteY138" fmla="*/ 14165 h 604957"/>
                <a:gd name="connsiteX139" fmla="*/ 449020 w 605804"/>
                <a:gd name="connsiteY139" fmla="*/ 84034 h 604957"/>
                <a:gd name="connsiteX140" fmla="*/ 507468 w 605804"/>
                <a:gd name="connsiteY140" fmla="*/ 84034 h 604957"/>
                <a:gd name="connsiteX141" fmla="*/ 521653 w 605804"/>
                <a:gd name="connsiteY141" fmla="*/ 98199 h 604957"/>
                <a:gd name="connsiteX142" fmla="*/ 521653 w 605804"/>
                <a:gd name="connsiteY142" fmla="*/ 156564 h 604957"/>
                <a:gd name="connsiteX143" fmla="*/ 591619 w 605804"/>
                <a:gd name="connsiteY143" fmla="*/ 156564 h 604957"/>
                <a:gd name="connsiteX144" fmla="*/ 605804 w 605804"/>
                <a:gd name="connsiteY144" fmla="*/ 170730 h 604957"/>
                <a:gd name="connsiteX145" fmla="*/ 591619 w 605804"/>
                <a:gd name="connsiteY145" fmla="*/ 185002 h 604957"/>
                <a:gd name="connsiteX146" fmla="*/ 521653 w 605804"/>
                <a:gd name="connsiteY146" fmla="*/ 185002 h 604957"/>
                <a:gd name="connsiteX147" fmla="*/ 521653 w 605804"/>
                <a:gd name="connsiteY147" fmla="*/ 222386 h 604957"/>
                <a:gd name="connsiteX148" fmla="*/ 591619 w 605804"/>
                <a:gd name="connsiteY148" fmla="*/ 222386 h 604957"/>
                <a:gd name="connsiteX149" fmla="*/ 605804 w 605804"/>
                <a:gd name="connsiteY149" fmla="*/ 236658 h 604957"/>
                <a:gd name="connsiteX150" fmla="*/ 591619 w 605804"/>
                <a:gd name="connsiteY150" fmla="*/ 250823 h 604957"/>
                <a:gd name="connsiteX151" fmla="*/ 521653 w 605804"/>
                <a:gd name="connsiteY151" fmla="*/ 250823 h 604957"/>
                <a:gd name="connsiteX152" fmla="*/ 521653 w 605804"/>
                <a:gd name="connsiteY152" fmla="*/ 288313 h 604957"/>
                <a:gd name="connsiteX153" fmla="*/ 591619 w 605804"/>
                <a:gd name="connsiteY153" fmla="*/ 288313 h 604957"/>
                <a:gd name="connsiteX154" fmla="*/ 605804 w 605804"/>
                <a:gd name="connsiteY154" fmla="*/ 302479 h 604957"/>
                <a:gd name="connsiteX155" fmla="*/ 591619 w 605804"/>
                <a:gd name="connsiteY155" fmla="*/ 316644 h 604957"/>
                <a:gd name="connsiteX156" fmla="*/ 521653 w 605804"/>
                <a:gd name="connsiteY156" fmla="*/ 316644 h 604957"/>
                <a:gd name="connsiteX157" fmla="*/ 521653 w 605804"/>
                <a:gd name="connsiteY157" fmla="*/ 354134 h 604957"/>
                <a:gd name="connsiteX158" fmla="*/ 591619 w 605804"/>
                <a:gd name="connsiteY158" fmla="*/ 354134 h 604957"/>
                <a:gd name="connsiteX159" fmla="*/ 605804 w 605804"/>
                <a:gd name="connsiteY159" fmla="*/ 368300 h 604957"/>
                <a:gd name="connsiteX160" fmla="*/ 591619 w 605804"/>
                <a:gd name="connsiteY160" fmla="*/ 382572 h 604957"/>
                <a:gd name="connsiteX161" fmla="*/ 521653 w 605804"/>
                <a:gd name="connsiteY161" fmla="*/ 382572 h 604957"/>
                <a:gd name="connsiteX162" fmla="*/ 521653 w 605804"/>
                <a:gd name="connsiteY162" fmla="*/ 419955 h 604957"/>
                <a:gd name="connsiteX163" fmla="*/ 591619 w 605804"/>
                <a:gd name="connsiteY163" fmla="*/ 419955 h 604957"/>
                <a:gd name="connsiteX164" fmla="*/ 605804 w 605804"/>
                <a:gd name="connsiteY164" fmla="*/ 434227 h 604957"/>
                <a:gd name="connsiteX165" fmla="*/ 591619 w 605804"/>
                <a:gd name="connsiteY165" fmla="*/ 448393 h 604957"/>
                <a:gd name="connsiteX166" fmla="*/ 521653 w 605804"/>
                <a:gd name="connsiteY166" fmla="*/ 448393 h 604957"/>
                <a:gd name="connsiteX167" fmla="*/ 521653 w 605804"/>
                <a:gd name="connsiteY167" fmla="*/ 506758 h 604957"/>
                <a:gd name="connsiteX168" fmla="*/ 507468 w 605804"/>
                <a:gd name="connsiteY168" fmla="*/ 520924 h 604957"/>
                <a:gd name="connsiteX169" fmla="*/ 449020 w 605804"/>
                <a:gd name="connsiteY169" fmla="*/ 520924 h 604957"/>
                <a:gd name="connsiteX170" fmla="*/ 449020 w 605804"/>
                <a:gd name="connsiteY170" fmla="*/ 590792 h 604957"/>
                <a:gd name="connsiteX171" fmla="*/ 434835 w 605804"/>
                <a:gd name="connsiteY171" fmla="*/ 604957 h 604957"/>
                <a:gd name="connsiteX172" fmla="*/ 420543 w 605804"/>
                <a:gd name="connsiteY172" fmla="*/ 590792 h 604957"/>
                <a:gd name="connsiteX173" fmla="*/ 420543 w 605804"/>
                <a:gd name="connsiteY173" fmla="*/ 520924 h 604957"/>
                <a:gd name="connsiteX174" fmla="*/ 383107 w 605804"/>
                <a:gd name="connsiteY174" fmla="*/ 520924 h 604957"/>
                <a:gd name="connsiteX175" fmla="*/ 383107 w 605804"/>
                <a:gd name="connsiteY175" fmla="*/ 590792 h 604957"/>
                <a:gd name="connsiteX176" fmla="*/ 368815 w 605804"/>
                <a:gd name="connsiteY176" fmla="*/ 604957 h 604957"/>
                <a:gd name="connsiteX177" fmla="*/ 354630 w 605804"/>
                <a:gd name="connsiteY177" fmla="*/ 590792 h 604957"/>
                <a:gd name="connsiteX178" fmla="*/ 354630 w 605804"/>
                <a:gd name="connsiteY178" fmla="*/ 520924 h 604957"/>
                <a:gd name="connsiteX179" fmla="*/ 317087 w 605804"/>
                <a:gd name="connsiteY179" fmla="*/ 520924 h 604957"/>
                <a:gd name="connsiteX180" fmla="*/ 317087 w 605804"/>
                <a:gd name="connsiteY180" fmla="*/ 590792 h 604957"/>
                <a:gd name="connsiteX181" fmla="*/ 302902 w 605804"/>
                <a:gd name="connsiteY181" fmla="*/ 604957 h 604957"/>
                <a:gd name="connsiteX182" fmla="*/ 288717 w 605804"/>
                <a:gd name="connsiteY182" fmla="*/ 590792 h 604957"/>
                <a:gd name="connsiteX183" fmla="*/ 288717 w 605804"/>
                <a:gd name="connsiteY183" fmla="*/ 520924 h 604957"/>
                <a:gd name="connsiteX184" fmla="*/ 251174 w 605804"/>
                <a:gd name="connsiteY184" fmla="*/ 520924 h 604957"/>
                <a:gd name="connsiteX185" fmla="*/ 251174 w 605804"/>
                <a:gd name="connsiteY185" fmla="*/ 590792 h 604957"/>
                <a:gd name="connsiteX186" fmla="*/ 236989 w 605804"/>
                <a:gd name="connsiteY186" fmla="*/ 604957 h 604957"/>
                <a:gd name="connsiteX187" fmla="*/ 222697 w 605804"/>
                <a:gd name="connsiteY187" fmla="*/ 590792 h 604957"/>
                <a:gd name="connsiteX188" fmla="*/ 222697 w 605804"/>
                <a:gd name="connsiteY188" fmla="*/ 520924 h 604957"/>
                <a:gd name="connsiteX189" fmla="*/ 185261 w 605804"/>
                <a:gd name="connsiteY189" fmla="*/ 520924 h 604957"/>
                <a:gd name="connsiteX190" fmla="*/ 185261 w 605804"/>
                <a:gd name="connsiteY190" fmla="*/ 590792 h 604957"/>
                <a:gd name="connsiteX191" fmla="*/ 170969 w 605804"/>
                <a:gd name="connsiteY191" fmla="*/ 604957 h 604957"/>
                <a:gd name="connsiteX192" fmla="*/ 156784 w 605804"/>
                <a:gd name="connsiteY192" fmla="*/ 590792 h 604957"/>
                <a:gd name="connsiteX193" fmla="*/ 156784 w 605804"/>
                <a:gd name="connsiteY193" fmla="*/ 520924 h 604957"/>
                <a:gd name="connsiteX194" fmla="*/ 98336 w 605804"/>
                <a:gd name="connsiteY194" fmla="*/ 520924 h 604957"/>
                <a:gd name="connsiteX195" fmla="*/ 84151 w 605804"/>
                <a:gd name="connsiteY195" fmla="*/ 506758 h 604957"/>
                <a:gd name="connsiteX196" fmla="*/ 84151 w 605804"/>
                <a:gd name="connsiteY196" fmla="*/ 448393 h 604957"/>
                <a:gd name="connsiteX197" fmla="*/ 14185 w 605804"/>
                <a:gd name="connsiteY197" fmla="*/ 448393 h 604957"/>
                <a:gd name="connsiteX198" fmla="*/ 0 w 605804"/>
                <a:gd name="connsiteY198" fmla="*/ 434227 h 604957"/>
                <a:gd name="connsiteX199" fmla="*/ 14185 w 605804"/>
                <a:gd name="connsiteY199" fmla="*/ 419955 h 604957"/>
                <a:gd name="connsiteX200" fmla="*/ 84151 w 605804"/>
                <a:gd name="connsiteY200" fmla="*/ 419955 h 604957"/>
                <a:gd name="connsiteX201" fmla="*/ 84151 w 605804"/>
                <a:gd name="connsiteY201" fmla="*/ 382572 h 604957"/>
                <a:gd name="connsiteX202" fmla="*/ 14185 w 605804"/>
                <a:gd name="connsiteY202" fmla="*/ 382572 h 604957"/>
                <a:gd name="connsiteX203" fmla="*/ 0 w 605804"/>
                <a:gd name="connsiteY203" fmla="*/ 368300 h 604957"/>
                <a:gd name="connsiteX204" fmla="*/ 14185 w 605804"/>
                <a:gd name="connsiteY204" fmla="*/ 354134 h 604957"/>
                <a:gd name="connsiteX205" fmla="*/ 84151 w 605804"/>
                <a:gd name="connsiteY205" fmla="*/ 354134 h 604957"/>
                <a:gd name="connsiteX206" fmla="*/ 84151 w 605804"/>
                <a:gd name="connsiteY206" fmla="*/ 316644 h 604957"/>
                <a:gd name="connsiteX207" fmla="*/ 14185 w 605804"/>
                <a:gd name="connsiteY207" fmla="*/ 316644 h 604957"/>
                <a:gd name="connsiteX208" fmla="*/ 0 w 605804"/>
                <a:gd name="connsiteY208" fmla="*/ 302479 h 604957"/>
                <a:gd name="connsiteX209" fmla="*/ 14185 w 605804"/>
                <a:gd name="connsiteY209" fmla="*/ 288313 h 604957"/>
                <a:gd name="connsiteX210" fmla="*/ 84151 w 605804"/>
                <a:gd name="connsiteY210" fmla="*/ 288313 h 604957"/>
                <a:gd name="connsiteX211" fmla="*/ 84151 w 605804"/>
                <a:gd name="connsiteY211" fmla="*/ 250823 h 604957"/>
                <a:gd name="connsiteX212" fmla="*/ 14185 w 605804"/>
                <a:gd name="connsiteY212" fmla="*/ 250823 h 604957"/>
                <a:gd name="connsiteX213" fmla="*/ 0 w 605804"/>
                <a:gd name="connsiteY213" fmla="*/ 236658 h 604957"/>
                <a:gd name="connsiteX214" fmla="*/ 14185 w 605804"/>
                <a:gd name="connsiteY214" fmla="*/ 222386 h 604957"/>
                <a:gd name="connsiteX215" fmla="*/ 84151 w 605804"/>
                <a:gd name="connsiteY215" fmla="*/ 222386 h 604957"/>
                <a:gd name="connsiteX216" fmla="*/ 84151 w 605804"/>
                <a:gd name="connsiteY216" fmla="*/ 185002 h 604957"/>
                <a:gd name="connsiteX217" fmla="*/ 14185 w 605804"/>
                <a:gd name="connsiteY217" fmla="*/ 185002 h 604957"/>
                <a:gd name="connsiteX218" fmla="*/ 0 w 605804"/>
                <a:gd name="connsiteY218" fmla="*/ 170730 h 604957"/>
                <a:gd name="connsiteX219" fmla="*/ 14185 w 605804"/>
                <a:gd name="connsiteY219" fmla="*/ 156564 h 604957"/>
                <a:gd name="connsiteX220" fmla="*/ 84151 w 605804"/>
                <a:gd name="connsiteY220" fmla="*/ 156564 h 604957"/>
                <a:gd name="connsiteX221" fmla="*/ 84151 w 605804"/>
                <a:gd name="connsiteY221" fmla="*/ 98199 h 604957"/>
                <a:gd name="connsiteX222" fmla="*/ 98336 w 605804"/>
                <a:gd name="connsiteY222" fmla="*/ 84034 h 604957"/>
                <a:gd name="connsiteX223" fmla="*/ 156784 w 605804"/>
                <a:gd name="connsiteY223" fmla="*/ 84034 h 604957"/>
                <a:gd name="connsiteX224" fmla="*/ 156784 w 605804"/>
                <a:gd name="connsiteY224" fmla="*/ 14165 h 604957"/>
                <a:gd name="connsiteX225" fmla="*/ 170969 w 605804"/>
                <a:gd name="connsiteY225"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05804" h="604957">
                  <a:moveTo>
                    <a:pt x="240627" y="240240"/>
                  </a:moveTo>
                  <a:lnTo>
                    <a:pt x="240627" y="364647"/>
                  </a:lnTo>
                  <a:lnTo>
                    <a:pt x="365179" y="364647"/>
                  </a:lnTo>
                  <a:lnTo>
                    <a:pt x="365179" y="240240"/>
                  </a:lnTo>
                  <a:close/>
                  <a:moveTo>
                    <a:pt x="226444" y="211908"/>
                  </a:moveTo>
                  <a:lnTo>
                    <a:pt x="379361" y="211908"/>
                  </a:lnTo>
                  <a:cubicBezTo>
                    <a:pt x="387253" y="211908"/>
                    <a:pt x="393544" y="218192"/>
                    <a:pt x="393544" y="226074"/>
                  </a:cubicBezTo>
                  <a:lnTo>
                    <a:pt x="393544" y="378813"/>
                  </a:lnTo>
                  <a:cubicBezTo>
                    <a:pt x="393544" y="386695"/>
                    <a:pt x="387253" y="392979"/>
                    <a:pt x="379361" y="392979"/>
                  </a:cubicBezTo>
                  <a:lnTo>
                    <a:pt x="226444" y="392979"/>
                  </a:lnTo>
                  <a:cubicBezTo>
                    <a:pt x="218553" y="392979"/>
                    <a:pt x="212261" y="386695"/>
                    <a:pt x="212261" y="378813"/>
                  </a:cubicBezTo>
                  <a:lnTo>
                    <a:pt x="212261" y="226074"/>
                  </a:lnTo>
                  <a:cubicBezTo>
                    <a:pt x="212261" y="218192"/>
                    <a:pt x="218553" y="211908"/>
                    <a:pt x="226444" y="211908"/>
                  </a:cubicBezTo>
                  <a:close/>
                  <a:moveTo>
                    <a:pt x="112522" y="112364"/>
                  </a:moveTo>
                  <a:lnTo>
                    <a:pt x="112522" y="156564"/>
                  </a:lnTo>
                  <a:lnTo>
                    <a:pt x="125107" y="156564"/>
                  </a:lnTo>
                  <a:cubicBezTo>
                    <a:pt x="132999" y="156564"/>
                    <a:pt x="139292" y="162955"/>
                    <a:pt x="139292" y="170730"/>
                  </a:cubicBezTo>
                  <a:cubicBezTo>
                    <a:pt x="139292" y="178611"/>
                    <a:pt x="132999" y="185002"/>
                    <a:pt x="125107" y="185002"/>
                  </a:cubicBezTo>
                  <a:lnTo>
                    <a:pt x="112522" y="185002"/>
                  </a:lnTo>
                  <a:lnTo>
                    <a:pt x="112522" y="222386"/>
                  </a:lnTo>
                  <a:lnTo>
                    <a:pt x="125107" y="222386"/>
                  </a:lnTo>
                  <a:cubicBezTo>
                    <a:pt x="132999" y="222386"/>
                    <a:pt x="139292" y="228776"/>
                    <a:pt x="139292" y="236658"/>
                  </a:cubicBezTo>
                  <a:cubicBezTo>
                    <a:pt x="139292" y="244433"/>
                    <a:pt x="132999" y="250823"/>
                    <a:pt x="125107" y="250823"/>
                  </a:cubicBezTo>
                  <a:lnTo>
                    <a:pt x="112522" y="250823"/>
                  </a:lnTo>
                  <a:lnTo>
                    <a:pt x="112522" y="288313"/>
                  </a:lnTo>
                  <a:lnTo>
                    <a:pt x="125107" y="288313"/>
                  </a:lnTo>
                  <a:cubicBezTo>
                    <a:pt x="132999" y="288313"/>
                    <a:pt x="139292" y="294597"/>
                    <a:pt x="139292" y="302479"/>
                  </a:cubicBezTo>
                  <a:cubicBezTo>
                    <a:pt x="139292" y="310360"/>
                    <a:pt x="132999" y="316644"/>
                    <a:pt x="125107" y="316644"/>
                  </a:cubicBezTo>
                  <a:lnTo>
                    <a:pt x="112522" y="316644"/>
                  </a:lnTo>
                  <a:lnTo>
                    <a:pt x="112522" y="354134"/>
                  </a:lnTo>
                  <a:lnTo>
                    <a:pt x="125107" y="354134"/>
                  </a:lnTo>
                  <a:cubicBezTo>
                    <a:pt x="132999" y="354134"/>
                    <a:pt x="139292" y="360525"/>
                    <a:pt x="139292" y="368300"/>
                  </a:cubicBezTo>
                  <a:cubicBezTo>
                    <a:pt x="139292" y="376181"/>
                    <a:pt x="132999" y="382572"/>
                    <a:pt x="125107" y="382572"/>
                  </a:cubicBezTo>
                  <a:lnTo>
                    <a:pt x="112522" y="382572"/>
                  </a:lnTo>
                  <a:lnTo>
                    <a:pt x="112522" y="419955"/>
                  </a:lnTo>
                  <a:lnTo>
                    <a:pt x="125107" y="419955"/>
                  </a:lnTo>
                  <a:cubicBezTo>
                    <a:pt x="132999" y="419955"/>
                    <a:pt x="139292" y="426346"/>
                    <a:pt x="139292" y="434227"/>
                  </a:cubicBezTo>
                  <a:cubicBezTo>
                    <a:pt x="139292" y="442002"/>
                    <a:pt x="132999" y="448393"/>
                    <a:pt x="125107" y="448393"/>
                  </a:cubicBezTo>
                  <a:lnTo>
                    <a:pt x="112522" y="448393"/>
                  </a:lnTo>
                  <a:lnTo>
                    <a:pt x="112522" y="492593"/>
                  </a:lnTo>
                  <a:lnTo>
                    <a:pt x="156784" y="492593"/>
                  </a:lnTo>
                  <a:lnTo>
                    <a:pt x="156784" y="480025"/>
                  </a:lnTo>
                  <a:cubicBezTo>
                    <a:pt x="156784" y="472144"/>
                    <a:pt x="163183" y="465860"/>
                    <a:pt x="170969" y="465860"/>
                  </a:cubicBezTo>
                  <a:cubicBezTo>
                    <a:pt x="178861" y="465860"/>
                    <a:pt x="185261" y="472144"/>
                    <a:pt x="185261" y="480025"/>
                  </a:cubicBezTo>
                  <a:lnTo>
                    <a:pt x="185261" y="492593"/>
                  </a:lnTo>
                  <a:lnTo>
                    <a:pt x="222697" y="492593"/>
                  </a:lnTo>
                  <a:lnTo>
                    <a:pt x="222697" y="480025"/>
                  </a:lnTo>
                  <a:cubicBezTo>
                    <a:pt x="222697" y="472144"/>
                    <a:pt x="229096" y="465860"/>
                    <a:pt x="236989" y="465860"/>
                  </a:cubicBezTo>
                  <a:cubicBezTo>
                    <a:pt x="244775" y="465860"/>
                    <a:pt x="251174" y="472144"/>
                    <a:pt x="251174" y="480025"/>
                  </a:cubicBezTo>
                  <a:lnTo>
                    <a:pt x="251174" y="492593"/>
                  </a:lnTo>
                  <a:lnTo>
                    <a:pt x="288717" y="492593"/>
                  </a:lnTo>
                  <a:lnTo>
                    <a:pt x="288717" y="480025"/>
                  </a:lnTo>
                  <a:cubicBezTo>
                    <a:pt x="288717" y="472144"/>
                    <a:pt x="295010" y="465860"/>
                    <a:pt x="302902" y="465860"/>
                  </a:cubicBezTo>
                  <a:cubicBezTo>
                    <a:pt x="310795" y="465860"/>
                    <a:pt x="317087" y="472144"/>
                    <a:pt x="317087" y="480025"/>
                  </a:cubicBezTo>
                  <a:lnTo>
                    <a:pt x="317087" y="492593"/>
                  </a:lnTo>
                  <a:lnTo>
                    <a:pt x="354630" y="492593"/>
                  </a:lnTo>
                  <a:lnTo>
                    <a:pt x="354630" y="480025"/>
                  </a:lnTo>
                  <a:cubicBezTo>
                    <a:pt x="354630" y="472144"/>
                    <a:pt x="361029" y="465860"/>
                    <a:pt x="368815" y="465860"/>
                  </a:cubicBezTo>
                  <a:cubicBezTo>
                    <a:pt x="376708" y="465860"/>
                    <a:pt x="383107" y="472144"/>
                    <a:pt x="383107" y="480025"/>
                  </a:cubicBezTo>
                  <a:lnTo>
                    <a:pt x="383107" y="492593"/>
                  </a:lnTo>
                  <a:lnTo>
                    <a:pt x="420543" y="492593"/>
                  </a:lnTo>
                  <a:lnTo>
                    <a:pt x="420543" y="480025"/>
                  </a:lnTo>
                  <a:cubicBezTo>
                    <a:pt x="420543" y="472144"/>
                    <a:pt x="426943" y="465860"/>
                    <a:pt x="434835" y="465860"/>
                  </a:cubicBezTo>
                  <a:cubicBezTo>
                    <a:pt x="442621" y="465860"/>
                    <a:pt x="449020" y="472144"/>
                    <a:pt x="449020" y="480025"/>
                  </a:cubicBezTo>
                  <a:lnTo>
                    <a:pt x="449020" y="492593"/>
                  </a:lnTo>
                  <a:lnTo>
                    <a:pt x="493282" y="492593"/>
                  </a:lnTo>
                  <a:lnTo>
                    <a:pt x="493282" y="448393"/>
                  </a:lnTo>
                  <a:lnTo>
                    <a:pt x="480697" y="448393"/>
                  </a:lnTo>
                  <a:cubicBezTo>
                    <a:pt x="472805" y="448393"/>
                    <a:pt x="466512" y="442002"/>
                    <a:pt x="466512" y="434227"/>
                  </a:cubicBezTo>
                  <a:cubicBezTo>
                    <a:pt x="466512" y="426346"/>
                    <a:pt x="472805" y="419955"/>
                    <a:pt x="480697" y="419955"/>
                  </a:cubicBezTo>
                  <a:lnTo>
                    <a:pt x="493282" y="419955"/>
                  </a:lnTo>
                  <a:lnTo>
                    <a:pt x="493282" y="382572"/>
                  </a:lnTo>
                  <a:lnTo>
                    <a:pt x="480697" y="382572"/>
                  </a:lnTo>
                  <a:cubicBezTo>
                    <a:pt x="472805" y="382572"/>
                    <a:pt x="466512" y="376181"/>
                    <a:pt x="466512" y="368300"/>
                  </a:cubicBezTo>
                  <a:cubicBezTo>
                    <a:pt x="466512" y="360525"/>
                    <a:pt x="472805" y="354134"/>
                    <a:pt x="480697" y="354134"/>
                  </a:cubicBezTo>
                  <a:lnTo>
                    <a:pt x="493282" y="354134"/>
                  </a:lnTo>
                  <a:lnTo>
                    <a:pt x="493282" y="316644"/>
                  </a:lnTo>
                  <a:lnTo>
                    <a:pt x="480697" y="316644"/>
                  </a:lnTo>
                  <a:cubicBezTo>
                    <a:pt x="472805" y="316644"/>
                    <a:pt x="466512" y="310360"/>
                    <a:pt x="466512" y="302479"/>
                  </a:cubicBezTo>
                  <a:cubicBezTo>
                    <a:pt x="466512" y="294597"/>
                    <a:pt x="472805" y="288313"/>
                    <a:pt x="480697" y="288313"/>
                  </a:cubicBezTo>
                  <a:lnTo>
                    <a:pt x="493282" y="288313"/>
                  </a:lnTo>
                  <a:lnTo>
                    <a:pt x="493282" y="250823"/>
                  </a:lnTo>
                  <a:lnTo>
                    <a:pt x="480697" y="250823"/>
                  </a:lnTo>
                  <a:cubicBezTo>
                    <a:pt x="472805" y="250823"/>
                    <a:pt x="466512" y="244433"/>
                    <a:pt x="466512" y="236658"/>
                  </a:cubicBezTo>
                  <a:cubicBezTo>
                    <a:pt x="466512" y="228776"/>
                    <a:pt x="472805" y="222386"/>
                    <a:pt x="480697" y="222386"/>
                  </a:cubicBezTo>
                  <a:lnTo>
                    <a:pt x="493282" y="222386"/>
                  </a:lnTo>
                  <a:lnTo>
                    <a:pt x="493282" y="185002"/>
                  </a:lnTo>
                  <a:lnTo>
                    <a:pt x="480697" y="185002"/>
                  </a:lnTo>
                  <a:cubicBezTo>
                    <a:pt x="472805" y="185002"/>
                    <a:pt x="466512" y="178611"/>
                    <a:pt x="466512" y="170730"/>
                  </a:cubicBezTo>
                  <a:cubicBezTo>
                    <a:pt x="466512" y="162955"/>
                    <a:pt x="472805" y="156564"/>
                    <a:pt x="480697" y="156564"/>
                  </a:cubicBezTo>
                  <a:lnTo>
                    <a:pt x="493282" y="156564"/>
                  </a:lnTo>
                  <a:lnTo>
                    <a:pt x="493282" y="112364"/>
                  </a:lnTo>
                  <a:lnTo>
                    <a:pt x="449020" y="112364"/>
                  </a:lnTo>
                  <a:lnTo>
                    <a:pt x="449020" y="124932"/>
                  </a:lnTo>
                  <a:cubicBezTo>
                    <a:pt x="449020" y="132813"/>
                    <a:pt x="442621" y="139097"/>
                    <a:pt x="434835" y="139097"/>
                  </a:cubicBezTo>
                  <a:cubicBezTo>
                    <a:pt x="426943" y="139097"/>
                    <a:pt x="420543" y="132813"/>
                    <a:pt x="420543" y="124932"/>
                  </a:cubicBezTo>
                  <a:lnTo>
                    <a:pt x="420543" y="112364"/>
                  </a:lnTo>
                  <a:lnTo>
                    <a:pt x="383107" y="112364"/>
                  </a:lnTo>
                  <a:lnTo>
                    <a:pt x="383107" y="124932"/>
                  </a:lnTo>
                  <a:cubicBezTo>
                    <a:pt x="383107" y="132813"/>
                    <a:pt x="376708" y="139097"/>
                    <a:pt x="368815" y="139097"/>
                  </a:cubicBezTo>
                  <a:cubicBezTo>
                    <a:pt x="361029" y="139097"/>
                    <a:pt x="354630" y="132813"/>
                    <a:pt x="354630" y="124932"/>
                  </a:cubicBezTo>
                  <a:lnTo>
                    <a:pt x="354630" y="112364"/>
                  </a:lnTo>
                  <a:lnTo>
                    <a:pt x="317087" y="112364"/>
                  </a:lnTo>
                  <a:lnTo>
                    <a:pt x="317087" y="124932"/>
                  </a:lnTo>
                  <a:cubicBezTo>
                    <a:pt x="317087" y="132813"/>
                    <a:pt x="310795" y="139097"/>
                    <a:pt x="302902" y="139097"/>
                  </a:cubicBezTo>
                  <a:cubicBezTo>
                    <a:pt x="295010" y="139097"/>
                    <a:pt x="288717" y="132813"/>
                    <a:pt x="288717" y="124932"/>
                  </a:cubicBezTo>
                  <a:lnTo>
                    <a:pt x="288717" y="112364"/>
                  </a:lnTo>
                  <a:lnTo>
                    <a:pt x="251174" y="112364"/>
                  </a:lnTo>
                  <a:lnTo>
                    <a:pt x="251174" y="124932"/>
                  </a:lnTo>
                  <a:cubicBezTo>
                    <a:pt x="251174" y="132813"/>
                    <a:pt x="244775" y="139097"/>
                    <a:pt x="236989" y="139097"/>
                  </a:cubicBezTo>
                  <a:cubicBezTo>
                    <a:pt x="229096" y="139097"/>
                    <a:pt x="222697" y="132813"/>
                    <a:pt x="222697" y="124932"/>
                  </a:cubicBezTo>
                  <a:lnTo>
                    <a:pt x="222697" y="112364"/>
                  </a:lnTo>
                  <a:lnTo>
                    <a:pt x="185261" y="112364"/>
                  </a:lnTo>
                  <a:lnTo>
                    <a:pt x="185261" y="124932"/>
                  </a:lnTo>
                  <a:cubicBezTo>
                    <a:pt x="185261" y="132813"/>
                    <a:pt x="178861" y="139097"/>
                    <a:pt x="170969" y="139097"/>
                  </a:cubicBezTo>
                  <a:cubicBezTo>
                    <a:pt x="163183" y="139097"/>
                    <a:pt x="156784" y="132813"/>
                    <a:pt x="156784" y="124932"/>
                  </a:cubicBezTo>
                  <a:lnTo>
                    <a:pt x="156784" y="112364"/>
                  </a:lnTo>
                  <a:close/>
                  <a:moveTo>
                    <a:pt x="170969" y="0"/>
                  </a:moveTo>
                  <a:cubicBezTo>
                    <a:pt x="178861" y="0"/>
                    <a:pt x="185261" y="6390"/>
                    <a:pt x="185261" y="14165"/>
                  </a:cubicBezTo>
                  <a:lnTo>
                    <a:pt x="185261" y="84034"/>
                  </a:lnTo>
                  <a:lnTo>
                    <a:pt x="222697" y="84034"/>
                  </a:lnTo>
                  <a:lnTo>
                    <a:pt x="222697" y="14165"/>
                  </a:lnTo>
                  <a:cubicBezTo>
                    <a:pt x="222697" y="6390"/>
                    <a:pt x="229096" y="0"/>
                    <a:pt x="236989" y="0"/>
                  </a:cubicBezTo>
                  <a:cubicBezTo>
                    <a:pt x="244775" y="0"/>
                    <a:pt x="251174" y="6390"/>
                    <a:pt x="251174" y="14165"/>
                  </a:cubicBezTo>
                  <a:lnTo>
                    <a:pt x="251174" y="84034"/>
                  </a:lnTo>
                  <a:lnTo>
                    <a:pt x="288717" y="84034"/>
                  </a:lnTo>
                  <a:lnTo>
                    <a:pt x="288717" y="14165"/>
                  </a:lnTo>
                  <a:cubicBezTo>
                    <a:pt x="288717" y="6390"/>
                    <a:pt x="295010" y="0"/>
                    <a:pt x="302902" y="0"/>
                  </a:cubicBezTo>
                  <a:cubicBezTo>
                    <a:pt x="310795" y="0"/>
                    <a:pt x="317087" y="6390"/>
                    <a:pt x="317087" y="14165"/>
                  </a:cubicBezTo>
                  <a:lnTo>
                    <a:pt x="317087" y="84034"/>
                  </a:lnTo>
                  <a:lnTo>
                    <a:pt x="354630" y="84034"/>
                  </a:lnTo>
                  <a:lnTo>
                    <a:pt x="354630" y="14165"/>
                  </a:lnTo>
                  <a:cubicBezTo>
                    <a:pt x="354630" y="6390"/>
                    <a:pt x="361029" y="0"/>
                    <a:pt x="368815" y="0"/>
                  </a:cubicBezTo>
                  <a:cubicBezTo>
                    <a:pt x="376708" y="0"/>
                    <a:pt x="383107" y="6390"/>
                    <a:pt x="383107" y="14165"/>
                  </a:cubicBezTo>
                  <a:lnTo>
                    <a:pt x="383107" y="84034"/>
                  </a:lnTo>
                  <a:lnTo>
                    <a:pt x="420543" y="84034"/>
                  </a:lnTo>
                  <a:lnTo>
                    <a:pt x="420543" y="14165"/>
                  </a:lnTo>
                  <a:cubicBezTo>
                    <a:pt x="420543" y="6390"/>
                    <a:pt x="426943" y="0"/>
                    <a:pt x="434835" y="0"/>
                  </a:cubicBezTo>
                  <a:cubicBezTo>
                    <a:pt x="442621" y="0"/>
                    <a:pt x="449020" y="6390"/>
                    <a:pt x="449020" y="14165"/>
                  </a:cubicBezTo>
                  <a:lnTo>
                    <a:pt x="449020" y="84034"/>
                  </a:lnTo>
                  <a:lnTo>
                    <a:pt x="507468" y="84034"/>
                  </a:lnTo>
                  <a:cubicBezTo>
                    <a:pt x="515360" y="84034"/>
                    <a:pt x="521653" y="90317"/>
                    <a:pt x="521653" y="98199"/>
                  </a:cubicBezTo>
                  <a:lnTo>
                    <a:pt x="521653" y="156564"/>
                  </a:lnTo>
                  <a:lnTo>
                    <a:pt x="591619" y="156564"/>
                  </a:lnTo>
                  <a:cubicBezTo>
                    <a:pt x="599405" y="156564"/>
                    <a:pt x="605804" y="162955"/>
                    <a:pt x="605804" y="170730"/>
                  </a:cubicBezTo>
                  <a:cubicBezTo>
                    <a:pt x="605804" y="178611"/>
                    <a:pt x="599405" y="185002"/>
                    <a:pt x="591619" y="185002"/>
                  </a:cubicBezTo>
                  <a:lnTo>
                    <a:pt x="521653" y="185002"/>
                  </a:lnTo>
                  <a:lnTo>
                    <a:pt x="521653" y="222386"/>
                  </a:lnTo>
                  <a:lnTo>
                    <a:pt x="591619" y="222386"/>
                  </a:lnTo>
                  <a:cubicBezTo>
                    <a:pt x="599405" y="222386"/>
                    <a:pt x="605804" y="228776"/>
                    <a:pt x="605804" y="236658"/>
                  </a:cubicBezTo>
                  <a:cubicBezTo>
                    <a:pt x="605804" y="244433"/>
                    <a:pt x="599405" y="250823"/>
                    <a:pt x="591619" y="250823"/>
                  </a:cubicBezTo>
                  <a:lnTo>
                    <a:pt x="521653" y="250823"/>
                  </a:lnTo>
                  <a:lnTo>
                    <a:pt x="521653" y="288313"/>
                  </a:lnTo>
                  <a:lnTo>
                    <a:pt x="591619" y="288313"/>
                  </a:lnTo>
                  <a:cubicBezTo>
                    <a:pt x="599405" y="288313"/>
                    <a:pt x="605804" y="294597"/>
                    <a:pt x="605804" y="302479"/>
                  </a:cubicBezTo>
                  <a:cubicBezTo>
                    <a:pt x="605804" y="310360"/>
                    <a:pt x="599405" y="316644"/>
                    <a:pt x="591619" y="316644"/>
                  </a:cubicBezTo>
                  <a:lnTo>
                    <a:pt x="521653" y="316644"/>
                  </a:lnTo>
                  <a:lnTo>
                    <a:pt x="521653" y="354134"/>
                  </a:lnTo>
                  <a:lnTo>
                    <a:pt x="591619" y="354134"/>
                  </a:lnTo>
                  <a:cubicBezTo>
                    <a:pt x="599405" y="354134"/>
                    <a:pt x="605804" y="360525"/>
                    <a:pt x="605804" y="368300"/>
                  </a:cubicBezTo>
                  <a:cubicBezTo>
                    <a:pt x="605804" y="376181"/>
                    <a:pt x="599405" y="382572"/>
                    <a:pt x="591619" y="382572"/>
                  </a:cubicBezTo>
                  <a:lnTo>
                    <a:pt x="521653" y="382572"/>
                  </a:lnTo>
                  <a:lnTo>
                    <a:pt x="521653" y="419955"/>
                  </a:lnTo>
                  <a:lnTo>
                    <a:pt x="591619" y="419955"/>
                  </a:lnTo>
                  <a:cubicBezTo>
                    <a:pt x="599405" y="419955"/>
                    <a:pt x="605804" y="426346"/>
                    <a:pt x="605804" y="434227"/>
                  </a:cubicBezTo>
                  <a:cubicBezTo>
                    <a:pt x="605804" y="442002"/>
                    <a:pt x="599405" y="448393"/>
                    <a:pt x="591619" y="448393"/>
                  </a:cubicBezTo>
                  <a:lnTo>
                    <a:pt x="521653" y="448393"/>
                  </a:lnTo>
                  <a:lnTo>
                    <a:pt x="521653" y="506758"/>
                  </a:lnTo>
                  <a:cubicBezTo>
                    <a:pt x="521653" y="514640"/>
                    <a:pt x="515360" y="520924"/>
                    <a:pt x="507468" y="520924"/>
                  </a:cubicBezTo>
                  <a:lnTo>
                    <a:pt x="449020" y="520924"/>
                  </a:lnTo>
                  <a:lnTo>
                    <a:pt x="449020" y="590792"/>
                  </a:lnTo>
                  <a:cubicBezTo>
                    <a:pt x="449020" y="598567"/>
                    <a:pt x="442621" y="604957"/>
                    <a:pt x="434835" y="604957"/>
                  </a:cubicBezTo>
                  <a:cubicBezTo>
                    <a:pt x="426943" y="604957"/>
                    <a:pt x="420543" y="598567"/>
                    <a:pt x="420543" y="590792"/>
                  </a:cubicBezTo>
                  <a:lnTo>
                    <a:pt x="420543" y="520924"/>
                  </a:lnTo>
                  <a:lnTo>
                    <a:pt x="383107" y="520924"/>
                  </a:lnTo>
                  <a:lnTo>
                    <a:pt x="383107" y="590792"/>
                  </a:lnTo>
                  <a:cubicBezTo>
                    <a:pt x="383107" y="598567"/>
                    <a:pt x="376708" y="604957"/>
                    <a:pt x="368815" y="604957"/>
                  </a:cubicBezTo>
                  <a:cubicBezTo>
                    <a:pt x="361029" y="604957"/>
                    <a:pt x="354630" y="598567"/>
                    <a:pt x="354630" y="590792"/>
                  </a:cubicBezTo>
                  <a:lnTo>
                    <a:pt x="354630" y="520924"/>
                  </a:lnTo>
                  <a:lnTo>
                    <a:pt x="317087" y="520924"/>
                  </a:lnTo>
                  <a:lnTo>
                    <a:pt x="317087" y="590792"/>
                  </a:lnTo>
                  <a:cubicBezTo>
                    <a:pt x="317087" y="598567"/>
                    <a:pt x="310795" y="604957"/>
                    <a:pt x="302902" y="604957"/>
                  </a:cubicBezTo>
                  <a:cubicBezTo>
                    <a:pt x="295010" y="604957"/>
                    <a:pt x="288717" y="598567"/>
                    <a:pt x="288717" y="590792"/>
                  </a:cubicBezTo>
                  <a:lnTo>
                    <a:pt x="288717" y="520924"/>
                  </a:lnTo>
                  <a:lnTo>
                    <a:pt x="251174" y="520924"/>
                  </a:lnTo>
                  <a:lnTo>
                    <a:pt x="251174" y="590792"/>
                  </a:lnTo>
                  <a:cubicBezTo>
                    <a:pt x="251174" y="598567"/>
                    <a:pt x="244775" y="604957"/>
                    <a:pt x="236989" y="604957"/>
                  </a:cubicBezTo>
                  <a:cubicBezTo>
                    <a:pt x="229096" y="604957"/>
                    <a:pt x="222697" y="598567"/>
                    <a:pt x="222697" y="590792"/>
                  </a:cubicBezTo>
                  <a:lnTo>
                    <a:pt x="222697" y="520924"/>
                  </a:lnTo>
                  <a:lnTo>
                    <a:pt x="185261" y="520924"/>
                  </a:lnTo>
                  <a:lnTo>
                    <a:pt x="185261" y="590792"/>
                  </a:lnTo>
                  <a:cubicBezTo>
                    <a:pt x="185261" y="598567"/>
                    <a:pt x="178861" y="604957"/>
                    <a:pt x="170969" y="604957"/>
                  </a:cubicBezTo>
                  <a:cubicBezTo>
                    <a:pt x="163183" y="604957"/>
                    <a:pt x="156784" y="598567"/>
                    <a:pt x="156784" y="590792"/>
                  </a:cubicBezTo>
                  <a:lnTo>
                    <a:pt x="156784" y="520924"/>
                  </a:lnTo>
                  <a:lnTo>
                    <a:pt x="98336" y="520924"/>
                  </a:lnTo>
                  <a:cubicBezTo>
                    <a:pt x="90444" y="520924"/>
                    <a:pt x="84151" y="514640"/>
                    <a:pt x="84151" y="506758"/>
                  </a:cubicBezTo>
                  <a:lnTo>
                    <a:pt x="84151" y="448393"/>
                  </a:lnTo>
                  <a:lnTo>
                    <a:pt x="14185" y="448393"/>
                  </a:lnTo>
                  <a:cubicBezTo>
                    <a:pt x="6399" y="448393"/>
                    <a:pt x="0" y="442002"/>
                    <a:pt x="0" y="434227"/>
                  </a:cubicBezTo>
                  <a:cubicBezTo>
                    <a:pt x="0" y="426346"/>
                    <a:pt x="6399" y="419955"/>
                    <a:pt x="14185" y="419955"/>
                  </a:cubicBezTo>
                  <a:lnTo>
                    <a:pt x="84151" y="419955"/>
                  </a:lnTo>
                  <a:lnTo>
                    <a:pt x="84151" y="382572"/>
                  </a:lnTo>
                  <a:lnTo>
                    <a:pt x="14185" y="382572"/>
                  </a:lnTo>
                  <a:cubicBezTo>
                    <a:pt x="6399" y="382572"/>
                    <a:pt x="0" y="376181"/>
                    <a:pt x="0" y="368300"/>
                  </a:cubicBezTo>
                  <a:cubicBezTo>
                    <a:pt x="0" y="360525"/>
                    <a:pt x="6399" y="354134"/>
                    <a:pt x="14185" y="354134"/>
                  </a:cubicBezTo>
                  <a:lnTo>
                    <a:pt x="84151" y="354134"/>
                  </a:lnTo>
                  <a:lnTo>
                    <a:pt x="84151" y="316644"/>
                  </a:lnTo>
                  <a:lnTo>
                    <a:pt x="14185" y="316644"/>
                  </a:lnTo>
                  <a:cubicBezTo>
                    <a:pt x="6399" y="316644"/>
                    <a:pt x="0" y="310360"/>
                    <a:pt x="0" y="302479"/>
                  </a:cubicBezTo>
                  <a:cubicBezTo>
                    <a:pt x="0" y="294597"/>
                    <a:pt x="6399" y="288313"/>
                    <a:pt x="14185" y="288313"/>
                  </a:cubicBezTo>
                  <a:lnTo>
                    <a:pt x="84151" y="288313"/>
                  </a:lnTo>
                  <a:lnTo>
                    <a:pt x="84151" y="250823"/>
                  </a:lnTo>
                  <a:lnTo>
                    <a:pt x="14185" y="250823"/>
                  </a:lnTo>
                  <a:cubicBezTo>
                    <a:pt x="6399" y="250823"/>
                    <a:pt x="0" y="244433"/>
                    <a:pt x="0" y="236658"/>
                  </a:cubicBezTo>
                  <a:cubicBezTo>
                    <a:pt x="0" y="228776"/>
                    <a:pt x="6399" y="222386"/>
                    <a:pt x="14185" y="222386"/>
                  </a:cubicBezTo>
                  <a:lnTo>
                    <a:pt x="84151" y="222386"/>
                  </a:lnTo>
                  <a:lnTo>
                    <a:pt x="84151" y="185002"/>
                  </a:lnTo>
                  <a:lnTo>
                    <a:pt x="14185" y="185002"/>
                  </a:lnTo>
                  <a:cubicBezTo>
                    <a:pt x="6399" y="185002"/>
                    <a:pt x="0" y="178611"/>
                    <a:pt x="0" y="170730"/>
                  </a:cubicBezTo>
                  <a:cubicBezTo>
                    <a:pt x="0" y="162955"/>
                    <a:pt x="6399" y="156564"/>
                    <a:pt x="14185" y="156564"/>
                  </a:cubicBezTo>
                  <a:lnTo>
                    <a:pt x="84151" y="156564"/>
                  </a:lnTo>
                  <a:lnTo>
                    <a:pt x="84151" y="98199"/>
                  </a:lnTo>
                  <a:cubicBezTo>
                    <a:pt x="84151" y="90317"/>
                    <a:pt x="90444" y="84034"/>
                    <a:pt x="98336" y="84034"/>
                  </a:cubicBezTo>
                  <a:lnTo>
                    <a:pt x="156784" y="84034"/>
                  </a:lnTo>
                  <a:lnTo>
                    <a:pt x="156784" y="14165"/>
                  </a:lnTo>
                  <a:cubicBezTo>
                    <a:pt x="156784" y="6390"/>
                    <a:pt x="163183" y="0"/>
                    <a:pt x="170969" y="0"/>
                  </a:cubicBezTo>
                  <a:close/>
                </a:path>
              </a:pathLst>
            </a:custGeom>
            <a:solidFill>
              <a:schemeClr val="bg1"/>
            </a:solidFill>
            <a:ln>
              <a:noFill/>
            </a:ln>
          </p:spPr>
          <p:txBody>
            <a:bodyPr/>
            <a:lstStyle/>
            <a:p>
              <a:endParaRPr lang="zh-CN" altLang="en-US">
                <a:latin typeface="微软雅黑"/>
                <a:ea typeface="微软雅黑"/>
                <a:cs typeface="+mn-ea"/>
                <a:sym typeface="微软雅黑"/>
              </a:endParaRPr>
            </a:p>
          </p:txBody>
        </p:sp>
        <p:sp>
          <p:nvSpPr>
            <p:cNvPr id="41" name="chip_114696"/>
            <p:cNvSpPr>
              <a:spLocks noChangeAspect="1"/>
            </p:cNvSpPr>
            <p:nvPr/>
          </p:nvSpPr>
          <p:spPr bwMode="auto">
            <a:xfrm>
              <a:off x="14479" y="6342"/>
              <a:ext cx="613" cy="612"/>
            </a:xfrm>
            <a:custGeom>
              <a:avLst/>
              <a:gdLst>
                <a:gd name="connsiteX0" fmla="*/ 240627 w 605804"/>
                <a:gd name="connsiteY0" fmla="*/ 240240 h 604957"/>
                <a:gd name="connsiteX1" fmla="*/ 240627 w 605804"/>
                <a:gd name="connsiteY1" fmla="*/ 364647 h 604957"/>
                <a:gd name="connsiteX2" fmla="*/ 365179 w 605804"/>
                <a:gd name="connsiteY2" fmla="*/ 364647 h 604957"/>
                <a:gd name="connsiteX3" fmla="*/ 365179 w 605804"/>
                <a:gd name="connsiteY3" fmla="*/ 240240 h 604957"/>
                <a:gd name="connsiteX4" fmla="*/ 226444 w 605804"/>
                <a:gd name="connsiteY4" fmla="*/ 211908 h 604957"/>
                <a:gd name="connsiteX5" fmla="*/ 379361 w 605804"/>
                <a:gd name="connsiteY5" fmla="*/ 211908 h 604957"/>
                <a:gd name="connsiteX6" fmla="*/ 393544 w 605804"/>
                <a:gd name="connsiteY6" fmla="*/ 226074 h 604957"/>
                <a:gd name="connsiteX7" fmla="*/ 393544 w 605804"/>
                <a:gd name="connsiteY7" fmla="*/ 378813 h 604957"/>
                <a:gd name="connsiteX8" fmla="*/ 379361 w 605804"/>
                <a:gd name="connsiteY8" fmla="*/ 392979 h 604957"/>
                <a:gd name="connsiteX9" fmla="*/ 226444 w 605804"/>
                <a:gd name="connsiteY9" fmla="*/ 392979 h 604957"/>
                <a:gd name="connsiteX10" fmla="*/ 212261 w 605804"/>
                <a:gd name="connsiteY10" fmla="*/ 378813 h 604957"/>
                <a:gd name="connsiteX11" fmla="*/ 212261 w 605804"/>
                <a:gd name="connsiteY11" fmla="*/ 226074 h 604957"/>
                <a:gd name="connsiteX12" fmla="*/ 226444 w 605804"/>
                <a:gd name="connsiteY12" fmla="*/ 211908 h 604957"/>
                <a:gd name="connsiteX13" fmla="*/ 112522 w 605804"/>
                <a:gd name="connsiteY13" fmla="*/ 112364 h 604957"/>
                <a:gd name="connsiteX14" fmla="*/ 112522 w 605804"/>
                <a:gd name="connsiteY14" fmla="*/ 156564 h 604957"/>
                <a:gd name="connsiteX15" fmla="*/ 125107 w 605804"/>
                <a:gd name="connsiteY15" fmla="*/ 156564 h 604957"/>
                <a:gd name="connsiteX16" fmla="*/ 139292 w 605804"/>
                <a:gd name="connsiteY16" fmla="*/ 170730 h 604957"/>
                <a:gd name="connsiteX17" fmla="*/ 125107 w 605804"/>
                <a:gd name="connsiteY17" fmla="*/ 185002 h 604957"/>
                <a:gd name="connsiteX18" fmla="*/ 112522 w 605804"/>
                <a:gd name="connsiteY18" fmla="*/ 185002 h 604957"/>
                <a:gd name="connsiteX19" fmla="*/ 112522 w 605804"/>
                <a:gd name="connsiteY19" fmla="*/ 222386 h 604957"/>
                <a:gd name="connsiteX20" fmla="*/ 125107 w 605804"/>
                <a:gd name="connsiteY20" fmla="*/ 222386 h 604957"/>
                <a:gd name="connsiteX21" fmla="*/ 139292 w 605804"/>
                <a:gd name="connsiteY21" fmla="*/ 236658 h 604957"/>
                <a:gd name="connsiteX22" fmla="*/ 125107 w 605804"/>
                <a:gd name="connsiteY22" fmla="*/ 250823 h 604957"/>
                <a:gd name="connsiteX23" fmla="*/ 112522 w 605804"/>
                <a:gd name="connsiteY23" fmla="*/ 250823 h 604957"/>
                <a:gd name="connsiteX24" fmla="*/ 112522 w 605804"/>
                <a:gd name="connsiteY24" fmla="*/ 288313 h 604957"/>
                <a:gd name="connsiteX25" fmla="*/ 125107 w 605804"/>
                <a:gd name="connsiteY25" fmla="*/ 288313 h 604957"/>
                <a:gd name="connsiteX26" fmla="*/ 139292 w 605804"/>
                <a:gd name="connsiteY26" fmla="*/ 302479 h 604957"/>
                <a:gd name="connsiteX27" fmla="*/ 125107 w 605804"/>
                <a:gd name="connsiteY27" fmla="*/ 316644 h 604957"/>
                <a:gd name="connsiteX28" fmla="*/ 112522 w 605804"/>
                <a:gd name="connsiteY28" fmla="*/ 316644 h 604957"/>
                <a:gd name="connsiteX29" fmla="*/ 112522 w 605804"/>
                <a:gd name="connsiteY29" fmla="*/ 354134 h 604957"/>
                <a:gd name="connsiteX30" fmla="*/ 125107 w 605804"/>
                <a:gd name="connsiteY30" fmla="*/ 354134 h 604957"/>
                <a:gd name="connsiteX31" fmla="*/ 139292 w 605804"/>
                <a:gd name="connsiteY31" fmla="*/ 368300 h 604957"/>
                <a:gd name="connsiteX32" fmla="*/ 125107 w 605804"/>
                <a:gd name="connsiteY32" fmla="*/ 382572 h 604957"/>
                <a:gd name="connsiteX33" fmla="*/ 112522 w 605804"/>
                <a:gd name="connsiteY33" fmla="*/ 382572 h 604957"/>
                <a:gd name="connsiteX34" fmla="*/ 112522 w 605804"/>
                <a:gd name="connsiteY34" fmla="*/ 419955 h 604957"/>
                <a:gd name="connsiteX35" fmla="*/ 125107 w 605804"/>
                <a:gd name="connsiteY35" fmla="*/ 419955 h 604957"/>
                <a:gd name="connsiteX36" fmla="*/ 139292 w 605804"/>
                <a:gd name="connsiteY36" fmla="*/ 434227 h 604957"/>
                <a:gd name="connsiteX37" fmla="*/ 125107 w 605804"/>
                <a:gd name="connsiteY37" fmla="*/ 448393 h 604957"/>
                <a:gd name="connsiteX38" fmla="*/ 112522 w 605804"/>
                <a:gd name="connsiteY38" fmla="*/ 448393 h 604957"/>
                <a:gd name="connsiteX39" fmla="*/ 112522 w 605804"/>
                <a:gd name="connsiteY39" fmla="*/ 492593 h 604957"/>
                <a:gd name="connsiteX40" fmla="*/ 156784 w 605804"/>
                <a:gd name="connsiteY40" fmla="*/ 492593 h 604957"/>
                <a:gd name="connsiteX41" fmla="*/ 156784 w 605804"/>
                <a:gd name="connsiteY41" fmla="*/ 480025 h 604957"/>
                <a:gd name="connsiteX42" fmla="*/ 170969 w 605804"/>
                <a:gd name="connsiteY42" fmla="*/ 465860 h 604957"/>
                <a:gd name="connsiteX43" fmla="*/ 185261 w 605804"/>
                <a:gd name="connsiteY43" fmla="*/ 480025 h 604957"/>
                <a:gd name="connsiteX44" fmla="*/ 185261 w 605804"/>
                <a:gd name="connsiteY44" fmla="*/ 492593 h 604957"/>
                <a:gd name="connsiteX45" fmla="*/ 222697 w 605804"/>
                <a:gd name="connsiteY45" fmla="*/ 492593 h 604957"/>
                <a:gd name="connsiteX46" fmla="*/ 222697 w 605804"/>
                <a:gd name="connsiteY46" fmla="*/ 480025 h 604957"/>
                <a:gd name="connsiteX47" fmla="*/ 236989 w 605804"/>
                <a:gd name="connsiteY47" fmla="*/ 465860 h 604957"/>
                <a:gd name="connsiteX48" fmla="*/ 251174 w 605804"/>
                <a:gd name="connsiteY48" fmla="*/ 480025 h 604957"/>
                <a:gd name="connsiteX49" fmla="*/ 251174 w 605804"/>
                <a:gd name="connsiteY49" fmla="*/ 492593 h 604957"/>
                <a:gd name="connsiteX50" fmla="*/ 288717 w 605804"/>
                <a:gd name="connsiteY50" fmla="*/ 492593 h 604957"/>
                <a:gd name="connsiteX51" fmla="*/ 288717 w 605804"/>
                <a:gd name="connsiteY51" fmla="*/ 480025 h 604957"/>
                <a:gd name="connsiteX52" fmla="*/ 302902 w 605804"/>
                <a:gd name="connsiteY52" fmla="*/ 465860 h 604957"/>
                <a:gd name="connsiteX53" fmla="*/ 317087 w 605804"/>
                <a:gd name="connsiteY53" fmla="*/ 480025 h 604957"/>
                <a:gd name="connsiteX54" fmla="*/ 317087 w 605804"/>
                <a:gd name="connsiteY54" fmla="*/ 492593 h 604957"/>
                <a:gd name="connsiteX55" fmla="*/ 354630 w 605804"/>
                <a:gd name="connsiteY55" fmla="*/ 492593 h 604957"/>
                <a:gd name="connsiteX56" fmla="*/ 354630 w 605804"/>
                <a:gd name="connsiteY56" fmla="*/ 480025 h 604957"/>
                <a:gd name="connsiteX57" fmla="*/ 368815 w 605804"/>
                <a:gd name="connsiteY57" fmla="*/ 465860 h 604957"/>
                <a:gd name="connsiteX58" fmla="*/ 383107 w 605804"/>
                <a:gd name="connsiteY58" fmla="*/ 480025 h 604957"/>
                <a:gd name="connsiteX59" fmla="*/ 383107 w 605804"/>
                <a:gd name="connsiteY59" fmla="*/ 492593 h 604957"/>
                <a:gd name="connsiteX60" fmla="*/ 420543 w 605804"/>
                <a:gd name="connsiteY60" fmla="*/ 492593 h 604957"/>
                <a:gd name="connsiteX61" fmla="*/ 420543 w 605804"/>
                <a:gd name="connsiteY61" fmla="*/ 480025 h 604957"/>
                <a:gd name="connsiteX62" fmla="*/ 434835 w 605804"/>
                <a:gd name="connsiteY62" fmla="*/ 465860 h 604957"/>
                <a:gd name="connsiteX63" fmla="*/ 449020 w 605804"/>
                <a:gd name="connsiteY63" fmla="*/ 480025 h 604957"/>
                <a:gd name="connsiteX64" fmla="*/ 449020 w 605804"/>
                <a:gd name="connsiteY64" fmla="*/ 492593 h 604957"/>
                <a:gd name="connsiteX65" fmla="*/ 493282 w 605804"/>
                <a:gd name="connsiteY65" fmla="*/ 492593 h 604957"/>
                <a:gd name="connsiteX66" fmla="*/ 493282 w 605804"/>
                <a:gd name="connsiteY66" fmla="*/ 448393 h 604957"/>
                <a:gd name="connsiteX67" fmla="*/ 480697 w 605804"/>
                <a:gd name="connsiteY67" fmla="*/ 448393 h 604957"/>
                <a:gd name="connsiteX68" fmla="*/ 466512 w 605804"/>
                <a:gd name="connsiteY68" fmla="*/ 434227 h 604957"/>
                <a:gd name="connsiteX69" fmla="*/ 480697 w 605804"/>
                <a:gd name="connsiteY69" fmla="*/ 419955 h 604957"/>
                <a:gd name="connsiteX70" fmla="*/ 493282 w 605804"/>
                <a:gd name="connsiteY70" fmla="*/ 419955 h 604957"/>
                <a:gd name="connsiteX71" fmla="*/ 493282 w 605804"/>
                <a:gd name="connsiteY71" fmla="*/ 382572 h 604957"/>
                <a:gd name="connsiteX72" fmla="*/ 480697 w 605804"/>
                <a:gd name="connsiteY72" fmla="*/ 382572 h 604957"/>
                <a:gd name="connsiteX73" fmla="*/ 466512 w 605804"/>
                <a:gd name="connsiteY73" fmla="*/ 368300 h 604957"/>
                <a:gd name="connsiteX74" fmla="*/ 480697 w 605804"/>
                <a:gd name="connsiteY74" fmla="*/ 354134 h 604957"/>
                <a:gd name="connsiteX75" fmla="*/ 493282 w 605804"/>
                <a:gd name="connsiteY75" fmla="*/ 354134 h 604957"/>
                <a:gd name="connsiteX76" fmla="*/ 493282 w 605804"/>
                <a:gd name="connsiteY76" fmla="*/ 316644 h 604957"/>
                <a:gd name="connsiteX77" fmla="*/ 480697 w 605804"/>
                <a:gd name="connsiteY77" fmla="*/ 316644 h 604957"/>
                <a:gd name="connsiteX78" fmla="*/ 466512 w 605804"/>
                <a:gd name="connsiteY78" fmla="*/ 302479 h 604957"/>
                <a:gd name="connsiteX79" fmla="*/ 480697 w 605804"/>
                <a:gd name="connsiteY79" fmla="*/ 288313 h 604957"/>
                <a:gd name="connsiteX80" fmla="*/ 493282 w 605804"/>
                <a:gd name="connsiteY80" fmla="*/ 288313 h 604957"/>
                <a:gd name="connsiteX81" fmla="*/ 493282 w 605804"/>
                <a:gd name="connsiteY81" fmla="*/ 250823 h 604957"/>
                <a:gd name="connsiteX82" fmla="*/ 480697 w 605804"/>
                <a:gd name="connsiteY82" fmla="*/ 250823 h 604957"/>
                <a:gd name="connsiteX83" fmla="*/ 466512 w 605804"/>
                <a:gd name="connsiteY83" fmla="*/ 236658 h 604957"/>
                <a:gd name="connsiteX84" fmla="*/ 480697 w 605804"/>
                <a:gd name="connsiteY84" fmla="*/ 222386 h 604957"/>
                <a:gd name="connsiteX85" fmla="*/ 493282 w 605804"/>
                <a:gd name="connsiteY85" fmla="*/ 222386 h 604957"/>
                <a:gd name="connsiteX86" fmla="*/ 493282 w 605804"/>
                <a:gd name="connsiteY86" fmla="*/ 185002 h 604957"/>
                <a:gd name="connsiteX87" fmla="*/ 480697 w 605804"/>
                <a:gd name="connsiteY87" fmla="*/ 185002 h 604957"/>
                <a:gd name="connsiteX88" fmla="*/ 466512 w 605804"/>
                <a:gd name="connsiteY88" fmla="*/ 170730 h 604957"/>
                <a:gd name="connsiteX89" fmla="*/ 480697 w 605804"/>
                <a:gd name="connsiteY89" fmla="*/ 156564 h 604957"/>
                <a:gd name="connsiteX90" fmla="*/ 493282 w 605804"/>
                <a:gd name="connsiteY90" fmla="*/ 156564 h 604957"/>
                <a:gd name="connsiteX91" fmla="*/ 493282 w 605804"/>
                <a:gd name="connsiteY91" fmla="*/ 112364 h 604957"/>
                <a:gd name="connsiteX92" fmla="*/ 449020 w 605804"/>
                <a:gd name="connsiteY92" fmla="*/ 112364 h 604957"/>
                <a:gd name="connsiteX93" fmla="*/ 449020 w 605804"/>
                <a:gd name="connsiteY93" fmla="*/ 124932 h 604957"/>
                <a:gd name="connsiteX94" fmla="*/ 434835 w 605804"/>
                <a:gd name="connsiteY94" fmla="*/ 139097 h 604957"/>
                <a:gd name="connsiteX95" fmla="*/ 420543 w 605804"/>
                <a:gd name="connsiteY95" fmla="*/ 124932 h 604957"/>
                <a:gd name="connsiteX96" fmla="*/ 420543 w 605804"/>
                <a:gd name="connsiteY96" fmla="*/ 112364 h 604957"/>
                <a:gd name="connsiteX97" fmla="*/ 383107 w 605804"/>
                <a:gd name="connsiteY97" fmla="*/ 112364 h 604957"/>
                <a:gd name="connsiteX98" fmla="*/ 383107 w 605804"/>
                <a:gd name="connsiteY98" fmla="*/ 124932 h 604957"/>
                <a:gd name="connsiteX99" fmla="*/ 368815 w 605804"/>
                <a:gd name="connsiteY99" fmla="*/ 139097 h 604957"/>
                <a:gd name="connsiteX100" fmla="*/ 354630 w 605804"/>
                <a:gd name="connsiteY100" fmla="*/ 124932 h 604957"/>
                <a:gd name="connsiteX101" fmla="*/ 354630 w 605804"/>
                <a:gd name="connsiteY101" fmla="*/ 112364 h 604957"/>
                <a:gd name="connsiteX102" fmla="*/ 317087 w 605804"/>
                <a:gd name="connsiteY102" fmla="*/ 112364 h 604957"/>
                <a:gd name="connsiteX103" fmla="*/ 317087 w 605804"/>
                <a:gd name="connsiteY103" fmla="*/ 124932 h 604957"/>
                <a:gd name="connsiteX104" fmla="*/ 302902 w 605804"/>
                <a:gd name="connsiteY104" fmla="*/ 139097 h 604957"/>
                <a:gd name="connsiteX105" fmla="*/ 288717 w 605804"/>
                <a:gd name="connsiteY105" fmla="*/ 124932 h 604957"/>
                <a:gd name="connsiteX106" fmla="*/ 288717 w 605804"/>
                <a:gd name="connsiteY106" fmla="*/ 112364 h 604957"/>
                <a:gd name="connsiteX107" fmla="*/ 251174 w 605804"/>
                <a:gd name="connsiteY107" fmla="*/ 112364 h 604957"/>
                <a:gd name="connsiteX108" fmla="*/ 251174 w 605804"/>
                <a:gd name="connsiteY108" fmla="*/ 124932 h 604957"/>
                <a:gd name="connsiteX109" fmla="*/ 236989 w 605804"/>
                <a:gd name="connsiteY109" fmla="*/ 139097 h 604957"/>
                <a:gd name="connsiteX110" fmla="*/ 222697 w 605804"/>
                <a:gd name="connsiteY110" fmla="*/ 124932 h 604957"/>
                <a:gd name="connsiteX111" fmla="*/ 222697 w 605804"/>
                <a:gd name="connsiteY111" fmla="*/ 112364 h 604957"/>
                <a:gd name="connsiteX112" fmla="*/ 185261 w 605804"/>
                <a:gd name="connsiteY112" fmla="*/ 112364 h 604957"/>
                <a:gd name="connsiteX113" fmla="*/ 185261 w 605804"/>
                <a:gd name="connsiteY113" fmla="*/ 124932 h 604957"/>
                <a:gd name="connsiteX114" fmla="*/ 170969 w 605804"/>
                <a:gd name="connsiteY114" fmla="*/ 139097 h 604957"/>
                <a:gd name="connsiteX115" fmla="*/ 156784 w 605804"/>
                <a:gd name="connsiteY115" fmla="*/ 124932 h 604957"/>
                <a:gd name="connsiteX116" fmla="*/ 156784 w 605804"/>
                <a:gd name="connsiteY116" fmla="*/ 112364 h 604957"/>
                <a:gd name="connsiteX117" fmla="*/ 170969 w 605804"/>
                <a:gd name="connsiteY117" fmla="*/ 0 h 604957"/>
                <a:gd name="connsiteX118" fmla="*/ 185261 w 605804"/>
                <a:gd name="connsiteY118" fmla="*/ 14165 h 604957"/>
                <a:gd name="connsiteX119" fmla="*/ 185261 w 605804"/>
                <a:gd name="connsiteY119" fmla="*/ 84034 h 604957"/>
                <a:gd name="connsiteX120" fmla="*/ 222697 w 605804"/>
                <a:gd name="connsiteY120" fmla="*/ 84034 h 604957"/>
                <a:gd name="connsiteX121" fmla="*/ 222697 w 605804"/>
                <a:gd name="connsiteY121" fmla="*/ 14165 h 604957"/>
                <a:gd name="connsiteX122" fmla="*/ 236989 w 605804"/>
                <a:gd name="connsiteY122" fmla="*/ 0 h 604957"/>
                <a:gd name="connsiteX123" fmla="*/ 251174 w 605804"/>
                <a:gd name="connsiteY123" fmla="*/ 14165 h 604957"/>
                <a:gd name="connsiteX124" fmla="*/ 251174 w 605804"/>
                <a:gd name="connsiteY124" fmla="*/ 84034 h 604957"/>
                <a:gd name="connsiteX125" fmla="*/ 288717 w 605804"/>
                <a:gd name="connsiteY125" fmla="*/ 84034 h 604957"/>
                <a:gd name="connsiteX126" fmla="*/ 288717 w 605804"/>
                <a:gd name="connsiteY126" fmla="*/ 14165 h 604957"/>
                <a:gd name="connsiteX127" fmla="*/ 302902 w 605804"/>
                <a:gd name="connsiteY127" fmla="*/ 0 h 604957"/>
                <a:gd name="connsiteX128" fmla="*/ 317087 w 605804"/>
                <a:gd name="connsiteY128" fmla="*/ 14165 h 604957"/>
                <a:gd name="connsiteX129" fmla="*/ 317087 w 605804"/>
                <a:gd name="connsiteY129" fmla="*/ 84034 h 604957"/>
                <a:gd name="connsiteX130" fmla="*/ 354630 w 605804"/>
                <a:gd name="connsiteY130" fmla="*/ 84034 h 604957"/>
                <a:gd name="connsiteX131" fmla="*/ 354630 w 605804"/>
                <a:gd name="connsiteY131" fmla="*/ 14165 h 604957"/>
                <a:gd name="connsiteX132" fmla="*/ 368815 w 605804"/>
                <a:gd name="connsiteY132" fmla="*/ 0 h 604957"/>
                <a:gd name="connsiteX133" fmla="*/ 383107 w 605804"/>
                <a:gd name="connsiteY133" fmla="*/ 14165 h 604957"/>
                <a:gd name="connsiteX134" fmla="*/ 383107 w 605804"/>
                <a:gd name="connsiteY134" fmla="*/ 84034 h 604957"/>
                <a:gd name="connsiteX135" fmla="*/ 420543 w 605804"/>
                <a:gd name="connsiteY135" fmla="*/ 84034 h 604957"/>
                <a:gd name="connsiteX136" fmla="*/ 420543 w 605804"/>
                <a:gd name="connsiteY136" fmla="*/ 14165 h 604957"/>
                <a:gd name="connsiteX137" fmla="*/ 434835 w 605804"/>
                <a:gd name="connsiteY137" fmla="*/ 0 h 604957"/>
                <a:gd name="connsiteX138" fmla="*/ 449020 w 605804"/>
                <a:gd name="connsiteY138" fmla="*/ 14165 h 604957"/>
                <a:gd name="connsiteX139" fmla="*/ 449020 w 605804"/>
                <a:gd name="connsiteY139" fmla="*/ 84034 h 604957"/>
                <a:gd name="connsiteX140" fmla="*/ 507468 w 605804"/>
                <a:gd name="connsiteY140" fmla="*/ 84034 h 604957"/>
                <a:gd name="connsiteX141" fmla="*/ 521653 w 605804"/>
                <a:gd name="connsiteY141" fmla="*/ 98199 h 604957"/>
                <a:gd name="connsiteX142" fmla="*/ 521653 w 605804"/>
                <a:gd name="connsiteY142" fmla="*/ 156564 h 604957"/>
                <a:gd name="connsiteX143" fmla="*/ 591619 w 605804"/>
                <a:gd name="connsiteY143" fmla="*/ 156564 h 604957"/>
                <a:gd name="connsiteX144" fmla="*/ 605804 w 605804"/>
                <a:gd name="connsiteY144" fmla="*/ 170730 h 604957"/>
                <a:gd name="connsiteX145" fmla="*/ 591619 w 605804"/>
                <a:gd name="connsiteY145" fmla="*/ 185002 h 604957"/>
                <a:gd name="connsiteX146" fmla="*/ 521653 w 605804"/>
                <a:gd name="connsiteY146" fmla="*/ 185002 h 604957"/>
                <a:gd name="connsiteX147" fmla="*/ 521653 w 605804"/>
                <a:gd name="connsiteY147" fmla="*/ 222386 h 604957"/>
                <a:gd name="connsiteX148" fmla="*/ 591619 w 605804"/>
                <a:gd name="connsiteY148" fmla="*/ 222386 h 604957"/>
                <a:gd name="connsiteX149" fmla="*/ 605804 w 605804"/>
                <a:gd name="connsiteY149" fmla="*/ 236658 h 604957"/>
                <a:gd name="connsiteX150" fmla="*/ 591619 w 605804"/>
                <a:gd name="connsiteY150" fmla="*/ 250823 h 604957"/>
                <a:gd name="connsiteX151" fmla="*/ 521653 w 605804"/>
                <a:gd name="connsiteY151" fmla="*/ 250823 h 604957"/>
                <a:gd name="connsiteX152" fmla="*/ 521653 w 605804"/>
                <a:gd name="connsiteY152" fmla="*/ 288313 h 604957"/>
                <a:gd name="connsiteX153" fmla="*/ 591619 w 605804"/>
                <a:gd name="connsiteY153" fmla="*/ 288313 h 604957"/>
                <a:gd name="connsiteX154" fmla="*/ 605804 w 605804"/>
                <a:gd name="connsiteY154" fmla="*/ 302479 h 604957"/>
                <a:gd name="connsiteX155" fmla="*/ 591619 w 605804"/>
                <a:gd name="connsiteY155" fmla="*/ 316644 h 604957"/>
                <a:gd name="connsiteX156" fmla="*/ 521653 w 605804"/>
                <a:gd name="connsiteY156" fmla="*/ 316644 h 604957"/>
                <a:gd name="connsiteX157" fmla="*/ 521653 w 605804"/>
                <a:gd name="connsiteY157" fmla="*/ 354134 h 604957"/>
                <a:gd name="connsiteX158" fmla="*/ 591619 w 605804"/>
                <a:gd name="connsiteY158" fmla="*/ 354134 h 604957"/>
                <a:gd name="connsiteX159" fmla="*/ 605804 w 605804"/>
                <a:gd name="connsiteY159" fmla="*/ 368300 h 604957"/>
                <a:gd name="connsiteX160" fmla="*/ 591619 w 605804"/>
                <a:gd name="connsiteY160" fmla="*/ 382572 h 604957"/>
                <a:gd name="connsiteX161" fmla="*/ 521653 w 605804"/>
                <a:gd name="connsiteY161" fmla="*/ 382572 h 604957"/>
                <a:gd name="connsiteX162" fmla="*/ 521653 w 605804"/>
                <a:gd name="connsiteY162" fmla="*/ 419955 h 604957"/>
                <a:gd name="connsiteX163" fmla="*/ 591619 w 605804"/>
                <a:gd name="connsiteY163" fmla="*/ 419955 h 604957"/>
                <a:gd name="connsiteX164" fmla="*/ 605804 w 605804"/>
                <a:gd name="connsiteY164" fmla="*/ 434227 h 604957"/>
                <a:gd name="connsiteX165" fmla="*/ 591619 w 605804"/>
                <a:gd name="connsiteY165" fmla="*/ 448393 h 604957"/>
                <a:gd name="connsiteX166" fmla="*/ 521653 w 605804"/>
                <a:gd name="connsiteY166" fmla="*/ 448393 h 604957"/>
                <a:gd name="connsiteX167" fmla="*/ 521653 w 605804"/>
                <a:gd name="connsiteY167" fmla="*/ 506758 h 604957"/>
                <a:gd name="connsiteX168" fmla="*/ 507468 w 605804"/>
                <a:gd name="connsiteY168" fmla="*/ 520924 h 604957"/>
                <a:gd name="connsiteX169" fmla="*/ 449020 w 605804"/>
                <a:gd name="connsiteY169" fmla="*/ 520924 h 604957"/>
                <a:gd name="connsiteX170" fmla="*/ 449020 w 605804"/>
                <a:gd name="connsiteY170" fmla="*/ 590792 h 604957"/>
                <a:gd name="connsiteX171" fmla="*/ 434835 w 605804"/>
                <a:gd name="connsiteY171" fmla="*/ 604957 h 604957"/>
                <a:gd name="connsiteX172" fmla="*/ 420543 w 605804"/>
                <a:gd name="connsiteY172" fmla="*/ 590792 h 604957"/>
                <a:gd name="connsiteX173" fmla="*/ 420543 w 605804"/>
                <a:gd name="connsiteY173" fmla="*/ 520924 h 604957"/>
                <a:gd name="connsiteX174" fmla="*/ 383107 w 605804"/>
                <a:gd name="connsiteY174" fmla="*/ 520924 h 604957"/>
                <a:gd name="connsiteX175" fmla="*/ 383107 w 605804"/>
                <a:gd name="connsiteY175" fmla="*/ 590792 h 604957"/>
                <a:gd name="connsiteX176" fmla="*/ 368815 w 605804"/>
                <a:gd name="connsiteY176" fmla="*/ 604957 h 604957"/>
                <a:gd name="connsiteX177" fmla="*/ 354630 w 605804"/>
                <a:gd name="connsiteY177" fmla="*/ 590792 h 604957"/>
                <a:gd name="connsiteX178" fmla="*/ 354630 w 605804"/>
                <a:gd name="connsiteY178" fmla="*/ 520924 h 604957"/>
                <a:gd name="connsiteX179" fmla="*/ 317087 w 605804"/>
                <a:gd name="connsiteY179" fmla="*/ 520924 h 604957"/>
                <a:gd name="connsiteX180" fmla="*/ 317087 w 605804"/>
                <a:gd name="connsiteY180" fmla="*/ 590792 h 604957"/>
                <a:gd name="connsiteX181" fmla="*/ 302902 w 605804"/>
                <a:gd name="connsiteY181" fmla="*/ 604957 h 604957"/>
                <a:gd name="connsiteX182" fmla="*/ 288717 w 605804"/>
                <a:gd name="connsiteY182" fmla="*/ 590792 h 604957"/>
                <a:gd name="connsiteX183" fmla="*/ 288717 w 605804"/>
                <a:gd name="connsiteY183" fmla="*/ 520924 h 604957"/>
                <a:gd name="connsiteX184" fmla="*/ 251174 w 605804"/>
                <a:gd name="connsiteY184" fmla="*/ 520924 h 604957"/>
                <a:gd name="connsiteX185" fmla="*/ 251174 w 605804"/>
                <a:gd name="connsiteY185" fmla="*/ 590792 h 604957"/>
                <a:gd name="connsiteX186" fmla="*/ 236989 w 605804"/>
                <a:gd name="connsiteY186" fmla="*/ 604957 h 604957"/>
                <a:gd name="connsiteX187" fmla="*/ 222697 w 605804"/>
                <a:gd name="connsiteY187" fmla="*/ 590792 h 604957"/>
                <a:gd name="connsiteX188" fmla="*/ 222697 w 605804"/>
                <a:gd name="connsiteY188" fmla="*/ 520924 h 604957"/>
                <a:gd name="connsiteX189" fmla="*/ 185261 w 605804"/>
                <a:gd name="connsiteY189" fmla="*/ 520924 h 604957"/>
                <a:gd name="connsiteX190" fmla="*/ 185261 w 605804"/>
                <a:gd name="connsiteY190" fmla="*/ 590792 h 604957"/>
                <a:gd name="connsiteX191" fmla="*/ 170969 w 605804"/>
                <a:gd name="connsiteY191" fmla="*/ 604957 h 604957"/>
                <a:gd name="connsiteX192" fmla="*/ 156784 w 605804"/>
                <a:gd name="connsiteY192" fmla="*/ 590792 h 604957"/>
                <a:gd name="connsiteX193" fmla="*/ 156784 w 605804"/>
                <a:gd name="connsiteY193" fmla="*/ 520924 h 604957"/>
                <a:gd name="connsiteX194" fmla="*/ 98336 w 605804"/>
                <a:gd name="connsiteY194" fmla="*/ 520924 h 604957"/>
                <a:gd name="connsiteX195" fmla="*/ 84151 w 605804"/>
                <a:gd name="connsiteY195" fmla="*/ 506758 h 604957"/>
                <a:gd name="connsiteX196" fmla="*/ 84151 w 605804"/>
                <a:gd name="connsiteY196" fmla="*/ 448393 h 604957"/>
                <a:gd name="connsiteX197" fmla="*/ 14185 w 605804"/>
                <a:gd name="connsiteY197" fmla="*/ 448393 h 604957"/>
                <a:gd name="connsiteX198" fmla="*/ 0 w 605804"/>
                <a:gd name="connsiteY198" fmla="*/ 434227 h 604957"/>
                <a:gd name="connsiteX199" fmla="*/ 14185 w 605804"/>
                <a:gd name="connsiteY199" fmla="*/ 419955 h 604957"/>
                <a:gd name="connsiteX200" fmla="*/ 84151 w 605804"/>
                <a:gd name="connsiteY200" fmla="*/ 419955 h 604957"/>
                <a:gd name="connsiteX201" fmla="*/ 84151 w 605804"/>
                <a:gd name="connsiteY201" fmla="*/ 382572 h 604957"/>
                <a:gd name="connsiteX202" fmla="*/ 14185 w 605804"/>
                <a:gd name="connsiteY202" fmla="*/ 382572 h 604957"/>
                <a:gd name="connsiteX203" fmla="*/ 0 w 605804"/>
                <a:gd name="connsiteY203" fmla="*/ 368300 h 604957"/>
                <a:gd name="connsiteX204" fmla="*/ 14185 w 605804"/>
                <a:gd name="connsiteY204" fmla="*/ 354134 h 604957"/>
                <a:gd name="connsiteX205" fmla="*/ 84151 w 605804"/>
                <a:gd name="connsiteY205" fmla="*/ 354134 h 604957"/>
                <a:gd name="connsiteX206" fmla="*/ 84151 w 605804"/>
                <a:gd name="connsiteY206" fmla="*/ 316644 h 604957"/>
                <a:gd name="connsiteX207" fmla="*/ 14185 w 605804"/>
                <a:gd name="connsiteY207" fmla="*/ 316644 h 604957"/>
                <a:gd name="connsiteX208" fmla="*/ 0 w 605804"/>
                <a:gd name="connsiteY208" fmla="*/ 302479 h 604957"/>
                <a:gd name="connsiteX209" fmla="*/ 14185 w 605804"/>
                <a:gd name="connsiteY209" fmla="*/ 288313 h 604957"/>
                <a:gd name="connsiteX210" fmla="*/ 84151 w 605804"/>
                <a:gd name="connsiteY210" fmla="*/ 288313 h 604957"/>
                <a:gd name="connsiteX211" fmla="*/ 84151 w 605804"/>
                <a:gd name="connsiteY211" fmla="*/ 250823 h 604957"/>
                <a:gd name="connsiteX212" fmla="*/ 14185 w 605804"/>
                <a:gd name="connsiteY212" fmla="*/ 250823 h 604957"/>
                <a:gd name="connsiteX213" fmla="*/ 0 w 605804"/>
                <a:gd name="connsiteY213" fmla="*/ 236658 h 604957"/>
                <a:gd name="connsiteX214" fmla="*/ 14185 w 605804"/>
                <a:gd name="connsiteY214" fmla="*/ 222386 h 604957"/>
                <a:gd name="connsiteX215" fmla="*/ 84151 w 605804"/>
                <a:gd name="connsiteY215" fmla="*/ 222386 h 604957"/>
                <a:gd name="connsiteX216" fmla="*/ 84151 w 605804"/>
                <a:gd name="connsiteY216" fmla="*/ 185002 h 604957"/>
                <a:gd name="connsiteX217" fmla="*/ 14185 w 605804"/>
                <a:gd name="connsiteY217" fmla="*/ 185002 h 604957"/>
                <a:gd name="connsiteX218" fmla="*/ 0 w 605804"/>
                <a:gd name="connsiteY218" fmla="*/ 170730 h 604957"/>
                <a:gd name="connsiteX219" fmla="*/ 14185 w 605804"/>
                <a:gd name="connsiteY219" fmla="*/ 156564 h 604957"/>
                <a:gd name="connsiteX220" fmla="*/ 84151 w 605804"/>
                <a:gd name="connsiteY220" fmla="*/ 156564 h 604957"/>
                <a:gd name="connsiteX221" fmla="*/ 84151 w 605804"/>
                <a:gd name="connsiteY221" fmla="*/ 98199 h 604957"/>
                <a:gd name="connsiteX222" fmla="*/ 98336 w 605804"/>
                <a:gd name="connsiteY222" fmla="*/ 84034 h 604957"/>
                <a:gd name="connsiteX223" fmla="*/ 156784 w 605804"/>
                <a:gd name="connsiteY223" fmla="*/ 84034 h 604957"/>
                <a:gd name="connsiteX224" fmla="*/ 156784 w 605804"/>
                <a:gd name="connsiteY224" fmla="*/ 14165 h 604957"/>
                <a:gd name="connsiteX225" fmla="*/ 170969 w 605804"/>
                <a:gd name="connsiteY225"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05804" h="604957">
                  <a:moveTo>
                    <a:pt x="240627" y="240240"/>
                  </a:moveTo>
                  <a:lnTo>
                    <a:pt x="240627" y="364647"/>
                  </a:lnTo>
                  <a:lnTo>
                    <a:pt x="365179" y="364647"/>
                  </a:lnTo>
                  <a:lnTo>
                    <a:pt x="365179" y="240240"/>
                  </a:lnTo>
                  <a:close/>
                  <a:moveTo>
                    <a:pt x="226444" y="211908"/>
                  </a:moveTo>
                  <a:lnTo>
                    <a:pt x="379361" y="211908"/>
                  </a:lnTo>
                  <a:cubicBezTo>
                    <a:pt x="387253" y="211908"/>
                    <a:pt x="393544" y="218192"/>
                    <a:pt x="393544" y="226074"/>
                  </a:cubicBezTo>
                  <a:lnTo>
                    <a:pt x="393544" y="378813"/>
                  </a:lnTo>
                  <a:cubicBezTo>
                    <a:pt x="393544" y="386695"/>
                    <a:pt x="387253" y="392979"/>
                    <a:pt x="379361" y="392979"/>
                  </a:cubicBezTo>
                  <a:lnTo>
                    <a:pt x="226444" y="392979"/>
                  </a:lnTo>
                  <a:cubicBezTo>
                    <a:pt x="218553" y="392979"/>
                    <a:pt x="212261" y="386695"/>
                    <a:pt x="212261" y="378813"/>
                  </a:cubicBezTo>
                  <a:lnTo>
                    <a:pt x="212261" y="226074"/>
                  </a:lnTo>
                  <a:cubicBezTo>
                    <a:pt x="212261" y="218192"/>
                    <a:pt x="218553" y="211908"/>
                    <a:pt x="226444" y="211908"/>
                  </a:cubicBezTo>
                  <a:close/>
                  <a:moveTo>
                    <a:pt x="112522" y="112364"/>
                  </a:moveTo>
                  <a:lnTo>
                    <a:pt x="112522" y="156564"/>
                  </a:lnTo>
                  <a:lnTo>
                    <a:pt x="125107" y="156564"/>
                  </a:lnTo>
                  <a:cubicBezTo>
                    <a:pt x="132999" y="156564"/>
                    <a:pt x="139292" y="162955"/>
                    <a:pt x="139292" y="170730"/>
                  </a:cubicBezTo>
                  <a:cubicBezTo>
                    <a:pt x="139292" y="178611"/>
                    <a:pt x="132999" y="185002"/>
                    <a:pt x="125107" y="185002"/>
                  </a:cubicBezTo>
                  <a:lnTo>
                    <a:pt x="112522" y="185002"/>
                  </a:lnTo>
                  <a:lnTo>
                    <a:pt x="112522" y="222386"/>
                  </a:lnTo>
                  <a:lnTo>
                    <a:pt x="125107" y="222386"/>
                  </a:lnTo>
                  <a:cubicBezTo>
                    <a:pt x="132999" y="222386"/>
                    <a:pt x="139292" y="228776"/>
                    <a:pt x="139292" y="236658"/>
                  </a:cubicBezTo>
                  <a:cubicBezTo>
                    <a:pt x="139292" y="244433"/>
                    <a:pt x="132999" y="250823"/>
                    <a:pt x="125107" y="250823"/>
                  </a:cubicBezTo>
                  <a:lnTo>
                    <a:pt x="112522" y="250823"/>
                  </a:lnTo>
                  <a:lnTo>
                    <a:pt x="112522" y="288313"/>
                  </a:lnTo>
                  <a:lnTo>
                    <a:pt x="125107" y="288313"/>
                  </a:lnTo>
                  <a:cubicBezTo>
                    <a:pt x="132999" y="288313"/>
                    <a:pt x="139292" y="294597"/>
                    <a:pt x="139292" y="302479"/>
                  </a:cubicBezTo>
                  <a:cubicBezTo>
                    <a:pt x="139292" y="310360"/>
                    <a:pt x="132999" y="316644"/>
                    <a:pt x="125107" y="316644"/>
                  </a:cubicBezTo>
                  <a:lnTo>
                    <a:pt x="112522" y="316644"/>
                  </a:lnTo>
                  <a:lnTo>
                    <a:pt x="112522" y="354134"/>
                  </a:lnTo>
                  <a:lnTo>
                    <a:pt x="125107" y="354134"/>
                  </a:lnTo>
                  <a:cubicBezTo>
                    <a:pt x="132999" y="354134"/>
                    <a:pt x="139292" y="360525"/>
                    <a:pt x="139292" y="368300"/>
                  </a:cubicBezTo>
                  <a:cubicBezTo>
                    <a:pt x="139292" y="376181"/>
                    <a:pt x="132999" y="382572"/>
                    <a:pt x="125107" y="382572"/>
                  </a:cubicBezTo>
                  <a:lnTo>
                    <a:pt x="112522" y="382572"/>
                  </a:lnTo>
                  <a:lnTo>
                    <a:pt x="112522" y="419955"/>
                  </a:lnTo>
                  <a:lnTo>
                    <a:pt x="125107" y="419955"/>
                  </a:lnTo>
                  <a:cubicBezTo>
                    <a:pt x="132999" y="419955"/>
                    <a:pt x="139292" y="426346"/>
                    <a:pt x="139292" y="434227"/>
                  </a:cubicBezTo>
                  <a:cubicBezTo>
                    <a:pt x="139292" y="442002"/>
                    <a:pt x="132999" y="448393"/>
                    <a:pt x="125107" y="448393"/>
                  </a:cubicBezTo>
                  <a:lnTo>
                    <a:pt x="112522" y="448393"/>
                  </a:lnTo>
                  <a:lnTo>
                    <a:pt x="112522" y="492593"/>
                  </a:lnTo>
                  <a:lnTo>
                    <a:pt x="156784" y="492593"/>
                  </a:lnTo>
                  <a:lnTo>
                    <a:pt x="156784" y="480025"/>
                  </a:lnTo>
                  <a:cubicBezTo>
                    <a:pt x="156784" y="472144"/>
                    <a:pt x="163183" y="465860"/>
                    <a:pt x="170969" y="465860"/>
                  </a:cubicBezTo>
                  <a:cubicBezTo>
                    <a:pt x="178861" y="465860"/>
                    <a:pt x="185261" y="472144"/>
                    <a:pt x="185261" y="480025"/>
                  </a:cubicBezTo>
                  <a:lnTo>
                    <a:pt x="185261" y="492593"/>
                  </a:lnTo>
                  <a:lnTo>
                    <a:pt x="222697" y="492593"/>
                  </a:lnTo>
                  <a:lnTo>
                    <a:pt x="222697" y="480025"/>
                  </a:lnTo>
                  <a:cubicBezTo>
                    <a:pt x="222697" y="472144"/>
                    <a:pt x="229096" y="465860"/>
                    <a:pt x="236989" y="465860"/>
                  </a:cubicBezTo>
                  <a:cubicBezTo>
                    <a:pt x="244775" y="465860"/>
                    <a:pt x="251174" y="472144"/>
                    <a:pt x="251174" y="480025"/>
                  </a:cubicBezTo>
                  <a:lnTo>
                    <a:pt x="251174" y="492593"/>
                  </a:lnTo>
                  <a:lnTo>
                    <a:pt x="288717" y="492593"/>
                  </a:lnTo>
                  <a:lnTo>
                    <a:pt x="288717" y="480025"/>
                  </a:lnTo>
                  <a:cubicBezTo>
                    <a:pt x="288717" y="472144"/>
                    <a:pt x="295010" y="465860"/>
                    <a:pt x="302902" y="465860"/>
                  </a:cubicBezTo>
                  <a:cubicBezTo>
                    <a:pt x="310795" y="465860"/>
                    <a:pt x="317087" y="472144"/>
                    <a:pt x="317087" y="480025"/>
                  </a:cubicBezTo>
                  <a:lnTo>
                    <a:pt x="317087" y="492593"/>
                  </a:lnTo>
                  <a:lnTo>
                    <a:pt x="354630" y="492593"/>
                  </a:lnTo>
                  <a:lnTo>
                    <a:pt x="354630" y="480025"/>
                  </a:lnTo>
                  <a:cubicBezTo>
                    <a:pt x="354630" y="472144"/>
                    <a:pt x="361029" y="465860"/>
                    <a:pt x="368815" y="465860"/>
                  </a:cubicBezTo>
                  <a:cubicBezTo>
                    <a:pt x="376708" y="465860"/>
                    <a:pt x="383107" y="472144"/>
                    <a:pt x="383107" y="480025"/>
                  </a:cubicBezTo>
                  <a:lnTo>
                    <a:pt x="383107" y="492593"/>
                  </a:lnTo>
                  <a:lnTo>
                    <a:pt x="420543" y="492593"/>
                  </a:lnTo>
                  <a:lnTo>
                    <a:pt x="420543" y="480025"/>
                  </a:lnTo>
                  <a:cubicBezTo>
                    <a:pt x="420543" y="472144"/>
                    <a:pt x="426943" y="465860"/>
                    <a:pt x="434835" y="465860"/>
                  </a:cubicBezTo>
                  <a:cubicBezTo>
                    <a:pt x="442621" y="465860"/>
                    <a:pt x="449020" y="472144"/>
                    <a:pt x="449020" y="480025"/>
                  </a:cubicBezTo>
                  <a:lnTo>
                    <a:pt x="449020" y="492593"/>
                  </a:lnTo>
                  <a:lnTo>
                    <a:pt x="493282" y="492593"/>
                  </a:lnTo>
                  <a:lnTo>
                    <a:pt x="493282" y="448393"/>
                  </a:lnTo>
                  <a:lnTo>
                    <a:pt x="480697" y="448393"/>
                  </a:lnTo>
                  <a:cubicBezTo>
                    <a:pt x="472805" y="448393"/>
                    <a:pt x="466512" y="442002"/>
                    <a:pt x="466512" y="434227"/>
                  </a:cubicBezTo>
                  <a:cubicBezTo>
                    <a:pt x="466512" y="426346"/>
                    <a:pt x="472805" y="419955"/>
                    <a:pt x="480697" y="419955"/>
                  </a:cubicBezTo>
                  <a:lnTo>
                    <a:pt x="493282" y="419955"/>
                  </a:lnTo>
                  <a:lnTo>
                    <a:pt x="493282" y="382572"/>
                  </a:lnTo>
                  <a:lnTo>
                    <a:pt x="480697" y="382572"/>
                  </a:lnTo>
                  <a:cubicBezTo>
                    <a:pt x="472805" y="382572"/>
                    <a:pt x="466512" y="376181"/>
                    <a:pt x="466512" y="368300"/>
                  </a:cubicBezTo>
                  <a:cubicBezTo>
                    <a:pt x="466512" y="360525"/>
                    <a:pt x="472805" y="354134"/>
                    <a:pt x="480697" y="354134"/>
                  </a:cubicBezTo>
                  <a:lnTo>
                    <a:pt x="493282" y="354134"/>
                  </a:lnTo>
                  <a:lnTo>
                    <a:pt x="493282" y="316644"/>
                  </a:lnTo>
                  <a:lnTo>
                    <a:pt x="480697" y="316644"/>
                  </a:lnTo>
                  <a:cubicBezTo>
                    <a:pt x="472805" y="316644"/>
                    <a:pt x="466512" y="310360"/>
                    <a:pt x="466512" y="302479"/>
                  </a:cubicBezTo>
                  <a:cubicBezTo>
                    <a:pt x="466512" y="294597"/>
                    <a:pt x="472805" y="288313"/>
                    <a:pt x="480697" y="288313"/>
                  </a:cubicBezTo>
                  <a:lnTo>
                    <a:pt x="493282" y="288313"/>
                  </a:lnTo>
                  <a:lnTo>
                    <a:pt x="493282" y="250823"/>
                  </a:lnTo>
                  <a:lnTo>
                    <a:pt x="480697" y="250823"/>
                  </a:lnTo>
                  <a:cubicBezTo>
                    <a:pt x="472805" y="250823"/>
                    <a:pt x="466512" y="244433"/>
                    <a:pt x="466512" y="236658"/>
                  </a:cubicBezTo>
                  <a:cubicBezTo>
                    <a:pt x="466512" y="228776"/>
                    <a:pt x="472805" y="222386"/>
                    <a:pt x="480697" y="222386"/>
                  </a:cubicBezTo>
                  <a:lnTo>
                    <a:pt x="493282" y="222386"/>
                  </a:lnTo>
                  <a:lnTo>
                    <a:pt x="493282" y="185002"/>
                  </a:lnTo>
                  <a:lnTo>
                    <a:pt x="480697" y="185002"/>
                  </a:lnTo>
                  <a:cubicBezTo>
                    <a:pt x="472805" y="185002"/>
                    <a:pt x="466512" y="178611"/>
                    <a:pt x="466512" y="170730"/>
                  </a:cubicBezTo>
                  <a:cubicBezTo>
                    <a:pt x="466512" y="162955"/>
                    <a:pt x="472805" y="156564"/>
                    <a:pt x="480697" y="156564"/>
                  </a:cubicBezTo>
                  <a:lnTo>
                    <a:pt x="493282" y="156564"/>
                  </a:lnTo>
                  <a:lnTo>
                    <a:pt x="493282" y="112364"/>
                  </a:lnTo>
                  <a:lnTo>
                    <a:pt x="449020" y="112364"/>
                  </a:lnTo>
                  <a:lnTo>
                    <a:pt x="449020" y="124932"/>
                  </a:lnTo>
                  <a:cubicBezTo>
                    <a:pt x="449020" y="132813"/>
                    <a:pt x="442621" y="139097"/>
                    <a:pt x="434835" y="139097"/>
                  </a:cubicBezTo>
                  <a:cubicBezTo>
                    <a:pt x="426943" y="139097"/>
                    <a:pt x="420543" y="132813"/>
                    <a:pt x="420543" y="124932"/>
                  </a:cubicBezTo>
                  <a:lnTo>
                    <a:pt x="420543" y="112364"/>
                  </a:lnTo>
                  <a:lnTo>
                    <a:pt x="383107" y="112364"/>
                  </a:lnTo>
                  <a:lnTo>
                    <a:pt x="383107" y="124932"/>
                  </a:lnTo>
                  <a:cubicBezTo>
                    <a:pt x="383107" y="132813"/>
                    <a:pt x="376708" y="139097"/>
                    <a:pt x="368815" y="139097"/>
                  </a:cubicBezTo>
                  <a:cubicBezTo>
                    <a:pt x="361029" y="139097"/>
                    <a:pt x="354630" y="132813"/>
                    <a:pt x="354630" y="124932"/>
                  </a:cubicBezTo>
                  <a:lnTo>
                    <a:pt x="354630" y="112364"/>
                  </a:lnTo>
                  <a:lnTo>
                    <a:pt x="317087" y="112364"/>
                  </a:lnTo>
                  <a:lnTo>
                    <a:pt x="317087" y="124932"/>
                  </a:lnTo>
                  <a:cubicBezTo>
                    <a:pt x="317087" y="132813"/>
                    <a:pt x="310795" y="139097"/>
                    <a:pt x="302902" y="139097"/>
                  </a:cubicBezTo>
                  <a:cubicBezTo>
                    <a:pt x="295010" y="139097"/>
                    <a:pt x="288717" y="132813"/>
                    <a:pt x="288717" y="124932"/>
                  </a:cubicBezTo>
                  <a:lnTo>
                    <a:pt x="288717" y="112364"/>
                  </a:lnTo>
                  <a:lnTo>
                    <a:pt x="251174" y="112364"/>
                  </a:lnTo>
                  <a:lnTo>
                    <a:pt x="251174" y="124932"/>
                  </a:lnTo>
                  <a:cubicBezTo>
                    <a:pt x="251174" y="132813"/>
                    <a:pt x="244775" y="139097"/>
                    <a:pt x="236989" y="139097"/>
                  </a:cubicBezTo>
                  <a:cubicBezTo>
                    <a:pt x="229096" y="139097"/>
                    <a:pt x="222697" y="132813"/>
                    <a:pt x="222697" y="124932"/>
                  </a:cubicBezTo>
                  <a:lnTo>
                    <a:pt x="222697" y="112364"/>
                  </a:lnTo>
                  <a:lnTo>
                    <a:pt x="185261" y="112364"/>
                  </a:lnTo>
                  <a:lnTo>
                    <a:pt x="185261" y="124932"/>
                  </a:lnTo>
                  <a:cubicBezTo>
                    <a:pt x="185261" y="132813"/>
                    <a:pt x="178861" y="139097"/>
                    <a:pt x="170969" y="139097"/>
                  </a:cubicBezTo>
                  <a:cubicBezTo>
                    <a:pt x="163183" y="139097"/>
                    <a:pt x="156784" y="132813"/>
                    <a:pt x="156784" y="124932"/>
                  </a:cubicBezTo>
                  <a:lnTo>
                    <a:pt x="156784" y="112364"/>
                  </a:lnTo>
                  <a:close/>
                  <a:moveTo>
                    <a:pt x="170969" y="0"/>
                  </a:moveTo>
                  <a:cubicBezTo>
                    <a:pt x="178861" y="0"/>
                    <a:pt x="185261" y="6390"/>
                    <a:pt x="185261" y="14165"/>
                  </a:cubicBezTo>
                  <a:lnTo>
                    <a:pt x="185261" y="84034"/>
                  </a:lnTo>
                  <a:lnTo>
                    <a:pt x="222697" y="84034"/>
                  </a:lnTo>
                  <a:lnTo>
                    <a:pt x="222697" y="14165"/>
                  </a:lnTo>
                  <a:cubicBezTo>
                    <a:pt x="222697" y="6390"/>
                    <a:pt x="229096" y="0"/>
                    <a:pt x="236989" y="0"/>
                  </a:cubicBezTo>
                  <a:cubicBezTo>
                    <a:pt x="244775" y="0"/>
                    <a:pt x="251174" y="6390"/>
                    <a:pt x="251174" y="14165"/>
                  </a:cubicBezTo>
                  <a:lnTo>
                    <a:pt x="251174" y="84034"/>
                  </a:lnTo>
                  <a:lnTo>
                    <a:pt x="288717" y="84034"/>
                  </a:lnTo>
                  <a:lnTo>
                    <a:pt x="288717" y="14165"/>
                  </a:lnTo>
                  <a:cubicBezTo>
                    <a:pt x="288717" y="6390"/>
                    <a:pt x="295010" y="0"/>
                    <a:pt x="302902" y="0"/>
                  </a:cubicBezTo>
                  <a:cubicBezTo>
                    <a:pt x="310795" y="0"/>
                    <a:pt x="317087" y="6390"/>
                    <a:pt x="317087" y="14165"/>
                  </a:cubicBezTo>
                  <a:lnTo>
                    <a:pt x="317087" y="84034"/>
                  </a:lnTo>
                  <a:lnTo>
                    <a:pt x="354630" y="84034"/>
                  </a:lnTo>
                  <a:lnTo>
                    <a:pt x="354630" y="14165"/>
                  </a:lnTo>
                  <a:cubicBezTo>
                    <a:pt x="354630" y="6390"/>
                    <a:pt x="361029" y="0"/>
                    <a:pt x="368815" y="0"/>
                  </a:cubicBezTo>
                  <a:cubicBezTo>
                    <a:pt x="376708" y="0"/>
                    <a:pt x="383107" y="6390"/>
                    <a:pt x="383107" y="14165"/>
                  </a:cubicBezTo>
                  <a:lnTo>
                    <a:pt x="383107" y="84034"/>
                  </a:lnTo>
                  <a:lnTo>
                    <a:pt x="420543" y="84034"/>
                  </a:lnTo>
                  <a:lnTo>
                    <a:pt x="420543" y="14165"/>
                  </a:lnTo>
                  <a:cubicBezTo>
                    <a:pt x="420543" y="6390"/>
                    <a:pt x="426943" y="0"/>
                    <a:pt x="434835" y="0"/>
                  </a:cubicBezTo>
                  <a:cubicBezTo>
                    <a:pt x="442621" y="0"/>
                    <a:pt x="449020" y="6390"/>
                    <a:pt x="449020" y="14165"/>
                  </a:cubicBezTo>
                  <a:lnTo>
                    <a:pt x="449020" y="84034"/>
                  </a:lnTo>
                  <a:lnTo>
                    <a:pt x="507468" y="84034"/>
                  </a:lnTo>
                  <a:cubicBezTo>
                    <a:pt x="515360" y="84034"/>
                    <a:pt x="521653" y="90317"/>
                    <a:pt x="521653" y="98199"/>
                  </a:cubicBezTo>
                  <a:lnTo>
                    <a:pt x="521653" y="156564"/>
                  </a:lnTo>
                  <a:lnTo>
                    <a:pt x="591619" y="156564"/>
                  </a:lnTo>
                  <a:cubicBezTo>
                    <a:pt x="599405" y="156564"/>
                    <a:pt x="605804" y="162955"/>
                    <a:pt x="605804" y="170730"/>
                  </a:cubicBezTo>
                  <a:cubicBezTo>
                    <a:pt x="605804" y="178611"/>
                    <a:pt x="599405" y="185002"/>
                    <a:pt x="591619" y="185002"/>
                  </a:cubicBezTo>
                  <a:lnTo>
                    <a:pt x="521653" y="185002"/>
                  </a:lnTo>
                  <a:lnTo>
                    <a:pt x="521653" y="222386"/>
                  </a:lnTo>
                  <a:lnTo>
                    <a:pt x="591619" y="222386"/>
                  </a:lnTo>
                  <a:cubicBezTo>
                    <a:pt x="599405" y="222386"/>
                    <a:pt x="605804" y="228776"/>
                    <a:pt x="605804" y="236658"/>
                  </a:cubicBezTo>
                  <a:cubicBezTo>
                    <a:pt x="605804" y="244433"/>
                    <a:pt x="599405" y="250823"/>
                    <a:pt x="591619" y="250823"/>
                  </a:cubicBezTo>
                  <a:lnTo>
                    <a:pt x="521653" y="250823"/>
                  </a:lnTo>
                  <a:lnTo>
                    <a:pt x="521653" y="288313"/>
                  </a:lnTo>
                  <a:lnTo>
                    <a:pt x="591619" y="288313"/>
                  </a:lnTo>
                  <a:cubicBezTo>
                    <a:pt x="599405" y="288313"/>
                    <a:pt x="605804" y="294597"/>
                    <a:pt x="605804" y="302479"/>
                  </a:cubicBezTo>
                  <a:cubicBezTo>
                    <a:pt x="605804" y="310360"/>
                    <a:pt x="599405" y="316644"/>
                    <a:pt x="591619" y="316644"/>
                  </a:cubicBezTo>
                  <a:lnTo>
                    <a:pt x="521653" y="316644"/>
                  </a:lnTo>
                  <a:lnTo>
                    <a:pt x="521653" y="354134"/>
                  </a:lnTo>
                  <a:lnTo>
                    <a:pt x="591619" y="354134"/>
                  </a:lnTo>
                  <a:cubicBezTo>
                    <a:pt x="599405" y="354134"/>
                    <a:pt x="605804" y="360525"/>
                    <a:pt x="605804" y="368300"/>
                  </a:cubicBezTo>
                  <a:cubicBezTo>
                    <a:pt x="605804" y="376181"/>
                    <a:pt x="599405" y="382572"/>
                    <a:pt x="591619" y="382572"/>
                  </a:cubicBezTo>
                  <a:lnTo>
                    <a:pt x="521653" y="382572"/>
                  </a:lnTo>
                  <a:lnTo>
                    <a:pt x="521653" y="419955"/>
                  </a:lnTo>
                  <a:lnTo>
                    <a:pt x="591619" y="419955"/>
                  </a:lnTo>
                  <a:cubicBezTo>
                    <a:pt x="599405" y="419955"/>
                    <a:pt x="605804" y="426346"/>
                    <a:pt x="605804" y="434227"/>
                  </a:cubicBezTo>
                  <a:cubicBezTo>
                    <a:pt x="605804" y="442002"/>
                    <a:pt x="599405" y="448393"/>
                    <a:pt x="591619" y="448393"/>
                  </a:cubicBezTo>
                  <a:lnTo>
                    <a:pt x="521653" y="448393"/>
                  </a:lnTo>
                  <a:lnTo>
                    <a:pt x="521653" y="506758"/>
                  </a:lnTo>
                  <a:cubicBezTo>
                    <a:pt x="521653" y="514640"/>
                    <a:pt x="515360" y="520924"/>
                    <a:pt x="507468" y="520924"/>
                  </a:cubicBezTo>
                  <a:lnTo>
                    <a:pt x="449020" y="520924"/>
                  </a:lnTo>
                  <a:lnTo>
                    <a:pt x="449020" y="590792"/>
                  </a:lnTo>
                  <a:cubicBezTo>
                    <a:pt x="449020" y="598567"/>
                    <a:pt x="442621" y="604957"/>
                    <a:pt x="434835" y="604957"/>
                  </a:cubicBezTo>
                  <a:cubicBezTo>
                    <a:pt x="426943" y="604957"/>
                    <a:pt x="420543" y="598567"/>
                    <a:pt x="420543" y="590792"/>
                  </a:cubicBezTo>
                  <a:lnTo>
                    <a:pt x="420543" y="520924"/>
                  </a:lnTo>
                  <a:lnTo>
                    <a:pt x="383107" y="520924"/>
                  </a:lnTo>
                  <a:lnTo>
                    <a:pt x="383107" y="590792"/>
                  </a:lnTo>
                  <a:cubicBezTo>
                    <a:pt x="383107" y="598567"/>
                    <a:pt x="376708" y="604957"/>
                    <a:pt x="368815" y="604957"/>
                  </a:cubicBezTo>
                  <a:cubicBezTo>
                    <a:pt x="361029" y="604957"/>
                    <a:pt x="354630" y="598567"/>
                    <a:pt x="354630" y="590792"/>
                  </a:cubicBezTo>
                  <a:lnTo>
                    <a:pt x="354630" y="520924"/>
                  </a:lnTo>
                  <a:lnTo>
                    <a:pt x="317087" y="520924"/>
                  </a:lnTo>
                  <a:lnTo>
                    <a:pt x="317087" y="590792"/>
                  </a:lnTo>
                  <a:cubicBezTo>
                    <a:pt x="317087" y="598567"/>
                    <a:pt x="310795" y="604957"/>
                    <a:pt x="302902" y="604957"/>
                  </a:cubicBezTo>
                  <a:cubicBezTo>
                    <a:pt x="295010" y="604957"/>
                    <a:pt x="288717" y="598567"/>
                    <a:pt x="288717" y="590792"/>
                  </a:cubicBezTo>
                  <a:lnTo>
                    <a:pt x="288717" y="520924"/>
                  </a:lnTo>
                  <a:lnTo>
                    <a:pt x="251174" y="520924"/>
                  </a:lnTo>
                  <a:lnTo>
                    <a:pt x="251174" y="590792"/>
                  </a:lnTo>
                  <a:cubicBezTo>
                    <a:pt x="251174" y="598567"/>
                    <a:pt x="244775" y="604957"/>
                    <a:pt x="236989" y="604957"/>
                  </a:cubicBezTo>
                  <a:cubicBezTo>
                    <a:pt x="229096" y="604957"/>
                    <a:pt x="222697" y="598567"/>
                    <a:pt x="222697" y="590792"/>
                  </a:cubicBezTo>
                  <a:lnTo>
                    <a:pt x="222697" y="520924"/>
                  </a:lnTo>
                  <a:lnTo>
                    <a:pt x="185261" y="520924"/>
                  </a:lnTo>
                  <a:lnTo>
                    <a:pt x="185261" y="590792"/>
                  </a:lnTo>
                  <a:cubicBezTo>
                    <a:pt x="185261" y="598567"/>
                    <a:pt x="178861" y="604957"/>
                    <a:pt x="170969" y="604957"/>
                  </a:cubicBezTo>
                  <a:cubicBezTo>
                    <a:pt x="163183" y="604957"/>
                    <a:pt x="156784" y="598567"/>
                    <a:pt x="156784" y="590792"/>
                  </a:cubicBezTo>
                  <a:lnTo>
                    <a:pt x="156784" y="520924"/>
                  </a:lnTo>
                  <a:lnTo>
                    <a:pt x="98336" y="520924"/>
                  </a:lnTo>
                  <a:cubicBezTo>
                    <a:pt x="90444" y="520924"/>
                    <a:pt x="84151" y="514640"/>
                    <a:pt x="84151" y="506758"/>
                  </a:cubicBezTo>
                  <a:lnTo>
                    <a:pt x="84151" y="448393"/>
                  </a:lnTo>
                  <a:lnTo>
                    <a:pt x="14185" y="448393"/>
                  </a:lnTo>
                  <a:cubicBezTo>
                    <a:pt x="6399" y="448393"/>
                    <a:pt x="0" y="442002"/>
                    <a:pt x="0" y="434227"/>
                  </a:cubicBezTo>
                  <a:cubicBezTo>
                    <a:pt x="0" y="426346"/>
                    <a:pt x="6399" y="419955"/>
                    <a:pt x="14185" y="419955"/>
                  </a:cubicBezTo>
                  <a:lnTo>
                    <a:pt x="84151" y="419955"/>
                  </a:lnTo>
                  <a:lnTo>
                    <a:pt x="84151" y="382572"/>
                  </a:lnTo>
                  <a:lnTo>
                    <a:pt x="14185" y="382572"/>
                  </a:lnTo>
                  <a:cubicBezTo>
                    <a:pt x="6399" y="382572"/>
                    <a:pt x="0" y="376181"/>
                    <a:pt x="0" y="368300"/>
                  </a:cubicBezTo>
                  <a:cubicBezTo>
                    <a:pt x="0" y="360525"/>
                    <a:pt x="6399" y="354134"/>
                    <a:pt x="14185" y="354134"/>
                  </a:cubicBezTo>
                  <a:lnTo>
                    <a:pt x="84151" y="354134"/>
                  </a:lnTo>
                  <a:lnTo>
                    <a:pt x="84151" y="316644"/>
                  </a:lnTo>
                  <a:lnTo>
                    <a:pt x="14185" y="316644"/>
                  </a:lnTo>
                  <a:cubicBezTo>
                    <a:pt x="6399" y="316644"/>
                    <a:pt x="0" y="310360"/>
                    <a:pt x="0" y="302479"/>
                  </a:cubicBezTo>
                  <a:cubicBezTo>
                    <a:pt x="0" y="294597"/>
                    <a:pt x="6399" y="288313"/>
                    <a:pt x="14185" y="288313"/>
                  </a:cubicBezTo>
                  <a:lnTo>
                    <a:pt x="84151" y="288313"/>
                  </a:lnTo>
                  <a:lnTo>
                    <a:pt x="84151" y="250823"/>
                  </a:lnTo>
                  <a:lnTo>
                    <a:pt x="14185" y="250823"/>
                  </a:lnTo>
                  <a:cubicBezTo>
                    <a:pt x="6399" y="250823"/>
                    <a:pt x="0" y="244433"/>
                    <a:pt x="0" y="236658"/>
                  </a:cubicBezTo>
                  <a:cubicBezTo>
                    <a:pt x="0" y="228776"/>
                    <a:pt x="6399" y="222386"/>
                    <a:pt x="14185" y="222386"/>
                  </a:cubicBezTo>
                  <a:lnTo>
                    <a:pt x="84151" y="222386"/>
                  </a:lnTo>
                  <a:lnTo>
                    <a:pt x="84151" y="185002"/>
                  </a:lnTo>
                  <a:lnTo>
                    <a:pt x="14185" y="185002"/>
                  </a:lnTo>
                  <a:cubicBezTo>
                    <a:pt x="6399" y="185002"/>
                    <a:pt x="0" y="178611"/>
                    <a:pt x="0" y="170730"/>
                  </a:cubicBezTo>
                  <a:cubicBezTo>
                    <a:pt x="0" y="162955"/>
                    <a:pt x="6399" y="156564"/>
                    <a:pt x="14185" y="156564"/>
                  </a:cubicBezTo>
                  <a:lnTo>
                    <a:pt x="84151" y="156564"/>
                  </a:lnTo>
                  <a:lnTo>
                    <a:pt x="84151" y="98199"/>
                  </a:lnTo>
                  <a:cubicBezTo>
                    <a:pt x="84151" y="90317"/>
                    <a:pt x="90444" y="84034"/>
                    <a:pt x="98336" y="84034"/>
                  </a:cubicBezTo>
                  <a:lnTo>
                    <a:pt x="156784" y="84034"/>
                  </a:lnTo>
                  <a:lnTo>
                    <a:pt x="156784" y="14165"/>
                  </a:lnTo>
                  <a:cubicBezTo>
                    <a:pt x="156784" y="6390"/>
                    <a:pt x="163183" y="0"/>
                    <a:pt x="170969" y="0"/>
                  </a:cubicBezTo>
                  <a:close/>
                </a:path>
              </a:pathLst>
            </a:custGeom>
            <a:solidFill>
              <a:schemeClr val="bg1"/>
            </a:solidFill>
            <a:ln>
              <a:noFill/>
            </a:ln>
          </p:spPr>
          <p:txBody>
            <a:bodyPr/>
            <a:lstStyle/>
            <a:p>
              <a:endParaRPr lang="zh-CN" altLang="en-US">
                <a:latin typeface="微软雅黑"/>
                <a:ea typeface="微软雅黑"/>
                <a:cs typeface="+mn-ea"/>
                <a:sym typeface="微软雅黑"/>
              </a:endParaRPr>
            </a:p>
          </p:txBody>
        </p:sp>
        <p:sp>
          <p:nvSpPr>
            <p:cNvPr id="42" name="chip_114696"/>
            <p:cNvSpPr>
              <a:spLocks noChangeAspect="1"/>
            </p:cNvSpPr>
            <p:nvPr/>
          </p:nvSpPr>
          <p:spPr bwMode="auto">
            <a:xfrm>
              <a:off x="13743" y="6345"/>
              <a:ext cx="613" cy="612"/>
            </a:xfrm>
            <a:custGeom>
              <a:avLst/>
              <a:gdLst>
                <a:gd name="connsiteX0" fmla="*/ 240627 w 605804"/>
                <a:gd name="connsiteY0" fmla="*/ 240240 h 604957"/>
                <a:gd name="connsiteX1" fmla="*/ 240627 w 605804"/>
                <a:gd name="connsiteY1" fmla="*/ 364647 h 604957"/>
                <a:gd name="connsiteX2" fmla="*/ 365179 w 605804"/>
                <a:gd name="connsiteY2" fmla="*/ 364647 h 604957"/>
                <a:gd name="connsiteX3" fmla="*/ 365179 w 605804"/>
                <a:gd name="connsiteY3" fmla="*/ 240240 h 604957"/>
                <a:gd name="connsiteX4" fmla="*/ 226444 w 605804"/>
                <a:gd name="connsiteY4" fmla="*/ 211908 h 604957"/>
                <a:gd name="connsiteX5" fmla="*/ 379361 w 605804"/>
                <a:gd name="connsiteY5" fmla="*/ 211908 h 604957"/>
                <a:gd name="connsiteX6" fmla="*/ 393544 w 605804"/>
                <a:gd name="connsiteY6" fmla="*/ 226074 h 604957"/>
                <a:gd name="connsiteX7" fmla="*/ 393544 w 605804"/>
                <a:gd name="connsiteY7" fmla="*/ 378813 h 604957"/>
                <a:gd name="connsiteX8" fmla="*/ 379361 w 605804"/>
                <a:gd name="connsiteY8" fmla="*/ 392979 h 604957"/>
                <a:gd name="connsiteX9" fmla="*/ 226444 w 605804"/>
                <a:gd name="connsiteY9" fmla="*/ 392979 h 604957"/>
                <a:gd name="connsiteX10" fmla="*/ 212261 w 605804"/>
                <a:gd name="connsiteY10" fmla="*/ 378813 h 604957"/>
                <a:gd name="connsiteX11" fmla="*/ 212261 w 605804"/>
                <a:gd name="connsiteY11" fmla="*/ 226074 h 604957"/>
                <a:gd name="connsiteX12" fmla="*/ 226444 w 605804"/>
                <a:gd name="connsiteY12" fmla="*/ 211908 h 604957"/>
                <a:gd name="connsiteX13" fmla="*/ 112522 w 605804"/>
                <a:gd name="connsiteY13" fmla="*/ 112364 h 604957"/>
                <a:gd name="connsiteX14" fmla="*/ 112522 w 605804"/>
                <a:gd name="connsiteY14" fmla="*/ 156564 h 604957"/>
                <a:gd name="connsiteX15" fmla="*/ 125107 w 605804"/>
                <a:gd name="connsiteY15" fmla="*/ 156564 h 604957"/>
                <a:gd name="connsiteX16" fmla="*/ 139292 w 605804"/>
                <a:gd name="connsiteY16" fmla="*/ 170730 h 604957"/>
                <a:gd name="connsiteX17" fmla="*/ 125107 w 605804"/>
                <a:gd name="connsiteY17" fmla="*/ 185002 h 604957"/>
                <a:gd name="connsiteX18" fmla="*/ 112522 w 605804"/>
                <a:gd name="connsiteY18" fmla="*/ 185002 h 604957"/>
                <a:gd name="connsiteX19" fmla="*/ 112522 w 605804"/>
                <a:gd name="connsiteY19" fmla="*/ 222386 h 604957"/>
                <a:gd name="connsiteX20" fmla="*/ 125107 w 605804"/>
                <a:gd name="connsiteY20" fmla="*/ 222386 h 604957"/>
                <a:gd name="connsiteX21" fmla="*/ 139292 w 605804"/>
                <a:gd name="connsiteY21" fmla="*/ 236658 h 604957"/>
                <a:gd name="connsiteX22" fmla="*/ 125107 w 605804"/>
                <a:gd name="connsiteY22" fmla="*/ 250823 h 604957"/>
                <a:gd name="connsiteX23" fmla="*/ 112522 w 605804"/>
                <a:gd name="connsiteY23" fmla="*/ 250823 h 604957"/>
                <a:gd name="connsiteX24" fmla="*/ 112522 w 605804"/>
                <a:gd name="connsiteY24" fmla="*/ 288313 h 604957"/>
                <a:gd name="connsiteX25" fmla="*/ 125107 w 605804"/>
                <a:gd name="connsiteY25" fmla="*/ 288313 h 604957"/>
                <a:gd name="connsiteX26" fmla="*/ 139292 w 605804"/>
                <a:gd name="connsiteY26" fmla="*/ 302479 h 604957"/>
                <a:gd name="connsiteX27" fmla="*/ 125107 w 605804"/>
                <a:gd name="connsiteY27" fmla="*/ 316644 h 604957"/>
                <a:gd name="connsiteX28" fmla="*/ 112522 w 605804"/>
                <a:gd name="connsiteY28" fmla="*/ 316644 h 604957"/>
                <a:gd name="connsiteX29" fmla="*/ 112522 w 605804"/>
                <a:gd name="connsiteY29" fmla="*/ 354134 h 604957"/>
                <a:gd name="connsiteX30" fmla="*/ 125107 w 605804"/>
                <a:gd name="connsiteY30" fmla="*/ 354134 h 604957"/>
                <a:gd name="connsiteX31" fmla="*/ 139292 w 605804"/>
                <a:gd name="connsiteY31" fmla="*/ 368300 h 604957"/>
                <a:gd name="connsiteX32" fmla="*/ 125107 w 605804"/>
                <a:gd name="connsiteY32" fmla="*/ 382572 h 604957"/>
                <a:gd name="connsiteX33" fmla="*/ 112522 w 605804"/>
                <a:gd name="connsiteY33" fmla="*/ 382572 h 604957"/>
                <a:gd name="connsiteX34" fmla="*/ 112522 w 605804"/>
                <a:gd name="connsiteY34" fmla="*/ 419955 h 604957"/>
                <a:gd name="connsiteX35" fmla="*/ 125107 w 605804"/>
                <a:gd name="connsiteY35" fmla="*/ 419955 h 604957"/>
                <a:gd name="connsiteX36" fmla="*/ 139292 w 605804"/>
                <a:gd name="connsiteY36" fmla="*/ 434227 h 604957"/>
                <a:gd name="connsiteX37" fmla="*/ 125107 w 605804"/>
                <a:gd name="connsiteY37" fmla="*/ 448393 h 604957"/>
                <a:gd name="connsiteX38" fmla="*/ 112522 w 605804"/>
                <a:gd name="connsiteY38" fmla="*/ 448393 h 604957"/>
                <a:gd name="connsiteX39" fmla="*/ 112522 w 605804"/>
                <a:gd name="connsiteY39" fmla="*/ 492593 h 604957"/>
                <a:gd name="connsiteX40" fmla="*/ 156784 w 605804"/>
                <a:gd name="connsiteY40" fmla="*/ 492593 h 604957"/>
                <a:gd name="connsiteX41" fmla="*/ 156784 w 605804"/>
                <a:gd name="connsiteY41" fmla="*/ 480025 h 604957"/>
                <a:gd name="connsiteX42" fmla="*/ 170969 w 605804"/>
                <a:gd name="connsiteY42" fmla="*/ 465860 h 604957"/>
                <a:gd name="connsiteX43" fmla="*/ 185261 w 605804"/>
                <a:gd name="connsiteY43" fmla="*/ 480025 h 604957"/>
                <a:gd name="connsiteX44" fmla="*/ 185261 w 605804"/>
                <a:gd name="connsiteY44" fmla="*/ 492593 h 604957"/>
                <a:gd name="connsiteX45" fmla="*/ 222697 w 605804"/>
                <a:gd name="connsiteY45" fmla="*/ 492593 h 604957"/>
                <a:gd name="connsiteX46" fmla="*/ 222697 w 605804"/>
                <a:gd name="connsiteY46" fmla="*/ 480025 h 604957"/>
                <a:gd name="connsiteX47" fmla="*/ 236989 w 605804"/>
                <a:gd name="connsiteY47" fmla="*/ 465860 h 604957"/>
                <a:gd name="connsiteX48" fmla="*/ 251174 w 605804"/>
                <a:gd name="connsiteY48" fmla="*/ 480025 h 604957"/>
                <a:gd name="connsiteX49" fmla="*/ 251174 w 605804"/>
                <a:gd name="connsiteY49" fmla="*/ 492593 h 604957"/>
                <a:gd name="connsiteX50" fmla="*/ 288717 w 605804"/>
                <a:gd name="connsiteY50" fmla="*/ 492593 h 604957"/>
                <a:gd name="connsiteX51" fmla="*/ 288717 w 605804"/>
                <a:gd name="connsiteY51" fmla="*/ 480025 h 604957"/>
                <a:gd name="connsiteX52" fmla="*/ 302902 w 605804"/>
                <a:gd name="connsiteY52" fmla="*/ 465860 h 604957"/>
                <a:gd name="connsiteX53" fmla="*/ 317087 w 605804"/>
                <a:gd name="connsiteY53" fmla="*/ 480025 h 604957"/>
                <a:gd name="connsiteX54" fmla="*/ 317087 w 605804"/>
                <a:gd name="connsiteY54" fmla="*/ 492593 h 604957"/>
                <a:gd name="connsiteX55" fmla="*/ 354630 w 605804"/>
                <a:gd name="connsiteY55" fmla="*/ 492593 h 604957"/>
                <a:gd name="connsiteX56" fmla="*/ 354630 w 605804"/>
                <a:gd name="connsiteY56" fmla="*/ 480025 h 604957"/>
                <a:gd name="connsiteX57" fmla="*/ 368815 w 605804"/>
                <a:gd name="connsiteY57" fmla="*/ 465860 h 604957"/>
                <a:gd name="connsiteX58" fmla="*/ 383107 w 605804"/>
                <a:gd name="connsiteY58" fmla="*/ 480025 h 604957"/>
                <a:gd name="connsiteX59" fmla="*/ 383107 w 605804"/>
                <a:gd name="connsiteY59" fmla="*/ 492593 h 604957"/>
                <a:gd name="connsiteX60" fmla="*/ 420543 w 605804"/>
                <a:gd name="connsiteY60" fmla="*/ 492593 h 604957"/>
                <a:gd name="connsiteX61" fmla="*/ 420543 w 605804"/>
                <a:gd name="connsiteY61" fmla="*/ 480025 h 604957"/>
                <a:gd name="connsiteX62" fmla="*/ 434835 w 605804"/>
                <a:gd name="connsiteY62" fmla="*/ 465860 h 604957"/>
                <a:gd name="connsiteX63" fmla="*/ 449020 w 605804"/>
                <a:gd name="connsiteY63" fmla="*/ 480025 h 604957"/>
                <a:gd name="connsiteX64" fmla="*/ 449020 w 605804"/>
                <a:gd name="connsiteY64" fmla="*/ 492593 h 604957"/>
                <a:gd name="connsiteX65" fmla="*/ 493282 w 605804"/>
                <a:gd name="connsiteY65" fmla="*/ 492593 h 604957"/>
                <a:gd name="connsiteX66" fmla="*/ 493282 w 605804"/>
                <a:gd name="connsiteY66" fmla="*/ 448393 h 604957"/>
                <a:gd name="connsiteX67" fmla="*/ 480697 w 605804"/>
                <a:gd name="connsiteY67" fmla="*/ 448393 h 604957"/>
                <a:gd name="connsiteX68" fmla="*/ 466512 w 605804"/>
                <a:gd name="connsiteY68" fmla="*/ 434227 h 604957"/>
                <a:gd name="connsiteX69" fmla="*/ 480697 w 605804"/>
                <a:gd name="connsiteY69" fmla="*/ 419955 h 604957"/>
                <a:gd name="connsiteX70" fmla="*/ 493282 w 605804"/>
                <a:gd name="connsiteY70" fmla="*/ 419955 h 604957"/>
                <a:gd name="connsiteX71" fmla="*/ 493282 w 605804"/>
                <a:gd name="connsiteY71" fmla="*/ 382572 h 604957"/>
                <a:gd name="connsiteX72" fmla="*/ 480697 w 605804"/>
                <a:gd name="connsiteY72" fmla="*/ 382572 h 604957"/>
                <a:gd name="connsiteX73" fmla="*/ 466512 w 605804"/>
                <a:gd name="connsiteY73" fmla="*/ 368300 h 604957"/>
                <a:gd name="connsiteX74" fmla="*/ 480697 w 605804"/>
                <a:gd name="connsiteY74" fmla="*/ 354134 h 604957"/>
                <a:gd name="connsiteX75" fmla="*/ 493282 w 605804"/>
                <a:gd name="connsiteY75" fmla="*/ 354134 h 604957"/>
                <a:gd name="connsiteX76" fmla="*/ 493282 w 605804"/>
                <a:gd name="connsiteY76" fmla="*/ 316644 h 604957"/>
                <a:gd name="connsiteX77" fmla="*/ 480697 w 605804"/>
                <a:gd name="connsiteY77" fmla="*/ 316644 h 604957"/>
                <a:gd name="connsiteX78" fmla="*/ 466512 w 605804"/>
                <a:gd name="connsiteY78" fmla="*/ 302479 h 604957"/>
                <a:gd name="connsiteX79" fmla="*/ 480697 w 605804"/>
                <a:gd name="connsiteY79" fmla="*/ 288313 h 604957"/>
                <a:gd name="connsiteX80" fmla="*/ 493282 w 605804"/>
                <a:gd name="connsiteY80" fmla="*/ 288313 h 604957"/>
                <a:gd name="connsiteX81" fmla="*/ 493282 w 605804"/>
                <a:gd name="connsiteY81" fmla="*/ 250823 h 604957"/>
                <a:gd name="connsiteX82" fmla="*/ 480697 w 605804"/>
                <a:gd name="connsiteY82" fmla="*/ 250823 h 604957"/>
                <a:gd name="connsiteX83" fmla="*/ 466512 w 605804"/>
                <a:gd name="connsiteY83" fmla="*/ 236658 h 604957"/>
                <a:gd name="connsiteX84" fmla="*/ 480697 w 605804"/>
                <a:gd name="connsiteY84" fmla="*/ 222386 h 604957"/>
                <a:gd name="connsiteX85" fmla="*/ 493282 w 605804"/>
                <a:gd name="connsiteY85" fmla="*/ 222386 h 604957"/>
                <a:gd name="connsiteX86" fmla="*/ 493282 w 605804"/>
                <a:gd name="connsiteY86" fmla="*/ 185002 h 604957"/>
                <a:gd name="connsiteX87" fmla="*/ 480697 w 605804"/>
                <a:gd name="connsiteY87" fmla="*/ 185002 h 604957"/>
                <a:gd name="connsiteX88" fmla="*/ 466512 w 605804"/>
                <a:gd name="connsiteY88" fmla="*/ 170730 h 604957"/>
                <a:gd name="connsiteX89" fmla="*/ 480697 w 605804"/>
                <a:gd name="connsiteY89" fmla="*/ 156564 h 604957"/>
                <a:gd name="connsiteX90" fmla="*/ 493282 w 605804"/>
                <a:gd name="connsiteY90" fmla="*/ 156564 h 604957"/>
                <a:gd name="connsiteX91" fmla="*/ 493282 w 605804"/>
                <a:gd name="connsiteY91" fmla="*/ 112364 h 604957"/>
                <a:gd name="connsiteX92" fmla="*/ 449020 w 605804"/>
                <a:gd name="connsiteY92" fmla="*/ 112364 h 604957"/>
                <a:gd name="connsiteX93" fmla="*/ 449020 w 605804"/>
                <a:gd name="connsiteY93" fmla="*/ 124932 h 604957"/>
                <a:gd name="connsiteX94" fmla="*/ 434835 w 605804"/>
                <a:gd name="connsiteY94" fmla="*/ 139097 h 604957"/>
                <a:gd name="connsiteX95" fmla="*/ 420543 w 605804"/>
                <a:gd name="connsiteY95" fmla="*/ 124932 h 604957"/>
                <a:gd name="connsiteX96" fmla="*/ 420543 w 605804"/>
                <a:gd name="connsiteY96" fmla="*/ 112364 h 604957"/>
                <a:gd name="connsiteX97" fmla="*/ 383107 w 605804"/>
                <a:gd name="connsiteY97" fmla="*/ 112364 h 604957"/>
                <a:gd name="connsiteX98" fmla="*/ 383107 w 605804"/>
                <a:gd name="connsiteY98" fmla="*/ 124932 h 604957"/>
                <a:gd name="connsiteX99" fmla="*/ 368815 w 605804"/>
                <a:gd name="connsiteY99" fmla="*/ 139097 h 604957"/>
                <a:gd name="connsiteX100" fmla="*/ 354630 w 605804"/>
                <a:gd name="connsiteY100" fmla="*/ 124932 h 604957"/>
                <a:gd name="connsiteX101" fmla="*/ 354630 w 605804"/>
                <a:gd name="connsiteY101" fmla="*/ 112364 h 604957"/>
                <a:gd name="connsiteX102" fmla="*/ 317087 w 605804"/>
                <a:gd name="connsiteY102" fmla="*/ 112364 h 604957"/>
                <a:gd name="connsiteX103" fmla="*/ 317087 w 605804"/>
                <a:gd name="connsiteY103" fmla="*/ 124932 h 604957"/>
                <a:gd name="connsiteX104" fmla="*/ 302902 w 605804"/>
                <a:gd name="connsiteY104" fmla="*/ 139097 h 604957"/>
                <a:gd name="connsiteX105" fmla="*/ 288717 w 605804"/>
                <a:gd name="connsiteY105" fmla="*/ 124932 h 604957"/>
                <a:gd name="connsiteX106" fmla="*/ 288717 w 605804"/>
                <a:gd name="connsiteY106" fmla="*/ 112364 h 604957"/>
                <a:gd name="connsiteX107" fmla="*/ 251174 w 605804"/>
                <a:gd name="connsiteY107" fmla="*/ 112364 h 604957"/>
                <a:gd name="connsiteX108" fmla="*/ 251174 w 605804"/>
                <a:gd name="connsiteY108" fmla="*/ 124932 h 604957"/>
                <a:gd name="connsiteX109" fmla="*/ 236989 w 605804"/>
                <a:gd name="connsiteY109" fmla="*/ 139097 h 604957"/>
                <a:gd name="connsiteX110" fmla="*/ 222697 w 605804"/>
                <a:gd name="connsiteY110" fmla="*/ 124932 h 604957"/>
                <a:gd name="connsiteX111" fmla="*/ 222697 w 605804"/>
                <a:gd name="connsiteY111" fmla="*/ 112364 h 604957"/>
                <a:gd name="connsiteX112" fmla="*/ 185261 w 605804"/>
                <a:gd name="connsiteY112" fmla="*/ 112364 h 604957"/>
                <a:gd name="connsiteX113" fmla="*/ 185261 w 605804"/>
                <a:gd name="connsiteY113" fmla="*/ 124932 h 604957"/>
                <a:gd name="connsiteX114" fmla="*/ 170969 w 605804"/>
                <a:gd name="connsiteY114" fmla="*/ 139097 h 604957"/>
                <a:gd name="connsiteX115" fmla="*/ 156784 w 605804"/>
                <a:gd name="connsiteY115" fmla="*/ 124932 h 604957"/>
                <a:gd name="connsiteX116" fmla="*/ 156784 w 605804"/>
                <a:gd name="connsiteY116" fmla="*/ 112364 h 604957"/>
                <a:gd name="connsiteX117" fmla="*/ 170969 w 605804"/>
                <a:gd name="connsiteY117" fmla="*/ 0 h 604957"/>
                <a:gd name="connsiteX118" fmla="*/ 185261 w 605804"/>
                <a:gd name="connsiteY118" fmla="*/ 14165 h 604957"/>
                <a:gd name="connsiteX119" fmla="*/ 185261 w 605804"/>
                <a:gd name="connsiteY119" fmla="*/ 84034 h 604957"/>
                <a:gd name="connsiteX120" fmla="*/ 222697 w 605804"/>
                <a:gd name="connsiteY120" fmla="*/ 84034 h 604957"/>
                <a:gd name="connsiteX121" fmla="*/ 222697 w 605804"/>
                <a:gd name="connsiteY121" fmla="*/ 14165 h 604957"/>
                <a:gd name="connsiteX122" fmla="*/ 236989 w 605804"/>
                <a:gd name="connsiteY122" fmla="*/ 0 h 604957"/>
                <a:gd name="connsiteX123" fmla="*/ 251174 w 605804"/>
                <a:gd name="connsiteY123" fmla="*/ 14165 h 604957"/>
                <a:gd name="connsiteX124" fmla="*/ 251174 w 605804"/>
                <a:gd name="connsiteY124" fmla="*/ 84034 h 604957"/>
                <a:gd name="connsiteX125" fmla="*/ 288717 w 605804"/>
                <a:gd name="connsiteY125" fmla="*/ 84034 h 604957"/>
                <a:gd name="connsiteX126" fmla="*/ 288717 w 605804"/>
                <a:gd name="connsiteY126" fmla="*/ 14165 h 604957"/>
                <a:gd name="connsiteX127" fmla="*/ 302902 w 605804"/>
                <a:gd name="connsiteY127" fmla="*/ 0 h 604957"/>
                <a:gd name="connsiteX128" fmla="*/ 317087 w 605804"/>
                <a:gd name="connsiteY128" fmla="*/ 14165 h 604957"/>
                <a:gd name="connsiteX129" fmla="*/ 317087 w 605804"/>
                <a:gd name="connsiteY129" fmla="*/ 84034 h 604957"/>
                <a:gd name="connsiteX130" fmla="*/ 354630 w 605804"/>
                <a:gd name="connsiteY130" fmla="*/ 84034 h 604957"/>
                <a:gd name="connsiteX131" fmla="*/ 354630 w 605804"/>
                <a:gd name="connsiteY131" fmla="*/ 14165 h 604957"/>
                <a:gd name="connsiteX132" fmla="*/ 368815 w 605804"/>
                <a:gd name="connsiteY132" fmla="*/ 0 h 604957"/>
                <a:gd name="connsiteX133" fmla="*/ 383107 w 605804"/>
                <a:gd name="connsiteY133" fmla="*/ 14165 h 604957"/>
                <a:gd name="connsiteX134" fmla="*/ 383107 w 605804"/>
                <a:gd name="connsiteY134" fmla="*/ 84034 h 604957"/>
                <a:gd name="connsiteX135" fmla="*/ 420543 w 605804"/>
                <a:gd name="connsiteY135" fmla="*/ 84034 h 604957"/>
                <a:gd name="connsiteX136" fmla="*/ 420543 w 605804"/>
                <a:gd name="connsiteY136" fmla="*/ 14165 h 604957"/>
                <a:gd name="connsiteX137" fmla="*/ 434835 w 605804"/>
                <a:gd name="connsiteY137" fmla="*/ 0 h 604957"/>
                <a:gd name="connsiteX138" fmla="*/ 449020 w 605804"/>
                <a:gd name="connsiteY138" fmla="*/ 14165 h 604957"/>
                <a:gd name="connsiteX139" fmla="*/ 449020 w 605804"/>
                <a:gd name="connsiteY139" fmla="*/ 84034 h 604957"/>
                <a:gd name="connsiteX140" fmla="*/ 507468 w 605804"/>
                <a:gd name="connsiteY140" fmla="*/ 84034 h 604957"/>
                <a:gd name="connsiteX141" fmla="*/ 521653 w 605804"/>
                <a:gd name="connsiteY141" fmla="*/ 98199 h 604957"/>
                <a:gd name="connsiteX142" fmla="*/ 521653 w 605804"/>
                <a:gd name="connsiteY142" fmla="*/ 156564 h 604957"/>
                <a:gd name="connsiteX143" fmla="*/ 591619 w 605804"/>
                <a:gd name="connsiteY143" fmla="*/ 156564 h 604957"/>
                <a:gd name="connsiteX144" fmla="*/ 605804 w 605804"/>
                <a:gd name="connsiteY144" fmla="*/ 170730 h 604957"/>
                <a:gd name="connsiteX145" fmla="*/ 591619 w 605804"/>
                <a:gd name="connsiteY145" fmla="*/ 185002 h 604957"/>
                <a:gd name="connsiteX146" fmla="*/ 521653 w 605804"/>
                <a:gd name="connsiteY146" fmla="*/ 185002 h 604957"/>
                <a:gd name="connsiteX147" fmla="*/ 521653 w 605804"/>
                <a:gd name="connsiteY147" fmla="*/ 222386 h 604957"/>
                <a:gd name="connsiteX148" fmla="*/ 591619 w 605804"/>
                <a:gd name="connsiteY148" fmla="*/ 222386 h 604957"/>
                <a:gd name="connsiteX149" fmla="*/ 605804 w 605804"/>
                <a:gd name="connsiteY149" fmla="*/ 236658 h 604957"/>
                <a:gd name="connsiteX150" fmla="*/ 591619 w 605804"/>
                <a:gd name="connsiteY150" fmla="*/ 250823 h 604957"/>
                <a:gd name="connsiteX151" fmla="*/ 521653 w 605804"/>
                <a:gd name="connsiteY151" fmla="*/ 250823 h 604957"/>
                <a:gd name="connsiteX152" fmla="*/ 521653 w 605804"/>
                <a:gd name="connsiteY152" fmla="*/ 288313 h 604957"/>
                <a:gd name="connsiteX153" fmla="*/ 591619 w 605804"/>
                <a:gd name="connsiteY153" fmla="*/ 288313 h 604957"/>
                <a:gd name="connsiteX154" fmla="*/ 605804 w 605804"/>
                <a:gd name="connsiteY154" fmla="*/ 302479 h 604957"/>
                <a:gd name="connsiteX155" fmla="*/ 591619 w 605804"/>
                <a:gd name="connsiteY155" fmla="*/ 316644 h 604957"/>
                <a:gd name="connsiteX156" fmla="*/ 521653 w 605804"/>
                <a:gd name="connsiteY156" fmla="*/ 316644 h 604957"/>
                <a:gd name="connsiteX157" fmla="*/ 521653 w 605804"/>
                <a:gd name="connsiteY157" fmla="*/ 354134 h 604957"/>
                <a:gd name="connsiteX158" fmla="*/ 591619 w 605804"/>
                <a:gd name="connsiteY158" fmla="*/ 354134 h 604957"/>
                <a:gd name="connsiteX159" fmla="*/ 605804 w 605804"/>
                <a:gd name="connsiteY159" fmla="*/ 368300 h 604957"/>
                <a:gd name="connsiteX160" fmla="*/ 591619 w 605804"/>
                <a:gd name="connsiteY160" fmla="*/ 382572 h 604957"/>
                <a:gd name="connsiteX161" fmla="*/ 521653 w 605804"/>
                <a:gd name="connsiteY161" fmla="*/ 382572 h 604957"/>
                <a:gd name="connsiteX162" fmla="*/ 521653 w 605804"/>
                <a:gd name="connsiteY162" fmla="*/ 419955 h 604957"/>
                <a:gd name="connsiteX163" fmla="*/ 591619 w 605804"/>
                <a:gd name="connsiteY163" fmla="*/ 419955 h 604957"/>
                <a:gd name="connsiteX164" fmla="*/ 605804 w 605804"/>
                <a:gd name="connsiteY164" fmla="*/ 434227 h 604957"/>
                <a:gd name="connsiteX165" fmla="*/ 591619 w 605804"/>
                <a:gd name="connsiteY165" fmla="*/ 448393 h 604957"/>
                <a:gd name="connsiteX166" fmla="*/ 521653 w 605804"/>
                <a:gd name="connsiteY166" fmla="*/ 448393 h 604957"/>
                <a:gd name="connsiteX167" fmla="*/ 521653 w 605804"/>
                <a:gd name="connsiteY167" fmla="*/ 506758 h 604957"/>
                <a:gd name="connsiteX168" fmla="*/ 507468 w 605804"/>
                <a:gd name="connsiteY168" fmla="*/ 520924 h 604957"/>
                <a:gd name="connsiteX169" fmla="*/ 449020 w 605804"/>
                <a:gd name="connsiteY169" fmla="*/ 520924 h 604957"/>
                <a:gd name="connsiteX170" fmla="*/ 449020 w 605804"/>
                <a:gd name="connsiteY170" fmla="*/ 590792 h 604957"/>
                <a:gd name="connsiteX171" fmla="*/ 434835 w 605804"/>
                <a:gd name="connsiteY171" fmla="*/ 604957 h 604957"/>
                <a:gd name="connsiteX172" fmla="*/ 420543 w 605804"/>
                <a:gd name="connsiteY172" fmla="*/ 590792 h 604957"/>
                <a:gd name="connsiteX173" fmla="*/ 420543 w 605804"/>
                <a:gd name="connsiteY173" fmla="*/ 520924 h 604957"/>
                <a:gd name="connsiteX174" fmla="*/ 383107 w 605804"/>
                <a:gd name="connsiteY174" fmla="*/ 520924 h 604957"/>
                <a:gd name="connsiteX175" fmla="*/ 383107 w 605804"/>
                <a:gd name="connsiteY175" fmla="*/ 590792 h 604957"/>
                <a:gd name="connsiteX176" fmla="*/ 368815 w 605804"/>
                <a:gd name="connsiteY176" fmla="*/ 604957 h 604957"/>
                <a:gd name="connsiteX177" fmla="*/ 354630 w 605804"/>
                <a:gd name="connsiteY177" fmla="*/ 590792 h 604957"/>
                <a:gd name="connsiteX178" fmla="*/ 354630 w 605804"/>
                <a:gd name="connsiteY178" fmla="*/ 520924 h 604957"/>
                <a:gd name="connsiteX179" fmla="*/ 317087 w 605804"/>
                <a:gd name="connsiteY179" fmla="*/ 520924 h 604957"/>
                <a:gd name="connsiteX180" fmla="*/ 317087 w 605804"/>
                <a:gd name="connsiteY180" fmla="*/ 590792 h 604957"/>
                <a:gd name="connsiteX181" fmla="*/ 302902 w 605804"/>
                <a:gd name="connsiteY181" fmla="*/ 604957 h 604957"/>
                <a:gd name="connsiteX182" fmla="*/ 288717 w 605804"/>
                <a:gd name="connsiteY182" fmla="*/ 590792 h 604957"/>
                <a:gd name="connsiteX183" fmla="*/ 288717 w 605804"/>
                <a:gd name="connsiteY183" fmla="*/ 520924 h 604957"/>
                <a:gd name="connsiteX184" fmla="*/ 251174 w 605804"/>
                <a:gd name="connsiteY184" fmla="*/ 520924 h 604957"/>
                <a:gd name="connsiteX185" fmla="*/ 251174 w 605804"/>
                <a:gd name="connsiteY185" fmla="*/ 590792 h 604957"/>
                <a:gd name="connsiteX186" fmla="*/ 236989 w 605804"/>
                <a:gd name="connsiteY186" fmla="*/ 604957 h 604957"/>
                <a:gd name="connsiteX187" fmla="*/ 222697 w 605804"/>
                <a:gd name="connsiteY187" fmla="*/ 590792 h 604957"/>
                <a:gd name="connsiteX188" fmla="*/ 222697 w 605804"/>
                <a:gd name="connsiteY188" fmla="*/ 520924 h 604957"/>
                <a:gd name="connsiteX189" fmla="*/ 185261 w 605804"/>
                <a:gd name="connsiteY189" fmla="*/ 520924 h 604957"/>
                <a:gd name="connsiteX190" fmla="*/ 185261 w 605804"/>
                <a:gd name="connsiteY190" fmla="*/ 590792 h 604957"/>
                <a:gd name="connsiteX191" fmla="*/ 170969 w 605804"/>
                <a:gd name="connsiteY191" fmla="*/ 604957 h 604957"/>
                <a:gd name="connsiteX192" fmla="*/ 156784 w 605804"/>
                <a:gd name="connsiteY192" fmla="*/ 590792 h 604957"/>
                <a:gd name="connsiteX193" fmla="*/ 156784 w 605804"/>
                <a:gd name="connsiteY193" fmla="*/ 520924 h 604957"/>
                <a:gd name="connsiteX194" fmla="*/ 98336 w 605804"/>
                <a:gd name="connsiteY194" fmla="*/ 520924 h 604957"/>
                <a:gd name="connsiteX195" fmla="*/ 84151 w 605804"/>
                <a:gd name="connsiteY195" fmla="*/ 506758 h 604957"/>
                <a:gd name="connsiteX196" fmla="*/ 84151 w 605804"/>
                <a:gd name="connsiteY196" fmla="*/ 448393 h 604957"/>
                <a:gd name="connsiteX197" fmla="*/ 14185 w 605804"/>
                <a:gd name="connsiteY197" fmla="*/ 448393 h 604957"/>
                <a:gd name="connsiteX198" fmla="*/ 0 w 605804"/>
                <a:gd name="connsiteY198" fmla="*/ 434227 h 604957"/>
                <a:gd name="connsiteX199" fmla="*/ 14185 w 605804"/>
                <a:gd name="connsiteY199" fmla="*/ 419955 h 604957"/>
                <a:gd name="connsiteX200" fmla="*/ 84151 w 605804"/>
                <a:gd name="connsiteY200" fmla="*/ 419955 h 604957"/>
                <a:gd name="connsiteX201" fmla="*/ 84151 w 605804"/>
                <a:gd name="connsiteY201" fmla="*/ 382572 h 604957"/>
                <a:gd name="connsiteX202" fmla="*/ 14185 w 605804"/>
                <a:gd name="connsiteY202" fmla="*/ 382572 h 604957"/>
                <a:gd name="connsiteX203" fmla="*/ 0 w 605804"/>
                <a:gd name="connsiteY203" fmla="*/ 368300 h 604957"/>
                <a:gd name="connsiteX204" fmla="*/ 14185 w 605804"/>
                <a:gd name="connsiteY204" fmla="*/ 354134 h 604957"/>
                <a:gd name="connsiteX205" fmla="*/ 84151 w 605804"/>
                <a:gd name="connsiteY205" fmla="*/ 354134 h 604957"/>
                <a:gd name="connsiteX206" fmla="*/ 84151 w 605804"/>
                <a:gd name="connsiteY206" fmla="*/ 316644 h 604957"/>
                <a:gd name="connsiteX207" fmla="*/ 14185 w 605804"/>
                <a:gd name="connsiteY207" fmla="*/ 316644 h 604957"/>
                <a:gd name="connsiteX208" fmla="*/ 0 w 605804"/>
                <a:gd name="connsiteY208" fmla="*/ 302479 h 604957"/>
                <a:gd name="connsiteX209" fmla="*/ 14185 w 605804"/>
                <a:gd name="connsiteY209" fmla="*/ 288313 h 604957"/>
                <a:gd name="connsiteX210" fmla="*/ 84151 w 605804"/>
                <a:gd name="connsiteY210" fmla="*/ 288313 h 604957"/>
                <a:gd name="connsiteX211" fmla="*/ 84151 w 605804"/>
                <a:gd name="connsiteY211" fmla="*/ 250823 h 604957"/>
                <a:gd name="connsiteX212" fmla="*/ 14185 w 605804"/>
                <a:gd name="connsiteY212" fmla="*/ 250823 h 604957"/>
                <a:gd name="connsiteX213" fmla="*/ 0 w 605804"/>
                <a:gd name="connsiteY213" fmla="*/ 236658 h 604957"/>
                <a:gd name="connsiteX214" fmla="*/ 14185 w 605804"/>
                <a:gd name="connsiteY214" fmla="*/ 222386 h 604957"/>
                <a:gd name="connsiteX215" fmla="*/ 84151 w 605804"/>
                <a:gd name="connsiteY215" fmla="*/ 222386 h 604957"/>
                <a:gd name="connsiteX216" fmla="*/ 84151 w 605804"/>
                <a:gd name="connsiteY216" fmla="*/ 185002 h 604957"/>
                <a:gd name="connsiteX217" fmla="*/ 14185 w 605804"/>
                <a:gd name="connsiteY217" fmla="*/ 185002 h 604957"/>
                <a:gd name="connsiteX218" fmla="*/ 0 w 605804"/>
                <a:gd name="connsiteY218" fmla="*/ 170730 h 604957"/>
                <a:gd name="connsiteX219" fmla="*/ 14185 w 605804"/>
                <a:gd name="connsiteY219" fmla="*/ 156564 h 604957"/>
                <a:gd name="connsiteX220" fmla="*/ 84151 w 605804"/>
                <a:gd name="connsiteY220" fmla="*/ 156564 h 604957"/>
                <a:gd name="connsiteX221" fmla="*/ 84151 w 605804"/>
                <a:gd name="connsiteY221" fmla="*/ 98199 h 604957"/>
                <a:gd name="connsiteX222" fmla="*/ 98336 w 605804"/>
                <a:gd name="connsiteY222" fmla="*/ 84034 h 604957"/>
                <a:gd name="connsiteX223" fmla="*/ 156784 w 605804"/>
                <a:gd name="connsiteY223" fmla="*/ 84034 h 604957"/>
                <a:gd name="connsiteX224" fmla="*/ 156784 w 605804"/>
                <a:gd name="connsiteY224" fmla="*/ 14165 h 604957"/>
                <a:gd name="connsiteX225" fmla="*/ 170969 w 605804"/>
                <a:gd name="connsiteY225"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05804" h="604957">
                  <a:moveTo>
                    <a:pt x="240627" y="240240"/>
                  </a:moveTo>
                  <a:lnTo>
                    <a:pt x="240627" y="364647"/>
                  </a:lnTo>
                  <a:lnTo>
                    <a:pt x="365179" y="364647"/>
                  </a:lnTo>
                  <a:lnTo>
                    <a:pt x="365179" y="240240"/>
                  </a:lnTo>
                  <a:close/>
                  <a:moveTo>
                    <a:pt x="226444" y="211908"/>
                  </a:moveTo>
                  <a:lnTo>
                    <a:pt x="379361" y="211908"/>
                  </a:lnTo>
                  <a:cubicBezTo>
                    <a:pt x="387253" y="211908"/>
                    <a:pt x="393544" y="218192"/>
                    <a:pt x="393544" y="226074"/>
                  </a:cubicBezTo>
                  <a:lnTo>
                    <a:pt x="393544" y="378813"/>
                  </a:lnTo>
                  <a:cubicBezTo>
                    <a:pt x="393544" y="386695"/>
                    <a:pt x="387253" y="392979"/>
                    <a:pt x="379361" y="392979"/>
                  </a:cubicBezTo>
                  <a:lnTo>
                    <a:pt x="226444" y="392979"/>
                  </a:lnTo>
                  <a:cubicBezTo>
                    <a:pt x="218553" y="392979"/>
                    <a:pt x="212261" y="386695"/>
                    <a:pt x="212261" y="378813"/>
                  </a:cubicBezTo>
                  <a:lnTo>
                    <a:pt x="212261" y="226074"/>
                  </a:lnTo>
                  <a:cubicBezTo>
                    <a:pt x="212261" y="218192"/>
                    <a:pt x="218553" y="211908"/>
                    <a:pt x="226444" y="211908"/>
                  </a:cubicBezTo>
                  <a:close/>
                  <a:moveTo>
                    <a:pt x="112522" y="112364"/>
                  </a:moveTo>
                  <a:lnTo>
                    <a:pt x="112522" y="156564"/>
                  </a:lnTo>
                  <a:lnTo>
                    <a:pt x="125107" y="156564"/>
                  </a:lnTo>
                  <a:cubicBezTo>
                    <a:pt x="132999" y="156564"/>
                    <a:pt x="139292" y="162955"/>
                    <a:pt x="139292" y="170730"/>
                  </a:cubicBezTo>
                  <a:cubicBezTo>
                    <a:pt x="139292" y="178611"/>
                    <a:pt x="132999" y="185002"/>
                    <a:pt x="125107" y="185002"/>
                  </a:cubicBezTo>
                  <a:lnTo>
                    <a:pt x="112522" y="185002"/>
                  </a:lnTo>
                  <a:lnTo>
                    <a:pt x="112522" y="222386"/>
                  </a:lnTo>
                  <a:lnTo>
                    <a:pt x="125107" y="222386"/>
                  </a:lnTo>
                  <a:cubicBezTo>
                    <a:pt x="132999" y="222386"/>
                    <a:pt x="139292" y="228776"/>
                    <a:pt x="139292" y="236658"/>
                  </a:cubicBezTo>
                  <a:cubicBezTo>
                    <a:pt x="139292" y="244433"/>
                    <a:pt x="132999" y="250823"/>
                    <a:pt x="125107" y="250823"/>
                  </a:cubicBezTo>
                  <a:lnTo>
                    <a:pt x="112522" y="250823"/>
                  </a:lnTo>
                  <a:lnTo>
                    <a:pt x="112522" y="288313"/>
                  </a:lnTo>
                  <a:lnTo>
                    <a:pt x="125107" y="288313"/>
                  </a:lnTo>
                  <a:cubicBezTo>
                    <a:pt x="132999" y="288313"/>
                    <a:pt x="139292" y="294597"/>
                    <a:pt x="139292" y="302479"/>
                  </a:cubicBezTo>
                  <a:cubicBezTo>
                    <a:pt x="139292" y="310360"/>
                    <a:pt x="132999" y="316644"/>
                    <a:pt x="125107" y="316644"/>
                  </a:cubicBezTo>
                  <a:lnTo>
                    <a:pt x="112522" y="316644"/>
                  </a:lnTo>
                  <a:lnTo>
                    <a:pt x="112522" y="354134"/>
                  </a:lnTo>
                  <a:lnTo>
                    <a:pt x="125107" y="354134"/>
                  </a:lnTo>
                  <a:cubicBezTo>
                    <a:pt x="132999" y="354134"/>
                    <a:pt x="139292" y="360525"/>
                    <a:pt x="139292" y="368300"/>
                  </a:cubicBezTo>
                  <a:cubicBezTo>
                    <a:pt x="139292" y="376181"/>
                    <a:pt x="132999" y="382572"/>
                    <a:pt x="125107" y="382572"/>
                  </a:cubicBezTo>
                  <a:lnTo>
                    <a:pt x="112522" y="382572"/>
                  </a:lnTo>
                  <a:lnTo>
                    <a:pt x="112522" y="419955"/>
                  </a:lnTo>
                  <a:lnTo>
                    <a:pt x="125107" y="419955"/>
                  </a:lnTo>
                  <a:cubicBezTo>
                    <a:pt x="132999" y="419955"/>
                    <a:pt x="139292" y="426346"/>
                    <a:pt x="139292" y="434227"/>
                  </a:cubicBezTo>
                  <a:cubicBezTo>
                    <a:pt x="139292" y="442002"/>
                    <a:pt x="132999" y="448393"/>
                    <a:pt x="125107" y="448393"/>
                  </a:cubicBezTo>
                  <a:lnTo>
                    <a:pt x="112522" y="448393"/>
                  </a:lnTo>
                  <a:lnTo>
                    <a:pt x="112522" y="492593"/>
                  </a:lnTo>
                  <a:lnTo>
                    <a:pt x="156784" y="492593"/>
                  </a:lnTo>
                  <a:lnTo>
                    <a:pt x="156784" y="480025"/>
                  </a:lnTo>
                  <a:cubicBezTo>
                    <a:pt x="156784" y="472144"/>
                    <a:pt x="163183" y="465860"/>
                    <a:pt x="170969" y="465860"/>
                  </a:cubicBezTo>
                  <a:cubicBezTo>
                    <a:pt x="178861" y="465860"/>
                    <a:pt x="185261" y="472144"/>
                    <a:pt x="185261" y="480025"/>
                  </a:cubicBezTo>
                  <a:lnTo>
                    <a:pt x="185261" y="492593"/>
                  </a:lnTo>
                  <a:lnTo>
                    <a:pt x="222697" y="492593"/>
                  </a:lnTo>
                  <a:lnTo>
                    <a:pt x="222697" y="480025"/>
                  </a:lnTo>
                  <a:cubicBezTo>
                    <a:pt x="222697" y="472144"/>
                    <a:pt x="229096" y="465860"/>
                    <a:pt x="236989" y="465860"/>
                  </a:cubicBezTo>
                  <a:cubicBezTo>
                    <a:pt x="244775" y="465860"/>
                    <a:pt x="251174" y="472144"/>
                    <a:pt x="251174" y="480025"/>
                  </a:cubicBezTo>
                  <a:lnTo>
                    <a:pt x="251174" y="492593"/>
                  </a:lnTo>
                  <a:lnTo>
                    <a:pt x="288717" y="492593"/>
                  </a:lnTo>
                  <a:lnTo>
                    <a:pt x="288717" y="480025"/>
                  </a:lnTo>
                  <a:cubicBezTo>
                    <a:pt x="288717" y="472144"/>
                    <a:pt x="295010" y="465860"/>
                    <a:pt x="302902" y="465860"/>
                  </a:cubicBezTo>
                  <a:cubicBezTo>
                    <a:pt x="310795" y="465860"/>
                    <a:pt x="317087" y="472144"/>
                    <a:pt x="317087" y="480025"/>
                  </a:cubicBezTo>
                  <a:lnTo>
                    <a:pt x="317087" y="492593"/>
                  </a:lnTo>
                  <a:lnTo>
                    <a:pt x="354630" y="492593"/>
                  </a:lnTo>
                  <a:lnTo>
                    <a:pt x="354630" y="480025"/>
                  </a:lnTo>
                  <a:cubicBezTo>
                    <a:pt x="354630" y="472144"/>
                    <a:pt x="361029" y="465860"/>
                    <a:pt x="368815" y="465860"/>
                  </a:cubicBezTo>
                  <a:cubicBezTo>
                    <a:pt x="376708" y="465860"/>
                    <a:pt x="383107" y="472144"/>
                    <a:pt x="383107" y="480025"/>
                  </a:cubicBezTo>
                  <a:lnTo>
                    <a:pt x="383107" y="492593"/>
                  </a:lnTo>
                  <a:lnTo>
                    <a:pt x="420543" y="492593"/>
                  </a:lnTo>
                  <a:lnTo>
                    <a:pt x="420543" y="480025"/>
                  </a:lnTo>
                  <a:cubicBezTo>
                    <a:pt x="420543" y="472144"/>
                    <a:pt x="426943" y="465860"/>
                    <a:pt x="434835" y="465860"/>
                  </a:cubicBezTo>
                  <a:cubicBezTo>
                    <a:pt x="442621" y="465860"/>
                    <a:pt x="449020" y="472144"/>
                    <a:pt x="449020" y="480025"/>
                  </a:cubicBezTo>
                  <a:lnTo>
                    <a:pt x="449020" y="492593"/>
                  </a:lnTo>
                  <a:lnTo>
                    <a:pt x="493282" y="492593"/>
                  </a:lnTo>
                  <a:lnTo>
                    <a:pt x="493282" y="448393"/>
                  </a:lnTo>
                  <a:lnTo>
                    <a:pt x="480697" y="448393"/>
                  </a:lnTo>
                  <a:cubicBezTo>
                    <a:pt x="472805" y="448393"/>
                    <a:pt x="466512" y="442002"/>
                    <a:pt x="466512" y="434227"/>
                  </a:cubicBezTo>
                  <a:cubicBezTo>
                    <a:pt x="466512" y="426346"/>
                    <a:pt x="472805" y="419955"/>
                    <a:pt x="480697" y="419955"/>
                  </a:cubicBezTo>
                  <a:lnTo>
                    <a:pt x="493282" y="419955"/>
                  </a:lnTo>
                  <a:lnTo>
                    <a:pt x="493282" y="382572"/>
                  </a:lnTo>
                  <a:lnTo>
                    <a:pt x="480697" y="382572"/>
                  </a:lnTo>
                  <a:cubicBezTo>
                    <a:pt x="472805" y="382572"/>
                    <a:pt x="466512" y="376181"/>
                    <a:pt x="466512" y="368300"/>
                  </a:cubicBezTo>
                  <a:cubicBezTo>
                    <a:pt x="466512" y="360525"/>
                    <a:pt x="472805" y="354134"/>
                    <a:pt x="480697" y="354134"/>
                  </a:cubicBezTo>
                  <a:lnTo>
                    <a:pt x="493282" y="354134"/>
                  </a:lnTo>
                  <a:lnTo>
                    <a:pt x="493282" y="316644"/>
                  </a:lnTo>
                  <a:lnTo>
                    <a:pt x="480697" y="316644"/>
                  </a:lnTo>
                  <a:cubicBezTo>
                    <a:pt x="472805" y="316644"/>
                    <a:pt x="466512" y="310360"/>
                    <a:pt x="466512" y="302479"/>
                  </a:cubicBezTo>
                  <a:cubicBezTo>
                    <a:pt x="466512" y="294597"/>
                    <a:pt x="472805" y="288313"/>
                    <a:pt x="480697" y="288313"/>
                  </a:cubicBezTo>
                  <a:lnTo>
                    <a:pt x="493282" y="288313"/>
                  </a:lnTo>
                  <a:lnTo>
                    <a:pt x="493282" y="250823"/>
                  </a:lnTo>
                  <a:lnTo>
                    <a:pt x="480697" y="250823"/>
                  </a:lnTo>
                  <a:cubicBezTo>
                    <a:pt x="472805" y="250823"/>
                    <a:pt x="466512" y="244433"/>
                    <a:pt x="466512" y="236658"/>
                  </a:cubicBezTo>
                  <a:cubicBezTo>
                    <a:pt x="466512" y="228776"/>
                    <a:pt x="472805" y="222386"/>
                    <a:pt x="480697" y="222386"/>
                  </a:cubicBezTo>
                  <a:lnTo>
                    <a:pt x="493282" y="222386"/>
                  </a:lnTo>
                  <a:lnTo>
                    <a:pt x="493282" y="185002"/>
                  </a:lnTo>
                  <a:lnTo>
                    <a:pt x="480697" y="185002"/>
                  </a:lnTo>
                  <a:cubicBezTo>
                    <a:pt x="472805" y="185002"/>
                    <a:pt x="466512" y="178611"/>
                    <a:pt x="466512" y="170730"/>
                  </a:cubicBezTo>
                  <a:cubicBezTo>
                    <a:pt x="466512" y="162955"/>
                    <a:pt x="472805" y="156564"/>
                    <a:pt x="480697" y="156564"/>
                  </a:cubicBezTo>
                  <a:lnTo>
                    <a:pt x="493282" y="156564"/>
                  </a:lnTo>
                  <a:lnTo>
                    <a:pt x="493282" y="112364"/>
                  </a:lnTo>
                  <a:lnTo>
                    <a:pt x="449020" y="112364"/>
                  </a:lnTo>
                  <a:lnTo>
                    <a:pt x="449020" y="124932"/>
                  </a:lnTo>
                  <a:cubicBezTo>
                    <a:pt x="449020" y="132813"/>
                    <a:pt x="442621" y="139097"/>
                    <a:pt x="434835" y="139097"/>
                  </a:cubicBezTo>
                  <a:cubicBezTo>
                    <a:pt x="426943" y="139097"/>
                    <a:pt x="420543" y="132813"/>
                    <a:pt x="420543" y="124932"/>
                  </a:cubicBezTo>
                  <a:lnTo>
                    <a:pt x="420543" y="112364"/>
                  </a:lnTo>
                  <a:lnTo>
                    <a:pt x="383107" y="112364"/>
                  </a:lnTo>
                  <a:lnTo>
                    <a:pt x="383107" y="124932"/>
                  </a:lnTo>
                  <a:cubicBezTo>
                    <a:pt x="383107" y="132813"/>
                    <a:pt x="376708" y="139097"/>
                    <a:pt x="368815" y="139097"/>
                  </a:cubicBezTo>
                  <a:cubicBezTo>
                    <a:pt x="361029" y="139097"/>
                    <a:pt x="354630" y="132813"/>
                    <a:pt x="354630" y="124932"/>
                  </a:cubicBezTo>
                  <a:lnTo>
                    <a:pt x="354630" y="112364"/>
                  </a:lnTo>
                  <a:lnTo>
                    <a:pt x="317087" y="112364"/>
                  </a:lnTo>
                  <a:lnTo>
                    <a:pt x="317087" y="124932"/>
                  </a:lnTo>
                  <a:cubicBezTo>
                    <a:pt x="317087" y="132813"/>
                    <a:pt x="310795" y="139097"/>
                    <a:pt x="302902" y="139097"/>
                  </a:cubicBezTo>
                  <a:cubicBezTo>
                    <a:pt x="295010" y="139097"/>
                    <a:pt x="288717" y="132813"/>
                    <a:pt x="288717" y="124932"/>
                  </a:cubicBezTo>
                  <a:lnTo>
                    <a:pt x="288717" y="112364"/>
                  </a:lnTo>
                  <a:lnTo>
                    <a:pt x="251174" y="112364"/>
                  </a:lnTo>
                  <a:lnTo>
                    <a:pt x="251174" y="124932"/>
                  </a:lnTo>
                  <a:cubicBezTo>
                    <a:pt x="251174" y="132813"/>
                    <a:pt x="244775" y="139097"/>
                    <a:pt x="236989" y="139097"/>
                  </a:cubicBezTo>
                  <a:cubicBezTo>
                    <a:pt x="229096" y="139097"/>
                    <a:pt x="222697" y="132813"/>
                    <a:pt x="222697" y="124932"/>
                  </a:cubicBezTo>
                  <a:lnTo>
                    <a:pt x="222697" y="112364"/>
                  </a:lnTo>
                  <a:lnTo>
                    <a:pt x="185261" y="112364"/>
                  </a:lnTo>
                  <a:lnTo>
                    <a:pt x="185261" y="124932"/>
                  </a:lnTo>
                  <a:cubicBezTo>
                    <a:pt x="185261" y="132813"/>
                    <a:pt x="178861" y="139097"/>
                    <a:pt x="170969" y="139097"/>
                  </a:cubicBezTo>
                  <a:cubicBezTo>
                    <a:pt x="163183" y="139097"/>
                    <a:pt x="156784" y="132813"/>
                    <a:pt x="156784" y="124932"/>
                  </a:cubicBezTo>
                  <a:lnTo>
                    <a:pt x="156784" y="112364"/>
                  </a:lnTo>
                  <a:close/>
                  <a:moveTo>
                    <a:pt x="170969" y="0"/>
                  </a:moveTo>
                  <a:cubicBezTo>
                    <a:pt x="178861" y="0"/>
                    <a:pt x="185261" y="6390"/>
                    <a:pt x="185261" y="14165"/>
                  </a:cubicBezTo>
                  <a:lnTo>
                    <a:pt x="185261" y="84034"/>
                  </a:lnTo>
                  <a:lnTo>
                    <a:pt x="222697" y="84034"/>
                  </a:lnTo>
                  <a:lnTo>
                    <a:pt x="222697" y="14165"/>
                  </a:lnTo>
                  <a:cubicBezTo>
                    <a:pt x="222697" y="6390"/>
                    <a:pt x="229096" y="0"/>
                    <a:pt x="236989" y="0"/>
                  </a:cubicBezTo>
                  <a:cubicBezTo>
                    <a:pt x="244775" y="0"/>
                    <a:pt x="251174" y="6390"/>
                    <a:pt x="251174" y="14165"/>
                  </a:cubicBezTo>
                  <a:lnTo>
                    <a:pt x="251174" y="84034"/>
                  </a:lnTo>
                  <a:lnTo>
                    <a:pt x="288717" y="84034"/>
                  </a:lnTo>
                  <a:lnTo>
                    <a:pt x="288717" y="14165"/>
                  </a:lnTo>
                  <a:cubicBezTo>
                    <a:pt x="288717" y="6390"/>
                    <a:pt x="295010" y="0"/>
                    <a:pt x="302902" y="0"/>
                  </a:cubicBezTo>
                  <a:cubicBezTo>
                    <a:pt x="310795" y="0"/>
                    <a:pt x="317087" y="6390"/>
                    <a:pt x="317087" y="14165"/>
                  </a:cubicBezTo>
                  <a:lnTo>
                    <a:pt x="317087" y="84034"/>
                  </a:lnTo>
                  <a:lnTo>
                    <a:pt x="354630" y="84034"/>
                  </a:lnTo>
                  <a:lnTo>
                    <a:pt x="354630" y="14165"/>
                  </a:lnTo>
                  <a:cubicBezTo>
                    <a:pt x="354630" y="6390"/>
                    <a:pt x="361029" y="0"/>
                    <a:pt x="368815" y="0"/>
                  </a:cubicBezTo>
                  <a:cubicBezTo>
                    <a:pt x="376708" y="0"/>
                    <a:pt x="383107" y="6390"/>
                    <a:pt x="383107" y="14165"/>
                  </a:cubicBezTo>
                  <a:lnTo>
                    <a:pt x="383107" y="84034"/>
                  </a:lnTo>
                  <a:lnTo>
                    <a:pt x="420543" y="84034"/>
                  </a:lnTo>
                  <a:lnTo>
                    <a:pt x="420543" y="14165"/>
                  </a:lnTo>
                  <a:cubicBezTo>
                    <a:pt x="420543" y="6390"/>
                    <a:pt x="426943" y="0"/>
                    <a:pt x="434835" y="0"/>
                  </a:cubicBezTo>
                  <a:cubicBezTo>
                    <a:pt x="442621" y="0"/>
                    <a:pt x="449020" y="6390"/>
                    <a:pt x="449020" y="14165"/>
                  </a:cubicBezTo>
                  <a:lnTo>
                    <a:pt x="449020" y="84034"/>
                  </a:lnTo>
                  <a:lnTo>
                    <a:pt x="507468" y="84034"/>
                  </a:lnTo>
                  <a:cubicBezTo>
                    <a:pt x="515360" y="84034"/>
                    <a:pt x="521653" y="90317"/>
                    <a:pt x="521653" y="98199"/>
                  </a:cubicBezTo>
                  <a:lnTo>
                    <a:pt x="521653" y="156564"/>
                  </a:lnTo>
                  <a:lnTo>
                    <a:pt x="591619" y="156564"/>
                  </a:lnTo>
                  <a:cubicBezTo>
                    <a:pt x="599405" y="156564"/>
                    <a:pt x="605804" y="162955"/>
                    <a:pt x="605804" y="170730"/>
                  </a:cubicBezTo>
                  <a:cubicBezTo>
                    <a:pt x="605804" y="178611"/>
                    <a:pt x="599405" y="185002"/>
                    <a:pt x="591619" y="185002"/>
                  </a:cubicBezTo>
                  <a:lnTo>
                    <a:pt x="521653" y="185002"/>
                  </a:lnTo>
                  <a:lnTo>
                    <a:pt x="521653" y="222386"/>
                  </a:lnTo>
                  <a:lnTo>
                    <a:pt x="591619" y="222386"/>
                  </a:lnTo>
                  <a:cubicBezTo>
                    <a:pt x="599405" y="222386"/>
                    <a:pt x="605804" y="228776"/>
                    <a:pt x="605804" y="236658"/>
                  </a:cubicBezTo>
                  <a:cubicBezTo>
                    <a:pt x="605804" y="244433"/>
                    <a:pt x="599405" y="250823"/>
                    <a:pt x="591619" y="250823"/>
                  </a:cubicBezTo>
                  <a:lnTo>
                    <a:pt x="521653" y="250823"/>
                  </a:lnTo>
                  <a:lnTo>
                    <a:pt x="521653" y="288313"/>
                  </a:lnTo>
                  <a:lnTo>
                    <a:pt x="591619" y="288313"/>
                  </a:lnTo>
                  <a:cubicBezTo>
                    <a:pt x="599405" y="288313"/>
                    <a:pt x="605804" y="294597"/>
                    <a:pt x="605804" y="302479"/>
                  </a:cubicBezTo>
                  <a:cubicBezTo>
                    <a:pt x="605804" y="310360"/>
                    <a:pt x="599405" y="316644"/>
                    <a:pt x="591619" y="316644"/>
                  </a:cubicBezTo>
                  <a:lnTo>
                    <a:pt x="521653" y="316644"/>
                  </a:lnTo>
                  <a:lnTo>
                    <a:pt x="521653" y="354134"/>
                  </a:lnTo>
                  <a:lnTo>
                    <a:pt x="591619" y="354134"/>
                  </a:lnTo>
                  <a:cubicBezTo>
                    <a:pt x="599405" y="354134"/>
                    <a:pt x="605804" y="360525"/>
                    <a:pt x="605804" y="368300"/>
                  </a:cubicBezTo>
                  <a:cubicBezTo>
                    <a:pt x="605804" y="376181"/>
                    <a:pt x="599405" y="382572"/>
                    <a:pt x="591619" y="382572"/>
                  </a:cubicBezTo>
                  <a:lnTo>
                    <a:pt x="521653" y="382572"/>
                  </a:lnTo>
                  <a:lnTo>
                    <a:pt x="521653" y="419955"/>
                  </a:lnTo>
                  <a:lnTo>
                    <a:pt x="591619" y="419955"/>
                  </a:lnTo>
                  <a:cubicBezTo>
                    <a:pt x="599405" y="419955"/>
                    <a:pt x="605804" y="426346"/>
                    <a:pt x="605804" y="434227"/>
                  </a:cubicBezTo>
                  <a:cubicBezTo>
                    <a:pt x="605804" y="442002"/>
                    <a:pt x="599405" y="448393"/>
                    <a:pt x="591619" y="448393"/>
                  </a:cubicBezTo>
                  <a:lnTo>
                    <a:pt x="521653" y="448393"/>
                  </a:lnTo>
                  <a:lnTo>
                    <a:pt x="521653" y="506758"/>
                  </a:lnTo>
                  <a:cubicBezTo>
                    <a:pt x="521653" y="514640"/>
                    <a:pt x="515360" y="520924"/>
                    <a:pt x="507468" y="520924"/>
                  </a:cubicBezTo>
                  <a:lnTo>
                    <a:pt x="449020" y="520924"/>
                  </a:lnTo>
                  <a:lnTo>
                    <a:pt x="449020" y="590792"/>
                  </a:lnTo>
                  <a:cubicBezTo>
                    <a:pt x="449020" y="598567"/>
                    <a:pt x="442621" y="604957"/>
                    <a:pt x="434835" y="604957"/>
                  </a:cubicBezTo>
                  <a:cubicBezTo>
                    <a:pt x="426943" y="604957"/>
                    <a:pt x="420543" y="598567"/>
                    <a:pt x="420543" y="590792"/>
                  </a:cubicBezTo>
                  <a:lnTo>
                    <a:pt x="420543" y="520924"/>
                  </a:lnTo>
                  <a:lnTo>
                    <a:pt x="383107" y="520924"/>
                  </a:lnTo>
                  <a:lnTo>
                    <a:pt x="383107" y="590792"/>
                  </a:lnTo>
                  <a:cubicBezTo>
                    <a:pt x="383107" y="598567"/>
                    <a:pt x="376708" y="604957"/>
                    <a:pt x="368815" y="604957"/>
                  </a:cubicBezTo>
                  <a:cubicBezTo>
                    <a:pt x="361029" y="604957"/>
                    <a:pt x="354630" y="598567"/>
                    <a:pt x="354630" y="590792"/>
                  </a:cubicBezTo>
                  <a:lnTo>
                    <a:pt x="354630" y="520924"/>
                  </a:lnTo>
                  <a:lnTo>
                    <a:pt x="317087" y="520924"/>
                  </a:lnTo>
                  <a:lnTo>
                    <a:pt x="317087" y="590792"/>
                  </a:lnTo>
                  <a:cubicBezTo>
                    <a:pt x="317087" y="598567"/>
                    <a:pt x="310795" y="604957"/>
                    <a:pt x="302902" y="604957"/>
                  </a:cubicBezTo>
                  <a:cubicBezTo>
                    <a:pt x="295010" y="604957"/>
                    <a:pt x="288717" y="598567"/>
                    <a:pt x="288717" y="590792"/>
                  </a:cubicBezTo>
                  <a:lnTo>
                    <a:pt x="288717" y="520924"/>
                  </a:lnTo>
                  <a:lnTo>
                    <a:pt x="251174" y="520924"/>
                  </a:lnTo>
                  <a:lnTo>
                    <a:pt x="251174" y="590792"/>
                  </a:lnTo>
                  <a:cubicBezTo>
                    <a:pt x="251174" y="598567"/>
                    <a:pt x="244775" y="604957"/>
                    <a:pt x="236989" y="604957"/>
                  </a:cubicBezTo>
                  <a:cubicBezTo>
                    <a:pt x="229096" y="604957"/>
                    <a:pt x="222697" y="598567"/>
                    <a:pt x="222697" y="590792"/>
                  </a:cubicBezTo>
                  <a:lnTo>
                    <a:pt x="222697" y="520924"/>
                  </a:lnTo>
                  <a:lnTo>
                    <a:pt x="185261" y="520924"/>
                  </a:lnTo>
                  <a:lnTo>
                    <a:pt x="185261" y="590792"/>
                  </a:lnTo>
                  <a:cubicBezTo>
                    <a:pt x="185261" y="598567"/>
                    <a:pt x="178861" y="604957"/>
                    <a:pt x="170969" y="604957"/>
                  </a:cubicBezTo>
                  <a:cubicBezTo>
                    <a:pt x="163183" y="604957"/>
                    <a:pt x="156784" y="598567"/>
                    <a:pt x="156784" y="590792"/>
                  </a:cubicBezTo>
                  <a:lnTo>
                    <a:pt x="156784" y="520924"/>
                  </a:lnTo>
                  <a:lnTo>
                    <a:pt x="98336" y="520924"/>
                  </a:lnTo>
                  <a:cubicBezTo>
                    <a:pt x="90444" y="520924"/>
                    <a:pt x="84151" y="514640"/>
                    <a:pt x="84151" y="506758"/>
                  </a:cubicBezTo>
                  <a:lnTo>
                    <a:pt x="84151" y="448393"/>
                  </a:lnTo>
                  <a:lnTo>
                    <a:pt x="14185" y="448393"/>
                  </a:lnTo>
                  <a:cubicBezTo>
                    <a:pt x="6399" y="448393"/>
                    <a:pt x="0" y="442002"/>
                    <a:pt x="0" y="434227"/>
                  </a:cubicBezTo>
                  <a:cubicBezTo>
                    <a:pt x="0" y="426346"/>
                    <a:pt x="6399" y="419955"/>
                    <a:pt x="14185" y="419955"/>
                  </a:cubicBezTo>
                  <a:lnTo>
                    <a:pt x="84151" y="419955"/>
                  </a:lnTo>
                  <a:lnTo>
                    <a:pt x="84151" y="382572"/>
                  </a:lnTo>
                  <a:lnTo>
                    <a:pt x="14185" y="382572"/>
                  </a:lnTo>
                  <a:cubicBezTo>
                    <a:pt x="6399" y="382572"/>
                    <a:pt x="0" y="376181"/>
                    <a:pt x="0" y="368300"/>
                  </a:cubicBezTo>
                  <a:cubicBezTo>
                    <a:pt x="0" y="360525"/>
                    <a:pt x="6399" y="354134"/>
                    <a:pt x="14185" y="354134"/>
                  </a:cubicBezTo>
                  <a:lnTo>
                    <a:pt x="84151" y="354134"/>
                  </a:lnTo>
                  <a:lnTo>
                    <a:pt x="84151" y="316644"/>
                  </a:lnTo>
                  <a:lnTo>
                    <a:pt x="14185" y="316644"/>
                  </a:lnTo>
                  <a:cubicBezTo>
                    <a:pt x="6399" y="316644"/>
                    <a:pt x="0" y="310360"/>
                    <a:pt x="0" y="302479"/>
                  </a:cubicBezTo>
                  <a:cubicBezTo>
                    <a:pt x="0" y="294597"/>
                    <a:pt x="6399" y="288313"/>
                    <a:pt x="14185" y="288313"/>
                  </a:cubicBezTo>
                  <a:lnTo>
                    <a:pt x="84151" y="288313"/>
                  </a:lnTo>
                  <a:lnTo>
                    <a:pt x="84151" y="250823"/>
                  </a:lnTo>
                  <a:lnTo>
                    <a:pt x="14185" y="250823"/>
                  </a:lnTo>
                  <a:cubicBezTo>
                    <a:pt x="6399" y="250823"/>
                    <a:pt x="0" y="244433"/>
                    <a:pt x="0" y="236658"/>
                  </a:cubicBezTo>
                  <a:cubicBezTo>
                    <a:pt x="0" y="228776"/>
                    <a:pt x="6399" y="222386"/>
                    <a:pt x="14185" y="222386"/>
                  </a:cubicBezTo>
                  <a:lnTo>
                    <a:pt x="84151" y="222386"/>
                  </a:lnTo>
                  <a:lnTo>
                    <a:pt x="84151" y="185002"/>
                  </a:lnTo>
                  <a:lnTo>
                    <a:pt x="14185" y="185002"/>
                  </a:lnTo>
                  <a:cubicBezTo>
                    <a:pt x="6399" y="185002"/>
                    <a:pt x="0" y="178611"/>
                    <a:pt x="0" y="170730"/>
                  </a:cubicBezTo>
                  <a:cubicBezTo>
                    <a:pt x="0" y="162955"/>
                    <a:pt x="6399" y="156564"/>
                    <a:pt x="14185" y="156564"/>
                  </a:cubicBezTo>
                  <a:lnTo>
                    <a:pt x="84151" y="156564"/>
                  </a:lnTo>
                  <a:lnTo>
                    <a:pt x="84151" y="98199"/>
                  </a:lnTo>
                  <a:cubicBezTo>
                    <a:pt x="84151" y="90317"/>
                    <a:pt x="90444" y="84034"/>
                    <a:pt x="98336" y="84034"/>
                  </a:cubicBezTo>
                  <a:lnTo>
                    <a:pt x="156784" y="84034"/>
                  </a:lnTo>
                  <a:lnTo>
                    <a:pt x="156784" y="14165"/>
                  </a:lnTo>
                  <a:cubicBezTo>
                    <a:pt x="156784" y="6390"/>
                    <a:pt x="163183" y="0"/>
                    <a:pt x="170969" y="0"/>
                  </a:cubicBezTo>
                  <a:close/>
                </a:path>
              </a:pathLst>
            </a:custGeom>
            <a:solidFill>
              <a:schemeClr val="bg1"/>
            </a:solidFill>
            <a:ln>
              <a:noFill/>
            </a:ln>
          </p:spPr>
          <p:txBody>
            <a:bodyPr/>
            <a:lstStyle/>
            <a:p>
              <a:endParaRPr lang="zh-CN" altLang="en-US">
                <a:latin typeface="微软雅黑"/>
                <a:ea typeface="微软雅黑"/>
                <a:cs typeface="+mn-ea"/>
                <a:sym typeface="微软雅黑"/>
              </a:endParaRPr>
            </a:p>
          </p:txBody>
        </p:sp>
        <p:sp>
          <p:nvSpPr>
            <p:cNvPr id="43" name="chip_114696"/>
            <p:cNvSpPr>
              <a:spLocks noChangeAspect="1"/>
            </p:cNvSpPr>
            <p:nvPr/>
          </p:nvSpPr>
          <p:spPr bwMode="auto">
            <a:xfrm>
              <a:off x="13736" y="5612"/>
              <a:ext cx="613" cy="612"/>
            </a:xfrm>
            <a:custGeom>
              <a:avLst/>
              <a:gdLst>
                <a:gd name="connsiteX0" fmla="*/ 240627 w 605804"/>
                <a:gd name="connsiteY0" fmla="*/ 240240 h 604957"/>
                <a:gd name="connsiteX1" fmla="*/ 240627 w 605804"/>
                <a:gd name="connsiteY1" fmla="*/ 364647 h 604957"/>
                <a:gd name="connsiteX2" fmla="*/ 365179 w 605804"/>
                <a:gd name="connsiteY2" fmla="*/ 364647 h 604957"/>
                <a:gd name="connsiteX3" fmla="*/ 365179 w 605804"/>
                <a:gd name="connsiteY3" fmla="*/ 240240 h 604957"/>
                <a:gd name="connsiteX4" fmla="*/ 226444 w 605804"/>
                <a:gd name="connsiteY4" fmla="*/ 211908 h 604957"/>
                <a:gd name="connsiteX5" fmla="*/ 379361 w 605804"/>
                <a:gd name="connsiteY5" fmla="*/ 211908 h 604957"/>
                <a:gd name="connsiteX6" fmla="*/ 393544 w 605804"/>
                <a:gd name="connsiteY6" fmla="*/ 226074 h 604957"/>
                <a:gd name="connsiteX7" fmla="*/ 393544 w 605804"/>
                <a:gd name="connsiteY7" fmla="*/ 378813 h 604957"/>
                <a:gd name="connsiteX8" fmla="*/ 379361 w 605804"/>
                <a:gd name="connsiteY8" fmla="*/ 392979 h 604957"/>
                <a:gd name="connsiteX9" fmla="*/ 226444 w 605804"/>
                <a:gd name="connsiteY9" fmla="*/ 392979 h 604957"/>
                <a:gd name="connsiteX10" fmla="*/ 212261 w 605804"/>
                <a:gd name="connsiteY10" fmla="*/ 378813 h 604957"/>
                <a:gd name="connsiteX11" fmla="*/ 212261 w 605804"/>
                <a:gd name="connsiteY11" fmla="*/ 226074 h 604957"/>
                <a:gd name="connsiteX12" fmla="*/ 226444 w 605804"/>
                <a:gd name="connsiteY12" fmla="*/ 211908 h 604957"/>
                <a:gd name="connsiteX13" fmla="*/ 112522 w 605804"/>
                <a:gd name="connsiteY13" fmla="*/ 112364 h 604957"/>
                <a:gd name="connsiteX14" fmla="*/ 112522 w 605804"/>
                <a:gd name="connsiteY14" fmla="*/ 156564 h 604957"/>
                <a:gd name="connsiteX15" fmla="*/ 125107 w 605804"/>
                <a:gd name="connsiteY15" fmla="*/ 156564 h 604957"/>
                <a:gd name="connsiteX16" fmla="*/ 139292 w 605804"/>
                <a:gd name="connsiteY16" fmla="*/ 170730 h 604957"/>
                <a:gd name="connsiteX17" fmla="*/ 125107 w 605804"/>
                <a:gd name="connsiteY17" fmla="*/ 185002 h 604957"/>
                <a:gd name="connsiteX18" fmla="*/ 112522 w 605804"/>
                <a:gd name="connsiteY18" fmla="*/ 185002 h 604957"/>
                <a:gd name="connsiteX19" fmla="*/ 112522 w 605804"/>
                <a:gd name="connsiteY19" fmla="*/ 222386 h 604957"/>
                <a:gd name="connsiteX20" fmla="*/ 125107 w 605804"/>
                <a:gd name="connsiteY20" fmla="*/ 222386 h 604957"/>
                <a:gd name="connsiteX21" fmla="*/ 139292 w 605804"/>
                <a:gd name="connsiteY21" fmla="*/ 236658 h 604957"/>
                <a:gd name="connsiteX22" fmla="*/ 125107 w 605804"/>
                <a:gd name="connsiteY22" fmla="*/ 250823 h 604957"/>
                <a:gd name="connsiteX23" fmla="*/ 112522 w 605804"/>
                <a:gd name="connsiteY23" fmla="*/ 250823 h 604957"/>
                <a:gd name="connsiteX24" fmla="*/ 112522 w 605804"/>
                <a:gd name="connsiteY24" fmla="*/ 288313 h 604957"/>
                <a:gd name="connsiteX25" fmla="*/ 125107 w 605804"/>
                <a:gd name="connsiteY25" fmla="*/ 288313 h 604957"/>
                <a:gd name="connsiteX26" fmla="*/ 139292 w 605804"/>
                <a:gd name="connsiteY26" fmla="*/ 302479 h 604957"/>
                <a:gd name="connsiteX27" fmla="*/ 125107 w 605804"/>
                <a:gd name="connsiteY27" fmla="*/ 316644 h 604957"/>
                <a:gd name="connsiteX28" fmla="*/ 112522 w 605804"/>
                <a:gd name="connsiteY28" fmla="*/ 316644 h 604957"/>
                <a:gd name="connsiteX29" fmla="*/ 112522 w 605804"/>
                <a:gd name="connsiteY29" fmla="*/ 354134 h 604957"/>
                <a:gd name="connsiteX30" fmla="*/ 125107 w 605804"/>
                <a:gd name="connsiteY30" fmla="*/ 354134 h 604957"/>
                <a:gd name="connsiteX31" fmla="*/ 139292 w 605804"/>
                <a:gd name="connsiteY31" fmla="*/ 368300 h 604957"/>
                <a:gd name="connsiteX32" fmla="*/ 125107 w 605804"/>
                <a:gd name="connsiteY32" fmla="*/ 382572 h 604957"/>
                <a:gd name="connsiteX33" fmla="*/ 112522 w 605804"/>
                <a:gd name="connsiteY33" fmla="*/ 382572 h 604957"/>
                <a:gd name="connsiteX34" fmla="*/ 112522 w 605804"/>
                <a:gd name="connsiteY34" fmla="*/ 419955 h 604957"/>
                <a:gd name="connsiteX35" fmla="*/ 125107 w 605804"/>
                <a:gd name="connsiteY35" fmla="*/ 419955 h 604957"/>
                <a:gd name="connsiteX36" fmla="*/ 139292 w 605804"/>
                <a:gd name="connsiteY36" fmla="*/ 434227 h 604957"/>
                <a:gd name="connsiteX37" fmla="*/ 125107 w 605804"/>
                <a:gd name="connsiteY37" fmla="*/ 448393 h 604957"/>
                <a:gd name="connsiteX38" fmla="*/ 112522 w 605804"/>
                <a:gd name="connsiteY38" fmla="*/ 448393 h 604957"/>
                <a:gd name="connsiteX39" fmla="*/ 112522 w 605804"/>
                <a:gd name="connsiteY39" fmla="*/ 492593 h 604957"/>
                <a:gd name="connsiteX40" fmla="*/ 156784 w 605804"/>
                <a:gd name="connsiteY40" fmla="*/ 492593 h 604957"/>
                <a:gd name="connsiteX41" fmla="*/ 156784 w 605804"/>
                <a:gd name="connsiteY41" fmla="*/ 480025 h 604957"/>
                <a:gd name="connsiteX42" fmla="*/ 170969 w 605804"/>
                <a:gd name="connsiteY42" fmla="*/ 465860 h 604957"/>
                <a:gd name="connsiteX43" fmla="*/ 185261 w 605804"/>
                <a:gd name="connsiteY43" fmla="*/ 480025 h 604957"/>
                <a:gd name="connsiteX44" fmla="*/ 185261 w 605804"/>
                <a:gd name="connsiteY44" fmla="*/ 492593 h 604957"/>
                <a:gd name="connsiteX45" fmla="*/ 222697 w 605804"/>
                <a:gd name="connsiteY45" fmla="*/ 492593 h 604957"/>
                <a:gd name="connsiteX46" fmla="*/ 222697 w 605804"/>
                <a:gd name="connsiteY46" fmla="*/ 480025 h 604957"/>
                <a:gd name="connsiteX47" fmla="*/ 236989 w 605804"/>
                <a:gd name="connsiteY47" fmla="*/ 465860 h 604957"/>
                <a:gd name="connsiteX48" fmla="*/ 251174 w 605804"/>
                <a:gd name="connsiteY48" fmla="*/ 480025 h 604957"/>
                <a:gd name="connsiteX49" fmla="*/ 251174 w 605804"/>
                <a:gd name="connsiteY49" fmla="*/ 492593 h 604957"/>
                <a:gd name="connsiteX50" fmla="*/ 288717 w 605804"/>
                <a:gd name="connsiteY50" fmla="*/ 492593 h 604957"/>
                <a:gd name="connsiteX51" fmla="*/ 288717 w 605804"/>
                <a:gd name="connsiteY51" fmla="*/ 480025 h 604957"/>
                <a:gd name="connsiteX52" fmla="*/ 302902 w 605804"/>
                <a:gd name="connsiteY52" fmla="*/ 465860 h 604957"/>
                <a:gd name="connsiteX53" fmla="*/ 317087 w 605804"/>
                <a:gd name="connsiteY53" fmla="*/ 480025 h 604957"/>
                <a:gd name="connsiteX54" fmla="*/ 317087 w 605804"/>
                <a:gd name="connsiteY54" fmla="*/ 492593 h 604957"/>
                <a:gd name="connsiteX55" fmla="*/ 354630 w 605804"/>
                <a:gd name="connsiteY55" fmla="*/ 492593 h 604957"/>
                <a:gd name="connsiteX56" fmla="*/ 354630 w 605804"/>
                <a:gd name="connsiteY56" fmla="*/ 480025 h 604957"/>
                <a:gd name="connsiteX57" fmla="*/ 368815 w 605804"/>
                <a:gd name="connsiteY57" fmla="*/ 465860 h 604957"/>
                <a:gd name="connsiteX58" fmla="*/ 383107 w 605804"/>
                <a:gd name="connsiteY58" fmla="*/ 480025 h 604957"/>
                <a:gd name="connsiteX59" fmla="*/ 383107 w 605804"/>
                <a:gd name="connsiteY59" fmla="*/ 492593 h 604957"/>
                <a:gd name="connsiteX60" fmla="*/ 420543 w 605804"/>
                <a:gd name="connsiteY60" fmla="*/ 492593 h 604957"/>
                <a:gd name="connsiteX61" fmla="*/ 420543 w 605804"/>
                <a:gd name="connsiteY61" fmla="*/ 480025 h 604957"/>
                <a:gd name="connsiteX62" fmla="*/ 434835 w 605804"/>
                <a:gd name="connsiteY62" fmla="*/ 465860 h 604957"/>
                <a:gd name="connsiteX63" fmla="*/ 449020 w 605804"/>
                <a:gd name="connsiteY63" fmla="*/ 480025 h 604957"/>
                <a:gd name="connsiteX64" fmla="*/ 449020 w 605804"/>
                <a:gd name="connsiteY64" fmla="*/ 492593 h 604957"/>
                <a:gd name="connsiteX65" fmla="*/ 493282 w 605804"/>
                <a:gd name="connsiteY65" fmla="*/ 492593 h 604957"/>
                <a:gd name="connsiteX66" fmla="*/ 493282 w 605804"/>
                <a:gd name="connsiteY66" fmla="*/ 448393 h 604957"/>
                <a:gd name="connsiteX67" fmla="*/ 480697 w 605804"/>
                <a:gd name="connsiteY67" fmla="*/ 448393 h 604957"/>
                <a:gd name="connsiteX68" fmla="*/ 466512 w 605804"/>
                <a:gd name="connsiteY68" fmla="*/ 434227 h 604957"/>
                <a:gd name="connsiteX69" fmla="*/ 480697 w 605804"/>
                <a:gd name="connsiteY69" fmla="*/ 419955 h 604957"/>
                <a:gd name="connsiteX70" fmla="*/ 493282 w 605804"/>
                <a:gd name="connsiteY70" fmla="*/ 419955 h 604957"/>
                <a:gd name="connsiteX71" fmla="*/ 493282 w 605804"/>
                <a:gd name="connsiteY71" fmla="*/ 382572 h 604957"/>
                <a:gd name="connsiteX72" fmla="*/ 480697 w 605804"/>
                <a:gd name="connsiteY72" fmla="*/ 382572 h 604957"/>
                <a:gd name="connsiteX73" fmla="*/ 466512 w 605804"/>
                <a:gd name="connsiteY73" fmla="*/ 368300 h 604957"/>
                <a:gd name="connsiteX74" fmla="*/ 480697 w 605804"/>
                <a:gd name="connsiteY74" fmla="*/ 354134 h 604957"/>
                <a:gd name="connsiteX75" fmla="*/ 493282 w 605804"/>
                <a:gd name="connsiteY75" fmla="*/ 354134 h 604957"/>
                <a:gd name="connsiteX76" fmla="*/ 493282 w 605804"/>
                <a:gd name="connsiteY76" fmla="*/ 316644 h 604957"/>
                <a:gd name="connsiteX77" fmla="*/ 480697 w 605804"/>
                <a:gd name="connsiteY77" fmla="*/ 316644 h 604957"/>
                <a:gd name="connsiteX78" fmla="*/ 466512 w 605804"/>
                <a:gd name="connsiteY78" fmla="*/ 302479 h 604957"/>
                <a:gd name="connsiteX79" fmla="*/ 480697 w 605804"/>
                <a:gd name="connsiteY79" fmla="*/ 288313 h 604957"/>
                <a:gd name="connsiteX80" fmla="*/ 493282 w 605804"/>
                <a:gd name="connsiteY80" fmla="*/ 288313 h 604957"/>
                <a:gd name="connsiteX81" fmla="*/ 493282 w 605804"/>
                <a:gd name="connsiteY81" fmla="*/ 250823 h 604957"/>
                <a:gd name="connsiteX82" fmla="*/ 480697 w 605804"/>
                <a:gd name="connsiteY82" fmla="*/ 250823 h 604957"/>
                <a:gd name="connsiteX83" fmla="*/ 466512 w 605804"/>
                <a:gd name="connsiteY83" fmla="*/ 236658 h 604957"/>
                <a:gd name="connsiteX84" fmla="*/ 480697 w 605804"/>
                <a:gd name="connsiteY84" fmla="*/ 222386 h 604957"/>
                <a:gd name="connsiteX85" fmla="*/ 493282 w 605804"/>
                <a:gd name="connsiteY85" fmla="*/ 222386 h 604957"/>
                <a:gd name="connsiteX86" fmla="*/ 493282 w 605804"/>
                <a:gd name="connsiteY86" fmla="*/ 185002 h 604957"/>
                <a:gd name="connsiteX87" fmla="*/ 480697 w 605804"/>
                <a:gd name="connsiteY87" fmla="*/ 185002 h 604957"/>
                <a:gd name="connsiteX88" fmla="*/ 466512 w 605804"/>
                <a:gd name="connsiteY88" fmla="*/ 170730 h 604957"/>
                <a:gd name="connsiteX89" fmla="*/ 480697 w 605804"/>
                <a:gd name="connsiteY89" fmla="*/ 156564 h 604957"/>
                <a:gd name="connsiteX90" fmla="*/ 493282 w 605804"/>
                <a:gd name="connsiteY90" fmla="*/ 156564 h 604957"/>
                <a:gd name="connsiteX91" fmla="*/ 493282 w 605804"/>
                <a:gd name="connsiteY91" fmla="*/ 112364 h 604957"/>
                <a:gd name="connsiteX92" fmla="*/ 449020 w 605804"/>
                <a:gd name="connsiteY92" fmla="*/ 112364 h 604957"/>
                <a:gd name="connsiteX93" fmla="*/ 449020 w 605804"/>
                <a:gd name="connsiteY93" fmla="*/ 124932 h 604957"/>
                <a:gd name="connsiteX94" fmla="*/ 434835 w 605804"/>
                <a:gd name="connsiteY94" fmla="*/ 139097 h 604957"/>
                <a:gd name="connsiteX95" fmla="*/ 420543 w 605804"/>
                <a:gd name="connsiteY95" fmla="*/ 124932 h 604957"/>
                <a:gd name="connsiteX96" fmla="*/ 420543 w 605804"/>
                <a:gd name="connsiteY96" fmla="*/ 112364 h 604957"/>
                <a:gd name="connsiteX97" fmla="*/ 383107 w 605804"/>
                <a:gd name="connsiteY97" fmla="*/ 112364 h 604957"/>
                <a:gd name="connsiteX98" fmla="*/ 383107 w 605804"/>
                <a:gd name="connsiteY98" fmla="*/ 124932 h 604957"/>
                <a:gd name="connsiteX99" fmla="*/ 368815 w 605804"/>
                <a:gd name="connsiteY99" fmla="*/ 139097 h 604957"/>
                <a:gd name="connsiteX100" fmla="*/ 354630 w 605804"/>
                <a:gd name="connsiteY100" fmla="*/ 124932 h 604957"/>
                <a:gd name="connsiteX101" fmla="*/ 354630 w 605804"/>
                <a:gd name="connsiteY101" fmla="*/ 112364 h 604957"/>
                <a:gd name="connsiteX102" fmla="*/ 317087 w 605804"/>
                <a:gd name="connsiteY102" fmla="*/ 112364 h 604957"/>
                <a:gd name="connsiteX103" fmla="*/ 317087 w 605804"/>
                <a:gd name="connsiteY103" fmla="*/ 124932 h 604957"/>
                <a:gd name="connsiteX104" fmla="*/ 302902 w 605804"/>
                <a:gd name="connsiteY104" fmla="*/ 139097 h 604957"/>
                <a:gd name="connsiteX105" fmla="*/ 288717 w 605804"/>
                <a:gd name="connsiteY105" fmla="*/ 124932 h 604957"/>
                <a:gd name="connsiteX106" fmla="*/ 288717 w 605804"/>
                <a:gd name="connsiteY106" fmla="*/ 112364 h 604957"/>
                <a:gd name="connsiteX107" fmla="*/ 251174 w 605804"/>
                <a:gd name="connsiteY107" fmla="*/ 112364 h 604957"/>
                <a:gd name="connsiteX108" fmla="*/ 251174 w 605804"/>
                <a:gd name="connsiteY108" fmla="*/ 124932 h 604957"/>
                <a:gd name="connsiteX109" fmla="*/ 236989 w 605804"/>
                <a:gd name="connsiteY109" fmla="*/ 139097 h 604957"/>
                <a:gd name="connsiteX110" fmla="*/ 222697 w 605804"/>
                <a:gd name="connsiteY110" fmla="*/ 124932 h 604957"/>
                <a:gd name="connsiteX111" fmla="*/ 222697 w 605804"/>
                <a:gd name="connsiteY111" fmla="*/ 112364 h 604957"/>
                <a:gd name="connsiteX112" fmla="*/ 185261 w 605804"/>
                <a:gd name="connsiteY112" fmla="*/ 112364 h 604957"/>
                <a:gd name="connsiteX113" fmla="*/ 185261 w 605804"/>
                <a:gd name="connsiteY113" fmla="*/ 124932 h 604957"/>
                <a:gd name="connsiteX114" fmla="*/ 170969 w 605804"/>
                <a:gd name="connsiteY114" fmla="*/ 139097 h 604957"/>
                <a:gd name="connsiteX115" fmla="*/ 156784 w 605804"/>
                <a:gd name="connsiteY115" fmla="*/ 124932 h 604957"/>
                <a:gd name="connsiteX116" fmla="*/ 156784 w 605804"/>
                <a:gd name="connsiteY116" fmla="*/ 112364 h 604957"/>
                <a:gd name="connsiteX117" fmla="*/ 170969 w 605804"/>
                <a:gd name="connsiteY117" fmla="*/ 0 h 604957"/>
                <a:gd name="connsiteX118" fmla="*/ 185261 w 605804"/>
                <a:gd name="connsiteY118" fmla="*/ 14165 h 604957"/>
                <a:gd name="connsiteX119" fmla="*/ 185261 w 605804"/>
                <a:gd name="connsiteY119" fmla="*/ 84034 h 604957"/>
                <a:gd name="connsiteX120" fmla="*/ 222697 w 605804"/>
                <a:gd name="connsiteY120" fmla="*/ 84034 h 604957"/>
                <a:gd name="connsiteX121" fmla="*/ 222697 w 605804"/>
                <a:gd name="connsiteY121" fmla="*/ 14165 h 604957"/>
                <a:gd name="connsiteX122" fmla="*/ 236989 w 605804"/>
                <a:gd name="connsiteY122" fmla="*/ 0 h 604957"/>
                <a:gd name="connsiteX123" fmla="*/ 251174 w 605804"/>
                <a:gd name="connsiteY123" fmla="*/ 14165 h 604957"/>
                <a:gd name="connsiteX124" fmla="*/ 251174 w 605804"/>
                <a:gd name="connsiteY124" fmla="*/ 84034 h 604957"/>
                <a:gd name="connsiteX125" fmla="*/ 288717 w 605804"/>
                <a:gd name="connsiteY125" fmla="*/ 84034 h 604957"/>
                <a:gd name="connsiteX126" fmla="*/ 288717 w 605804"/>
                <a:gd name="connsiteY126" fmla="*/ 14165 h 604957"/>
                <a:gd name="connsiteX127" fmla="*/ 302902 w 605804"/>
                <a:gd name="connsiteY127" fmla="*/ 0 h 604957"/>
                <a:gd name="connsiteX128" fmla="*/ 317087 w 605804"/>
                <a:gd name="connsiteY128" fmla="*/ 14165 h 604957"/>
                <a:gd name="connsiteX129" fmla="*/ 317087 w 605804"/>
                <a:gd name="connsiteY129" fmla="*/ 84034 h 604957"/>
                <a:gd name="connsiteX130" fmla="*/ 354630 w 605804"/>
                <a:gd name="connsiteY130" fmla="*/ 84034 h 604957"/>
                <a:gd name="connsiteX131" fmla="*/ 354630 w 605804"/>
                <a:gd name="connsiteY131" fmla="*/ 14165 h 604957"/>
                <a:gd name="connsiteX132" fmla="*/ 368815 w 605804"/>
                <a:gd name="connsiteY132" fmla="*/ 0 h 604957"/>
                <a:gd name="connsiteX133" fmla="*/ 383107 w 605804"/>
                <a:gd name="connsiteY133" fmla="*/ 14165 h 604957"/>
                <a:gd name="connsiteX134" fmla="*/ 383107 w 605804"/>
                <a:gd name="connsiteY134" fmla="*/ 84034 h 604957"/>
                <a:gd name="connsiteX135" fmla="*/ 420543 w 605804"/>
                <a:gd name="connsiteY135" fmla="*/ 84034 h 604957"/>
                <a:gd name="connsiteX136" fmla="*/ 420543 w 605804"/>
                <a:gd name="connsiteY136" fmla="*/ 14165 h 604957"/>
                <a:gd name="connsiteX137" fmla="*/ 434835 w 605804"/>
                <a:gd name="connsiteY137" fmla="*/ 0 h 604957"/>
                <a:gd name="connsiteX138" fmla="*/ 449020 w 605804"/>
                <a:gd name="connsiteY138" fmla="*/ 14165 h 604957"/>
                <a:gd name="connsiteX139" fmla="*/ 449020 w 605804"/>
                <a:gd name="connsiteY139" fmla="*/ 84034 h 604957"/>
                <a:gd name="connsiteX140" fmla="*/ 507468 w 605804"/>
                <a:gd name="connsiteY140" fmla="*/ 84034 h 604957"/>
                <a:gd name="connsiteX141" fmla="*/ 521653 w 605804"/>
                <a:gd name="connsiteY141" fmla="*/ 98199 h 604957"/>
                <a:gd name="connsiteX142" fmla="*/ 521653 w 605804"/>
                <a:gd name="connsiteY142" fmla="*/ 156564 h 604957"/>
                <a:gd name="connsiteX143" fmla="*/ 591619 w 605804"/>
                <a:gd name="connsiteY143" fmla="*/ 156564 h 604957"/>
                <a:gd name="connsiteX144" fmla="*/ 605804 w 605804"/>
                <a:gd name="connsiteY144" fmla="*/ 170730 h 604957"/>
                <a:gd name="connsiteX145" fmla="*/ 591619 w 605804"/>
                <a:gd name="connsiteY145" fmla="*/ 185002 h 604957"/>
                <a:gd name="connsiteX146" fmla="*/ 521653 w 605804"/>
                <a:gd name="connsiteY146" fmla="*/ 185002 h 604957"/>
                <a:gd name="connsiteX147" fmla="*/ 521653 w 605804"/>
                <a:gd name="connsiteY147" fmla="*/ 222386 h 604957"/>
                <a:gd name="connsiteX148" fmla="*/ 591619 w 605804"/>
                <a:gd name="connsiteY148" fmla="*/ 222386 h 604957"/>
                <a:gd name="connsiteX149" fmla="*/ 605804 w 605804"/>
                <a:gd name="connsiteY149" fmla="*/ 236658 h 604957"/>
                <a:gd name="connsiteX150" fmla="*/ 591619 w 605804"/>
                <a:gd name="connsiteY150" fmla="*/ 250823 h 604957"/>
                <a:gd name="connsiteX151" fmla="*/ 521653 w 605804"/>
                <a:gd name="connsiteY151" fmla="*/ 250823 h 604957"/>
                <a:gd name="connsiteX152" fmla="*/ 521653 w 605804"/>
                <a:gd name="connsiteY152" fmla="*/ 288313 h 604957"/>
                <a:gd name="connsiteX153" fmla="*/ 591619 w 605804"/>
                <a:gd name="connsiteY153" fmla="*/ 288313 h 604957"/>
                <a:gd name="connsiteX154" fmla="*/ 605804 w 605804"/>
                <a:gd name="connsiteY154" fmla="*/ 302479 h 604957"/>
                <a:gd name="connsiteX155" fmla="*/ 591619 w 605804"/>
                <a:gd name="connsiteY155" fmla="*/ 316644 h 604957"/>
                <a:gd name="connsiteX156" fmla="*/ 521653 w 605804"/>
                <a:gd name="connsiteY156" fmla="*/ 316644 h 604957"/>
                <a:gd name="connsiteX157" fmla="*/ 521653 w 605804"/>
                <a:gd name="connsiteY157" fmla="*/ 354134 h 604957"/>
                <a:gd name="connsiteX158" fmla="*/ 591619 w 605804"/>
                <a:gd name="connsiteY158" fmla="*/ 354134 h 604957"/>
                <a:gd name="connsiteX159" fmla="*/ 605804 w 605804"/>
                <a:gd name="connsiteY159" fmla="*/ 368300 h 604957"/>
                <a:gd name="connsiteX160" fmla="*/ 591619 w 605804"/>
                <a:gd name="connsiteY160" fmla="*/ 382572 h 604957"/>
                <a:gd name="connsiteX161" fmla="*/ 521653 w 605804"/>
                <a:gd name="connsiteY161" fmla="*/ 382572 h 604957"/>
                <a:gd name="connsiteX162" fmla="*/ 521653 w 605804"/>
                <a:gd name="connsiteY162" fmla="*/ 419955 h 604957"/>
                <a:gd name="connsiteX163" fmla="*/ 591619 w 605804"/>
                <a:gd name="connsiteY163" fmla="*/ 419955 h 604957"/>
                <a:gd name="connsiteX164" fmla="*/ 605804 w 605804"/>
                <a:gd name="connsiteY164" fmla="*/ 434227 h 604957"/>
                <a:gd name="connsiteX165" fmla="*/ 591619 w 605804"/>
                <a:gd name="connsiteY165" fmla="*/ 448393 h 604957"/>
                <a:gd name="connsiteX166" fmla="*/ 521653 w 605804"/>
                <a:gd name="connsiteY166" fmla="*/ 448393 h 604957"/>
                <a:gd name="connsiteX167" fmla="*/ 521653 w 605804"/>
                <a:gd name="connsiteY167" fmla="*/ 506758 h 604957"/>
                <a:gd name="connsiteX168" fmla="*/ 507468 w 605804"/>
                <a:gd name="connsiteY168" fmla="*/ 520924 h 604957"/>
                <a:gd name="connsiteX169" fmla="*/ 449020 w 605804"/>
                <a:gd name="connsiteY169" fmla="*/ 520924 h 604957"/>
                <a:gd name="connsiteX170" fmla="*/ 449020 w 605804"/>
                <a:gd name="connsiteY170" fmla="*/ 590792 h 604957"/>
                <a:gd name="connsiteX171" fmla="*/ 434835 w 605804"/>
                <a:gd name="connsiteY171" fmla="*/ 604957 h 604957"/>
                <a:gd name="connsiteX172" fmla="*/ 420543 w 605804"/>
                <a:gd name="connsiteY172" fmla="*/ 590792 h 604957"/>
                <a:gd name="connsiteX173" fmla="*/ 420543 w 605804"/>
                <a:gd name="connsiteY173" fmla="*/ 520924 h 604957"/>
                <a:gd name="connsiteX174" fmla="*/ 383107 w 605804"/>
                <a:gd name="connsiteY174" fmla="*/ 520924 h 604957"/>
                <a:gd name="connsiteX175" fmla="*/ 383107 w 605804"/>
                <a:gd name="connsiteY175" fmla="*/ 590792 h 604957"/>
                <a:gd name="connsiteX176" fmla="*/ 368815 w 605804"/>
                <a:gd name="connsiteY176" fmla="*/ 604957 h 604957"/>
                <a:gd name="connsiteX177" fmla="*/ 354630 w 605804"/>
                <a:gd name="connsiteY177" fmla="*/ 590792 h 604957"/>
                <a:gd name="connsiteX178" fmla="*/ 354630 w 605804"/>
                <a:gd name="connsiteY178" fmla="*/ 520924 h 604957"/>
                <a:gd name="connsiteX179" fmla="*/ 317087 w 605804"/>
                <a:gd name="connsiteY179" fmla="*/ 520924 h 604957"/>
                <a:gd name="connsiteX180" fmla="*/ 317087 w 605804"/>
                <a:gd name="connsiteY180" fmla="*/ 590792 h 604957"/>
                <a:gd name="connsiteX181" fmla="*/ 302902 w 605804"/>
                <a:gd name="connsiteY181" fmla="*/ 604957 h 604957"/>
                <a:gd name="connsiteX182" fmla="*/ 288717 w 605804"/>
                <a:gd name="connsiteY182" fmla="*/ 590792 h 604957"/>
                <a:gd name="connsiteX183" fmla="*/ 288717 w 605804"/>
                <a:gd name="connsiteY183" fmla="*/ 520924 h 604957"/>
                <a:gd name="connsiteX184" fmla="*/ 251174 w 605804"/>
                <a:gd name="connsiteY184" fmla="*/ 520924 h 604957"/>
                <a:gd name="connsiteX185" fmla="*/ 251174 w 605804"/>
                <a:gd name="connsiteY185" fmla="*/ 590792 h 604957"/>
                <a:gd name="connsiteX186" fmla="*/ 236989 w 605804"/>
                <a:gd name="connsiteY186" fmla="*/ 604957 h 604957"/>
                <a:gd name="connsiteX187" fmla="*/ 222697 w 605804"/>
                <a:gd name="connsiteY187" fmla="*/ 590792 h 604957"/>
                <a:gd name="connsiteX188" fmla="*/ 222697 w 605804"/>
                <a:gd name="connsiteY188" fmla="*/ 520924 h 604957"/>
                <a:gd name="connsiteX189" fmla="*/ 185261 w 605804"/>
                <a:gd name="connsiteY189" fmla="*/ 520924 h 604957"/>
                <a:gd name="connsiteX190" fmla="*/ 185261 w 605804"/>
                <a:gd name="connsiteY190" fmla="*/ 590792 h 604957"/>
                <a:gd name="connsiteX191" fmla="*/ 170969 w 605804"/>
                <a:gd name="connsiteY191" fmla="*/ 604957 h 604957"/>
                <a:gd name="connsiteX192" fmla="*/ 156784 w 605804"/>
                <a:gd name="connsiteY192" fmla="*/ 590792 h 604957"/>
                <a:gd name="connsiteX193" fmla="*/ 156784 w 605804"/>
                <a:gd name="connsiteY193" fmla="*/ 520924 h 604957"/>
                <a:gd name="connsiteX194" fmla="*/ 98336 w 605804"/>
                <a:gd name="connsiteY194" fmla="*/ 520924 h 604957"/>
                <a:gd name="connsiteX195" fmla="*/ 84151 w 605804"/>
                <a:gd name="connsiteY195" fmla="*/ 506758 h 604957"/>
                <a:gd name="connsiteX196" fmla="*/ 84151 w 605804"/>
                <a:gd name="connsiteY196" fmla="*/ 448393 h 604957"/>
                <a:gd name="connsiteX197" fmla="*/ 14185 w 605804"/>
                <a:gd name="connsiteY197" fmla="*/ 448393 h 604957"/>
                <a:gd name="connsiteX198" fmla="*/ 0 w 605804"/>
                <a:gd name="connsiteY198" fmla="*/ 434227 h 604957"/>
                <a:gd name="connsiteX199" fmla="*/ 14185 w 605804"/>
                <a:gd name="connsiteY199" fmla="*/ 419955 h 604957"/>
                <a:gd name="connsiteX200" fmla="*/ 84151 w 605804"/>
                <a:gd name="connsiteY200" fmla="*/ 419955 h 604957"/>
                <a:gd name="connsiteX201" fmla="*/ 84151 w 605804"/>
                <a:gd name="connsiteY201" fmla="*/ 382572 h 604957"/>
                <a:gd name="connsiteX202" fmla="*/ 14185 w 605804"/>
                <a:gd name="connsiteY202" fmla="*/ 382572 h 604957"/>
                <a:gd name="connsiteX203" fmla="*/ 0 w 605804"/>
                <a:gd name="connsiteY203" fmla="*/ 368300 h 604957"/>
                <a:gd name="connsiteX204" fmla="*/ 14185 w 605804"/>
                <a:gd name="connsiteY204" fmla="*/ 354134 h 604957"/>
                <a:gd name="connsiteX205" fmla="*/ 84151 w 605804"/>
                <a:gd name="connsiteY205" fmla="*/ 354134 h 604957"/>
                <a:gd name="connsiteX206" fmla="*/ 84151 w 605804"/>
                <a:gd name="connsiteY206" fmla="*/ 316644 h 604957"/>
                <a:gd name="connsiteX207" fmla="*/ 14185 w 605804"/>
                <a:gd name="connsiteY207" fmla="*/ 316644 h 604957"/>
                <a:gd name="connsiteX208" fmla="*/ 0 w 605804"/>
                <a:gd name="connsiteY208" fmla="*/ 302479 h 604957"/>
                <a:gd name="connsiteX209" fmla="*/ 14185 w 605804"/>
                <a:gd name="connsiteY209" fmla="*/ 288313 h 604957"/>
                <a:gd name="connsiteX210" fmla="*/ 84151 w 605804"/>
                <a:gd name="connsiteY210" fmla="*/ 288313 h 604957"/>
                <a:gd name="connsiteX211" fmla="*/ 84151 w 605804"/>
                <a:gd name="connsiteY211" fmla="*/ 250823 h 604957"/>
                <a:gd name="connsiteX212" fmla="*/ 14185 w 605804"/>
                <a:gd name="connsiteY212" fmla="*/ 250823 h 604957"/>
                <a:gd name="connsiteX213" fmla="*/ 0 w 605804"/>
                <a:gd name="connsiteY213" fmla="*/ 236658 h 604957"/>
                <a:gd name="connsiteX214" fmla="*/ 14185 w 605804"/>
                <a:gd name="connsiteY214" fmla="*/ 222386 h 604957"/>
                <a:gd name="connsiteX215" fmla="*/ 84151 w 605804"/>
                <a:gd name="connsiteY215" fmla="*/ 222386 h 604957"/>
                <a:gd name="connsiteX216" fmla="*/ 84151 w 605804"/>
                <a:gd name="connsiteY216" fmla="*/ 185002 h 604957"/>
                <a:gd name="connsiteX217" fmla="*/ 14185 w 605804"/>
                <a:gd name="connsiteY217" fmla="*/ 185002 h 604957"/>
                <a:gd name="connsiteX218" fmla="*/ 0 w 605804"/>
                <a:gd name="connsiteY218" fmla="*/ 170730 h 604957"/>
                <a:gd name="connsiteX219" fmla="*/ 14185 w 605804"/>
                <a:gd name="connsiteY219" fmla="*/ 156564 h 604957"/>
                <a:gd name="connsiteX220" fmla="*/ 84151 w 605804"/>
                <a:gd name="connsiteY220" fmla="*/ 156564 h 604957"/>
                <a:gd name="connsiteX221" fmla="*/ 84151 w 605804"/>
                <a:gd name="connsiteY221" fmla="*/ 98199 h 604957"/>
                <a:gd name="connsiteX222" fmla="*/ 98336 w 605804"/>
                <a:gd name="connsiteY222" fmla="*/ 84034 h 604957"/>
                <a:gd name="connsiteX223" fmla="*/ 156784 w 605804"/>
                <a:gd name="connsiteY223" fmla="*/ 84034 h 604957"/>
                <a:gd name="connsiteX224" fmla="*/ 156784 w 605804"/>
                <a:gd name="connsiteY224" fmla="*/ 14165 h 604957"/>
                <a:gd name="connsiteX225" fmla="*/ 170969 w 605804"/>
                <a:gd name="connsiteY225"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05804" h="604957">
                  <a:moveTo>
                    <a:pt x="240627" y="240240"/>
                  </a:moveTo>
                  <a:lnTo>
                    <a:pt x="240627" y="364647"/>
                  </a:lnTo>
                  <a:lnTo>
                    <a:pt x="365179" y="364647"/>
                  </a:lnTo>
                  <a:lnTo>
                    <a:pt x="365179" y="240240"/>
                  </a:lnTo>
                  <a:close/>
                  <a:moveTo>
                    <a:pt x="226444" y="211908"/>
                  </a:moveTo>
                  <a:lnTo>
                    <a:pt x="379361" y="211908"/>
                  </a:lnTo>
                  <a:cubicBezTo>
                    <a:pt x="387253" y="211908"/>
                    <a:pt x="393544" y="218192"/>
                    <a:pt x="393544" y="226074"/>
                  </a:cubicBezTo>
                  <a:lnTo>
                    <a:pt x="393544" y="378813"/>
                  </a:lnTo>
                  <a:cubicBezTo>
                    <a:pt x="393544" y="386695"/>
                    <a:pt x="387253" y="392979"/>
                    <a:pt x="379361" y="392979"/>
                  </a:cubicBezTo>
                  <a:lnTo>
                    <a:pt x="226444" y="392979"/>
                  </a:lnTo>
                  <a:cubicBezTo>
                    <a:pt x="218553" y="392979"/>
                    <a:pt x="212261" y="386695"/>
                    <a:pt x="212261" y="378813"/>
                  </a:cubicBezTo>
                  <a:lnTo>
                    <a:pt x="212261" y="226074"/>
                  </a:lnTo>
                  <a:cubicBezTo>
                    <a:pt x="212261" y="218192"/>
                    <a:pt x="218553" y="211908"/>
                    <a:pt x="226444" y="211908"/>
                  </a:cubicBezTo>
                  <a:close/>
                  <a:moveTo>
                    <a:pt x="112522" y="112364"/>
                  </a:moveTo>
                  <a:lnTo>
                    <a:pt x="112522" y="156564"/>
                  </a:lnTo>
                  <a:lnTo>
                    <a:pt x="125107" y="156564"/>
                  </a:lnTo>
                  <a:cubicBezTo>
                    <a:pt x="132999" y="156564"/>
                    <a:pt x="139292" y="162955"/>
                    <a:pt x="139292" y="170730"/>
                  </a:cubicBezTo>
                  <a:cubicBezTo>
                    <a:pt x="139292" y="178611"/>
                    <a:pt x="132999" y="185002"/>
                    <a:pt x="125107" y="185002"/>
                  </a:cubicBezTo>
                  <a:lnTo>
                    <a:pt x="112522" y="185002"/>
                  </a:lnTo>
                  <a:lnTo>
                    <a:pt x="112522" y="222386"/>
                  </a:lnTo>
                  <a:lnTo>
                    <a:pt x="125107" y="222386"/>
                  </a:lnTo>
                  <a:cubicBezTo>
                    <a:pt x="132999" y="222386"/>
                    <a:pt x="139292" y="228776"/>
                    <a:pt x="139292" y="236658"/>
                  </a:cubicBezTo>
                  <a:cubicBezTo>
                    <a:pt x="139292" y="244433"/>
                    <a:pt x="132999" y="250823"/>
                    <a:pt x="125107" y="250823"/>
                  </a:cubicBezTo>
                  <a:lnTo>
                    <a:pt x="112522" y="250823"/>
                  </a:lnTo>
                  <a:lnTo>
                    <a:pt x="112522" y="288313"/>
                  </a:lnTo>
                  <a:lnTo>
                    <a:pt x="125107" y="288313"/>
                  </a:lnTo>
                  <a:cubicBezTo>
                    <a:pt x="132999" y="288313"/>
                    <a:pt x="139292" y="294597"/>
                    <a:pt x="139292" y="302479"/>
                  </a:cubicBezTo>
                  <a:cubicBezTo>
                    <a:pt x="139292" y="310360"/>
                    <a:pt x="132999" y="316644"/>
                    <a:pt x="125107" y="316644"/>
                  </a:cubicBezTo>
                  <a:lnTo>
                    <a:pt x="112522" y="316644"/>
                  </a:lnTo>
                  <a:lnTo>
                    <a:pt x="112522" y="354134"/>
                  </a:lnTo>
                  <a:lnTo>
                    <a:pt x="125107" y="354134"/>
                  </a:lnTo>
                  <a:cubicBezTo>
                    <a:pt x="132999" y="354134"/>
                    <a:pt x="139292" y="360525"/>
                    <a:pt x="139292" y="368300"/>
                  </a:cubicBezTo>
                  <a:cubicBezTo>
                    <a:pt x="139292" y="376181"/>
                    <a:pt x="132999" y="382572"/>
                    <a:pt x="125107" y="382572"/>
                  </a:cubicBezTo>
                  <a:lnTo>
                    <a:pt x="112522" y="382572"/>
                  </a:lnTo>
                  <a:lnTo>
                    <a:pt x="112522" y="419955"/>
                  </a:lnTo>
                  <a:lnTo>
                    <a:pt x="125107" y="419955"/>
                  </a:lnTo>
                  <a:cubicBezTo>
                    <a:pt x="132999" y="419955"/>
                    <a:pt x="139292" y="426346"/>
                    <a:pt x="139292" y="434227"/>
                  </a:cubicBezTo>
                  <a:cubicBezTo>
                    <a:pt x="139292" y="442002"/>
                    <a:pt x="132999" y="448393"/>
                    <a:pt x="125107" y="448393"/>
                  </a:cubicBezTo>
                  <a:lnTo>
                    <a:pt x="112522" y="448393"/>
                  </a:lnTo>
                  <a:lnTo>
                    <a:pt x="112522" y="492593"/>
                  </a:lnTo>
                  <a:lnTo>
                    <a:pt x="156784" y="492593"/>
                  </a:lnTo>
                  <a:lnTo>
                    <a:pt x="156784" y="480025"/>
                  </a:lnTo>
                  <a:cubicBezTo>
                    <a:pt x="156784" y="472144"/>
                    <a:pt x="163183" y="465860"/>
                    <a:pt x="170969" y="465860"/>
                  </a:cubicBezTo>
                  <a:cubicBezTo>
                    <a:pt x="178861" y="465860"/>
                    <a:pt x="185261" y="472144"/>
                    <a:pt x="185261" y="480025"/>
                  </a:cubicBezTo>
                  <a:lnTo>
                    <a:pt x="185261" y="492593"/>
                  </a:lnTo>
                  <a:lnTo>
                    <a:pt x="222697" y="492593"/>
                  </a:lnTo>
                  <a:lnTo>
                    <a:pt x="222697" y="480025"/>
                  </a:lnTo>
                  <a:cubicBezTo>
                    <a:pt x="222697" y="472144"/>
                    <a:pt x="229096" y="465860"/>
                    <a:pt x="236989" y="465860"/>
                  </a:cubicBezTo>
                  <a:cubicBezTo>
                    <a:pt x="244775" y="465860"/>
                    <a:pt x="251174" y="472144"/>
                    <a:pt x="251174" y="480025"/>
                  </a:cubicBezTo>
                  <a:lnTo>
                    <a:pt x="251174" y="492593"/>
                  </a:lnTo>
                  <a:lnTo>
                    <a:pt x="288717" y="492593"/>
                  </a:lnTo>
                  <a:lnTo>
                    <a:pt x="288717" y="480025"/>
                  </a:lnTo>
                  <a:cubicBezTo>
                    <a:pt x="288717" y="472144"/>
                    <a:pt x="295010" y="465860"/>
                    <a:pt x="302902" y="465860"/>
                  </a:cubicBezTo>
                  <a:cubicBezTo>
                    <a:pt x="310795" y="465860"/>
                    <a:pt x="317087" y="472144"/>
                    <a:pt x="317087" y="480025"/>
                  </a:cubicBezTo>
                  <a:lnTo>
                    <a:pt x="317087" y="492593"/>
                  </a:lnTo>
                  <a:lnTo>
                    <a:pt x="354630" y="492593"/>
                  </a:lnTo>
                  <a:lnTo>
                    <a:pt x="354630" y="480025"/>
                  </a:lnTo>
                  <a:cubicBezTo>
                    <a:pt x="354630" y="472144"/>
                    <a:pt x="361029" y="465860"/>
                    <a:pt x="368815" y="465860"/>
                  </a:cubicBezTo>
                  <a:cubicBezTo>
                    <a:pt x="376708" y="465860"/>
                    <a:pt x="383107" y="472144"/>
                    <a:pt x="383107" y="480025"/>
                  </a:cubicBezTo>
                  <a:lnTo>
                    <a:pt x="383107" y="492593"/>
                  </a:lnTo>
                  <a:lnTo>
                    <a:pt x="420543" y="492593"/>
                  </a:lnTo>
                  <a:lnTo>
                    <a:pt x="420543" y="480025"/>
                  </a:lnTo>
                  <a:cubicBezTo>
                    <a:pt x="420543" y="472144"/>
                    <a:pt x="426943" y="465860"/>
                    <a:pt x="434835" y="465860"/>
                  </a:cubicBezTo>
                  <a:cubicBezTo>
                    <a:pt x="442621" y="465860"/>
                    <a:pt x="449020" y="472144"/>
                    <a:pt x="449020" y="480025"/>
                  </a:cubicBezTo>
                  <a:lnTo>
                    <a:pt x="449020" y="492593"/>
                  </a:lnTo>
                  <a:lnTo>
                    <a:pt x="493282" y="492593"/>
                  </a:lnTo>
                  <a:lnTo>
                    <a:pt x="493282" y="448393"/>
                  </a:lnTo>
                  <a:lnTo>
                    <a:pt x="480697" y="448393"/>
                  </a:lnTo>
                  <a:cubicBezTo>
                    <a:pt x="472805" y="448393"/>
                    <a:pt x="466512" y="442002"/>
                    <a:pt x="466512" y="434227"/>
                  </a:cubicBezTo>
                  <a:cubicBezTo>
                    <a:pt x="466512" y="426346"/>
                    <a:pt x="472805" y="419955"/>
                    <a:pt x="480697" y="419955"/>
                  </a:cubicBezTo>
                  <a:lnTo>
                    <a:pt x="493282" y="419955"/>
                  </a:lnTo>
                  <a:lnTo>
                    <a:pt x="493282" y="382572"/>
                  </a:lnTo>
                  <a:lnTo>
                    <a:pt x="480697" y="382572"/>
                  </a:lnTo>
                  <a:cubicBezTo>
                    <a:pt x="472805" y="382572"/>
                    <a:pt x="466512" y="376181"/>
                    <a:pt x="466512" y="368300"/>
                  </a:cubicBezTo>
                  <a:cubicBezTo>
                    <a:pt x="466512" y="360525"/>
                    <a:pt x="472805" y="354134"/>
                    <a:pt x="480697" y="354134"/>
                  </a:cubicBezTo>
                  <a:lnTo>
                    <a:pt x="493282" y="354134"/>
                  </a:lnTo>
                  <a:lnTo>
                    <a:pt x="493282" y="316644"/>
                  </a:lnTo>
                  <a:lnTo>
                    <a:pt x="480697" y="316644"/>
                  </a:lnTo>
                  <a:cubicBezTo>
                    <a:pt x="472805" y="316644"/>
                    <a:pt x="466512" y="310360"/>
                    <a:pt x="466512" y="302479"/>
                  </a:cubicBezTo>
                  <a:cubicBezTo>
                    <a:pt x="466512" y="294597"/>
                    <a:pt x="472805" y="288313"/>
                    <a:pt x="480697" y="288313"/>
                  </a:cubicBezTo>
                  <a:lnTo>
                    <a:pt x="493282" y="288313"/>
                  </a:lnTo>
                  <a:lnTo>
                    <a:pt x="493282" y="250823"/>
                  </a:lnTo>
                  <a:lnTo>
                    <a:pt x="480697" y="250823"/>
                  </a:lnTo>
                  <a:cubicBezTo>
                    <a:pt x="472805" y="250823"/>
                    <a:pt x="466512" y="244433"/>
                    <a:pt x="466512" y="236658"/>
                  </a:cubicBezTo>
                  <a:cubicBezTo>
                    <a:pt x="466512" y="228776"/>
                    <a:pt x="472805" y="222386"/>
                    <a:pt x="480697" y="222386"/>
                  </a:cubicBezTo>
                  <a:lnTo>
                    <a:pt x="493282" y="222386"/>
                  </a:lnTo>
                  <a:lnTo>
                    <a:pt x="493282" y="185002"/>
                  </a:lnTo>
                  <a:lnTo>
                    <a:pt x="480697" y="185002"/>
                  </a:lnTo>
                  <a:cubicBezTo>
                    <a:pt x="472805" y="185002"/>
                    <a:pt x="466512" y="178611"/>
                    <a:pt x="466512" y="170730"/>
                  </a:cubicBezTo>
                  <a:cubicBezTo>
                    <a:pt x="466512" y="162955"/>
                    <a:pt x="472805" y="156564"/>
                    <a:pt x="480697" y="156564"/>
                  </a:cubicBezTo>
                  <a:lnTo>
                    <a:pt x="493282" y="156564"/>
                  </a:lnTo>
                  <a:lnTo>
                    <a:pt x="493282" y="112364"/>
                  </a:lnTo>
                  <a:lnTo>
                    <a:pt x="449020" y="112364"/>
                  </a:lnTo>
                  <a:lnTo>
                    <a:pt x="449020" y="124932"/>
                  </a:lnTo>
                  <a:cubicBezTo>
                    <a:pt x="449020" y="132813"/>
                    <a:pt x="442621" y="139097"/>
                    <a:pt x="434835" y="139097"/>
                  </a:cubicBezTo>
                  <a:cubicBezTo>
                    <a:pt x="426943" y="139097"/>
                    <a:pt x="420543" y="132813"/>
                    <a:pt x="420543" y="124932"/>
                  </a:cubicBezTo>
                  <a:lnTo>
                    <a:pt x="420543" y="112364"/>
                  </a:lnTo>
                  <a:lnTo>
                    <a:pt x="383107" y="112364"/>
                  </a:lnTo>
                  <a:lnTo>
                    <a:pt x="383107" y="124932"/>
                  </a:lnTo>
                  <a:cubicBezTo>
                    <a:pt x="383107" y="132813"/>
                    <a:pt x="376708" y="139097"/>
                    <a:pt x="368815" y="139097"/>
                  </a:cubicBezTo>
                  <a:cubicBezTo>
                    <a:pt x="361029" y="139097"/>
                    <a:pt x="354630" y="132813"/>
                    <a:pt x="354630" y="124932"/>
                  </a:cubicBezTo>
                  <a:lnTo>
                    <a:pt x="354630" y="112364"/>
                  </a:lnTo>
                  <a:lnTo>
                    <a:pt x="317087" y="112364"/>
                  </a:lnTo>
                  <a:lnTo>
                    <a:pt x="317087" y="124932"/>
                  </a:lnTo>
                  <a:cubicBezTo>
                    <a:pt x="317087" y="132813"/>
                    <a:pt x="310795" y="139097"/>
                    <a:pt x="302902" y="139097"/>
                  </a:cubicBezTo>
                  <a:cubicBezTo>
                    <a:pt x="295010" y="139097"/>
                    <a:pt x="288717" y="132813"/>
                    <a:pt x="288717" y="124932"/>
                  </a:cubicBezTo>
                  <a:lnTo>
                    <a:pt x="288717" y="112364"/>
                  </a:lnTo>
                  <a:lnTo>
                    <a:pt x="251174" y="112364"/>
                  </a:lnTo>
                  <a:lnTo>
                    <a:pt x="251174" y="124932"/>
                  </a:lnTo>
                  <a:cubicBezTo>
                    <a:pt x="251174" y="132813"/>
                    <a:pt x="244775" y="139097"/>
                    <a:pt x="236989" y="139097"/>
                  </a:cubicBezTo>
                  <a:cubicBezTo>
                    <a:pt x="229096" y="139097"/>
                    <a:pt x="222697" y="132813"/>
                    <a:pt x="222697" y="124932"/>
                  </a:cubicBezTo>
                  <a:lnTo>
                    <a:pt x="222697" y="112364"/>
                  </a:lnTo>
                  <a:lnTo>
                    <a:pt x="185261" y="112364"/>
                  </a:lnTo>
                  <a:lnTo>
                    <a:pt x="185261" y="124932"/>
                  </a:lnTo>
                  <a:cubicBezTo>
                    <a:pt x="185261" y="132813"/>
                    <a:pt x="178861" y="139097"/>
                    <a:pt x="170969" y="139097"/>
                  </a:cubicBezTo>
                  <a:cubicBezTo>
                    <a:pt x="163183" y="139097"/>
                    <a:pt x="156784" y="132813"/>
                    <a:pt x="156784" y="124932"/>
                  </a:cubicBezTo>
                  <a:lnTo>
                    <a:pt x="156784" y="112364"/>
                  </a:lnTo>
                  <a:close/>
                  <a:moveTo>
                    <a:pt x="170969" y="0"/>
                  </a:moveTo>
                  <a:cubicBezTo>
                    <a:pt x="178861" y="0"/>
                    <a:pt x="185261" y="6390"/>
                    <a:pt x="185261" y="14165"/>
                  </a:cubicBezTo>
                  <a:lnTo>
                    <a:pt x="185261" y="84034"/>
                  </a:lnTo>
                  <a:lnTo>
                    <a:pt x="222697" y="84034"/>
                  </a:lnTo>
                  <a:lnTo>
                    <a:pt x="222697" y="14165"/>
                  </a:lnTo>
                  <a:cubicBezTo>
                    <a:pt x="222697" y="6390"/>
                    <a:pt x="229096" y="0"/>
                    <a:pt x="236989" y="0"/>
                  </a:cubicBezTo>
                  <a:cubicBezTo>
                    <a:pt x="244775" y="0"/>
                    <a:pt x="251174" y="6390"/>
                    <a:pt x="251174" y="14165"/>
                  </a:cubicBezTo>
                  <a:lnTo>
                    <a:pt x="251174" y="84034"/>
                  </a:lnTo>
                  <a:lnTo>
                    <a:pt x="288717" y="84034"/>
                  </a:lnTo>
                  <a:lnTo>
                    <a:pt x="288717" y="14165"/>
                  </a:lnTo>
                  <a:cubicBezTo>
                    <a:pt x="288717" y="6390"/>
                    <a:pt x="295010" y="0"/>
                    <a:pt x="302902" y="0"/>
                  </a:cubicBezTo>
                  <a:cubicBezTo>
                    <a:pt x="310795" y="0"/>
                    <a:pt x="317087" y="6390"/>
                    <a:pt x="317087" y="14165"/>
                  </a:cubicBezTo>
                  <a:lnTo>
                    <a:pt x="317087" y="84034"/>
                  </a:lnTo>
                  <a:lnTo>
                    <a:pt x="354630" y="84034"/>
                  </a:lnTo>
                  <a:lnTo>
                    <a:pt x="354630" y="14165"/>
                  </a:lnTo>
                  <a:cubicBezTo>
                    <a:pt x="354630" y="6390"/>
                    <a:pt x="361029" y="0"/>
                    <a:pt x="368815" y="0"/>
                  </a:cubicBezTo>
                  <a:cubicBezTo>
                    <a:pt x="376708" y="0"/>
                    <a:pt x="383107" y="6390"/>
                    <a:pt x="383107" y="14165"/>
                  </a:cubicBezTo>
                  <a:lnTo>
                    <a:pt x="383107" y="84034"/>
                  </a:lnTo>
                  <a:lnTo>
                    <a:pt x="420543" y="84034"/>
                  </a:lnTo>
                  <a:lnTo>
                    <a:pt x="420543" y="14165"/>
                  </a:lnTo>
                  <a:cubicBezTo>
                    <a:pt x="420543" y="6390"/>
                    <a:pt x="426943" y="0"/>
                    <a:pt x="434835" y="0"/>
                  </a:cubicBezTo>
                  <a:cubicBezTo>
                    <a:pt x="442621" y="0"/>
                    <a:pt x="449020" y="6390"/>
                    <a:pt x="449020" y="14165"/>
                  </a:cubicBezTo>
                  <a:lnTo>
                    <a:pt x="449020" y="84034"/>
                  </a:lnTo>
                  <a:lnTo>
                    <a:pt x="507468" y="84034"/>
                  </a:lnTo>
                  <a:cubicBezTo>
                    <a:pt x="515360" y="84034"/>
                    <a:pt x="521653" y="90317"/>
                    <a:pt x="521653" y="98199"/>
                  </a:cubicBezTo>
                  <a:lnTo>
                    <a:pt x="521653" y="156564"/>
                  </a:lnTo>
                  <a:lnTo>
                    <a:pt x="591619" y="156564"/>
                  </a:lnTo>
                  <a:cubicBezTo>
                    <a:pt x="599405" y="156564"/>
                    <a:pt x="605804" y="162955"/>
                    <a:pt x="605804" y="170730"/>
                  </a:cubicBezTo>
                  <a:cubicBezTo>
                    <a:pt x="605804" y="178611"/>
                    <a:pt x="599405" y="185002"/>
                    <a:pt x="591619" y="185002"/>
                  </a:cubicBezTo>
                  <a:lnTo>
                    <a:pt x="521653" y="185002"/>
                  </a:lnTo>
                  <a:lnTo>
                    <a:pt x="521653" y="222386"/>
                  </a:lnTo>
                  <a:lnTo>
                    <a:pt x="591619" y="222386"/>
                  </a:lnTo>
                  <a:cubicBezTo>
                    <a:pt x="599405" y="222386"/>
                    <a:pt x="605804" y="228776"/>
                    <a:pt x="605804" y="236658"/>
                  </a:cubicBezTo>
                  <a:cubicBezTo>
                    <a:pt x="605804" y="244433"/>
                    <a:pt x="599405" y="250823"/>
                    <a:pt x="591619" y="250823"/>
                  </a:cubicBezTo>
                  <a:lnTo>
                    <a:pt x="521653" y="250823"/>
                  </a:lnTo>
                  <a:lnTo>
                    <a:pt x="521653" y="288313"/>
                  </a:lnTo>
                  <a:lnTo>
                    <a:pt x="591619" y="288313"/>
                  </a:lnTo>
                  <a:cubicBezTo>
                    <a:pt x="599405" y="288313"/>
                    <a:pt x="605804" y="294597"/>
                    <a:pt x="605804" y="302479"/>
                  </a:cubicBezTo>
                  <a:cubicBezTo>
                    <a:pt x="605804" y="310360"/>
                    <a:pt x="599405" y="316644"/>
                    <a:pt x="591619" y="316644"/>
                  </a:cubicBezTo>
                  <a:lnTo>
                    <a:pt x="521653" y="316644"/>
                  </a:lnTo>
                  <a:lnTo>
                    <a:pt x="521653" y="354134"/>
                  </a:lnTo>
                  <a:lnTo>
                    <a:pt x="591619" y="354134"/>
                  </a:lnTo>
                  <a:cubicBezTo>
                    <a:pt x="599405" y="354134"/>
                    <a:pt x="605804" y="360525"/>
                    <a:pt x="605804" y="368300"/>
                  </a:cubicBezTo>
                  <a:cubicBezTo>
                    <a:pt x="605804" y="376181"/>
                    <a:pt x="599405" y="382572"/>
                    <a:pt x="591619" y="382572"/>
                  </a:cubicBezTo>
                  <a:lnTo>
                    <a:pt x="521653" y="382572"/>
                  </a:lnTo>
                  <a:lnTo>
                    <a:pt x="521653" y="419955"/>
                  </a:lnTo>
                  <a:lnTo>
                    <a:pt x="591619" y="419955"/>
                  </a:lnTo>
                  <a:cubicBezTo>
                    <a:pt x="599405" y="419955"/>
                    <a:pt x="605804" y="426346"/>
                    <a:pt x="605804" y="434227"/>
                  </a:cubicBezTo>
                  <a:cubicBezTo>
                    <a:pt x="605804" y="442002"/>
                    <a:pt x="599405" y="448393"/>
                    <a:pt x="591619" y="448393"/>
                  </a:cubicBezTo>
                  <a:lnTo>
                    <a:pt x="521653" y="448393"/>
                  </a:lnTo>
                  <a:lnTo>
                    <a:pt x="521653" y="506758"/>
                  </a:lnTo>
                  <a:cubicBezTo>
                    <a:pt x="521653" y="514640"/>
                    <a:pt x="515360" y="520924"/>
                    <a:pt x="507468" y="520924"/>
                  </a:cubicBezTo>
                  <a:lnTo>
                    <a:pt x="449020" y="520924"/>
                  </a:lnTo>
                  <a:lnTo>
                    <a:pt x="449020" y="590792"/>
                  </a:lnTo>
                  <a:cubicBezTo>
                    <a:pt x="449020" y="598567"/>
                    <a:pt x="442621" y="604957"/>
                    <a:pt x="434835" y="604957"/>
                  </a:cubicBezTo>
                  <a:cubicBezTo>
                    <a:pt x="426943" y="604957"/>
                    <a:pt x="420543" y="598567"/>
                    <a:pt x="420543" y="590792"/>
                  </a:cubicBezTo>
                  <a:lnTo>
                    <a:pt x="420543" y="520924"/>
                  </a:lnTo>
                  <a:lnTo>
                    <a:pt x="383107" y="520924"/>
                  </a:lnTo>
                  <a:lnTo>
                    <a:pt x="383107" y="590792"/>
                  </a:lnTo>
                  <a:cubicBezTo>
                    <a:pt x="383107" y="598567"/>
                    <a:pt x="376708" y="604957"/>
                    <a:pt x="368815" y="604957"/>
                  </a:cubicBezTo>
                  <a:cubicBezTo>
                    <a:pt x="361029" y="604957"/>
                    <a:pt x="354630" y="598567"/>
                    <a:pt x="354630" y="590792"/>
                  </a:cubicBezTo>
                  <a:lnTo>
                    <a:pt x="354630" y="520924"/>
                  </a:lnTo>
                  <a:lnTo>
                    <a:pt x="317087" y="520924"/>
                  </a:lnTo>
                  <a:lnTo>
                    <a:pt x="317087" y="590792"/>
                  </a:lnTo>
                  <a:cubicBezTo>
                    <a:pt x="317087" y="598567"/>
                    <a:pt x="310795" y="604957"/>
                    <a:pt x="302902" y="604957"/>
                  </a:cubicBezTo>
                  <a:cubicBezTo>
                    <a:pt x="295010" y="604957"/>
                    <a:pt x="288717" y="598567"/>
                    <a:pt x="288717" y="590792"/>
                  </a:cubicBezTo>
                  <a:lnTo>
                    <a:pt x="288717" y="520924"/>
                  </a:lnTo>
                  <a:lnTo>
                    <a:pt x="251174" y="520924"/>
                  </a:lnTo>
                  <a:lnTo>
                    <a:pt x="251174" y="590792"/>
                  </a:lnTo>
                  <a:cubicBezTo>
                    <a:pt x="251174" y="598567"/>
                    <a:pt x="244775" y="604957"/>
                    <a:pt x="236989" y="604957"/>
                  </a:cubicBezTo>
                  <a:cubicBezTo>
                    <a:pt x="229096" y="604957"/>
                    <a:pt x="222697" y="598567"/>
                    <a:pt x="222697" y="590792"/>
                  </a:cubicBezTo>
                  <a:lnTo>
                    <a:pt x="222697" y="520924"/>
                  </a:lnTo>
                  <a:lnTo>
                    <a:pt x="185261" y="520924"/>
                  </a:lnTo>
                  <a:lnTo>
                    <a:pt x="185261" y="590792"/>
                  </a:lnTo>
                  <a:cubicBezTo>
                    <a:pt x="185261" y="598567"/>
                    <a:pt x="178861" y="604957"/>
                    <a:pt x="170969" y="604957"/>
                  </a:cubicBezTo>
                  <a:cubicBezTo>
                    <a:pt x="163183" y="604957"/>
                    <a:pt x="156784" y="598567"/>
                    <a:pt x="156784" y="590792"/>
                  </a:cubicBezTo>
                  <a:lnTo>
                    <a:pt x="156784" y="520924"/>
                  </a:lnTo>
                  <a:lnTo>
                    <a:pt x="98336" y="520924"/>
                  </a:lnTo>
                  <a:cubicBezTo>
                    <a:pt x="90444" y="520924"/>
                    <a:pt x="84151" y="514640"/>
                    <a:pt x="84151" y="506758"/>
                  </a:cubicBezTo>
                  <a:lnTo>
                    <a:pt x="84151" y="448393"/>
                  </a:lnTo>
                  <a:lnTo>
                    <a:pt x="14185" y="448393"/>
                  </a:lnTo>
                  <a:cubicBezTo>
                    <a:pt x="6399" y="448393"/>
                    <a:pt x="0" y="442002"/>
                    <a:pt x="0" y="434227"/>
                  </a:cubicBezTo>
                  <a:cubicBezTo>
                    <a:pt x="0" y="426346"/>
                    <a:pt x="6399" y="419955"/>
                    <a:pt x="14185" y="419955"/>
                  </a:cubicBezTo>
                  <a:lnTo>
                    <a:pt x="84151" y="419955"/>
                  </a:lnTo>
                  <a:lnTo>
                    <a:pt x="84151" y="382572"/>
                  </a:lnTo>
                  <a:lnTo>
                    <a:pt x="14185" y="382572"/>
                  </a:lnTo>
                  <a:cubicBezTo>
                    <a:pt x="6399" y="382572"/>
                    <a:pt x="0" y="376181"/>
                    <a:pt x="0" y="368300"/>
                  </a:cubicBezTo>
                  <a:cubicBezTo>
                    <a:pt x="0" y="360525"/>
                    <a:pt x="6399" y="354134"/>
                    <a:pt x="14185" y="354134"/>
                  </a:cubicBezTo>
                  <a:lnTo>
                    <a:pt x="84151" y="354134"/>
                  </a:lnTo>
                  <a:lnTo>
                    <a:pt x="84151" y="316644"/>
                  </a:lnTo>
                  <a:lnTo>
                    <a:pt x="14185" y="316644"/>
                  </a:lnTo>
                  <a:cubicBezTo>
                    <a:pt x="6399" y="316644"/>
                    <a:pt x="0" y="310360"/>
                    <a:pt x="0" y="302479"/>
                  </a:cubicBezTo>
                  <a:cubicBezTo>
                    <a:pt x="0" y="294597"/>
                    <a:pt x="6399" y="288313"/>
                    <a:pt x="14185" y="288313"/>
                  </a:cubicBezTo>
                  <a:lnTo>
                    <a:pt x="84151" y="288313"/>
                  </a:lnTo>
                  <a:lnTo>
                    <a:pt x="84151" y="250823"/>
                  </a:lnTo>
                  <a:lnTo>
                    <a:pt x="14185" y="250823"/>
                  </a:lnTo>
                  <a:cubicBezTo>
                    <a:pt x="6399" y="250823"/>
                    <a:pt x="0" y="244433"/>
                    <a:pt x="0" y="236658"/>
                  </a:cubicBezTo>
                  <a:cubicBezTo>
                    <a:pt x="0" y="228776"/>
                    <a:pt x="6399" y="222386"/>
                    <a:pt x="14185" y="222386"/>
                  </a:cubicBezTo>
                  <a:lnTo>
                    <a:pt x="84151" y="222386"/>
                  </a:lnTo>
                  <a:lnTo>
                    <a:pt x="84151" y="185002"/>
                  </a:lnTo>
                  <a:lnTo>
                    <a:pt x="14185" y="185002"/>
                  </a:lnTo>
                  <a:cubicBezTo>
                    <a:pt x="6399" y="185002"/>
                    <a:pt x="0" y="178611"/>
                    <a:pt x="0" y="170730"/>
                  </a:cubicBezTo>
                  <a:cubicBezTo>
                    <a:pt x="0" y="162955"/>
                    <a:pt x="6399" y="156564"/>
                    <a:pt x="14185" y="156564"/>
                  </a:cubicBezTo>
                  <a:lnTo>
                    <a:pt x="84151" y="156564"/>
                  </a:lnTo>
                  <a:lnTo>
                    <a:pt x="84151" y="98199"/>
                  </a:lnTo>
                  <a:cubicBezTo>
                    <a:pt x="84151" y="90317"/>
                    <a:pt x="90444" y="84034"/>
                    <a:pt x="98336" y="84034"/>
                  </a:cubicBezTo>
                  <a:lnTo>
                    <a:pt x="156784" y="84034"/>
                  </a:lnTo>
                  <a:lnTo>
                    <a:pt x="156784" y="14165"/>
                  </a:lnTo>
                  <a:cubicBezTo>
                    <a:pt x="156784" y="6390"/>
                    <a:pt x="163183" y="0"/>
                    <a:pt x="170969" y="0"/>
                  </a:cubicBezTo>
                  <a:close/>
                </a:path>
              </a:pathLst>
            </a:custGeom>
            <a:solidFill>
              <a:schemeClr val="bg1"/>
            </a:solidFill>
            <a:ln>
              <a:noFill/>
            </a:ln>
          </p:spPr>
          <p:txBody>
            <a:bodyPr/>
            <a:lstStyle/>
            <a:p>
              <a:endParaRPr lang="zh-CN" altLang="en-US">
                <a:latin typeface="微软雅黑"/>
                <a:ea typeface="微软雅黑"/>
                <a:cs typeface="+mn-ea"/>
                <a:sym typeface="微软雅黑"/>
              </a:endParaRPr>
            </a:p>
          </p:txBody>
        </p:sp>
        <p:sp>
          <p:nvSpPr>
            <p:cNvPr id="44" name="chip_114696"/>
            <p:cNvSpPr>
              <a:spLocks noChangeAspect="1"/>
            </p:cNvSpPr>
            <p:nvPr/>
          </p:nvSpPr>
          <p:spPr bwMode="auto">
            <a:xfrm>
              <a:off x="14464" y="5603"/>
              <a:ext cx="613" cy="612"/>
            </a:xfrm>
            <a:custGeom>
              <a:avLst/>
              <a:gdLst>
                <a:gd name="connsiteX0" fmla="*/ 240627 w 605804"/>
                <a:gd name="connsiteY0" fmla="*/ 240240 h 604957"/>
                <a:gd name="connsiteX1" fmla="*/ 240627 w 605804"/>
                <a:gd name="connsiteY1" fmla="*/ 364647 h 604957"/>
                <a:gd name="connsiteX2" fmla="*/ 365179 w 605804"/>
                <a:gd name="connsiteY2" fmla="*/ 364647 h 604957"/>
                <a:gd name="connsiteX3" fmla="*/ 365179 w 605804"/>
                <a:gd name="connsiteY3" fmla="*/ 240240 h 604957"/>
                <a:gd name="connsiteX4" fmla="*/ 226444 w 605804"/>
                <a:gd name="connsiteY4" fmla="*/ 211908 h 604957"/>
                <a:gd name="connsiteX5" fmla="*/ 379361 w 605804"/>
                <a:gd name="connsiteY5" fmla="*/ 211908 h 604957"/>
                <a:gd name="connsiteX6" fmla="*/ 393544 w 605804"/>
                <a:gd name="connsiteY6" fmla="*/ 226074 h 604957"/>
                <a:gd name="connsiteX7" fmla="*/ 393544 w 605804"/>
                <a:gd name="connsiteY7" fmla="*/ 378813 h 604957"/>
                <a:gd name="connsiteX8" fmla="*/ 379361 w 605804"/>
                <a:gd name="connsiteY8" fmla="*/ 392979 h 604957"/>
                <a:gd name="connsiteX9" fmla="*/ 226444 w 605804"/>
                <a:gd name="connsiteY9" fmla="*/ 392979 h 604957"/>
                <a:gd name="connsiteX10" fmla="*/ 212261 w 605804"/>
                <a:gd name="connsiteY10" fmla="*/ 378813 h 604957"/>
                <a:gd name="connsiteX11" fmla="*/ 212261 w 605804"/>
                <a:gd name="connsiteY11" fmla="*/ 226074 h 604957"/>
                <a:gd name="connsiteX12" fmla="*/ 226444 w 605804"/>
                <a:gd name="connsiteY12" fmla="*/ 211908 h 604957"/>
                <a:gd name="connsiteX13" fmla="*/ 112522 w 605804"/>
                <a:gd name="connsiteY13" fmla="*/ 112364 h 604957"/>
                <a:gd name="connsiteX14" fmla="*/ 112522 w 605804"/>
                <a:gd name="connsiteY14" fmla="*/ 156564 h 604957"/>
                <a:gd name="connsiteX15" fmla="*/ 125107 w 605804"/>
                <a:gd name="connsiteY15" fmla="*/ 156564 h 604957"/>
                <a:gd name="connsiteX16" fmla="*/ 139292 w 605804"/>
                <a:gd name="connsiteY16" fmla="*/ 170730 h 604957"/>
                <a:gd name="connsiteX17" fmla="*/ 125107 w 605804"/>
                <a:gd name="connsiteY17" fmla="*/ 185002 h 604957"/>
                <a:gd name="connsiteX18" fmla="*/ 112522 w 605804"/>
                <a:gd name="connsiteY18" fmla="*/ 185002 h 604957"/>
                <a:gd name="connsiteX19" fmla="*/ 112522 w 605804"/>
                <a:gd name="connsiteY19" fmla="*/ 222386 h 604957"/>
                <a:gd name="connsiteX20" fmla="*/ 125107 w 605804"/>
                <a:gd name="connsiteY20" fmla="*/ 222386 h 604957"/>
                <a:gd name="connsiteX21" fmla="*/ 139292 w 605804"/>
                <a:gd name="connsiteY21" fmla="*/ 236658 h 604957"/>
                <a:gd name="connsiteX22" fmla="*/ 125107 w 605804"/>
                <a:gd name="connsiteY22" fmla="*/ 250823 h 604957"/>
                <a:gd name="connsiteX23" fmla="*/ 112522 w 605804"/>
                <a:gd name="connsiteY23" fmla="*/ 250823 h 604957"/>
                <a:gd name="connsiteX24" fmla="*/ 112522 w 605804"/>
                <a:gd name="connsiteY24" fmla="*/ 288313 h 604957"/>
                <a:gd name="connsiteX25" fmla="*/ 125107 w 605804"/>
                <a:gd name="connsiteY25" fmla="*/ 288313 h 604957"/>
                <a:gd name="connsiteX26" fmla="*/ 139292 w 605804"/>
                <a:gd name="connsiteY26" fmla="*/ 302479 h 604957"/>
                <a:gd name="connsiteX27" fmla="*/ 125107 w 605804"/>
                <a:gd name="connsiteY27" fmla="*/ 316644 h 604957"/>
                <a:gd name="connsiteX28" fmla="*/ 112522 w 605804"/>
                <a:gd name="connsiteY28" fmla="*/ 316644 h 604957"/>
                <a:gd name="connsiteX29" fmla="*/ 112522 w 605804"/>
                <a:gd name="connsiteY29" fmla="*/ 354134 h 604957"/>
                <a:gd name="connsiteX30" fmla="*/ 125107 w 605804"/>
                <a:gd name="connsiteY30" fmla="*/ 354134 h 604957"/>
                <a:gd name="connsiteX31" fmla="*/ 139292 w 605804"/>
                <a:gd name="connsiteY31" fmla="*/ 368300 h 604957"/>
                <a:gd name="connsiteX32" fmla="*/ 125107 w 605804"/>
                <a:gd name="connsiteY32" fmla="*/ 382572 h 604957"/>
                <a:gd name="connsiteX33" fmla="*/ 112522 w 605804"/>
                <a:gd name="connsiteY33" fmla="*/ 382572 h 604957"/>
                <a:gd name="connsiteX34" fmla="*/ 112522 w 605804"/>
                <a:gd name="connsiteY34" fmla="*/ 419955 h 604957"/>
                <a:gd name="connsiteX35" fmla="*/ 125107 w 605804"/>
                <a:gd name="connsiteY35" fmla="*/ 419955 h 604957"/>
                <a:gd name="connsiteX36" fmla="*/ 139292 w 605804"/>
                <a:gd name="connsiteY36" fmla="*/ 434227 h 604957"/>
                <a:gd name="connsiteX37" fmla="*/ 125107 w 605804"/>
                <a:gd name="connsiteY37" fmla="*/ 448393 h 604957"/>
                <a:gd name="connsiteX38" fmla="*/ 112522 w 605804"/>
                <a:gd name="connsiteY38" fmla="*/ 448393 h 604957"/>
                <a:gd name="connsiteX39" fmla="*/ 112522 w 605804"/>
                <a:gd name="connsiteY39" fmla="*/ 492593 h 604957"/>
                <a:gd name="connsiteX40" fmla="*/ 156784 w 605804"/>
                <a:gd name="connsiteY40" fmla="*/ 492593 h 604957"/>
                <a:gd name="connsiteX41" fmla="*/ 156784 w 605804"/>
                <a:gd name="connsiteY41" fmla="*/ 480025 h 604957"/>
                <a:gd name="connsiteX42" fmla="*/ 170969 w 605804"/>
                <a:gd name="connsiteY42" fmla="*/ 465860 h 604957"/>
                <a:gd name="connsiteX43" fmla="*/ 185261 w 605804"/>
                <a:gd name="connsiteY43" fmla="*/ 480025 h 604957"/>
                <a:gd name="connsiteX44" fmla="*/ 185261 w 605804"/>
                <a:gd name="connsiteY44" fmla="*/ 492593 h 604957"/>
                <a:gd name="connsiteX45" fmla="*/ 222697 w 605804"/>
                <a:gd name="connsiteY45" fmla="*/ 492593 h 604957"/>
                <a:gd name="connsiteX46" fmla="*/ 222697 w 605804"/>
                <a:gd name="connsiteY46" fmla="*/ 480025 h 604957"/>
                <a:gd name="connsiteX47" fmla="*/ 236989 w 605804"/>
                <a:gd name="connsiteY47" fmla="*/ 465860 h 604957"/>
                <a:gd name="connsiteX48" fmla="*/ 251174 w 605804"/>
                <a:gd name="connsiteY48" fmla="*/ 480025 h 604957"/>
                <a:gd name="connsiteX49" fmla="*/ 251174 w 605804"/>
                <a:gd name="connsiteY49" fmla="*/ 492593 h 604957"/>
                <a:gd name="connsiteX50" fmla="*/ 288717 w 605804"/>
                <a:gd name="connsiteY50" fmla="*/ 492593 h 604957"/>
                <a:gd name="connsiteX51" fmla="*/ 288717 w 605804"/>
                <a:gd name="connsiteY51" fmla="*/ 480025 h 604957"/>
                <a:gd name="connsiteX52" fmla="*/ 302902 w 605804"/>
                <a:gd name="connsiteY52" fmla="*/ 465860 h 604957"/>
                <a:gd name="connsiteX53" fmla="*/ 317087 w 605804"/>
                <a:gd name="connsiteY53" fmla="*/ 480025 h 604957"/>
                <a:gd name="connsiteX54" fmla="*/ 317087 w 605804"/>
                <a:gd name="connsiteY54" fmla="*/ 492593 h 604957"/>
                <a:gd name="connsiteX55" fmla="*/ 354630 w 605804"/>
                <a:gd name="connsiteY55" fmla="*/ 492593 h 604957"/>
                <a:gd name="connsiteX56" fmla="*/ 354630 w 605804"/>
                <a:gd name="connsiteY56" fmla="*/ 480025 h 604957"/>
                <a:gd name="connsiteX57" fmla="*/ 368815 w 605804"/>
                <a:gd name="connsiteY57" fmla="*/ 465860 h 604957"/>
                <a:gd name="connsiteX58" fmla="*/ 383107 w 605804"/>
                <a:gd name="connsiteY58" fmla="*/ 480025 h 604957"/>
                <a:gd name="connsiteX59" fmla="*/ 383107 w 605804"/>
                <a:gd name="connsiteY59" fmla="*/ 492593 h 604957"/>
                <a:gd name="connsiteX60" fmla="*/ 420543 w 605804"/>
                <a:gd name="connsiteY60" fmla="*/ 492593 h 604957"/>
                <a:gd name="connsiteX61" fmla="*/ 420543 w 605804"/>
                <a:gd name="connsiteY61" fmla="*/ 480025 h 604957"/>
                <a:gd name="connsiteX62" fmla="*/ 434835 w 605804"/>
                <a:gd name="connsiteY62" fmla="*/ 465860 h 604957"/>
                <a:gd name="connsiteX63" fmla="*/ 449020 w 605804"/>
                <a:gd name="connsiteY63" fmla="*/ 480025 h 604957"/>
                <a:gd name="connsiteX64" fmla="*/ 449020 w 605804"/>
                <a:gd name="connsiteY64" fmla="*/ 492593 h 604957"/>
                <a:gd name="connsiteX65" fmla="*/ 493282 w 605804"/>
                <a:gd name="connsiteY65" fmla="*/ 492593 h 604957"/>
                <a:gd name="connsiteX66" fmla="*/ 493282 w 605804"/>
                <a:gd name="connsiteY66" fmla="*/ 448393 h 604957"/>
                <a:gd name="connsiteX67" fmla="*/ 480697 w 605804"/>
                <a:gd name="connsiteY67" fmla="*/ 448393 h 604957"/>
                <a:gd name="connsiteX68" fmla="*/ 466512 w 605804"/>
                <a:gd name="connsiteY68" fmla="*/ 434227 h 604957"/>
                <a:gd name="connsiteX69" fmla="*/ 480697 w 605804"/>
                <a:gd name="connsiteY69" fmla="*/ 419955 h 604957"/>
                <a:gd name="connsiteX70" fmla="*/ 493282 w 605804"/>
                <a:gd name="connsiteY70" fmla="*/ 419955 h 604957"/>
                <a:gd name="connsiteX71" fmla="*/ 493282 w 605804"/>
                <a:gd name="connsiteY71" fmla="*/ 382572 h 604957"/>
                <a:gd name="connsiteX72" fmla="*/ 480697 w 605804"/>
                <a:gd name="connsiteY72" fmla="*/ 382572 h 604957"/>
                <a:gd name="connsiteX73" fmla="*/ 466512 w 605804"/>
                <a:gd name="connsiteY73" fmla="*/ 368300 h 604957"/>
                <a:gd name="connsiteX74" fmla="*/ 480697 w 605804"/>
                <a:gd name="connsiteY74" fmla="*/ 354134 h 604957"/>
                <a:gd name="connsiteX75" fmla="*/ 493282 w 605804"/>
                <a:gd name="connsiteY75" fmla="*/ 354134 h 604957"/>
                <a:gd name="connsiteX76" fmla="*/ 493282 w 605804"/>
                <a:gd name="connsiteY76" fmla="*/ 316644 h 604957"/>
                <a:gd name="connsiteX77" fmla="*/ 480697 w 605804"/>
                <a:gd name="connsiteY77" fmla="*/ 316644 h 604957"/>
                <a:gd name="connsiteX78" fmla="*/ 466512 w 605804"/>
                <a:gd name="connsiteY78" fmla="*/ 302479 h 604957"/>
                <a:gd name="connsiteX79" fmla="*/ 480697 w 605804"/>
                <a:gd name="connsiteY79" fmla="*/ 288313 h 604957"/>
                <a:gd name="connsiteX80" fmla="*/ 493282 w 605804"/>
                <a:gd name="connsiteY80" fmla="*/ 288313 h 604957"/>
                <a:gd name="connsiteX81" fmla="*/ 493282 w 605804"/>
                <a:gd name="connsiteY81" fmla="*/ 250823 h 604957"/>
                <a:gd name="connsiteX82" fmla="*/ 480697 w 605804"/>
                <a:gd name="connsiteY82" fmla="*/ 250823 h 604957"/>
                <a:gd name="connsiteX83" fmla="*/ 466512 w 605804"/>
                <a:gd name="connsiteY83" fmla="*/ 236658 h 604957"/>
                <a:gd name="connsiteX84" fmla="*/ 480697 w 605804"/>
                <a:gd name="connsiteY84" fmla="*/ 222386 h 604957"/>
                <a:gd name="connsiteX85" fmla="*/ 493282 w 605804"/>
                <a:gd name="connsiteY85" fmla="*/ 222386 h 604957"/>
                <a:gd name="connsiteX86" fmla="*/ 493282 w 605804"/>
                <a:gd name="connsiteY86" fmla="*/ 185002 h 604957"/>
                <a:gd name="connsiteX87" fmla="*/ 480697 w 605804"/>
                <a:gd name="connsiteY87" fmla="*/ 185002 h 604957"/>
                <a:gd name="connsiteX88" fmla="*/ 466512 w 605804"/>
                <a:gd name="connsiteY88" fmla="*/ 170730 h 604957"/>
                <a:gd name="connsiteX89" fmla="*/ 480697 w 605804"/>
                <a:gd name="connsiteY89" fmla="*/ 156564 h 604957"/>
                <a:gd name="connsiteX90" fmla="*/ 493282 w 605804"/>
                <a:gd name="connsiteY90" fmla="*/ 156564 h 604957"/>
                <a:gd name="connsiteX91" fmla="*/ 493282 w 605804"/>
                <a:gd name="connsiteY91" fmla="*/ 112364 h 604957"/>
                <a:gd name="connsiteX92" fmla="*/ 449020 w 605804"/>
                <a:gd name="connsiteY92" fmla="*/ 112364 h 604957"/>
                <a:gd name="connsiteX93" fmla="*/ 449020 w 605804"/>
                <a:gd name="connsiteY93" fmla="*/ 124932 h 604957"/>
                <a:gd name="connsiteX94" fmla="*/ 434835 w 605804"/>
                <a:gd name="connsiteY94" fmla="*/ 139097 h 604957"/>
                <a:gd name="connsiteX95" fmla="*/ 420543 w 605804"/>
                <a:gd name="connsiteY95" fmla="*/ 124932 h 604957"/>
                <a:gd name="connsiteX96" fmla="*/ 420543 w 605804"/>
                <a:gd name="connsiteY96" fmla="*/ 112364 h 604957"/>
                <a:gd name="connsiteX97" fmla="*/ 383107 w 605804"/>
                <a:gd name="connsiteY97" fmla="*/ 112364 h 604957"/>
                <a:gd name="connsiteX98" fmla="*/ 383107 w 605804"/>
                <a:gd name="connsiteY98" fmla="*/ 124932 h 604957"/>
                <a:gd name="connsiteX99" fmla="*/ 368815 w 605804"/>
                <a:gd name="connsiteY99" fmla="*/ 139097 h 604957"/>
                <a:gd name="connsiteX100" fmla="*/ 354630 w 605804"/>
                <a:gd name="connsiteY100" fmla="*/ 124932 h 604957"/>
                <a:gd name="connsiteX101" fmla="*/ 354630 w 605804"/>
                <a:gd name="connsiteY101" fmla="*/ 112364 h 604957"/>
                <a:gd name="connsiteX102" fmla="*/ 317087 w 605804"/>
                <a:gd name="connsiteY102" fmla="*/ 112364 h 604957"/>
                <a:gd name="connsiteX103" fmla="*/ 317087 w 605804"/>
                <a:gd name="connsiteY103" fmla="*/ 124932 h 604957"/>
                <a:gd name="connsiteX104" fmla="*/ 302902 w 605804"/>
                <a:gd name="connsiteY104" fmla="*/ 139097 h 604957"/>
                <a:gd name="connsiteX105" fmla="*/ 288717 w 605804"/>
                <a:gd name="connsiteY105" fmla="*/ 124932 h 604957"/>
                <a:gd name="connsiteX106" fmla="*/ 288717 w 605804"/>
                <a:gd name="connsiteY106" fmla="*/ 112364 h 604957"/>
                <a:gd name="connsiteX107" fmla="*/ 251174 w 605804"/>
                <a:gd name="connsiteY107" fmla="*/ 112364 h 604957"/>
                <a:gd name="connsiteX108" fmla="*/ 251174 w 605804"/>
                <a:gd name="connsiteY108" fmla="*/ 124932 h 604957"/>
                <a:gd name="connsiteX109" fmla="*/ 236989 w 605804"/>
                <a:gd name="connsiteY109" fmla="*/ 139097 h 604957"/>
                <a:gd name="connsiteX110" fmla="*/ 222697 w 605804"/>
                <a:gd name="connsiteY110" fmla="*/ 124932 h 604957"/>
                <a:gd name="connsiteX111" fmla="*/ 222697 w 605804"/>
                <a:gd name="connsiteY111" fmla="*/ 112364 h 604957"/>
                <a:gd name="connsiteX112" fmla="*/ 185261 w 605804"/>
                <a:gd name="connsiteY112" fmla="*/ 112364 h 604957"/>
                <a:gd name="connsiteX113" fmla="*/ 185261 w 605804"/>
                <a:gd name="connsiteY113" fmla="*/ 124932 h 604957"/>
                <a:gd name="connsiteX114" fmla="*/ 170969 w 605804"/>
                <a:gd name="connsiteY114" fmla="*/ 139097 h 604957"/>
                <a:gd name="connsiteX115" fmla="*/ 156784 w 605804"/>
                <a:gd name="connsiteY115" fmla="*/ 124932 h 604957"/>
                <a:gd name="connsiteX116" fmla="*/ 156784 w 605804"/>
                <a:gd name="connsiteY116" fmla="*/ 112364 h 604957"/>
                <a:gd name="connsiteX117" fmla="*/ 170969 w 605804"/>
                <a:gd name="connsiteY117" fmla="*/ 0 h 604957"/>
                <a:gd name="connsiteX118" fmla="*/ 185261 w 605804"/>
                <a:gd name="connsiteY118" fmla="*/ 14165 h 604957"/>
                <a:gd name="connsiteX119" fmla="*/ 185261 w 605804"/>
                <a:gd name="connsiteY119" fmla="*/ 84034 h 604957"/>
                <a:gd name="connsiteX120" fmla="*/ 222697 w 605804"/>
                <a:gd name="connsiteY120" fmla="*/ 84034 h 604957"/>
                <a:gd name="connsiteX121" fmla="*/ 222697 w 605804"/>
                <a:gd name="connsiteY121" fmla="*/ 14165 h 604957"/>
                <a:gd name="connsiteX122" fmla="*/ 236989 w 605804"/>
                <a:gd name="connsiteY122" fmla="*/ 0 h 604957"/>
                <a:gd name="connsiteX123" fmla="*/ 251174 w 605804"/>
                <a:gd name="connsiteY123" fmla="*/ 14165 h 604957"/>
                <a:gd name="connsiteX124" fmla="*/ 251174 w 605804"/>
                <a:gd name="connsiteY124" fmla="*/ 84034 h 604957"/>
                <a:gd name="connsiteX125" fmla="*/ 288717 w 605804"/>
                <a:gd name="connsiteY125" fmla="*/ 84034 h 604957"/>
                <a:gd name="connsiteX126" fmla="*/ 288717 w 605804"/>
                <a:gd name="connsiteY126" fmla="*/ 14165 h 604957"/>
                <a:gd name="connsiteX127" fmla="*/ 302902 w 605804"/>
                <a:gd name="connsiteY127" fmla="*/ 0 h 604957"/>
                <a:gd name="connsiteX128" fmla="*/ 317087 w 605804"/>
                <a:gd name="connsiteY128" fmla="*/ 14165 h 604957"/>
                <a:gd name="connsiteX129" fmla="*/ 317087 w 605804"/>
                <a:gd name="connsiteY129" fmla="*/ 84034 h 604957"/>
                <a:gd name="connsiteX130" fmla="*/ 354630 w 605804"/>
                <a:gd name="connsiteY130" fmla="*/ 84034 h 604957"/>
                <a:gd name="connsiteX131" fmla="*/ 354630 w 605804"/>
                <a:gd name="connsiteY131" fmla="*/ 14165 h 604957"/>
                <a:gd name="connsiteX132" fmla="*/ 368815 w 605804"/>
                <a:gd name="connsiteY132" fmla="*/ 0 h 604957"/>
                <a:gd name="connsiteX133" fmla="*/ 383107 w 605804"/>
                <a:gd name="connsiteY133" fmla="*/ 14165 h 604957"/>
                <a:gd name="connsiteX134" fmla="*/ 383107 w 605804"/>
                <a:gd name="connsiteY134" fmla="*/ 84034 h 604957"/>
                <a:gd name="connsiteX135" fmla="*/ 420543 w 605804"/>
                <a:gd name="connsiteY135" fmla="*/ 84034 h 604957"/>
                <a:gd name="connsiteX136" fmla="*/ 420543 w 605804"/>
                <a:gd name="connsiteY136" fmla="*/ 14165 h 604957"/>
                <a:gd name="connsiteX137" fmla="*/ 434835 w 605804"/>
                <a:gd name="connsiteY137" fmla="*/ 0 h 604957"/>
                <a:gd name="connsiteX138" fmla="*/ 449020 w 605804"/>
                <a:gd name="connsiteY138" fmla="*/ 14165 h 604957"/>
                <a:gd name="connsiteX139" fmla="*/ 449020 w 605804"/>
                <a:gd name="connsiteY139" fmla="*/ 84034 h 604957"/>
                <a:gd name="connsiteX140" fmla="*/ 507468 w 605804"/>
                <a:gd name="connsiteY140" fmla="*/ 84034 h 604957"/>
                <a:gd name="connsiteX141" fmla="*/ 521653 w 605804"/>
                <a:gd name="connsiteY141" fmla="*/ 98199 h 604957"/>
                <a:gd name="connsiteX142" fmla="*/ 521653 w 605804"/>
                <a:gd name="connsiteY142" fmla="*/ 156564 h 604957"/>
                <a:gd name="connsiteX143" fmla="*/ 591619 w 605804"/>
                <a:gd name="connsiteY143" fmla="*/ 156564 h 604957"/>
                <a:gd name="connsiteX144" fmla="*/ 605804 w 605804"/>
                <a:gd name="connsiteY144" fmla="*/ 170730 h 604957"/>
                <a:gd name="connsiteX145" fmla="*/ 591619 w 605804"/>
                <a:gd name="connsiteY145" fmla="*/ 185002 h 604957"/>
                <a:gd name="connsiteX146" fmla="*/ 521653 w 605804"/>
                <a:gd name="connsiteY146" fmla="*/ 185002 h 604957"/>
                <a:gd name="connsiteX147" fmla="*/ 521653 w 605804"/>
                <a:gd name="connsiteY147" fmla="*/ 222386 h 604957"/>
                <a:gd name="connsiteX148" fmla="*/ 591619 w 605804"/>
                <a:gd name="connsiteY148" fmla="*/ 222386 h 604957"/>
                <a:gd name="connsiteX149" fmla="*/ 605804 w 605804"/>
                <a:gd name="connsiteY149" fmla="*/ 236658 h 604957"/>
                <a:gd name="connsiteX150" fmla="*/ 591619 w 605804"/>
                <a:gd name="connsiteY150" fmla="*/ 250823 h 604957"/>
                <a:gd name="connsiteX151" fmla="*/ 521653 w 605804"/>
                <a:gd name="connsiteY151" fmla="*/ 250823 h 604957"/>
                <a:gd name="connsiteX152" fmla="*/ 521653 w 605804"/>
                <a:gd name="connsiteY152" fmla="*/ 288313 h 604957"/>
                <a:gd name="connsiteX153" fmla="*/ 591619 w 605804"/>
                <a:gd name="connsiteY153" fmla="*/ 288313 h 604957"/>
                <a:gd name="connsiteX154" fmla="*/ 605804 w 605804"/>
                <a:gd name="connsiteY154" fmla="*/ 302479 h 604957"/>
                <a:gd name="connsiteX155" fmla="*/ 591619 w 605804"/>
                <a:gd name="connsiteY155" fmla="*/ 316644 h 604957"/>
                <a:gd name="connsiteX156" fmla="*/ 521653 w 605804"/>
                <a:gd name="connsiteY156" fmla="*/ 316644 h 604957"/>
                <a:gd name="connsiteX157" fmla="*/ 521653 w 605804"/>
                <a:gd name="connsiteY157" fmla="*/ 354134 h 604957"/>
                <a:gd name="connsiteX158" fmla="*/ 591619 w 605804"/>
                <a:gd name="connsiteY158" fmla="*/ 354134 h 604957"/>
                <a:gd name="connsiteX159" fmla="*/ 605804 w 605804"/>
                <a:gd name="connsiteY159" fmla="*/ 368300 h 604957"/>
                <a:gd name="connsiteX160" fmla="*/ 591619 w 605804"/>
                <a:gd name="connsiteY160" fmla="*/ 382572 h 604957"/>
                <a:gd name="connsiteX161" fmla="*/ 521653 w 605804"/>
                <a:gd name="connsiteY161" fmla="*/ 382572 h 604957"/>
                <a:gd name="connsiteX162" fmla="*/ 521653 w 605804"/>
                <a:gd name="connsiteY162" fmla="*/ 419955 h 604957"/>
                <a:gd name="connsiteX163" fmla="*/ 591619 w 605804"/>
                <a:gd name="connsiteY163" fmla="*/ 419955 h 604957"/>
                <a:gd name="connsiteX164" fmla="*/ 605804 w 605804"/>
                <a:gd name="connsiteY164" fmla="*/ 434227 h 604957"/>
                <a:gd name="connsiteX165" fmla="*/ 591619 w 605804"/>
                <a:gd name="connsiteY165" fmla="*/ 448393 h 604957"/>
                <a:gd name="connsiteX166" fmla="*/ 521653 w 605804"/>
                <a:gd name="connsiteY166" fmla="*/ 448393 h 604957"/>
                <a:gd name="connsiteX167" fmla="*/ 521653 w 605804"/>
                <a:gd name="connsiteY167" fmla="*/ 506758 h 604957"/>
                <a:gd name="connsiteX168" fmla="*/ 507468 w 605804"/>
                <a:gd name="connsiteY168" fmla="*/ 520924 h 604957"/>
                <a:gd name="connsiteX169" fmla="*/ 449020 w 605804"/>
                <a:gd name="connsiteY169" fmla="*/ 520924 h 604957"/>
                <a:gd name="connsiteX170" fmla="*/ 449020 w 605804"/>
                <a:gd name="connsiteY170" fmla="*/ 590792 h 604957"/>
                <a:gd name="connsiteX171" fmla="*/ 434835 w 605804"/>
                <a:gd name="connsiteY171" fmla="*/ 604957 h 604957"/>
                <a:gd name="connsiteX172" fmla="*/ 420543 w 605804"/>
                <a:gd name="connsiteY172" fmla="*/ 590792 h 604957"/>
                <a:gd name="connsiteX173" fmla="*/ 420543 w 605804"/>
                <a:gd name="connsiteY173" fmla="*/ 520924 h 604957"/>
                <a:gd name="connsiteX174" fmla="*/ 383107 w 605804"/>
                <a:gd name="connsiteY174" fmla="*/ 520924 h 604957"/>
                <a:gd name="connsiteX175" fmla="*/ 383107 w 605804"/>
                <a:gd name="connsiteY175" fmla="*/ 590792 h 604957"/>
                <a:gd name="connsiteX176" fmla="*/ 368815 w 605804"/>
                <a:gd name="connsiteY176" fmla="*/ 604957 h 604957"/>
                <a:gd name="connsiteX177" fmla="*/ 354630 w 605804"/>
                <a:gd name="connsiteY177" fmla="*/ 590792 h 604957"/>
                <a:gd name="connsiteX178" fmla="*/ 354630 w 605804"/>
                <a:gd name="connsiteY178" fmla="*/ 520924 h 604957"/>
                <a:gd name="connsiteX179" fmla="*/ 317087 w 605804"/>
                <a:gd name="connsiteY179" fmla="*/ 520924 h 604957"/>
                <a:gd name="connsiteX180" fmla="*/ 317087 w 605804"/>
                <a:gd name="connsiteY180" fmla="*/ 590792 h 604957"/>
                <a:gd name="connsiteX181" fmla="*/ 302902 w 605804"/>
                <a:gd name="connsiteY181" fmla="*/ 604957 h 604957"/>
                <a:gd name="connsiteX182" fmla="*/ 288717 w 605804"/>
                <a:gd name="connsiteY182" fmla="*/ 590792 h 604957"/>
                <a:gd name="connsiteX183" fmla="*/ 288717 w 605804"/>
                <a:gd name="connsiteY183" fmla="*/ 520924 h 604957"/>
                <a:gd name="connsiteX184" fmla="*/ 251174 w 605804"/>
                <a:gd name="connsiteY184" fmla="*/ 520924 h 604957"/>
                <a:gd name="connsiteX185" fmla="*/ 251174 w 605804"/>
                <a:gd name="connsiteY185" fmla="*/ 590792 h 604957"/>
                <a:gd name="connsiteX186" fmla="*/ 236989 w 605804"/>
                <a:gd name="connsiteY186" fmla="*/ 604957 h 604957"/>
                <a:gd name="connsiteX187" fmla="*/ 222697 w 605804"/>
                <a:gd name="connsiteY187" fmla="*/ 590792 h 604957"/>
                <a:gd name="connsiteX188" fmla="*/ 222697 w 605804"/>
                <a:gd name="connsiteY188" fmla="*/ 520924 h 604957"/>
                <a:gd name="connsiteX189" fmla="*/ 185261 w 605804"/>
                <a:gd name="connsiteY189" fmla="*/ 520924 h 604957"/>
                <a:gd name="connsiteX190" fmla="*/ 185261 w 605804"/>
                <a:gd name="connsiteY190" fmla="*/ 590792 h 604957"/>
                <a:gd name="connsiteX191" fmla="*/ 170969 w 605804"/>
                <a:gd name="connsiteY191" fmla="*/ 604957 h 604957"/>
                <a:gd name="connsiteX192" fmla="*/ 156784 w 605804"/>
                <a:gd name="connsiteY192" fmla="*/ 590792 h 604957"/>
                <a:gd name="connsiteX193" fmla="*/ 156784 w 605804"/>
                <a:gd name="connsiteY193" fmla="*/ 520924 h 604957"/>
                <a:gd name="connsiteX194" fmla="*/ 98336 w 605804"/>
                <a:gd name="connsiteY194" fmla="*/ 520924 h 604957"/>
                <a:gd name="connsiteX195" fmla="*/ 84151 w 605804"/>
                <a:gd name="connsiteY195" fmla="*/ 506758 h 604957"/>
                <a:gd name="connsiteX196" fmla="*/ 84151 w 605804"/>
                <a:gd name="connsiteY196" fmla="*/ 448393 h 604957"/>
                <a:gd name="connsiteX197" fmla="*/ 14185 w 605804"/>
                <a:gd name="connsiteY197" fmla="*/ 448393 h 604957"/>
                <a:gd name="connsiteX198" fmla="*/ 0 w 605804"/>
                <a:gd name="connsiteY198" fmla="*/ 434227 h 604957"/>
                <a:gd name="connsiteX199" fmla="*/ 14185 w 605804"/>
                <a:gd name="connsiteY199" fmla="*/ 419955 h 604957"/>
                <a:gd name="connsiteX200" fmla="*/ 84151 w 605804"/>
                <a:gd name="connsiteY200" fmla="*/ 419955 h 604957"/>
                <a:gd name="connsiteX201" fmla="*/ 84151 w 605804"/>
                <a:gd name="connsiteY201" fmla="*/ 382572 h 604957"/>
                <a:gd name="connsiteX202" fmla="*/ 14185 w 605804"/>
                <a:gd name="connsiteY202" fmla="*/ 382572 h 604957"/>
                <a:gd name="connsiteX203" fmla="*/ 0 w 605804"/>
                <a:gd name="connsiteY203" fmla="*/ 368300 h 604957"/>
                <a:gd name="connsiteX204" fmla="*/ 14185 w 605804"/>
                <a:gd name="connsiteY204" fmla="*/ 354134 h 604957"/>
                <a:gd name="connsiteX205" fmla="*/ 84151 w 605804"/>
                <a:gd name="connsiteY205" fmla="*/ 354134 h 604957"/>
                <a:gd name="connsiteX206" fmla="*/ 84151 w 605804"/>
                <a:gd name="connsiteY206" fmla="*/ 316644 h 604957"/>
                <a:gd name="connsiteX207" fmla="*/ 14185 w 605804"/>
                <a:gd name="connsiteY207" fmla="*/ 316644 h 604957"/>
                <a:gd name="connsiteX208" fmla="*/ 0 w 605804"/>
                <a:gd name="connsiteY208" fmla="*/ 302479 h 604957"/>
                <a:gd name="connsiteX209" fmla="*/ 14185 w 605804"/>
                <a:gd name="connsiteY209" fmla="*/ 288313 h 604957"/>
                <a:gd name="connsiteX210" fmla="*/ 84151 w 605804"/>
                <a:gd name="connsiteY210" fmla="*/ 288313 h 604957"/>
                <a:gd name="connsiteX211" fmla="*/ 84151 w 605804"/>
                <a:gd name="connsiteY211" fmla="*/ 250823 h 604957"/>
                <a:gd name="connsiteX212" fmla="*/ 14185 w 605804"/>
                <a:gd name="connsiteY212" fmla="*/ 250823 h 604957"/>
                <a:gd name="connsiteX213" fmla="*/ 0 w 605804"/>
                <a:gd name="connsiteY213" fmla="*/ 236658 h 604957"/>
                <a:gd name="connsiteX214" fmla="*/ 14185 w 605804"/>
                <a:gd name="connsiteY214" fmla="*/ 222386 h 604957"/>
                <a:gd name="connsiteX215" fmla="*/ 84151 w 605804"/>
                <a:gd name="connsiteY215" fmla="*/ 222386 h 604957"/>
                <a:gd name="connsiteX216" fmla="*/ 84151 w 605804"/>
                <a:gd name="connsiteY216" fmla="*/ 185002 h 604957"/>
                <a:gd name="connsiteX217" fmla="*/ 14185 w 605804"/>
                <a:gd name="connsiteY217" fmla="*/ 185002 h 604957"/>
                <a:gd name="connsiteX218" fmla="*/ 0 w 605804"/>
                <a:gd name="connsiteY218" fmla="*/ 170730 h 604957"/>
                <a:gd name="connsiteX219" fmla="*/ 14185 w 605804"/>
                <a:gd name="connsiteY219" fmla="*/ 156564 h 604957"/>
                <a:gd name="connsiteX220" fmla="*/ 84151 w 605804"/>
                <a:gd name="connsiteY220" fmla="*/ 156564 h 604957"/>
                <a:gd name="connsiteX221" fmla="*/ 84151 w 605804"/>
                <a:gd name="connsiteY221" fmla="*/ 98199 h 604957"/>
                <a:gd name="connsiteX222" fmla="*/ 98336 w 605804"/>
                <a:gd name="connsiteY222" fmla="*/ 84034 h 604957"/>
                <a:gd name="connsiteX223" fmla="*/ 156784 w 605804"/>
                <a:gd name="connsiteY223" fmla="*/ 84034 h 604957"/>
                <a:gd name="connsiteX224" fmla="*/ 156784 w 605804"/>
                <a:gd name="connsiteY224" fmla="*/ 14165 h 604957"/>
                <a:gd name="connsiteX225" fmla="*/ 170969 w 605804"/>
                <a:gd name="connsiteY225"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05804" h="604957">
                  <a:moveTo>
                    <a:pt x="240627" y="240240"/>
                  </a:moveTo>
                  <a:lnTo>
                    <a:pt x="240627" y="364647"/>
                  </a:lnTo>
                  <a:lnTo>
                    <a:pt x="365179" y="364647"/>
                  </a:lnTo>
                  <a:lnTo>
                    <a:pt x="365179" y="240240"/>
                  </a:lnTo>
                  <a:close/>
                  <a:moveTo>
                    <a:pt x="226444" y="211908"/>
                  </a:moveTo>
                  <a:lnTo>
                    <a:pt x="379361" y="211908"/>
                  </a:lnTo>
                  <a:cubicBezTo>
                    <a:pt x="387253" y="211908"/>
                    <a:pt x="393544" y="218192"/>
                    <a:pt x="393544" y="226074"/>
                  </a:cubicBezTo>
                  <a:lnTo>
                    <a:pt x="393544" y="378813"/>
                  </a:lnTo>
                  <a:cubicBezTo>
                    <a:pt x="393544" y="386695"/>
                    <a:pt x="387253" y="392979"/>
                    <a:pt x="379361" y="392979"/>
                  </a:cubicBezTo>
                  <a:lnTo>
                    <a:pt x="226444" y="392979"/>
                  </a:lnTo>
                  <a:cubicBezTo>
                    <a:pt x="218553" y="392979"/>
                    <a:pt x="212261" y="386695"/>
                    <a:pt x="212261" y="378813"/>
                  </a:cubicBezTo>
                  <a:lnTo>
                    <a:pt x="212261" y="226074"/>
                  </a:lnTo>
                  <a:cubicBezTo>
                    <a:pt x="212261" y="218192"/>
                    <a:pt x="218553" y="211908"/>
                    <a:pt x="226444" y="211908"/>
                  </a:cubicBezTo>
                  <a:close/>
                  <a:moveTo>
                    <a:pt x="112522" y="112364"/>
                  </a:moveTo>
                  <a:lnTo>
                    <a:pt x="112522" y="156564"/>
                  </a:lnTo>
                  <a:lnTo>
                    <a:pt x="125107" y="156564"/>
                  </a:lnTo>
                  <a:cubicBezTo>
                    <a:pt x="132999" y="156564"/>
                    <a:pt x="139292" y="162955"/>
                    <a:pt x="139292" y="170730"/>
                  </a:cubicBezTo>
                  <a:cubicBezTo>
                    <a:pt x="139292" y="178611"/>
                    <a:pt x="132999" y="185002"/>
                    <a:pt x="125107" y="185002"/>
                  </a:cubicBezTo>
                  <a:lnTo>
                    <a:pt x="112522" y="185002"/>
                  </a:lnTo>
                  <a:lnTo>
                    <a:pt x="112522" y="222386"/>
                  </a:lnTo>
                  <a:lnTo>
                    <a:pt x="125107" y="222386"/>
                  </a:lnTo>
                  <a:cubicBezTo>
                    <a:pt x="132999" y="222386"/>
                    <a:pt x="139292" y="228776"/>
                    <a:pt x="139292" y="236658"/>
                  </a:cubicBezTo>
                  <a:cubicBezTo>
                    <a:pt x="139292" y="244433"/>
                    <a:pt x="132999" y="250823"/>
                    <a:pt x="125107" y="250823"/>
                  </a:cubicBezTo>
                  <a:lnTo>
                    <a:pt x="112522" y="250823"/>
                  </a:lnTo>
                  <a:lnTo>
                    <a:pt x="112522" y="288313"/>
                  </a:lnTo>
                  <a:lnTo>
                    <a:pt x="125107" y="288313"/>
                  </a:lnTo>
                  <a:cubicBezTo>
                    <a:pt x="132999" y="288313"/>
                    <a:pt x="139292" y="294597"/>
                    <a:pt x="139292" y="302479"/>
                  </a:cubicBezTo>
                  <a:cubicBezTo>
                    <a:pt x="139292" y="310360"/>
                    <a:pt x="132999" y="316644"/>
                    <a:pt x="125107" y="316644"/>
                  </a:cubicBezTo>
                  <a:lnTo>
                    <a:pt x="112522" y="316644"/>
                  </a:lnTo>
                  <a:lnTo>
                    <a:pt x="112522" y="354134"/>
                  </a:lnTo>
                  <a:lnTo>
                    <a:pt x="125107" y="354134"/>
                  </a:lnTo>
                  <a:cubicBezTo>
                    <a:pt x="132999" y="354134"/>
                    <a:pt x="139292" y="360525"/>
                    <a:pt x="139292" y="368300"/>
                  </a:cubicBezTo>
                  <a:cubicBezTo>
                    <a:pt x="139292" y="376181"/>
                    <a:pt x="132999" y="382572"/>
                    <a:pt x="125107" y="382572"/>
                  </a:cubicBezTo>
                  <a:lnTo>
                    <a:pt x="112522" y="382572"/>
                  </a:lnTo>
                  <a:lnTo>
                    <a:pt x="112522" y="419955"/>
                  </a:lnTo>
                  <a:lnTo>
                    <a:pt x="125107" y="419955"/>
                  </a:lnTo>
                  <a:cubicBezTo>
                    <a:pt x="132999" y="419955"/>
                    <a:pt x="139292" y="426346"/>
                    <a:pt x="139292" y="434227"/>
                  </a:cubicBezTo>
                  <a:cubicBezTo>
                    <a:pt x="139292" y="442002"/>
                    <a:pt x="132999" y="448393"/>
                    <a:pt x="125107" y="448393"/>
                  </a:cubicBezTo>
                  <a:lnTo>
                    <a:pt x="112522" y="448393"/>
                  </a:lnTo>
                  <a:lnTo>
                    <a:pt x="112522" y="492593"/>
                  </a:lnTo>
                  <a:lnTo>
                    <a:pt x="156784" y="492593"/>
                  </a:lnTo>
                  <a:lnTo>
                    <a:pt x="156784" y="480025"/>
                  </a:lnTo>
                  <a:cubicBezTo>
                    <a:pt x="156784" y="472144"/>
                    <a:pt x="163183" y="465860"/>
                    <a:pt x="170969" y="465860"/>
                  </a:cubicBezTo>
                  <a:cubicBezTo>
                    <a:pt x="178861" y="465860"/>
                    <a:pt x="185261" y="472144"/>
                    <a:pt x="185261" y="480025"/>
                  </a:cubicBezTo>
                  <a:lnTo>
                    <a:pt x="185261" y="492593"/>
                  </a:lnTo>
                  <a:lnTo>
                    <a:pt x="222697" y="492593"/>
                  </a:lnTo>
                  <a:lnTo>
                    <a:pt x="222697" y="480025"/>
                  </a:lnTo>
                  <a:cubicBezTo>
                    <a:pt x="222697" y="472144"/>
                    <a:pt x="229096" y="465860"/>
                    <a:pt x="236989" y="465860"/>
                  </a:cubicBezTo>
                  <a:cubicBezTo>
                    <a:pt x="244775" y="465860"/>
                    <a:pt x="251174" y="472144"/>
                    <a:pt x="251174" y="480025"/>
                  </a:cubicBezTo>
                  <a:lnTo>
                    <a:pt x="251174" y="492593"/>
                  </a:lnTo>
                  <a:lnTo>
                    <a:pt x="288717" y="492593"/>
                  </a:lnTo>
                  <a:lnTo>
                    <a:pt x="288717" y="480025"/>
                  </a:lnTo>
                  <a:cubicBezTo>
                    <a:pt x="288717" y="472144"/>
                    <a:pt x="295010" y="465860"/>
                    <a:pt x="302902" y="465860"/>
                  </a:cubicBezTo>
                  <a:cubicBezTo>
                    <a:pt x="310795" y="465860"/>
                    <a:pt x="317087" y="472144"/>
                    <a:pt x="317087" y="480025"/>
                  </a:cubicBezTo>
                  <a:lnTo>
                    <a:pt x="317087" y="492593"/>
                  </a:lnTo>
                  <a:lnTo>
                    <a:pt x="354630" y="492593"/>
                  </a:lnTo>
                  <a:lnTo>
                    <a:pt x="354630" y="480025"/>
                  </a:lnTo>
                  <a:cubicBezTo>
                    <a:pt x="354630" y="472144"/>
                    <a:pt x="361029" y="465860"/>
                    <a:pt x="368815" y="465860"/>
                  </a:cubicBezTo>
                  <a:cubicBezTo>
                    <a:pt x="376708" y="465860"/>
                    <a:pt x="383107" y="472144"/>
                    <a:pt x="383107" y="480025"/>
                  </a:cubicBezTo>
                  <a:lnTo>
                    <a:pt x="383107" y="492593"/>
                  </a:lnTo>
                  <a:lnTo>
                    <a:pt x="420543" y="492593"/>
                  </a:lnTo>
                  <a:lnTo>
                    <a:pt x="420543" y="480025"/>
                  </a:lnTo>
                  <a:cubicBezTo>
                    <a:pt x="420543" y="472144"/>
                    <a:pt x="426943" y="465860"/>
                    <a:pt x="434835" y="465860"/>
                  </a:cubicBezTo>
                  <a:cubicBezTo>
                    <a:pt x="442621" y="465860"/>
                    <a:pt x="449020" y="472144"/>
                    <a:pt x="449020" y="480025"/>
                  </a:cubicBezTo>
                  <a:lnTo>
                    <a:pt x="449020" y="492593"/>
                  </a:lnTo>
                  <a:lnTo>
                    <a:pt x="493282" y="492593"/>
                  </a:lnTo>
                  <a:lnTo>
                    <a:pt x="493282" y="448393"/>
                  </a:lnTo>
                  <a:lnTo>
                    <a:pt x="480697" y="448393"/>
                  </a:lnTo>
                  <a:cubicBezTo>
                    <a:pt x="472805" y="448393"/>
                    <a:pt x="466512" y="442002"/>
                    <a:pt x="466512" y="434227"/>
                  </a:cubicBezTo>
                  <a:cubicBezTo>
                    <a:pt x="466512" y="426346"/>
                    <a:pt x="472805" y="419955"/>
                    <a:pt x="480697" y="419955"/>
                  </a:cubicBezTo>
                  <a:lnTo>
                    <a:pt x="493282" y="419955"/>
                  </a:lnTo>
                  <a:lnTo>
                    <a:pt x="493282" y="382572"/>
                  </a:lnTo>
                  <a:lnTo>
                    <a:pt x="480697" y="382572"/>
                  </a:lnTo>
                  <a:cubicBezTo>
                    <a:pt x="472805" y="382572"/>
                    <a:pt x="466512" y="376181"/>
                    <a:pt x="466512" y="368300"/>
                  </a:cubicBezTo>
                  <a:cubicBezTo>
                    <a:pt x="466512" y="360525"/>
                    <a:pt x="472805" y="354134"/>
                    <a:pt x="480697" y="354134"/>
                  </a:cubicBezTo>
                  <a:lnTo>
                    <a:pt x="493282" y="354134"/>
                  </a:lnTo>
                  <a:lnTo>
                    <a:pt x="493282" y="316644"/>
                  </a:lnTo>
                  <a:lnTo>
                    <a:pt x="480697" y="316644"/>
                  </a:lnTo>
                  <a:cubicBezTo>
                    <a:pt x="472805" y="316644"/>
                    <a:pt x="466512" y="310360"/>
                    <a:pt x="466512" y="302479"/>
                  </a:cubicBezTo>
                  <a:cubicBezTo>
                    <a:pt x="466512" y="294597"/>
                    <a:pt x="472805" y="288313"/>
                    <a:pt x="480697" y="288313"/>
                  </a:cubicBezTo>
                  <a:lnTo>
                    <a:pt x="493282" y="288313"/>
                  </a:lnTo>
                  <a:lnTo>
                    <a:pt x="493282" y="250823"/>
                  </a:lnTo>
                  <a:lnTo>
                    <a:pt x="480697" y="250823"/>
                  </a:lnTo>
                  <a:cubicBezTo>
                    <a:pt x="472805" y="250823"/>
                    <a:pt x="466512" y="244433"/>
                    <a:pt x="466512" y="236658"/>
                  </a:cubicBezTo>
                  <a:cubicBezTo>
                    <a:pt x="466512" y="228776"/>
                    <a:pt x="472805" y="222386"/>
                    <a:pt x="480697" y="222386"/>
                  </a:cubicBezTo>
                  <a:lnTo>
                    <a:pt x="493282" y="222386"/>
                  </a:lnTo>
                  <a:lnTo>
                    <a:pt x="493282" y="185002"/>
                  </a:lnTo>
                  <a:lnTo>
                    <a:pt x="480697" y="185002"/>
                  </a:lnTo>
                  <a:cubicBezTo>
                    <a:pt x="472805" y="185002"/>
                    <a:pt x="466512" y="178611"/>
                    <a:pt x="466512" y="170730"/>
                  </a:cubicBezTo>
                  <a:cubicBezTo>
                    <a:pt x="466512" y="162955"/>
                    <a:pt x="472805" y="156564"/>
                    <a:pt x="480697" y="156564"/>
                  </a:cubicBezTo>
                  <a:lnTo>
                    <a:pt x="493282" y="156564"/>
                  </a:lnTo>
                  <a:lnTo>
                    <a:pt x="493282" y="112364"/>
                  </a:lnTo>
                  <a:lnTo>
                    <a:pt x="449020" y="112364"/>
                  </a:lnTo>
                  <a:lnTo>
                    <a:pt x="449020" y="124932"/>
                  </a:lnTo>
                  <a:cubicBezTo>
                    <a:pt x="449020" y="132813"/>
                    <a:pt x="442621" y="139097"/>
                    <a:pt x="434835" y="139097"/>
                  </a:cubicBezTo>
                  <a:cubicBezTo>
                    <a:pt x="426943" y="139097"/>
                    <a:pt x="420543" y="132813"/>
                    <a:pt x="420543" y="124932"/>
                  </a:cubicBezTo>
                  <a:lnTo>
                    <a:pt x="420543" y="112364"/>
                  </a:lnTo>
                  <a:lnTo>
                    <a:pt x="383107" y="112364"/>
                  </a:lnTo>
                  <a:lnTo>
                    <a:pt x="383107" y="124932"/>
                  </a:lnTo>
                  <a:cubicBezTo>
                    <a:pt x="383107" y="132813"/>
                    <a:pt x="376708" y="139097"/>
                    <a:pt x="368815" y="139097"/>
                  </a:cubicBezTo>
                  <a:cubicBezTo>
                    <a:pt x="361029" y="139097"/>
                    <a:pt x="354630" y="132813"/>
                    <a:pt x="354630" y="124932"/>
                  </a:cubicBezTo>
                  <a:lnTo>
                    <a:pt x="354630" y="112364"/>
                  </a:lnTo>
                  <a:lnTo>
                    <a:pt x="317087" y="112364"/>
                  </a:lnTo>
                  <a:lnTo>
                    <a:pt x="317087" y="124932"/>
                  </a:lnTo>
                  <a:cubicBezTo>
                    <a:pt x="317087" y="132813"/>
                    <a:pt x="310795" y="139097"/>
                    <a:pt x="302902" y="139097"/>
                  </a:cubicBezTo>
                  <a:cubicBezTo>
                    <a:pt x="295010" y="139097"/>
                    <a:pt x="288717" y="132813"/>
                    <a:pt x="288717" y="124932"/>
                  </a:cubicBezTo>
                  <a:lnTo>
                    <a:pt x="288717" y="112364"/>
                  </a:lnTo>
                  <a:lnTo>
                    <a:pt x="251174" y="112364"/>
                  </a:lnTo>
                  <a:lnTo>
                    <a:pt x="251174" y="124932"/>
                  </a:lnTo>
                  <a:cubicBezTo>
                    <a:pt x="251174" y="132813"/>
                    <a:pt x="244775" y="139097"/>
                    <a:pt x="236989" y="139097"/>
                  </a:cubicBezTo>
                  <a:cubicBezTo>
                    <a:pt x="229096" y="139097"/>
                    <a:pt x="222697" y="132813"/>
                    <a:pt x="222697" y="124932"/>
                  </a:cubicBezTo>
                  <a:lnTo>
                    <a:pt x="222697" y="112364"/>
                  </a:lnTo>
                  <a:lnTo>
                    <a:pt x="185261" y="112364"/>
                  </a:lnTo>
                  <a:lnTo>
                    <a:pt x="185261" y="124932"/>
                  </a:lnTo>
                  <a:cubicBezTo>
                    <a:pt x="185261" y="132813"/>
                    <a:pt x="178861" y="139097"/>
                    <a:pt x="170969" y="139097"/>
                  </a:cubicBezTo>
                  <a:cubicBezTo>
                    <a:pt x="163183" y="139097"/>
                    <a:pt x="156784" y="132813"/>
                    <a:pt x="156784" y="124932"/>
                  </a:cubicBezTo>
                  <a:lnTo>
                    <a:pt x="156784" y="112364"/>
                  </a:lnTo>
                  <a:close/>
                  <a:moveTo>
                    <a:pt x="170969" y="0"/>
                  </a:moveTo>
                  <a:cubicBezTo>
                    <a:pt x="178861" y="0"/>
                    <a:pt x="185261" y="6390"/>
                    <a:pt x="185261" y="14165"/>
                  </a:cubicBezTo>
                  <a:lnTo>
                    <a:pt x="185261" y="84034"/>
                  </a:lnTo>
                  <a:lnTo>
                    <a:pt x="222697" y="84034"/>
                  </a:lnTo>
                  <a:lnTo>
                    <a:pt x="222697" y="14165"/>
                  </a:lnTo>
                  <a:cubicBezTo>
                    <a:pt x="222697" y="6390"/>
                    <a:pt x="229096" y="0"/>
                    <a:pt x="236989" y="0"/>
                  </a:cubicBezTo>
                  <a:cubicBezTo>
                    <a:pt x="244775" y="0"/>
                    <a:pt x="251174" y="6390"/>
                    <a:pt x="251174" y="14165"/>
                  </a:cubicBezTo>
                  <a:lnTo>
                    <a:pt x="251174" y="84034"/>
                  </a:lnTo>
                  <a:lnTo>
                    <a:pt x="288717" y="84034"/>
                  </a:lnTo>
                  <a:lnTo>
                    <a:pt x="288717" y="14165"/>
                  </a:lnTo>
                  <a:cubicBezTo>
                    <a:pt x="288717" y="6390"/>
                    <a:pt x="295010" y="0"/>
                    <a:pt x="302902" y="0"/>
                  </a:cubicBezTo>
                  <a:cubicBezTo>
                    <a:pt x="310795" y="0"/>
                    <a:pt x="317087" y="6390"/>
                    <a:pt x="317087" y="14165"/>
                  </a:cubicBezTo>
                  <a:lnTo>
                    <a:pt x="317087" y="84034"/>
                  </a:lnTo>
                  <a:lnTo>
                    <a:pt x="354630" y="84034"/>
                  </a:lnTo>
                  <a:lnTo>
                    <a:pt x="354630" y="14165"/>
                  </a:lnTo>
                  <a:cubicBezTo>
                    <a:pt x="354630" y="6390"/>
                    <a:pt x="361029" y="0"/>
                    <a:pt x="368815" y="0"/>
                  </a:cubicBezTo>
                  <a:cubicBezTo>
                    <a:pt x="376708" y="0"/>
                    <a:pt x="383107" y="6390"/>
                    <a:pt x="383107" y="14165"/>
                  </a:cubicBezTo>
                  <a:lnTo>
                    <a:pt x="383107" y="84034"/>
                  </a:lnTo>
                  <a:lnTo>
                    <a:pt x="420543" y="84034"/>
                  </a:lnTo>
                  <a:lnTo>
                    <a:pt x="420543" y="14165"/>
                  </a:lnTo>
                  <a:cubicBezTo>
                    <a:pt x="420543" y="6390"/>
                    <a:pt x="426943" y="0"/>
                    <a:pt x="434835" y="0"/>
                  </a:cubicBezTo>
                  <a:cubicBezTo>
                    <a:pt x="442621" y="0"/>
                    <a:pt x="449020" y="6390"/>
                    <a:pt x="449020" y="14165"/>
                  </a:cubicBezTo>
                  <a:lnTo>
                    <a:pt x="449020" y="84034"/>
                  </a:lnTo>
                  <a:lnTo>
                    <a:pt x="507468" y="84034"/>
                  </a:lnTo>
                  <a:cubicBezTo>
                    <a:pt x="515360" y="84034"/>
                    <a:pt x="521653" y="90317"/>
                    <a:pt x="521653" y="98199"/>
                  </a:cubicBezTo>
                  <a:lnTo>
                    <a:pt x="521653" y="156564"/>
                  </a:lnTo>
                  <a:lnTo>
                    <a:pt x="591619" y="156564"/>
                  </a:lnTo>
                  <a:cubicBezTo>
                    <a:pt x="599405" y="156564"/>
                    <a:pt x="605804" y="162955"/>
                    <a:pt x="605804" y="170730"/>
                  </a:cubicBezTo>
                  <a:cubicBezTo>
                    <a:pt x="605804" y="178611"/>
                    <a:pt x="599405" y="185002"/>
                    <a:pt x="591619" y="185002"/>
                  </a:cubicBezTo>
                  <a:lnTo>
                    <a:pt x="521653" y="185002"/>
                  </a:lnTo>
                  <a:lnTo>
                    <a:pt x="521653" y="222386"/>
                  </a:lnTo>
                  <a:lnTo>
                    <a:pt x="591619" y="222386"/>
                  </a:lnTo>
                  <a:cubicBezTo>
                    <a:pt x="599405" y="222386"/>
                    <a:pt x="605804" y="228776"/>
                    <a:pt x="605804" y="236658"/>
                  </a:cubicBezTo>
                  <a:cubicBezTo>
                    <a:pt x="605804" y="244433"/>
                    <a:pt x="599405" y="250823"/>
                    <a:pt x="591619" y="250823"/>
                  </a:cubicBezTo>
                  <a:lnTo>
                    <a:pt x="521653" y="250823"/>
                  </a:lnTo>
                  <a:lnTo>
                    <a:pt x="521653" y="288313"/>
                  </a:lnTo>
                  <a:lnTo>
                    <a:pt x="591619" y="288313"/>
                  </a:lnTo>
                  <a:cubicBezTo>
                    <a:pt x="599405" y="288313"/>
                    <a:pt x="605804" y="294597"/>
                    <a:pt x="605804" y="302479"/>
                  </a:cubicBezTo>
                  <a:cubicBezTo>
                    <a:pt x="605804" y="310360"/>
                    <a:pt x="599405" y="316644"/>
                    <a:pt x="591619" y="316644"/>
                  </a:cubicBezTo>
                  <a:lnTo>
                    <a:pt x="521653" y="316644"/>
                  </a:lnTo>
                  <a:lnTo>
                    <a:pt x="521653" y="354134"/>
                  </a:lnTo>
                  <a:lnTo>
                    <a:pt x="591619" y="354134"/>
                  </a:lnTo>
                  <a:cubicBezTo>
                    <a:pt x="599405" y="354134"/>
                    <a:pt x="605804" y="360525"/>
                    <a:pt x="605804" y="368300"/>
                  </a:cubicBezTo>
                  <a:cubicBezTo>
                    <a:pt x="605804" y="376181"/>
                    <a:pt x="599405" y="382572"/>
                    <a:pt x="591619" y="382572"/>
                  </a:cubicBezTo>
                  <a:lnTo>
                    <a:pt x="521653" y="382572"/>
                  </a:lnTo>
                  <a:lnTo>
                    <a:pt x="521653" y="419955"/>
                  </a:lnTo>
                  <a:lnTo>
                    <a:pt x="591619" y="419955"/>
                  </a:lnTo>
                  <a:cubicBezTo>
                    <a:pt x="599405" y="419955"/>
                    <a:pt x="605804" y="426346"/>
                    <a:pt x="605804" y="434227"/>
                  </a:cubicBezTo>
                  <a:cubicBezTo>
                    <a:pt x="605804" y="442002"/>
                    <a:pt x="599405" y="448393"/>
                    <a:pt x="591619" y="448393"/>
                  </a:cubicBezTo>
                  <a:lnTo>
                    <a:pt x="521653" y="448393"/>
                  </a:lnTo>
                  <a:lnTo>
                    <a:pt x="521653" y="506758"/>
                  </a:lnTo>
                  <a:cubicBezTo>
                    <a:pt x="521653" y="514640"/>
                    <a:pt x="515360" y="520924"/>
                    <a:pt x="507468" y="520924"/>
                  </a:cubicBezTo>
                  <a:lnTo>
                    <a:pt x="449020" y="520924"/>
                  </a:lnTo>
                  <a:lnTo>
                    <a:pt x="449020" y="590792"/>
                  </a:lnTo>
                  <a:cubicBezTo>
                    <a:pt x="449020" y="598567"/>
                    <a:pt x="442621" y="604957"/>
                    <a:pt x="434835" y="604957"/>
                  </a:cubicBezTo>
                  <a:cubicBezTo>
                    <a:pt x="426943" y="604957"/>
                    <a:pt x="420543" y="598567"/>
                    <a:pt x="420543" y="590792"/>
                  </a:cubicBezTo>
                  <a:lnTo>
                    <a:pt x="420543" y="520924"/>
                  </a:lnTo>
                  <a:lnTo>
                    <a:pt x="383107" y="520924"/>
                  </a:lnTo>
                  <a:lnTo>
                    <a:pt x="383107" y="590792"/>
                  </a:lnTo>
                  <a:cubicBezTo>
                    <a:pt x="383107" y="598567"/>
                    <a:pt x="376708" y="604957"/>
                    <a:pt x="368815" y="604957"/>
                  </a:cubicBezTo>
                  <a:cubicBezTo>
                    <a:pt x="361029" y="604957"/>
                    <a:pt x="354630" y="598567"/>
                    <a:pt x="354630" y="590792"/>
                  </a:cubicBezTo>
                  <a:lnTo>
                    <a:pt x="354630" y="520924"/>
                  </a:lnTo>
                  <a:lnTo>
                    <a:pt x="317087" y="520924"/>
                  </a:lnTo>
                  <a:lnTo>
                    <a:pt x="317087" y="590792"/>
                  </a:lnTo>
                  <a:cubicBezTo>
                    <a:pt x="317087" y="598567"/>
                    <a:pt x="310795" y="604957"/>
                    <a:pt x="302902" y="604957"/>
                  </a:cubicBezTo>
                  <a:cubicBezTo>
                    <a:pt x="295010" y="604957"/>
                    <a:pt x="288717" y="598567"/>
                    <a:pt x="288717" y="590792"/>
                  </a:cubicBezTo>
                  <a:lnTo>
                    <a:pt x="288717" y="520924"/>
                  </a:lnTo>
                  <a:lnTo>
                    <a:pt x="251174" y="520924"/>
                  </a:lnTo>
                  <a:lnTo>
                    <a:pt x="251174" y="590792"/>
                  </a:lnTo>
                  <a:cubicBezTo>
                    <a:pt x="251174" y="598567"/>
                    <a:pt x="244775" y="604957"/>
                    <a:pt x="236989" y="604957"/>
                  </a:cubicBezTo>
                  <a:cubicBezTo>
                    <a:pt x="229096" y="604957"/>
                    <a:pt x="222697" y="598567"/>
                    <a:pt x="222697" y="590792"/>
                  </a:cubicBezTo>
                  <a:lnTo>
                    <a:pt x="222697" y="520924"/>
                  </a:lnTo>
                  <a:lnTo>
                    <a:pt x="185261" y="520924"/>
                  </a:lnTo>
                  <a:lnTo>
                    <a:pt x="185261" y="590792"/>
                  </a:lnTo>
                  <a:cubicBezTo>
                    <a:pt x="185261" y="598567"/>
                    <a:pt x="178861" y="604957"/>
                    <a:pt x="170969" y="604957"/>
                  </a:cubicBezTo>
                  <a:cubicBezTo>
                    <a:pt x="163183" y="604957"/>
                    <a:pt x="156784" y="598567"/>
                    <a:pt x="156784" y="590792"/>
                  </a:cubicBezTo>
                  <a:lnTo>
                    <a:pt x="156784" y="520924"/>
                  </a:lnTo>
                  <a:lnTo>
                    <a:pt x="98336" y="520924"/>
                  </a:lnTo>
                  <a:cubicBezTo>
                    <a:pt x="90444" y="520924"/>
                    <a:pt x="84151" y="514640"/>
                    <a:pt x="84151" y="506758"/>
                  </a:cubicBezTo>
                  <a:lnTo>
                    <a:pt x="84151" y="448393"/>
                  </a:lnTo>
                  <a:lnTo>
                    <a:pt x="14185" y="448393"/>
                  </a:lnTo>
                  <a:cubicBezTo>
                    <a:pt x="6399" y="448393"/>
                    <a:pt x="0" y="442002"/>
                    <a:pt x="0" y="434227"/>
                  </a:cubicBezTo>
                  <a:cubicBezTo>
                    <a:pt x="0" y="426346"/>
                    <a:pt x="6399" y="419955"/>
                    <a:pt x="14185" y="419955"/>
                  </a:cubicBezTo>
                  <a:lnTo>
                    <a:pt x="84151" y="419955"/>
                  </a:lnTo>
                  <a:lnTo>
                    <a:pt x="84151" y="382572"/>
                  </a:lnTo>
                  <a:lnTo>
                    <a:pt x="14185" y="382572"/>
                  </a:lnTo>
                  <a:cubicBezTo>
                    <a:pt x="6399" y="382572"/>
                    <a:pt x="0" y="376181"/>
                    <a:pt x="0" y="368300"/>
                  </a:cubicBezTo>
                  <a:cubicBezTo>
                    <a:pt x="0" y="360525"/>
                    <a:pt x="6399" y="354134"/>
                    <a:pt x="14185" y="354134"/>
                  </a:cubicBezTo>
                  <a:lnTo>
                    <a:pt x="84151" y="354134"/>
                  </a:lnTo>
                  <a:lnTo>
                    <a:pt x="84151" y="316644"/>
                  </a:lnTo>
                  <a:lnTo>
                    <a:pt x="14185" y="316644"/>
                  </a:lnTo>
                  <a:cubicBezTo>
                    <a:pt x="6399" y="316644"/>
                    <a:pt x="0" y="310360"/>
                    <a:pt x="0" y="302479"/>
                  </a:cubicBezTo>
                  <a:cubicBezTo>
                    <a:pt x="0" y="294597"/>
                    <a:pt x="6399" y="288313"/>
                    <a:pt x="14185" y="288313"/>
                  </a:cubicBezTo>
                  <a:lnTo>
                    <a:pt x="84151" y="288313"/>
                  </a:lnTo>
                  <a:lnTo>
                    <a:pt x="84151" y="250823"/>
                  </a:lnTo>
                  <a:lnTo>
                    <a:pt x="14185" y="250823"/>
                  </a:lnTo>
                  <a:cubicBezTo>
                    <a:pt x="6399" y="250823"/>
                    <a:pt x="0" y="244433"/>
                    <a:pt x="0" y="236658"/>
                  </a:cubicBezTo>
                  <a:cubicBezTo>
                    <a:pt x="0" y="228776"/>
                    <a:pt x="6399" y="222386"/>
                    <a:pt x="14185" y="222386"/>
                  </a:cubicBezTo>
                  <a:lnTo>
                    <a:pt x="84151" y="222386"/>
                  </a:lnTo>
                  <a:lnTo>
                    <a:pt x="84151" y="185002"/>
                  </a:lnTo>
                  <a:lnTo>
                    <a:pt x="14185" y="185002"/>
                  </a:lnTo>
                  <a:cubicBezTo>
                    <a:pt x="6399" y="185002"/>
                    <a:pt x="0" y="178611"/>
                    <a:pt x="0" y="170730"/>
                  </a:cubicBezTo>
                  <a:cubicBezTo>
                    <a:pt x="0" y="162955"/>
                    <a:pt x="6399" y="156564"/>
                    <a:pt x="14185" y="156564"/>
                  </a:cubicBezTo>
                  <a:lnTo>
                    <a:pt x="84151" y="156564"/>
                  </a:lnTo>
                  <a:lnTo>
                    <a:pt x="84151" y="98199"/>
                  </a:lnTo>
                  <a:cubicBezTo>
                    <a:pt x="84151" y="90317"/>
                    <a:pt x="90444" y="84034"/>
                    <a:pt x="98336" y="84034"/>
                  </a:cubicBezTo>
                  <a:lnTo>
                    <a:pt x="156784" y="84034"/>
                  </a:lnTo>
                  <a:lnTo>
                    <a:pt x="156784" y="14165"/>
                  </a:lnTo>
                  <a:cubicBezTo>
                    <a:pt x="156784" y="6390"/>
                    <a:pt x="163183" y="0"/>
                    <a:pt x="170969" y="0"/>
                  </a:cubicBezTo>
                  <a:close/>
                </a:path>
              </a:pathLst>
            </a:custGeom>
            <a:solidFill>
              <a:schemeClr val="bg1"/>
            </a:solidFill>
            <a:ln>
              <a:noFill/>
            </a:ln>
          </p:spPr>
          <p:txBody>
            <a:bodyPr/>
            <a:lstStyle/>
            <a:p>
              <a:endParaRPr lang="zh-CN" altLang="en-US">
                <a:latin typeface="微软雅黑"/>
                <a:ea typeface="微软雅黑"/>
                <a:cs typeface="+mn-ea"/>
                <a:sym typeface="微软雅黑"/>
              </a:endParaRPr>
            </a:p>
          </p:txBody>
        </p:sp>
        <p:sp>
          <p:nvSpPr>
            <p:cNvPr id="45" name="chip_114696"/>
            <p:cNvSpPr>
              <a:spLocks noChangeAspect="1"/>
            </p:cNvSpPr>
            <p:nvPr/>
          </p:nvSpPr>
          <p:spPr bwMode="auto">
            <a:xfrm>
              <a:off x="15192" y="5614"/>
              <a:ext cx="613" cy="612"/>
            </a:xfrm>
            <a:custGeom>
              <a:avLst/>
              <a:gdLst>
                <a:gd name="connsiteX0" fmla="*/ 240627 w 605804"/>
                <a:gd name="connsiteY0" fmla="*/ 240240 h 604957"/>
                <a:gd name="connsiteX1" fmla="*/ 240627 w 605804"/>
                <a:gd name="connsiteY1" fmla="*/ 364647 h 604957"/>
                <a:gd name="connsiteX2" fmla="*/ 365179 w 605804"/>
                <a:gd name="connsiteY2" fmla="*/ 364647 h 604957"/>
                <a:gd name="connsiteX3" fmla="*/ 365179 w 605804"/>
                <a:gd name="connsiteY3" fmla="*/ 240240 h 604957"/>
                <a:gd name="connsiteX4" fmla="*/ 226444 w 605804"/>
                <a:gd name="connsiteY4" fmla="*/ 211908 h 604957"/>
                <a:gd name="connsiteX5" fmla="*/ 379361 w 605804"/>
                <a:gd name="connsiteY5" fmla="*/ 211908 h 604957"/>
                <a:gd name="connsiteX6" fmla="*/ 393544 w 605804"/>
                <a:gd name="connsiteY6" fmla="*/ 226074 h 604957"/>
                <a:gd name="connsiteX7" fmla="*/ 393544 w 605804"/>
                <a:gd name="connsiteY7" fmla="*/ 378813 h 604957"/>
                <a:gd name="connsiteX8" fmla="*/ 379361 w 605804"/>
                <a:gd name="connsiteY8" fmla="*/ 392979 h 604957"/>
                <a:gd name="connsiteX9" fmla="*/ 226444 w 605804"/>
                <a:gd name="connsiteY9" fmla="*/ 392979 h 604957"/>
                <a:gd name="connsiteX10" fmla="*/ 212261 w 605804"/>
                <a:gd name="connsiteY10" fmla="*/ 378813 h 604957"/>
                <a:gd name="connsiteX11" fmla="*/ 212261 w 605804"/>
                <a:gd name="connsiteY11" fmla="*/ 226074 h 604957"/>
                <a:gd name="connsiteX12" fmla="*/ 226444 w 605804"/>
                <a:gd name="connsiteY12" fmla="*/ 211908 h 604957"/>
                <a:gd name="connsiteX13" fmla="*/ 112522 w 605804"/>
                <a:gd name="connsiteY13" fmla="*/ 112364 h 604957"/>
                <a:gd name="connsiteX14" fmla="*/ 112522 w 605804"/>
                <a:gd name="connsiteY14" fmla="*/ 156564 h 604957"/>
                <a:gd name="connsiteX15" fmla="*/ 125107 w 605804"/>
                <a:gd name="connsiteY15" fmla="*/ 156564 h 604957"/>
                <a:gd name="connsiteX16" fmla="*/ 139292 w 605804"/>
                <a:gd name="connsiteY16" fmla="*/ 170730 h 604957"/>
                <a:gd name="connsiteX17" fmla="*/ 125107 w 605804"/>
                <a:gd name="connsiteY17" fmla="*/ 185002 h 604957"/>
                <a:gd name="connsiteX18" fmla="*/ 112522 w 605804"/>
                <a:gd name="connsiteY18" fmla="*/ 185002 h 604957"/>
                <a:gd name="connsiteX19" fmla="*/ 112522 w 605804"/>
                <a:gd name="connsiteY19" fmla="*/ 222386 h 604957"/>
                <a:gd name="connsiteX20" fmla="*/ 125107 w 605804"/>
                <a:gd name="connsiteY20" fmla="*/ 222386 h 604957"/>
                <a:gd name="connsiteX21" fmla="*/ 139292 w 605804"/>
                <a:gd name="connsiteY21" fmla="*/ 236658 h 604957"/>
                <a:gd name="connsiteX22" fmla="*/ 125107 w 605804"/>
                <a:gd name="connsiteY22" fmla="*/ 250823 h 604957"/>
                <a:gd name="connsiteX23" fmla="*/ 112522 w 605804"/>
                <a:gd name="connsiteY23" fmla="*/ 250823 h 604957"/>
                <a:gd name="connsiteX24" fmla="*/ 112522 w 605804"/>
                <a:gd name="connsiteY24" fmla="*/ 288313 h 604957"/>
                <a:gd name="connsiteX25" fmla="*/ 125107 w 605804"/>
                <a:gd name="connsiteY25" fmla="*/ 288313 h 604957"/>
                <a:gd name="connsiteX26" fmla="*/ 139292 w 605804"/>
                <a:gd name="connsiteY26" fmla="*/ 302479 h 604957"/>
                <a:gd name="connsiteX27" fmla="*/ 125107 w 605804"/>
                <a:gd name="connsiteY27" fmla="*/ 316644 h 604957"/>
                <a:gd name="connsiteX28" fmla="*/ 112522 w 605804"/>
                <a:gd name="connsiteY28" fmla="*/ 316644 h 604957"/>
                <a:gd name="connsiteX29" fmla="*/ 112522 w 605804"/>
                <a:gd name="connsiteY29" fmla="*/ 354134 h 604957"/>
                <a:gd name="connsiteX30" fmla="*/ 125107 w 605804"/>
                <a:gd name="connsiteY30" fmla="*/ 354134 h 604957"/>
                <a:gd name="connsiteX31" fmla="*/ 139292 w 605804"/>
                <a:gd name="connsiteY31" fmla="*/ 368300 h 604957"/>
                <a:gd name="connsiteX32" fmla="*/ 125107 w 605804"/>
                <a:gd name="connsiteY32" fmla="*/ 382572 h 604957"/>
                <a:gd name="connsiteX33" fmla="*/ 112522 w 605804"/>
                <a:gd name="connsiteY33" fmla="*/ 382572 h 604957"/>
                <a:gd name="connsiteX34" fmla="*/ 112522 w 605804"/>
                <a:gd name="connsiteY34" fmla="*/ 419955 h 604957"/>
                <a:gd name="connsiteX35" fmla="*/ 125107 w 605804"/>
                <a:gd name="connsiteY35" fmla="*/ 419955 h 604957"/>
                <a:gd name="connsiteX36" fmla="*/ 139292 w 605804"/>
                <a:gd name="connsiteY36" fmla="*/ 434227 h 604957"/>
                <a:gd name="connsiteX37" fmla="*/ 125107 w 605804"/>
                <a:gd name="connsiteY37" fmla="*/ 448393 h 604957"/>
                <a:gd name="connsiteX38" fmla="*/ 112522 w 605804"/>
                <a:gd name="connsiteY38" fmla="*/ 448393 h 604957"/>
                <a:gd name="connsiteX39" fmla="*/ 112522 w 605804"/>
                <a:gd name="connsiteY39" fmla="*/ 492593 h 604957"/>
                <a:gd name="connsiteX40" fmla="*/ 156784 w 605804"/>
                <a:gd name="connsiteY40" fmla="*/ 492593 h 604957"/>
                <a:gd name="connsiteX41" fmla="*/ 156784 w 605804"/>
                <a:gd name="connsiteY41" fmla="*/ 480025 h 604957"/>
                <a:gd name="connsiteX42" fmla="*/ 170969 w 605804"/>
                <a:gd name="connsiteY42" fmla="*/ 465860 h 604957"/>
                <a:gd name="connsiteX43" fmla="*/ 185261 w 605804"/>
                <a:gd name="connsiteY43" fmla="*/ 480025 h 604957"/>
                <a:gd name="connsiteX44" fmla="*/ 185261 w 605804"/>
                <a:gd name="connsiteY44" fmla="*/ 492593 h 604957"/>
                <a:gd name="connsiteX45" fmla="*/ 222697 w 605804"/>
                <a:gd name="connsiteY45" fmla="*/ 492593 h 604957"/>
                <a:gd name="connsiteX46" fmla="*/ 222697 w 605804"/>
                <a:gd name="connsiteY46" fmla="*/ 480025 h 604957"/>
                <a:gd name="connsiteX47" fmla="*/ 236989 w 605804"/>
                <a:gd name="connsiteY47" fmla="*/ 465860 h 604957"/>
                <a:gd name="connsiteX48" fmla="*/ 251174 w 605804"/>
                <a:gd name="connsiteY48" fmla="*/ 480025 h 604957"/>
                <a:gd name="connsiteX49" fmla="*/ 251174 w 605804"/>
                <a:gd name="connsiteY49" fmla="*/ 492593 h 604957"/>
                <a:gd name="connsiteX50" fmla="*/ 288717 w 605804"/>
                <a:gd name="connsiteY50" fmla="*/ 492593 h 604957"/>
                <a:gd name="connsiteX51" fmla="*/ 288717 w 605804"/>
                <a:gd name="connsiteY51" fmla="*/ 480025 h 604957"/>
                <a:gd name="connsiteX52" fmla="*/ 302902 w 605804"/>
                <a:gd name="connsiteY52" fmla="*/ 465860 h 604957"/>
                <a:gd name="connsiteX53" fmla="*/ 317087 w 605804"/>
                <a:gd name="connsiteY53" fmla="*/ 480025 h 604957"/>
                <a:gd name="connsiteX54" fmla="*/ 317087 w 605804"/>
                <a:gd name="connsiteY54" fmla="*/ 492593 h 604957"/>
                <a:gd name="connsiteX55" fmla="*/ 354630 w 605804"/>
                <a:gd name="connsiteY55" fmla="*/ 492593 h 604957"/>
                <a:gd name="connsiteX56" fmla="*/ 354630 w 605804"/>
                <a:gd name="connsiteY56" fmla="*/ 480025 h 604957"/>
                <a:gd name="connsiteX57" fmla="*/ 368815 w 605804"/>
                <a:gd name="connsiteY57" fmla="*/ 465860 h 604957"/>
                <a:gd name="connsiteX58" fmla="*/ 383107 w 605804"/>
                <a:gd name="connsiteY58" fmla="*/ 480025 h 604957"/>
                <a:gd name="connsiteX59" fmla="*/ 383107 w 605804"/>
                <a:gd name="connsiteY59" fmla="*/ 492593 h 604957"/>
                <a:gd name="connsiteX60" fmla="*/ 420543 w 605804"/>
                <a:gd name="connsiteY60" fmla="*/ 492593 h 604957"/>
                <a:gd name="connsiteX61" fmla="*/ 420543 w 605804"/>
                <a:gd name="connsiteY61" fmla="*/ 480025 h 604957"/>
                <a:gd name="connsiteX62" fmla="*/ 434835 w 605804"/>
                <a:gd name="connsiteY62" fmla="*/ 465860 h 604957"/>
                <a:gd name="connsiteX63" fmla="*/ 449020 w 605804"/>
                <a:gd name="connsiteY63" fmla="*/ 480025 h 604957"/>
                <a:gd name="connsiteX64" fmla="*/ 449020 w 605804"/>
                <a:gd name="connsiteY64" fmla="*/ 492593 h 604957"/>
                <a:gd name="connsiteX65" fmla="*/ 493282 w 605804"/>
                <a:gd name="connsiteY65" fmla="*/ 492593 h 604957"/>
                <a:gd name="connsiteX66" fmla="*/ 493282 w 605804"/>
                <a:gd name="connsiteY66" fmla="*/ 448393 h 604957"/>
                <a:gd name="connsiteX67" fmla="*/ 480697 w 605804"/>
                <a:gd name="connsiteY67" fmla="*/ 448393 h 604957"/>
                <a:gd name="connsiteX68" fmla="*/ 466512 w 605804"/>
                <a:gd name="connsiteY68" fmla="*/ 434227 h 604957"/>
                <a:gd name="connsiteX69" fmla="*/ 480697 w 605804"/>
                <a:gd name="connsiteY69" fmla="*/ 419955 h 604957"/>
                <a:gd name="connsiteX70" fmla="*/ 493282 w 605804"/>
                <a:gd name="connsiteY70" fmla="*/ 419955 h 604957"/>
                <a:gd name="connsiteX71" fmla="*/ 493282 w 605804"/>
                <a:gd name="connsiteY71" fmla="*/ 382572 h 604957"/>
                <a:gd name="connsiteX72" fmla="*/ 480697 w 605804"/>
                <a:gd name="connsiteY72" fmla="*/ 382572 h 604957"/>
                <a:gd name="connsiteX73" fmla="*/ 466512 w 605804"/>
                <a:gd name="connsiteY73" fmla="*/ 368300 h 604957"/>
                <a:gd name="connsiteX74" fmla="*/ 480697 w 605804"/>
                <a:gd name="connsiteY74" fmla="*/ 354134 h 604957"/>
                <a:gd name="connsiteX75" fmla="*/ 493282 w 605804"/>
                <a:gd name="connsiteY75" fmla="*/ 354134 h 604957"/>
                <a:gd name="connsiteX76" fmla="*/ 493282 w 605804"/>
                <a:gd name="connsiteY76" fmla="*/ 316644 h 604957"/>
                <a:gd name="connsiteX77" fmla="*/ 480697 w 605804"/>
                <a:gd name="connsiteY77" fmla="*/ 316644 h 604957"/>
                <a:gd name="connsiteX78" fmla="*/ 466512 w 605804"/>
                <a:gd name="connsiteY78" fmla="*/ 302479 h 604957"/>
                <a:gd name="connsiteX79" fmla="*/ 480697 w 605804"/>
                <a:gd name="connsiteY79" fmla="*/ 288313 h 604957"/>
                <a:gd name="connsiteX80" fmla="*/ 493282 w 605804"/>
                <a:gd name="connsiteY80" fmla="*/ 288313 h 604957"/>
                <a:gd name="connsiteX81" fmla="*/ 493282 w 605804"/>
                <a:gd name="connsiteY81" fmla="*/ 250823 h 604957"/>
                <a:gd name="connsiteX82" fmla="*/ 480697 w 605804"/>
                <a:gd name="connsiteY82" fmla="*/ 250823 h 604957"/>
                <a:gd name="connsiteX83" fmla="*/ 466512 w 605804"/>
                <a:gd name="connsiteY83" fmla="*/ 236658 h 604957"/>
                <a:gd name="connsiteX84" fmla="*/ 480697 w 605804"/>
                <a:gd name="connsiteY84" fmla="*/ 222386 h 604957"/>
                <a:gd name="connsiteX85" fmla="*/ 493282 w 605804"/>
                <a:gd name="connsiteY85" fmla="*/ 222386 h 604957"/>
                <a:gd name="connsiteX86" fmla="*/ 493282 w 605804"/>
                <a:gd name="connsiteY86" fmla="*/ 185002 h 604957"/>
                <a:gd name="connsiteX87" fmla="*/ 480697 w 605804"/>
                <a:gd name="connsiteY87" fmla="*/ 185002 h 604957"/>
                <a:gd name="connsiteX88" fmla="*/ 466512 w 605804"/>
                <a:gd name="connsiteY88" fmla="*/ 170730 h 604957"/>
                <a:gd name="connsiteX89" fmla="*/ 480697 w 605804"/>
                <a:gd name="connsiteY89" fmla="*/ 156564 h 604957"/>
                <a:gd name="connsiteX90" fmla="*/ 493282 w 605804"/>
                <a:gd name="connsiteY90" fmla="*/ 156564 h 604957"/>
                <a:gd name="connsiteX91" fmla="*/ 493282 w 605804"/>
                <a:gd name="connsiteY91" fmla="*/ 112364 h 604957"/>
                <a:gd name="connsiteX92" fmla="*/ 449020 w 605804"/>
                <a:gd name="connsiteY92" fmla="*/ 112364 h 604957"/>
                <a:gd name="connsiteX93" fmla="*/ 449020 w 605804"/>
                <a:gd name="connsiteY93" fmla="*/ 124932 h 604957"/>
                <a:gd name="connsiteX94" fmla="*/ 434835 w 605804"/>
                <a:gd name="connsiteY94" fmla="*/ 139097 h 604957"/>
                <a:gd name="connsiteX95" fmla="*/ 420543 w 605804"/>
                <a:gd name="connsiteY95" fmla="*/ 124932 h 604957"/>
                <a:gd name="connsiteX96" fmla="*/ 420543 w 605804"/>
                <a:gd name="connsiteY96" fmla="*/ 112364 h 604957"/>
                <a:gd name="connsiteX97" fmla="*/ 383107 w 605804"/>
                <a:gd name="connsiteY97" fmla="*/ 112364 h 604957"/>
                <a:gd name="connsiteX98" fmla="*/ 383107 w 605804"/>
                <a:gd name="connsiteY98" fmla="*/ 124932 h 604957"/>
                <a:gd name="connsiteX99" fmla="*/ 368815 w 605804"/>
                <a:gd name="connsiteY99" fmla="*/ 139097 h 604957"/>
                <a:gd name="connsiteX100" fmla="*/ 354630 w 605804"/>
                <a:gd name="connsiteY100" fmla="*/ 124932 h 604957"/>
                <a:gd name="connsiteX101" fmla="*/ 354630 w 605804"/>
                <a:gd name="connsiteY101" fmla="*/ 112364 h 604957"/>
                <a:gd name="connsiteX102" fmla="*/ 317087 w 605804"/>
                <a:gd name="connsiteY102" fmla="*/ 112364 h 604957"/>
                <a:gd name="connsiteX103" fmla="*/ 317087 w 605804"/>
                <a:gd name="connsiteY103" fmla="*/ 124932 h 604957"/>
                <a:gd name="connsiteX104" fmla="*/ 302902 w 605804"/>
                <a:gd name="connsiteY104" fmla="*/ 139097 h 604957"/>
                <a:gd name="connsiteX105" fmla="*/ 288717 w 605804"/>
                <a:gd name="connsiteY105" fmla="*/ 124932 h 604957"/>
                <a:gd name="connsiteX106" fmla="*/ 288717 w 605804"/>
                <a:gd name="connsiteY106" fmla="*/ 112364 h 604957"/>
                <a:gd name="connsiteX107" fmla="*/ 251174 w 605804"/>
                <a:gd name="connsiteY107" fmla="*/ 112364 h 604957"/>
                <a:gd name="connsiteX108" fmla="*/ 251174 w 605804"/>
                <a:gd name="connsiteY108" fmla="*/ 124932 h 604957"/>
                <a:gd name="connsiteX109" fmla="*/ 236989 w 605804"/>
                <a:gd name="connsiteY109" fmla="*/ 139097 h 604957"/>
                <a:gd name="connsiteX110" fmla="*/ 222697 w 605804"/>
                <a:gd name="connsiteY110" fmla="*/ 124932 h 604957"/>
                <a:gd name="connsiteX111" fmla="*/ 222697 w 605804"/>
                <a:gd name="connsiteY111" fmla="*/ 112364 h 604957"/>
                <a:gd name="connsiteX112" fmla="*/ 185261 w 605804"/>
                <a:gd name="connsiteY112" fmla="*/ 112364 h 604957"/>
                <a:gd name="connsiteX113" fmla="*/ 185261 w 605804"/>
                <a:gd name="connsiteY113" fmla="*/ 124932 h 604957"/>
                <a:gd name="connsiteX114" fmla="*/ 170969 w 605804"/>
                <a:gd name="connsiteY114" fmla="*/ 139097 h 604957"/>
                <a:gd name="connsiteX115" fmla="*/ 156784 w 605804"/>
                <a:gd name="connsiteY115" fmla="*/ 124932 h 604957"/>
                <a:gd name="connsiteX116" fmla="*/ 156784 w 605804"/>
                <a:gd name="connsiteY116" fmla="*/ 112364 h 604957"/>
                <a:gd name="connsiteX117" fmla="*/ 170969 w 605804"/>
                <a:gd name="connsiteY117" fmla="*/ 0 h 604957"/>
                <a:gd name="connsiteX118" fmla="*/ 185261 w 605804"/>
                <a:gd name="connsiteY118" fmla="*/ 14165 h 604957"/>
                <a:gd name="connsiteX119" fmla="*/ 185261 w 605804"/>
                <a:gd name="connsiteY119" fmla="*/ 84034 h 604957"/>
                <a:gd name="connsiteX120" fmla="*/ 222697 w 605804"/>
                <a:gd name="connsiteY120" fmla="*/ 84034 h 604957"/>
                <a:gd name="connsiteX121" fmla="*/ 222697 w 605804"/>
                <a:gd name="connsiteY121" fmla="*/ 14165 h 604957"/>
                <a:gd name="connsiteX122" fmla="*/ 236989 w 605804"/>
                <a:gd name="connsiteY122" fmla="*/ 0 h 604957"/>
                <a:gd name="connsiteX123" fmla="*/ 251174 w 605804"/>
                <a:gd name="connsiteY123" fmla="*/ 14165 h 604957"/>
                <a:gd name="connsiteX124" fmla="*/ 251174 w 605804"/>
                <a:gd name="connsiteY124" fmla="*/ 84034 h 604957"/>
                <a:gd name="connsiteX125" fmla="*/ 288717 w 605804"/>
                <a:gd name="connsiteY125" fmla="*/ 84034 h 604957"/>
                <a:gd name="connsiteX126" fmla="*/ 288717 w 605804"/>
                <a:gd name="connsiteY126" fmla="*/ 14165 h 604957"/>
                <a:gd name="connsiteX127" fmla="*/ 302902 w 605804"/>
                <a:gd name="connsiteY127" fmla="*/ 0 h 604957"/>
                <a:gd name="connsiteX128" fmla="*/ 317087 w 605804"/>
                <a:gd name="connsiteY128" fmla="*/ 14165 h 604957"/>
                <a:gd name="connsiteX129" fmla="*/ 317087 w 605804"/>
                <a:gd name="connsiteY129" fmla="*/ 84034 h 604957"/>
                <a:gd name="connsiteX130" fmla="*/ 354630 w 605804"/>
                <a:gd name="connsiteY130" fmla="*/ 84034 h 604957"/>
                <a:gd name="connsiteX131" fmla="*/ 354630 w 605804"/>
                <a:gd name="connsiteY131" fmla="*/ 14165 h 604957"/>
                <a:gd name="connsiteX132" fmla="*/ 368815 w 605804"/>
                <a:gd name="connsiteY132" fmla="*/ 0 h 604957"/>
                <a:gd name="connsiteX133" fmla="*/ 383107 w 605804"/>
                <a:gd name="connsiteY133" fmla="*/ 14165 h 604957"/>
                <a:gd name="connsiteX134" fmla="*/ 383107 w 605804"/>
                <a:gd name="connsiteY134" fmla="*/ 84034 h 604957"/>
                <a:gd name="connsiteX135" fmla="*/ 420543 w 605804"/>
                <a:gd name="connsiteY135" fmla="*/ 84034 h 604957"/>
                <a:gd name="connsiteX136" fmla="*/ 420543 w 605804"/>
                <a:gd name="connsiteY136" fmla="*/ 14165 h 604957"/>
                <a:gd name="connsiteX137" fmla="*/ 434835 w 605804"/>
                <a:gd name="connsiteY137" fmla="*/ 0 h 604957"/>
                <a:gd name="connsiteX138" fmla="*/ 449020 w 605804"/>
                <a:gd name="connsiteY138" fmla="*/ 14165 h 604957"/>
                <a:gd name="connsiteX139" fmla="*/ 449020 w 605804"/>
                <a:gd name="connsiteY139" fmla="*/ 84034 h 604957"/>
                <a:gd name="connsiteX140" fmla="*/ 507468 w 605804"/>
                <a:gd name="connsiteY140" fmla="*/ 84034 h 604957"/>
                <a:gd name="connsiteX141" fmla="*/ 521653 w 605804"/>
                <a:gd name="connsiteY141" fmla="*/ 98199 h 604957"/>
                <a:gd name="connsiteX142" fmla="*/ 521653 w 605804"/>
                <a:gd name="connsiteY142" fmla="*/ 156564 h 604957"/>
                <a:gd name="connsiteX143" fmla="*/ 591619 w 605804"/>
                <a:gd name="connsiteY143" fmla="*/ 156564 h 604957"/>
                <a:gd name="connsiteX144" fmla="*/ 605804 w 605804"/>
                <a:gd name="connsiteY144" fmla="*/ 170730 h 604957"/>
                <a:gd name="connsiteX145" fmla="*/ 591619 w 605804"/>
                <a:gd name="connsiteY145" fmla="*/ 185002 h 604957"/>
                <a:gd name="connsiteX146" fmla="*/ 521653 w 605804"/>
                <a:gd name="connsiteY146" fmla="*/ 185002 h 604957"/>
                <a:gd name="connsiteX147" fmla="*/ 521653 w 605804"/>
                <a:gd name="connsiteY147" fmla="*/ 222386 h 604957"/>
                <a:gd name="connsiteX148" fmla="*/ 591619 w 605804"/>
                <a:gd name="connsiteY148" fmla="*/ 222386 h 604957"/>
                <a:gd name="connsiteX149" fmla="*/ 605804 w 605804"/>
                <a:gd name="connsiteY149" fmla="*/ 236658 h 604957"/>
                <a:gd name="connsiteX150" fmla="*/ 591619 w 605804"/>
                <a:gd name="connsiteY150" fmla="*/ 250823 h 604957"/>
                <a:gd name="connsiteX151" fmla="*/ 521653 w 605804"/>
                <a:gd name="connsiteY151" fmla="*/ 250823 h 604957"/>
                <a:gd name="connsiteX152" fmla="*/ 521653 w 605804"/>
                <a:gd name="connsiteY152" fmla="*/ 288313 h 604957"/>
                <a:gd name="connsiteX153" fmla="*/ 591619 w 605804"/>
                <a:gd name="connsiteY153" fmla="*/ 288313 h 604957"/>
                <a:gd name="connsiteX154" fmla="*/ 605804 w 605804"/>
                <a:gd name="connsiteY154" fmla="*/ 302479 h 604957"/>
                <a:gd name="connsiteX155" fmla="*/ 591619 w 605804"/>
                <a:gd name="connsiteY155" fmla="*/ 316644 h 604957"/>
                <a:gd name="connsiteX156" fmla="*/ 521653 w 605804"/>
                <a:gd name="connsiteY156" fmla="*/ 316644 h 604957"/>
                <a:gd name="connsiteX157" fmla="*/ 521653 w 605804"/>
                <a:gd name="connsiteY157" fmla="*/ 354134 h 604957"/>
                <a:gd name="connsiteX158" fmla="*/ 591619 w 605804"/>
                <a:gd name="connsiteY158" fmla="*/ 354134 h 604957"/>
                <a:gd name="connsiteX159" fmla="*/ 605804 w 605804"/>
                <a:gd name="connsiteY159" fmla="*/ 368300 h 604957"/>
                <a:gd name="connsiteX160" fmla="*/ 591619 w 605804"/>
                <a:gd name="connsiteY160" fmla="*/ 382572 h 604957"/>
                <a:gd name="connsiteX161" fmla="*/ 521653 w 605804"/>
                <a:gd name="connsiteY161" fmla="*/ 382572 h 604957"/>
                <a:gd name="connsiteX162" fmla="*/ 521653 w 605804"/>
                <a:gd name="connsiteY162" fmla="*/ 419955 h 604957"/>
                <a:gd name="connsiteX163" fmla="*/ 591619 w 605804"/>
                <a:gd name="connsiteY163" fmla="*/ 419955 h 604957"/>
                <a:gd name="connsiteX164" fmla="*/ 605804 w 605804"/>
                <a:gd name="connsiteY164" fmla="*/ 434227 h 604957"/>
                <a:gd name="connsiteX165" fmla="*/ 591619 w 605804"/>
                <a:gd name="connsiteY165" fmla="*/ 448393 h 604957"/>
                <a:gd name="connsiteX166" fmla="*/ 521653 w 605804"/>
                <a:gd name="connsiteY166" fmla="*/ 448393 h 604957"/>
                <a:gd name="connsiteX167" fmla="*/ 521653 w 605804"/>
                <a:gd name="connsiteY167" fmla="*/ 506758 h 604957"/>
                <a:gd name="connsiteX168" fmla="*/ 507468 w 605804"/>
                <a:gd name="connsiteY168" fmla="*/ 520924 h 604957"/>
                <a:gd name="connsiteX169" fmla="*/ 449020 w 605804"/>
                <a:gd name="connsiteY169" fmla="*/ 520924 h 604957"/>
                <a:gd name="connsiteX170" fmla="*/ 449020 w 605804"/>
                <a:gd name="connsiteY170" fmla="*/ 590792 h 604957"/>
                <a:gd name="connsiteX171" fmla="*/ 434835 w 605804"/>
                <a:gd name="connsiteY171" fmla="*/ 604957 h 604957"/>
                <a:gd name="connsiteX172" fmla="*/ 420543 w 605804"/>
                <a:gd name="connsiteY172" fmla="*/ 590792 h 604957"/>
                <a:gd name="connsiteX173" fmla="*/ 420543 w 605804"/>
                <a:gd name="connsiteY173" fmla="*/ 520924 h 604957"/>
                <a:gd name="connsiteX174" fmla="*/ 383107 w 605804"/>
                <a:gd name="connsiteY174" fmla="*/ 520924 h 604957"/>
                <a:gd name="connsiteX175" fmla="*/ 383107 w 605804"/>
                <a:gd name="connsiteY175" fmla="*/ 590792 h 604957"/>
                <a:gd name="connsiteX176" fmla="*/ 368815 w 605804"/>
                <a:gd name="connsiteY176" fmla="*/ 604957 h 604957"/>
                <a:gd name="connsiteX177" fmla="*/ 354630 w 605804"/>
                <a:gd name="connsiteY177" fmla="*/ 590792 h 604957"/>
                <a:gd name="connsiteX178" fmla="*/ 354630 w 605804"/>
                <a:gd name="connsiteY178" fmla="*/ 520924 h 604957"/>
                <a:gd name="connsiteX179" fmla="*/ 317087 w 605804"/>
                <a:gd name="connsiteY179" fmla="*/ 520924 h 604957"/>
                <a:gd name="connsiteX180" fmla="*/ 317087 w 605804"/>
                <a:gd name="connsiteY180" fmla="*/ 590792 h 604957"/>
                <a:gd name="connsiteX181" fmla="*/ 302902 w 605804"/>
                <a:gd name="connsiteY181" fmla="*/ 604957 h 604957"/>
                <a:gd name="connsiteX182" fmla="*/ 288717 w 605804"/>
                <a:gd name="connsiteY182" fmla="*/ 590792 h 604957"/>
                <a:gd name="connsiteX183" fmla="*/ 288717 w 605804"/>
                <a:gd name="connsiteY183" fmla="*/ 520924 h 604957"/>
                <a:gd name="connsiteX184" fmla="*/ 251174 w 605804"/>
                <a:gd name="connsiteY184" fmla="*/ 520924 h 604957"/>
                <a:gd name="connsiteX185" fmla="*/ 251174 w 605804"/>
                <a:gd name="connsiteY185" fmla="*/ 590792 h 604957"/>
                <a:gd name="connsiteX186" fmla="*/ 236989 w 605804"/>
                <a:gd name="connsiteY186" fmla="*/ 604957 h 604957"/>
                <a:gd name="connsiteX187" fmla="*/ 222697 w 605804"/>
                <a:gd name="connsiteY187" fmla="*/ 590792 h 604957"/>
                <a:gd name="connsiteX188" fmla="*/ 222697 w 605804"/>
                <a:gd name="connsiteY188" fmla="*/ 520924 h 604957"/>
                <a:gd name="connsiteX189" fmla="*/ 185261 w 605804"/>
                <a:gd name="connsiteY189" fmla="*/ 520924 h 604957"/>
                <a:gd name="connsiteX190" fmla="*/ 185261 w 605804"/>
                <a:gd name="connsiteY190" fmla="*/ 590792 h 604957"/>
                <a:gd name="connsiteX191" fmla="*/ 170969 w 605804"/>
                <a:gd name="connsiteY191" fmla="*/ 604957 h 604957"/>
                <a:gd name="connsiteX192" fmla="*/ 156784 w 605804"/>
                <a:gd name="connsiteY192" fmla="*/ 590792 h 604957"/>
                <a:gd name="connsiteX193" fmla="*/ 156784 w 605804"/>
                <a:gd name="connsiteY193" fmla="*/ 520924 h 604957"/>
                <a:gd name="connsiteX194" fmla="*/ 98336 w 605804"/>
                <a:gd name="connsiteY194" fmla="*/ 520924 h 604957"/>
                <a:gd name="connsiteX195" fmla="*/ 84151 w 605804"/>
                <a:gd name="connsiteY195" fmla="*/ 506758 h 604957"/>
                <a:gd name="connsiteX196" fmla="*/ 84151 w 605804"/>
                <a:gd name="connsiteY196" fmla="*/ 448393 h 604957"/>
                <a:gd name="connsiteX197" fmla="*/ 14185 w 605804"/>
                <a:gd name="connsiteY197" fmla="*/ 448393 h 604957"/>
                <a:gd name="connsiteX198" fmla="*/ 0 w 605804"/>
                <a:gd name="connsiteY198" fmla="*/ 434227 h 604957"/>
                <a:gd name="connsiteX199" fmla="*/ 14185 w 605804"/>
                <a:gd name="connsiteY199" fmla="*/ 419955 h 604957"/>
                <a:gd name="connsiteX200" fmla="*/ 84151 w 605804"/>
                <a:gd name="connsiteY200" fmla="*/ 419955 h 604957"/>
                <a:gd name="connsiteX201" fmla="*/ 84151 w 605804"/>
                <a:gd name="connsiteY201" fmla="*/ 382572 h 604957"/>
                <a:gd name="connsiteX202" fmla="*/ 14185 w 605804"/>
                <a:gd name="connsiteY202" fmla="*/ 382572 h 604957"/>
                <a:gd name="connsiteX203" fmla="*/ 0 w 605804"/>
                <a:gd name="connsiteY203" fmla="*/ 368300 h 604957"/>
                <a:gd name="connsiteX204" fmla="*/ 14185 w 605804"/>
                <a:gd name="connsiteY204" fmla="*/ 354134 h 604957"/>
                <a:gd name="connsiteX205" fmla="*/ 84151 w 605804"/>
                <a:gd name="connsiteY205" fmla="*/ 354134 h 604957"/>
                <a:gd name="connsiteX206" fmla="*/ 84151 w 605804"/>
                <a:gd name="connsiteY206" fmla="*/ 316644 h 604957"/>
                <a:gd name="connsiteX207" fmla="*/ 14185 w 605804"/>
                <a:gd name="connsiteY207" fmla="*/ 316644 h 604957"/>
                <a:gd name="connsiteX208" fmla="*/ 0 w 605804"/>
                <a:gd name="connsiteY208" fmla="*/ 302479 h 604957"/>
                <a:gd name="connsiteX209" fmla="*/ 14185 w 605804"/>
                <a:gd name="connsiteY209" fmla="*/ 288313 h 604957"/>
                <a:gd name="connsiteX210" fmla="*/ 84151 w 605804"/>
                <a:gd name="connsiteY210" fmla="*/ 288313 h 604957"/>
                <a:gd name="connsiteX211" fmla="*/ 84151 w 605804"/>
                <a:gd name="connsiteY211" fmla="*/ 250823 h 604957"/>
                <a:gd name="connsiteX212" fmla="*/ 14185 w 605804"/>
                <a:gd name="connsiteY212" fmla="*/ 250823 h 604957"/>
                <a:gd name="connsiteX213" fmla="*/ 0 w 605804"/>
                <a:gd name="connsiteY213" fmla="*/ 236658 h 604957"/>
                <a:gd name="connsiteX214" fmla="*/ 14185 w 605804"/>
                <a:gd name="connsiteY214" fmla="*/ 222386 h 604957"/>
                <a:gd name="connsiteX215" fmla="*/ 84151 w 605804"/>
                <a:gd name="connsiteY215" fmla="*/ 222386 h 604957"/>
                <a:gd name="connsiteX216" fmla="*/ 84151 w 605804"/>
                <a:gd name="connsiteY216" fmla="*/ 185002 h 604957"/>
                <a:gd name="connsiteX217" fmla="*/ 14185 w 605804"/>
                <a:gd name="connsiteY217" fmla="*/ 185002 h 604957"/>
                <a:gd name="connsiteX218" fmla="*/ 0 w 605804"/>
                <a:gd name="connsiteY218" fmla="*/ 170730 h 604957"/>
                <a:gd name="connsiteX219" fmla="*/ 14185 w 605804"/>
                <a:gd name="connsiteY219" fmla="*/ 156564 h 604957"/>
                <a:gd name="connsiteX220" fmla="*/ 84151 w 605804"/>
                <a:gd name="connsiteY220" fmla="*/ 156564 h 604957"/>
                <a:gd name="connsiteX221" fmla="*/ 84151 w 605804"/>
                <a:gd name="connsiteY221" fmla="*/ 98199 h 604957"/>
                <a:gd name="connsiteX222" fmla="*/ 98336 w 605804"/>
                <a:gd name="connsiteY222" fmla="*/ 84034 h 604957"/>
                <a:gd name="connsiteX223" fmla="*/ 156784 w 605804"/>
                <a:gd name="connsiteY223" fmla="*/ 84034 h 604957"/>
                <a:gd name="connsiteX224" fmla="*/ 156784 w 605804"/>
                <a:gd name="connsiteY224" fmla="*/ 14165 h 604957"/>
                <a:gd name="connsiteX225" fmla="*/ 170969 w 605804"/>
                <a:gd name="connsiteY225"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605804" h="604957">
                  <a:moveTo>
                    <a:pt x="240627" y="240240"/>
                  </a:moveTo>
                  <a:lnTo>
                    <a:pt x="240627" y="364647"/>
                  </a:lnTo>
                  <a:lnTo>
                    <a:pt x="365179" y="364647"/>
                  </a:lnTo>
                  <a:lnTo>
                    <a:pt x="365179" y="240240"/>
                  </a:lnTo>
                  <a:close/>
                  <a:moveTo>
                    <a:pt x="226444" y="211908"/>
                  </a:moveTo>
                  <a:lnTo>
                    <a:pt x="379361" y="211908"/>
                  </a:lnTo>
                  <a:cubicBezTo>
                    <a:pt x="387253" y="211908"/>
                    <a:pt x="393544" y="218192"/>
                    <a:pt x="393544" y="226074"/>
                  </a:cubicBezTo>
                  <a:lnTo>
                    <a:pt x="393544" y="378813"/>
                  </a:lnTo>
                  <a:cubicBezTo>
                    <a:pt x="393544" y="386695"/>
                    <a:pt x="387253" y="392979"/>
                    <a:pt x="379361" y="392979"/>
                  </a:cubicBezTo>
                  <a:lnTo>
                    <a:pt x="226444" y="392979"/>
                  </a:lnTo>
                  <a:cubicBezTo>
                    <a:pt x="218553" y="392979"/>
                    <a:pt x="212261" y="386695"/>
                    <a:pt x="212261" y="378813"/>
                  </a:cubicBezTo>
                  <a:lnTo>
                    <a:pt x="212261" y="226074"/>
                  </a:lnTo>
                  <a:cubicBezTo>
                    <a:pt x="212261" y="218192"/>
                    <a:pt x="218553" y="211908"/>
                    <a:pt x="226444" y="211908"/>
                  </a:cubicBezTo>
                  <a:close/>
                  <a:moveTo>
                    <a:pt x="112522" y="112364"/>
                  </a:moveTo>
                  <a:lnTo>
                    <a:pt x="112522" y="156564"/>
                  </a:lnTo>
                  <a:lnTo>
                    <a:pt x="125107" y="156564"/>
                  </a:lnTo>
                  <a:cubicBezTo>
                    <a:pt x="132999" y="156564"/>
                    <a:pt x="139292" y="162955"/>
                    <a:pt x="139292" y="170730"/>
                  </a:cubicBezTo>
                  <a:cubicBezTo>
                    <a:pt x="139292" y="178611"/>
                    <a:pt x="132999" y="185002"/>
                    <a:pt x="125107" y="185002"/>
                  </a:cubicBezTo>
                  <a:lnTo>
                    <a:pt x="112522" y="185002"/>
                  </a:lnTo>
                  <a:lnTo>
                    <a:pt x="112522" y="222386"/>
                  </a:lnTo>
                  <a:lnTo>
                    <a:pt x="125107" y="222386"/>
                  </a:lnTo>
                  <a:cubicBezTo>
                    <a:pt x="132999" y="222386"/>
                    <a:pt x="139292" y="228776"/>
                    <a:pt x="139292" y="236658"/>
                  </a:cubicBezTo>
                  <a:cubicBezTo>
                    <a:pt x="139292" y="244433"/>
                    <a:pt x="132999" y="250823"/>
                    <a:pt x="125107" y="250823"/>
                  </a:cubicBezTo>
                  <a:lnTo>
                    <a:pt x="112522" y="250823"/>
                  </a:lnTo>
                  <a:lnTo>
                    <a:pt x="112522" y="288313"/>
                  </a:lnTo>
                  <a:lnTo>
                    <a:pt x="125107" y="288313"/>
                  </a:lnTo>
                  <a:cubicBezTo>
                    <a:pt x="132999" y="288313"/>
                    <a:pt x="139292" y="294597"/>
                    <a:pt x="139292" y="302479"/>
                  </a:cubicBezTo>
                  <a:cubicBezTo>
                    <a:pt x="139292" y="310360"/>
                    <a:pt x="132999" y="316644"/>
                    <a:pt x="125107" y="316644"/>
                  </a:cubicBezTo>
                  <a:lnTo>
                    <a:pt x="112522" y="316644"/>
                  </a:lnTo>
                  <a:lnTo>
                    <a:pt x="112522" y="354134"/>
                  </a:lnTo>
                  <a:lnTo>
                    <a:pt x="125107" y="354134"/>
                  </a:lnTo>
                  <a:cubicBezTo>
                    <a:pt x="132999" y="354134"/>
                    <a:pt x="139292" y="360525"/>
                    <a:pt x="139292" y="368300"/>
                  </a:cubicBezTo>
                  <a:cubicBezTo>
                    <a:pt x="139292" y="376181"/>
                    <a:pt x="132999" y="382572"/>
                    <a:pt x="125107" y="382572"/>
                  </a:cubicBezTo>
                  <a:lnTo>
                    <a:pt x="112522" y="382572"/>
                  </a:lnTo>
                  <a:lnTo>
                    <a:pt x="112522" y="419955"/>
                  </a:lnTo>
                  <a:lnTo>
                    <a:pt x="125107" y="419955"/>
                  </a:lnTo>
                  <a:cubicBezTo>
                    <a:pt x="132999" y="419955"/>
                    <a:pt x="139292" y="426346"/>
                    <a:pt x="139292" y="434227"/>
                  </a:cubicBezTo>
                  <a:cubicBezTo>
                    <a:pt x="139292" y="442002"/>
                    <a:pt x="132999" y="448393"/>
                    <a:pt x="125107" y="448393"/>
                  </a:cubicBezTo>
                  <a:lnTo>
                    <a:pt x="112522" y="448393"/>
                  </a:lnTo>
                  <a:lnTo>
                    <a:pt x="112522" y="492593"/>
                  </a:lnTo>
                  <a:lnTo>
                    <a:pt x="156784" y="492593"/>
                  </a:lnTo>
                  <a:lnTo>
                    <a:pt x="156784" y="480025"/>
                  </a:lnTo>
                  <a:cubicBezTo>
                    <a:pt x="156784" y="472144"/>
                    <a:pt x="163183" y="465860"/>
                    <a:pt x="170969" y="465860"/>
                  </a:cubicBezTo>
                  <a:cubicBezTo>
                    <a:pt x="178861" y="465860"/>
                    <a:pt x="185261" y="472144"/>
                    <a:pt x="185261" y="480025"/>
                  </a:cubicBezTo>
                  <a:lnTo>
                    <a:pt x="185261" y="492593"/>
                  </a:lnTo>
                  <a:lnTo>
                    <a:pt x="222697" y="492593"/>
                  </a:lnTo>
                  <a:lnTo>
                    <a:pt x="222697" y="480025"/>
                  </a:lnTo>
                  <a:cubicBezTo>
                    <a:pt x="222697" y="472144"/>
                    <a:pt x="229096" y="465860"/>
                    <a:pt x="236989" y="465860"/>
                  </a:cubicBezTo>
                  <a:cubicBezTo>
                    <a:pt x="244775" y="465860"/>
                    <a:pt x="251174" y="472144"/>
                    <a:pt x="251174" y="480025"/>
                  </a:cubicBezTo>
                  <a:lnTo>
                    <a:pt x="251174" y="492593"/>
                  </a:lnTo>
                  <a:lnTo>
                    <a:pt x="288717" y="492593"/>
                  </a:lnTo>
                  <a:lnTo>
                    <a:pt x="288717" y="480025"/>
                  </a:lnTo>
                  <a:cubicBezTo>
                    <a:pt x="288717" y="472144"/>
                    <a:pt x="295010" y="465860"/>
                    <a:pt x="302902" y="465860"/>
                  </a:cubicBezTo>
                  <a:cubicBezTo>
                    <a:pt x="310795" y="465860"/>
                    <a:pt x="317087" y="472144"/>
                    <a:pt x="317087" y="480025"/>
                  </a:cubicBezTo>
                  <a:lnTo>
                    <a:pt x="317087" y="492593"/>
                  </a:lnTo>
                  <a:lnTo>
                    <a:pt x="354630" y="492593"/>
                  </a:lnTo>
                  <a:lnTo>
                    <a:pt x="354630" y="480025"/>
                  </a:lnTo>
                  <a:cubicBezTo>
                    <a:pt x="354630" y="472144"/>
                    <a:pt x="361029" y="465860"/>
                    <a:pt x="368815" y="465860"/>
                  </a:cubicBezTo>
                  <a:cubicBezTo>
                    <a:pt x="376708" y="465860"/>
                    <a:pt x="383107" y="472144"/>
                    <a:pt x="383107" y="480025"/>
                  </a:cubicBezTo>
                  <a:lnTo>
                    <a:pt x="383107" y="492593"/>
                  </a:lnTo>
                  <a:lnTo>
                    <a:pt x="420543" y="492593"/>
                  </a:lnTo>
                  <a:lnTo>
                    <a:pt x="420543" y="480025"/>
                  </a:lnTo>
                  <a:cubicBezTo>
                    <a:pt x="420543" y="472144"/>
                    <a:pt x="426943" y="465860"/>
                    <a:pt x="434835" y="465860"/>
                  </a:cubicBezTo>
                  <a:cubicBezTo>
                    <a:pt x="442621" y="465860"/>
                    <a:pt x="449020" y="472144"/>
                    <a:pt x="449020" y="480025"/>
                  </a:cubicBezTo>
                  <a:lnTo>
                    <a:pt x="449020" y="492593"/>
                  </a:lnTo>
                  <a:lnTo>
                    <a:pt x="493282" y="492593"/>
                  </a:lnTo>
                  <a:lnTo>
                    <a:pt x="493282" y="448393"/>
                  </a:lnTo>
                  <a:lnTo>
                    <a:pt x="480697" y="448393"/>
                  </a:lnTo>
                  <a:cubicBezTo>
                    <a:pt x="472805" y="448393"/>
                    <a:pt x="466512" y="442002"/>
                    <a:pt x="466512" y="434227"/>
                  </a:cubicBezTo>
                  <a:cubicBezTo>
                    <a:pt x="466512" y="426346"/>
                    <a:pt x="472805" y="419955"/>
                    <a:pt x="480697" y="419955"/>
                  </a:cubicBezTo>
                  <a:lnTo>
                    <a:pt x="493282" y="419955"/>
                  </a:lnTo>
                  <a:lnTo>
                    <a:pt x="493282" y="382572"/>
                  </a:lnTo>
                  <a:lnTo>
                    <a:pt x="480697" y="382572"/>
                  </a:lnTo>
                  <a:cubicBezTo>
                    <a:pt x="472805" y="382572"/>
                    <a:pt x="466512" y="376181"/>
                    <a:pt x="466512" y="368300"/>
                  </a:cubicBezTo>
                  <a:cubicBezTo>
                    <a:pt x="466512" y="360525"/>
                    <a:pt x="472805" y="354134"/>
                    <a:pt x="480697" y="354134"/>
                  </a:cubicBezTo>
                  <a:lnTo>
                    <a:pt x="493282" y="354134"/>
                  </a:lnTo>
                  <a:lnTo>
                    <a:pt x="493282" y="316644"/>
                  </a:lnTo>
                  <a:lnTo>
                    <a:pt x="480697" y="316644"/>
                  </a:lnTo>
                  <a:cubicBezTo>
                    <a:pt x="472805" y="316644"/>
                    <a:pt x="466512" y="310360"/>
                    <a:pt x="466512" y="302479"/>
                  </a:cubicBezTo>
                  <a:cubicBezTo>
                    <a:pt x="466512" y="294597"/>
                    <a:pt x="472805" y="288313"/>
                    <a:pt x="480697" y="288313"/>
                  </a:cubicBezTo>
                  <a:lnTo>
                    <a:pt x="493282" y="288313"/>
                  </a:lnTo>
                  <a:lnTo>
                    <a:pt x="493282" y="250823"/>
                  </a:lnTo>
                  <a:lnTo>
                    <a:pt x="480697" y="250823"/>
                  </a:lnTo>
                  <a:cubicBezTo>
                    <a:pt x="472805" y="250823"/>
                    <a:pt x="466512" y="244433"/>
                    <a:pt x="466512" y="236658"/>
                  </a:cubicBezTo>
                  <a:cubicBezTo>
                    <a:pt x="466512" y="228776"/>
                    <a:pt x="472805" y="222386"/>
                    <a:pt x="480697" y="222386"/>
                  </a:cubicBezTo>
                  <a:lnTo>
                    <a:pt x="493282" y="222386"/>
                  </a:lnTo>
                  <a:lnTo>
                    <a:pt x="493282" y="185002"/>
                  </a:lnTo>
                  <a:lnTo>
                    <a:pt x="480697" y="185002"/>
                  </a:lnTo>
                  <a:cubicBezTo>
                    <a:pt x="472805" y="185002"/>
                    <a:pt x="466512" y="178611"/>
                    <a:pt x="466512" y="170730"/>
                  </a:cubicBezTo>
                  <a:cubicBezTo>
                    <a:pt x="466512" y="162955"/>
                    <a:pt x="472805" y="156564"/>
                    <a:pt x="480697" y="156564"/>
                  </a:cubicBezTo>
                  <a:lnTo>
                    <a:pt x="493282" y="156564"/>
                  </a:lnTo>
                  <a:lnTo>
                    <a:pt x="493282" y="112364"/>
                  </a:lnTo>
                  <a:lnTo>
                    <a:pt x="449020" y="112364"/>
                  </a:lnTo>
                  <a:lnTo>
                    <a:pt x="449020" y="124932"/>
                  </a:lnTo>
                  <a:cubicBezTo>
                    <a:pt x="449020" y="132813"/>
                    <a:pt x="442621" y="139097"/>
                    <a:pt x="434835" y="139097"/>
                  </a:cubicBezTo>
                  <a:cubicBezTo>
                    <a:pt x="426943" y="139097"/>
                    <a:pt x="420543" y="132813"/>
                    <a:pt x="420543" y="124932"/>
                  </a:cubicBezTo>
                  <a:lnTo>
                    <a:pt x="420543" y="112364"/>
                  </a:lnTo>
                  <a:lnTo>
                    <a:pt x="383107" y="112364"/>
                  </a:lnTo>
                  <a:lnTo>
                    <a:pt x="383107" y="124932"/>
                  </a:lnTo>
                  <a:cubicBezTo>
                    <a:pt x="383107" y="132813"/>
                    <a:pt x="376708" y="139097"/>
                    <a:pt x="368815" y="139097"/>
                  </a:cubicBezTo>
                  <a:cubicBezTo>
                    <a:pt x="361029" y="139097"/>
                    <a:pt x="354630" y="132813"/>
                    <a:pt x="354630" y="124932"/>
                  </a:cubicBezTo>
                  <a:lnTo>
                    <a:pt x="354630" y="112364"/>
                  </a:lnTo>
                  <a:lnTo>
                    <a:pt x="317087" y="112364"/>
                  </a:lnTo>
                  <a:lnTo>
                    <a:pt x="317087" y="124932"/>
                  </a:lnTo>
                  <a:cubicBezTo>
                    <a:pt x="317087" y="132813"/>
                    <a:pt x="310795" y="139097"/>
                    <a:pt x="302902" y="139097"/>
                  </a:cubicBezTo>
                  <a:cubicBezTo>
                    <a:pt x="295010" y="139097"/>
                    <a:pt x="288717" y="132813"/>
                    <a:pt x="288717" y="124932"/>
                  </a:cubicBezTo>
                  <a:lnTo>
                    <a:pt x="288717" y="112364"/>
                  </a:lnTo>
                  <a:lnTo>
                    <a:pt x="251174" y="112364"/>
                  </a:lnTo>
                  <a:lnTo>
                    <a:pt x="251174" y="124932"/>
                  </a:lnTo>
                  <a:cubicBezTo>
                    <a:pt x="251174" y="132813"/>
                    <a:pt x="244775" y="139097"/>
                    <a:pt x="236989" y="139097"/>
                  </a:cubicBezTo>
                  <a:cubicBezTo>
                    <a:pt x="229096" y="139097"/>
                    <a:pt x="222697" y="132813"/>
                    <a:pt x="222697" y="124932"/>
                  </a:cubicBezTo>
                  <a:lnTo>
                    <a:pt x="222697" y="112364"/>
                  </a:lnTo>
                  <a:lnTo>
                    <a:pt x="185261" y="112364"/>
                  </a:lnTo>
                  <a:lnTo>
                    <a:pt x="185261" y="124932"/>
                  </a:lnTo>
                  <a:cubicBezTo>
                    <a:pt x="185261" y="132813"/>
                    <a:pt x="178861" y="139097"/>
                    <a:pt x="170969" y="139097"/>
                  </a:cubicBezTo>
                  <a:cubicBezTo>
                    <a:pt x="163183" y="139097"/>
                    <a:pt x="156784" y="132813"/>
                    <a:pt x="156784" y="124932"/>
                  </a:cubicBezTo>
                  <a:lnTo>
                    <a:pt x="156784" y="112364"/>
                  </a:lnTo>
                  <a:close/>
                  <a:moveTo>
                    <a:pt x="170969" y="0"/>
                  </a:moveTo>
                  <a:cubicBezTo>
                    <a:pt x="178861" y="0"/>
                    <a:pt x="185261" y="6390"/>
                    <a:pt x="185261" y="14165"/>
                  </a:cubicBezTo>
                  <a:lnTo>
                    <a:pt x="185261" y="84034"/>
                  </a:lnTo>
                  <a:lnTo>
                    <a:pt x="222697" y="84034"/>
                  </a:lnTo>
                  <a:lnTo>
                    <a:pt x="222697" y="14165"/>
                  </a:lnTo>
                  <a:cubicBezTo>
                    <a:pt x="222697" y="6390"/>
                    <a:pt x="229096" y="0"/>
                    <a:pt x="236989" y="0"/>
                  </a:cubicBezTo>
                  <a:cubicBezTo>
                    <a:pt x="244775" y="0"/>
                    <a:pt x="251174" y="6390"/>
                    <a:pt x="251174" y="14165"/>
                  </a:cubicBezTo>
                  <a:lnTo>
                    <a:pt x="251174" y="84034"/>
                  </a:lnTo>
                  <a:lnTo>
                    <a:pt x="288717" y="84034"/>
                  </a:lnTo>
                  <a:lnTo>
                    <a:pt x="288717" y="14165"/>
                  </a:lnTo>
                  <a:cubicBezTo>
                    <a:pt x="288717" y="6390"/>
                    <a:pt x="295010" y="0"/>
                    <a:pt x="302902" y="0"/>
                  </a:cubicBezTo>
                  <a:cubicBezTo>
                    <a:pt x="310795" y="0"/>
                    <a:pt x="317087" y="6390"/>
                    <a:pt x="317087" y="14165"/>
                  </a:cubicBezTo>
                  <a:lnTo>
                    <a:pt x="317087" y="84034"/>
                  </a:lnTo>
                  <a:lnTo>
                    <a:pt x="354630" y="84034"/>
                  </a:lnTo>
                  <a:lnTo>
                    <a:pt x="354630" y="14165"/>
                  </a:lnTo>
                  <a:cubicBezTo>
                    <a:pt x="354630" y="6390"/>
                    <a:pt x="361029" y="0"/>
                    <a:pt x="368815" y="0"/>
                  </a:cubicBezTo>
                  <a:cubicBezTo>
                    <a:pt x="376708" y="0"/>
                    <a:pt x="383107" y="6390"/>
                    <a:pt x="383107" y="14165"/>
                  </a:cubicBezTo>
                  <a:lnTo>
                    <a:pt x="383107" y="84034"/>
                  </a:lnTo>
                  <a:lnTo>
                    <a:pt x="420543" y="84034"/>
                  </a:lnTo>
                  <a:lnTo>
                    <a:pt x="420543" y="14165"/>
                  </a:lnTo>
                  <a:cubicBezTo>
                    <a:pt x="420543" y="6390"/>
                    <a:pt x="426943" y="0"/>
                    <a:pt x="434835" y="0"/>
                  </a:cubicBezTo>
                  <a:cubicBezTo>
                    <a:pt x="442621" y="0"/>
                    <a:pt x="449020" y="6390"/>
                    <a:pt x="449020" y="14165"/>
                  </a:cubicBezTo>
                  <a:lnTo>
                    <a:pt x="449020" y="84034"/>
                  </a:lnTo>
                  <a:lnTo>
                    <a:pt x="507468" y="84034"/>
                  </a:lnTo>
                  <a:cubicBezTo>
                    <a:pt x="515360" y="84034"/>
                    <a:pt x="521653" y="90317"/>
                    <a:pt x="521653" y="98199"/>
                  </a:cubicBezTo>
                  <a:lnTo>
                    <a:pt x="521653" y="156564"/>
                  </a:lnTo>
                  <a:lnTo>
                    <a:pt x="591619" y="156564"/>
                  </a:lnTo>
                  <a:cubicBezTo>
                    <a:pt x="599405" y="156564"/>
                    <a:pt x="605804" y="162955"/>
                    <a:pt x="605804" y="170730"/>
                  </a:cubicBezTo>
                  <a:cubicBezTo>
                    <a:pt x="605804" y="178611"/>
                    <a:pt x="599405" y="185002"/>
                    <a:pt x="591619" y="185002"/>
                  </a:cubicBezTo>
                  <a:lnTo>
                    <a:pt x="521653" y="185002"/>
                  </a:lnTo>
                  <a:lnTo>
                    <a:pt x="521653" y="222386"/>
                  </a:lnTo>
                  <a:lnTo>
                    <a:pt x="591619" y="222386"/>
                  </a:lnTo>
                  <a:cubicBezTo>
                    <a:pt x="599405" y="222386"/>
                    <a:pt x="605804" y="228776"/>
                    <a:pt x="605804" y="236658"/>
                  </a:cubicBezTo>
                  <a:cubicBezTo>
                    <a:pt x="605804" y="244433"/>
                    <a:pt x="599405" y="250823"/>
                    <a:pt x="591619" y="250823"/>
                  </a:cubicBezTo>
                  <a:lnTo>
                    <a:pt x="521653" y="250823"/>
                  </a:lnTo>
                  <a:lnTo>
                    <a:pt x="521653" y="288313"/>
                  </a:lnTo>
                  <a:lnTo>
                    <a:pt x="591619" y="288313"/>
                  </a:lnTo>
                  <a:cubicBezTo>
                    <a:pt x="599405" y="288313"/>
                    <a:pt x="605804" y="294597"/>
                    <a:pt x="605804" y="302479"/>
                  </a:cubicBezTo>
                  <a:cubicBezTo>
                    <a:pt x="605804" y="310360"/>
                    <a:pt x="599405" y="316644"/>
                    <a:pt x="591619" y="316644"/>
                  </a:cubicBezTo>
                  <a:lnTo>
                    <a:pt x="521653" y="316644"/>
                  </a:lnTo>
                  <a:lnTo>
                    <a:pt x="521653" y="354134"/>
                  </a:lnTo>
                  <a:lnTo>
                    <a:pt x="591619" y="354134"/>
                  </a:lnTo>
                  <a:cubicBezTo>
                    <a:pt x="599405" y="354134"/>
                    <a:pt x="605804" y="360525"/>
                    <a:pt x="605804" y="368300"/>
                  </a:cubicBezTo>
                  <a:cubicBezTo>
                    <a:pt x="605804" y="376181"/>
                    <a:pt x="599405" y="382572"/>
                    <a:pt x="591619" y="382572"/>
                  </a:cubicBezTo>
                  <a:lnTo>
                    <a:pt x="521653" y="382572"/>
                  </a:lnTo>
                  <a:lnTo>
                    <a:pt x="521653" y="419955"/>
                  </a:lnTo>
                  <a:lnTo>
                    <a:pt x="591619" y="419955"/>
                  </a:lnTo>
                  <a:cubicBezTo>
                    <a:pt x="599405" y="419955"/>
                    <a:pt x="605804" y="426346"/>
                    <a:pt x="605804" y="434227"/>
                  </a:cubicBezTo>
                  <a:cubicBezTo>
                    <a:pt x="605804" y="442002"/>
                    <a:pt x="599405" y="448393"/>
                    <a:pt x="591619" y="448393"/>
                  </a:cubicBezTo>
                  <a:lnTo>
                    <a:pt x="521653" y="448393"/>
                  </a:lnTo>
                  <a:lnTo>
                    <a:pt x="521653" y="506758"/>
                  </a:lnTo>
                  <a:cubicBezTo>
                    <a:pt x="521653" y="514640"/>
                    <a:pt x="515360" y="520924"/>
                    <a:pt x="507468" y="520924"/>
                  </a:cubicBezTo>
                  <a:lnTo>
                    <a:pt x="449020" y="520924"/>
                  </a:lnTo>
                  <a:lnTo>
                    <a:pt x="449020" y="590792"/>
                  </a:lnTo>
                  <a:cubicBezTo>
                    <a:pt x="449020" y="598567"/>
                    <a:pt x="442621" y="604957"/>
                    <a:pt x="434835" y="604957"/>
                  </a:cubicBezTo>
                  <a:cubicBezTo>
                    <a:pt x="426943" y="604957"/>
                    <a:pt x="420543" y="598567"/>
                    <a:pt x="420543" y="590792"/>
                  </a:cubicBezTo>
                  <a:lnTo>
                    <a:pt x="420543" y="520924"/>
                  </a:lnTo>
                  <a:lnTo>
                    <a:pt x="383107" y="520924"/>
                  </a:lnTo>
                  <a:lnTo>
                    <a:pt x="383107" y="590792"/>
                  </a:lnTo>
                  <a:cubicBezTo>
                    <a:pt x="383107" y="598567"/>
                    <a:pt x="376708" y="604957"/>
                    <a:pt x="368815" y="604957"/>
                  </a:cubicBezTo>
                  <a:cubicBezTo>
                    <a:pt x="361029" y="604957"/>
                    <a:pt x="354630" y="598567"/>
                    <a:pt x="354630" y="590792"/>
                  </a:cubicBezTo>
                  <a:lnTo>
                    <a:pt x="354630" y="520924"/>
                  </a:lnTo>
                  <a:lnTo>
                    <a:pt x="317087" y="520924"/>
                  </a:lnTo>
                  <a:lnTo>
                    <a:pt x="317087" y="590792"/>
                  </a:lnTo>
                  <a:cubicBezTo>
                    <a:pt x="317087" y="598567"/>
                    <a:pt x="310795" y="604957"/>
                    <a:pt x="302902" y="604957"/>
                  </a:cubicBezTo>
                  <a:cubicBezTo>
                    <a:pt x="295010" y="604957"/>
                    <a:pt x="288717" y="598567"/>
                    <a:pt x="288717" y="590792"/>
                  </a:cubicBezTo>
                  <a:lnTo>
                    <a:pt x="288717" y="520924"/>
                  </a:lnTo>
                  <a:lnTo>
                    <a:pt x="251174" y="520924"/>
                  </a:lnTo>
                  <a:lnTo>
                    <a:pt x="251174" y="590792"/>
                  </a:lnTo>
                  <a:cubicBezTo>
                    <a:pt x="251174" y="598567"/>
                    <a:pt x="244775" y="604957"/>
                    <a:pt x="236989" y="604957"/>
                  </a:cubicBezTo>
                  <a:cubicBezTo>
                    <a:pt x="229096" y="604957"/>
                    <a:pt x="222697" y="598567"/>
                    <a:pt x="222697" y="590792"/>
                  </a:cubicBezTo>
                  <a:lnTo>
                    <a:pt x="222697" y="520924"/>
                  </a:lnTo>
                  <a:lnTo>
                    <a:pt x="185261" y="520924"/>
                  </a:lnTo>
                  <a:lnTo>
                    <a:pt x="185261" y="590792"/>
                  </a:lnTo>
                  <a:cubicBezTo>
                    <a:pt x="185261" y="598567"/>
                    <a:pt x="178861" y="604957"/>
                    <a:pt x="170969" y="604957"/>
                  </a:cubicBezTo>
                  <a:cubicBezTo>
                    <a:pt x="163183" y="604957"/>
                    <a:pt x="156784" y="598567"/>
                    <a:pt x="156784" y="590792"/>
                  </a:cubicBezTo>
                  <a:lnTo>
                    <a:pt x="156784" y="520924"/>
                  </a:lnTo>
                  <a:lnTo>
                    <a:pt x="98336" y="520924"/>
                  </a:lnTo>
                  <a:cubicBezTo>
                    <a:pt x="90444" y="520924"/>
                    <a:pt x="84151" y="514640"/>
                    <a:pt x="84151" y="506758"/>
                  </a:cubicBezTo>
                  <a:lnTo>
                    <a:pt x="84151" y="448393"/>
                  </a:lnTo>
                  <a:lnTo>
                    <a:pt x="14185" y="448393"/>
                  </a:lnTo>
                  <a:cubicBezTo>
                    <a:pt x="6399" y="448393"/>
                    <a:pt x="0" y="442002"/>
                    <a:pt x="0" y="434227"/>
                  </a:cubicBezTo>
                  <a:cubicBezTo>
                    <a:pt x="0" y="426346"/>
                    <a:pt x="6399" y="419955"/>
                    <a:pt x="14185" y="419955"/>
                  </a:cubicBezTo>
                  <a:lnTo>
                    <a:pt x="84151" y="419955"/>
                  </a:lnTo>
                  <a:lnTo>
                    <a:pt x="84151" y="382572"/>
                  </a:lnTo>
                  <a:lnTo>
                    <a:pt x="14185" y="382572"/>
                  </a:lnTo>
                  <a:cubicBezTo>
                    <a:pt x="6399" y="382572"/>
                    <a:pt x="0" y="376181"/>
                    <a:pt x="0" y="368300"/>
                  </a:cubicBezTo>
                  <a:cubicBezTo>
                    <a:pt x="0" y="360525"/>
                    <a:pt x="6399" y="354134"/>
                    <a:pt x="14185" y="354134"/>
                  </a:cubicBezTo>
                  <a:lnTo>
                    <a:pt x="84151" y="354134"/>
                  </a:lnTo>
                  <a:lnTo>
                    <a:pt x="84151" y="316644"/>
                  </a:lnTo>
                  <a:lnTo>
                    <a:pt x="14185" y="316644"/>
                  </a:lnTo>
                  <a:cubicBezTo>
                    <a:pt x="6399" y="316644"/>
                    <a:pt x="0" y="310360"/>
                    <a:pt x="0" y="302479"/>
                  </a:cubicBezTo>
                  <a:cubicBezTo>
                    <a:pt x="0" y="294597"/>
                    <a:pt x="6399" y="288313"/>
                    <a:pt x="14185" y="288313"/>
                  </a:cubicBezTo>
                  <a:lnTo>
                    <a:pt x="84151" y="288313"/>
                  </a:lnTo>
                  <a:lnTo>
                    <a:pt x="84151" y="250823"/>
                  </a:lnTo>
                  <a:lnTo>
                    <a:pt x="14185" y="250823"/>
                  </a:lnTo>
                  <a:cubicBezTo>
                    <a:pt x="6399" y="250823"/>
                    <a:pt x="0" y="244433"/>
                    <a:pt x="0" y="236658"/>
                  </a:cubicBezTo>
                  <a:cubicBezTo>
                    <a:pt x="0" y="228776"/>
                    <a:pt x="6399" y="222386"/>
                    <a:pt x="14185" y="222386"/>
                  </a:cubicBezTo>
                  <a:lnTo>
                    <a:pt x="84151" y="222386"/>
                  </a:lnTo>
                  <a:lnTo>
                    <a:pt x="84151" y="185002"/>
                  </a:lnTo>
                  <a:lnTo>
                    <a:pt x="14185" y="185002"/>
                  </a:lnTo>
                  <a:cubicBezTo>
                    <a:pt x="6399" y="185002"/>
                    <a:pt x="0" y="178611"/>
                    <a:pt x="0" y="170730"/>
                  </a:cubicBezTo>
                  <a:cubicBezTo>
                    <a:pt x="0" y="162955"/>
                    <a:pt x="6399" y="156564"/>
                    <a:pt x="14185" y="156564"/>
                  </a:cubicBezTo>
                  <a:lnTo>
                    <a:pt x="84151" y="156564"/>
                  </a:lnTo>
                  <a:lnTo>
                    <a:pt x="84151" y="98199"/>
                  </a:lnTo>
                  <a:cubicBezTo>
                    <a:pt x="84151" y="90317"/>
                    <a:pt x="90444" y="84034"/>
                    <a:pt x="98336" y="84034"/>
                  </a:cubicBezTo>
                  <a:lnTo>
                    <a:pt x="156784" y="84034"/>
                  </a:lnTo>
                  <a:lnTo>
                    <a:pt x="156784" y="14165"/>
                  </a:lnTo>
                  <a:cubicBezTo>
                    <a:pt x="156784" y="6390"/>
                    <a:pt x="163183" y="0"/>
                    <a:pt x="170969" y="0"/>
                  </a:cubicBezTo>
                  <a:close/>
                </a:path>
              </a:pathLst>
            </a:custGeom>
            <a:solidFill>
              <a:schemeClr val="bg1"/>
            </a:solidFill>
            <a:ln>
              <a:noFill/>
            </a:ln>
          </p:spPr>
          <p:txBody>
            <a:bodyPr/>
            <a:lstStyle/>
            <a:p>
              <a:endParaRPr lang="zh-CN" altLang="en-US">
                <a:latin typeface="微软雅黑"/>
                <a:ea typeface="微软雅黑"/>
                <a:cs typeface="+mn-ea"/>
                <a:sym typeface="微软雅黑"/>
              </a:endParaRPr>
            </a:p>
          </p:txBody>
        </p:sp>
      </p:grpSp>
      <p:grpSp>
        <p:nvGrpSpPr>
          <p:cNvPr id="46" name="组合 45">
            <a:extLst>
              <a:ext uri="{FF2B5EF4-FFF2-40B4-BE49-F238E27FC236}">
                <a16:creationId xmlns:a16="http://schemas.microsoft.com/office/drawing/2014/main" id="{E82BA537-E982-4006-B647-983A969FE641}"/>
              </a:ext>
            </a:extLst>
          </p:cNvPr>
          <p:cNvGrpSpPr/>
          <p:nvPr/>
        </p:nvGrpSpPr>
        <p:grpSpPr>
          <a:xfrm>
            <a:off x="429782" y="1885426"/>
            <a:ext cx="2983865" cy="2828290"/>
            <a:chOff x="15031" y="3111"/>
            <a:chExt cx="4699" cy="4454"/>
          </a:xfrm>
        </p:grpSpPr>
        <p:cxnSp>
          <p:nvCxnSpPr>
            <p:cNvPr id="47" name="直接箭头连接符 46">
              <a:extLst>
                <a:ext uri="{FF2B5EF4-FFF2-40B4-BE49-F238E27FC236}">
                  <a16:creationId xmlns:a16="http://schemas.microsoft.com/office/drawing/2014/main" id="{36B0B37B-4304-4CE7-9AD1-F470EF30B0D8}"/>
                </a:ext>
              </a:extLst>
            </p:cNvPr>
            <p:cNvCxnSpPr/>
            <p:nvPr/>
          </p:nvCxnSpPr>
          <p:spPr>
            <a:xfrm flipV="1">
              <a:off x="15999" y="4093"/>
              <a:ext cx="0" cy="2084"/>
            </a:xfrm>
            <a:prstGeom prst="straightConnector1">
              <a:avLst/>
            </a:prstGeom>
            <a:ln w="12700">
              <a:solidFill>
                <a:srgbClr val="0950F9"/>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F6E2B49C-1C77-4487-B5CD-07F3BEAF1B06}"/>
                </a:ext>
              </a:extLst>
            </p:cNvPr>
            <p:cNvCxnSpPr/>
            <p:nvPr/>
          </p:nvCxnSpPr>
          <p:spPr>
            <a:xfrm>
              <a:off x="16001" y="6160"/>
              <a:ext cx="2150" cy="0"/>
            </a:xfrm>
            <a:prstGeom prst="straightConnector1">
              <a:avLst/>
            </a:prstGeom>
            <a:ln w="12700">
              <a:solidFill>
                <a:srgbClr val="0950F9"/>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168ED94B-7620-45B4-B02A-03DD0D8DCF44}"/>
                </a:ext>
              </a:extLst>
            </p:cNvPr>
            <p:cNvCxnSpPr/>
            <p:nvPr/>
          </p:nvCxnSpPr>
          <p:spPr>
            <a:xfrm flipH="1">
              <a:off x="15411" y="6143"/>
              <a:ext cx="605" cy="1050"/>
            </a:xfrm>
            <a:prstGeom prst="straightConnector1">
              <a:avLst/>
            </a:prstGeom>
            <a:ln w="12700">
              <a:solidFill>
                <a:srgbClr val="0950F9"/>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文本框 72">
              <a:extLst>
                <a:ext uri="{FF2B5EF4-FFF2-40B4-BE49-F238E27FC236}">
                  <a16:creationId xmlns:a16="http://schemas.microsoft.com/office/drawing/2014/main" id="{273CDB5B-4A82-41FA-AAFD-BA8EA0B31B18}"/>
                </a:ext>
              </a:extLst>
            </p:cNvPr>
            <p:cNvSpPr txBox="1"/>
            <p:nvPr/>
          </p:nvSpPr>
          <p:spPr>
            <a:xfrm>
              <a:off x="15455" y="3676"/>
              <a:ext cx="1697" cy="388"/>
            </a:xfrm>
            <a:prstGeom prst="rect">
              <a:avLst/>
            </a:prstGeom>
            <a:noFill/>
          </p:spPr>
          <p:txBody>
            <a:bodyPr wrap="none" rtlCol="0">
              <a:spAutoFit/>
            </a:bodyPr>
            <a:lstStyle/>
            <a:p>
              <a:r>
                <a:rPr lang="en-US" altLang="zh-CN" sz="1000" dirty="0">
                  <a:solidFill>
                    <a:schemeClr val="bg1"/>
                  </a:solidFill>
                  <a:latin typeface="微软雅黑"/>
                  <a:ea typeface="微软雅黑"/>
                  <a:cs typeface="+mn-ea"/>
                  <a:sym typeface="微软雅黑"/>
                </a:rPr>
                <a:t>Shard capacity</a:t>
              </a:r>
              <a:endParaRPr lang="zh-CN" altLang="en-US" sz="1000" dirty="0">
                <a:solidFill>
                  <a:schemeClr val="bg1"/>
                </a:solidFill>
                <a:latin typeface="微软雅黑"/>
                <a:ea typeface="微软雅黑"/>
                <a:cs typeface="+mn-ea"/>
                <a:sym typeface="微软雅黑"/>
              </a:endParaRPr>
            </a:p>
          </p:txBody>
        </p:sp>
        <p:sp>
          <p:nvSpPr>
            <p:cNvPr id="51" name="文本框 73">
              <a:extLst>
                <a:ext uri="{FF2B5EF4-FFF2-40B4-BE49-F238E27FC236}">
                  <a16:creationId xmlns:a16="http://schemas.microsoft.com/office/drawing/2014/main" id="{10BA934A-C253-4747-A774-838799D05AAB}"/>
                </a:ext>
              </a:extLst>
            </p:cNvPr>
            <p:cNvSpPr txBox="1"/>
            <p:nvPr/>
          </p:nvSpPr>
          <p:spPr>
            <a:xfrm>
              <a:off x="18063" y="5942"/>
              <a:ext cx="1667" cy="388"/>
            </a:xfrm>
            <a:prstGeom prst="rect">
              <a:avLst/>
            </a:prstGeom>
            <a:noFill/>
          </p:spPr>
          <p:txBody>
            <a:bodyPr wrap="none" rtlCol="0">
              <a:spAutoFit/>
            </a:bodyPr>
            <a:lstStyle/>
            <a:p>
              <a:r>
                <a:rPr lang="en-US" altLang="zh-CN" sz="1000" dirty="0">
                  <a:solidFill>
                    <a:schemeClr val="bg1"/>
                  </a:solidFill>
                  <a:latin typeface="微软雅黑"/>
                  <a:ea typeface="微软雅黑"/>
                  <a:cs typeface="+mn-ea"/>
                  <a:sym typeface="微软雅黑"/>
                </a:rPr>
                <a:t>Shard number</a:t>
              </a:r>
            </a:p>
          </p:txBody>
        </p:sp>
        <p:sp>
          <p:nvSpPr>
            <p:cNvPr id="52" name="文本框 74">
              <a:extLst>
                <a:ext uri="{FF2B5EF4-FFF2-40B4-BE49-F238E27FC236}">
                  <a16:creationId xmlns:a16="http://schemas.microsoft.com/office/drawing/2014/main" id="{C871DEAA-E824-49AC-A4C1-C9614A727E88}"/>
                </a:ext>
              </a:extLst>
            </p:cNvPr>
            <p:cNvSpPr txBox="1"/>
            <p:nvPr/>
          </p:nvSpPr>
          <p:spPr>
            <a:xfrm>
              <a:off x="15031" y="7177"/>
              <a:ext cx="1800" cy="388"/>
            </a:xfrm>
            <a:prstGeom prst="rect">
              <a:avLst/>
            </a:prstGeom>
            <a:noFill/>
          </p:spPr>
          <p:txBody>
            <a:bodyPr wrap="none" rtlCol="0">
              <a:spAutoFit/>
            </a:bodyPr>
            <a:lstStyle/>
            <a:p>
              <a:r>
                <a:rPr lang="en-US" altLang="zh-CN" sz="1000" dirty="0">
                  <a:solidFill>
                    <a:schemeClr val="bg1"/>
                  </a:solidFill>
                  <a:latin typeface="微软雅黑"/>
                  <a:ea typeface="微软雅黑"/>
                  <a:cs typeface="+mn-ea"/>
                  <a:sym typeface="微软雅黑"/>
                </a:rPr>
                <a:t>Replica number</a:t>
              </a:r>
              <a:endParaRPr lang="zh-CN" altLang="en-US" sz="1000" dirty="0">
                <a:solidFill>
                  <a:schemeClr val="bg1"/>
                </a:solidFill>
                <a:latin typeface="微软雅黑"/>
                <a:ea typeface="微软雅黑"/>
                <a:cs typeface="+mn-ea"/>
                <a:sym typeface="微软雅黑"/>
              </a:endParaRPr>
            </a:p>
          </p:txBody>
        </p:sp>
        <p:sp>
          <p:nvSpPr>
            <p:cNvPr id="53" name="文本框 75">
              <a:extLst>
                <a:ext uri="{FF2B5EF4-FFF2-40B4-BE49-F238E27FC236}">
                  <a16:creationId xmlns:a16="http://schemas.microsoft.com/office/drawing/2014/main" id="{3B3E1600-ACA9-4825-AC87-3484C78F88E4}"/>
                </a:ext>
              </a:extLst>
            </p:cNvPr>
            <p:cNvSpPr txBox="1"/>
            <p:nvPr/>
          </p:nvSpPr>
          <p:spPr>
            <a:xfrm>
              <a:off x="15918" y="4449"/>
              <a:ext cx="630" cy="1312"/>
            </a:xfrm>
            <a:prstGeom prst="rect">
              <a:avLst/>
            </a:prstGeom>
            <a:noFill/>
          </p:spPr>
          <p:txBody>
            <a:bodyPr vert="eaVert" wrap="none" rtlCol="0">
              <a:spAutoFit/>
            </a:bodyPr>
            <a:lstStyle/>
            <a:p>
              <a:r>
                <a:rPr lang="en-US" altLang="zh-CN" sz="1400" dirty="0">
                  <a:solidFill>
                    <a:schemeClr val="bg1"/>
                  </a:solidFill>
                  <a:latin typeface="微软雅黑"/>
                  <a:ea typeface="微软雅黑"/>
                  <a:cs typeface="+mn-ea"/>
                  <a:sym typeface="微软雅黑"/>
                </a:rPr>
                <a:t>32        4</a:t>
              </a:r>
            </a:p>
          </p:txBody>
        </p:sp>
        <p:cxnSp>
          <p:nvCxnSpPr>
            <p:cNvPr id="54" name="直接箭头连接符 53">
              <a:extLst>
                <a:ext uri="{FF2B5EF4-FFF2-40B4-BE49-F238E27FC236}">
                  <a16:creationId xmlns:a16="http://schemas.microsoft.com/office/drawing/2014/main" id="{E8CDA1E1-DDC1-4D48-8D9D-881E75DE2605}"/>
                </a:ext>
              </a:extLst>
            </p:cNvPr>
            <p:cNvCxnSpPr/>
            <p:nvPr/>
          </p:nvCxnSpPr>
          <p:spPr>
            <a:xfrm>
              <a:off x="16222" y="4820"/>
              <a:ext cx="0" cy="670"/>
            </a:xfrm>
            <a:prstGeom prst="straightConnector1">
              <a:avLst/>
            </a:prstGeom>
            <a:ln w="12700" cmpd="sng">
              <a:solidFill>
                <a:srgbClr val="18BDD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文本框 77">
              <a:extLst>
                <a:ext uri="{FF2B5EF4-FFF2-40B4-BE49-F238E27FC236}">
                  <a16:creationId xmlns:a16="http://schemas.microsoft.com/office/drawing/2014/main" id="{15A3E92D-8E9C-4D4D-8DC4-ABA88922E3D1}"/>
                </a:ext>
              </a:extLst>
            </p:cNvPr>
            <p:cNvSpPr txBox="1"/>
            <p:nvPr/>
          </p:nvSpPr>
          <p:spPr>
            <a:xfrm>
              <a:off x="16128" y="5724"/>
              <a:ext cx="1774" cy="483"/>
            </a:xfrm>
            <a:prstGeom prst="rect">
              <a:avLst/>
            </a:prstGeom>
            <a:noFill/>
          </p:spPr>
          <p:txBody>
            <a:bodyPr wrap="none" rtlCol="0">
              <a:spAutoFit/>
            </a:bodyPr>
            <a:lstStyle/>
            <a:p>
              <a:r>
                <a:rPr lang="en-US" altLang="zh-CN" sz="1400" dirty="0">
                  <a:solidFill>
                    <a:schemeClr val="bg1"/>
                  </a:solidFill>
                  <a:latin typeface="微软雅黑"/>
                  <a:ea typeface="微软雅黑"/>
                  <a:cs typeface="+mn-ea"/>
                  <a:sym typeface="微软雅黑"/>
                </a:rPr>
                <a:t>3          128</a:t>
              </a:r>
            </a:p>
          </p:txBody>
        </p:sp>
        <p:cxnSp>
          <p:nvCxnSpPr>
            <p:cNvPr id="56" name="直接箭头连接符 55">
              <a:extLst>
                <a:ext uri="{FF2B5EF4-FFF2-40B4-BE49-F238E27FC236}">
                  <a16:creationId xmlns:a16="http://schemas.microsoft.com/office/drawing/2014/main" id="{EB95B136-93EF-49CC-8242-4A45AFB5EC3D}"/>
                </a:ext>
              </a:extLst>
            </p:cNvPr>
            <p:cNvCxnSpPr/>
            <p:nvPr/>
          </p:nvCxnSpPr>
          <p:spPr>
            <a:xfrm>
              <a:off x="16425" y="5941"/>
              <a:ext cx="847" cy="0"/>
            </a:xfrm>
            <a:prstGeom prst="straightConnector1">
              <a:avLst/>
            </a:prstGeom>
            <a:ln w="12700" cmpd="sng">
              <a:solidFill>
                <a:srgbClr val="18BDD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文本框 79">
              <a:extLst>
                <a:ext uri="{FF2B5EF4-FFF2-40B4-BE49-F238E27FC236}">
                  <a16:creationId xmlns:a16="http://schemas.microsoft.com/office/drawing/2014/main" id="{80F09410-C336-45EE-8FDD-56667C84375C}"/>
                </a:ext>
              </a:extLst>
            </p:cNvPr>
            <p:cNvSpPr txBox="1"/>
            <p:nvPr/>
          </p:nvSpPr>
          <p:spPr>
            <a:xfrm rot="17940000">
              <a:off x="14939" y="6216"/>
              <a:ext cx="1280" cy="483"/>
            </a:xfrm>
            <a:prstGeom prst="rect">
              <a:avLst/>
            </a:prstGeom>
            <a:noFill/>
          </p:spPr>
          <p:txBody>
            <a:bodyPr wrap="none" rtlCol="0">
              <a:spAutoFit/>
            </a:bodyPr>
            <a:lstStyle/>
            <a:p>
              <a:r>
                <a:rPr lang="en-US" altLang="zh-CN" sz="1400">
                  <a:solidFill>
                    <a:schemeClr val="bg1"/>
                  </a:solidFill>
                  <a:latin typeface="微软雅黑"/>
                  <a:ea typeface="微软雅黑"/>
                  <a:cs typeface="+mn-ea"/>
                  <a:sym typeface="微软雅黑"/>
                </a:rPr>
                <a:t>5        0</a:t>
              </a:r>
            </a:p>
          </p:txBody>
        </p:sp>
        <p:cxnSp>
          <p:nvCxnSpPr>
            <p:cNvPr id="58" name="直接箭头连接符 57">
              <a:extLst>
                <a:ext uri="{FF2B5EF4-FFF2-40B4-BE49-F238E27FC236}">
                  <a16:creationId xmlns:a16="http://schemas.microsoft.com/office/drawing/2014/main" id="{F2169232-204C-4862-B360-FD43DC72EBC2}"/>
                </a:ext>
              </a:extLst>
            </p:cNvPr>
            <p:cNvCxnSpPr/>
            <p:nvPr/>
          </p:nvCxnSpPr>
          <p:spPr>
            <a:xfrm rot="17940000">
              <a:off x="15246" y="6475"/>
              <a:ext cx="624" cy="0"/>
            </a:xfrm>
            <a:prstGeom prst="straightConnector1">
              <a:avLst/>
            </a:prstGeom>
            <a:ln w="12700" cmpd="sng">
              <a:solidFill>
                <a:srgbClr val="18BDD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A1452DA1-FBF1-4A2B-9DCE-649D2E312D9E}"/>
                </a:ext>
              </a:extLst>
            </p:cNvPr>
            <p:cNvSpPr/>
            <p:nvPr/>
          </p:nvSpPr>
          <p:spPr>
            <a:xfrm>
              <a:off x="15085" y="3111"/>
              <a:ext cx="4612" cy="494"/>
            </a:xfrm>
            <a:prstGeom prst="rect">
              <a:avLst/>
            </a:prstGeom>
          </p:spPr>
          <p:txBody>
            <a:bodyPr wrap="square">
              <a:spAutoFit/>
            </a:bodyPr>
            <a:lstStyle/>
            <a:p>
              <a:pPr algn="ctr">
                <a:lnSpc>
                  <a:spcPct val="90000"/>
                </a:lnSpc>
                <a:spcBef>
                  <a:spcPts val="1000"/>
                </a:spcBef>
              </a:pPr>
              <a:r>
                <a:rPr lang="en-US" altLang="zh-CN" sz="1600" dirty="0">
                  <a:solidFill>
                    <a:schemeClr val="bg1"/>
                  </a:solidFill>
                  <a:latin typeface="微软雅黑"/>
                  <a:ea typeface="微软雅黑"/>
                  <a:cs typeface="+mn-ea"/>
                  <a:sym typeface="微软雅黑"/>
                </a:rPr>
                <a:t>Multidimensional scale</a:t>
              </a:r>
              <a:endParaRPr lang="zh-CN" altLang="en-US" sz="1600" dirty="0">
                <a:solidFill>
                  <a:schemeClr val="bg1"/>
                </a:solidFill>
                <a:latin typeface="微软雅黑"/>
                <a:ea typeface="微软雅黑"/>
                <a:cs typeface="+mn-ea"/>
                <a:sym typeface="微软雅黑"/>
              </a:endParaRPr>
            </a:p>
          </p:txBody>
        </p:sp>
      </p:grpSp>
    </p:spTree>
    <p:extLst>
      <p:ext uri="{BB962C8B-B14F-4D97-AF65-F5344CB8AC3E}">
        <p14:creationId xmlns:p14="http://schemas.microsoft.com/office/powerpoint/2010/main" val="4134828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3" name="标题 1"/>
          <p:cNvSpPr>
            <a:spLocks noGrp="1" noChangeArrowheads="1"/>
          </p:cNvSpPr>
          <p:nvPr>
            <p:ph type="title" idx="4294967295"/>
          </p:nvPr>
        </p:nvSpPr>
        <p:spPr>
          <a:xfrm>
            <a:off x="0" y="44450"/>
            <a:ext cx="10515600" cy="1325563"/>
          </a:xfrm>
        </p:spPr>
        <p:txBody>
          <a:bodyPr/>
          <a:lstStyle/>
          <a:p>
            <a:pPr marL="0" indent="0" eaLnBrk="1" hangingPunct="1"/>
            <a:r>
              <a:rPr lang="en-US" altLang="zh-CN" dirty="0">
                <a:latin typeface="微软雅黑"/>
                <a:ea typeface="微软雅黑"/>
                <a:sym typeface="微软雅黑"/>
              </a:rPr>
              <a:t>DTS </a:t>
            </a:r>
            <a:endParaRPr lang="zh-CN" altLang="en-US" dirty="0">
              <a:latin typeface="微软雅黑"/>
              <a:ea typeface="微软雅黑"/>
              <a:sym typeface="微软雅黑"/>
            </a:endParaRPr>
          </a:p>
        </p:txBody>
      </p:sp>
      <p:sp>
        <p:nvSpPr>
          <p:cNvPr id="7174" name="矩形: 圆角 3"/>
          <p:cNvSpPr>
            <a:spLocks noChangeArrowheads="1"/>
          </p:cNvSpPr>
          <p:nvPr/>
        </p:nvSpPr>
        <p:spPr bwMode="auto">
          <a:xfrm>
            <a:off x="1651794" y="3784600"/>
            <a:ext cx="3108325" cy="1935163"/>
          </a:xfrm>
          <a:prstGeom prst="roundRect">
            <a:avLst>
              <a:gd name="adj" fmla="val 16667"/>
            </a:avLst>
          </a:prstGeom>
          <a:noFill/>
          <a:ln w="12700">
            <a:solidFill>
              <a:srgbClr val="31538F"/>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buFont typeface="Arial" charset="0"/>
              <a:buNone/>
            </a:pPr>
            <a:endParaRPr lang="zh-CN" altLang="zh-CN">
              <a:latin typeface="微软雅黑"/>
              <a:ea typeface="微软雅黑"/>
              <a:sym typeface="微软雅黑"/>
            </a:endParaRPr>
          </a:p>
        </p:txBody>
      </p:sp>
      <p:sp>
        <p:nvSpPr>
          <p:cNvPr id="7175" name="矩形 4"/>
          <p:cNvSpPr>
            <a:spLocks noChangeArrowheads="1"/>
          </p:cNvSpPr>
          <p:nvPr/>
        </p:nvSpPr>
        <p:spPr bwMode="auto">
          <a:xfrm>
            <a:off x="1843881" y="4298950"/>
            <a:ext cx="1146175" cy="550863"/>
          </a:xfrm>
          <a:prstGeom prst="rect">
            <a:avLst/>
          </a:prstGeom>
          <a:solidFill>
            <a:schemeClr val="accent1"/>
          </a:solidFill>
          <a:ln w="12700">
            <a:solidFill>
              <a:srgbClr val="31538F"/>
            </a:solidFill>
            <a:miter lim="800000"/>
            <a:headEnd/>
            <a:tailEnd/>
          </a:ln>
        </p:spPr>
        <p:txBody>
          <a:bodyPr anchor="ctr"/>
          <a:lstStyle/>
          <a:p>
            <a:pPr algn="ctr" eaLnBrk="1" hangingPunct="1">
              <a:buFont typeface="Arial" charset="0"/>
              <a:buNone/>
            </a:pPr>
            <a:r>
              <a:rPr lang="en-US" altLang="zh-CN" sz="1400" dirty="0">
                <a:latin typeface="微软雅黑"/>
                <a:ea typeface="微软雅黑"/>
                <a:sym typeface="微软雅黑"/>
              </a:rPr>
              <a:t>First</a:t>
            </a:r>
          </a:p>
          <a:p>
            <a:pPr algn="ctr" eaLnBrk="1" hangingPunct="1">
              <a:buFont typeface="Arial" charset="0"/>
              <a:buNone/>
            </a:pPr>
            <a:r>
              <a:rPr lang="en-US" altLang="zh-CN" sz="1400" dirty="0">
                <a:latin typeface="微软雅黑"/>
                <a:ea typeface="微软雅黑"/>
                <a:sym typeface="微软雅黑"/>
              </a:rPr>
              <a:t>Extractor</a:t>
            </a:r>
            <a:endParaRPr lang="zh-CN" altLang="en-US" sz="1400" dirty="0">
              <a:latin typeface="微软雅黑"/>
              <a:ea typeface="微软雅黑"/>
              <a:sym typeface="微软雅黑"/>
            </a:endParaRPr>
          </a:p>
        </p:txBody>
      </p:sp>
      <p:sp>
        <p:nvSpPr>
          <p:cNvPr id="7176" name="矩形 5"/>
          <p:cNvSpPr>
            <a:spLocks noChangeArrowheads="1"/>
          </p:cNvSpPr>
          <p:nvPr/>
        </p:nvSpPr>
        <p:spPr bwMode="auto">
          <a:xfrm>
            <a:off x="3482181" y="4610100"/>
            <a:ext cx="1146175" cy="550863"/>
          </a:xfrm>
          <a:prstGeom prst="rect">
            <a:avLst/>
          </a:prstGeom>
          <a:solidFill>
            <a:schemeClr val="accent1"/>
          </a:solidFill>
          <a:ln w="12700">
            <a:solidFill>
              <a:srgbClr val="31538F"/>
            </a:solidFill>
            <a:miter lim="800000"/>
            <a:headEnd/>
            <a:tailEnd/>
          </a:ln>
        </p:spPr>
        <p:txBody>
          <a:bodyPr anchor="ctr"/>
          <a:lstStyle/>
          <a:p>
            <a:pPr algn="ctr" eaLnBrk="1" hangingPunct="1">
              <a:buFont typeface="Arial" charset="0"/>
              <a:buNone/>
            </a:pPr>
            <a:r>
              <a:rPr lang="en-US" altLang="zh-CN" sz="1400" dirty="0">
                <a:latin typeface="微软雅黑"/>
                <a:ea typeface="微软雅黑"/>
                <a:sym typeface="微软雅黑"/>
              </a:rPr>
              <a:t>Filter</a:t>
            </a:r>
            <a:endParaRPr lang="zh-CN" altLang="en-US" sz="1400" dirty="0">
              <a:latin typeface="微软雅黑"/>
              <a:ea typeface="微软雅黑"/>
              <a:sym typeface="微软雅黑"/>
            </a:endParaRPr>
          </a:p>
        </p:txBody>
      </p:sp>
      <p:sp>
        <p:nvSpPr>
          <p:cNvPr id="7177" name="圆柱形 6"/>
          <p:cNvSpPr>
            <a:spLocks noChangeArrowheads="1"/>
          </p:cNvSpPr>
          <p:nvPr/>
        </p:nvSpPr>
        <p:spPr bwMode="auto">
          <a:xfrm>
            <a:off x="5201444" y="4548188"/>
            <a:ext cx="896937" cy="674687"/>
          </a:xfrm>
          <a:prstGeom prst="can">
            <a:avLst>
              <a:gd name="adj" fmla="val 25000"/>
            </a:avLst>
          </a:prstGeom>
          <a:solidFill>
            <a:schemeClr val="accent1"/>
          </a:solidFill>
          <a:ln w="12700">
            <a:solidFill>
              <a:srgbClr val="31538F"/>
            </a:solidFill>
            <a:round/>
            <a:headEnd/>
            <a:tailEnd/>
          </a:ln>
        </p:spPr>
        <p:txBody>
          <a:bodyPr anchor="ctr"/>
          <a:lstStyle/>
          <a:p>
            <a:pPr algn="ctr" eaLnBrk="1" hangingPunct="1">
              <a:buFont typeface="Arial" charset="0"/>
              <a:buNone/>
            </a:pPr>
            <a:r>
              <a:rPr lang="en-US" altLang="zh-CN" sz="1400" dirty="0">
                <a:latin typeface="微软雅黑"/>
                <a:ea typeface="微软雅黑"/>
                <a:sym typeface="微软雅黑"/>
              </a:rPr>
              <a:t>Store</a:t>
            </a:r>
            <a:endParaRPr lang="zh-CN" altLang="en-US" sz="1400" dirty="0">
              <a:latin typeface="微软雅黑"/>
              <a:ea typeface="微软雅黑"/>
              <a:sym typeface="微软雅黑"/>
            </a:endParaRPr>
          </a:p>
        </p:txBody>
      </p:sp>
      <p:sp>
        <p:nvSpPr>
          <p:cNvPr id="7178" name="矩形 7"/>
          <p:cNvSpPr>
            <a:spLocks noChangeArrowheads="1"/>
          </p:cNvSpPr>
          <p:nvPr/>
        </p:nvSpPr>
        <p:spPr bwMode="auto">
          <a:xfrm>
            <a:off x="6839744" y="4600575"/>
            <a:ext cx="1157287" cy="565150"/>
          </a:xfrm>
          <a:prstGeom prst="rect">
            <a:avLst/>
          </a:prstGeom>
          <a:solidFill>
            <a:schemeClr val="accent1"/>
          </a:solidFill>
          <a:ln w="12700">
            <a:solidFill>
              <a:srgbClr val="31538F"/>
            </a:solidFill>
            <a:miter lim="800000"/>
            <a:headEnd/>
            <a:tailEnd/>
          </a:ln>
        </p:spPr>
        <p:txBody>
          <a:bodyPr anchor="ctr"/>
          <a:lstStyle/>
          <a:p>
            <a:pPr algn="ctr" eaLnBrk="1" hangingPunct="1">
              <a:buFont typeface="Arial" charset="0"/>
              <a:buNone/>
            </a:pPr>
            <a:r>
              <a:rPr lang="en-US" altLang="zh-CN" sz="1400" dirty="0">
                <a:latin typeface="微软雅黑"/>
                <a:ea typeface="微软雅黑"/>
                <a:sym typeface="微软雅黑"/>
              </a:rPr>
              <a:t>Rewriter</a:t>
            </a:r>
            <a:endParaRPr lang="zh-CN" altLang="en-US" sz="1400" dirty="0">
              <a:latin typeface="微软雅黑"/>
              <a:ea typeface="微软雅黑"/>
              <a:sym typeface="微软雅黑"/>
            </a:endParaRPr>
          </a:p>
        </p:txBody>
      </p:sp>
      <p:cxnSp>
        <p:nvCxnSpPr>
          <p:cNvPr id="7179" name="直接箭头连接符 8"/>
          <p:cNvCxnSpPr>
            <a:cxnSpLocks noChangeShapeType="1"/>
            <a:stCxn id="7175" idx="3"/>
            <a:endCxn id="7176" idx="1"/>
          </p:cNvCxnSpPr>
          <p:nvPr/>
        </p:nvCxnSpPr>
        <p:spPr bwMode="auto">
          <a:xfrm>
            <a:off x="2991644" y="4573588"/>
            <a:ext cx="492125" cy="311150"/>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0" name="直接箭头连接符 9"/>
          <p:cNvCxnSpPr>
            <a:cxnSpLocks noChangeShapeType="1"/>
            <a:stCxn id="7176" idx="3"/>
            <a:endCxn id="7177" idx="2"/>
          </p:cNvCxnSpPr>
          <p:nvPr/>
        </p:nvCxnSpPr>
        <p:spPr bwMode="auto">
          <a:xfrm>
            <a:off x="4629944" y="4884738"/>
            <a:ext cx="571500" cy="1587"/>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81" name="直接箭头连接符 10"/>
          <p:cNvCxnSpPr>
            <a:cxnSpLocks noChangeShapeType="1"/>
            <a:stCxn id="7177" idx="4"/>
            <a:endCxn id="7178" idx="1"/>
          </p:cNvCxnSpPr>
          <p:nvPr/>
        </p:nvCxnSpPr>
        <p:spPr bwMode="auto">
          <a:xfrm flipV="1">
            <a:off x="6098381" y="4883150"/>
            <a:ext cx="741363" cy="317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183" name="矩形 16"/>
          <p:cNvSpPr>
            <a:spLocks noChangeArrowheads="1"/>
          </p:cNvSpPr>
          <p:nvPr/>
        </p:nvSpPr>
        <p:spPr bwMode="auto">
          <a:xfrm>
            <a:off x="1848644" y="4978400"/>
            <a:ext cx="1146175" cy="552450"/>
          </a:xfrm>
          <a:prstGeom prst="rect">
            <a:avLst/>
          </a:prstGeom>
          <a:solidFill>
            <a:schemeClr val="accent1"/>
          </a:solidFill>
          <a:ln w="12700">
            <a:solidFill>
              <a:srgbClr val="31538F"/>
            </a:solidFill>
            <a:miter lim="800000"/>
            <a:headEnd/>
            <a:tailEnd/>
          </a:ln>
        </p:spPr>
        <p:txBody>
          <a:bodyPr anchor="ctr"/>
          <a:lstStyle/>
          <a:p>
            <a:pPr algn="ctr"/>
            <a:r>
              <a:rPr lang="en-US" altLang="zh-CN" sz="1400" dirty="0">
                <a:latin typeface="微软雅黑"/>
                <a:ea typeface="微软雅黑"/>
                <a:sym typeface="微软雅黑"/>
              </a:rPr>
              <a:t>increment </a:t>
            </a:r>
          </a:p>
          <a:p>
            <a:pPr algn="ctr"/>
            <a:r>
              <a:rPr lang="en-US" altLang="zh-CN" sz="1400" dirty="0">
                <a:latin typeface="微软雅黑"/>
                <a:ea typeface="微软雅黑"/>
                <a:sym typeface="微软雅黑"/>
              </a:rPr>
              <a:t> export</a:t>
            </a:r>
            <a:endParaRPr lang="zh-CN" altLang="en-US" sz="1400" dirty="0">
              <a:latin typeface="微软雅黑"/>
              <a:ea typeface="微软雅黑"/>
              <a:sym typeface="微软雅黑"/>
            </a:endParaRPr>
          </a:p>
        </p:txBody>
      </p:sp>
      <p:cxnSp>
        <p:nvCxnSpPr>
          <p:cNvPr id="7184" name="直接箭头连接符 18"/>
          <p:cNvCxnSpPr>
            <a:cxnSpLocks noChangeShapeType="1"/>
            <a:stCxn id="7183" idx="3"/>
            <a:endCxn id="7176" idx="1"/>
          </p:cNvCxnSpPr>
          <p:nvPr/>
        </p:nvCxnSpPr>
        <p:spPr bwMode="auto">
          <a:xfrm flipV="1">
            <a:off x="2994819" y="4884738"/>
            <a:ext cx="487362" cy="369887"/>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185" name="矩形 20"/>
          <p:cNvSpPr>
            <a:spLocks noChangeArrowheads="1"/>
          </p:cNvSpPr>
          <p:nvPr/>
        </p:nvSpPr>
        <p:spPr bwMode="auto">
          <a:xfrm>
            <a:off x="4915694" y="2413000"/>
            <a:ext cx="1220787" cy="565150"/>
          </a:xfrm>
          <a:prstGeom prst="rect">
            <a:avLst/>
          </a:prstGeom>
          <a:solidFill>
            <a:schemeClr val="accent1"/>
          </a:solidFill>
          <a:ln w="12700">
            <a:solidFill>
              <a:srgbClr val="31538F"/>
            </a:solidFill>
            <a:miter lim="800000"/>
            <a:headEnd/>
            <a:tailEnd/>
          </a:ln>
        </p:spPr>
        <p:txBody>
          <a:bodyPr anchor="ctr"/>
          <a:lstStyle/>
          <a:p>
            <a:pPr algn="ctr" eaLnBrk="1" hangingPunct="1">
              <a:buFont typeface="Arial" charset="0"/>
              <a:buNone/>
            </a:pPr>
            <a:r>
              <a:rPr lang="en-US" altLang="zh-CN" sz="1400" dirty="0">
                <a:latin typeface="微软雅黑"/>
                <a:ea typeface="微软雅黑"/>
                <a:sym typeface="微软雅黑"/>
              </a:rPr>
              <a:t>DTS</a:t>
            </a:r>
            <a:r>
              <a:rPr lang="zh-CN" altLang="en-US" sz="1400" dirty="0">
                <a:latin typeface="微软雅黑"/>
                <a:ea typeface="微软雅黑"/>
                <a:sym typeface="微软雅黑"/>
              </a:rPr>
              <a:t> </a:t>
            </a:r>
            <a:r>
              <a:rPr lang="en-US" altLang="zh-CN" sz="1400" dirty="0">
                <a:latin typeface="微软雅黑"/>
                <a:ea typeface="微软雅黑"/>
                <a:sym typeface="微软雅黑"/>
              </a:rPr>
              <a:t>Master</a:t>
            </a:r>
            <a:endParaRPr lang="zh-CN" altLang="en-US" sz="1400" dirty="0">
              <a:latin typeface="微软雅黑"/>
              <a:ea typeface="微软雅黑"/>
              <a:sym typeface="微软雅黑"/>
            </a:endParaRPr>
          </a:p>
        </p:txBody>
      </p:sp>
      <p:cxnSp>
        <p:nvCxnSpPr>
          <p:cNvPr id="7186" name="直接箭头连接符 23"/>
          <p:cNvCxnSpPr>
            <a:cxnSpLocks noChangeShapeType="1"/>
            <a:stCxn id="7185" idx="2"/>
            <a:endCxn id="7188" idx="0"/>
          </p:cNvCxnSpPr>
          <p:nvPr/>
        </p:nvCxnSpPr>
        <p:spPr bwMode="auto">
          <a:xfrm>
            <a:off x="5526881" y="2978150"/>
            <a:ext cx="2506663" cy="806450"/>
          </a:xfrm>
          <a:prstGeom prst="straightConnector1">
            <a:avLst/>
          </a:prstGeom>
          <a:noFill/>
          <a:ln w="6350">
            <a:solidFill>
              <a:schemeClr val="accent1"/>
            </a:solidFill>
            <a:prstDash val="dash"/>
            <a:round/>
            <a:headEnd type="triangle" w="med" len="med"/>
            <a:tailEnd type="triangle" w="med" len="med"/>
          </a:ln>
          <a:extLst>
            <a:ext uri="{909E8E84-426E-40DD-AFC4-6F175D3DCCD1}">
              <a14:hiddenFill xmlns:a14="http://schemas.microsoft.com/office/drawing/2010/main">
                <a:noFill/>
              </a14:hiddenFill>
            </a:ext>
          </a:extLst>
        </p:spPr>
      </p:cxnSp>
      <p:cxnSp>
        <p:nvCxnSpPr>
          <p:cNvPr id="7187" name="直接箭头连接符 25"/>
          <p:cNvCxnSpPr>
            <a:cxnSpLocks noChangeShapeType="1"/>
            <a:stCxn id="7185" idx="2"/>
            <a:endCxn id="7174" idx="0"/>
          </p:cNvCxnSpPr>
          <p:nvPr/>
        </p:nvCxnSpPr>
        <p:spPr bwMode="auto">
          <a:xfrm flipH="1">
            <a:off x="3205956" y="2978150"/>
            <a:ext cx="2319338" cy="806450"/>
          </a:xfrm>
          <a:prstGeom prst="straightConnector1">
            <a:avLst/>
          </a:prstGeom>
          <a:noFill/>
          <a:ln w="6350">
            <a:solidFill>
              <a:schemeClr val="accent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7188" name="矩形: 圆角 21"/>
          <p:cNvSpPr>
            <a:spLocks noChangeArrowheads="1"/>
          </p:cNvSpPr>
          <p:nvPr/>
        </p:nvSpPr>
        <p:spPr bwMode="auto">
          <a:xfrm>
            <a:off x="6479381" y="3784600"/>
            <a:ext cx="3108325" cy="1935163"/>
          </a:xfrm>
          <a:prstGeom prst="roundRect">
            <a:avLst>
              <a:gd name="adj" fmla="val 16667"/>
            </a:avLst>
          </a:prstGeom>
          <a:noFill/>
          <a:ln w="12700">
            <a:solidFill>
              <a:srgbClr val="31538F"/>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buFont typeface="Arial" charset="0"/>
              <a:buNone/>
            </a:pPr>
            <a:endParaRPr lang="zh-CN" altLang="zh-CN">
              <a:latin typeface="微软雅黑"/>
              <a:ea typeface="微软雅黑"/>
              <a:sym typeface="微软雅黑"/>
            </a:endParaRPr>
          </a:p>
        </p:txBody>
      </p:sp>
      <p:sp>
        <p:nvSpPr>
          <p:cNvPr id="7189" name="矩形 22"/>
          <p:cNvSpPr>
            <a:spLocks noChangeArrowheads="1"/>
          </p:cNvSpPr>
          <p:nvPr/>
        </p:nvSpPr>
        <p:spPr bwMode="auto">
          <a:xfrm>
            <a:off x="4915694" y="1522413"/>
            <a:ext cx="1220787" cy="565150"/>
          </a:xfrm>
          <a:prstGeom prst="rect">
            <a:avLst/>
          </a:prstGeom>
          <a:solidFill>
            <a:srgbClr val="C00000"/>
          </a:solidFill>
          <a:ln w="12700">
            <a:solidFill>
              <a:srgbClr val="31538F"/>
            </a:solidFill>
            <a:miter lim="800000"/>
            <a:headEnd/>
            <a:tailEnd/>
          </a:ln>
        </p:spPr>
        <p:txBody>
          <a:bodyPr anchor="ctr"/>
          <a:lstStyle/>
          <a:p>
            <a:pPr algn="ctr" eaLnBrk="1" hangingPunct="1">
              <a:buFont typeface="Arial" charset="0"/>
              <a:buNone/>
            </a:pPr>
            <a:r>
              <a:rPr lang="en-US" altLang="zh-CN" sz="1400" dirty="0">
                <a:latin typeface="微软雅黑"/>
                <a:ea typeface="微软雅黑"/>
                <a:sym typeface="微软雅黑"/>
              </a:rPr>
              <a:t>Metadata</a:t>
            </a:r>
            <a:endParaRPr lang="zh-CN" altLang="en-US" sz="1400" dirty="0">
              <a:latin typeface="微软雅黑"/>
              <a:ea typeface="微软雅黑"/>
              <a:sym typeface="微软雅黑"/>
            </a:endParaRPr>
          </a:p>
        </p:txBody>
      </p:sp>
      <p:sp>
        <p:nvSpPr>
          <p:cNvPr id="7190" name="矩形 24"/>
          <p:cNvSpPr>
            <a:spLocks noChangeArrowheads="1"/>
          </p:cNvSpPr>
          <p:nvPr/>
        </p:nvSpPr>
        <p:spPr bwMode="auto">
          <a:xfrm>
            <a:off x="3504406" y="4013200"/>
            <a:ext cx="1079500" cy="501650"/>
          </a:xfrm>
          <a:prstGeom prst="rect">
            <a:avLst/>
          </a:prstGeom>
          <a:solidFill>
            <a:srgbClr val="FFC000"/>
          </a:solidFill>
          <a:ln w="12700">
            <a:solidFill>
              <a:srgbClr val="31538F"/>
            </a:solidFill>
            <a:miter lim="800000"/>
            <a:headEnd/>
            <a:tailEnd/>
          </a:ln>
        </p:spPr>
        <p:txBody>
          <a:bodyPr anchor="ctr"/>
          <a:lstStyle/>
          <a:p>
            <a:pPr algn="ctr" eaLnBrk="1" hangingPunct="1">
              <a:buFont typeface="Arial" charset="0"/>
              <a:buNone/>
            </a:pPr>
            <a:r>
              <a:rPr lang="zh-CN" altLang="en-US" sz="1400" dirty="0">
                <a:latin typeface="微软雅黑"/>
                <a:ea typeface="微软雅黑"/>
                <a:sym typeface="微软雅黑"/>
              </a:rPr>
              <a:t>Controller</a:t>
            </a:r>
          </a:p>
        </p:txBody>
      </p:sp>
      <p:sp>
        <p:nvSpPr>
          <p:cNvPr id="7191" name="文本框 17"/>
          <p:cNvSpPr>
            <a:spLocks noChangeArrowheads="1"/>
          </p:cNvSpPr>
          <p:nvPr/>
        </p:nvSpPr>
        <p:spPr bwMode="auto">
          <a:xfrm>
            <a:off x="2028031" y="3798888"/>
            <a:ext cx="1220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en-US" altLang="zh-CN">
                <a:latin typeface="微软雅黑"/>
                <a:ea typeface="微软雅黑"/>
                <a:sym typeface="微软雅黑"/>
              </a:rPr>
              <a:t>Dumper</a:t>
            </a:r>
            <a:endParaRPr lang="zh-CN" altLang="en-US">
              <a:latin typeface="微软雅黑"/>
              <a:ea typeface="微软雅黑"/>
              <a:sym typeface="微软雅黑"/>
            </a:endParaRPr>
          </a:p>
        </p:txBody>
      </p:sp>
      <p:sp>
        <p:nvSpPr>
          <p:cNvPr id="7192" name="文本框 26"/>
          <p:cNvSpPr>
            <a:spLocks noChangeArrowheads="1"/>
          </p:cNvSpPr>
          <p:nvPr/>
        </p:nvSpPr>
        <p:spPr bwMode="auto">
          <a:xfrm>
            <a:off x="6660356" y="3924300"/>
            <a:ext cx="122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pPr>
            <a:r>
              <a:rPr lang="en-US" altLang="zh-CN">
                <a:latin typeface="微软雅黑"/>
                <a:ea typeface="微软雅黑"/>
                <a:sym typeface="微软雅黑"/>
              </a:rPr>
              <a:t>Loader</a:t>
            </a:r>
            <a:endParaRPr lang="zh-CN" altLang="en-US">
              <a:latin typeface="微软雅黑"/>
              <a:ea typeface="微软雅黑"/>
              <a:sym typeface="微软雅黑"/>
            </a:endParaRPr>
          </a:p>
        </p:txBody>
      </p:sp>
      <p:sp>
        <p:nvSpPr>
          <p:cNvPr id="7193" name="文本框 19"/>
          <p:cNvSpPr>
            <a:spLocks noChangeArrowheads="1"/>
          </p:cNvSpPr>
          <p:nvPr/>
        </p:nvSpPr>
        <p:spPr bwMode="auto">
          <a:xfrm>
            <a:off x="3504406" y="3136900"/>
            <a:ext cx="17700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charset="0"/>
              <a:buNone/>
            </a:pPr>
            <a:r>
              <a:rPr lang="en-US" altLang="zh-CN" sz="1400" dirty="0">
                <a:latin typeface="微软雅黑"/>
                <a:ea typeface="微软雅黑"/>
                <a:sym typeface="微软雅黑"/>
              </a:rPr>
              <a:t>Heartbeat</a:t>
            </a:r>
            <a:endParaRPr lang="zh-CN" altLang="en-US" sz="1400" dirty="0">
              <a:latin typeface="微软雅黑"/>
              <a:ea typeface="微软雅黑"/>
              <a:sym typeface="微软雅黑"/>
            </a:endParaRPr>
          </a:p>
        </p:txBody>
      </p:sp>
      <p:sp>
        <p:nvSpPr>
          <p:cNvPr id="7194" name="文本框 28"/>
          <p:cNvSpPr>
            <a:spLocks noChangeArrowheads="1"/>
          </p:cNvSpPr>
          <p:nvPr/>
        </p:nvSpPr>
        <p:spPr bwMode="auto">
          <a:xfrm>
            <a:off x="6503986" y="3268583"/>
            <a:ext cx="1529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dirty="0">
                <a:latin typeface="微软雅黑"/>
                <a:ea typeface="微软雅黑"/>
                <a:sym typeface="微软雅黑"/>
              </a:rPr>
              <a:t>Heartbeat</a:t>
            </a:r>
            <a:endParaRPr lang="zh-CN" altLang="en-US" sz="1400" dirty="0">
              <a:latin typeface="微软雅黑"/>
              <a:ea typeface="微软雅黑"/>
              <a:sym typeface="微软雅黑"/>
            </a:endParaRPr>
          </a:p>
        </p:txBody>
      </p:sp>
      <p:cxnSp>
        <p:nvCxnSpPr>
          <p:cNvPr id="7195" name="直接箭头连接符 33"/>
          <p:cNvCxnSpPr>
            <a:cxnSpLocks noChangeShapeType="1"/>
            <a:stCxn id="7178" idx="3"/>
            <a:endCxn id="7198" idx="1"/>
          </p:cNvCxnSpPr>
          <p:nvPr/>
        </p:nvCxnSpPr>
        <p:spPr bwMode="auto">
          <a:xfrm>
            <a:off x="7997031" y="4883150"/>
            <a:ext cx="284163" cy="1588"/>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196" name="直接箭头连接符 37"/>
          <p:cNvCxnSpPr>
            <a:cxnSpLocks noChangeShapeType="1"/>
            <a:stCxn id="7189" idx="2"/>
            <a:endCxn id="7185" idx="0"/>
          </p:cNvCxnSpPr>
          <p:nvPr/>
        </p:nvCxnSpPr>
        <p:spPr bwMode="auto">
          <a:xfrm>
            <a:off x="5526881" y="2087563"/>
            <a:ext cx="0" cy="325437"/>
          </a:xfrm>
          <a:prstGeom prst="straightConnector1">
            <a:avLst/>
          </a:prstGeom>
          <a:noFill/>
          <a:ln w="635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cxnSp>
      <p:sp>
        <p:nvSpPr>
          <p:cNvPr id="7197" name="双括号 39"/>
          <p:cNvSpPr>
            <a:spLocks noChangeArrowheads="1"/>
          </p:cNvSpPr>
          <p:nvPr/>
        </p:nvSpPr>
        <p:spPr bwMode="auto">
          <a:xfrm>
            <a:off x="6355556" y="2006600"/>
            <a:ext cx="2679700" cy="1176338"/>
          </a:xfrm>
          <a:prstGeom prst="bracketPair">
            <a:avLst>
              <a:gd name="adj" fmla="val 16667"/>
            </a:avLst>
          </a:prstGeom>
          <a:noFill/>
          <a:ln w="63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nchor="ctr"/>
          <a:lstStyle/>
          <a:p>
            <a:pPr eaLnBrk="1" hangingPunct="1">
              <a:buFont typeface="Arial" charset="0"/>
              <a:buNone/>
            </a:pPr>
            <a:r>
              <a:rPr lang="en-US" altLang="zh-CN" sz="1400" dirty="0">
                <a:latin typeface="微软雅黑"/>
                <a:ea typeface="微软雅黑"/>
                <a:sym typeface="微软雅黑"/>
              </a:rPr>
              <a:t>1.DTS  configure</a:t>
            </a:r>
          </a:p>
          <a:p>
            <a:r>
              <a:rPr lang="en-US" altLang="zh-CN" sz="1400" dirty="0">
                <a:latin typeface="微软雅黑"/>
                <a:ea typeface="微软雅黑"/>
                <a:sym typeface="微软雅黑"/>
              </a:rPr>
              <a:t>2.execution plan</a:t>
            </a:r>
          </a:p>
          <a:p>
            <a:r>
              <a:rPr lang="en-US" altLang="zh-CN" sz="1400" dirty="0">
                <a:latin typeface="微软雅黑"/>
                <a:ea typeface="微软雅黑"/>
                <a:sym typeface="微软雅黑"/>
              </a:rPr>
              <a:t>3.Mission dispatch</a:t>
            </a:r>
          </a:p>
          <a:p>
            <a:pPr eaLnBrk="1" hangingPunct="1">
              <a:buFont typeface="Arial" charset="0"/>
              <a:buNone/>
            </a:pPr>
            <a:r>
              <a:rPr lang="en-US" altLang="zh-CN" sz="1400" dirty="0">
                <a:latin typeface="微软雅黑"/>
                <a:ea typeface="微软雅黑"/>
                <a:sym typeface="微软雅黑"/>
              </a:rPr>
              <a:t>4.Controlling command</a:t>
            </a:r>
          </a:p>
          <a:p>
            <a:pPr eaLnBrk="1" hangingPunct="1">
              <a:buFont typeface="Arial" charset="0"/>
              <a:buNone/>
            </a:pPr>
            <a:r>
              <a:rPr lang="en-US" altLang="zh-CN" sz="1400" dirty="0">
                <a:latin typeface="微软雅黑"/>
                <a:ea typeface="微软雅黑"/>
                <a:sym typeface="微软雅黑"/>
              </a:rPr>
              <a:t>5.Status information</a:t>
            </a:r>
            <a:endParaRPr lang="zh-CN" altLang="en-US" dirty="0">
              <a:latin typeface="微软雅黑"/>
              <a:ea typeface="微软雅黑"/>
              <a:sym typeface="微软雅黑"/>
            </a:endParaRPr>
          </a:p>
        </p:txBody>
      </p:sp>
      <p:sp>
        <p:nvSpPr>
          <p:cNvPr id="7198" name="矩形 44"/>
          <p:cNvSpPr>
            <a:spLocks noChangeArrowheads="1"/>
          </p:cNvSpPr>
          <p:nvPr/>
        </p:nvSpPr>
        <p:spPr bwMode="auto">
          <a:xfrm>
            <a:off x="8281194" y="4602163"/>
            <a:ext cx="1157287" cy="565150"/>
          </a:xfrm>
          <a:prstGeom prst="rect">
            <a:avLst/>
          </a:prstGeom>
          <a:solidFill>
            <a:schemeClr val="accent1"/>
          </a:solidFill>
          <a:ln w="12700">
            <a:solidFill>
              <a:srgbClr val="31538F"/>
            </a:solidFill>
            <a:miter lim="800000"/>
            <a:headEnd/>
            <a:tailEnd/>
          </a:ln>
        </p:spPr>
        <p:txBody>
          <a:bodyPr anchor="ctr"/>
          <a:lstStyle/>
          <a:p>
            <a:pPr algn="ctr" eaLnBrk="1" hangingPunct="1">
              <a:buFont typeface="Arial" charset="0"/>
              <a:buNone/>
            </a:pPr>
            <a:r>
              <a:rPr lang="en-US" altLang="zh-CN" sz="1400" dirty="0">
                <a:latin typeface="微软雅黑"/>
                <a:ea typeface="微软雅黑"/>
                <a:sym typeface="微软雅黑"/>
              </a:rPr>
              <a:t>Importer</a:t>
            </a:r>
            <a:endParaRPr lang="zh-CN" altLang="en-US" sz="1400" dirty="0">
              <a:latin typeface="微软雅黑"/>
              <a:ea typeface="微软雅黑"/>
              <a:sym typeface="微软雅黑"/>
            </a:endParaRPr>
          </a:p>
        </p:txBody>
      </p:sp>
      <p:sp>
        <p:nvSpPr>
          <p:cNvPr id="7199" name="圆柱形 47"/>
          <p:cNvSpPr>
            <a:spLocks noChangeArrowheads="1"/>
          </p:cNvSpPr>
          <p:nvPr/>
        </p:nvSpPr>
        <p:spPr bwMode="auto">
          <a:xfrm>
            <a:off x="413544" y="4521200"/>
            <a:ext cx="896937" cy="673100"/>
          </a:xfrm>
          <a:prstGeom prst="can">
            <a:avLst>
              <a:gd name="adj" fmla="val 25000"/>
            </a:avLst>
          </a:prstGeom>
          <a:solidFill>
            <a:schemeClr val="accent1"/>
          </a:solidFill>
          <a:ln w="12700">
            <a:solidFill>
              <a:srgbClr val="31538F"/>
            </a:solidFill>
            <a:round/>
            <a:headEnd/>
            <a:tailEnd/>
          </a:ln>
        </p:spPr>
        <p:txBody>
          <a:bodyPr anchor="ctr"/>
          <a:lstStyle/>
          <a:p>
            <a:pPr algn="ctr" eaLnBrk="1" hangingPunct="1">
              <a:buFont typeface="Arial" charset="0"/>
              <a:buNone/>
            </a:pPr>
            <a:r>
              <a:rPr lang="en-US" altLang="zh-CN" sz="1400" dirty="0">
                <a:latin typeface="微软雅黑"/>
                <a:ea typeface="微软雅黑"/>
                <a:sym typeface="微软雅黑"/>
              </a:rPr>
              <a:t>source</a:t>
            </a:r>
            <a:endParaRPr lang="zh-CN" altLang="en-US" dirty="0">
              <a:latin typeface="微软雅黑"/>
              <a:ea typeface="微软雅黑"/>
              <a:sym typeface="微软雅黑"/>
            </a:endParaRPr>
          </a:p>
        </p:txBody>
      </p:sp>
      <p:sp>
        <p:nvSpPr>
          <p:cNvPr id="7200" name="圆柱形 48"/>
          <p:cNvSpPr>
            <a:spLocks noChangeArrowheads="1"/>
          </p:cNvSpPr>
          <p:nvPr/>
        </p:nvSpPr>
        <p:spPr bwMode="auto">
          <a:xfrm>
            <a:off x="9930604" y="4512468"/>
            <a:ext cx="1184277" cy="681831"/>
          </a:xfrm>
          <a:prstGeom prst="can">
            <a:avLst>
              <a:gd name="adj" fmla="val 25000"/>
            </a:avLst>
          </a:prstGeom>
          <a:solidFill>
            <a:schemeClr val="accent1"/>
          </a:solidFill>
          <a:ln w="12700">
            <a:solidFill>
              <a:srgbClr val="31538F"/>
            </a:solidFill>
            <a:round/>
            <a:headEnd/>
            <a:tailEnd/>
          </a:ln>
        </p:spPr>
        <p:txBody>
          <a:bodyPr anchor="ctr"/>
          <a:lstStyle/>
          <a:p>
            <a:pPr algn="ctr"/>
            <a:endParaRPr lang="en-US" altLang="zh-CN" sz="1400" dirty="0">
              <a:latin typeface="微软雅黑"/>
              <a:ea typeface="微软雅黑"/>
              <a:sym typeface="微软雅黑"/>
            </a:endParaRPr>
          </a:p>
          <a:p>
            <a:pPr algn="ctr"/>
            <a:r>
              <a:rPr lang="en-US" altLang="zh-CN" sz="1400" dirty="0">
                <a:latin typeface="微软雅黑"/>
                <a:ea typeface="微软雅黑"/>
                <a:sym typeface="微软雅黑"/>
              </a:rPr>
              <a:t>destination</a:t>
            </a:r>
          </a:p>
          <a:p>
            <a:pPr algn="ctr" eaLnBrk="1" hangingPunct="1">
              <a:buFont typeface="Arial" charset="0"/>
              <a:buNone/>
            </a:pPr>
            <a:endParaRPr lang="zh-CN" altLang="en-US" dirty="0">
              <a:latin typeface="微软雅黑"/>
              <a:ea typeface="微软雅黑"/>
              <a:sym typeface="微软雅黑"/>
            </a:endParaRPr>
          </a:p>
        </p:txBody>
      </p:sp>
      <p:cxnSp>
        <p:nvCxnSpPr>
          <p:cNvPr id="7201" name="直接箭头连接符 49"/>
          <p:cNvCxnSpPr>
            <a:cxnSpLocks noChangeShapeType="1"/>
            <a:stCxn id="7175" idx="1"/>
            <a:endCxn id="7199" idx="4"/>
          </p:cNvCxnSpPr>
          <p:nvPr/>
        </p:nvCxnSpPr>
        <p:spPr bwMode="auto">
          <a:xfrm flipH="1">
            <a:off x="1310481" y="4573588"/>
            <a:ext cx="533400" cy="284162"/>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02" name="直接箭头连接符 52"/>
          <p:cNvCxnSpPr>
            <a:cxnSpLocks noChangeShapeType="1"/>
            <a:stCxn id="7183" idx="1"/>
            <a:endCxn id="7199" idx="4"/>
          </p:cNvCxnSpPr>
          <p:nvPr/>
        </p:nvCxnSpPr>
        <p:spPr bwMode="auto">
          <a:xfrm flipH="1" flipV="1">
            <a:off x="1310481" y="4857750"/>
            <a:ext cx="538163" cy="396875"/>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203" name="直接箭头连接符 55"/>
          <p:cNvCxnSpPr>
            <a:cxnSpLocks noChangeShapeType="1"/>
            <a:stCxn id="7198" idx="3"/>
            <a:endCxn id="7200" idx="2"/>
          </p:cNvCxnSpPr>
          <p:nvPr/>
        </p:nvCxnSpPr>
        <p:spPr bwMode="auto">
          <a:xfrm flipV="1">
            <a:off x="9438481" y="4853384"/>
            <a:ext cx="492123" cy="31354"/>
          </a:xfrm>
          <a:prstGeom prst="straightConnector1">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7204" name="图片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994" y="3606800"/>
            <a:ext cx="5254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文本框 59"/>
          <p:cNvSpPr>
            <a:spLocks noChangeArrowheads="1"/>
          </p:cNvSpPr>
          <p:nvPr/>
        </p:nvSpPr>
        <p:spPr bwMode="auto">
          <a:xfrm>
            <a:off x="1224755" y="3190875"/>
            <a:ext cx="2117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charset="0"/>
              <a:buNone/>
            </a:pPr>
            <a:r>
              <a:rPr lang="en-US" altLang="zh-CN" dirty="0">
                <a:latin typeface="微软雅黑"/>
                <a:ea typeface="微软雅黑"/>
                <a:sym typeface="微软雅黑"/>
              </a:rPr>
              <a:t>Load Controller</a:t>
            </a:r>
            <a:endParaRPr lang="zh-CN" altLang="en-US" dirty="0">
              <a:latin typeface="微软雅黑"/>
              <a:ea typeface="微软雅黑"/>
              <a:sym typeface="微软雅黑"/>
            </a:endParaRPr>
          </a:p>
        </p:txBody>
      </p:sp>
      <p:pic>
        <p:nvPicPr>
          <p:cNvPr id="7206" name="图片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081" y="3622675"/>
            <a:ext cx="5254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7" name="文本框 61"/>
          <p:cNvSpPr>
            <a:spLocks noChangeArrowheads="1"/>
          </p:cNvSpPr>
          <p:nvPr/>
        </p:nvSpPr>
        <p:spPr bwMode="auto">
          <a:xfrm>
            <a:off x="9035256" y="3216275"/>
            <a:ext cx="24110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latin typeface="微软雅黑"/>
                <a:ea typeface="微软雅黑"/>
                <a:sym typeface="微软雅黑"/>
              </a:rPr>
              <a:t>Load Controller</a:t>
            </a:r>
            <a:endParaRPr lang="zh-CN" altLang="en-US" dirty="0">
              <a:latin typeface="微软雅黑"/>
              <a:ea typeface="微软雅黑"/>
              <a:sym typeface="微软雅黑"/>
            </a:endParaRPr>
          </a:p>
          <a:p>
            <a:pPr eaLnBrk="1" hangingPunct="1">
              <a:buFont typeface="Arial" charset="0"/>
              <a:buNone/>
            </a:pPr>
            <a:endParaRPr lang="zh-CN" altLang="en-US" dirty="0">
              <a:latin typeface="微软雅黑"/>
              <a:ea typeface="微软雅黑"/>
              <a:sym typeface="微软雅黑"/>
            </a:endParaRPr>
          </a:p>
        </p:txBody>
      </p:sp>
      <p:sp>
        <p:nvSpPr>
          <p:cNvPr id="7208" name="矩形 24"/>
          <p:cNvSpPr>
            <a:spLocks noChangeArrowheads="1"/>
          </p:cNvSpPr>
          <p:nvPr/>
        </p:nvSpPr>
        <p:spPr bwMode="auto">
          <a:xfrm>
            <a:off x="8297069" y="3995738"/>
            <a:ext cx="1077912" cy="503237"/>
          </a:xfrm>
          <a:prstGeom prst="rect">
            <a:avLst/>
          </a:prstGeom>
          <a:solidFill>
            <a:srgbClr val="FFC000"/>
          </a:solidFill>
          <a:ln w="12700">
            <a:solidFill>
              <a:srgbClr val="31538F"/>
            </a:solidFill>
            <a:miter lim="800000"/>
            <a:headEnd/>
            <a:tailEnd/>
          </a:ln>
          <a:effectLst/>
          <a:extLst>
            <a:ext uri="{AF507438-7753-43E0-B8FC-AC1667EBCBE1}">
              <a14:hiddenEffects xmlns:a14="http://schemas.microsoft.com/office/drawing/2010/main">
                <a:effectLst>
                  <a:outerShdw dist="35921" dir="2700000" algn="ctr" rotWithShape="0">
                    <a:srgbClr val="808080">
                      <a:alpha val="73997"/>
                    </a:srgbClr>
                  </a:outerShdw>
                </a:effectLst>
              </a14:hiddenEffects>
            </a:ext>
          </a:extLst>
        </p:spPr>
        <p:txBody>
          <a:bodyPr anchor="ctr"/>
          <a:lstStyle/>
          <a:p>
            <a:pPr algn="ctr" eaLnBrk="1" hangingPunct="1">
              <a:buFont typeface="Arial" charset="0"/>
              <a:buNone/>
            </a:pPr>
            <a:r>
              <a:rPr lang="zh-CN" altLang="en-US" sz="1400" dirty="0">
                <a:latin typeface="微软雅黑"/>
                <a:ea typeface="微软雅黑"/>
                <a:sym typeface="微软雅黑"/>
              </a:rPr>
              <a:t>Controller</a:t>
            </a:r>
            <a:endParaRPr lang="zh-CN" altLang="en-US" dirty="0">
              <a:latin typeface="微软雅黑"/>
              <a:ea typeface="微软雅黑"/>
              <a:sym typeface="微软雅黑"/>
            </a:endParaRPr>
          </a:p>
        </p:txBody>
      </p:sp>
    </p:spTree>
    <p:extLst>
      <p:ext uri="{BB962C8B-B14F-4D97-AF65-F5344CB8AC3E}">
        <p14:creationId xmlns:p14="http://schemas.microsoft.com/office/powerpoint/2010/main" val="2870177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2"/>
          <p:cNvSpPr txBox="1"/>
          <p:nvPr/>
        </p:nvSpPr>
        <p:spPr>
          <a:xfrm>
            <a:off x="11451259" y="6052960"/>
            <a:ext cx="569505" cy="369332"/>
          </a:xfrm>
          <a:prstGeom prst="rect">
            <a:avLst/>
          </a:prstGeom>
          <a:noFill/>
        </p:spPr>
        <p:txBody>
          <a:bodyPr wrap="square" rtlCol="0">
            <a:spAutoFit/>
          </a:bodyPr>
          <a:lstStyle/>
          <a:p>
            <a:r>
              <a:rPr kumimoji="1" lang="en-US" altLang="zh-CN" dirty="0">
                <a:latin typeface="TTTGB Medium" panose="020C06030202040F0204" pitchFamily="34" charset="-128"/>
                <a:ea typeface="TTTGB Medium" panose="020C06030202040F0204" pitchFamily="34" charset="-128"/>
              </a:rPr>
              <a:t>01</a:t>
            </a:r>
            <a:endParaRPr kumimoji="1" lang="zh-CN" altLang="en-US" dirty="0">
              <a:latin typeface="TTTGB Medium" panose="020C06030202040F0204" pitchFamily="34" charset="-128"/>
              <a:ea typeface="TTTGB Medium" panose="020C06030202040F0204" pitchFamily="34" charset="-128"/>
            </a:endParaRPr>
          </a:p>
        </p:txBody>
      </p:sp>
      <p:sp>
        <p:nvSpPr>
          <p:cNvPr id="3" name="标题 1"/>
          <p:cNvSpPr>
            <a:spLocks noChangeArrowheads="1"/>
          </p:cNvSpPr>
          <p:nvPr/>
        </p:nvSpPr>
        <p:spPr bwMode="auto">
          <a:xfrm>
            <a:off x="361344" y="225425"/>
            <a:ext cx="5290185" cy="583565"/>
          </a:xfrm>
          <a:prstGeom prst="rect">
            <a:avLst/>
          </a:prstGeom>
          <a:noFill/>
          <a:ln>
            <a:noFill/>
          </a:ln>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00000"/>
              </a:lnSpc>
              <a:spcBef>
                <a:spcPct val="0"/>
              </a:spcBef>
              <a:buNone/>
            </a:pPr>
            <a:r>
              <a:rPr lang="en-US" altLang="zh-CN" sz="3200" b="1" dirty="0" err="1">
                <a:latin typeface="微软雅黑" panose="020B0503020204020204" pitchFamily="34" charset="-122"/>
                <a:ea typeface="微软雅黑" panose="020B0503020204020204" pitchFamily="34" charset="-122"/>
                <a:sym typeface="微软雅黑" panose="020B0503020204020204" pitchFamily="34" charset="-122"/>
              </a:rPr>
              <a:t>DBBrain</a:t>
            </a:r>
            <a:r>
              <a:rPr lang="en-US" altLang="zh-CN" sz="3200" b="1" dirty="0">
                <a:latin typeface="微软雅黑" panose="020B0503020204020204" pitchFamily="34" charset="-122"/>
                <a:ea typeface="微软雅黑" panose="020B0503020204020204" pitchFamily="34" charset="-122"/>
                <a:sym typeface="微软雅黑" panose="020B0503020204020204" pitchFamily="34" charset="-122"/>
              </a:rPr>
              <a:t>-DB operations</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6" descr="鍙兘璇婃柇澶х洏"/>
          <p:cNvPicPr>
            <a:picLocks noChangeAspect="1"/>
          </p:cNvPicPr>
          <p:nvPr/>
        </p:nvPicPr>
        <p:blipFill>
          <a:blip r:embed="rId2"/>
          <a:stretch>
            <a:fillRect/>
          </a:stretch>
        </p:blipFill>
        <p:spPr>
          <a:xfrm>
            <a:off x="5044523" y="3073774"/>
            <a:ext cx="6625590" cy="3348990"/>
          </a:xfrm>
          <a:prstGeom prst="roundRect">
            <a:avLst>
              <a:gd name="adj" fmla="val 9545"/>
            </a:avLst>
          </a:prstGeom>
        </p:spPr>
      </p:pic>
      <p:pic>
        <p:nvPicPr>
          <p:cNvPr id="6" name="图片 5"/>
          <p:cNvPicPr>
            <a:picLocks noChangeAspect="1"/>
          </p:cNvPicPr>
          <p:nvPr/>
        </p:nvPicPr>
        <p:blipFill>
          <a:blip r:embed="rId3"/>
          <a:stretch>
            <a:fillRect/>
          </a:stretch>
        </p:blipFill>
        <p:spPr>
          <a:xfrm>
            <a:off x="569678" y="1533899"/>
            <a:ext cx="4020820" cy="4888865"/>
          </a:xfrm>
          <a:prstGeom prst="roundRect">
            <a:avLst>
              <a:gd name="adj" fmla="val 6095"/>
            </a:avLst>
          </a:prstGeom>
        </p:spPr>
      </p:pic>
      <p:sp>
        <p:nvSpPr>
          <p:cNvPr id="7" name="Rectangle 2"/>
          <p:cNvSpPr/>
          <p:nvPr/>
        </p:nvSpPr>
        <p:spPr>
          <a:xfrm>
            <a:off x="5044523" y="1324349"/>
            <a:ext cx="2876550" cy="1569660"/>
          </a:xfrm>
          <a:prstGeom prst="rect">
            <a:avLst/>
          </a:prstGeom>
          <a:ln>
            <a:noFill/>
          </a:ln>
        </p:spPr>
        <p:txBody>
          <a:bodyPr wrap="square">
            <a:spAutoFit/>
          </a:bodyPr>
          <a:lstStyle/>
          <a:p>
            <a:pPr marL="285750" indent="-285750" algn="l" eaLnBrk="1" hangingPunct="1">
              <a:lnSpc>
                <a:spcPct val="150000"/>
              </a:lnSpc>
              <a:buFont typeface="Wingdings" panose="05000000000000000000" charset="0"/>
              <a:buChar char=""/>
            </a:pPr>
            <a:r>
              <a:rPr lang="en-US" altLang="zh-CN" sz="2000" b="1" dirty="0">
                <a:latin typeface="微软雅黑" panose="020B0503020204020204" pitchFamily="34" charset="-122"/>
                <a:ea typeface="微软雅黑" panose="020B0503020204020204" pitchFamily="34" charset="-122"/>
              </a:rPr>
              <a:t>7*24</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diagnosis</a:t>
            </a:r>
            <a:endParaRPr lang="zh-CN" altLang="en-US" sz="2000" b="1" dirty="0">
              <a:latin typeface="微软雅黑" panose="020B0503020204020204" pitchFamily="34" charset="-122"/>
              <a:ea typeface="微软雅黑" panose="020B0503020204020204" pitchFamily="34" charset="-122"/>
            </a:endParaRPr>
          </a:p>
          <a:p>
            <a:pPr indent="0" algn="l" eaLnBrk="1" hangingPunct="1">
              <a:lnSpc>
                <a:spcPct val="150000"/>
              </a:lnSpc>
              <a:buFont typeface="Wingdings" panose="05000000000000000000" charset="0"/>
              <a:buNone/>
            </a:pPr>
            <a:endParaRPr lang="en-US" altLang="zh-CN" sz="1200" b="1" dirty="0">
              <a:latin typeface="微软雅黑" panose="020B0503020204020204" pitchFamily="34" charset="-122"/>
              <a:ea typeface="微软雅黑" panose="020B0503020204020204" pitchFamily="34" charset="-122"/>
            </a:endParaRPr>
          </a:p>
          <a:p>
            <a:pPr indent="0" algn="l" eaLnBrk="1" hangingPunct="1">
              <a:lnSpc>
                <a:spcPct val="150000"/>
              </a:lnSpc>
              <a:buFont typeface="Wingdings" panose="05000000000000000000" charset="0"/>
              <a:buNone/>
            </a:pPr>
            <a:endParaRPr lang="en-US" altLang="zh-CN" sz="1200" b="1" dirty="0">
              <a:latin typeface="微软雅黑" panose="020B0503020204020204" pitchFamily="34" charset="-122"/>
              <a:ea typeface="微软雅黑" panose="020B0503020204020204" pitchFamily="34" charset="-122"/>
            </a:endParaRPr>
          </a:p>
          <a:p>
            <a:pPr marL="285750" indent="-285750" algn="l" eaLnBrk="1" hangingPunct="1">
              <a:lnSpc>
                <a:spcPct val="150000"/>
              </a:lnSpc>
              <a:buFont typeface="Wingdings" panose="05000000000000000000" charset="0"/>
              <a:buChar char=""/>
            </a:pPr>
            <a:r>
              <a:rPr lang="en-US" altLang="zh-CN" sz="2000" b="1" dirty="0">
                <a:latin typeface="微软雅黑" panose="020B0503020204020204" pitchFamily="34" charset="-122"/>
                <a:ea typeface="微软雅黑" panose="020B0503020204020204" pitchFamily="34" charset="-122"/>
              </a:rPr>
              <a:t>All log analysis</a:t>
            </a:r>
            <a:endParaRPr lang="en-US" altLang="zh-CN" sz="1600" b="1" dirty="0">
              <a:latin typeface="微软雅黑" panose="020B0503020204020204" pitchFamily="34" charset="-122"/>
              <a:ea typeface="微软雅黑" panose="020B0503020204020204" pitchFamily="34" charset="-122"/>
            </a:endParaRPr>
          </a:p>
        </p:txBody>
      </p:sp>
      <p:sp>
        <p:nvSpPr>
          <p:cNvPr id="8" name="Rectangle 2"/>
          <p:cNvSpPr/>
          <p:nvPr/>
        </p:nvSpPr>
        <p:spPr>
          <a:xfrm>
            <a:off x="8162330" y="1293255"/>
            <a:ext cx="3746122" cy="1569660"/>
          </a:xfrm>
          <a:prstGeom prst="rect">
            <a:avLst/>
          </a:prstGeom>
          <a:ln>
            <a:noFill/>
          </a:ln>
        </p:spPr>
        <p:txBody>
          <a:bodyPr wrap="square">
            <a:spAutoFit/>
          </a:bodyPr>
          <a:lstStyle/>
          <a:p>
            <a:pPr marL="285750" indent="-285750" algn="l" eaLnBrk="1" hangingPunct="1">
              <a:lnSpc>
                <a:spcPct val="150000"/>
              </a:lnSpc>
              <a:buFont typeface="Wingdings" panose="05000000000000000000" charset="0"/>
              <a:buChar char=""/>
            </a:pPr>
            <a:r>
              <a:rPr lang="en-US" sz="2000" b="1" dirty="0">
                <a:latin typeface="微软雅黑" panose="020B0503020204020204" pitchFamily="34" charset="-122"/>
                <a:ea typeface="微软雅黑" panose="020B0503020204020204" pitchFamily="34" charset="-122"/>
              </a:rPr>
              <a:t> slow log statistics</a:t>
            </a:r>
            <a:endParaRPr sz="2000" b="1" dirty="0">
              <a:latin typeface="微软雅黑" panose="020B0503020204020204" pitchFamily="34" charset="-122"/>
              <a:ea typeface="微软雅黑" panose="020B0503020204020204" pitchFamily="34" charset="-122"/>
            </a:endParaRPr>
          </a:p>
          <a:p>
            <a:pPr indent="0" algn="l" eaLnBrk="1" hangingPunct="1">
              <a:lnSpc>
                <a:spcPct val="150000"/>
              </a:lnSpc>
              <a:buFont typeface="Wingdings" panose="05000000000000000000" charset="0"/>
              <a:buNone/>
            </a:pPr>
            <a:endParaRPr lang="en-US" altLang="zh-CN" sz="1200" b="1" dirty="0">
              <a:latin typeface="微软雅黑" panose="020B0503020204020204" pitchFamily="34" charset="-122"/>
              <a:ea typeface="微软雅黑" panose="020B0503020204020204" pitchFamily="34" charset="-122"/>
            </a:endParaRPr>
          </a:p>
          <a:p>
            <a:pPr indent="0" algn="l" eaLnBrk="1" hangingPunct="1">
              <a:lnSpc>
                <a:spcPct val="150000"/>
              </a:lnSpc>
              <a:buFont typeface="Wingdings" panose="05000000000000000000" charset="0"/>
              <a:buNone/>
            </a:pPr>
            <a:endParaRPr lang="en-US" altLang="zh-CN" sz="1200" b="1" dirty="0">
              <a:latin typeface="微软雅黑" panose="020B0503020204020204" pitchFamily="34" charset="-122"/>
              <a:ea typeface="微软雅黑" panose="020B0503020204020204" pitchFamily="34" charset="-122"/>
            </a:endParaRPr>
          </a:p>
          <a:p>
            <a:pPr marL="285750" indent="-285750" algn="l" eaLnBrk="1" hangingPunct="1">
              <a:lnSpc>
                <a:spcPct val="150000"/>
              </a:lnSpc>
              <a:buFont typeface="Wingdings" panose="05000000000000000000" charset="0"/>
              <a:buChar char=""/>
            </a:pPr>
            <a:r>
              <a:rPr lang="en-US" altLang="zh-CN" sz="2000" b="1" dirty="0">
                <a:latin typeface="微软雅黑" panose="020B0503020204020204" pitchFamily="34" charset="-122"/>
                <a:ea typeface="微软雅黑" panose="020B0503020204020204" pitchFamily="34" charset="-122"/>
              </a:rPr>
              <a:t>Daily patrol report</a:t>
            </a:r>
            <a:endParaRPr lang="en-US" altLang="zh-CN"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80604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474A0A3F-156F-4040-93D2-540042DD3C1B}"/>
              </a:ext>
            </a:extLst>
          </p:cNvPr>
          <p:cNvSpPr/>
          <p:nvPr/>
        </p:nvSpPr>
        <p:spPr>
          <a:xfrm>
            <a:off x="1769505" y="977474"/>
            <a:ext cx="8614716" cy="5371056"/>
          </a:xfrm>
          <a:prstGeom prst="rect">
            <a:avLst/>
          </a:prstGeom>
          <a:solidFill>
            <a:schemeClr val="accent1">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47" name="矩形 46">
            <a:extLst>
              <a:ext uri="{FF2B5EF4-FFF2-40B4-BE49-F238E27FC236}">
                <a16:creationId xmlns:a16="http://schemas.microsoft.com/office/drawing/2014/main" id="{474A0A3F-156F-4040-93D2-540042DD3C1B}"/>
              </a:ext>
            </a:extLst>
          </p:cNvPr>
          <p:cNvSpPr/>
          <p:nvPr/>
        </p:nvSpPr>
        <p:spPr>
          <a:xfrm>
            <a:off x="6345129" y="3327863"/>
            <a:ext cx="1809706" cy="991481"/>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44" name="矩形 43">
            <a:extLst>
              <a:ext uri="{FF2B5EF4-FFF2-40B4-BE49-F238E27FC236}">
                <a16:creationId xmlns:a16="http://schemas.microsoft.com/office/drawing/2014/main" id="{474A0A3F-156F-4040-93D2-540042DD3C1B}"/>
              </a:ext>
            </a:extLst>
          </p:cNvPr>
          <p:cNvSpPr/>
          <p:nvPr/>
        </p:nvSpPr>
        <p:spPr>
          <a:xfrm>
            <a:off x="8488785" y="4156158"/>
            <a:ext cx="1459786" cy="594683"/>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solidFill>
              <a:latin typeface="微软雅黑"/>
              <a:ea typeface="微软雅黑"/>
              <a:sym typeface="微软雅黑"/>
            </a:endParaRPr>
          </a:p>
        </p:txBody>
      </p:sp>
      <p:sp>
        <p:nvSpPr>
          <p:cNvPr id="37" name="矩形 36">
            <a:extLst>
              <a:ext uri="{FF2B5EF4-FFF2-40B4-BE49-F238E27FC236}">
                <a16:creationId xmlns:a16="http://schemas.microsoft.com/office/drawing/2014/main" id="{474A0A3F-156F-4040-93D2-540042DD3C1B}"/>
              </a:ext>
            </a:extLst>
          </p:cNvPr>
          <p:cNvSpPr/>
          <p:nvPr/>
        </p:nvSpPr>
        <p:spPr>
          <a:xfrm>
            <a:off x="8501645" y="2564333"/>
            <a:ext cx="1459786" cy="594683"/>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solidFill>
              <a:latin typeface="微软雅黑"/>
              <a:ea typeface="微软雅黑"/>
              <a:sym typeface="微软雅黑"/>
            </a:endParaRPr>
          </a:p>
        </p:txBody>
      </p:sp>
      <p:sp>
        <p:nvSpPr>
          <p:cNvPr id="17" name="矩形 16">
            <a:extLst>
              <a:ext uri="{FF2B5EF4-FFF2-40B4-BE49-F238E27FC236}">
                <a16:creationId xmlns:a16="http://schemas.microsoft.com/office/drawing/2014/main" id="{474A0A3F-156F-4040-93D2-540042DD3C1B}"/>
              </a:ext>
            </a:extLst>
          </p:cNvPr>
          <p:cNvSpPr/>
          <p:nvPr/>
        </p:nvSpPr>
        <p:spPr>
          <a:xfrm>
            <a:off x="8487257" y="1727269"/>
            <a:ext cx="1459786" cy="594683"/>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solidFill>
              <a:latin typeface="微软雅黑"/>
              <a:ea typeface="微软雅黑"/>
              <a:sym typeface="微软雅黑"/>
            </a:endParaRPr>
          </a:p>
        </p:txBody>
      </p:sp>
      <p:sp>
        <p:nvSpPr>
          <p:cNvPr id="16" name="矩形 15">
            <a:extLst>
              <a:ext uri="{FF2B5EF4-FFF2-40B4-BE49-F238E27FC236}">
                <a16:creationId xmlns:a16="http://schemas.microsoft.com/office/drawing/2014/main" id="{474A0A3F-156F-4040-93D2-540042DD3C1B}"/>
              </a:ext>
            </a:extLst>
          </p:cNvPr>
          <p:cNvSpPr/>
          <p:nvPr/>
        </p:nvSpPr>
        <p:spPr>
          <a:xfrm>
            <a:off x="1891421" y="1638643"/>
            <a:ext cx="4015995" cy="2161642"/>
          </a:xfrm>
          <a:prstGeom prst="rect">
            <a:avLst/>
          </a:prstGeom>
          <a:solidFill>
            <a:schemeClr val="accent1">
              <a:lumMod val="20000"/>
              <a:lumOff val="80000"/>
              <a:alpha val="27000"/>
            </a:schemeClr>
          </a:solidFill>
          <a:ln w="15875">
            <a:solidFill>
              <a:srgbClr val="6847B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39" name="文本框 38"/>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sym typeface="微软雅黑"/>
            </a:endParaRPr>
          </a:p>
        </p:txBody>
      </p:sp>
      <p:sp>
        <p:nvSpPr>
          <p:cNvPr id="3" name="文本框 2"/>
          <p:cNvSpPr txBox="1"/>
          <p:nvPr/>
        </p:nvSpPr>
        <p:spPr>
          <a:xfrm>
            <a:off x="11510563" y="6238641"/>
            <a:ext cx="495907" cy="369332"/>
          </a:xfrm>
          <a:prstGeom prst="rect">
            <a:avLst/>
          </a:prstGeom>
          <a:noFill/>
        </p:spPr>
        <p:txBody>
          <a:bodyPr wrap="square" rtlCol="0">
            <a:spAutoFit/>
          </a:bodyPr>
          <a:lstStyle/>
          <a:p>
            <a:r>
              <a:rPr kumimoji="1" lang="en-US" altLang="zh-CN" dirty="0">
                <a:latin typeface="微软雅黑"/>
                <a:ea typeface="微软雅黑"/>
                <a:sym typeface="微软雅黑"/>
              </a:rPr>
              <a:t>01</a:t>
            </a:r>
            <a:endParaRPr kumimoji="1" lang="zh-CN" altLang="en-US" dirty="0">
              <a:latin typeface="微软雅黑"/>
              <a:ea typeface="微软雅黑"/>
              <a:sym typeface="微软雅黑"/>
            </a:endParaRPr>
          </a:p>
        </p:txBody>
      </p:sp>
      <p:sp>
        <p:nvSpPr>
          <p:cNvPr id="21" name="标题 1"/>
          <p:cNvSpPr>
            <a:spLocks noChangeArrowheads="1"/>
          </p:cNvSpPr>
          <p:nvPr/>
        </p:nvSpPr>
        <p:spPr bwMode="auto">
          <a:xfrm>
            <a:off x="0" y="0"/>
            <a:ext cx="5551805" cy="584775"/>
          </a:xfrm>
          <a:prstGeom prst="rect">
            <a:avLst/>
          </a:prstGeom>
          <a:noFill/>
          <a:ln>
            <a:noFill/>
          </a:ln>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00000"/>
              </a:lnSpc>
              <a:spcBef>
                <a:spcPct val="0"/>
              </a:spcBef>
              <a:buNone/>
            </a:pPr>
            <a:r>
              <a:rPr kumimoji="1" lang="zh-CN" altLang="en-US" sz="3200" b="1" dirty="0">
                <a:solidFill>
                  <a:schemeClr val="bg1"/>
                </a:solidFill>
                <a:latin typeface="微软雅黑"/>
                <a:ea typeface="微软雅黑"/>
                <a:sym typeface="微软雅黑"/>
              </a:rPr>
              <a:t>D</a:t>
            </a:r>
            <a:r>
              <a:rPr kumimoji="1" lang="en-US" altLang="zh-CN" sz="3200" b="1" dirty="0">
                <a:solidFill>
                  <a:schemeClr val="bg1"/>
                </a:solidFill>
                <a:latin typeface="微软雅黑"/>
                <a:ea typeface="微软雅黑"/>
                <a:sym typeface="微软雅黑"/>
              </a:rPr>
              <a:t>B</a:t>
            </a:r>
            <a:r>
              <a:rPr kumimoji="1" lang="zh-CN" altLang="en-US" sz="3200" b="1" dirty="0">
                <a:solidFill>
                  <a:schemeClr val="bg1"/>
                </a:solidFill>
                <a:latin typeface="微软雅黑"/>
                <a:ea typeface="微软雅黑"/>
                <a:sym typeface="微软雅黑"/>
              </a:rPr>
              <a:t>brain </a:t>
            </a:r>
            <a:r>
              <a:rPr lang="en-US" altLang="zh-CN" sz="3200" b="1" dirty="0">
                <a:solidFill>
                  <a:schemeClr val="bg1"/>
                </a:solidFill>
                <a:latin typeface="微软雅黑"/>
                <a:ea typeface="微软雅黑"/>
                <a:sym typeface="微软雅黑"/>
              </a:rPr>
              <a:t>framework</a:t>
            </a:r>
          </a:p>
        </p:txBody>
      </p:sp>
      <p:pic>
        <p:nvPicPr>
          <p:cNvPr id="20" name="图片 19"/>
          <p:cNvPicPr>
            <a:picLocks noChangeAspect="1"/>
          </p:cNvPicPr>
          <p:nvPr/>
        </p:nvPicPr>
        <p:blipFill>
          <a:blip r:embed="rId3"/>
          <a:stretch>
            <a:fillRect/>
          </a:stretch>
        </p:blipFill>
        <p:spPr>
          <a:xfrm>
            <a:off x="10580714" y="392768"/>
            <a:ext cx="1069922" cy="191432"/>
          </a:xfrm>
          <a:prstGeom prst="rect">
            <a:avLst/>
          </a:prstGeom>
        </p:spPr>
      </p:pic>
      <p:sp>
        <p:nvSpPr>
          <p:cNvPr id="10" name="文本框 118"/>
          <p:cNvSpPr txBox="1">
            <a:spLocks noChangeArrowheads="1"/>
          </p:cNvSpPr>
          <p:nvPr/>
        </p:nvSpPr>
        <p:spPr bwMode="auto">
          <a:xfrm>
            <a:off x="2934828" y="2267159"/>
            <a:ext cx="236526" cy="113810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zh-CN" altLang="en-US" dirty="0">
              <a:latin typeface="微软雅黑"/>
              <a:ea typeface="微软雅黑"/>
              <a:sym typeface="微软雅黑"/>
            </a:endParaRPr>
          </a:p>
        </p:txBody>
      </p:sp>
      <p:cxnSp>
        <p:nvCxnSpPr>
          <p:cNvPr id="5" name="直接连接符 4"/>
          <p:cNvCxnSpPr/>
          <p:nvPr/>
        </p:nvCxnSpPr>
        <p:spPr>
          <a:xfrm>
            <a:off x="1935801" y="1531733"/>
            <a:ext cx="7500135" cy="0"/>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18"/>
          <p:cNvSpPr txBox="1">
            <a:spLocks noChangeArrowheads="1"/>
          </p:cNvSpPr>
          <p:nvPr/>
        </p:nvSpPr>
        <p:spPr bwMode="auto">
          <a:xfrm>
            <a:off x="2689926" y="1076223"/>
            <a:ext cx="1215170"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console</a:t>
            </a:r>
            <a:endParaRPr lang="zh-CN" altLang="en-US" dirty="0">
              <a:latin typeface="微软雅黑"/>
              <a:ea typeface="微软雅黑"/>
              <a:sym typeface="微软雅黑"/>
            </a:endParaRPr>
          </a:p>
        </p:txBody>
      </p:sp>
      <p:sp>
        <p:nvSpPr>
          <p:cNvPr id="15" name="文本框 118"/>
          <p:cNvSpPr txBox="1">
            <a:spLocks noChangeArrowheads="1"/>
          </p:cNvSpPr>
          <p:nvPr/>
        </p:nvSpPr>
        <p:spPr bwMode="auto">
          <a:xfrm>
            <a:off x="7399404" y="1076223"/>
            <a:ext cx="2036532" cy="254252"/>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Mini program (</a:t>
            </a:r>
            <a:r>
              <a:rPr lang="en-US" altLang="zh-CN" dirty="0" err="1">
                <a:latin typeface="微软雅黑"/>
                <a:ea typeface="微软雅黑"/>
                <a:sym typeface="微软雅黑"/>
              </a:rPr>
              <a:t>wechat</a:t>
            </a:r>
            <a:r>
              <a:rPr lang="en-US" altLang="zh-CN" dirty="0">
                <a:latin typeface="微软雅黑"/>
                <a:ea typeface="微软雅黑"/>
                <a:sym typeface="微软雅黑"/>
              </a:rPr>
              <a:t>)</a:t>
            </a:r>
            <a:endParaRPr lang="zh-CN" altLang="en-US" dirty="0">
              <a:latin typeface="微软雅黑"/>
              <a:ea typeface="微软雅黑"/>
              <a:sym typeface="微软雅黑"/>
            </a:endParaRPr>
          </a:p>
        </p:txBody>
      </p:sp>
      <p:cxnSp>
        <p:nvCxnSpPr>
          <p:cNvPr id="18" name="直接连接符 17"/>
          <p:cNvCxnSpPr/>
          <p:nvPr/>
        </p:nvCxnSpPr>
        <p:spPr>
          <a:xfrm>
            <a:off x="1935800" y="4930253"/>
            <a:ext cx="7500135" cy="0"/>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058704" y="5616053"/>
            <a:ext cx="7500135" cy="0"/>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2" name="圆柱形 21"/>
          <p:cNvSpPr/>
          <p:nvPr/>
        </p:nvSpPr>
        <p:spPr>
          <a:xfrm>
            <a:off x="2307973" y="5712302"/>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MySQL</a:t>
            </a:r>
            <a:endParaRPr lang="zh-CN" sz="800" dirty="0">
              <a:solidFill>
                <a:schemeClr val="bg1"/>
              </a:solidFill>
              <a:latin typeface="微软雅黑"/>
              <a:ea typeface="微软雅黑"/>
              <a:sym typeface="微软雅黑"/>
            </a:endParaRPr>
          </a:p>
        </p:txBody>
      </p:sp>
      <p:sp>
        <p:nvSpPr>
          <p:cNvPr id="23" name="圆柱形 22"/>
          <p:cNvSpPr/>
          <p:nvPr/>
        </p:nvSpPr>
        <p:spPr>
          <a:xfrm>
            <a:off x="3640784" y="5712302"/>
            <a:ext cx="763905" cy="429260"/>
          </a:xfrm>
          <a:prstGeom prst="can">
            <a:avLst/>
          </a:prstGeom>
          <a:solidFill>
            <a:schemeClr val="accent5">
              <a:lumMod val="75000"/>
            </a:schemeClr>
          </a:solidFill>
          <a:ln>
            <a:noFill/>
          </a:ln>
        </p:spPr>
        <p:txBody>
          <a:bodyPr anchor="ctr"/>
          <a:lstStyle/>
          <a:p>
            <a:pPr algn="ctr"/>
            <a:r>
              <a:rPr lang="en-US" sz="800" dirty="0" err="1">
                <a:solidFill>
                  <a:schemeClr val="bg1"/>
                </a:solidFill>
                <a:latin typeface="微软雅黑"/>
                <a:ea typeface="微软雅黑"/>
                <a:sym typeface="微软雅黑"/>
              </a:rPr>
              <a:t>Redis</a:t>
            </a:r>
            <a:endParaRPr lang="zh-CN" sz="800" dirty="0">
              <a:solidFill>
                <a:schemeClr val="bg1"/>
              </a:solidFill>
              <a:latin typeface="微软雅黑"/>
              <a:ea typeface="微软雅黑"/>
              <a:sym typeface="微软雅黑"/>
            </a:endParaRPr>
          </a:p>
        </p:txBody>
      </p:sp>
      <p:sp>
        <p:nvSpPr>
          <p:cNvPr id="24" name="圆柱形 23"/>
          <p:cNvSpPr/>
          <p:nvPr/>
        </p:nvSpPr>
        <p:spPr>
          <a:xfrm>
            <a:off x="4921962" y="5719922"/>
            <a:ext cx="763905" cy="429260"/>
          </a:xfrm>
          <a:prstGeom prst="can">
            <a:avLst/>
          </a:prstGeom>
          <a:solidFill>
            <a:schemeClr val="accent5">
              <a:lumMod val="75000"/>
            </a:schemeClr>
          </a:solidFill>
          <a:ln>
            <a:noFill/>
          </a:ln>
        </p:spPr>
        <p:txBody>
          <a:bodyPr anchor="ctr"/>
          <a:lstStyle/>
          <a:p>
            <a:pPr algn="ctr"/>
            <a:r>
              <a:rPr lang="en-US" sz="800" dirty="0">
                <a:solidFill>
                  <a:schemeClr val="bg1"/>
                </a:solidFill>
                <a:latin typeface="微软雅黑"/>
                <a:ea typeface="微软雅黑"/>
                <a:sym typeface="微软雅黑"/>
              </a:rPr>
              <a:t>MongoDB</a:t>
            </a:r>
            <a:endParaRPr lang="zh-CN" sz="800" dirty="0">
              <a:solidFill>
                <a:schemeClr val="bg1"/>
              </a:solidFill>
              <a:latin typeface="微软雅黑"/>
              <a:ea typeface="微软雅黑"/>
              <a:sym typeface="微软雅黑"/>
            </a:endParaRPr>
          </a:p>
        </p:txBody>
      </p:sp>
      <p:sp>
        <p:nvSpPr>
          <p:cNvPr id="25" name="圆柱形 24"/>
          <p:cNvSpPr/>
          <p:nvPr/>
        </p:nvSpPr>
        <p:spPr>
          <a:xfrm>
            <a:off x="6076863" y="5726414"/>
            <a:ext cx="763905" cy="429260"/>
          </a:xfrm>
          <a:prstGeom prst="can">
            <a:avLst/>
          </a:prstGeom>
          <a:solidFill>
            <a:schemeClr val="accent5">
              <a:lumMod val="75000"/>
            </a:schemeClr>
          </a:solidFill>
          <a:ln>
            <a:noFill/>
          </a:ln>
        </p:spPr>
        <p:txBody>
          <a:bodyPr anchor="ctr"/>
          <a:lstStyle/>
          <a:p>
            <a:pPr algn="ctr"/>
            <a:r>
              <a:rPr lang="en-US" sz="800" dirty="0">
                <a:solidFill>
                  <a:schemeClr val="bg1"/>
                </a:solidFill>
                <a:latin typeface="微软雅黑"/>
                <a:ea typeface="微软雅黑"/>
                <a:sym typeface="微软雅黑"/>
              </a:rPr>
              <a:t>PostgreSQL</a:t>
            </a:r>
            <a:endParaRPr lang="zh-CN" sz="800" dirty="0">
              <a:solidFill>
                <a:schemeClr val="bg1"/>
              </a:solidFill>
              <a:latin typeface="微软雅黑"/>
              <a:ea typeface="微软雅黑"/>
              <a:sym typeface="微软雅黑"/>
            </a:endParaRPr>
          </a:p>
        </p:txBody>
      </p:sp>
      <p:sp>
        <p:nvSpPr>
          <p:cNvPr id="26" name="圆柱形 25"/>
          <p:cNvSpPr/>
          <p:nvPr/>
        </p:nvSpPr>
        <p:spPr>
          <a:xfrm>
            <a:off x="7344640" y="5734131"/>
            <a:ext cx="763905" cy="429260"/>
          </a:xfrm>
          <a:prstGeom prst="can">
            <a:avLst>
              <a:gd name="adj" fmla="val 50000"/>
            </a:avLst>
          </a:prstGeom>
          <a:solidFill>
            <a:schemeClr val="accent5">
              <a:lumMod val="75000"/>
            </a:schemeClr>
          </a:solidFill>
          <a:ln>
            <a:noFill/>
          </a:ln>
        </p:spPr>
        <p:txBody>
          <a:bodyPr anchor="ctr"/>
          <a:lstStyle/>
          <a:p>
            <a:pPr algn="ctr"/>
            <a:r>
              <a:rPr lang="en-US" sz="800" dirty="0" err="1">
                <a:solidFill>
                  <a:schemeClr val="bg1"/>
                </a:solidFill>
                <a:latin typeface="微软雅黑"/>
                <a:ea typeface="微软雅黑"/>
                <a:sym typeface="微软雅黑"/>
              </a:rPr>
              <a:t>SQLServer</a:t>
            </a:r>
            <a:endParaRPr lang="zh-CN" sz="800" dirty="0">
              <a:solidFill>
                <a:schemeClr val="bg1"/>
              </a:solidFill>
              <a:latin typeface="微软雅黑"/>
              <a:ea typeface="微软雅黑"/>
              <a:sym typeface="微软雅黑"/>
            </a:endParaRPr>
          </a:p>
        </p:txBody>
      </p:sp>
      <p:sp>
        <p:nvSpPr>
          <p:cNvPr id="27" name="圆柱形 26"/>
          <p:cNvSpPr/>
          <p:nvPr/>
        </p:nvSpPr>
        <p:spPr>
          <a:xfrm>
            <a:off x="8614574" y="5727542"/>
            <a:ext cx="763905" cy="429260"/>
          </a:xfrm>
          <a:prstGeom prst="can">
            <a:avLst/>
          </a:prstGeom>
          <a:solidFill>
            <a:schemeClr val="accent5">
              <a:lumMod val="75000"/>
            </a:schemeClr>
          </a:solidFill>
          <a:ln>
            <a:noFill/>
          </a:ln>
        </p:spPr>
        <p:txBody>
          <a:bodyPr anchor="ctr"/>
          <a:lstStyle/>
          <a:p>
            <a:pPr algn="ctr"/>
            <a:r>
              <a:rPr lang="en-US" sz="800" dirty="0">
                <a:solidFill>
                  <a:schemeClr val="bg1"/>
                </a:solidFill>
                <a:latin typeface="微软雅黑"/>
                <a:ea typeface="微软雅黑"/>
                <a:sym typeface="微软雅黑"/>
              </a:rPr>
              <a:t>TDSQL</a:t>
            </a:r>
            <a:endParaRPr lang="zh-CN" sz="800" dirty="0">
              <a:solidFill>
                <a:schemeClr val="bg1"/>
              </a:solidFill>
              <a:latin typeface="微软雅黑"/>
              <a:ea typeface="微软雅黑"/>
              <a:sym typeface="微软雅黑"/>
            </a:endParaRPr>
          </a:p>
        </p:txBody>
      </p:sp>
      <p:sp>
        <p:nvSpPr>
          <p:cNvPr id="28" name="矩形 27">
            <a:extLst>
              <a:ext uri="{FF2B5EF4-FFF2-40B4-BE49-F238E27FC236}">
                <a16:creationId xmlns:a16="http://schemas.microsoft.com/office/drawing/2014/main" id="{474A0A3F-156F-4040-93D2-540042DD3C1B}"/>
              </a:ext>
            </a:extLst>
          </p:cNvPr>
          <p:cNvSpPr/>
          <p:nvPr/>
        </p:nvSpPr>
        <p:spPr>
          <a:xfrm>
            <a:off x="2047700" y="4994271"/>
            <a:ext cx="2594313" cy="509439"/>
          </a:xfrm>
          <a:prstGeom prst="rect">
            <a:avLst/>
          </a:prstGeom>
          <a:solidFill>
            <a:schemeClr val="accent1">
              <a:lumMod val="20000"/>
              <a:lumOff val="80000"/>
              <a:alpha val="27000"/>
            </a:schemeClr>
          </a:solidFill>
          <a:ln w="15875">
            <a:solidFill>
              <a:srgbClr val="6847B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30" name="圆柱形 29"/>
          <p:cNvSpPr/>
          <p:nvPr/>
        </p:nvSpPr>
        <p:spPr>
          <a:xfrm>
            <a:off x="7552350" y="5074450"/>
            <a:ext cx="763905" cy="429260"/>
          </a:xfrm>
          <a:prstGeom prst="can">
            <a:avLst/>
          </a:prstGeom>
          <a:solidFill>
            <a:schemeClr val="accent5">
              <a:lumMod val="75000"/>
            </a:schemeClr>
          </a:solidFill>
          <a:ln>
            <a:noFill/>
          </a:ln>
        </p:spPr>
        <p:txBody>
          <a:bodyPr anchor="ctr"/>
          <a:lstStyle/>
          <a:p>
            <a:pPr algn="ctr"/>
            <a:r>
              <a:rPr lang="en-US" sz="800" dirty="0">
                <a:solidFill>
                  <a:schemeClr val="bg1"/>
                </a:solidFill>
                <a:latin typeface="微软雅黑"/>
                <a:ea typeface="微软雅黑"/>
                <a:sym typeface="微软雅黑"/>
              </a:rPr>
              <a:t>Audit log</a:t>
            </a:r>
            <a:endParaRPr lang="zh-CN" sz="800" dirty="0">
              <a:solidFill>
                <a:schemeClr val="bg1"/>
              </a:solidFill>
              <a:latin typeface="微软雅黑"/>
              <a:ea typeface="微软雅黑"/>
              <a:sym typeface="微软雅黑"/>
            </a:endParaRPr>
          </a:p>
        </p:txBody>
      </p:sp>
      <p:sp>
        <p:nvSpPr>
          <p:cNvPr id="31" name="圆柱形 30"/>
          <p:cNvSpPr/>
          <p:nvPr/>
        </p:nvSpPr>
        <p:spPr>
          <a:xfrm>
            <a:off x="8706939" y="5073336"/>
            <a:ext cx="763905" cy="429260"/>
          </a:xfrm>
          <a:prstGeom prst="can">
            <a:avLst/>
          </a:prstGeom>
          <a:solidFill>
            <a:schemeClr val="accent5">
              <a:lumMod val="75000"/>
            </a:schemeClr>
          </a:solidFill>
          <a:ln>
            <a:noFill/>
          </a:ln>
        </p:spPr>
        <p:txBody>
          <a:bodyPr anchor="ctr"/>
          <a:lstStyle/>
          <a:p>
            <a:pPr algn="ctr"/>
            <a:r>
              <a:rPr lang="en-US" sz="800" dirty="0">
                <a:solidFill>
                  <a:schemeClr val="bg1"/>
                </a:solidFill>
                <a:latin typeface="微软雅黑"/>
                <a:ea typeface="微软雅黑"/>
                <a:sym typeface="微软雅黑"/>
              </a:rPr>
              <a:t>Slow log</a:t>
            </a:r>
            <a:endParaRPr lang="zh-CN" sz="800" dirty="0">
              <a:solidFill>
                <a:schemeClr val="bg1"/>
              </a:solidFill>
              <a:latin typeface="微软雅黑"/>
              <a:ea typeface="微软雅黑"/>
              <a:sym typeface="微软雅黑"/>
            </a:endParaRPr>
          </a:p>
        </p:txBody>
      </p:sp>
      <p:sp>
        <p:nvSpPr>
          <p:cNvPr id="32" name="圆柱形 31"/>
          <p:cNvSpPr/>
          <p:nvPr/>
        </p:nvSpPr>
        <p:spPr>
          <a:xfrm>
            <a:off x="6520026" y="1662892"/>
            <a:ext cx="763905" cy="429260"/>
          </a:xfrm>
          <a:prstGeom prst="can">
            <a:avLst/>
          </a:prstGeom>
          <a:solidFill>
            <a:schemeClr val="accent5">
              <a:lumMod val="75000"/>
            </a:schemeClr>
          </a:solidFill>
          <a:ln>
            <a:noFill/>
          </a:ln>
        </p:spPr>
        <p:txBody>
          <a:bodyPr anchor="ctr"/>
          <a:lstStyle/>
          <a:p>
            <a:pPr algn="ctr"/>
            <a:r>
              <a:rPr lang="en-US" sz="800" dirty="0">
                <a:solidFill>
                  <a:schemeClr val="bg1"/>
                </a:solidFill>
                <a:latin typeface="微软雅黑"/>
                <a:ea typeface="微软雅黑"/>
                <a:sym typeface="微软雅黑"/>
              </a:rPr>
              <a:t>Special problem</a:t>
            </a:r>
            <a:endParaRPr lang="zh-CN" sz="800" dirty="0">
              <a:solidFill>
                <a:schemeClr val="bg1"/>
              </a:solidFill>
              <a:latin typeface="微软雅黑"/>
              <a:ea typeface="微软雅黑"/>
              <a:sym typeface="微软雅黑"/>
            </a:endParaRPr>
          </a:p>
        </p:txBody>
      </p:sp>
      <p:sp>
        <p:nvSpPr>
          <p:cNvPr id="33" name="圆柱形 32"/>
          <p:cNvSpPr/>
          <p:nvPr/>
        </p:nvSpPr>
        <p:spPr>
          <a:xfrm>
            <a:off x="6520026" y="2432415"/>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Diagnosis pattern</a:t>
            </a:r>
            <a:endParaRPr lang="zh-CN" sz="800" dirty="0">
              <a:solidFill>
                <a:schemeClr val="bg1"/>
              </a:solidFill>
              <a:latin typeface="微软雅黑"/>
              <a:ea typeface="微软雅黑"/>
              <a:sym typeface="微软雅黑"/>
            </a:endParaRPr>
          </a:p>
        </p:txBody>
      </p:sp>
      <p:sp>
        <p:nvSpPr>
          <p:cNvPr id="34" name="圆柱形 33"/>
          <p:cNvSpPr/>
          <p:nvPr/>
        </p:nvSpPr>
        <p:spPr>
          <a:xfrm>
            <a:off x="7552350" y="2092152"/>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Suggestion</a:t>
            </a:r>
          </a:p>
          <a:p>
            <a:pPr algn="ctr"/>
            <a:r>
              <a:rPr lang="en-US" altLang="zh-CN" sz="800" dirty="0">
                <a:solidFill>
                  <a:schemeClr val="bg1"/>
                </a:solidFill>
                <a:latin typeface="微软雅黑"/>
                <a:ea typeface="微软雅黑"/>
                <a:sym typeface="微软雅黑"/>
              </a:rPr>
              <a:t>output </a:t>
            </a:r>
            <a:endParaRPr lang="zh-CN" sz="800" dirty="0">
              <a:solidFill>
                <a:schemeClr val="bg1"/>
              </a:solidFill>
              <a:latin typeface="微软雅黑"/>
              <a:ea typeface="微软雅黑"/>
              <a:sym typeface="微软雅黑"/>
            </a:endParaRPr>
          </a:p>
        </p:txBody>
      </p:sp>
      <p:sp>
        <p:nvSpPr>
          <p:cNvPr id="35" name="文本框 118"/>
          <p:cNvSpPr txBox="1">
            <a:spLocks noChangeArrowheads="1"/>
          </p:cNvSpPr>
          <p:nvPr/>
        </p:nvSpPr>
        <p:spPr bwMode="auto">
          <a:xfrm>
            <a:off x="8564928" y="1796715"/>
            <a:ext cx="1322735" cy="25534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CDB Tuning</a:t>
            </a:r>
            <a:endParaRPr lang="zh-CN" altLang="en-US" sz="1050" dirty="0">
              <a:solidFill>
                <a:schemeClr val="bg1"/>
              </a:solidFill>
              <a:latin typeface="微软雅黑"/>
              <a:ea typeface="微软雅黑"/>
              <a:sym typeface="微软雅黑"/>
            </a:endParaRPr>
          </a:p>
        </p:txBody>
      </p:sp>
      <p:sp>
        <p:nvSpPr>
          <p:cNvPr id="36" name="文本框 118"/>
          <p:cNvSpPr txBox="1">
            <a:spLocks noChangeArrowheads="1"/>
          </p:cNvSpPr>
          <p:nvPr/>
        </p:nvSpPr>
        <p:spPr bwMode="auto">
          <a:xfrm>
            <a:off x="8563545" y="2104684"/>
            <a:ext cx="1303884" cy="197830"/>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Session Ana</a:t>
            </a:r>
            <a:endParaRPr lang="zh-CN" altLang="en-US" sz="1050" dirty="0">
              <a:solidFill>
                <a:schemeClr val="bg1"/>
              </a:solidFill>
              <a:latin typeface="微软雅黑"/>
              <a:ea typeface="微软雅黑"/>
              <a:sym typeface="微软雅黑"/>
            </a:endParaRPr>
          </a:p>
        </p:txBody>
      </p:sp>
      <p:sp>
        <p:nvSpPr>
          <p:cNvPr id="38" name="文本框 118"/>
          <p:cNvSpPr txBox="1">
            <a:spLocks noChangeArrowheads="1"/>
          </p:cNvSpPr>
          <p:nvPr/>
        </p:nvSpPr>
        <p:spPr bwMode="auto">
          <a:xfrm>
            <a:off x="8564928" y="2657243"/>
            <a:ext cx="1337423" cy="204211"/>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SQL Check</a:t>
            </a:r>
            <a:endParaRPr lang="zh-CN" altLang="en-US" sz="1050" dirty="0">
              <a:solidFill>
                <a:schemeClr val="bg1"/>
              </a:solidFill>
              <a:latin typeface="微软雅黑"/>
              <a:ea typeface="微软雅黑"/>
              <a:sym typeface="微软雅黑"/>
            </a:endParaRPr>
          </a:p>
        </p:txBody>
      </p:sp>
      <p:sp>
        <p:nvSpPr>
          <p:cNvPr id="40" name="文本框 118"/>
          <p:cNvSpPr txBox="1">
            <a:spLocks noChangeArrowheads="1"/>
          </p:cNvSpPr>
          <p:nvPr/>
        </p:nvSpPr>
        <p:spPr bwMode="auto">
          <a:xfrm>
            <a:off x="8573245" y="2903839"/>
            <a:ext cx="1314419" cy="214754"/>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Health report</a:t>
            </a:r>
            <a:endParaRPr lang="zh-CN" altLang="en-US" sz="1050" dirty="0">
              <a:solidFill>
                <a:schemeClr val="bg1"/>
              </a:solidFill>
              <a:latin typeface="微软雅黑"/>
              <a:ea typeface="微软雅黑"/>
              <a:sym typeface="微软雅黑"/>
            </a:endParaRPr>
          </a:p>
        </p:txBody>
      </p:sp>
      <p:sp>
        <p:nvSpPr>
          <p:cNvPr id="41" name="矩形 40">
            <a:extLst>
              <a:ext uri="{FF2B5EF4-FFF2-40B4-BE49-F238E27FC236}">
                <a16:creationId xmlns:a16="http://schemas.microsoft.com/office/drawing/2014/main" id="{474A0A3F-156F-4040-93D2-540042DD3C1B}"/>
              </a:ext>
            </a:extLst>
          </p:cNvPr>
          <p:cNvSpPr/>
          <p:nvPr/>
        </p:nvSpPr>
        <p:spPr>
          <a:xfrm>
            <a:off x="8497229" y="3420835"/>
            <a:ext cx="1459786" cy="594683"/>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solidFill>
              <a:latin typeface="微软雅黑"/>
              <a:ea typeface="微软雅黑"/>
              <a:sym typeface="微软雅黑"/>
            </a:endParaRPr>
          </a:p>
        </p:txBody>
      </p:sp>
      <p:sp>
        <p:nvSpPr>
          <p:cNvPr id="42" name="文本框 118"/>
          <p:cNvSpPr txBox="1">
            <a:spLocks noChangeArrowheads="1"/>
          </p:cNvSpPr>
          <p:nvPr/>
        </p:nvSpPr>
        <p:spPr bwMode="auto">
          <a:xfrm>
            <a:off x="8610833" y="3498240"/>
            <a:ext cx="1226432" cy="227426"/>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SQL OPT</a:t>
            </a:r>
            <a:endParaRPr lang="zh-CN" altLang="en-US" sz="1050" dirty="0">
              <a:solidFill>
                <a:schemeClr val="bg1"/>
              </a:solidFill>
              <a:latin typeface="微软雅黑"/>
              <a:ea typeface="微软雅黑"/>
              <a:sym typeface="微软雅黑"/>
            </a:endParaRPr>
          </a:p>
        </p:txBody>
      </p:sp>
      <p:sp>
        <p:nvSpPr>
          <p:cNvPr id="43" name="文本框 118"/>
          <p:cNvSpPr txBox="1">
            <a:spLocks noChangeArrowheads="1"/>
          </p:cNvSpPr>
          <p:nvPr/>
        </p:nvSpPr>
        <p:spPr bwMode="auto">
          <a:xfrm>
            <a:off x="8608166" y="3746510"/>
            <a:ext cx="1243775" cy="216738"/>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err="1">
                <a:solidFill>
                  <a:schemeClr val="bg1"/>
                </a:solidFill>
                <a:latin typeface="微软雅黑"/>
                <a:ea typeface="微软雅黑"/>
                <a:sym typeface="微软雅黑"/>
              </a:rPr>
              <a:t>Resul</a:t>
            </a:r>
            <a:r>
              <a:rPr lang="en-US" altLang="zh-CN" sz="1050" dirty="0">
                <a:solidFill>
                  <a:schemeClr val="bg1"/>
                </a:solidFill>
                <a:latin typeface="微软雅黑"/>
                <a:ea typeface="微软雅黑"/>
                <a:sym typeface="微软雅黑"/>
              </a:rPr>
              <a:t> feedback</a:t>
            </a:r>
            <a:endParaRPr lang="zh-CN" altLang="en-US" sz="1050" dirty="0">
              <a:solidFill>
                <a:schemeClr val="bg1"/>
              </a:solidFill>
              <a:latin typeface="微软雅黑"/>
              <a:ea typeface="微软雅黑"/>
              <a:sym typeface="微软雅黑"/>
            </a:endParaRPr>
          </a:p>
        </p:txBody>
      </p:sp>
      <p:sp>
        <p:nvSpPr>
          <p:cNvPr id="45" name="文本框 118"/>
          <p:cNvSpPr txBox="1">
            <a:spLocks noChangeArrowheads="1"/>
          </p:cNvSpPr>
          <p:nvPr/>
        </p:nvSpPr>
        <p:spPr bwMode="auto">
          <a:xfrm>
            <a:off x="8621251" y="4233668"/>
            <a:ext cx="1281101" cy="196706"/>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Transaction </a:t>
            </a:r>
            <a:r>
              <a:rPr lang="en-US" altLang="zh-CN" sz="1050" dirty="0" err="1">
                <a:solidFill>
                  <a:schemeClr val="bg1"/>
                </a:solidFill>
                <a:latin typeface="微软雅黑"/>
                <a:ea typeface="微软雅黑"/>
                <a:sym typeface="微软雅黑"/>
              </a:rPr>
              <a:t>ana</a:t>
            </a:r>
            <a:endParaRPr lang="zh-CN" altLang="en-US" sz="1050" dirty="0">
              <a:solidFill>
                <a:schemeClr val="bg1"/>
              </a:solidFill>
              <a:latin typeface="微软雅黑"/>
              <a:ea typeface="微软雅黑"/>
              <a:sym typeface="微软雅黑"/>
            </a:endParaRPr>
          </a:p>
        </p:txBody>
      </p:sp>
      <p:sp>
        <p:nvSpPr>
          <p:cNvPr id="46" name="文本框 118"/>
          <p:cNvSpPr txBox="1">
            <a:spLocks noChangeArrowheads="1"/>
          </p:cNvSpPr>
          <p:nvPr/>
        </p:nvSpPr>
        <p:spPr bwMode="auto">
          <a:xfrm>
            <a:off x="8631206" y="4472758"/>
            <a:ext cx="1271146" cy="198490"/>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050" dirty="0">
                <a:solidFill>
                  <a:schemeClr val="bg1"/>
                </a:solidFill>
                <a:latin typeface="微软雅黑"/>
                <a:ea typeface="微软雅黑"/>
                <a:sym typeface="微软雅黑"/>
              </a:rPr>
              <a:t>Dead lock</a:t>
            </a:r>
            <a:endParaRPr lang="zh-CN" altLang="en-US" sz="1050" dirty="0">
              <a:solidFill>
                <a:schemeClr val="bg1"/>
              </a:solidFill>
              <a:latin typeface="微软雅黑"/>
              <a:ea typeface="微软雅黑"/>
              <a:sym typeface="微软雅黑"/>
            </a:endParaRPr>
          </a:p>
        </p:txBody>
      </p:sp>
      <p:sp>
        <p:nvSpPr>
          <p:cNvPr id="48" name="文本框 118"/>
          <p:cNvSpPr txBox="1">
            <a:spLocks noChangeArrowheads="1"/>
          </p:cNvSpPr>
          <p:nvPr/>
        </p:nvSpPr>
        <p:spPr bwMode="auto">
          <a:xfrm>
            <a:off x="6539147" y="3684021"/>
            <a:ext cx="381952" cy="180991"/>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900" dirty="0">
                <a:latin typeface="微软雅黑"/>
                <a:ea typeface="微软雅黑"/>
                <a:sym typeface="微软雅黑"/>
              </a:rPr>
              <a:t>EX</a:t>
            </a:r>
            <a:endParaRPr lang="zh-CN" altLang="en-US" dirty="0">
              <a:latin typeface="微软雅黑"/>
              <a:ea typeface="微软雅黑"/>
              <a:sym typeface="微软雅黑"/>
            </a:endParaRPr>
          </a:p>
        </p:txBody>
      </p:sp>
      <p:sp>
        <p:nvSpPr>
          <p:cNvPr id="49" name="文本框 118"/>
          <p:cNvSpPr txBox="1">
            <a:spLocks noChangeArrowheads="1"/>
          </p:cNvSpPr>
          <p:nvPr/>
        </p:nvSpPr>
        <p:spPr bwMode="auto">
          <a:xfrm>
            <a:off x="6539147" y="3993444"/>
            <a:ext cx="1303267" cy="240225"/>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TDB connector</a:t>
            </a:r>
            <a:endParaRPr lang="zh-CN" altLang="en-US" dirty="0">
              <a:latin typeface="微软雅黑"/>
              <a:ea typeface="微软雅黑"/>
              <a:sym typeface="微软雅黑"/>
            </a:endParaRPr>
          </a:p>
        </p:txBody>
      </p:sp>
      <p:sp>
        <p:nvSpPr>
          <p:cNvPr id="50" name="文本框 118"/>
          <p:cNvSpPr txBox="1">
            <a:spLocks noChangeArrowheads="1"/>
          </p:cNvSpPr>
          <p:nvPr/>
        </p:nvSpPr>
        <p:spPr bwMode="auto">
          <a:xfrm>
            <a:off x="2452305" y="4260614"/>
            <a:ext cx="1015711" cy="398356"/>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chemeClr val="bg1"/>
                </a:solidFill>
              </a:rPr>
              <a:t>message</a:t>
            </a:r>
            <a:r>
              <a:rPr lang="en-US" altLang="zh-CN" b="1" dirty="0">
                <a:solidFill>
                  <a:schemeClr val="bg1"/>
                </a:solidFill>
              </a:rPr>
              <a:t> </a:t>
            </a:r>
            <a:r>
              <a:rPr lang="en-US" altLang="zh-CN" dirty="0">
                <a:solidFill>
                  <a:schemeClr val="bg1"/>
                </a:solidFill>
              </a:rPr>
              <a:t>queue</a:t>
            </a:r>
            <a:endParaRPr lang="zh-CN" altLang="en-US" dirty="0">
              <a:solidFill>
                <a:schemeClr val="bg1"/>
              </a:solidFill>
              <a:latin typeface="微软雅黑"/>
              <a:ea typeface="微软雅黑"/>
              <a:sym typeface="微软雅黑"/>
            </a:endParaRPr>
          </a:p>
        </p:txBody>
      </p:sp>
      <p:sp>
        <p:nvSpPr>
          <p:cNvPr id="51" name="圆柱形 50"/>
          <p:cNvSpPr/>
          <p:nvPr/>
        </p:nvSpPr>
        <p:spPr>
          <a:xfrm>
            <a:off x="2147001" y="5038578"/>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Machine Monitor</a:t>
            </a:r>
            <a:endParaRPr lang="zh-CN" sz="800" dirty="0">
              <a:solidFill>
                <a:schemeClr val="bg1"/>
              </a:solidFill>
              <a:latin typeface="微软雅黑"/>
              <a:ea typeface="微软雅黑"/>
              <a:sym typeface="微软雅黑"/>
            </a:endParaRPr>
          </a:p>
        </p:txBody>
      </p:sp>
      <p:sp>
        <p:nvSpPr>
          <p:cNvPr id="52" name="圆柱形 51"/>
          <p:cNvSpPr/>
          <p:nvPr/>
        </p:nvSpPr>
        <p:spPr>
          <a:xfrm>
            <a:off x="2958907" y="5038578"/>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Net Monitor</a:t>
            </a:r>
            <a:endParaRPr lang="zh-CN" sz="800" dirty="0">
              <a:solidFill>
                <a:schemeClr val="bg1"/>
              </a:solidFill>
              <a:latin typeface="微软雅黑"/>
              <a:ea typeface="微软雅黑"/>
              <a:sym typeface="微软雅黑"/>
            </a:endParaRPr>
          </a:p>
        </p:txBody>
      </p:sp>
      <p:sp>
        <p:nvSpPr>
          <p:cNvPr id="53" name="圆柱形 52"/>
          <p:cNvSpPr/>
          <p:nvPr/>
        </p:nvSpPr>
        <p:spPr>
          <a:xfrm>
            <a:off x="3768046" y="5038578"/>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DB</a:t>
            </a:r>
          </a:p>
          <a:p>
            <a:pPr algn="ctr"/>
            <a:r>
              <a:rPr lang="en-US" altLang="zh-CN" sz="800" dirty="0">
                <a:solidFill>
                  <a:schemeClr val="bg1"/>
                </a:solidFill>
                <a:latin typeface="微软雅黑"/>
                <a:ea typeface="微软雅黑"/>
                <a:sym typeface="微软雅黑"/>
              </a:rPr>
              <a:t> Monitor</a:t>
            </a:r>
            <a:endParaRPr lang="zh-CN" sz="800" dirty="0">
              <a:solidFill>
                <a:schemeClr val="bg1"/>
              </a:solidFill>
              <a:latin typeface="微软雅黑"/>
              <a:ea typeface="微软雅黑"/>
              <a:sym typeface="微软雅黑"/>
            </a:endParaRPr>
          </a:p>
        </p:txBody>
      </p:sp>
      <p:sp>
        <p:nvSpPr>
          <p:cNvPr id="54" name="圆柱形 53"/>
          <p:cNvSpPr/>
          <p:nvPr/>
        </p:nvSpPr>
        <p:spPr>
          <a:xfrm>
            <a:off x="1973260" y="1750910"/>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Error log</a:t>
            </a:r>
            <a:endParaRPr lang="zh-CN" sz="800" dirty="0">
              <a:solidFill>
                <a:schemeClr val="bg1"/>
              </a:solidFill>
              <a:latin typeface="微软雅黑"/>
              <a:ea typeface="微软雅黑"/>
              <a:sym typeface="微软雅黑"/>
            </a:endParaRPr>
          </a:p>
        </p:txBody>
      </p:sp>
      <p:sp>
        <p:nvSpPr>
          <p:cNvPr id="55" name="圆柱形 54"/>
          <p:cNvSpPr/>
          <p:nvPr/>
        </p:nvSpPr>
        <p:spPr>
          <a:xfrm>
            <a:off x="1935801" y="2901619"/>
            <a:ext cx="797956"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Performance data</a:t>
            </a:r>
            <a:endParaRPr lang="zh-CN" sz="800" dirty="0">
              <a:solidFill>
                <a:schemeClr val="bg1"/>
              </a:solidFill>
              <a:latin typeface="微软雅黑"/>
              <a:ea typeface="微软雅黑"/>
              <a:sym typeface="微软雅黑"/>
            </a:endParaRPr>
          </a:p>
        </p:txBody>
      </p:sp>
      <p:sp>
        <p:nvSpPr>
          <p:cNvPr id="56" name="文本框 118"/>
          <p:cNvSpPr txBox="1">
            <a:spLocks noChangeArrowheads="1"/>
          </p:cNvSpPr>
          <p:nvPr/>
        </p:nvSpPr>
        <p:spPr bwMode="auto">
          <a:xfrm>
            <a:off x="3465508" y="2267159"/>
            <a:ext cx="236526" cy="113810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zh-CN" altLang="en-US" dirty="0">
              <a:latin typeface="微软雅黑"/>
              <a:ea typeface="微软雅黑"/>
              <a:sym typeface="微软雅黑"/>
            </a:endParaRPr>
          </a:p>
        </p:txBody>
      </p:sp>
      <p:sp>
        <p:nvSpPr>
          <p:cNvPr id="57" name="文本框 118"/>
          <p:cNvSpPr txBox="1">
            <a:spLocks noChangeArrowheads="1"/>
          </p:cNvSpPr>
          <p:nvPr/>
        </p:nvSpPr>
        <p:spPr bwMode="auto">
          <a:xfrm>
            <a:off x="4058142" y="1833404"/>
            <a:ext cx="236526" cy="1571863"/>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zh-CN" altLang="en-US" dirty="0">
              <a:latin typeface="微软雅黑"/>
              <a:ea typeface="微软雅黑"/>
              <a:sym typeface="微软雅黑"/>
            </a:endParaRPr>
          </a:p>
        </p:txBody>
      </p:sp>
      <p:sp>
        <p:nvSpPr>
          <p:cNvPr id="58" name="文本框 118"/>
          <p:cNvSpPr txBox="1">
            <a:spLocks noChangeArrowheads="1"/>
          </p:cNvSpPr>
          <p:nvPr/>
        </p:nvSpPr>
        <p:spPr bwMode="auto">
          <a:xfrm>
            <a:off x="4678968" y="2024898"/>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chemeClr val="bg1"/>
                </a:solidFill>
              </a:rPr>
              <a:t>training</a:t>
            </a:r>
            <a:endParaRPr lang="zh-CN" altLang="en-US" dirty="0">
              <a:solidFill>
                <a:schemeClr val="bg1"/>
              </a:solidFill>
              <a:latin typeface="微软雅黑"/>
              <a:ea typeface="微软雅黑"/>
              <a:sym typeface="微软雅黑"/>
            </a:endParaRPr>
          </a:p>
        </p:txBody>
      </p:sp>
      <p:sp>
        <p:nvSpPr>
          <p:cNvPr id="59" name="矩形 58">
            <a:extLst>
              <a:ext uri="{FF2B5EF4-FFF2-40B4-BE49-F238E27FC236}">
                <a16:creationId xmlns:a16="http://schemas.microsoft.com/office/drawing/2014/main" id="{474A0A3F-156F-4040-93D2-540042DD3C1B}"/>
              </a:ext>
            </a:extLst>
          </p:cNvPr>
          <p:cNvSpPr/>
          <p:nvPr/>
        </p:nvSpPr>
        <p:spPr>
          <a:xfrm>
            <a:off x="4702557" y="2564333"/>
            <a:ext cx="983310" cy="1089204"/>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cxnSp>
        <p:nvCxnSpPr>
          <p:cNvPr id="8" name="直接箭头连接符 7"/>
          <p:cNvCxnSpPr/>
          <p:nvPr/>
        </p:nvCxnSpPr>
        <p:spPr>
          <a:xfrm>
            <a:off x="6895064" y="2915199"/>
            <a:ext cx="0" cy="387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上箭头 10"/>
          <p:cNvSpPr/>
          <p:nvPr/>
        </p:nvSpPr>
        <p:spPr>
          <a:xfrm>
            <a:off x="2879786" y="4671248"/>
            <a:ext cx="224171" cy="2554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上箭头 60"/>
          <p:cNvSpPr/>
          <p:nvPr/>
        </p:nvSpPr>
        <p:spPr>
          <a:xfrm>
            <a:off x="2856197" y="3879369"/>
            <a:ext cx="247760" cy="354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上箭头 61"/>
          <p:cNvSpPr/>
          <p:nvPr/>
        </p:nvSpPr>
        <p:spPr>
          <a:xfrm rot="5400000">
            <a:off x="2758351" y="2993089"/>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上箭头 63"/>
          <p:cNvSpPr/>
          <p:nvPr/>
        </p:nvSpPr>
        <p:spPr>
          <a:xfrm rot="5400000">
            <a:off x="3267461" y="3005363"/>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上箭头 64"/>
          <p:cNvSpPr/>
          <p:nvPr/>
        </p:nvSpPr>
        <p:spPr>
          <a:xfrm rot="5400000">
            <a:off x="3768578" y="2983600"/>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箭头连接符 65"/>
          <p:cNvCxnSpPr/>
          <p:nvPr/>
        </p:nvCxnSpPr>
        <p:spPr>
          <a:xfrm>
            <a:off x="3048677" y="1942284"/>
            <a:ext cx="9204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文本框 118"/>
          <p:cNvSpPr txBox="1">
            <a:spLocks noChangeArrowheads="1"/>
          </p:cNvSpPr>
          <p:nvPr/>
        </p:nvSpPr>
        <p:spPr bwMode="auto">
          <a:xfrm>
            <a:off x="4755489" y="2681840"/>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 </a:t>
            </a:r>
            <a:r>
              <a:rPr lang="en-US" altLang="zh-CN" sz="1050" b="1" dirty="0">
                <a:solidFill>
                  <a:schemeClr val="bg1"/>
                </a:solidFill>
              </a:rPr>
              <a:t>anomaly</a:t>
            </a:r>
            <a:endParaRPr lang="zh-CN" altLang="en-US" dirty="0">
              <a:solidFill>
                <a:schemeClr val="bg1"/>
              </a:solidFill>
              <a:latin typeface="微软雅黑"/>
              <a:ea typeface="微软雅黑"/>
              <a:sym typeface="微软雅黑"/>
            </a:endParaRPr>
          </a:p>
        </p:txBody>
      </p:sp>
      <p:sp>
        <p:nvSpPr>
          <p:cNvPr id="68" name="文本框 118"/>
          <p:cNvSpPr txBox="1">
            <a:spLocks noChangeArrowheads="1"/>
          </p:cNvSpPr>
          <p:nvPr/>
        </p:nvSpPr>
        <p:spPr bwMode="auto">
          <a:xfrm>
            <a:off x="4777048" y="2991857"/>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chemeClr val="bg1"/>
                </a:solidFill>
                <a:latin typeface="微软雅黑"/>
                <a:ea typeface="微软雅黑"/>
                <a:sym typeface="微软雅黑"/>
              </a:rPr>
              <a:t>relevance</a:t>
            </a:r>
            <a:endParaRPr lang="zh-CN" altLang="en-US" dirty="0">
              <a:solidFill>
                <a:schemeClr val="bg1"/>
              </a:solidFill>
              <a:latin typeface="微软雅黑"/>
              <a:ea typeface="微软雅黑"/>
              <a:sym typeface="微软雅黑"/>
            </a:endParaRPr>
          </a:p>
        </p:txBody>
      </p:sp>
      <p:sp>
        <p:nvSpPr>
          <p:cNvPr id="69" name="文本框 118"/>
          <p:cNvSpPr txBox="1">
            <a:spLocks noChangeArrowheads="1"/>
          </p:cNvSpPr>
          <p:nvPr/>
        </p:nvSpPr>
        <p:spPr bwMode="auto">
          <a:xfrm>
            <a:off x="4755489" y="3319941"/>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chemeClr val="bg1"/>
                </a:solidFill>
                <a:sym typeface="微软雅黑"/>
              </a:rPr>
              <a:t>trend</a:t>
            </a:r>
            <a:endParaRPr lang="zh-CN" altLang="en-US" dirty="0">
              <a:solidFill>
                <a:schemeClr val="bg1"/>
              </a:solidFill>
              <a:latin typeface="微软雅黑"/>
              <a:ea typeface="微软雅黑"/>
              <a:sym typeface="微软雅黑"/>
            </a:endParaRPr>
          </a:p>
        </p:txBody>
      </p:sp>
      <p:cxnSp>
        <p:nvCxnSpPr>
          <p:cNvPr id="70" name="直接箭头连接符 69"/>
          <p:cNvCxnSpPr/>
          <p:nvPr/>
        </p:nvCxnSpPr>
        <p:spPr>
          <a:xfrm>
            <a:off x="5895667" y="3507100"/>
            <a:ext cx="4494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a:xfrm>
            <a:off x="8154346" y="3636604"/>
            <a:ext cx="26332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3" name="文本框 118"/>
          <p:cNvSpPr txBox="1">
            <a:spLocks noChangeArrowheads="1"/>
          </p:cNvSpPr>
          <p:nvPr/>
        </p:nvSpPr>
        <p:spPr bwMode="auto">
          <a:xfrm>
            <a:off x="7059006" y="3689516"/>
            <a:ext cx="381952" cy="180991"/>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900" dirty="0">
                <a:latin typeface="微软雅黑"/>
                <a:ea typeface="微软雅黑"/>
                <a:sym typeface="微软雅黑"/>
              </a:rPr>
              <a:t>EX</a:t>
            </a:r>
            <a:endParaRPr lang="zh-CN" altLang="en-US" sz="900" dirty="0">
              <a:latin typeface="微软雅黑"/>
              <a:ea typeface="微软雅黑"/>
              <a:sym typeface="微软雅黑"/>
            </a:endParaRPr>
          </a:p>
        </p:txBody>
      </p:sp>
      <p:sp>
        <p:nvSpPr>
          <p:cNvPr id="74" name="文本框 118"/>
          <p:cNvSpPr txBox="1">
            <a:spLocks noChangeArrowheads="1"/>
          </p:cNvSpPr>
          <p:nvPr/>
        </p:nvSpPr>
        <p:spPr bwMode="auto">
          <a:xfrm>
            <a:off x="7556794" y="3686238"/>
            <a:ext cx="381952" cy="180991"/>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900" dirty="0">
                <a:latin typeface="微软雅黑"/>
                <a:ea typeface="微软雅黑"/>
                <a:sym typeface="微软雅黑"/>
              </a:rPr>
              <a:t>EX</a:t>
            </a:r>
            <a:endParaRPr lang="zh-CN" altLang="en-US" sz="900" dirty="0">
              <a:latin typeface="微软雅黑"/>
              <a:ea typeface="微软雅黑"/>
              <a:sym typeface="微软雅黑"/>
            </a:endParaRPr>
          </a:p>
        </p:txBody>
      </p:sp>
      <p:sp>
        <p:nvSpPr>
          <p:cNvPr id="75" name="上箭头 74"/>
          <p:cNvSpPr/>
          <p:nvPr/>
        </p:nvSpPr>
        <p:spPr>
          <a:xfrm>
            <a:off x="7842414" y="2681840"/>
            <a:ext cx="187066" cy="580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箭头连接符 78"/>
          <p:cNvCxnSpPr>
            <a:stCxn id="32" idx="2"/>
          </p:cNvCxnSpPr>
          <p:nvPr/>
        </p:nvCxnSpPr>
        <p:spPr>
          <a:xfrm flipH="1">
            <a:off x="5685868" y="1877522"/>
            <a:ext cx="83415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椭圆 82"/>
          <p:cNvSpPr/>
          <p:nvPr/>
        </p:nvSpPr>
        <p:spPr>
          <a:xfrm>
            <a:off x="4709760" y="1720283"/>
            <a:ext cx="212202" cy="222001"/>
          </a:xfrm>
          <a:prstGeom prst="ellipse">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5011590" y="1720283"/>
            <a:ext cx="212202" cy="222001"/>
          </a:xfrm>
          <a:prstGeom prst="ellipse">
            <a:avLst/>
          </a:prstGeom>
          <a:pattFill prst="lt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5317548" y="1728911"/>
            <a:ext cx="212202" cy="222001"/>
          </a:xfrm>
          <a:prstGeom prst="ellipse">
            <a:avLst/>
          </a:prstGeom>
          <a:pattFill prst="pct7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上箭头 85"/>
          <p:cNvSpPr/>
          <p:nvPr/>
        </p:nvSpPr>
        <p:spPr>
          <a:xfrm rot="5400000">
            <a:off x="4441458" y="3196781"/>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上箭头 86"/>
          <p:cNvSpPr/>
          <p:nvPr/>
        </p:nvSpPr>
        <p:spPr>
          <a:xfrm rot="5400000">
            <a:off x="4433836" y="2006297"/>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1" name="直接箭头连接符 90"/>
          <p:cNvCxnSpPr/>
          <p:nvPr/>
        </p:nvCxnSpPr>
        <p:spPr>
          <a:xfrm>
            <a:off x="8175084" y="4214101"/>
            <a:ext cx="26332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2" name="上箭头 91"/>
          <p:cNvSpPr/>
          <p:nvPr/>
        </p:nvSpPr>
        <p:spPr>
          <a:xfrm>
            <a:off x="8228126" y="4575953"/>
            <a:ext cx="247760" cy="3543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直接箭头连接符 93"/>
          <p:cNvCxnSpPr/>
          <p:nvPr/>
        </p:nvCxnSpPr>
        <p:spPr>
          <a:xfrm>
            <a:off x="6438024" y="4430374"/>
            <a:ext cx="0" cy="46719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nvCxnSpPr>
        <p:spPr>
          <a:xfrm>
            <a:off x="7058943" y="4458615"/>
            <a:ext cx="0" cy="46719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7" name="文本框 118"/>
          <p:cNvSpPr txBox="1">
            <a:spLocks noChangeArrowheads="1"/>
          </p:cNvSpPr>
          <p:nvPr/>
        </p:nvSpPr>
        <p:spPr bwMode="auto">
          <a:xfrm>
            <a:off x="6291399" y="5047203"/>
            <a:ext cx="958519" cy="353949"/>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chemeClr val="bg1"/>
                </a:solidFill>
                <a:latin typeface="微软雅黑"/>
                <a:ea typeface="微软雅黑"/>
                <a:sym typeface="微软雅黑"/>
              </a:rPr>
              <a:t>Agent</a:t>
            </a:r>
            <a:endParaRPr lang="zh-CN" altLang="en-US" dirty="0">
              <a:solidFill>
                <a:schemeClr val="bg1"/>
              </a:solidFill>
              <a:latin typeface="微软雅黑"/>
              <a:ea typeface="微软雅黑"/>
              <a:sym typeface="微软雅黑"/>
            </a:endParaRPr>
          </a:p>
        </p:txBody>
      </p:sp>
      <p:sp>
        <p:nvSpPr>
          <p:cNvPr id="98" name="TextBox 97"/>
          <p:cNvSpPr txBox="1"/>
          <p:nvPr/>
        </p:nvSpPr>
        <p:spPr>
          <a:xfrm rot="5400000">
            <a:off x="2496789" y="2908050"/>
            <a:ext cx="1128981" cy="261610"/>
          </a:xfrm>
          <a:prstGeom prst="rect">
            <a:avLst/>
          </a:prstGeom>
          <a:noFill/>
        </p:spPr>
        <p:txBody>
          <a:bodyPr wrap="square" rtlCol="0">
            <a:spAutoFit/>
          </a:bodyPr>
          <a:lstStyle/>
          <a:p>
            <a:r>
              <a:rPr lang="en-US" altLang="zh-CN" sz="1100" dirty="0">
                <a:solidFill>
                  <a:schemeClr val="bg1"/>
                </a:solidFill>
              </a:rPr>
              <a:t>pattern</a:t>
            </a:r>
            <a:endParaRPr lang="zh-CN" altLang="en-US" dirty="0">
              <a:solidFill>
                <a:schemeClr val="bg1"/>
              </a:solidFill>
            </a:endParaRPr>
          </a:p>
        </p:txBody>
      </p:sp>
      <p:sp>
        <p:nvSpPr>
          <p:cNvPr id="99" name="TextBox 98"/>
          <p:cNvSpPr txBox="1"/>
          <p:nvPr/>
        </p:nvSpPr>
        <p:spPr>
          <a:xfrm rot="5400000">
            <a:off x="3167840" y="2730870"/>
            <a:ext cx="856945" cy="261610"/>
          </a:xfrm>
          <a:prstGeom prst="rect">
            <a:avLst/>
          </a:prstGeom>
          <a:noFill/>
        </p:spPr>
        <p:txBody>
          <a:bodyPr wrap="square" rtlCol="0">
            <a:spAutoFit/>
          </a:bodyPr>
          <a:lstStyle/>
          <a:p>
            <a:r>
              <a:rPr lang="en-US" altLang="zh-CN" sz="1100" dirty="0">
                <a:solidFill>
                  <a:schemeClr val="bg1"/>
                </a:solidFill>
              </a:rPr>
              <a:t>algorithm</a:t>
            </a:r>
            <a:endParaRPr lang="zh-CN" altLang="en-US" sz="1100" dirty="0">
              <a:solidFill>
                <a:schemeClr val="bg1"/>
              </a:solidFill>
            </a:endParaRPr>
          </a:p>
        </p:txBody>
      </p:sp>
      <p:sp>
        <p:nvSpPr>
          <p:cNvPr id="100" name="矩形 99"/>
          <p:cNvSpPr/>
          <p:nvPr/>
        </p:nvSpPr>
        <p:spPr>
          <a:xfrm rot="5400000">
            <a:off x="3638725" y="2566368"/>
            <a:ext cx="1075359" cy="276999"/>
          </a:xfrm>
          <a:prstGeom prst="rect">
            <a:avLst/>
          </a:prstGeom>
        </p:spPr>
        <p:txBody>
          <a:bodyPr wrap="none">
            <a:spAutoFit/>
          </a:bodyPr>
          <a:lstStyle/>
          <a:p>
            <a:r>
              <a:rPr lang="en-US" altLang="zh-CN" sz="1200" dirty="0">
                <a:solidFill>
                  <a:schemeClr val="bg1"/>
                </a:solidFill>
              </a:rPr>
              <a:t>feature data</a:t>
            </a:r>
            <a:endParaRPr lang="zh-CN" altLang="en-US" sz="1200" dirty="0">
              <a:solidFill>
                <a:schemeClr val="bg1"/>
              </a:solidFill>
            </a:endParaRPr>
          </a:p>
        </p:txBody>
      </p:sp>
      <p:sp>
        <p:nvSpPr>
          <p:cNvPr id="101" name="TextBox 100"/>
          <p:cNvSpPr txBox="1"/>
          <p:nvPr/>
        </p:nvSpPr>
        <p:spPr>
          <a:xfrm>
            <a:off x="6921099" y="3281618"/>
            <a:ext cx="1280020" cy="415498"/>
          </a:xfrm>
          <a:prstGeom prst="rect">
            <a:avLst/>
          </a:prstGeom>
          <a:noFill/>
        </p:spPr>
        <p:txBody>
          <a:bodyPr wrap="square" rtlCol="0">
            <a:spAutoFit/>
          </a:bodyPr>
          <a:lstStyle/>
          <a:p>
            <a:r>
              <a:rPr lang="en-US" altLang="zh-CN" sz="1050" dirty="0">
                <a:solidFill>
                  <a:schemeClr val="bg1"/>
                </a:solidFill>
              </a:rPr>
              <a:t>Real time diagnosis</a:t>
            </a:r>
            <a:endParaRPr lang="zh-CN" altLang="en-US" sz="1050" dirty="0">
              <a:solidFill>
                <a:schemeClr val="bg1"/>
              </a:solidFill>
            </a:endParaRPr>
          </a:p>
        </p:txBody>
      </p:sp>
      <p:sp>
        <p:nvSpPr>
          <p:cNvPr id="102" name="矩形 101"/>
          <p:cNvSpPr/>
          <p:nvPr/>
        </p:nvSpPr>
        <p:spPr>
          <a:xfrm>
            <a:off x="1901076" y="3532197"/>
            <a:ext cx="1423788" cy="261610"/>
          </a:xfrm>
          <a:prstGeom prst="rect">
            <a:avLst/>
          </a:prstGeom>
        </p:spPr>
        <p:txBody>
          <a:bodyPr wrap="none">
            <a:spAutoFit/>
          </a:bodyPr>
          <a:lstStyle/>
          <a:p>
            <a:r>
              <a:rPr lang="en-US" altLang="zh-CN" sz="1100" dirty="0">
                <a:solidFill>
                  <a:schemeClr val="bg1"/>
                </a:solidFill>
              </a:rPr>
              <a:t>stream computing</a:t>
            </a:r>
            <a:endParaRPr lang="zh-CN" altLang="en-US" sz="1100" dirty="0">
              <a:solidFill>
                <a:schemeClr val="bg1"/>
              </a:solidFill>
            </a:endParaRPr>
          </a:p>
        </p:txBody>
      </p:sp>
    </p:spTree>
    <p:extLst>
      <p:ext uri="{BB962C8B-B14F-4D97-AF65-F5344CB8AC3E}">
        <p14:creationId xmlns:p14="http://schemas.microsoft.com/office/powerpoint/2010/main" val="2922588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sym typeface="微软雅黑"/>
            </a:endParaRPr>
          </a:p>
        </p:txBody>
      </p:sp>
      <p:sp>
        <p:nvSpPr>
          <p:cNvPr id="3" name="文本框 2"/>
          <p:cNvSpPr txBox="1"/>
          <p:nvPr/>
        </p:nvSpPr>
        <p:spPr>
          <a:xfrm>
            <a:off x="11563571" y="6238641"/>
            <a:ext cx="569505" cy="369332"/>
          </a:xfrm>
          <a:prstGeom prst="rect">
            <a:avLst/>
          </a:prstGeom>
          <a:noFill/>
        </p:spPr>
        <p:txBody>
          <a:bodyPr wrap="square" rtlCol="0">
            <a:spAutoFit/>
          </a:bodyPr>
          <a:lstStyle/>
          <a:p>
            <a:r>
              <a:rPr kumimoji="1" lang="en-US" altLang="zh-CN" dirty="0">
                <a:latin typeface="微软雅黑"/>
                <a:ea typeface="微软雅黑"/>
                <a:sym typeface="微软雅黑"/>
              </a:rPr>
              <a:t>01</a:t>
            </a:r>
            <a:endParaRPr kumimoji="1" lang="zh-CN" altLang="en-US" dirty="0">
              <a:latin typeface="微软雅黑"/>
              <a:ea typeface="微软雅黑"/>
              <a:sym typeface="微软雅黑"/>
            </a:endParaRPr>
          </a:p>
        </p:txBody>
      </p:sp>
      <p:pic>
        <p:nvPicPr>
          <p:cNvPr id="20" name="图片 19"/>
          <p:cNvPicPr>
            <a:picLocks noChangeAspect="1"/>
          </p:cNvPicPr>
          <p:nvPr/>
        </p:nvPicPr>
        <p:blipFill>
          <a:blip r:embed="rId3"/>
          <a:stretch>
            <a:fillRect/>
          </a:stretch>
        </p:blipFill>
        <p:spPr>
          <a:xfrm>
            <a:off x="10580714" y="392768"/>
            <a:ext cx="1069922" cy="191432"/>
          </a:xfrm>
          <a:prstGeom prst="rect">
            <a:avLst/>
          </a:prstGeom>
        </p:spPr>
      </p:pic>
      <p:sp>
        <p:nvSpPr>
          <p:cNvPr id="19" name="标题 1"/>
          <p:cNvSpPr>
            <a:spLocks noChangeArrowheads="1"/>
          </p:cNvSpPr>
          <p:nvPr/>
        </p:nvSpPr>
        <p:spPr bwMode="auto">
          <a:xfrm>
            <a:off x="326231" y="291812"/>
            <a:ext cx="7377906" cy="584775"/>
          </a:xfrm>
          <a:prstGeom prst="rect">
            <a:avLst/>
          </a:prstGeom>
          <a:noFill/>
          <a:ln>
            <a:noFill/>
          </a:ln>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algn="l" eaLnBrk="1" hangingPunct="1">
              <a:lnSpc>
                <a:spcPct val="100000"/>
              </a:lnSpc>
              <a:spcBef>
                <a:spcPct val="0"/>
              </a:spcBef>
              <a:buFont typeface="Arial" panose="020B0604020202020204" pitchFamily="34" charset="0"/>
              <a:buNone/>
            </a:pPr>
            <a:r>
              <a:rPr lang="en-US" altLang="zh-CN" sz="3200" b="1" dirty="0">
                <a:solidFill>
                  <a:schemeClr val="bg1"/>
                </a:solidFill>
                <a:latin typeface="微软雅黑"/>
                <a:ea typeface="微软雅黑"/>
                <a:sym typeface="微软雅黑"/>
              </a:rPr>
              <a:t>Operations in your hand</a:t>
            </a:r>
            <a:endParaRPr lang="zh-CN" altLang="en-US" sz="3200" b="1" dirty="0">
              <a:solidFill>
                <a:schemeClr val="bg1"/>
              </a:solidFill>
              <a:latin typeface="微软雅黑"/>
              <a:ea typeface="微软雅黑"/>
              <a:sym typeface="微软雅黑"/>
            </a:endParaRPr>
          </a:p>
        </p:txBody>
      </p:sp>
      <p:sp>
        <p:nvSpPr>
          <p:cNvPr id="6" name="Rectangle 2"/>
          <p:cNvSpPr/>
          <p:nvPr/>
        </p:nvSpPr>
        <p:spPr>
          <a:xfrm>
            <a:off x="100497" y="2089468"/>
            <a:ext cx="3574248" cy="4942507"/>
          </a:xfrm>
          <a:prstGeom prst="rect">
            <a:avLst/>
          </a:prstGeom>
          <a:ln>
            <a:noFill/>
          </a:ln>
        </p:spPr>
        <p:txBody>
          <a:bodyPr wrap="none">
            <a:spAutoFit/>
          </a:bodyPr>
          <a:lstStyle/>
          <a:p>
            <a:pPr marL="285750" indent="-285750" algn="l" eaLnBrk="1" hangingPunct="1">
              <a:lnSpc>
                <a:spcPct val="150000"/>
              </a:lnSpc>
              <a:buFont typeface="Wingdings" panose="05000000000000000000" charset="0"/>
              <a:buChar char=""/>
            </a:pPr>
            <a:r>
              <a:rPr lang="en-US" altLang="zh-CN" sz="2000" b="1" dirty="0">
                <a:solidFill>
                  <a:srgbClr val="118FFF"/>
                </a:solidFill>
                <a:latin typeface="微软雅黑"/>
                <a:ea typeface="微软雅黑"/>
                <a:sym typeface="微软雅黑"/>
              </a:rPr>
              <a:t>Health report</a:t>
            </a:r>
            <a:endParaRPr lang="zh-CN" altLang="en-US" sz="2000" b="1" dirty="0">
              <a:solidFill>
                <a:srgbClr val="118FFF"/>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endParaRPr lang="en-US" altLang="zh-CN" sz="1600" b="1" dirty="0">
              <a:solidFill>
                <a:srgbClr val="D4D3D2"/>
              </a:solidFill>
              <a:latin typeface="微软雅黑"/>
              <a:ea typeface="微软雅黑"/>
              <a:sym typeface="微软雅黑"/>
            </a:endParaRPr>
          </a:p>
          <a:p>
            <a:pPr lvl="1" indent="0" algn="l" eaLnBrk="1" hangingPunct="1">
              <a:lnSpc>
                <a:spcPct val="150000"/>
              </a:lnSpc>
              <a:buFont typeface="Arial" panose="020B0604020202020204" pitchFamily="34" charset="0"/>
              <a:buNone/>
            </a:pPr>
            <a:endParaRPr lang="en-US" altLang="zh-CN" sz="1200" b="1" dirty="0">
              <a:solidFill>
                <a:srgbClr val="D4D3D2"/>
              </a:solidFill>
              <a:latin typeface="微软雅黑"/>
              <a:ea typeface="微软雅黑"/>
              <a:sym typeface="微软雅黑"/>
            </a:endParaRPr>
          </a:p>
          <a:p>
            <a:pPr lvl="1" indent="0" algn="l" eaLnBrk="1" hangingPunct="1">
              <a:lnSpc>
                <a:spcPct val="150000"/>
              </a:lnSpc>
              <a:buFont typeface="Arial" panose="020B0604020202020204" pitchFamily="34" charset="0"/>
              <a:buNone/>
            </a:pPr>
            <a:endParaRPr lang="en-US" altLang="zh-CN" sz="1200" b="1" dirty="0">
              <a:solidFill>
                <a:srgbClr val="D4D3D2"/>
              </a:solidFill>
              <a:latin typeface="微软雅黑"/>
              <a:ea typeface="微软雅黑"/>
              <a:sym typeface="微软雅黑"/>
            </a:endParaRPr>
          </a:p>
          <a:p>
            <a:pPr marL="285750" indent="-285750" algn="l" eaLnBrk="1" hangingPunct="1">
              <a:lnSpc>
                <a:spcPct val="150000"/>
              </a:lnSpc>
              <a:buFont typeface="Wingdings" panose="05000000000000000000" charset="0"/>
              <a:buChar char=""/>
            </a:pPr>
            <a:r>
              <a:rPr lang="en-US" altLang="zh-CN" sz="2000" b="1" dirty="0">
                <a:solidFill>
                  <a:srgbClr val="118FFF"/>
                </a:solidFill>
                <a:latin typeface="微软雅黑"/>
                <a:ea typeface="微软雅黑"/>
                <a:sym typeface="微软雅黑"/>
              </a:rPr>
              <a:t>Realtime diagnosis</a:t>
            </a:r>
            <a:endParaRPr lang="zh-CN" altLang="en-US" sz="2000" b="1" dirty="0">
              <a:solidFill>
                <a:srgbClr val="118FFF"/>
              </a:solidFill>
              <a:latin typeface="微软雅黑"/>
              <a:ea typeface="微软雅黑"/>
              <a:sym typeface="微软雅黑"/>
            </a:endParaRPr>
          </a:p>
          <a:p>
            <a:pPr indent="0" algn="l" eaLnBrk="1" hangingPunct="1">
              <a:lnSpc>
                <a:spcPct val="150000"/>
              </a:lnSpc>
              <a:buFont typeface="Wingdings" panose="05000000000000000000" charset="0"/>
              <a:buNone/>
            </a:pPr>
            <a:endParaRPr lang="zh-CN" altLang="en-US" sz="2000" b="1" dirty="0">
              <a:solidFill>
                <a:srgbClr val="118FFF"/>
              </a:solidFill>
              <a:latin typeface="微软雅黑"/>
              <a:ea typeface="微软雅黑"/>
              <a:sym typeface="微软雅黑"/>
            </a:endParaRPr>
          </a:p>
          <a:p>
            <a:pPr indent="0" algn="l" eaLnBrk="1" hangingPunct="1">
              <a:lnSpc>
                <a:spcPct val="150000"/>
              </a:lnSpc>
              <a:buFont typeface="Wingdings" panose="05000000000000000000" charset="0"/>
              <a:buNone/>
            </a:pPr>
            <a:endParaRPr lang="zh-CN" altLang="en-US" sz="2000" b="1" dirty="0">
              <a:solidFill>
                <a:srgbClr val="118FFF"/>
              </a:solidFill>
              <a:latin typeface="微软雅黑"/>
              <a:ea typeface="微软雅黑"/>
              <a:sym typeface="微软雅黑"/>
            </a:endParaRPr>
          </a:p>
          <a:p>
            <a:pPr marL="285750" indent="-285750" algn="l" eaLnBrk="1" hangingPunct="1">
              <a:lnSpc>
                <a:spcPct val="150000"/>
              </a:lnSpc>
              <a:buFont typeface="Wingdings" panose="05000000000000000000" charset="0"/>
              <a:buChar char=""/>
            </a:pPr>
            <a:r>
              <a:rPr lang="en-US" altLang="zh-CN" sz="2000" b="1" dirty="0">
                <a:solidFill>
                  <a:srgbClr val="118FFF"/>
                </a:solidFill>
                <a:latin typeface="微软雅黑"/>
                <a:ea typeface="微软雅黑"/>
                <a:sym typeface="微软雅黑"/>
              </a:rPr>
              <a:t>Database Management</a:t>
            </a:r>
            <a:endParaRPr lang="zh-CN" altLang="en-US" sz="2000" b="1" dirty="0">
              <a:solidFill>
                <a:srgbClr val="118FFF"/>
              </a:solidFill>
              <a:latin typeface="微软雅黑"/>
              <a:ea typeface="微软雅黑"/>
              <a:sym typeface="微软雅黑"/>
            </a:endParaRPr>
          </a:p>
          <a:p>
            <a:pPr marL="285750" indent="-285750" algn="l" eaLnBrk="1" hangingPunct="1">
              <a:lnSpc>
                <a:spcPct val="150000"/>
              </a:lnSpc>
              <a:buFont typeface="Wingdings" panose="05000000000000000000" charset="0"/>
              <a:buChar char=""/>
            </a:pPr>
            <a:endParaRPr lang="zh-CN" altLang="en-US" sz="2000" b="1" dirty="0">
              <a:solidFill>
                <a:srgbClr val="118FFF"/>
              </a:solidFill>
              <a:latin typeface="微软雅黑"/>
              <a:ea typeface="微软雅黑"/>
              <a:sym typeface="微软雅黑"/>
            </a:endParaRPr>
          </a:p>
          <a:p>
            <a:pPr indent="0" algn="l" eaLnBrk="1" hangingPunct="1">
              <a:lnSpc>
                <a:spcPct val="150000"/>
              </a:lnSpc>
              <a:buFont typeface="Wingdings" panose="05000000000000000000" charset="0"/>
              <a:buNone/>
            </a:pPr>
            <a:endParaRPr lang="zh-CN" altLang="en-US" sz="2000" b="1" dirty="0">
              <a:solidFill>
                <a:srgbClr val="118FFF"/>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endParaRPr lang="en-US" altLang="zh-CN" sz="1600" b="1" dirty="0">
              <a:solidFill>
                <a:srgbClr val="D4D3D2"/>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endParaRPr lang="en-US" altLang="zh-CN" sz="1600" b="1" dirty="0">
              <a:solidFill>
                <a:srgbClr val="D4D3D2"/>
              </a:solidFill>
              <a:latin typeface="微软雅黑"/>
              <a:ea typeface="微软雅黑"/>
              <a:sym typeface="微软雅黑"/>
            </a:endParaRPr>
          </a:p>
        </p:txBody>
      </p:sp>
      <p:pic>
        <p:nvPicPr>
          <p:cNvPr id="5" name="图片 4"/>
          <p:cNvPicPr>
            <a:picLocks noChangeAspect="1"/>
          </p:cNvPicPr>
          <p:nvPr/>
        </p:nvPicPr>
        <p:blipFill>
          <a:blip r:embed="rId4"/>
          <a:stretch>
            <a:fillRect/>
          </a:stretch>
        </p:blipFill>
        <p:spPr>
          <a:xfrm>
            <a:off x="3674745" y="1510030"/>
            <a:ext cx="2372360" cy="5156200"/>
          </a:xfrm>
          <a:prstGeom prst="roundRect">
            <a:avLst>
              <a:gd name="adj" fmla="val 10104"/>
            </a:avLst>
          </a:prstGeom>
        </p:spPr>
      </p:pic>
      <p:pic>
        <p:nvPicPr>
          <p:cNvPr id="7" name="图片 6"/>
          <p:cNvPicPr>
            <a:picLocks noChangeAspect="1"/>
          </p:cNvPicPr>
          <p:nvPr/>
        </p:nvPicPr>
        <p:blipFill>
          <a:blip r:embed="rId5"/>
          <a:stretch>
            <a:fillRect/>
          </a:stretch>
        </p:blipFill>
        <p:spPr>
          <a:xfrm>
            <a:off x="6526530" y="1508125"/>
            <a:ext cx="2355215" cy="5158105"/>
          </a:xfrm>
          <a:prstGeom prst="roundRect">
            <a:avLst>
              <a:gd name="adj" fmla="val 10958"/>
            </a:avLst>
          </a:prstGeom>
        </p:spPr>
      </p:pic>
      <p:pic>
        <p:nvPicPr>
          <p:cNvPr id="9" name="图片 8"/>
          <p:cNvPicPr>
            <a:picLocks noChangeAspect="1"/>
          </p:cNvPicPr>
          <p:nvPr/>
        </p:nvPicPr>
        <p:blipFill>
          <a:blip r:embed="rId6"/>
          <a:stretch>
            <a:fillRect/>
          </a:stretch>
        </p:blipFill>
        <p:spPr>
          <a:xfrm>
            <a:off x="9344660" y="1508125"/>
            <a:ext cx="2306320" cy="5156200"/>
          </a:xfrm>
          <a:prstGeom prst="roundRect">
            <a:avLst>
              <a:gd name="adj" fmla="val 11729"/>
            </a:avLst>
          </a:prstGeom>
        </p:spPr>
      </p:pic>
    </p:spTree>
    <p:extLst>
      <p:ext uri="{BB962C8B-B14F-4D97-AF65-F5344CB8AC3E}">
        <p14:creationId xmlns:p14="http://schemas.microsoft.com/office/powerpoint/2010/main" val="423303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3298785" y="3125165"/>
            <a:ext cx="5522614" cy="1041149"/>
          </a:xfrm>
        </p:spPr>
        <p:txBody>
          <a:bodyPr>
            <a:normAutofit fontScale="90000"/>
          </a:bodyPr>
          <a:lstStyle/>
          <a:p>
            <a:r>
              <a:rPr kumimoji="1" lang="en-US" altLang="zh-CN" dirty="0">
                <a:solidFill>
                  <a:schemeClr val="bg1">
                    <a:lumMod val="95000"/>
                  </a:schemeClr>
                </a:solidFill>
                <a:latin typeface="微软雅黑"/>
                <a:ea typeface="微软雅黑"/>
                <a:cs typeface="+mn-ea"/>
                <a:sym typeface="微软雅黑"/>
              </a:rPr>
              <a:t>04 Some of our plan</a:t>
            </a:r>
            <a:endParaRPr lang="en-US" altLang="zh-CN" dirty="0">
              <a:latin typeface="微软雅黑"/>
              <a:ea typeface="微软雅黑"/>
              <a:sym typeface="微软雅黑"/>
            </a:endParaRPr>
          </a:p>
        </p:txBody>
      </p:sp>
    </p:spTree>
    <p:extLst>
      <p:ext uri="{BB962C8B-B14F-4D97-AF65-F5344CB8AC3E}">
        <p14:creationId xmlns:p14="http://schemas.microsoft.com/office/powerpoint/2010/main" val="1747107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sym typeface="微软雅黑"/>
            </a:endParaRPr>
          </a:p>
        </p:txBody>
      </p:sp>
      <p:sp>
        <p:nvSpPr>
          <p:cNvPr id="3" name="文本框 2"/>
          <p:cNvSpPr txBox="1"/>
          <p:nvPr/>
        </p:nvSpPr>
        <p:spPr>
          <a:xfrm>
            <a:off x="11563571" y="6238641"/>
            <a:ext cx="569505" cy="369332"/>
          </a:xfrm>
          <a:prstGeom prst="rect">
            <a:avLst/>
          </a:prstGeom>
          <a:noFill/>
        </p:spPr>
        <p:txBody>
          <a:bodyPr wrap="square" rtlCol="0">
            <a:spAutoFit/>
          </a:bodyPr>
          <a:lstStyle/>
          <a:p>
            <a:r>
              <a:rPr kumimoji="1" lang="en-US" altLang="zh-CN" dirty="0">
                <a:latin typeface="微软雅黑"/>
                <a:ea typeface="微软雅黑"/>
                <a:sym typeface="微软雅黑"/>
              </a:rPr>
              <a:t>01</a:t>
            </a:r>
            <a:endParaRPr kumimoji="1" lang="zh-CN" altLang="en-US" dirty="0">
              <a:latin typeface="微软雅黑"/>
              <a:ea typeface="微软雅黑"/>
              <a:sym typeface="微软雅黑"/>
            </a:endParaRPr>
          </a:p>
        </p:txBody>
      </p:sp>
      <p:sp>
        <p:nvSpPr>
          <p:cNvPr id="65" name="标题 1"/>
          <p:cNvSpPr>
            <a:spLocks noChangeArrowheads="1"/>
          </p:cNvSpPr>
          <p:nvPr/>
        </p:nvSpPr>
        <p:spPr bwMode="auto">
          <a:xfrm>
            <a:off x="772578" y="778060"/>
            <a:ext cx="2662911" cy="598098"/>
          </a:xfrm>
          <a:prstGeom prst="rect">
            <a:avLst/>
          </a:prstGeom>
          <a:no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r>
              <a:rPr lang="en-US" altLang="zh-CN" sz="3200" b="1" dirty="0">
                <a:solidFill>
                  <a:schemeClr val="bg1"/>
                </a:solidFill>
                <a:latin typeface="微软雅黑"/>
                <a:ea typeface="微软雅黑"/>
                <a:sym typeface="微软雅黑"/>
              </a:rPr>
              <a:t>DBBrain</a:t>
            </a:r>
            <a:endParaRPr lang="zh-CN" altLang="zh-CN" sz="3200" b="1" dirty="0">
              <a:solidFill>
                <a:schemeClr val="bg1"/>
              </a:solidFill>
              <a:latin typeface="微软雅黑"/>
              <a:ea typeface="微软雅黑"/>
              <a:sym typeface="微软雅黑"/>
            </a:endParaRPr>
          </a:p>
        </p:txBody>
      </p:sp>
      <p:pic>
        <p:nvPicPr>
          <p:cNvPr id="27" name="图片 26"/>
          <p:cNvPicPr>
            <a:picLocks noChangeAspect="1"/>
          </p:cNvPicPr>
          <p:nvPr/>
        </p:nvPicPr>
        <p:blipFill>
          <a:blip r:embed="rId3"/>
          <a:stretch>
            <a:fillRect/>
          </a:stretch>
        </p:blipFill>
        <p:spPr>
          <a:xfrm>
            <a:off x="10580714" y="392768"/>
            <a:ext cx="1069922" cy="191432"/>
          </a:xfrm>
          <a:prstGeom prst="rect">
            <a:avLst/>
          </a:prstGeom>
        </p:spPr>
      </p:pic>
      <p:sp>
        <p:nvSpPr>
          <p:cNvPr id="20" name="矩形 19"/>
          <p:cNvSpPr/>
          <p:nvPr/>
        </p:nvSpPr>
        <p:spPr>
          <a:xfrm>
            <a:off x="880710" y="1509741"/>
            <a:ext cx="788987" cy="71667"/>
          </a:xfrm>
          <a:prstGeom prst="rect">
            <a:avLst/>
          </a:prstGeom>
          <a:solidFill>
            <a:srgbClr val="01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a:ea typeface="微软雅黑"/>
              <a:sym typeface="微软雅黑"/>
            </a:endParaRPr>
          </a:p>
        </p:txBody>
      </p:sp>
      <p:grpSp>
        <p:nvGrpSpPr>
          <p:cNvPr id="18" name="组合 17"/>
          <p:cNvGrpSpPr/>
          <p:nvPr/>
        </p:nvGrpSpPr>
        <p:grpSpPr>
          <a:xfrm>
            <a:off x="772931" y="1923434"/>
            <a:ext cx="2743657" cy="540036"/>
            <a:chOff x="1420" y="6715"/>
            <a:chExt cx="4321" cy="850"/>
          </a:xfrm>
        </p:grpSpPr>
        <p:grpSp>
          <p:nvGrpSpPr>
            <p:cNvPr id="19" name="组合 18"/>
            <p:cNvGrpSpPr/>
            <p:nvPr/>
          </p:nvGrpSpPr>
          <p:grpSpPr>
            <a:xfrm>
              <a:off x="1420" y="6715"/>
              <a:ext cx="850" cy="850"/>
              <a:chOff x="2857319" y="3593210"/>
              <a:chExt cx="540036" cy="540036"/>
            </a:xfrm>
          </p:grpSpPr>
          <p:sp>
            <p:nvSpPr>
              <p:cNvPr id="4" name="椭圆 3"/>
              <p:cNvSpPr/>
              <p:nvPr/>
            </p:nvSpPr>
            <p:spPr>
              <a:xfrm>
                <a:off x="2857319" y="3593210"/>
                <a:ext cx="540036" cy="540036"/>
              </a:xfrm>
              <a:prstGeom prst="ellipse">
                <a:avLst/>
              </a:prstGeom>
              <a:solidFill>
                <a:srgbClr val="016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solidFill>
                    <a:schemeClr val="tx1"/>
                  </a:solidFill>
                  <a:latin typeface="微软雅黑"/>
                  <a:ea typeface="微软雅黑"/>
                  <a:sym typeface="微软雅黑"/>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892" y="3719791"/>
                <a:ext cx="303945" cy="303945"/>
              </a:xfrm>
              <a:prstGeom prst="rect">
                <a:avLst/>
              </a:prstGeom>
            </p:spPr>
          </p:pic>
        </p:grpSp>
        <p:sp>
          <p:nvSpPr>
            <p:cNvPr id="5" name="矩形 4"/>
            <p:cNvSpPr/>
            <p:nvPr/>
          </p:nvSpPr>
          <p:spPr>
            <a:xfrm>
              <a:off x="2270" y="6836"/>
              <a:ext cx="3471" cy="6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1600" b="1" dirty="0" err="1">
                  <a:solidFill>
                    <a:schemeClr val="bg1"/>
                  </a:solidFill>
                  <a:latin typeface="微软雅黑"/>
                  <a:ea typeface="微软雅黑"/>
                  <a:sym typeface="微软雅黑"/>
                </a:rPr>
                <a:t>CDBTune</a:t>
              </a:r>
              <a:endParaRPr kumimoji="1" lang="en-US" altLang="zh-CN" sz="1600" b="1" dirty="0">
                <a:solidFill>
                  <a:schemeClr val="bg1"/>
                </a:solidFill>
                <a:latin typeface="微软雅黑"/>
                <a:ea typeface="微软雅黑"/>
                <a:sym typeface="微软雅黑"/>
              </a:endParaRPr>
            </a:p>
          </p:txBody>
        </p:sp>
      </p:grpSp>
      <p:pic>
        <p:nvPicPr>
          <p:cNvPr id="6" name="图片 5"/>
          <p:cNvPicPr>
            <a:picLocks noChangeAspect="1"/>
          </p:cNvPicPr>
          <p:nvPr/>
        </p:nvPicPr>
        <p:blipFill>
          <a:blip r:embed="rId5"/>
          <a:stretch>
            <a:fillRect/>
          </a:stretch>
        </p:blipFill>
        <p:spPr>
          <a:xfrm>
            <a:off x="668655" y="3110865"/>
            <a:ext cx="5534025" cy="2828290"/>
          </a:xfrm>
          <a:prstGeom prst="roundRect">
            <a:avLst>
              <a:gd name="adj" fmla="val 8980"/>
            </a:avLst>
          </a:prstGeom>
        </p:spPr>
      </p:pic>
      <p:grpSp>
        <p:nvGrpSpPr>
          <p:cNvPr id="7" name="组合 6"/>
          <p:cNvGrpSpPr/>
          <p:nvPr/>
        </p:nvGrpSpPr>
        <p:grpSpPr>
          <a:xfrm>
            <a:off x="6703196" y="1923434"/>
            <a:ext cx="3422428" cy="540036"/>
            <a:chOff x="1420" y="6715"/>
            <a:chExt cx="5390" cy="850"/>
          </a:xfrm>
        </p:grpSpPr>
        <p:grpSp>
          <p:nvGrpSpPr>
            <p:cNvPr id="8" name="组合 7"/>
            <p:cNvGrpSpPr/>
            <p:nvPr/>
          </p:nvGrpSpPr>
          <p:grpSpPr>
            <a:xfrm>
              <a:off x="1420" y="6715"/>
              <a:ext cx="850" cy="850"/>
              <a:chOff x="2857319" y="3593210"/>
              <a:chExt cx="540036" cy="540036"/>
            </a:xfrm>
          </p:grpSpPr>
          <p:sp>
            <p:nvSpPr>
              <p:cNvPr id="9" name="椭圆 8"/>
              <p:cNvSpPr/>
              <p:nvPr/>
            </p:nvSpPr>
            <p:spPr>
              <a:xfrm>
                <a:off x="2857319" y="3593210"/>
                <a:ext cx="540036" cy="540036"/>
              </a:xfrm>
              <a:prstGeom prst="ellipse">
                <a:avLst/>
              </a:prstGeom>
              <a:solidFill>
                <a:srgbClr val="016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solidFill>
                    <a:schemeClr val="tx1"/>
                  </a:solidFill>
                  <a:latin typeface="微软雅黑"/>
                  <a:ea typeface="微软雅黑"/>
                  <a:sym typeface="微软雅黑"/>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892" y="3719791"/>
                <a:ext cx="303945" cy="303945"/>
              </a:xfrm>
              <a:prstGeom prst="rect">
                <a:avLst/>
              </a:prstGeom>
            </p:spPr>
          </p:pic>
        </p:grpSp>
        <p:sp>
          <p:nvSpPr>
            <p:cNvPr id="11" name="矩形 10"/>
            <p:cNvSpPr/>
            <p:nvPr/>
          </p:nvSpPr>
          <p:spPr>
            <a:xfrm>
              <a:off x="2270" y="6836"/>
              <a:ext cx="4540" cy="6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zh-CN" altLang="en-US" sz="1600" b="1" dirty="0">
                  <a:solidFill>
                    <a:schemeClr val="bg1"/>
                  </a:solidFill>
                  <a:latin typeface="微软雅黑"/>
                  <a:ea typeface="微软雅黑"/>
                  <a:sym typeface="微软雅黑"/>
                </a:rPr>
                <a:t>多种数据库类型插件式嵌入</a:t>
              </a:r>
            </a:p>
          </p:txBody>
        </p:sp>
      </p:grpSp>
      <p:cxnSp>
        <p:nvCxnSpPr>
          <p:cNvPr id="12" name="直接连接符 11"/>
          <p:cNvCxnSpPr/>
          <p:nvPr/>
        </p:nvCxnSpPr>
        <p:spPr>
          <a:xfrm>
            <a:off x="6896735" y="2727325"/>
            <a:ext cx="4666615"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896735" y="3429000"/>
            <a:ext cx="4666615"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896735" y="4149090"/>
            <a:ext cx="4666615"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6896735" y="4730115"/>
            <a:ext cx="919480" cy="1878330"/>
          </a:xfrm>
          <a:prstGeom prst="roundRect">
            <a:avLst/>
          </a:prstGeom>
          <a:noFill/>
          <a:ln w="38100">
            <a:solidFill>
              <a:srgbClr val="01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16" name="圆角矩形 15"/>
          <p:cNvSpPr/>
          <p:nvPr/>
        </p:nvSpPr>
        <p:spPr>
          <a:xfrm>
            <a:off x="8158480" y="4730115"/>
            <a:ext cx="919480" cy="187833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17" name="圆角矩形 16"/>
          <p:cNvSpPr/>
          <p:nvPr/>
        </p:nvSpPr>
        <p:spPr>
          <a:xfrm>
            <a:off x="9446895" y="4730115"/>
            <a:ext cx="919480" cy="187833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23" name="圆角矩形 22"/>
          <p:cNvSpPr/>
          <p:nvPr/>
        </p:nvSpPr>
        <p:spPr>
          <a:xfrm>
            <a:off x="10643870" y="4730115"/>
            <a:ext cx="919480" cy="187833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24" name="矩形 23"/>
          <p:cNvSpPr/>
          <p:nvPr/>
        </p:nvSpPr>
        <p:spPr>
          <a:xfrm>
            <a:off x="8623935" y="2838450"/>
            <a:ext cx="1069975" cy="4032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zh-CN" altLang="en-US" sz="1600" b="1" dirty="0">
                <a:solidFill>
                  <a:schemeClr val="bg1"/>
                </a:solidFill>
                <a:latin typeface="微软雅黑"/>
                <a:ea typeface="微软雅黑"/>
                <a:sym typeface="微软雅黑"/>
              </a:rPr>
              <a:t>前端展示</a:t>
            </a:r>
          </a:p>
        </p:txBody>
      </p:sp>
      <p:sp>
        <p:nvSpPr>
          <p:cNvPr id="25" name="矩形 24"/>
          <p:cNvSpPr/>
          <p:nvPr/>
        </p:nvSpPr>
        <p:spPr>
          <a:xfrm>
            <a:off x="8726170" y="3607435"/>
            <a:ext cx="901065" cy="4032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zh-CN" altLang="en-US" sz="1600" b="1" dirty="0">
                <a:solidFill>
                  <a:schemeClr val="bg1"/>
                </a:solidFill>
                <a:latin typeface="微软雅黑"/>
                <a:ea typeface="微软雅黑"/>
                <a:sym typeface="微软雅黑"/>
              </a:rPr>
              <a:t>接口层</a:t>
            </a:r>
          </a:p>
        </p:txBody>
      </p:sp>
      <p:sp>
        <p:nvSpPr>
          <p:cNvPr id="26" name="矩形 25"/>
          <p:cNvSpPr/>
          <p:nvPr/>
        </p:nvSpPr>
        <p:spPr>
          <a:xfrm>
            <a:off x="6896735" y="5299710"/>
            <a:ext cx="919480" cy="828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1600" b="1" dirty="0">
                <a:solidFill>
                  <a:srgbClr val="016EFF"/>
                </a:solidFill>
                <a:latin typeface="微软雅黑"/>
                <a:ea typeface="微软雅黑"/>
                <a:sym typeface="微软雅黑"/>
              </a:rPr>
              <a:t>MySQL</a:t>
            </a:r>
          </a:p>
          <a:p>
            <a:endParaRPr kumimoji="1" lang="en-US" altLang="zh-CN" sz="1600" b="1" dirty="0">
              <a:solidFill>
                <a:srgbClr val="016EFF"/>
              </a:solidFill>
              <a:latin typeface="微软雅黑"/>
              <a:ea typeface="微软雅黑"/>
              <a:sym typeface="微软雅黑"/>
            </a:endParaRPr>
          </a:p>
          <a:p>
            <a:r>
              <a:rPr kumimoji="1" lang="en-US" altLang="zh-CN" sz="1600" b="1" dirty="0">
                <a:solidFill>
                  <a:srgbClr val="016EFF"/>
                </a:solidFill>
                <a:latin typeface="微软雅黑"/>
                <a:ea typeface="微软雅黑"/>
                <a:sym typeface="微软雅黑"/>
              </a:rPr>
              <a:t>Diagnosis</a:t>
            </a:r>
            <a:endParaRPr kumimoji="1" lang="zh-CN" altLang="en-US" sz="1600" b="1" dirty="0">
              <a:solidFill>
                <a:srgbClr val="016EFF"/>
              </a:solidFill>
              <a:latin typeface="微软雅黑"/>
              <a:ea typeface="微软雅黑"/>
              <a:sym typeface="微软雅黑"/>
            </a:endParaRPr>
          </a:p>
        </p:txBody>
      </p:sp>
      <p:sp>
        <p:nvSpPr>
          <p:cNvPr id="28" name="矩形 27"/>
          <p:cNvSpPr/>
          <p:nvPr/>
        </p:nvSpPr>
        <p:spPr>
          <a:xfrm>
            <a:off x="8158480" y="5299710"/>
            <a:ext cx="919480" cy="828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1600" b="1" dirty="0">
                <a:solidFill>
                  <a:schemeClr val="bg1"/>
                </a:solidFill>
                <a:latin typeface="微软雅黑"/>
                <a:ea typeface="微软雅黑"/>
                <a:sym typeface="微软雅黑"/>
              </a:rPr>
              <a:t> Redis</a:t>
            </a:r>
          </a:p>
          <a:p>
            <a:r>
              <a:rPr kumimoji="1" lang="zh-CN" altLang="en-US" sz="1600" b="1" dirty="0">
                <a:solidFill>
                  <a:schemeClr val="bg1"/>
                </a:solidFill>
                <a:latin typeface="微软雅黑"/>
                <a:ea typeface="微软雅黑"/>
                <a:sym typeface="微软雅黑"/>
              </a:rPr>
              <a:t>  </a:t>
            </a:r>
          </a:p>
        </p:txBody>
      </p:sp>
      <p:sp>
        <p:nvSpPr>
          <p:cNvPr id="29" name="矩形 28"/>
          <p:cNvSpPr/>
          <p:nvPr/>
        </p:nvSpPr>
        <p:spPr>
          <a:xfrm>
            <a:off x="9446895" y="5299710"/>
            <a:ext cx="1013460" cy="828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zh-CN" sz="1600" b="1" dirty="0">
              <a:solidFill>
                <a:schemeClr val="bg1"/>
              </a:solidFill>
              <a:latin typeface="微软雅黑"/>
              <a:ea typeface="微软雅黑"/>
              <a:sym typeface="微软雅黑"/>
            </a:endParaRPr>
          </a:p>
          <a:p>
            <a:r>
              <a:rPr kumimoji="1" lang="en-US" altLang="zh-CN" sz="1600" b="1" dirty="0">
                <a:solidFill>
                  <a:schemeClr val="bg1"/>
                </a:solidFill>
                <a:latin typeface="微软雅黑"/>
                <a:ea typeface="微软雅黑"/>
                <a:sym typeface="微软雅黑"/>
              </a:rPr>
              <a:t>Mongo</a:t>
            </a:r>
          </a:p>
          <a:p>
            <a:r>
              <a:rPr kumimoji="1" lang="zh-CN" altLang="en-US" sz="1600" b="1" dirty="0">
                <a:solidFill>
                  <a:schemeClr val="bg1"/>
                </a:solidFill>
                <a:latin typeface="微软雅黑"/>
                <a:ea typeface="微软雅黑"/>
                <a:sym typeface="微软雅黑"/>
              </a:rPr>
              <a:t>  </a:t>
            </a:r>
          </a:p>
          <a:p>
            <a:r>
              <a:rPr kumimoji="1" lang="zh-CN" altLang="en-US" sz="1600" b="1" dirty="0">
                <a:solidFill>
                  <a:schemeClr val="bg1"/>
                </a:solidFill>
                <a:latin typeface="微软雅黑"/>
                <a:ea typeface="微软雅黑"/>
                <a:sym typeface="微软雅黑"/>
              </a:rPr>
              <a:t>  </a:t>
            </a:r>
          </a:p>
        </p:txBody>
      </p:sp>
      <p:sp>
        <p:nvSpPr>
          <p:cNvPr id="30" name="矩形 29"/>
          <p:cNvSpPr/>
          <p:nvPr/>
        </p:nvSpPr>
        <p:spPr>
          <a:xfrm>
            <a:off x="10643870" y="5299710"/>
            <a:ext cx="1013460" cy="828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1600" b="1" dirty="0">
                <a:solidFill>
                  <a:schemeClr val="bg1"/>
                </a:solidFill>
                <a:latin typeface="微软雅黑"/>
                <a:ea typeface="微软雅黑"/>
                <a:sym typeface="微软雅黑"/>
              </a:rPr>
              <a:t>  </a:t>
            </a:r>
          </a:p>
          <a:p>
            <a:r>
              <a:rPr kumimoji="1" lang="en-US" altLang="zh-CN" sz="1600" b="1" dirty="0">
                <a:solidFill>
                  <a:schemeClr val="bg1"/>
                </a:solidFill>
                <a:latin typeface="微软雅黑"/>
                <a:ea typeface="微软雅黑"/>
                <a:sym typeface="微软雅黑"/>
              </a:rPr>
              <a:t>Other</a:t>
            </a:r>
          </a:p>
          <a:p>
            <a:r>
              <a:rPr kumimoji="1" lang="zh-CN" altLang="en-US" sz="1600" b="1" dirty="0">
                <a:solidFill>
                  <a:schemeClr val="bg1"/>
                </a:solidFill>
                <a:latin typeface="微软雅黑"/>
                <a:ea typeface="微软雅黑"/>
                <a:sym typeface="微软雅黑"/>
              </a:rPr>
              <a:t>  </a:t>
            </a:r>
          </a:p>
          <a:p>
            <a:r>
              <a:rPr kumimoji="1" lang="zh-CN" altLang="en-US" sz="1600" b="1" dirty="0">
                <a:solidFill>
                  <a:schemeClr val="bg1"/>
                </a:solidFill>
                <a:latin typeface="微软雅黑"/>
                <a:ea typeface="微软雅黑"/>
                <a:sym typeface="微软雅黑"/>
              </a:rPr>
              <a:t>  </a:t>
            </a:r>
          </a:p>
        </p:txBody>
      </p:sp>
      <p:sp>
        <p:nvSpPr>
          <p:cNvPr id="31" name="上下箭头 30"/>
          <p:cNvSpPr/>
          <p:nvPr/>
        </p:nvSpPr>
        <p:spPr>
          <a:xfrm>
            <a:off x="7263765" y="4215130"/>
            <a:ext cx="184785" cy="448945"/>
          </a:xfrm>
          <a:prstGeom prst="upDownArrow">
            <a:avLst/>
          </a:prstGeom>
          <a:solidFill>
            <a:srgbClr val="01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32" name="上下箭头 31"/>
          <p:cNvSpPr/>
          <p:nvPr/>
        </p:nvSpPr>
        <p:spPr>
          <a:xfrm>
            <a:off x="8510270" y="4215130"/>
            <a:ext cx="184785" cy="448945"/>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33" name="上下箭头 32"/>
          <p:cNvSpPr/>
          <p:nvPr/>
        </p:nvSpPr>
        <p:spPr>
          <a:xfrm>
            <a:off x="9813925" y="4215130"/>
            <a:ext cx="184785" cy="448945"/>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34" name="上下箭头 33"/>
          <p:cNvSpPr/>
          <p:nvPr/>
        </p:nvSpPr>
        <p:spPr>
          <a:xfrm>
            <a:off x="11023600" y="4215130"/>
            <a:ext cx="184785" cy="448945"/>
          </a:xfrm>
          <a:prstGeom prst="up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Tree>
    <p:extLst>
      <p:ext uri="{BB962C8B-B14F-4D97-AF65-F5344CB8AC3E}">
        <p14:creationId xmlns:p14="http://schemas.microsoft.com/office/powerpoint/2010/main" val="71936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8C382722-5E88-4642-A81E-17AE6D012DA3}"/>
              </a:ext>
            </a:extLst>
          </p:cNvPr>
          <p:cNvSpPr>
            <a:spLocks noChangeArrowheads="1"/>
          </p:cNvSpPr>
          <p:nvPr/>
        </p:nvSpPr>
        <p:spPr bwMode="auto">
          <a:xfrm>
            <a:off x="339141" y="2305462"/>
            <a:ext cx="34559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2000" b="1" dirty="0">
                <a:latin typeface="Arial"/>
                <a:ea typeface="汉仪中宋简"/>
                <a:sym typeface="Arial"/>
              </a:rPr>
              <a:t>Strong data consistency</a:t>
            </a:r>
          </a:p>
        </p:txBody>
      </p:sp>
      <p:sp>
        <p:nvSpPr>
          <p:cNvPr id="3" name="矩形 37">
            <a:extLst>
              <a:ext uri="{FF2B5EF4-FFF2-40B4-BE49-F238E27FC236}">
                <a16:creationId xmlns:a16="http://schemas.microsoft.com/office/drawing/2014/main" id="{FABE8F74-3744-D144-B0D0-C297815BBD15}"/>
              </a:ext>
            </a:extLst>
          </p:cNvPr>
          <p:cNvSpPr>
            <a:spLocks noChangeArrowheads="1"/>
          </p:cNvSpPr>
          <p:nvPr/>
        </p:nvSpPr>
        <p:spPr bwMode="auto">
          <a:xfrm>
            <a:off x="1059221" y="1207036"/>
            <a:ext cx="390899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2000" b="1" dirty="0">
                <a:latin typeface="Arial"/>
                <a:ea typeface="汉仪中宋简"/>
                <a:sym typeface="Arial"/>
              </a:rPr>
              <a:t>Financial-level high availability</a:t>
            </a:r>
          </a:p>
        </p:txBody>
      </p:sp>
      <p:sp>
        <p:nvSpPr>
          <p:cNvPr id="4" name="矩形 38">
            <a:extLst>
              <a:ext uri="{FF2B5EF4-FFF2-40B4-BE49-F238E27FC236}">
                <a16:creationId xmlns:a16="http://schemas.microsoft.com/office/drawing/2014/main" id="{D273B6FC-7481-9541-817D-D1A9FCC8E408}"/>
              </a:ext>
            </a:extLst>
          </p:cNvPr>
          <p:cNvSpPr>
            <a:spLocks noChangeArrowheads="1"/>
          </p:cNvSpPr>
          <p:nvPr/>
        </p:nvSpPr>
        <p:spPr bwMode="auto">
          <a:xfrm>
            <a:off x="8057491" y="3588286"/>
            <a:ext cx="207473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defTabSz="889000" eaLnBrk="0" hangingPunct="0">
              <a:defRPr>
                <a:solidFill>
                  <a:schemeClr val="tx1"/>
                </a:solidFill>
                <a:latin typeface="Calibri" pitchFamily="34" charset="0"/>
                <a:ea typeface="宋体" charset="-122"/>
              </a:defRPr>
            </a:lvl1pPr>
            <a:lvl2pPr defTabSz="889000" eaLnBrk="0" hangingPunct="0">
              <a:defRPr>
                <a:solidFill>
                  <a:schemeClr val="tx1"/>
                </a:solidFill>
                <a:latin typeface="Calibri" pitchFamily="34" charset="0"/>
                <a:ea typeface="宋体" charset="-122"/>
              </a:defRPr>
            </a:lvl2pPr>
            <a:lvl3pPr defTabSz="889000" eaLnBrk="0" hangingPunct="0">
              <a:defRPr>
                <a:solidFill>
                  <a:schemeClr val="tx1"/>
                </a:solidFill>
                <a:latin typeface="Calibri" pitchFamily="34" charset="0"/>
                <a:ea typeface="宋体" charset="-122"/>
              </a:defRPr>
            </a:lvl3pPr>
            <a:lvl4pPr defTabSz="889000" eaLnBrk="0" hangingPunct="0">
              <a:defRPr>
                <a:solidFill>
                  <a:schemeClr val="tx1"/>
                </a:solidFill>
                <a:latin typeface="Calibri" pitchFamily="34" charset="0"/>
                <a:ea typeface="宋体" charset="-122"/>
              </a:defRPr>
            </a:lvl4pPr>
            <a:lvl5pPr defTabSz="889000" eaLnBrk="0" hangingPunct="0">
              <a:defRPr>
                <a:solidFill>
                  <a:schemeClr val="tx1"/>
                </a:solidFill>
                <a:latin typeface="Calibri" pitchFamily="34" charset="0"/>
                <a:ea typeface="宋体" charset="-122"/>
              </a:defRPr>
            </a:lvl5pPr>
            <a:lvl6pPr defTabSz="889000"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defTabSz="889000"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defTabSz="889000"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defTabSz="889000"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lnSpc>
                <a:spcPct val="90000"/>
              </a:lnSpc>
              <a:spcAft>
                <a:spcPct val="35000"/>
              </a:spcAft>
            </a:pPr>
            <a:r>
              <a:rPr lang="en-US" altLang="zh-CN" sz="2000" b="1" dirty="0">
                <a:latin typeface="Arial"/>
                <a:ea typeface="汉仪中宋简"/>
                <a:sym typeface="Arial"/>
              </a:rPr>
              <a:t>Convenient OPS</a:t>
            </a:r>
          </a:p>
        </p:txBody>
      </p:sp>
      <p:sp>
        <p:nvSpPr>
          <p:cNvPr id="5" name="矩形 39">
            <a:extLst>
              <a:ext uri="{FF2B5EF4-FFF2-40B4-BE49-F238E27FC236}">
                <a16:creationId xmlns:a16="http://schemas.microsoft.com/office/drawing/2014/main" id="{5BDFA5D9-4E66-0F45-A85C-9E5D9ABA4E9F}"/>
              </a:ext>
            </a:extLst>
          </p:cNvPr>
          <p:cNvSpPr>
            <a:spLocks noChangeArrowheads="1"/>
          </p:cNvSpPr>
          <p:nvPr/>
        </p:nvSpPr>
        <p:spPr bwMode="auto">
          <a:xfrm>
            <a:off x="195124" y="3494425"/>
            <a:ext cx="3252267" cy="97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r" eaLnBrk="1" hangingPunct="1"/>
            <a:r>
              <a:rPr lang="en-US" altLang="zh-CN" sz="2000" b="1" dirty="0">
                <a:latin typeface="Arial"/>
                <a:ea typeface="汉仪中宋简"/>
                <a:sym typeface="Arial"/>
              </a:rPr>
              <a:t>The capabilities of </a:t>
            </a:r>
            <a:br>
              <a:rPr lang="en-US" altLang="zh-CN" sz="2000" b="1" dirty="0">
                <a:latin typeface="Arial"/>
                <a:ea typeface="汉仪中宋简"/>
                <a:sym typeface="Arial"/>
              </a:rPr>
            </a:br>
            <a:r>
              <a:rPr lang="en-US" altLang="zh-CN" sz="2000" b="1" dirty="0">
                <a:latin typeface="Arial"/>
                <a:ea typeface="汉仪中宋简"/>
                <a:sym typeface="Arial"/>
              </a:rPr>
              <a:t>enterprise-level MySQL/</a:t>
            </a:r>
            <a:br>
              <a:rPr lang="en-US" altLang="zh-CN" sz="2000" b="1" dirty="0">
                <a:latin typeface="Arial"/>
                <a:ea typeface="汉仪中宋简"/>
                <a:sym typeface="Arial"/>
              </a:rPr>
            </a:br>
            <a:r>
              <a:rPr lang="en-US" altLang="zh-CN" sz="2000" b="1" dirty="0" err="1">
                <a:latin typeface="Arial"/>
                <a:ea typeface="汉仪中宋简"/>
                <a:sym typeface="Arial"/>
              </a:rPr>
              <a:t>MariaDB</a:t>
            </a:r>
            <a:endParaRPr lang="en-US" altLang="zh-CN" sz="2000" b="1" dirty="0">
              <a:latin typeface="Arial"/>
              <a:ea typeface="汉仪中宋简"/>
              <a:sym typeface="Arial"/>
            </a:endParaRPr>
          </a:p>
        </p:txBody>
      </p:sp>
      <p:sp>
        <p:nvSpPr>
          <p:cNvPr id="6" name="矩形 40">
            <a:extLst>
              <a:ext uri="{FF2B5EF4-FFF2-40B4-BE49-F238E27FC236}">
                <a16:creationId xmlns:a16="http://schemas.microsoft.com/office/drawing/2014/main" id="{72548781-6AF0-4F44-8AF3-C855E551412C}"/>
              </a:ext>
            </a:extLst>
          </p:cNvPr>
          <p:cNvSpPr>
            <a:spLocks noChangeArrowheads="1"/>
          </p:cNvSpPr>
          <p:nvPr/>
        </p:nvSpPr>
        <p:spPr bwMode="auto">
          <a:xfrm>
            <a:off x="7593941" y="2377470"/>
            <a:ext cx="1746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2000" b="1" dirty="0">
                <a:latin typeface="Arial"/>
                <a:ea typeface="汉仪中宋简"/>
                <a:sym typeface="Arial"/>
              </a:rPr>
              <a:t>High security</a:t>
            </a:r>
          </a:p>
        </p:txBody>
      </p:sp>
      <p:grpSp>
        <p:nvGrpSpPr>
          <p:cNvPr id="7" name="c13547e9-22b7-4199-b890-09a1615ffa78">
            <a:extLst>
              <a:ext uri="{FF2B5EF4-FFF2-40B4-BE49-F238E27FC236}">
                <a16:creationId xmlns:a16="http://schemas.microsoft.com/office/drawing/2014/main" id="{F576DBB3-ABD2-1049-802F-2EA998F1DA5A}"/>
              </a:ext>
            </a:extLst>
          </p:cNvPr>
          <p:cNvGrpSpPr>
            <a:grpSpLocks/>
          </p:cNvGrpSpPr>
          <p:nvPr/>
        </p:nvGrpSpPr>
        <p:grpSpPr bwMode="auto">
          <a:xfrm rot="-5400000">
            <a:off x="3868079" y="1676936"/>
            <a:ext cx="3963987" cy="4278313"/>
            <a:chOff x="3793561" y="927100"/>
            <a:chExt cx="4636635" cy="5003800"/>
          </a:xfrm>
        </p:grpSpPr>
        <p:sp>
          <p:nvSpPr>
            <p:cNvPr id="8" name="işlîḋe">
              <a:extLst>
                <a:ext uri="{FF2B5EF4-FFF2-40B4-BE49-F238E27FC236}">
                  <a16:creationId xmlns:a16="http://schemas.microsoft.com/office/drawing/2014/main" id="{9B59D372-8167-3245-BE05-71CC3BC01A89}"/>
                </a:ext>
              </a:extLst>
            </p:cNvPr>
            <p:cNvSpPr>
              <a:spLocks/>
            </p:cNvSpPr>
            <p:nvPr/>
          </p:nvSpPr>
          <p:spPr bwMode="auto">
            <a:xfrm>
              <a:off x="4675580" y="1918576"/>
              <a:ext cx="2436230" cy="2881594"/>
            </a:xfrm>
            <a:custGeom>
              <a:avLst/>
              <a:gdLst>
                <a:gd name="T0" fmla="*/ 1032 w 1430"/>
                <a:gd name="T1" fmla="*/ 692 h 1692"/>
                <a:gd name="T2" fmla="*/ 1034 w 1430"/>
                <a:gd name="T3" fmla="*/ 692 h 1692"/>
                <a:gd name="T4" fmla="*/ 693 w 1430"/>
                <a:gd name="T5" fmla="*/ 631 h 1692"/>
                <a:gd name="T6" fmla="*/ 1034 w 1430"/>
                <a:gd name="T7" fmla="*/ 692 h 1692"/>
                <a:gd name="T8" fmla="*/ 1030 w 1430"/>
                <a:gd name="T9" fmla="*/ 688 h 1692"/>
                <a:gd name="T10" fmla="*/ 1311 w 1430"/>
                <a:gd name="T11" fmla="*/ 688 h 1692"/>
                <a:gd name="T12" fmla="*/ 797 w 1430"/>
                <a:gd name="T13" fmla="*/ 352 h 1692"/>
                <a:gd name="T14" fmla="*/ 1070 w 1430"/>
                <a:gd name="T15" fmla="*/ 423 h 1692"/>
                <a:gd name="T16" fmla="*/ 1430 w 1430"/>
                <a:gd name="T17" fmla="*/ 958 h 1692"/>
                <a:gd name="T18" fmla="*/ 1258 w 1430"/>
                <a:gd name="T19" fmla="*/ 1420 h 1692"/>
                <a:gd name="T20" fmla="*/ 709 w 1430"/>
                <a:gd name="T21" fmla="*/ 1686 h 1692"/>
                <a:gd name="T22" fmla="*/ 320 w 1430"/>
                <a:gd name="T23" fmla="*/ 1465 h 1692"/>
                <a:gd name="T24" fmla="*/ 0 w 1430"/>
                <a:gd name="T25" fmla="*/ 516 h 1692"/>
                <a:gd name="T26" fmla="*/ 1108 w 1430"/>
                <a:gd name="T27" fmla="*/ 159 h 1692"/>
                <a:gd name="T28" fmla="*/ 1127 w 1430"/>
                <a:gd name="T29" fmla="*/ 950 h 1692"/>
                <a:gd name="T30" fmla="*/ 1258 w 1430"/>
                <a:gd name="T31" fmla="*/ 1420 h 1692"/>
                <a:gd name="T32" fmla="*/ 1430 w 1430"/>
                <a:gd name="T33" fmla="*/ 958 h 1692"/>
                <a:gd name="T34" fmla="*/ 543 w 1430"/>
                <a:gd name="T35" fmla="*/ 218 h 1692"/>
                <a:gd name="T36" fmla="*/ 797 w 1430"/>
                <a:gd name="T37" fmla="*/ 352 h 1692"/>
                <a:gd name="T38" fmla="*/ 370 w 1430"/>
                <a:gd name="T39" fmla="*/ 444 h 1692"/>
                <a:gd name="T40" fmla="*/ 800 w 1430"/>
                <a:gd name="T41" fmla="*/ 355 h 1692"/>
                <a:gd name="T42" fmla="*/ 800 w 1430"/>
                <a:gd name="T43" fmla="*/ 355 h 1692"/>
                <a:gd name="T44" fmla="*/ 370 w 1430"/>
                <a:gd name="T45" fmla="*/ 447 h 1692"/>
                <a:gd name="T46" fmla="*/ 424 w 1430"/>
                <a:gd name="T47" fmla="*/ 673 h 1692"/>
                <a:gd name="T48" fmla="*/ 361 w 1430"/>
                <a:gd name="T49" fmla="*/ 450 h 1692"/>
                <a:gd name="T50" fmla="*/ 213 w 1430"/>
                <a:gd name="T51" fmla="*/ 694 h 1692"/>
                <a:gd name="T52" fmla="*/ 364 w 1430"/>
                <a:gd name="T53" fmla="*/ 450 h 1692"/>
                <a:gd name="T54" fmla="*/ 372 w 1430"/>
                <a:gd name="T55" fmla="*/ 448 h 1692"/>
                <a:gd name="T56" fmla="*/ 372 w 1430"/>
                <a:gd name="T57" fmla="*/ 448 h 1692"/>
                <a:gd name="T58" fmla="*/ 453 w 1430"/>
                <a:gd name="T59" fmla="*/ 901 h 1692"/>
                <a:gd name="T60" fmla="*/ 244 w 1430"/>
                <a:gd name="T61" fmla="*/ 124 h 1692"/>
                <a:gd name="T62" fmla="*/ 774 w 1430"/>
                <a:gd name="T63" fmla="*/ 1179 h 1692"/>
                <a:gd name="T64" fmla="*/ 564 w 1430"/>
                <a:gd name="T65" fmla="*/ 1180 h 1692"/>
                <a:gd name="T66" fmla="*/ 744 w 1430"/>
                <a:gd name="T67" fmla="*/ 1453 h 1692"/>
                <a:gd name="T68" fmla="*/ 774 w 1430"/>
                <a:gd name="T69" fmla="*/ 1179 h 1692"/>
                <a:gd name="T70" fmla="*/ 805 w 1430"/>
                <a:gd name="T71" fmla="*/ 941 h 1692"/>
                <a:gd name="T72" fmla="*/ 564 w 1430"/>
                <a:gd name="T73" fmla="*/ 1180 h 1692"/>
                <a:gd name="T74" fmla="*/ 454 w 1430"/>
                <a:gd name="T75" fmla="*/ 904 h 1692"/>
                <a:gd name="T76" fmla="*/ 446 w 1430"/>
                <a:gd name="T77" fmla="*/ 915 h 1692"/>
                <a:gd name="T78" fmla="*/ 744 w 1430"/>
                <a:gd name="T79" fmla="*/ 1459 h 1692"/>
                <a:gd name="T80" fmla="*/ 744 w 1430"/>
                <a:gd name="T81" fmla="*/ 1459 h 1692"/>
                <a:gd name="T82" fmla="*/ 456 w 1430"/>
                <a:gd name="T83" fmla="*/ 903 h 1692"/>
                <a:gd name="T84" fmla="*/ 442 w 1430"/>
                <a:gd name="T85" fmla="*/ 904 h 1692"/>
                <a:gd name="T86" fmla="*/ 506 w 1430"/>
                <a:gd name="T87" fmla="*/ 1416 h 1692"/>
                <a:gd name="T88" fmla="*/ 501 w 1430"/>
                <a:gd name="T89" fmla="*/ 1686 h 1692"/>
                <a:gd name="T90" fmla="*/ 805 w 1430"/>
                <a:gd name="T91" fmla="*/ 941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0" h="1692">
                  <a:moveTo>
                    <a:pt x="1032" y="694"/>
                  </a:moveTo>
                  <a:lnTo>
                    <a:pt x="1034" y="692"/>
                  </a:lnTo>
                  <a:lnTo>
                    <a:pt x="1032" y="692"/>
                  </a:lnTo>
                  <a:lnTo>
                    <a:pt x="1032" y="694"/>
                  </a:lnTo>
                  <a:lnTo>
                    <a:pt x="1127" y="950"/>
                  </a:lnTo>
                  <a:moveTo>
                    <a:pt x="1034" y="692"/>
                  </a:moveTo>
                  <a:lnTo>
                    <a:pt x="1030" y="688"/>
                  </a:lnTo>
                  <a:lnTo>
                    <a:pt x="1032" y="692"/>
                  </a:lnTo>
                  <a:lnTo>
                    <a:pt x="693" y="631"/>
                  </a:lnTo>
                  <a:lnTo>
                    <a:pt x="803" y="358"/>
                  </a:lnTo>
                  <a:lnTo>
                    <a:pt x="1030" y="688"/>
                  </a:lnTo>
                  <a:moveTo>
                    <a:pt x="1034" y="692"/>
                  </a:moveTo>
                  <a:lnTo>
                    <a:pt x="1290" y="451"/>
                  </a:lnTo>
                  <a:lnTo>
                    <a:pt x="1070" y="423"/>
                  </a:lnTo>
                  <a:lnTo>
                    <a:pt x="1030" y="688"/>
                  </a:lnTo>
                  <a:moveTo>
                    <a:pt x="1034" y="692"/>
                  </a:moveTo>
                  <a:lnTo>
                    <a:pt x="1311" y="688"/>
                  </a:lnTo>
                  <a:lnTo>
                    <a:pt x="1290" y="451"/>
                  </a:lnTo>
                  <a:moveTo>
                    <a:pt x="1108" y="159"/>
                  </a:moveTo>
                  <a:lnTo>
                    <a:pt x="797" y="352"/>
                  </a:lnTo>
                  <a:lnTo>
                    <a:pt x="799" y="352"/>
                  </a:lnTo>
                  <a:lnTo>
                    <a:pt x="805" y="354"/>
                  </a:lnTo>
                  <a:lnTo>
                    <a:pt x="1070" y="423"/>
                  </a:lnTo>
                  <a:lnTo>
                    <a:pt x="1108" y="159"/>
                  </a:lnTo>
                  <a:moveTo>
                    <a:pt x="1311" y="688"/>
                  </a:moveTo>
                  <a:lnTo>
                    <a:pt x="1430" y="958"/>
                  </a:lnTo>
                  <a:lnTo>
                    <a:pt x="1311" y="1035"/>
                  </a:lnTo>
                  <a:lnTo>
                    <a:pt x="1300" y="1234"/>
                  </a:lnTo>
                  <a:lnTo>
                    <a:pt x="1258" y="1420"/>
                  </a:lnTo>
                  <a:lnTo>
                    <a:pt x="1049" y="1421"/>
                  </a:lnTo>
                  <a:lnTo>
                    <a:pt x="948" y="1688"/>
                  </a:lnTo>
                  <a:lnTo>
                    <a:pt x="709" y="1686"/>
                  </a:lnTo>
                  <a:lnTo>
                    <a:pt x="501" y="1686"/>
                  </a:lnTo>
                  <a:lnTo>
                    <a:pt x="309" y="1692"/>
                  </a:lnTo>
                  <a:lnTo>
                    <a:pt x="320" y="1465"/>
                  </a:lnTo>
                  <a:lnTo>
                    <a:pt x="276" y="1180"/>
                  </a:lnTo>
                  <a:lnTo>
                    <a:pt x="61" y="932"/>
                  </a:lnTo>
                  <a:lnTo>
                    <a:pt x="0" y="516"/>
                  </a:lnTo>
                  <a:lnTo>
                    <a:pt x="244" y="124"/>
                  </a:lnTo>
                  <a:lnTo>
                    <a:pt x="745" y="0"/>
                  </a:lnTo>
                  <a:lnTo>
                    <a:pt x="1108" y="159"/>
                  </a:lnTo>
                  <a:lnTo>
                    <a:pt x="1290" y="451"/>
                  </a:lnTo>
                  <a:moveTo>
                    <a:pt x="1311" y="1035"/>
                  </a:moveTo>
                  <a:lnTo>
                    <a:pt x="1127" y="950"/>
                  </a:lnTo>
                  <a:lnTo>
                    <a:pt x="1300" y="1234"/>
                  </a:lnTo>
                  <a:lnTo>
                    <a:pt x="1008" y="1179"/>
                  </a:lnTo>
                  <a:lnTo>
                    <a:pt x="1258" y="1420"/>
                  </a:lnTo>
                  <a:moveTo>
                    <a:pt x="1311" y="688"/>
                  </a:moveTo>
                  <a:lnTo>
                    <a:pt x="1127" y="950"/>
                  </a:lnTo>
                  <a:lnTo>
                    <a:pt x="1430" y="958"/>
                  </a:lnTo>
                  <a:moveTo>
                    <a:pt x="244" y="124"/>
                  </a:moveTo>
                  <a:lnTo>
                    <a:pt x="541" y="220"/>
                  </a:lnTo>
                  <a:lnTo>
                    <a:pt x="543" y="218"/>
                  </a:lnTo>
                  <a:lnTo>
                    <a:pt x="745" y="0"/>
                  </a:lnTo>
                  <a:lnTo>
                    <a:pt x="797" y="352"/>
                  </a:lnTo>
                  <a:moveTo>
                    <a:pt x="797" y="352"/>
                  </a:moveTo>
                  <a:lnTo>
                    <a:pt x="797" y="352"/>
                  </a:lnTo>
                  <a:lnTo>
                    <a:pt x="541" y="220"/>
                  </a:lnTo>
                  <a:lnTo>
                    <a:pt x="370" y="444"/>
                  </a:lnTo>
                  <a:lnTo>
                    <a:pt x="370" y="447"/>
                  </a:lnTo>
                  <a:lnTo>
                    <a:pt x="372" y="447"/>
                  </a:lnTo>
                  <a:lnTo>
                    <a:pt x="800" y="355"/>
                  </a:lnTo>
                  <a:lnTo>
                    <a:pt x="799" y="352"/>
                  </a:lnTo>
                  <a:lnTo>
                    <a:pt x="803" y="354"/>
                  </a:lnTo>
                  <a:lnTo>
                    <a:pt x="800" y="355"/>
                  </a:lnTo>
                  <a:lnTo>
                    <a:pt x="803" y="358"/>
                  </a:lnTo>
                  <a:lnTo>
                    <a:pt x="805" y="354"/>
                  </a:lnTo>
                  <a:moveTo>
                    <a:pt x="370" y="447"/>
                  </a:moveTo>
                  <a:lnTo>
                    <a:pt x="372" y="448"/>
                  </a:lnTo>
                  <a:lnTo>
                    <a:pt x="424" y="673"/>
                  </a:lnTo>
                  <a:lnTo>
                    <a:pt x="693" y="631"/>
                  </a:lnTo>
                  <a:lnTo>
                    <a:pt x="372" y="447"/>
                  </a:lnTo>
                  <a:moveTo>
                    <a:pt x="361" y="450"/>
                  </a:moveTo>
                  <a:lnTo>
                    <a:pt x="0" y="516"/>
                  </a:lnTo>
                  <a:lnTo>
                    <a:pt x="212" y="695"/>
                  </a:lnTo>
                  <a:lnTo>
                    <a:pt x="213" y="694"/>
                  </a:lnTo>
                  <a:lnTo>
                    <a:pt x="366" y="450"/>
                  </a:lnTo>
                  <a:lnTo>
                    <a:pt x="366" y="448"/>
                  </a:lnTo>
                  <a:lnTo>
                    <a:pt x="364" y="450"/>
                  </a:lnTo>
                  <a:lnTo>
                    <a:pt x="367" y="448"/>
                  </a:lnTo>
                  <a:lnTo>
                    <a:pt x="370" y="447"/>
                  </a:lnTo>
                  <a:moveTo>
                    <a:pt x="372" y="448"/>
                  </a:moveTo>
                  <a:lnTo>
                    <a:pt x="367" y="448"/>
                  </a:lnTo>
                  <a:moveTo>
                    <a:pt x="366" y="448"/>
                  </a:moveTo>
                  <a:lnTo>
                    <a:pt x="372" y="448"/>
                  </a:lnTo>
                  <a:moveTo>
                    <a:pt x="213" y="694"/>
                  </a:moveTo>
                  <a:lnTo>
                    <a:pt x="424" y="673"/>
                  </a:lnTo>
                  <a:lnTo>
                    <a:pt x="453" y="901"/>
                  </a:lnTo>
                  <a:lnTo>
                    <a:pt x="212" y="695"/>
                  </a:lnTo>
                  <a:lnTo>
                    <a:pt x="61" y="932"/>
                  </a:lnTo>
                  <a:moveTo>
                    <a:pt x="244" y="124"/>
                  </a:moveTo>
                  <a:lnTo>
                    <a:pt x="370" y="444"/>
                  </a:lnTo>
                  <a:moveTo>
                    <a:pt x="744" y="1453"/>
                  </a:moveTo>
                  <a:lnTo>
                    <a:pt x="774" y="1179"/>
                  </a:lnTo>
                  <a:lnTo>
                    <a:pt x="564" y="1180"/>
                  </a:lnTo>
                  <a:lnTo>
                    <a:pt x="744" y="1453"/>
                  </a:lnTo>
                  <a:moveTo>
                    <a:pt x="564" y="1180"/>
                  </a:moveTo>
                  <a:lnTo>
                    <a:pt x="506" y="1416"/>
                  </a:lnTo>
                  <a:lnTo>
                    <a:pt x="744" y="1459"/>
                  </a:lnTo>
                  <a:lnTo>
                    <a:pt x="744" y="1453"/>
                  </a:lnTo>
                  <a:moveTo>
                    <a:pt x="1008" y="1179"/>
                  </a:moveTo>
                  <a:lnTo>
                    <a:pt x="805" y="941"/>
                  </a:lnTo>
                  <a:lnTo>
                    <a:pt x="774" y="1179"/>
                  </a:lnTo>
                  <a:lnTo>
                    <a:pt x="1008" y="1179"/>
                  </a:lnTo>
                  <a:lnTo>
                    <a:pt x="1127" y="950"/>
                  </a:lnTo>
                  <a:lnTo>
                    <a:pt x="805" y="941"/>
                  </a:lnTo>
                  <a:lnTo>
                    <a:pt x="454" y="904"/>
                  </a:lnTo>
                  <a:lnTo>
                    <a:pt x="446" y="915"/>
                  </a:lnTo>
                  <a:lnTo>
                    <a:pt x="564" y="1180"/>
                  </a:lnTo>
                  <a:lnTo>
                    <a:pt x="805" y="941"/>
                  </a:lnTo>
                  <a:lnTo>
                    <a:pt x="693" y="631"/>
                  </a:lnTo>
                  <a:lnTo>
                    <a:pt x="454" y="904"/>
                  </a:lnTo>
                  <a:lnTo>
                    <a:pt x="454" y="903"/>
                  </a:lnTo>
                  <a:lnTo>
                    <a:pt x="442" y="904"/>
                  </a:lnTo>
                  <a:lnTo>
                    <a:pt x="446" y="915"/>
                  </a:lnTo>
                  <a:lnTo>
                    <a:pt x="276" y="1180"/>
                  </a:lnTo>
                  <a:lnTo>
                    <a:pt x="564" y="1180"/>
                  </a:lnTo>
                  <a:moveTo>
                    <a:pt x="744" y="1459"/>
                  </a:moveTo>
                  <a:lnTo>
                    <a:pt x="1049" y="1421"/>
                  </a:lnTo>
                  <a:lnTo>
                    <a:pt x="1008" y="1179"/>
                  </a:lnTo>
                  <a:lnTo>
                    <a:pt x="744" y="1459"/>
                  </a:lnTo>
                  <a:lnTo>
                    <a:pt x="948" y="1688"/>
                  </a:lnTo>
                  <a:moveTo>
                    <a:pt x="454" y="903"/>
                  </a:moveTo>
                  <a:lnTo>
                    <a:pt x="456" y="903"/>
                  </a:lnTo>
                  <a:lnTo>
                    <a:pt x="453" y="901"/>
                  </a:lnTo>
                  <a:lnTo>
                    <a:pt x="454" y="903"/>
                  </a:lnTo>
                  <a:moveTo>
                    <a:pt x="442" y="904"/>
                  </a:moveTo>
                  <a:lnTo>
                    <a:pt x="61" y="932"/>
                  </a:lnTo>
                  <a:moveTo>
                    <a:pt x="276" y="1180"/>
                  </a:moveTo>
                  <a:lnTo>
                    <a:pt x="506" y="1416"/>
                  </a:lnTo>
                  <a:moveTo>
                    <a:pt x="709" y="1686"/>
                  </a:moveTo>
                  <a:lnTo>
                    <a:pt x="744" y="1459"/>
                  </a:lnTo>
                  <a:lnTo>
                    <a:pt x="501" y="1686"/>
                  </a:lnTo>
                  <a:lnTo>
                    <a:pt x="506" y="1416"/>
                  </a:lnTo>
                  <a:lnTo>
                    <a:pt x="309" y="1692"/>
                  </a:lnTo>
                  <a:moveTo>
                    <a:pt x="805" y="941"/>
                  </a:moveTo>
                  <a:lnTo>
                    <a:pt x="1032" y="694"/>
                  </a:lnTo>
                </a:path>
              </a:pathLst>
            </a:custGeom>
            <a:noFill/>
            <a:ln w="9525" cap="rnd" algn="ctr">
              <a:solidFill>
                <a:srgbClr val="A6A6A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grpSp>
          <p:nvGrpSpPr>
            <p:cNvPr id="9" name="íśḻíďè">
              <a:extLst>
                <a:ext uri="{FF2B5EF4-FFF2-40B4-BE49-F238E27FC236}">
                  <a16:creationId xmlns:a16="http://schemas.microsoft.com/office/drawing/2014/main" id="{F86E3E0E-50B8-3544-B507-3EE4650E9D5B}"/>
                </a:ext>
              </a:extLst>
            </p:cNvPr>
            <p:cNvGrpSpPr>
              <a:grpSpLocks/>
            </p:cNvGrpSpPr>
            <p:nvPr/>
          </p:nvGrpSpPr>
          <p:grpSpPr bwMode="auto">
            <a:xfrm>
              <a:off x="4617675" y="1833562"/>
              <a:ext cx="2573969" cy="3030539"/>
              <a:chOff x="3371247" y="1649169"/>
              <a:chExt cx="2399490" cy="2825103"/>
            </a:xfrm>
          </p:grpSpPr>
          <p:sp>
            <p:nvSpPr>
              <p:cNvPr id="17" name="îś1iḑe">
                <a:extLst>
                  <a:ext uri="{FF2B5EF4-FFF2-40B4-BE49-F238E27FC236}">
                    <a16:creationId xmlns:a16="http://schemas.microsoft.com/office/drawing/2014/main" id="{87DDFBDD-7DC3-3E47-AF84-66E22BD5CC7D}"/>
                  </a:ext>
                </a:extLst>
              </p:cNvPr>
              <p:cNvSpPr>
                <a:spLocks/>
              </p:cNvSpPr>
              <p:nvPr/>
            </p:nvSpPr>
            <p:spPr bwMode="auto">
              <a:xfrm>
                <a:off x="3774891" y="1859964"/>
                <a:ext cx="129826" cy="129813"/>
              </a:xfrm>
              <a:custGeom>
                <a:avLst/>
                <a:gdLst>
                  <a:gd name="T0" fmla="*/ 46 w 54"/>
                  <a:gd name="T1" fmla="*/ 46 h 54"/>
                  <a:gd name="T2" fmla="*/ 27 w 54"/>
                  <a:gd name="T3" fmla="*/ 54 h 54"/>
                  <a:gd name="T4" fmla="*/ 8 w 54"/>
                  <a:gd name="T5" fmla="*/ 46 h 54"/>
                  <a:gd name="T6" fmla="*/ 0 w 54"/>
                  <a:gd name="T7" fmla="*/ 27 h 54"/>
                  <a:gd name="T8" fmla="*/ 8 w 54"/>
                  <a:gd name="T9" fmla="*/ 8 h 54"/>
                  <a:gd name="T10" fmla="*/ 27 w 54"/>
                  <a:gd name="T11" fmla="*/ 0 h 54"/>
                  <a:gd name="T12" fmla="*/ 46 w 54"/>
                  <a:gd name="T13" fmla="*/ 8 h 54"/>
                  <a:gd name="T14" fmla="*/ 54 w 54"/>
                  <a:gd name="T15" fmla="*/ 27 h 54"/>
                  <a:gd name="T16" fmla="*/ 46 w 54"/>
                  <a:gd name="T17"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46" y="46"/>
                    </a:moveTo>
                    <a:cubicBezTo>
                      <a:pt x="41" y="51"/>
                      <a:pt x="34" y="54"/>
                      <a:pt x="27" y="54"/>
                    </a:cubicBezTo>
                    <a:cubicBezTo>
                      <a:pt x="20" y="54"/>
                      <a:pt x="13" y="51"/>
                      <a:pt x="8" y="46"/>
                    </a:cubicBezTo>
                    <a:cubicBezTo>
                      <a:pt x="3" y="41"/>
                      <a:pt x="0" y="34"/>
                      <a:pt x="0" y="27"/>
                    </a:cubicBezTo>
                    <a:cubicBezTo>
                      <a:pt x="0" y="20"/>
                      <a:pt x="3" y="13"/>
                      <a:pt x="8" y="8"/>
                    </a:cubicBezTo>
                    <a:cubicBezTo>
                      <a:pt x="13" y="3"/>
                      <a:pt x="20" y="0"/>
                      <a:pt x="27" y="0"/>
                    </a:cubicBezTo>
                    <a:cubicBezTo>
                      <a:pt x="34" y="0"/>
                      <a:pt x="41" y="3"/>
                      <a:pt x="46" y="8"/>
                    </a:cubicBezTo>
                    <a:cubicBezTo>
                      <a:pt x="51" y="13"/>
                      <a:pt x="54" y="20"/>
                      <a:pt x="54" y="27"/>
                    </a:cubicBezTo>
                    <a:cubicBezTo>
                      <a:pt x="54" y="34"/>
                      <a:pt x="51" y="41"/>
                      <a:pt x="46" y="46"/>
                    </a:cubicBezTo>
                    <a:close/>
                  </a:path>
                </a:pathLst>
              </a:custGeom>
              <a:solidFill>
                <a:srgbClr val="ED7D31"/>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18" name="ïṣlîḑè">
                <a:extLst>
                  <a:ext uri="{FF2B5EF4-FFF2-40B4-BE49-F238E27FC236}">
                    <a16:creationId xmlns:a16="http://schemas.microsoft.com/office/drawing/2014/main" id="{DAEFFF2A-122C-4143-8167-3ED182695944}"/>
                  </a:ext>
                </a:extLst>
              </p:cNvPr>
              <p:cNvSpPr>
                <a:spLocks/>
              </p:cNvSpPr>
              <p:nvPr/>
            </p:nvSpPr>
            <p:spPr bwMode="auto">
              <a:xfrm>
                <a:off x="4515764" y="1648802"/>
                <a:ext cx="186949" cy="188661"/>
              </a:xfrm>
              <a:custGeom>
                <a:avLst/>
                <a:gdLst>
                  <a:gd name="T0" fmla="*/ 11 w 78"/>
                  <a:gd name="T1" fmla="*/ 11 h 78"/>
                  <a:gd name="T2" fmla="*/ 39 w 78"/>
                  <a:gd name="T3" fmla="*/ 0 h 78"/>
                  <a:gd name="T4" fmla="*/ 66 w 78"/>
                  <a:gd name="T5" fmla="*/ 11 h 78"/>
                  <a:gd name="T6" fmla="*/ 78 w 78"/>
                  <a:gd name="T7" fmla="*/ 39 h 78"/>
                  <a:gd name="T8" fmla="*/ 66 w 78"/>
                  <a:gd name="T9" fmla="*/ 66 h 78"/>
                  <a:gd name="T10" fmla="*/ 39 w 78"/>
                  <a:gd name="T11" fmla="*/ 78 h 78"/>
                  <a:gd name="T12" fmla="*/ 11 w 78"/>
                  <a:gd name="T13" fmla="*/ 66 h 78"/>
                  <a:gd name="T14" fmla="*/ 0 w 78"/>
                  <a:gd name="T15" fmla="*/ 39 h 78"/>
                  <a:gd name="T16" fmla="*/ 11 w 78"/>
                  <a:gd name="T17"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8">
                    <a:moveTo>
                      <a:pt x="11" y="11"/>
                    </a:moveTo>
                    <a:cubicBezTo>
                      <a:pt x="19" y="4"/>
                      <a:pt x="28" y="0"/>
                      <a:pt x="39" y="0"/>
                    </a:cubicBezTo>
                    <a:cubicBezTo>
                      <a:pt x="50" y="0"/>
                      <a:pt x="59" y="4"/>
                      <a:pt x="66" y="11"/>
                    </a:cubicBezTo>
                    <a:cubicBezTo>
                      <a:pt x="74" y="19"/>
                      <a:pt x="78" y="28"/>
                      <a:pt x="78" y="39"/>
                    </a:cubicBezTo>
                    <a:cubicBezTo>
                      <a:pt x="78" y="50"/>
                      <a:pt x="74" y="59"/>
                      <a:pt x="66" y="66"/>
                    </a:cubicBezTo>
                    <a:cubicBezTo>
                      <a:pt x="59" y="74"/>
                      <a:pt x="50" y="78"/>
                      <a:pt x="39" y="78"/>
                    </a:cubicBezTo>
                    <a:cubicBezTo>
                      <a:pt x="28" y="78"/>
                      <a:pt x="19" y="74"/>
                      <a:pt x="11" y="66"/>
                    </a:cubicBezTo>
                    <a:cubicBezTo>
                      <a:pt x="4" y="59"/>
                      <a:pt x="0" y="50"/>
                      <a:pt x="0" y="39"/>
                    </a:cubicBezTo>
                    <a:cubicBezTo>
                      <a:pt x="0" y="28"/>
                      <a:pt x="4" y="19"/>
                      <a:pt x="11" y="11"/>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19" name="íṥḻïde">
                <a:extLst>
                  <a:ext uri="{FF2B5EF4-FFF2-40B4-BE49-F238E27FC236}">
                    <a16:creationId xmlns:a16="http://schemas.microsoft.com/office/drawing/2014/main" id="{21212191-B89A-D341-A28C-01644416BCFC}"/>
                  </a:ext>
                </a:extLst>
              </p:cNvPr>
              <p:cNvSpPr>
                <a:spLocks/>
              </p:cNvSpPr>
              <p:nvPr/>
            </p:nvSpPr>
            <p:spPr bwMode="auto">
              <a:xfrm>
                <a:off x="4275155" y="2017471"/>
                <a:ext cx="109053" cy="105580"/>
              </a:xfrm>
              <a:custGeom>
                <a:avLst/>
                <a:gdLst>
                  <a:gd name="T0" fmla="*/ 6 w 44"/>
                  <a:gd name="T1" fmla="*/ 6 h 44"/>
                  <a:gd name="T2" fmla="*/ 22 w 44"/>
                  <a:gd name="T3" fmla="*/ 0 h 44"/>
                  <a:gd name="T4" fmla="*/ 38 w 44"/>
                  <a:gd name="T5" fmla="*/ 6 h 44"/>
                  <a:gd name="T6" fmla="*/ 44 w 44"/>
                  <a:gd name="T7" fmla="*/ 22 h 44"/>
                  <a:gd name="T8" fmla="*/ 38 w 44"/>
                  <a:gd name="T9" fmla="*/ 37 h 44"/>
                  <a:gd name="T10" fmla="*/ 22 w 44"/>
                  <a:gd name="T11" fmla="*/ 44 h 44"/>
                  <a:gd name="T12" fmla="*/ 6 w 44"/>
                  <a:gd name="T13" fmla="*/ 37 h 44"/>
                  <a:gd name="T14" fmla="*/ 0 w 44"/>
                  <a:gd name="T15" fmla="*/ 22 h 44"/>
                  <a:gd name="T16" fmla="*/ 6 w 44"/>
                  <a:gd name="T1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6" y="6"/>
                    </a:move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lose/>
                  </a:path>
                </a:pathLst>
              </a:custGeom>
              <a:solidFill>
                <a:srgbClr val="4472C4"/>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20" name="iŝliďê">
                <a:extLst>
                  <a:ext uri="{FF2B5EF4-FFF2-40B4-BE49-F238E27FC236}">
                    <a16:creationId xmlns:a16="http://schemas.microsoft.com/office/drawing/2014/main" id="{45D0789A-8C1A-774E-8C3A-273879799FF8}"/>
                  </a:ext>
                </a:extLst>
              </p:cNvPr>
              <p:cNvSpPr>
                <a:spLocks/>
              </p:cNvSpPr>
              <p:nvPr/>
            </p:nvSpPr>
            <p:spPr bwMode="auto">
              <a:xfrm>
                <a:off x="5132005" y="1927467"/>
                <a:ext cx="107323" cy="105580"/>
              </a:xfrm>
              <a:custGeom>
                <a:avLst/>
                <a:gdLst>
                  <a:gd name="T0" fmla="*/ 44 w 44"/>
                  <a:gd name="T1" fmla="*/ 22 h 44"/>
                  <a:gd name="T2" fmla="*/ 38 w 44"/>
                  <a:gd name="T3" fmla="*/ 37 h 44"/>
                  <a:gd name="T4" fmla="*/ 22 w 44"/>
                  <a:gd name="T5" fmla="*/ 44 h 44"/>
                  <a:gd name="T6" fmla="*/ 6 w 44"/>
                  <a:gd name="T7" fmla="*/ 37 h 44"/>
                  <a:gd name="T8" fmla="*/ 0 w 44"/>
                  <a:gd name="T9" fmla="*/ 22 h 44"/>
                  <a:gd name="T10" fmla="*/ 6 w 44"/>
                  <a:gd name="T11" fmla="*/ 6 h 44"/>
                  <a:gd name="T12" fmla="*/ 22 w 44"/>
                  <a:gd name="T13" fmla="*/ 0 h 44"/>
                  <a:gd name="T14" fmla="*/ 38 w 44"/>
                  <a:gd name="T15" fmla="*/ 6 h 44"/>
                  <a:gd name="T16" fmla="*/ 44 w 44"/>
                  <a:gd name="T1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44" y="22"/>
                    </a:move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lose/>
                  </a:path>
                </a:pathLst>
              </a:custGeom>
              <a:solidFill>
                <a:srgbClr val="FFC000"/>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21" name="îšḻîḋè">
                <a:extLst>
                  <a:ext uri="{FF2B5EF4-FFF2-40B4-BE49-F238E27FC236}">
                    <a16:creationId xmlns:a16="http://schemas.microsoft.com/office/drawing/2014/main" id="{EB29B16A-F1D6-BF4F-B328-285EAE89E12C}"/>
                  </a:ext>
                </a:extLst>
              </p:cNvPr>
              <p:cNvSpPr>
                <a:spLocks/>
              </p:cNvSpPr>
              <p:nvPr/>
            </p:nvSpPr>
            <p:spPr bwMode="auto">
              <a:xfrm>
                <a:off x="5073150" y="2332482"/>
                <a:ext cx="107323" cy="107312"/>
              </a:xfrm>
              <a:custGeom>
                <a:avLst/>
                <a:gdLst>
                  <a:gd name="T0" fmla="*/ 6 w 44"/>
                  <a:gd name="T1" fmla="*/ 37 h 44"/>
                  <a:gd name="T2" fmla="*/ 0 w 44"/>
                  <a:gd name="T3" fmla="*/ 22 h 44"/>
                  <a:gd name="T4" fmla="*/ 6 w 44"/>
                  <a:gd name="T5" fmla="*/ 6 h 44"/>
                  <a:gd name="T6" fmla="*/ 22 w 44"/>
                  <a:gd name="T7" fmla="*/ 0 h 44"/>
                  <a:gd name="T8" fmla="*/ 38 w 44"/>
                  <a:gd name="T9" fmla="*/ 6 h 44"/>
                  <a:gd name="T10" fmla="*/ 44 w 44"/>
                  <a:gd name="T11" fmla="*/ 22 h 44"/>
                  <a:gd name="T12" fmla="*/ 38 w 44"/>
                  <a:gd name="T13" fmla="*/ 37 h 44"/>
                  <a:gd name="T14" fmla="*/ 22 w 44"/>
                  <a:gd name="T15" fmla="*/ 44 h 44"/>
                  <a:gd name="T16" fmla="*/ 6 w 44"/>
                  <a:gd name="T1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6" y="37"/>
                    </a:move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22" name="ï$ľïdê">
                <a:extLst>
                  <a:ext uri="{FF2B5EF4-FFF2-40B4-BE49-F238E27FC236}">
                    <a16:creationId xmlns:a16="http://schemas.microsoft.com/office/drawing/2014/main" id="{1E497EE2-CE04-044D-B3CB-F8332B692215}"/>
                  </a:ext>
                </a:extLst>
              </p:cNvPr>
              <p:cNvSpPr>
                <a:spLocks/>
              </p:cNvSpPr>
              <p:nvPr/>
            </p:nvSpPr>
            <p:spPr bwMode="auto">
              <a:xfrm>
                <a:off x="5460897" y="2775576"/>
                <a:ext cx="107323" cy="105580"/>
              </a:xfrm>
              <a:custGeom>
                <a:avLst/>
                <a:gdLst>
                  <a:gd name="T0" fmla="*/ 0 w 44"/>
                  <a:gd name="T1" fmla="*/ 22 h 44"/>
                  <a:gd name="T2" fmla="*/ 6 w 44"/>
                  <a:gd name="T3" fmla="*/ 6 h 44"/>
                  <a:gd name="T4" fmla="*/ 22 w 44"/>
                  <a:gd name="T5" fmla="*/ 0 h 44"/>
                  <a:gd name="T6" fmla="*/ 38 w 44"/>
                  <a:gd name="T7" fmla="*/ 6 h 44"/>
                  <a:gd name="T8" fmla="*/ 44 w 44"/>
                  <a:gd name="T9" fmla="*/ 22 h 44"/>
                  <a:gd name="T10" fmla="*/ 38 w 44"/>
                  <a:gd name="T11" fmla="*/ 37 h 44"/>
                  <a:gd name="T12" fmla="*/ 22 w 44"/>
                  <a:gd name="T13" fmla="*/ 44 h 44"/>
                  <a:gd name="T14" fmla="*/ 6 w 44"/>
                  <a:gd name="T15" fmla="*/ 37 h 44"/>
                  <a:gd name="T16" fmla="*/ 0 w 44"/>
                  <a:gd name="T1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0" y="22"/>
                    </a:move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23" name="íślíďè">
                <a:extLst>
                  <a:ext uri="{FF2B5EF4-FFF2-40B4-BE49-F238E27FC236}">
                    <a16:creationId xmlns:a16="http://schemas.microsoft.com/office/drawing/2014/main" id="{82D5C055-3FBA-9145-A45F-702C0D534225}"/>
                  </a:ext>
                </a:extLst>
              </p:cNvPr>
              <p:cNvSpPr>
                <a:spLocks/>
              </p:cNvSpPr>
              <p:nvPr/>
            </p:nvSpPr>
            <p:spPr bwMode="auto">
              <a:xfrm>
                <a:off x="5012565" y="2775576"/>
                <a:ext cx="107323" cy="105580"/>
              </a:xfrm>
              <a:custGeom>
                <a:avLst/>
                <a:gdLst>
                  <a:gd name="T0" fmla="*/ 6 w 44"/>
                  <a:gd name="T1" fmla="*/ 6 h 44"/>
                  <a:gd name="T2" fmla="*/ 22 w 44"/>
                  <a:gd name="T3" fmla="*/ 0 h 44"/>
                  <a:gd name="T4" fmla="*/ 38 w 44"/>
                  <a:gd name="T5" fmla="*/ 6 h 44"/>
                  <a:gd name="T6" fmla="*/ 44 w 44"/>
                  <a:gd name="T7" fmla="*/ 22 h 44"/>
                  <a:gd name="T8" fmla="*/ 38 w 44"/>
                  <a:gd name="T9" fmla="*/ 37 h 44"/>
                  <a:gd name="T10" fmla="*/ 22 w 44"/>
                  <a:gd name="T11" fmla="*/ 44 h 44"/>
                  <a:gd name="T12" fmla="*/ 6 w 44"/>
                  <a:gd name="T13" fmla="*/ 37 h 44"/>
                  <a:gd name="T14" fmla="*/ 0 w 44"/>
                  <a:gd name="T15" fmla="*/ 22 h 44"/>
                  <a:gd name="T16" fmla="*/ 6 w 44"/>
                  <a:gd name="T1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6" y="6"/>
                    </a:move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lose/>
                  </a:path>
                </a:pathLst>
              </a:custGeom>
              <a:solidFill>
                <a:srgbClr val="ED7D31"/>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24" name="îŝḷïḋe">
                <a:extLst>
                  <a:ext uri="{FF2B5EF4-FFF2-40B4-BE49-F238E27FC236}">
                    <a16:creationId xmlns:a16="http://schemas.microsoft.com/office/drawing/2014/main" id="{54E28237-C3C5-3D45-869D-3CF3713A9376}"/>
                  </a:ext>
                </a:extLst>
              </p:cNvPr>
              <p:cNvSpPr>
                <a:spLocks/>
              </p:cNvSpPr>
              <p:nvPr/>
            </p:nvSpPr>
            <p:spPr bwMode="auto">
              <a:xfrm>
                <a:off x="3729885" y="2772115"/>
                <a:ext cx="105592" cy="105580"/>
              </a:xfrm>
              <a:custGeom>
                <a:avLst/>
                <a:gdLst>
                  <a:gd name="T0" fmla="*/ 38 w 44"/>
                  <a:gd name="T1" fmla="*/ 6 h 44"/>
                  <a:gd name="T2" fmla="*/ 44 w 44"/>
                  <a:gd name="T3" fmla="*/ 22 h 44"/>
                  <a:gd name="T4" fmla="*/ 38 w 44"/>
                  <a:gd name="T5" fmla="*/ 37 h 44"/>
                  <a:gd name="T6" fmla="*/ 22 w 44"/>
                  <a:gd name="T7" fmla="*/ 44 h 44"/>
                  <a:gd name="T8" fmla="*/ 6 w 44"/>
                  <a:gd name="T9" fmla="*/ 37 h 44"/>
                  <a:gd name="T10" fmla="*/ 0 w 44"/>
                  <a:gd name="T11" fmla="*/ 22 h 44"/>
                  <a:gd name="T12" fmla="*/ 6 w 44"/>
                  <a:gd name="T13" fmla="*/ 6 h 44"/>
                  <a:gd name="T14" fmla="*/ 22 w 44"/>
                  <a:gd name="T15" fmla="*/ 0 h 44"/>
                  <a:gd name="T16" fmla="*/ 38 w 44"/>
                  <a:gd name="T1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38" y="6"/>
                    </a:move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ubicBezTo>
                      <a:pt x="11" y="2"/>
                      <a:pt x="16" y="0"/>
                      <a:pt x="22" y="0"/>
                    </a:cubicBezTo>
                    <a:cubicBezTo>
                      <a:pt x="28" y="0"/>
                      <a:pt x="33" y="2"/>
                      <a:pt x="38" y="6"/>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25" name="ïSḻiḑè">
                <a:extLst>
                  <a:ext uri="{FF2B5EF4-FFF2-40B4-BE49-F238E27FC236}">
                    <a16:creationId xmlns:a16="http://schemas.microsoft.com/office/drawing/2014/main" id="{E9326CBB-3583-4649-91FE-B80ADCC04D56}"/>
                  </a:ext>
                </a:extLst>
              </p:cNvPr>
              <p:cNvSpPr>
                <a:spLocks/>
              </p:cNvSpPr>
              <p:nvPr/>
            </p:nvSpPr>
            <p:spPr bwMode="auto">
              <a:xfrm>
                <a:off x="4067432" y="2739227"/>
                <a:ext cx="105591" cy="105581"/>
              </a:xfrm>
              <a:custGeom>
                <a:avLst/>
                <a:gdLst>
                  <a:gd name="T0" fmla="*/ 6 w 44"/>
                  <a:gd name="T1" fmla="*/ 37 h 44"/>
                  <a:gd name="T2" fmla="*/ 0 w 44"/>
                  <a:gd name="T3" fmla="*/ 22 h 44"/>
                  <a:gd name="T4" fmla="*/ 6 w 44"/>
                  <a:gd name="T5" fmla="*/ 6 h 44"/>
                  <a:gd name="T6" fmla="*/ 22 w 44"/>
                  <a:gd name="T7" fmla="*/ 0 h 44"/>
                  <a:gd name="T8" fmla="*/ 38 w 44"/>
                  <a:gd name="T9" fmla="*/ 6 h 44"/>
                  <a:gd name="T10" fmla="*/ 44 w 44"/>
                  <a:gd name="T11" fmla="*/ 22 h 44"/>
                  <a:gd name="T12" fmla="*/ 38 w 44"/>
                  <a:gd name="T13" fmla="*/ 37 h 44"/>
                  <a:gd name="T14" fmla="*/ 22 w 44"/>
                  <a:gd name="T15" fmla="*/ 44 h 44"/>
                  <a:gd name="T16" fmla="*/ 6 w 44"/>
                  <a:gd name="T1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6" y="37"/>
                    </a:move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lose/>
                  </a:path>
                </a:pathLst>
              </a:custGeom>
              <a:solidFill>
                <a:srgbClr val="ED7D31"/>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26" name="îṣľiḍé">
                <a:extLst>
                  <a:ext uri="{FF2B5EF4-FFF2-40B4-BE49-F238E27FC236}">
                    <a16:creationId xmlns:a16="http://schemas.microsoft.com/office/drawing/2014/main" id="{9B1BD8FB-E9B8-AE42-AD81-9A178BD69C49}"/>
                  </a:ext>
                </a:extLst>
              </p:cNvPr>
              <p:cNvSpPr>
                <a:spLocks/>
              </p:cNvSpPr>
              <p:nvPr/>
            </p:nvSpPr>
            <p:spPr bwMode="auto">
              <a:xfrm>
                <a:off x="4638666" y="3133857"/>
                <a:ext cx="174832" cy="174815"/>
              </a:xfrm>
              <a:custGeom>
                <a:avLst/>
                <a:gdLst>
                  <a:gd name="T0" fmla="*/ 0 w 72"/>
                  <a:gd name="T1" fmla="*/ 36 h 72"/>
                  <a:gd name="T2" fmla="*/ 11 w 72"/>
                  <a:gd name="T3" fmla="*/ 10 h 72"/>
                  <a:gd name="T4" fmla="*/ 36 w 72"/>
                  <a:gd name="T5" fmla="*/ 0 h 72"/>
                  <a:gd name="T6" fmla="*/ 62 w 72"/>
                  <a:gd name="T7" fmla="*/ 10 h 72"/>
                  <a:gd name="T8" fmla="*/ 72 w 72"/>
                  <a:gd name="T9" fmla="*/ 36 h 72"/>
                  <a:gd name="T10" fmla="*/ 62 w 72"/>
                  <a:gd name="T11" fmla="*/ 61 h 72"/>
                  <a:gd name="T12" fmla="*/ 36 w 72"/>
                  <a:gd name="T13" fmla="*/ 72 h 72"/>
                  <a:gd name="T14" fmla="*/ 11 w 72"/>
                  <a:gd name="T15" fmla="*/ 61 h 72"/>
                  <a:gd name="T16" fmla="*/ 0 w 72"/>
                  <a:gd name="T1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2">
                    <a:moveTo>
                      <a:pt x="0" y="36"/>
                    </a:moveTo>
                    <a:cubicBezTo>
                      <a:pt x="0" y="26"/>
                      <a:pt x="4" y="17"/>
                      <a:pt x="11" y="10"/>
                    </a:cubicBezTo>
                    <a:cubicBezTo>
                      <a:pt x="18" y="3"/>
                      <a:pt x="26" y="0"/>
                      <a:pt x="36" y="0"/>
                    </a:cubicBezTo>
                    <a:cubicBezTo>
                      <a:pt x="46" y="0"/>
                      <a:pt x="55" y="3"/>
                      <a:pt x="62" y="10"/>
                    </a:cubicBezTo>
                    <a:cubicBezTo>
                      <a:pt x="69" y="17"/>
                      <a:pt x="72" y="26"/>
                      <a:pt x="72" y="36"/>
                    </a:cubicBezTo>
                    <a:cubicBezTo>
                      <a:pt x="72" y="46"/>
                      <a:pt x="69" y="54"/>
                      <a:pt x="62" y="61"/>
                    </a:cubicBezTo>
                    <a:cubicBezTo>
                      <a:pt x="55" y="68"/>
                      <a:pt x="46" y="72"/>
                      <a:pt x="36" y="72"/>
                    </a:cubicBezTo>
                    <a:cubicBezTo>
                      <a:pt x="26" y="72"/>
                      <a:pt x="18" y="68"/>
                      <a:pt x="11" y="61"/>
                    </a:cubicBezTo>
                    <a:cubicBezTo>
                      <a:pt x="4" y="54"/>
                      <a:pt x="0" y="46"/>
                      <a:pt x="0" y="36"/>
                    </a:cubicBezTo>
                    <a:close/>
                  </a:path>
                </a:pathLst>
              </a:custGeom>
              <a:solidFill>
                <a:srgbClr val="70AD47"/>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27" name="iśľïďè">
                <a:extLst>
                  <a:ext uri="{FF2B5EF4-FFF2-40B4-BE49-F238E27FC236}">
                    <a16:creationId xmlns:a16="http://schemas.microsoft.com/office/drawing/2014/main" id="{2AAE9DFA-DA46-2945-8703-05D8D406F2CC}"/>
                  </a:ext>
                </a:extLst>
              </p:cNvPr>
              <p:cNvSpPr>
                <a:spLocks/>
              </p:cNvSpPr>
              <p:nvPr/>
            </p:nvSpPr>
            <p:spPr bwMode="auto">
              <a:xfrm>
                <a:off x="5183935" y="3184053"/>
                <a:ext cx="105592" cy="107312"/>
              </a:xfrm>
              <a:custGeom>
                <a:avLst/>
                <a:gdLst>
                  <a:gd name="T0" fmla="*/ 38 w 44"/>
                  <a:gd name="T1" fmla="*/ 6 h 44"/>
                  <a:gd name="T2" fmla="*/ 44 w 44"/>
                  <a:gd name="T3" fmla="*/ 22 h 44"/>
                  <a:gd name="T4" fmla="*/ 38 w 44"/>
                  <a:gd name="T5" fmla="*/ 37 h 44"/>
                  <a:gd name="T6" fmla="*/ 22 w 44"/>
                  <a:gd name="T7" fmla="*/ 44 h 44"/>
                  <a:gd name="T8" fmla="*/ 6 w 44"/>
                  <a:gd name="T9" fmla="*/ 37 h 44"/>
                  <a:gd name="T10" fmla="*/ 0 w 44"/>
                  <a:gd name="T11" fmla="*/ 22 h 44"/>
                  <a:gd name="T12" fmla="*/ 6 w 44"/>
                  <a:gd name="T13" fmla="*/ 6 h 44"/>
                  <a:gd name="T14" fmla="*/ 22 w 44"/>
                  <a:gd name="T15" fmla="*/ 0 h 44"/>
                  <a:gd name="T16" fmla="*/ 38 w 44"/>
                  <a:gd name="T1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38" y="6"/>
                    </a:move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ubicBezTo>
                      <a:pt x="0" y="16"/>
                      <a:pt x="2" y="11"/>
                      <a:pt x="6" y="6"/>
                    </a:cubicBezTo>
                    <a:cubicBezTo>
                      <a:pt x="11" y="2"/>
                      <a:pt x="16" y="0"/>
                      <a:pt x="22" y="0"/>
                    </a:cubicBezTo>
                    <a:cubicBezTo>
                      <a:pt x="28" y="0"/>
                      <a:pt x="33" y="2"/>
                      <a:pt x="38" y="6"/>
                    </a:cubicBezTo>
                    <a:close/>
                  </a:path>
                </a:pathLst>
              </a:custGeom>
              <a:solidFill>
                <a:srgbClr val="4472C4"/>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28" name="iṥľiḑé">
                <a:extLst>
                  <a:ext uri="{FF2B5EF4-FFF2-40B4-BE49-F238E27FC236}">
                    <a16:creationId xmlns:a16="http://schemas.microsoft.com/office/drawing/2014/main" id="{78F4E4E1-AACC-5C4B-9720-9E5E46CC5A73}"/>
                  </a:ext>
                </a:extLst>
              </p:cNvPr>
              <p:cNvSpPr>
                <a:spLocks/>
              </p:cNvSpPr>
              <p:nvPr/>
            </p:nvSpPr>
            <p:spPr bwMode="auto">
              <a:xfrm>
                <a:off x="5490324" y="3334634"/>
                <a:ext cx="77895" cy="76157"/>
              </a:xfrm>
              <a:custGeom>
                <a:avLst/>
                <a:gdLst>
                  <a:gd name="T0" fmla="*/ 5 w 32"/>
                  <a:gd name="T1" fmla="*/ 27 h 32"/>
                  <a:gd name="T2" fmla="*/ 0 w 32"/>
                  <a:gd name="T3" fmla="*/ 16 h 32"/>
                  <a:gd name="T4" fmla="*/ 5 w 32"/>
                  <a:gd name="T5" fmla="*/ 4 h 32"/>
                  <a:gd name="T6" fmla="*/ 16 w 32"/>
                  <a:gd name="T7" fmla="*/ 0 h 32"/>
                  <a:gd name="T8" fmla="*/ 27 w 32"/>
                  <a:gd name="T9" fmla="*/ 4 h 32"/>
                  <a:gd name="T10" fmla="*/ 32 w 32"/>
                  <a:gd name="T11" fmla="*/ 16 h 32"/>
                  <a:gd name="T12" fmla="*/ 27 w 32"/>
                  <a:gd name="T13" fmla="*/ 27 h 32"/>
                  <a:gd name="T14" fmla="*/ 16 w 32"/>
                  <a:gd name="T15" fmla="*/ 32 h 32"/>
                  <a:gd name="T16" fmla="*/ 5 w 32"/>
                  <a:gd name="T1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5" y="27"/>
                    </a:moveTo>
                    <a:cubicBezTo>
                      <a:pt x="1" y="24"/>
                      <a:pt x="0" y="20"/>
                      <a:pt x="0" y="16"/>
                    </a:cubicBezTo>
                    <a:cubicBezTo>
                      <a:pt x="0" y="11"/>
                      <a:pt x="1" y="8"/>
                      <a:pt x="5" y="4"/>
                    </a:cubicBezTo>
                    <a:cubicBezTo>
                      <a:pt x="8" y="1"/>
                      <a:pt x="12" y="0"/>
                      <a:pt x="16" y="0"/>
                    </a:cubicBezTo>
                    <a:cubicBezTo>
                      <a:pt x="20" y="0"/>
                      <a:pt x="24" y="1"/>
                      <a:pt x="27" y="4"/>
                    </a:cubicBezTo>
                    <a:cubicBezTo>
                      <a:pt x="30" y="8"/>
                      <a:pt x="32" y="11"/>
                      <a:pt x="32" y="16"/>
                    </a:cubicBezTo>
                    <a:cubicBezTo>
                      <a:pt x="32" y="20"/>
                      <a:pt x="30" y="24"/>
                      <a:pt x="27" y="27"/>
                    </a:cubicBezTo>
                    <a:cubicBezTo>
                      <a:pt x="24" y="30"/>
                      <a:pt x="20" y="32"/>
                      <a:pt x="16" y="32"/>
                    </a:cubicBezTo>
                    <a:cubicBezTo>
                      <a:pt x="12" y="32"/>
                      <a:pt x="8" y="30"/>
                      <a:pt x="5" y="27"/>
                    </a:cubicBezTo>
                    <a:close/>
                  </a:path>
                </a:pathLst>
              </a:custGeom>
              <a:solidFill>
                <a:srgbClr val="ED7D31"/>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29" name="ïšḷïḑe">
                <a:extLst>
                  <a:ext uri="{FF2B5EF4-FFF2-40B4-BE49-F238E27FC236}">
                    <a16:creationId xmlns:a16="http://schemas.microsoft.com/office/drawing/2014/main" id="{CAED6F23-2AD7-8746-9E6A-13529EFEE194}"/>
                  </a:ext>
                </a:extLst>
              </p:cNvPr>
              <p:cNvSpPr>
                <a:spLocks/>
              </p:cNvSpPr>
              <p:nvPr/>
            </p:nvSpPr>
            <p:spPr bwMode="auto">
              <a:xfrm>
                <a:off x="3466771" y="3145974"/>
                <a:ext cx="107323" cy="107312"/>
              </a:xfrm>
              <a:custGeom>
                <a:avLst/>
                <a:gdLst>
                  <a:gd name="T0" fmla="*/ 0 w 44"/>
                  <a:gd name="T1" fmla="*/ 22 h 44"/>
                  <a:gd name="T2" fmla="*/ 6 w 44"/>
                  <a:gd name="T3" fmla="*/ 6 h 44"/>
                  <a:gd name="T4" fmla="*/ 22 w 44"/>
                  <a:gd name="T5" fmla="*/ 0 h 44"/>
                  <a:gd name="T6" fmla="*/ 38 w 44"/>
                  <a:gd name="T7" fmla="*/ 6 h 44"/>
                  <a:gd name="T8" fmla="*/ 44 w 44"/>
                  <a:gd name="T9" fmla="*/ 22 h 44"/>
                  <a:gd name="T10" fmla="*/ 38 w 44"/>
                  <a:gd name="T11" fmla="*/ 37 h 44"/>
                  <a:gd name="T12" fmla="*/ 22 w 44"/>
                  <a:gd name="T13" fmla="*/ 44 h 44"/>
                  <a:gd name="T14" fmla="*/ 6 w 44"/>
                  <a:gd name="T15" fmla="*/ 37 h 44"/>
                  <a:gd name="T16" fmla="*/ 0 w 44"/>
                  <a:gd name="T1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0" y="22"/>
                    </a:move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ubicBezTo>
                      <a:pt x="2" y="33"/>
                      <a:pt x="0" y="28"/>
                      <a:pt x="0" y="22"/>
                    </a:cubicBezTo>
                    <a:close/>
                  </a:path>
                </a:pathLst>
              </a:custGeom>
              <a:solidFill>
                <a:srgbClr val="FFC000"/>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30" name="iŝļîḓe">
                <a:extLst>
                  <a:ext uri="{FF2B5EF4-FFF2-40B4-BE49-F238E27FC236}">
                    <a16:creationId xmlns:a16="http://schemas.microsoft.com/office/drawing/2014/main" id="{018852CB-67F1-0D44-B4F1-A672C8C9A593}"/>
                  </a:ext>
                </a:extLst>
              </p:cNvPr>
              <p:cNvSpPr>
                <a:spLocks/>
              </p:cNvSpPr>
              <p:nvPr/>
            </p:nvSpPr>
            <p:spPr bwMode="auto">
              <a:xfrm>
                <a:off x="3787008" y="3530219"/>
                <a:ext cx="148867" cy="145390"/>
              </a:xfrm>
              <a:custGeom>
                <a:avLst/>
                <a:gdLst>
                  <a:gd name="T0" fmla="*/ 31 w 61"/>
                  <a:gd name="T1" fmla="*/ 0 h 61"/>
                  <a:gd name="T2" fmla="*/ 52 w 61"/>
                  <a:gd name="T3" fmla="*/ 9 h 61"/>
                  <a:gd name="T4" fmla="*/ 61 w 61"/>
                  <a:gd name="T5" fmla="*/ 30 h 61"/>
                  <a:gd name="T6" fmla="*/ 52 w 61"/>
                  <a:gd name="T7" fmla="*/ 52 h 61"/>
                  <a:gd name="T8" fmla="*/ 31 w 61"/>
                  <a:gd name="T9" fmla="*/ 61 h 61"/>
                  <a:gd name="T10" fmla="*/ 9 w 61"/>
                  <a:gd name="T11" fmla="*/ 52 h 61"/>
                  <a:gd name="T12" fmla="*/ 0 w 61"/>
                  <a:gd name="T13" fmla="*/ 30 h 61"/>
                  <a:gd name="T14" fmla="*/ 9 w 61"/>
                  <a:gd name="T15" fmla="*/ 9 h 61"/>
                  <a:gd name="T16" fmla="*/ 31 w 6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31" y="0"/>
                    </a:moveTo>
                    <a:cubicBezTo>
                      <a:pt x="39" y="0"/>
                      <a:pt x="46" y="3"/>
                      <a:pt x="52" y="9"/>
                    </a:cubicBezTo>
                    <a:cubicBezTo>
                      <a:pt x="58" y="15"/>
                      <a:pt x="61" y="22"/>
                      <a:pt x="61" y="30"/>
                    </a:cubicBezTo>
                    <a:cubicBezTo>
                      <a:pt x="61" y="39"/>
                      <a:pt x="58" y="46"/>
                      <a:pt x="52" y="52"/>
                    </a:cubicBezTo>
                    <a:cubicBezTo>
                      <a:pt x="46" y="58"/>
                      <a:pt x="39" y="61"/>
                      <a:pt x="31" y="61"/>
                    </a:cubicBezTo>
                    <a:cubicBezTo>
                      <a:pt x="22" y="61"/>
                      <a:pt x="15" y="58"/>
                      <a:pt x="9" y="52"/>
                    </a:cubicBezTo>
                    <a:cubicBezTo>
                      <a:pt x="3" y="46"/>
                      <a:pt x="0" y="39"/>
                      <a:pt x="0" y="30"/>
                    </a:cubicBezTo>
                    <a:cubicBezTo>
                      <a:pt x="0" y="22"/>
                      <a:pt x="3" y="15"/>
                      <a:pt x="9" y="9"/>
                    </a:cubicBezTo>
                    <a:cubicBezTo>
                      <a:pt x="15" y="3"/>
                      <a:pt x="22" y="0"/>
                      <a:pt x="31" y="0"/>
                    </a:cubicBezTo>
                    <a:close/>
                  </a:path>
                </a:pathLst>
              </a:custGeom>
              <a:solidFill>
                <a:srgbClr val="ED7D31"/>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31" name="îṣḷïḋé">
                <a:extLst>
                  <a:ext uri="{FF2B5EF4-FFF2-40B4-BE49-F238E27FC236}">
                    <a16:creationId xmlns:a16="http://schemas.microsoft.com/office/drawing/2014/main" id="{D583CD6A-55B0-8540-AE0F-916A40268ED7}"/>
                  </a:ext>
                </a:extLst>
              </p:cNvPr>
              <p:cNvSpPr>
                <a:spLocks/>
              </p:cNvSpPr>
              <p:nvPr/>
            </p:nvSpPr>
            <p:spPr bwMode="auto">
              <a:xfrm>
                <a:off x="4245726" y="3530219"/>
                <a:ext cx="148867" cy="145390"/>
              </a:xfrm>
              <a:custGeom>
                <a:avLst/>
                <a:gdLst>
                  <a:gd name="T0" fmla="*/ 31 w 61"/>
                  <a:gd name="T1" fmla="*/ 0 h 61"/>
                  <a:gd name="T2" fmla="*/ 52 w 61"/>
                  <a:gd name="T3" fmla="*/ 9 h 61"/>
                  <a:gd name="T4" fmla="*/ 61 w 61"/>
                  <a:gd name="T5" fmla="*/ 30 h 61"/>
                  <a:gd name="T6" fmla="*/ 52 w 61"/>
                  <a:gd name="T7" fmla="*/ 52 h 61"/>
                  <a:gd name="T8" fmla="*/ 31 w 61"/>
                  <a:gd name="T9" fmla="*/ 61 h 61"/>
                  <a:gd name="T10" fmla="*/ 9 w 61"/>
                  <a:gd name="T11" fmla="*/ 52 h 61"/>
                  <a:gd name="T12" fmla="*/ 0 w 61"/>
                  <a:gd name="T13" fmla="*/ 30 h 61"/>
                  <a:gd name="T14" fmla="*/ 9 w 61"/>
                  <a:gd name="T15" fmla="*/ 9 h 61"/>
                  <a:gd name="T16" fmla="*/ 31 w 61"/>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31" y="0"/>
                    </a:moveTo>
                    <a:cubicBezTo>
                      <a:pt x="39" y="0"/>
                      <a:pt x="46" y="3"/>
                      <a:pt x="52" y="9"/>
                    </a:cubicBezTo>
                    <a:cubicBezTo>
                      <a:pt x="58" y="15"/>
                      <a:pt x="61" y="22"/>
                      <a:pt x="61" y="30"/>
                    </a:cubicBezTo>
                    <a:cubicBezTo>
                      <a:pt x="61" y="39"/>
                      <a:pt x="58" y="46"/>
                      <a:pt x="52" y="52"/>
                    </a:cubicBezTo>
                    <a:cubicBezTo>
                      <a:pt x="46" y="58"/>
                      <a:pt x="39" y="61"/>
                      <a:pt x="31" y="61"/>
                    </a:cubicBezTo>
                    <a:cubicBezTo>
                      <a:pt x="22" y="61"/>
                      <a:pt x="15" y="58"/>
                      <a:pt x="9" y="52"/>
                    </a:cubicBezTo>
                    <a:cubicBezTo>
                      <a:pt x="3" y="46"/>
                      <a:pt x="0" y="39"/>
                      <a:pt x="0" y="30"/>
                    </a:cubicBezTo>
                    <a:cubicBezTo>
                      <a:pt x="0" y="22"/>
                      <a:pt x="3" y="15"/>
                      <a:pt x="9" y="9"/>
                    </a:cubicBezTo>
                    <a:cubicBezTo>
                      <a:pt x="15" y="3"/>
                      <a:pt x="22" y="0"/>
                      <a:pt x="31" y="0"/>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32" name="íśḻîdé">
                <a:extLst>
                  <a:ext uri="{FF2B5EF4-FFF2-40B4-BE49-F238E27FC236}">
                    <a16:creationId xmlns:a16="http://schemas.microsoft.com/office/drawing/2014/main" id="{74058954-D731-0D47-AD89-133EAF185732}"/>
                  </a:ext>
                </a:extLst>
              </p:cNvPr>
              <p:cNvSpPr>
                <a:spLocks/>
              </p:cNvSpPr>
              <p:nvPr/>
            </p:nvSpPr>
            <p:spPr bwMode="auto">
              <a:xfrm>
                <a:off x="4083011" y="3071548"/>
                <a:ext cx="169639" cy="171353"/>
              </a:xfrm>
              <a:custGeom>
                <a:avLst/>
                <a:gdLst>
                  <a:gd name="T0" fmla="*/ 61 w 71"/>
                  <a:gd name="T1" fmla="*/ 10 h 71"/>
                  <a:gd name="T2" fmla="*/ 71 w 71"/>
                  <a:gd name="T3" fmla="*/ 35 h 71"/>
                  <a:gd name="T4" fmla="*/ 61 w 71"/>
                  <a:gd name="T5" fmla="*/ 60 h 71"/>
                  <a:gd name="T6" fmla="*/ 36 w 71"/>
                  <a:gd name="T7" fmla="*/ 71 h 71"/>
                  <a:gd name="T8" fmla="*/ 10 w 71"/>
                  <a:gd name="T9" fmla="*/ 60 h 71"/>
                  <a:gd name="T10" fmla="*/ 0 w 71"/>
                  <a:gd name="T11" fmla="*/ 35 h 71"/>
                  <a:gd name="T12" fmla="*/ 10 w 71"/>
                  <a:gd name="T13" fmla="*/ 10 h 71"/>
                  <a:gd name="T14" fmla="*/ 36 w 71"/>
                  <a:gd name="T15" fmla="*/ 0 h 71"/>
                  <a:gd name="T16" fmla="*/ 61 w 71"/>
                  <a:gd name="T17" fmla="*/ 1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1">
                    <a:moveTo>
                      <a:pt x="61" y="10"/>
                    </a:moveTo>
                    <a:cubicBezTo>
                      <a:pt x="68" y="17"/>
                      <a:pt x="71" y="26"/>
                      <a:pt x="71" y="35"/>
                    </a:cubicBezTo>
                    <a:cubicBezTo>
                      <a:pt x="71" y="45"/>
                      <a:pt x="68" y="54"/>
                      <a:pt x="61" y="60"/>
                    </a:cubicBezTo>
                    <a:cubicBezTo>
                      <a:pt x="54" y="68"/>
                      <a:pt x="45" y="71"/>
                      <a:pt x="36" y="71"/>
                    </a:cubicBezTo>
                    <a:cubicBezTo>
                      <a:pt x="26" y="71"/>
                      <a:pt x="17" y="68"/>
                      <a:pt x="10" y="60"/>
                    </a:cubicBezTo>
                    <a:cubicBezTo>
                      <a:pt x="3" y="54"/>
                      <a:pt x="0" y="45"/>
                      <a:pt x="0" y="35"/>
                    </a:cubicBezTo>
                    <a:cubicBezTo>
                      <a:pt x="0" y="26"/>
                      <a:pt x="3" y="17"/>
                      <a:pt x="10" y="10"/>
                    </a:cubicBezTo>
                    <a:cubicBezTo>
                      <a:pt x="17" y="3"/>
                      <a:pt x="26" y="0"/>
                      <a:pt x="36" y="0"/>
                    </a:cubicBezTo>
                    <a:cubicBezTo>
                      <a:pt x="45" y="0"/>
                      <a:pt x="54" y="3"/>
                      <a:pt x="61" y="10"/>
                    </a:cubicBezTo>
                    <a:close/>
                  </a:path>
                </a:pathLst>
              </a:custGeom>
              <a:solidFill>
                <a:srgbClr val="4472C4"/>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33" name="ïŝḻíḓé">
                <a:extLst>
                  <a:ext uri="{FF2B5EF4-FFF2-40B4-BE49-F238E27FC236}">
                    <a16:creationId xmlns:a16="http://schemas.microsoft.com/office/drawing/2014/main" id="{2C45456F-5104-B142-8ADA-067AB4B457E7}"/>
                  </a:ext>
                </a:extLst>
              </p:cNvPr>
              <p:cNvSpPr>
                <a:spLocks/>
              </p:cNvSpPr>
              <p:nvPr/>
            </p:nvSpPr>
            <p:spPr bwMode="auto">
              <a:xfrm>
                <a:off x="5424546" y="3943888"/>
                <a:ext cx="77895" cy="76157"/>
              </a:xfrm>
              <a:custGeom>
                <a:avLst/>
                <a:gdLst>
                  <a:gd name="T0" fmla="*/ 0 w 32"/>
                  <a:gd name="T1" fmla="*/ 16 h 32"/>
                  <a:gd name="T2" fmla="*/ 5 w 32"/>
                  <a:gd name="T3" fmla="*/ 4 h 32"/>
                  <a:gd name="T4" fmla="*/ 16 w 32"/>
                  <a:gd name="T5" fmla="*/ 0 h 32"/>
                  <a:gd name="T6" fmla="*/ 27 w 32"/>
                  <a:gd name="T7" fmla="*/ 4 h 32"/>
                  <a:gd name="T8" fmla="*/ 32 w 32"/>
                  <a:gd name="T9" fmla="*/ 16 h 32"/>
                  <a:gd name="T10" fmla="*/ 27 w 32"/>
                  <a:gd name="T11" fmla="*/ 27 h 32"/>
                  <a:gd name="T12" fmla="*/ 16 w 32"/>
                  <a:gd name="T13" fmla="*/ 32 h 32"/>
                  <a:gd name="T14" fmla="*/ 5 w 32"/>
                  <a:gd name="T15" fmla="*/ 27 h 32"/>
                  <a:gd name="T16" fmla="*/ 0 w 32"/>
                  <a:gd name="T1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0" y="16"/>
                    </a:moveTo>
                    <a:cubicBezTo>
                      <a:pt x="0" y="11"/>
                      <a:pt x="2" y="8"/>
                      <a:pt x="5" y="4"/>
                    </a:cubicBezTo>
                    <a:cubicBezTo>
                      <a:pt x="8" y="1"/>
                      <a:pt x="12" y="0"/>
                      <a:pt x="16" y="0"/>
                    </a:cubicBezTo>
                    <a:cubicBezTo>
                      <a:pt x="20" y="0"/>
                      <a:pt x="24" y="1"/>
                      <a:pt x="27" y="4"/>
                    </a:cubicBezTo>
                    <a:cubicBezTo>
                      <a:pt x="30" y="8"/>
                      <a:pt x="32" y="11"/>
                      <a:pt x="32" y="16"/>
                    </a:cubicBezTo>
                    <a:cubicBezTo>
                      <a:pt x="32" y="20"/>
                      <a:pt x="30" y="24"/>
                      <a:pt x="27" y="27"/>
                    </a:cubicBezTo>
                    <a:cubicBezTo>
                      <a:pt x="24" y="30"/>
                      <a:pt x="20" y="32"/>
                      <a:pt x="16" y="32"/>
                    </a:cubicBezTo>
                    <a:cubicBezTo>
                      <a:pt x="12" y="32"/>
                      <a:pt x="8" y="30"/>
                      <a:pt x="5" y="27"/>
                    </a:cubicBezTo>
                    <a:cubicBezTo>
                      <a:pt x="2" y="24"/>
                      <a:pt x="0" y="20"/>
                      <a:pt x="0" y="16"/>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34" name="ïšľiḍé">
                <a:extLst>
                  <a:ext uri="{FF2B5EF4-FFF2-40B4-BE49-F238E27FC236}">
                    <a16:creationId xmlns:a16="http://schemas.microsoft.com/office/drawing/2014/main" id="{58DF6390-F9D3-4545-B1C2-7647AAC167D1}"/>
                  </a:ext>
                </a:extLst>
              </p:cNvPr>
              <p:cNvSpPr>
                <a:spLocks/>
              </p:cNvSpPr>
              <p:nvPr/>
            </p:nvSpPr>
            <p:spPr bwMode="auto">
              <a:xfrm>
                <a:off x="4662901" y="3561374"/>
                <a:ext cx="77895" cy="77887"/>
              </a:xfrm>
              <a:custGeom>
                <a:avLst/>
                <a:gdLst>
                  <a:gd name="T0" fmla="*/ 5 w 32"/>
                  <a:gd name="T1" fmla="*/ 4 h 32"/>
                  <a:gd name="T2" fmla="*/ 16 w 32"/>
                  <a:gd name="T3" fmla="*/ 0 h 32"/>
                  <a:gd name="T4" fmla="*/ 27 w 32"/>
                  <a:gd name="T5" fmla="*/ 4 h 32"/>
                  <a:gd name="T6" fmla="*/ 32 w 32"/>
                  <a:gd name="T7" fmla="*/ 16 h 32"/>
                  <a:gd name="T8" fmla="*/ 27 w 32"/>
                  <a:gd name="T9" fmla="*/ 27 h 32"/>
                  <a:gd name="T10" fmla="*/ 16 w 32"/>
                  <a:gd name="T11" fmla="*/ 32 h 32"/>
                  <a:gd name="T12" fmla="*/ 5 w 32"/>
                  <a:gd name="T13" fmla="*/ 27 h 32"/>
                  <a:gd name="T14" fmla="*/ 0 w 32"/>
                  <a:gd name="T15" fmla="*/ 16 h 32"/>
                  <a:gd name="T16" fmla="*/ 5 w 32"/>
                  <a:gd name="T1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5" y="4"/>
                    </a:moveTo>
                    <a:cubicBezTo>
                      <a:pt x="8" y="1"/>
                      <a:pt x="12" y="0"/>
                      <a:pt x="16" y="0"/>
                    </a:cubicBezTo>
                    <a:cubicBezTo>
                      <a:pt x="20" y="0"/>
                      <a:pt x="24" y="1"/>
                      <a:pt x="27" y="4"/>
                    </a:cubicBezTo>
                    <a:cubicBezTo>
                      <a:pt x="30" y="8"/>
                      <a:pt x="32" y="11"/>
                      <a:pt x="32" y="16"/>
                    </a:cubicBezTo>
                    <a:cubicBezTo>
                      <a:pt x="32" y="20"/>
                      <a:pt x="30" y="24"/>
                      <a:pt x="27" y="27"/>
                    </a:cubicBezTo>
                    <a:cubicBezTo>
                      <a:pt x="24" y="30"/>
                      <a:pt x="20" y="32"/>
                      <a:pt x="16" y="32"/>
                    </a:cubicBezTo>
                    <a:cubicBezTo>
                      <a:pt x="12" y="32"/>
                      <a:pt x="8" y="30"/>
                      <a:pt x="5" y="27"/>
                    </a:cubicBezTo>
                    <a:cubicBezTo>
                      <a:pt x="2" y="24"/>
                      <a:pt x="0" y="20"/>
                      <a:pt x="0" y="16"/>
                    </a:cubicBezTo>
                    <a:cubicBezTo>
                      <a:pt x="0" y="11"/>
                      <a:pt x="2" y="8"/>
                      <a:pt x="5" y="4"/>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35" name="îṧ1iďé">
                <a:extLst>
                  <a:ext uri="{FF2B5EF4-FFF2-40B4-BE49-F238E27FC236}">
                    <a16:creationId xmlns:a16="http://schemas.microsoft.com/office/drawing/2014/main" id="{95D4E1BF-457C-6B43-8B58-11294E7D789A}"/>
                  </a:ext>
                </a:extLst>
              </p:cNvPr>
              <p:cNvSpPr>
                <a:spLocks/>
              </p:cNvSpPr>
              <p:nvPr/>
            </p:nvSpPr>
            <p:spPr bwMode="auto">
              <a:xfrm>
                <a:off x="4986600" y="3537143"/>
                <a:ext cx="124633" cy="126350"/>
              </a:xfrm>
              <a:custGeom>
                <a:avLst/>
                <a:gdLst>
                  <a:gd name="T0" fmla="*/ 44 w 52"/>
                  <a:gd name="T1" fmla="*/ 7 h 52"/>
                  <a:gd name="T2" fmla="*/ 52 w 52"/>
                  <a:gd name="T3" fmla="*/ 26 h 52"/>
                  <a:gd name="T4" fmla="*/ 44 w 52"/>
                  <a:gd name="T5" fmla="*/ 44 h 52"/>
                  <a:gd name="T6" fmla="*/ 26 w 52"/>
                  <a:gd name="T7" fmla="*/ 52 h 52"/>
                  <a:gd name="T8" fmla="*/ 7 w 52"/>
                  <a:gd name="T9" fmla="*/ 44 h 52"/>
                  <a:gd name="T10" fmla="*/ 0 w 52"/>
                  <a:gd name="T11" fmla="*/ 26 h 52"/>
                  <a:gd name="T12" fmla="*/ 7 w 52"/>
                  <a:gd name="T13" fmla="*/ 7 h 52"/>
                  <a:gd name="T14" fmla="*/ 26 w 52"/>
                  <a:gd name="T15" fmla="*/ 0 h 52"/>
                  <a:gd name="T16" fmla="*/ 44 w 52"/>
                  <a:gd name="T1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4" y="7"/>
                    </a:moveTo>
                    <a:cubicBezTo>
                      <a:pt x="49" y="12"/>
                      <a:pt x="52" y="19"/>
                      <a:pt x="52" y="26"/>
                    </a:cubicBezTo>
                    <a:cubicBezTo>
                      <a:pt x="52" y="33"/>
                      <a:pt x="49" y="39"/>
                      <a:pt x="44" y="44"/>
                    </a:cubicBezTo>
                    <a:cubicBezTo>
                      <a:pt x="39" y="49"/>
                      <a:pt x="33" y="52"/>
                      <a:pt x="26" y="52"/>
                    </a:cubicBezTo>
                    <a:cubicBezTo>
                      <a:pt x="19" y="52"/>
                      <a:pt x="13" y="49"/>
                      <a:pt x="7" y="44"/>
                    </a:cubicBezTo>
                    <a:cubicBezTo>
                      <a:pt x="2" y="39"/>
                      <a:pt x="0" y="33"/>
                      <a:pt x="0" y="26"/>
                    </a:cubicBezTo>
                    <a:cubicBezTo>
                      <a:pt x="0" y="19"/>
                      <a:pt x="2" y="12"/>
                      <a:pt x="7" y="7"/>
                    </a:cubicBezTo>
                    <a:cubicBezTo>
                      <a:pt x="13" y="2"/>
                      <a:pt x="19" y="0"/>
                      <a:pt x="26" y="0"/>
                    </a:cubicBezTo>
                    <a:cubicBezTo>
                      <a:pt x="33" y="0"/>
                      <a:pt x="39" y="2"/>
                      <a:pt x="44" y="7"/>
                    </a:cubicBezTo>
                    <a:close/>
                  </a:path>
                </a:pathLst>
              </a:custGeom>
              <a:solidFill>
                <a:srgbClr val="FFC000"/>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36" name="iṩļíḋe">
                <a:extLst>
                  <a:ext uri="{FF2B5EF4-FFF2-40B4-BE49-F238E27FC236}">
                    <a16:creationId xmlns:a16="http://schemas.microsoft.com/office/drawing/2014/main" id="{5E6BD7C9-FDC7-9D4E-900D-A024E271F0F1}"/>
                  </a:ext>
                </a:extLst>
              </p:cNvPr>
              <p:cNvSpPr>
                <a:spLocks/>
              </p:cNvSpPr>
              <p:nvPr/>
            </p:nvSpPr>
            <p:spPr bwMode="auto">
              <a:xfrm>
                <a:off x="5047186" y="3921388"/>
                <a:ext cx="124633" cy="126350"/>
              </a:xfrm>
              <a:custGeom>
                <a:avLst/>
                <a:gdLst>
                  <a:gd name="T0" fmla="*/ 44 w 52"/>
                  <a:gd name="T1" fmla="*/ 44 h 52"/>
                  <a:gd name="T2" fmla="*/ 26 w 52"/>
                  <a:gd name="T3" fmla="*/ 52 h 52"/>
                  <a:gd name="T4" fmla="*/ 7 w 52"/>
                  <a:gd name="T5" fmla="*/ 44 h 52"/>
                  <a:gd name="T6" fmla="*/ 0 w 52"/>
                  <a:gd name="T7" fmla="*/ 26 h 52"/>
                  <a:gd name="T8" fmla="*/ 7 w 52"/>
                  <a:gd name="T9" fmla="*/ 7 h 52"/>
                  <a:gd name="T10" fmla="*/ 26 w 52"/>
                  <a:gd name="T11" fmla="*/ 0 h 52"/>
                  <a:gd name="T12" fmla="*/ 44 w 52"/>
                  <a:gd name="T13" fmla="*/ 7 h 52"/>
                  <a:gd name="T14" fmla="*/ 52 w 52"/>
                  <a:gd name="T15" fmla="*/ 26 h 52"/>
                  <a:gd name="T16" fmla="*/ 44 w 52"/>
                  <a:gd name="T1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4" y="44"/>
                    </a:moveTo>
                    <a:cubicBezTo>
                      <a:pt x="39" y="49"/>
                      <a:pt x="33" y="52"/>
                      <a:pt x="26" y="52"/>
                    </a:cubicBezTo>
                    <a:cubicBezTo>
                      <a:pt x="19" y="52"/>
                      <a:pt x="13" y="49"/>
                      <a:pt x="7" y="44"/>
                    </a:cubicBezTo>
                    <a:cubicBezTo>
                      <a:pt x="2" y="39"/>
                      <a:pt x="0" y="33"/>
                      <a:pt x="0" y="26"/>
                    </a:cubicBezTo>
                    <a:cubicBezTo>
                      <a:pt x="0" y="19"/>
                      <a:pt x="2" y="12"/>
                      <a:pt x="7" y="7"/>
                    </a:cubicBezTo>
                    <a:cubicBezTo>
                      <a:pt x="13" y="2"/>
                      <a:pt x="19" y="0"/>
                      <a:pt x="26" y="0"/>
                    </a:cubicBezTo>
                    <a:cubicBezTo>
                      <a:pt x="33" y="0"/>
                      <a:pt x="39" y="2"/>
                      <a:pt x="44" y="7"/>
                    </a:cubicBezTo>
                    <a:cubicBezTo>
                      <a:pt x="49" y="12"/>
                      <a:pt x="52" y="19"/>
                      <a:pt x="52" y="26"/>
                    </a:cubicBezTo>
                    <a:cubicBezTo>
                      <a:pt x="52" y="33"/>
                      <a:pt x="49" y="39"/>
                      <a:pt x="44" y="44"/>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37" name="î$lïḑe">
                <a:extLst>
                  <a:ext uri="{FF2B5EF4-FFF2-40B4-BE49-F238E27FC236}">
                    <a16:creationId xmlns:a16="http://schemas.microsoft.com/office/drawing/2014/main" id="{5B72AF0A-A654-3C48-9EC1-C006FAF3640A}"/>
                  </a:ext>
                </a:extLst>
              </p:cNvPr>
              <p:cNvSpPr>
                <a:spLocks/>
              </p:cNvSpPr>
              <p:nvPr/>
            </p:nvSpPr>
            <p:spPr bwMode="auto">
              <a:xfrm>
                <a:off x="4571157" y="3968120"/>
                <a:ext cx="154061" cy="154045"/>
              </a:xfrm>
              <a:custGeom>
                <a:avLst/>
                <a:gdLst>
                  <a:gd name="T0" fmla="*/ 32 w 64"/>
                  <a:gd name="T1" fmla="*/ 64 h 64"/>
                  <a:gd name="T2" fmla="*/ 9 w 64"/>
                  <a:gd name="T3" fmla="*/ 54 h 64"/>
                  <a:gd name="T4" fmla="*/ 0 w 64"/>
                  <a:gd name="T5" fmla="*/ 32 h 64"/>
                  <a:gd name="T6" fmla="*/ 9 w 64"/>
                  <a:gd name="T7" fmla="*/ 9 h 64"/>
                  <a:gd name="T8" fmla="*/ 32 w 64"/>
                  <a:gd name="T9" fmla="*/ 0 h 64"/>
                  <a:gd name="T10" fmla="*/ 54 w 64"/>
                  <a:gd name="T11" fmla="*/ 9 h 64"/>
                  <a:gd name="T12" fmla="*/ 64 w 64"/>
                  <a:gd name="T13" fmla="*/ 32 h 64"/>
                  <a:gd name="T14" fmla="*/ 54 w 64"/>
                  <a:gd name="T15" fmla="*/ 54 h 64"/>
                  <a:gd name="T16" fmla="*/ 32 w 64"/>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4">
                    <a:moveTo>
                      <a:pt x="32" y="64"/>
                    </a:moveTo>
                    <a:cubicBezTo>
                      <a:pt x="23" y="64"/>
                      <a:pt x="16" y="61"/>
                      <a:pt x="9" y="54"/>
                    </a:cubicBezTo>
                    <a:cubicBezTo>
                      <a:pt x="3" y="48"/>
                      <a:pt x="0" y="40"/>
                      <a:pt x="0" y="32"/>
                    </a:cubicBezTo>
                    <a:cubicBezTo>
                      <a:pt x="0" y="23"/>
                      <a:pt x="3" y="15"/>
                      <a:pt x="9" y="9"/>
                    </a:cubicBezTo>
                    <a:cubicBezTo>
                      <a:pt x="16" y="3"/>
                      <a:pt x="23" y="0"/>
                      <a:pt x="32" y="0"/>
                    </a:cubicBezTo>
                    <a:cubicBezTo>
                      <a:pt x="41" y="0"/>
                      <a:pt x="48" y="3"/>
                      <a:pt x="54" y="9"/>
                    </a:cubicBezTo>
                    <a:cubicBezTo>
                      <a:pt x="61" y="15"/>
                      <a:pt x="64" y="23"/>
                      <a:pt x="64" y="32"/>
                    </a:cubicBezTo>
                    <a:cubicBezTo>
                      <a:pt x="64" y="40"/>
                      <a:pt x="61" y="48"/>
                      <a:pt x="54" y="54"/>
                    </a:cubicBezTo>
                    <a:cubicBezTo>
                      <a:pt x="48" y="61"/>
                      <a:pt x="41" y="64"/>
                      <a:pt x="32" y="64"/>
                    </a:cubicBezTo>
                    <a:close/>
                  </a:path>
                </a:pathLst>
              </a:custGeom>
              <a:solidFill>
                <a:srgbClr val="ED7D31"/>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38" name="ïśḷiďê">
                <a:extLst>
                  <a:ext uri="{FF2B5EF4-FFF2-40B4-BE49-F238E27FC236}">
                    <a16:creationId xmlns:a16="http://schemas.microsoft.com/office/drawing/2014/main" id="{581AEC38-E60A-034A-85B3-1CBE9790A2E3}"/>
                  </a:ext>
                </a:extLst>
              </p:cNvPr>
              <p:cNvSpPr>
                <a:spLocks/>
              </p:cNvSpPr>
              <p:nvPr/>
            </p:nvSpPr>
            <p:spPr bwMode="auto">
              <a:xfrm>
                <a:off x="5428008" y="3625415"/>
                <a:ext cx="121171" cy="122890"/>
              </a:xfrm>
              <a:custGeom>
                <a:avLst/>
                <a:gdLst>
                  <a:gd name="T0" fmla="*/ 42 w 50"/>
                  <a:gd name="T1" fmla="*/ 7 h 50"/>
                  <a:gd name="T2" fmla="*/ 50 w 50"/>
                  <a:gd name="T3" fmla="*/ 25 h 50"/>
                  <a:gd name="T4" fmla="*/ 42 w 50"/>
                  <a:gd name="T5" fmla="*/ 42 h 50"/>
                  <a:gd name="T6" fmla="*/ 25 w 50"/>
                  <a:gd name="T7" fmla="*/ 50 h 50"/>
                  <a:gd name="T8" fmla="*/ 7 w 50"/>
                  <a:gd name="T9" fmla="*/ 42 h 50"/>
                  <a:gd name="T10" fmla="*/ 0 w 50"/>
                  <a:gd name="T11" fmla="*/ 25 h 50"/>
                  <a:gd name="T12" fmla="*/ 7 w 50"/>
                  <a:gd name="T13" fmla="*/ 7 h 50"/>
                  <a:gd name="T14" fmla="*/ 25 w 50"/>
                  <a:gd name="T15" fmla="*/ 0 h 50"/>
                  <a:gd name="T16" fmla="*/ 42 w 50"/>
                  <a:gd name="T1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42" y="7"/>
                    </a:moveTo>
                    <a:cubicBezTo>
                      <a:pt x="47" y="12"/>
                      <a:pt x="50" y="18"/>
                      <a:pt x="50" y="25"/>
                    </a:cubicBezTo>
                    <a:cubicBezTo>
                      <a:pt x="50" y="32"/>
                      <a:pt x="47" y="37"/>
                      <a:pt x="42" y="42"/>
                    </a:cubicBezTo>
                    <a:cubicBezTo>
                      <a:pt x="38" y="47"/>
                      <a:pt x="32" y="50"/>
                      <a:pt x="25" y="50"/>
                    </a:cubicBezTo>
                    <a:cubicBezTo>
                      <a:pt x="18" y="50"/>
                      <a:pt x="12" y="47"/>
                      <a:pt x="7" y="42"/>
                    </a:cubicBezTo>
                    <a:cubicBezTo>
                      <a:pt x="2" y="37"/>
                      <a:pt x="0" y="32"/>
                      <a:pt x="0" y="25"/>
                    </a:cubicBezTo>
                    <a:cubicBezTo>
                      <a:pt x="0" y="18"/>
                      <a:pt x="2" y="12"/>
                      <a:pt x="7" y="7"/>
                    </a:cubicBezTo>
                    <a:cubicBezTo>
                      <a:pt x="12" y="2"/>
                      <a:pt x="18" y="0"/>
                      <a:pt x="25" y="0"/>
                    </a:cubicBezTo>
                    <a:cubicBezTo>
                      <a:pt x="32" y="0"/>
                      <a:pt x="38" y="2"/>
                      <a:pt x="42" y="7"/>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39" name="íŝḻïďê">
                <a:extLst>
                  <a:ext uri="{FF2B5EF4-FFF2-40B4-BE49-F238E27FC236}">
                    <a16:creationId xmlns:a16="http://schemas.microsoft.com/office/drawing/2014/main" id="{49E7C9F2-EA11-3641-B36A-F1AC41399D8F}"/>
                  </a:ext>
                </a:extLst>
              </p:cNvPr>
              <p:cNvSpPr>
                <a:spLocks/>
              </p:cNvSpPr>
              <p:nvPr/>
            </p:nvSpPr>
            <p:spPr bwMode="auto">
              <a:xfrm>
                <a:off x="4193796" y="3921388"/>
                <a:ext cx="114247" cy="114235"/>
              </a:xfrm>
              <a:custGeom>
                <a:avLst/>
                <a:gdLst>
                  <a:gd name="T0" fmla="*/ 40 w 47"/>
                  <a:gd name="T1" fmla="*/ 6 h 47"/>
                  <a:gd name="T2" fmla="*/ 47 w 47"/>
                  <a:gd name="T3" fmla="*/ 23 h 47"/>
                  <a:gd name="T4" fmla="*/ 40 w 47"/>
                  <a:gd name="T5" fmla="*/ 40 h 47"/>
                  <a:gd name="T6" fmla="*/ 24 w 47"/>
                  <a:gd name="T7" fmla="*/ 47 h 47"/>
                  <a:gd name="T8" fmla="*/ 7 w 47"/>
                  <a:gd name="T9" fmla="*/ 40 h 47"/>
                  <a:gd name="T10" fmla="*/ 0 w 47"/>
                  <a:gd name="T11" fmla="*/ 23 h 47"/>
                  <a:gd name="T12" fmla="*/ 7 w 47"/>
                  <a:gd name="T13" fmla="*/ 6 h 47"/>
                  <a:gd name="T14" fmla="*/ 24 w 47"/>
                  <a:gd name="T15" fmla="*/ 0 h 47"/>
                  <a:gd name="T16" fmla="*/ 40 w 47"/>
                  <a:gd name="T17"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40" y="6"/>
                    </a:moveTo>
                    <a:cubicBezTo>
                      <a:pt x="45" y="11"/>
                      <a:pt x="47" y="17"/>
                      <a:pt x="47" y="23"/>
                    </a:cubicBezTo>
                    <a:cubicBezTo>
                      <a:pt x="47" y="30"/>
                      <a:pt x="45" y="35"/>
                      <a:pt x="40" y="40"/>
                    </a:cubicBezTo>
                    <a:cubicBezTo>
                      <a:pt x="36" y="45"/>
                      <a:pt x="30" y="47"/>
                      <a:pt x="24" y="47"/>
                    </a:cubicBezTo>
                    <a:cubicBezTo>
                      <a:pt x="17" y="47"/>
                      <a:pt x="12" y="45"/>
                      <a:pt x="7" y="40"/>
                    </a:cubicBezTo>
                    <a:cubicBezTo>
                      <a:pt x="2" y="35"/>
                      <a:pt x="0" y="30"/>
                      <a:pt x="0" y="23"/>
                    </a:cubicBezTo>
                    <a:cubicBezTo>
                      <a:pt x="0" y="17"/>
                      <a:pt x="2" y="11"/>
                      <a:pt x="7" y="6"/>
                    </a:cubicBezTo>
                    <a:cubicBezTo>
                      <a:pt x="12" y="2"/>
                      <a:pt x="17" y="0"/>
                      <a:pt x="24" y="0"/>
                    </a:cubicBezTo>
                    <a:cubicBezTo>
                      <a:pt x="30" y="0"/>
                      <a:pt x="36" y="2"/>
                      <a:pt x="40" y="6"/>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0" name="îślidè">
                <a:extLst>
                  <a:ext uri="{FF2B5EF4-FFF2-40B4-BE49-F238E27FC236}">
                    <a16:creationId xmlns:a16="http://schemas.microsoft.com/office/drawing/2014/main" id="{FA496A84-16BD-304D-9355-F6364F52525F}"/>
                  </a:ext>
                </a:extLst>
              </p:cNvPr>
              <p:cNvSpPr>
                <a:spLocks/>
              </p:cNvSpPr>
              <p:nvPr/>
            </p:nvSpPr>
            <p:spPr bwMode="auto">
              <a:xfrm>
                <a:off x="4896587" y="4352366"/>
                <a:ext cx="112516" cy="114235"/>
              </a:xfrm>
              <a:custGeom>
                <a:avLst/>
                <a:gdLst>
                  <a:gd name="T0" fmla="*/ 47 w 47"/>
                  <a:gd name="T1" fmla="*/ 23 h 47"/>
                  <a:gd name="T2" fmla="*/ 40 w 47"/>
                  <a:gd name="T3" fmla="*/ 40 h 47"/>
                  <a:gd name="T4" fmla="*/ 24 w 47"/>
                  <a:gd name="T5" fmla="*/ 47 h 47"/>
                  <a:gd name="T6" fmla="*/ 7 w 47"/>
                  <a:gd name="T7" fmla="*/ 40 h 47"/>
                  <a:gd name="T8" fmla="*/ 0 w 47"/>
                  <a:gd name="T9" fmla="*/ 23 h 47"/>
                  <a:gd name="T10" fmla="*/ 7 w 47"/>
                  <a:gd name="T11" fmla="*/ 6 h 47"/>
                  <a:gd name="T12" fmla="*/ 24 w 47"/>
                  <a:gd name="T13" fmla="*/ 0 h 47"/>
                  <a:gd name="T14" fmla="*/ 40 w 47"/>
                  <a:gd name="T15" fmla="*/ 6 h 47"/>
                  <a:gd name="T16" fmla="*/ 47 w 47"/>
                  <a:gd name="T1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47" y="23"/>
                    </a:moveTo>
                    <a:cubicBezTo>
                      <a:pt x="47" y="30"/>
                      <a:pt x="45" y="35"/>
                      <a:pt x="40" y="40"/>
                    </a:cubicBezTo>
                    <a:cubicBezTo>
                      <a:pt x="35" y="45"/>
                      <a:pt x="30" y="47"/>
                      <a:pt x="24" y="47"/>
                    </a:cubicBezTo>
                    <a:cubicBezTo>
                      <a:pt x="17" y="47"/>
                      <a:pt x="11" y="45"/>
                      <a:pt x="7" y="40"/>
                    </a:cubicBezTo>
                    <a:cubicBezTo>
                      <a:pt x="2" y="35"/>
                      <a:pt x="0" y="30"/>
                      <a:pt x="0" y="23"/>
                    </a:cubicBezTo>
                    <a:cubicBezTo>
                      <a:pt x="0" y="17"/>
                      <a:pt x="2" y="11"/>
                      <a:pt x="7" y="6"/>
                    </a:cubicBezTo>
                    <a:cubicBezTo>
                      <a:pt x="11" y="2"/>
                      <a:pt x="17" y="0"/>
                      <a:pt x="24" y="0"/>
                    </a:cubicBezTo>
                    <a:cubicBezTo>
                      <a:pt x="30" y="0"/>
                      <a:pt x="35" y="2"/>
                      <a:pt x="40" y="6"/>
                    </a:cubicBezTo>
                    <a:cubicBezTo>
                      <a:pt x="45" y="11"/>
                      <a:pt x="47" y="17"/>
                      <a:pt x="47" y="23"/>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1" name="îśliḍé">
                <a:extLst>
                  <a:ext uri="{FF2B5EF4-FFF2-40B4-BE49-F238E27FC236}">
                    <a16:creationId xmlns:a16="http://schemas.microsoft.com/office/drawing/2014/main" id="{FF82E317-29EF-5749-920F-5924C9DE28F6}"/>
                  </a:ext>
                </a:extLst>
              </p:cNvPr>
              <p:cNvSpPr>
                <a:spLocks/>
              </p:cNvSpPr>
              <p:nvPr/>
            </p:nvSpPr>
            <p:spPr bwMode="auto">
              <a:xfrm>
                <a:off x="3904717" y="4007929"/>
                <a:ext cx="100399" cy="96927"/>
              </a:xfrm>
              <a:custGeom>
                <a:avLst/>
                <a:gdLst>
                  <a:gd name="T0" fmla="*/ 41 w 41"/>
                  <a:gd name="T1" fmla="*/ 20 h 41"/>
                  <a:gd name="T2" fmla="*/ 35 w 41"/>
                  <a:gd name="T3" fmla="*/ 35 h 41"/>
                  <a:gd name="T4" fmla="*/ 21 w 41"/>
                  <a:gd name="T5" fmla="*/ 41 h 41"/>
                  <a:gd name="T6" fmla="*/ 6 w 41"/>
                  <a:gd name="T7" fmla="*/ 35 h 41"/>
                  <a:gd name="T8" fmla="*/ 0 w 41"/>
                  <a:gd name="T9" fmla="*/ 20 h 41"/>
                  <a:gd name="T10" fmla="*/ 6 w 41"/>
                  <a:gd name="T11" fmla="*/ 6 h 41"/>
                  <a:gd name="T12" fmla="*/ 21 w 41"/>
                  <a:gd name="T13" fmla="*/ 0 h 41"/>
                  <a:gd name="T14" fmla="*/ 35 w 41"/>
                  <a:gd name="T15" fmla="*/ 6 h 41"/>
                  <a:gd name="T16" fmla="*/ 41 w 41"/>
                  <a:gd name="T1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41" y="20"/>
                    </a:moveTo>
                    <a:cubicBezTo>
                      <a:pt x="41" y="26"/>
                      <a:pt x="39" y="31"/>
                      <a:pt x="35" y="35"/>
                    </a:cubicBezTo>
                    <a:cubicBezTo>
                      <a:pt x="31" y="39"/>
                      <a:pt x="26" y="41"/>
                      <a:pt x="21" y="41"/>
                    </a:cubicBezTo>
                    <a:cubicBezTo>
                      <a:pt x="15" y="41"/>
                      <a:pt x="10" y="39"/>
                      <a:pt x="6" y="35"/>
                    </a:cubicBezTo>
                    <a:cubicBezTo>
                      <a:pt x="2" y="31"/>
                      <a:pt x="0" y="26"/>
                      <a:pt x="0" y="20"/>
                    </a:cubicBezTo>
                    <a:cubicBezTo>
                      <a:pt x="0" y="15"/>
                      <a:pt x="2" y="10"/>
                      <a:pt x="6" y="6"/>
                    </a:cubicBezTo>
                    <a:cubicBezTo>
                      <a:pt x="10" y="2"/>
                      <a:pt x="15" y="0"/>
                      <a:pt x="21" y="0"/>
                    </a:cubicBezTo>
                    <a:cubicBezTo>
                      <a:pt x="26" y="0"/>
                      <a:pt x="31" y="2"/>
                      <a:pt x="35" y="6"/>
                    </a:cubicBezTo>
                    <a:cubicBezTo>
                      <a:pt x="39" y="10"/>
                      <a:pt x="41" y="15"/>
                      <a:pt x="41" y="20"/>
                    </a:cubicBezTo>
                    <a:close/>
                  </a:path>
                </a:pathLst>
              </a:custGeom>
              <a:solidFill>
                <a:srgbClr val="FFC000"/>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2" name="iŝľîḓé">
                <a:extLst>
                  <a:ext uri="{FF2B5EF4-FFF2-40B4-BE49-F238E27FC236}">
                    <a16:creationId xmlns:a16="http://schemas.microsoft.com/office/drawing/2014/main" id="{EB9E6327-6E3D-C645-8B93-168B0B647019}"/>
                  </a:ext>
                </a:extLst>
              </p:cNvPr>
              <p:cNvSpPr>
                <a:spLocks/>
              </p:cNvSpPr>
              <p:nvPr/>
            </p:nvSpPr>
            <p:spPr bwMode="auto">
              <a:xfrm>
                <a:off x="4193796" y="4366212"/>
                <a:ext cx="100399" cy="100388"/>
              </a:xfrm>
              <a:custGeom>
                <a:avLst/>
                <a:gdLst>
                  <a:gd name="T0" fmla="*/ 35 w 41"/>
                  <a:gd name="T1" fmla="*/ 6 h 41"/>
                  <a:gd name="T2" fmla="*/ 41 w 41"/>
                  <a:gd name="T3" fmla="*/ 20 h 41"/>
                  <a:gd name="T4" fmla="*/ 35 w 41"/>
                  <a:gd name="T5" fmla="*/ 35 h 41"/>
                  <a:gd name="T6" fmla="*/ 21 w 41"/>
                  <a:gd name="T7" fmla="*/ 41 h 41"/>
                  <a:gd name="T8" fmla="*/ 6 w 41"/>
                  <a:gd name="T9" fmla="*/ 35 h 41"/>
                  <a:gd name="T10" fmla="*/ 0 w 41"/>
                  <a:gd name="T11" fmla="*/ 20 h 41"/>
                  <a:gd name="T12" fmla="*/ 6 w 41"/>
                  <a:gd name="T13" fmla="*/ 6 h 41"/>
                  <a:gd name="T14" fmla="*/ 21 w 41"/>
                  <a:gd name="T15" fmla="*/ 0 h 41"/>
                  <a:gd name="T16" fmla="*/ 35 w 41"/>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35" y="6"/>
                    </a:moveTo>
                    <a:cubicBezTo>
                      <a:pt x="39" y="10"/>
                      <a:pt x="41" y="15"/>
                      <a:pt x="41" y="20"/>
                    </a:cubicBezTo>
                    <a:cubicBezTo>
                      <a:pt x="41" y="26"/>
                      <a:pt x="39" y="31"/>
                      <a:pt x="35" y="35"/>
                    </a:cubicBezTo>
                    <a:cubicBezTo>
                      <a:pt x="31" y="39"/>
                      <a:pt x="26" y="41"/>
                      <a:pt x="21" y="41"/>
                    </a:cubicBezTo>
                    <a:cubicBezTo>
                      <a:pt x="15" y="41"/>
                      <a:pt x="10" y="39"/>
                      <a:pt x="6" y="35"/>
                    </a:cubicBezTo>
                    <a:cubicBezTo>
                      <a:pt x="2" y="31"/>
                      <a:pt x="0" y="26"/>
                      <a:pt x="0" y="20"/>
                    </a:cubicBezTo>
                    <a:cubicBezTo>
                      <a:pt x="0" y="15"/>
                      <a:pt x="2" y="10"/>
                      <a:pt x="6" y="6"/>
                    </a:cubicBezTo>
                    <a:cubicBezTo>
                      <a:pt x="10" y="2"/>
                      <a:pt x="15" y="0"/>
                      <a:pt x="21" y="0"/>
                    </a:cubicBezTo>
                    <a:cubicBezTo>
                      <a:pt x="26" y="0"/>
                      <a:pt x="31" y="2"/>
                      <a:pt x="35" y="6"/>
                    </a:cubicBezTo>
                    <a:close/>
                  </a:path>
                </a:pathLst>
              </a:custGeom>
              <a:solidFill>
                <a:srgbClr val="70AD47"/>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3" name="íşľíḍe">
                <a:extLst>
                  <a:ext uri="{FF2B5EF4-FFF2-40B4-BE49-F238E27FC236}">
                    <a16:creationId xmlns:a16="http://schemas.microsoft.com/office/drawing/2014/main" id="{0D891F52-4022-D846-87C3-F50D8D7D287B}"/>
                  </a:ext>
                </a:extLst>
              </p:cNvPr>
              <p:cNvSpPr>
                <a:spLocks/>
              </p:cNvSpPr>
              <p:nvPr/>
            </p:nvSpPr>
            <p:spPr bwMode="auto">
              <a:xfrm>
                <a:off x="4522689" y="4366212"/>
                <a:ext cx="98668" cy="100388"/>
              </a:xfrm>
              <a:custGeom>
                <a:avLst/>
                <a:gdLst>
                  <a:gd name="T0" fmla="*/ 0 w 41"/>
                  <a:gd name="T1" fmla="*/ 20 h 41"/>
                  <a:gd name="T2" fmla="*/ 6 w 41"/>
                  <a:gd name="T3" fmla="*/ 6 h 41"/>
                  <a:gd name="T4" fmla="*/ 21 w 41"/>
                  <a:gd name="T5" fmla="*/ 0 h 41"/>
                  <a:gd name="T6" fmla="*/ 35 w 41"/>
                  <a:gd name="T7" fmla="*/ 6 h 41"/>
                  <a:gd name="T8" fmla="*/ 41 w 41"/>
                  <a:gd name="T9" fmla="*/ 20 h 41"/>
                  <a:gd name="T10" fmla="*/ 35 w 41"/>
                  <a:gd name="T11" fmla="*/ 35 h 41"/>
                  <a:gd name="T12" fmla="*/ 21 w 41"/>
                  <a:gd name="T13" fmla="*/ 41 h 41"/>
                  <a:gd name="T14" fmla="*/ 6 w 41"/>
                  <a:gd name="T15" fmla="*/ 35 h 41"/>
                  <a:gd name="T16" fmla="*/ 0 w 41"/>
                  <a:gd name="T1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0" y="20"/>
                    </a:moveTo>
                    <a:cubicBezTo>
                      <a:pt x="0" y="15"/>
                      <a:pt x="2" y="10"/>
                      <a:pt x="6" y="6"/>
                    </a:cubicBezTo>
                    <a:cubicBezTo>
                      <a:pt x="10" y="2"/>
                      <a:pt x="15" y="0"/>
                      <a:pt x="21" y="0"/>
                    </a:cubicBezTo>
                    <a:cubicBezTo>
                      <a:pt x="26" y="0"/>
                      <a:pt x="31" y="2"/>
                      <a:pt x="35" y="6"/>
                    </a:cubicBezTo>
                    <a:cubicBezTo>
                      <a:pt x="39" y="10"/>
                      <a:pt x="41" y="15"/>
                      <a:pt x="41" y="20"/>
                    </a:cubicBezTo>
                    <a:cubicBezTo>
                      <a:pt x="41" y="26"/>
                      <a:pt x="39" y="31"/>
                      <a:pt x="35" y="35"/>
                    </a:cubicBezTo>
                    <a:cubicBezTo>
                      <a:pt x="31" y="39"/>
                      <a:pt x="26" y="41"/>
                      <a:pt x="21" y="41"/>
                    </a:cubicBezTo>
                    <a:cubicBezTo>
                      <a:pt x="15" y="41"/>
                      <a:pt x="10" y="39"/>
                      <a:pt x="6" y="35"/>
                    </a:cubicBezTo>
                    <a:cubicBezTo>
                      <a:pt x="2" y="31"/>
                      <a:pt x="0" y="26"/>
                      <a:pt x="0" y="20"/>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44" name="ïṥḻiďè">
                <a:extLst>
                  <a:ext uri="{FF2B5EF4-FFF2-40B4-BE49-F238E27FC236}">
                    <a16:creationId xmlns:a16="http://schemas.microsoft.com/office/drawing/2014/main" id="{13B780F0-ABAF-4E45-B68B-AB47A503973C}"/>
                  </a:ext>
                </a:extLst>
              </p:cNvPr>
              <p:cNvSpPr>
                <a:spLocks/>
              </p:cNvSpPr>
              <p:nvPr/>
            </p:nvSpPr>
            <p:spPr bwMode="auto">
              <a:xfrm>
                <a:off x="5640922" y="3194438"/>
                <a:ext cx="107323" cy="107312"/>
              </a:xfrm>
              <a:custGeom>
                <a:avLst/>
                <a:gdLst>
                  <a:gd name="T0" fmla="*/ 6 w 44"/>
                  <a:gd name="T1" fmla="*/ 37 h 44"/>
                  <a:gd name="T2" fmla="*/ 0 w 44"/>
                  <a:gd name="T3" fmla="*/ 22 h 44"/>
                  <a:gd name="T4" fmla="*/ 6 w 44"/>
                  <a:gd name="T5" fmla="*/ 6 h 44"/>
                  <a:gd name="T6" fmla="*/ 22 w 44"/>
                  <a:gd name="T7" fmla="*/ 0 h 44"/>
                  <a:gd name="T8" fmla="*/ 38 w 44"/>
                  <a:gd name="T9" fmla="*/ 6 h 44"/>
                  <a:gd name="T10" fmla="*/ 44 w 44"/>
                  <a:gd name="T11" fmla="*/ 22 h 44"/>
                  <a:gd name="T12" fmla="*/ 38 w 44"/>
                  <a:gd name="T13" fmla="*/ 37 h 44"/>
                  <a:gd name="T14" fmla="*/ 22 w 44"/>
                  <a:gd name="T15" fmla="*/ 44 h 44"/>
                  <a:gd name="T16" fmla="*/ 6 w 44"/>
                  <a:gd name="T1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6" y="37"/>
                    </a:moveTo>
                    <a:cubicBezTo>
                      <a:pt x="2" y="33"/>
                      <a:pt x="0" y="28"/>
                      <a:pt x="0" y="22"/>
                    </a:cubicBezTo>
                    <a:cubicBezTo>
                      <a:pt x="0" y="16"/>
                      <a:pt x="2" y="11"/>
                      <a:pt x="6" y="6"/>
                    </a:cubicBezTo>
                    <a:cubicBezTo>
                      <a:pt x="11" y="2"/>
                      <a:pt x="16" y="0"/>
                      <a:pt x="22" y="0"/>
                    </a:cubicBezTo>
                    <a:cubicBezTo>
                      <a:pt x="28" y="0"/>
                      <a:pt x="33" y="2"/>
                      <a:pt x="38" y="6"/>
                    </a:cubicBezTo>
                    <a:cubicBezTo>
                      <a:pt x="42" y="11"/>
                      <a:pt x="44" y="16"/>
                      <a:pt x="44" y="22"/>
                    </a:cubicBezTo>
                    <a:cubicBezTo>
                      <a:pt x="44" y="28"/>
                      <a:pt x="42" y="33"/>
                      <a:pt x="38" y="37"/>
                    </a:cubicBezTo>
                    <a:cubicBezTo>
                      <a:pt x="33" y="42"/>
                      <a:pt x="28" y="44"/>
                      <a:pt x="22" y="44"/>
                    </a:cubicBezTo>
                    <a:cubicBezTo>
                      <a:pt x="16" y="44"/>
                      <a:pt x="11" y="42"/>
                      <a:pt x="6" y="37"/>
                    </a:cubicBezTo>
                    <a:close/>
                  </a:path>
                </a:pathLst>
              </a:custGeom>
              <a:solidFill>
                <a:srgbClr val="70AD47"/>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5" name="îsļïḓe">
                <a:extLst>
                  <a:ext uri="{FF2B5EF4-FFF2-40B4-BE49-F238E27FC236}">
                    <a16:creationId xmlns:a16="http://schemas.microsoft.com/office/drawing/2014/main" id="{F3707B2C-CCC3-2F4E-80DF-9E4AC28E50CD}"/>
                  </a:ext>
                </a:extLst>
              </p:cNvPr>
              <p:cNvSpPr>
                <a:spLocks/>
              </p:cNvSpPr>
              <p:nvPr/>
            </p:nvSpPr>
            <p:spPr bwMode="auto">
              <a:xfrm>
                <a:off x="5400312" y="2372291"/>
                <a:ext cx="145405" cy="145390"/>
              </a:xfrm>
              <a:custGeom>
                <a:avLst/>
                <a:gdLst>
                  <a:gd name="T0" fmla="*/ 9 w 60"/>
                  <a:gd name="T1" fmla="*/ 51 h 60"/>
                  <a:gd name="T2" fmla="*/ 0 w 60"/>
                  <a:gd name="T3" fmla="*/ 30 h 60"/>
                  <a:gd name="T4" fmla="*/ 9 w 60"/>
                  <a:gd name="T5" fmla="*/ 8 h 60"/>
                  <a:gd name="T6" fmla="*/ 30 w 60"/>
                  <a:gd name="T7" fmla="*/ 0 h 60"/>
                  <a:gd name="T8" fmla="*/ 51 w 60"/>
                  <a:gd name="T9" fmla="*/ 8 h 60"/>
                  <a:gd name="T10" fmla="*/ 60 w 60"/>
                  <a:gd name="T11" fmla="*/ 30 h 60"/>
                  <a:gd name="T12" fmla="*/ 51 w 60"/>
                  <a:gd name="T13" fmla="*/ 51 h 60"/>
                  <a:gd name="T14" fmla="*/ 30 w 60"/>
                  <a:gd name="T15" fmla="*/ 60 h 60"/>
                  <a:gd name="T16" fmla="*/ 9 w 60"/>
                  <a:gd name="T1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9" y="51"/>
                    </a:moveTo>
                    <a:cubicBezTo>
                      <a:pt x="3" y="45"/>
                      <a:pt x="0" y="38"/>
                      <a:pt x="0" y="30"/>
                    </a:cubicBezTo>
                    <a:cubicBezTo>
                      <a:pt x="0" y="22"/>
                      <a:pt x="3" y="14"/>
                      <a:pt x="9" y="8"/>
                    </a:cubicBezTo>
                    <a:cubicBezTo>
                      <a:pt x="15" y="3"/>
                      <a:pt x="22" y="0"/>
                      <a:pt x="30" y="0"/>
                    </a:cubicBezTo>
                    <a:cubicBezTo>
                      <a:pt x="38" y="0"/>
                      <a:pt x="45" y="3"/>
                      <a:pt x="51" y="8"/>
                    </a:cubicBezTo>
                    <a:cubicBezTo>
                      <a:pt x="57" y="14"/>
                      <a:pt x="60" y="22"/>
                      <a:pt x="60" y="30"/>
                    </a:cubicBezTo>
                    <a:cubicBezTo>
                      <a:pt x="60" y="38"/>
                      <a:pt x="57" y="45"/>
                      <a:pt x="51" y="51"/>
                    </a:cubicBezTo>
                    <a:cubicBezTo>
                      <a:pt x="45" y="57"/>
                      <a:pt x="38" y="60"/>
                      <a:pt x="30" y="60"/>
                    </a:cubicBezTo>
                    <a:cubicBezTo>
                      <a:pt x="22" y="60"/>
                      <a:pt x="15" y="57"/>
                      <a:pt x="9" y="51"/>
                    </a:cubicBezTo>
                    <a:close/>
                  </a:path>
                </a:pathLst>
              </a:custGeom>
              <a:solidFill>
                <a:srgbClr val="4472C4"/>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6" name="ïṣ1ïḍè">
                <a:extLst>
                  <a:ext uri="{FF2B5EF4-FFF2-40B4-BE49-F238E27FC236}">
                    <a16:creationId xmlns:a16="http://schemas.microsoft.com/office/drawing/2014/main" id="{FE9FC0F7-C84F-2947-A211-698C6B4A433A}"/>
                  </a:ext>
                </a:extLst>
              </p:cNvPr>
              <p:cNvSpPr>
                <a:spLocks/>
              </p:cNvSpPr>
              <p:nvPr/>
            </p:nvSpPr>
            <p:spPr bwMode="auto">
              <a:xfrm>
                <a:off x="4600584" y="2185360"/>
                <a:ext cx="204259" cy="202508"/>
              </a:xfrm>
              <a:custGeom>
                <a:avLst/>
                <a:gdLst>
                  <a:gd name="T0" fmla="*/ 72 w 84"/>
                  <a:gd name="T1" fmla="*/ 12 h 84"/>
                  <a:gd name="T2" fmla="*/ 84 w 84"/>
                  <a:gd name="T3" fmla="*/ 42 h 84"/>
                  <a:gd name="T4" fmla="*/ 72 w 84"/>
                  <a:gd name="T5" fmla="*/ 71 h 84"/>
                  <a:gd name="T6" fmla="*/ 42 w 84"/>
                  <a:gd name="T7" fmla="*/ 84 h 84"/>
                  <a:gd name="T8" fmla="*/ 12 w 84"/>
                  <a:gd name="T9" fmla="*/ 71 h 84"/>
                  <a:gd name="T10" fmla="*/ 0 w 84"/>
                  <a:gd name="T11" fmla="*/ 42 h 84"/>
                  <a:gd name="T12" fmla="*/ 12 w 84"/>
                  <a:gd name="T13" fmla="*/ 12 h 84"/>
                  <a:gd name="T14" fmla="*/ 42 w 84"/>
                  <a:gd name="T15" fmla="*/ 0 h 84"/>
                  <a:gd name="T16" fmla="*/ 72 w 84"/>
                  <a:gd name="T17"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72" y="12"/>
                    </a:moveTo>
                    <a:cubicBezTo>
                      <a:pt x="80" y="20"/>
                      <a:pt x="84" y="30"/>
                      <a:pt x="84" y="42"/>
                    </a:cubicBezTo>
                    <a:cubicBezTo>
                      <a:pt x="84" y="53"/>
                      <a:pt x="80" y="63"/>
                      <a:pt x="72" y="71"/>
                    </a:cubicBezTo>
                    <a:cubicBezTo>
                      <a:pt x="64" y="80"/>
                      <a:pt x="54" y="84"/>
                      <a:pt x="42" y="84"/>
                    </a:cubicBezTo>
                    <a:cubicBezTo>
                      <a:pt x="31" y="84"/>
                      <a:pt x="21" y="80"/>
                      <a:pt x="12" y="71"/>
                    </a:cubicBezTo>
                    <a:cubicBezTo>
                      <a:pt x="4" y="63"/>
                      <a:pt x="0" y="53"/>
                      <a:pt x="0" y="42"/>
                    </a:cubicBezTo>
                    <a:cubicBezTo>
                      <a:pt x="0" y="30"/>
                      <a:pt x="4" y="20"/>
                      <a:pt x="12" y="12"/>
                    </a:cubicBezTo>
                    <a:cubicBezTo>
                      <a:pt x="21" y="4"/>
                      <a:pt x="31" y="0"/>
                      <a:pt x="42" y="0"/>
                    </a:cubicBezTo>
                    <a:cubicBezTo>
                      <a:pt x="54" y="0"/>
                      <a:pt x="64" y="4"/>
                      <a:pt x="72" y="12"/>
                    </a:cubicBezTo>
                    <a:close/>
                  </a:path>
                </a:pathLst>
              </a:custGeom>
              <a:solidFill>
                <a:srgbClr val="70AD47"/>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7" name="ïŝḷide">
                <a:extLst>
                  <a:ext uri="{FF2B5EF4-FFF2-40B4-BE49-F238E27FC236}">
                    <a16:creationId xmlns:a16="http://schemas.microsoft.com/office/drawing/2014/main" id="{66565DB4-FB8D-8A40-8A2C-39F11A27EA99}"/>
                  </a:ext>
                </a:extLst>
              </p:cNvPr>
              <p:cNvSpPr>
                <a:spLocks/>
              </p:cNvSpPr>
              <p:nvPr/>
            </p:nvSpPr>
            <p:spPr bwMode="auto">
              <a:xfrm>
                <a:off x="3960109" y="2330750"/>
                <a:ext cx="202528" cy="202508"/>
              </a:xfrm>
              <a:custGeom>
                <a:avLst/>
                <a:gdLst>
                  <a:gd name="T0" fmla="*/ 84 w 84"/>
                  <a:gd name="T1" fmla="*/ 42 h 84"/>
                  <a:gd name="T2" fmla="*/ 72 w 84"/>
                  <a:gd name="T3" fmla="*/ 71 h 84"/>
                  <a:gd name="T4" fmla="*/ 42 w 84"/>
                  <a:gd name="T5" fmla="*/ 84 h 84"/>
                  <a:gd name="T6" fmla="*/ 12 w 84"/>
                  <a:gd name="T7" fmla="*/ 71 h 84"/>
                  <a:gd name="T8" fmla="*/ 0 w 84"/>
                  <a:gd name="T9" fmla="*/ 42 h 84"/>
                  <a:gd name="T10" fmla="*/ 12 w 84"/>
                  <a:gd name="T11" fmla="*/ 12 h 84"/>
                  <a:gd name="T12" fmla="*/ 42 w 84"/>
                  <a:gd name="T13" fmla="*/ 0 h 84"/>
                  <a:gd name="T14" fmla="*/ 72 w 84"/>
                  <a:gd name="T15" fmla="*/ 12 h 84"/>
                  <a:gd name="T16" fmla="*/ 84 w 84"/>
                  <a:gd name="T17" fmla="*/ 4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42"/>
                    </a:moveTo>
                    <a:cubicBezTo>
                      <a:pt x="84" y="53"/>
                      <a:pt x="80" y="63"/>
                      <a:pt x="72" y="71"/>
                    </a:cubicBezTo>
                    <a:cubicBezTo>
                      <a:pt x="64" y="80"/>
                      <a:pt x="54" y="84"/>
                      <a:pt x="42" y="84"/>
                    </a:cubicBezTo>
                    <a:cubicBezTo>
                      <a:pt x="31" y="84"/>
                      <a:pt x="21" y="80"/>
                      <a:pt x="12" y="71"/>
                    </a:cubicBezTo>
                    <a:cubicBezTo>
                      <a:pt x="4" y="63"/>
                      <a:pt x="0" y="53"/>
                      <a:pt x="0" y="42"/>
                    </a:cubicBezTo>
                    <a:cubicBezTo>
                      <a:pt x="0" y="30"/>
                      <a:pt x="4" y="20"/>
                      <a:pt x="12" y="12"/>
                    </a:cubicBezTo>
                    <a:cubicBezTo>
                      <a:pt x="21" y="4"/>
                      <a:pt x="31" y="0"/>
                      <a:pt x="42" y="0"/>
                    </a:cubicBezTo>
                    <a:cubicBezTo>
                      <a:pt x="54" y="0"/>
                      <a:pt x="64" y="4"/>
                      <a:pt x="72" y="12"/>
                    </a:cubicBezTo>
                    <a:cubicBezTo>
                      <a:pt x="80" y="20"/>
                      <a:pt x="84" y="30"/>
                      <a:pt x="84" y="42"/>
                    </a:cubicBezTo>
                    <a:close/>
                  </a:path>
                </a:pathLst>
              </a:custGeom>
              <a:solidFill>
                <a:srgbClr val="FFC000"/>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8" name="îṣḻíḑê">
                <a:extLst>
                  <a:ext uri="{FF2B5EF4-FFF2-40B4-BE49-F238E27FC236}">
                    <a16:creationId xmlns:a16="http://schemas.microsoft.com/office/drawing/2014/main" id="{ACDE10A3-2187-D941-BF42-4EE9AB72D604}"/>
                  </a:ext>
                </a:extLst>
              </p:cNvPr>
              <p:cNvSpPr>
                <a:spLocks/>
              </p:cNvSpPr>
              <p:nvPr/>
            </p:nvSpPr>
            <p:spPr bwMode="auto">
              <a:xfrm>
                <a:off x="3349062" y="2467487"/>
                <a:ext cx="148867" cy="147120"/>
              </a:xfrm>
              <a:custGeom>
                <a:avLst/>
                <a:gdLst>
                  <a:gd name="T0" fmla="*/ 9 w 61"/>
                  <a:gd name="T1" fmla="*/ 52 h 61"/>
                  <a:gd name="T2" fmla="*/ 0 w 61"/>
                  <a:gd name="T3" fmla="*/ 30 h 61"/>
                  <a:gd name="T4" fmla="*/ 9 w 61"/>
                  <a:gd name="T5" fmla="*/ 8 h 61"/>
                  <a:gd name="T6" fmla="*/ 31 w 61"/>
                  <a:gd name="T7" fmla="*/ 0 h 61"/>
                  <a:gd name="T8" fmla="*/ 52 w 61"/>
                  <a:gd name="T9" fmla="*/ 8 h 61"/>
                  <a:gd name="T10" fmla="*/ 61 w 61"/>
                  <a:gd name="T11" fmla="*/ 30 h 61"/>
                  <a:gd name="T12" fmla="*/ 52 w 61"/>
                  <a:gd name="T13" fmla="*/ 52 h 61"/>
                  <a:gd name="T14" fmla="*/ 31 w 61"/>
                  <a:gd name="T15" fmla="*/ 61 h 61"/>
                  <a:gd name="T16" fmla="*/ 9 w 61"/>
                  <a:gd name="T1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9" y="52"/>
                    </a:moveTo>
                    <a:cubicBezTo>
                      <a:pt x="3" y="46"/>
                      <a:pt x="0" y="39"/>
                      <a:pt x="0" y="30"/>
                    </a:cubicBezTo>
                    <a:cubicBezTo>
                      <a:pt x="0" y="22"/>
                      <a:pt x="3" y="15"/>
                      <a:pt x="9" y="8"/>
                    </a:cubicBezTo>
                    <a:cubicBezTo>
                      <a:pt x="15" y="3"/>
                      <a:pt x="22" y="0"/>
                      <a:pt x="31" y="0"/>
                    </a:cubicBezTo>
                    <a:cubicBezTo>
                      <a:pt x="39" y="0"/>
                      <a:pt x="46" y="3"/>
                      <a:pt x="52" y="8"/>
                    </a:cubicBezTo>
                    <a:cubicBezTo>
                      <a:pt x="58" y="15"/>
                      <a:pt x="61" y="22"/>
                      <a:pt x="61" y="30"/>
                    </a:cubicBezTo>
                    <a:cubicBezTo>
                      <a:pt x="61" y="39"/>
                      <a:pt x="58" y="46"/>
                      <a:pt x="52" y="52"/>
                    </a:cubicBezTo>
                    <a:cubicBezTo>
                      <a:pt x="46" y="58"/>
                      <a:pt x="39" y="61"/>
                      <a:pt x="31" y="61"/>
                    </a:cubicBezTo>
                    <a:cubicBezTo>
                      <a:pt x="22" y="61"/>
                      <a:pt x="15" y="58"/>
                      <a:pt x="9" y="52"/>
                    </a:cubicBezTo>
                    <a:close/>
                  </a:path>
                </a:pathLst>
              </a:custGeom>
              <a:solidFill>
                <a:srgbClr val="A5A5A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49" name="íṡḻidé">
                <a:extLst>
                  <a:ext uri="{FF2B5EF4-FFF2-40B4-BE49-F238E27FC236}">
                    <a16:creationId xmlns:a16="http://schemas.microsoft.com/office/drawing/2014/main" id="{D6F93BD4-EA30-5B46-A5F3-7011715B27F9}"/>
                  </a:ext>
                </a:extLst>
              </p:cNvPr>
              <p:cNvSpPr>
                <a:spLocks/>
              </p:cNvSpPr>
              <p:nvPr/>
            </p:nvSpPr>
            <p:spPr bwMode="auto">
              <a:xfrm>
                <a:off x="4465565" y="2628454"/>
                <a:ext cx="205990" cy="202508"/>
              </a:xfrm>
              <a:custGeom>
                <a:avLst/>
                <a:gdLst>
                  <a:gd name="T0" fmla="*/ 12 w 84"/>
                  <a:gd name="T1" fmla="*/ 71 h 84"/>
                  <a:gd name="T2" fmla="*/ 0 w 84"/>
                  <a:gd name="T3" fmla="*/ 42 h 84"/>
                  <a:gd name="T4" fmla="*/ 12 w 84"/>
                  <a:gd name="T5" fmla="*/ 12 h 84"/>
                  <a:gd name="T6" fmla="*/ 42 w 84"/>
                  <a:gd name="T7" fmla="*/ 0 h 84"/>
                  <a:gd name="T8" fmla="*/ 72 w 84"/>
                  <a:gd name="T9" fmla="*/ 12 h 84"/>
                  <a:gd name="T10" fmla="*/ 84 w 84"/>
                  <a:gd name="T11" fmla="*/ 42 h 84"/>
                  <a:gd name="T12" fmla="*/ 72 w 84"/>
                  <a:gd name="T13" fmla="*/ 71 h 84"/>
                  <a:gd name="T14" fmla="*/ 42 w 84"/>
                  <a:gd name="T15" fmla="*/ 84 h 84"/>
                  <a:gd name="T16" fmla="*/ 12 w 84"/>
                  <a:gd name="T17"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12" y="71"/>
                    </a:moveTo>
                    <a:cubicBezTo>
                      <a:pt x="4" y="63"/>
                      <a:pt x="0" y="53"/>
                      <a:pt x="0" y="42"/>
                    </a:cubicBezTo>
                    <a:cubicBezTo>
                      <a:pt x="0" y="30"/>
                      <a:pt x="4" y="20"/>
                      <a:pt x="12" y="12"/>
                    </a:cubicBezTo>
                    <a:cubicBezTo>
                      <a:pt x="21" y="4"/>
                      <a:pt x="31" y="0"/>
                      <a:pt x="42" y="0"/>
                    </a:cubicBezTo>
                    <a:cubicBezTo>
                      <a:pt x="54" y="0"/>
                      <a:pt x="64" y="4"/>
                      <a:pt x="72" y="12"/>
                    </a:cubicBezTo>
                    <a:cubicBezTo>
                      <a:pt x="80" y="20"/>
                      <a:pt x="84" y="30"/>
                      <a:pt x="84" y="42"/>
                    </a:cubicBezTo>
                    <a:cubicBezTo>
                      <a:pt x="84" y="53"/>
                      <a:pt x="80" y="63"/>
                      <a:pt x="72" y="71"/>
                    </a:cubicBezTo>
                    <a:cubicBezTo>
                      <a:pt x="64" y="80"/>
                      <a:pt x="54" y="84"/>
                      <a:pt x="42" y="84"/>
                    </a:cubicBezTo>
                    <a:cubicBezTo>
                      <a:pt x="31" y="84"/>
                      <a:pt x="21" y="80"/>
                      <a:pt x="12" y="71"/>
                    </a:cubicBezTo>
                    <a:close/>
                  </a:path>
                </a:pathLst>
              </a:custGeom>
              <a:solidFill>
                <a:srgbClr val="5B9BD5"/>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endParaRPr lang="en-US" altLang="zh-CN" dirty="0">
                  <a:latin typeface="宋体" charset="-122"/>
                  <a:sym typeface="Calibri" pitchFamily="34" charset="0"/>
                </a:endParaRPr>
              </a:p>
            </p:txBody>
          </p:sp>
          <p:sp>
            <p:nvSpPr>
              <p:cNvPr id="50" name="íṡľiḍè">
                <a:extLst>
                  <a:ext uri="{FF2B5EF4-FFF2-40B4-BE49-F238E27FC236}">
                    <a16:creationId xmlns:a16="http://schemas.microsoft.com/office/drawing/2014/main" id="{4EED0951-73F8-7843-ACD7-B230B0D8F1DA}"/>
                  </a:ext>
                </a:extLst>
              </p:cNvPr>
              <p:cNvSpPr>
                <a:spLocks/>
              </p:cNvSpPr>
              <p:nvPr/>
            </p:nvSpPr>
            <p:spPr bwMode="auto">
              <a:xfrm>
                <a:off x="3882214" y="4359288"/>
                <a:ext cx="114247" cy="114235"/>
              </a:xfrm>
              <a:custGeom>
                <a:avLst/>
                <a:gdLst>
                  <a:gd name="T0" fmla="*/ 47 w 47"/>
                  <a:gd name="T1" fmla="*/ 23 h 47"/>
                  <a:gd name="T2" fmla="*/ 40 w 47"/>
                  <a:gd name="T3" fmla="*/ 40 h 47"/>
                  <a:gd name="T4" fmla="*/ 24 w 47"/>
                  <a:gd name="T5" fmla="*/ 47 h 47"/>
                  <a:gd name="T6" fmla="*/ 7 w 47"/>
                  <a:gd name="T7" fmla="*/ 40 h 47"/>
                  <a:gd name="T8" fmla="*/ 0 w 47"/>
                  <a:gd name="T9" fmla="*/ 23 h 47"/>
                  <a:gd name="T10" fmla="*/ 7 w 47"/>
                  <a:gd name="T11" fmla="*/ 6 h 47"/>
                  <a:gd name="T12" fmla="*/ 24 w 47"/>
                  <a:gd name="T13" fmla="*/ 0 h 47"/>
                  <a:gd name="T14" fmla="*/ 40 w 47"/>
                  <a:gd name="T15" fmla="*/ 6 h 47"/>
                  <a:gd name="T16" fmla="*/ 47 w 47"/>
                  <a:gd name="T1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47" y="23"/>
                    </a:moveTo>
                    <a:cubicBezTo>
                      <a:pt x="47" y="30"/>
                      <a:pt x="45" y="35"/>
                      <a:pt x="40" y="40"/>
                    </a:cubicBezTo>
                    <a:cubicBezTo>
                      <a:pt x="35" y="45"/>
                      <a:pt x="30" y="47"/>
                      <a:pt x="24" y="47"/>
                    </a:cubicBezTo>
                    <a:cubicBezTo>
                      <a:pt x="17" y="47"/>
                      <a:pt x="11" y="45"/>
                      <a:pt x="7" y="40"/>
                    </a:cubicBezTo>
                    <a:cubicBezTo>
                      <a:pt x="2" y="35"/>
                      <a:pt x="0" y="30"/>
                      <a:pt x="0" y="23"/>
                    </a:cubicBezTo>
                    <a:cubicBezTo>
                      <a:pt x="0" y="17"/>
                      <a:pt x="2" y="11"/>
                      <a:pt x="7" y="6"/>
                    </a:cubicBezTo>
                    <a:cubicBezTo>
                      <a:pt x="11" y="2"/>
                      <a:pt x="17" y="0"/>
                      <a:pt x="24" y="0"/>
                    </a:cubicBezTo>
                    <a:cubicBezTo>
                      <a:pt x="30" y="0"/>
                      <a:pt x="35" y="2"/>
                      <a:pt x="40" y="6"/>
                    </a:cubicBezTo>
                    <a:cubicBezTo>
                      <a:pt x="45" y="11"/>
                      <a:pt x="47" y="17"/>
                      <a:pt x="47" y="23"/>
                    </a:cubicBezTo>
                    <a:close/>
                  </a:path>
                </a:pathLst>
              </a:custGeom>
              <a:solidFill>
                <a:srgbClr val="4472C4"/>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grpSp>
        <p:sp>
          <p:nvSpPr>
            <p:cNvPr id="10" name="iś1íḓe">
              <a:extLst>
                <a:ext uri="{FF2B5EF4-FFF2-40B4-BE49-F238E27FC236}">
                  <a16:creationId xmlns:a16="http://schemas.microsoft.com/office/drawing/2014/main" id="{779207CC-476F-8C48-A1A4-96166A8B5E1C}"/>
                </a:ext>
              </a:extLst>
            </p:cNvPr>
            <p:cNvSpPr>
              <a:spLocks/>
            </p:cNvSpPr>
            <p:nvPr/>
          </p:nvSpPr>
          <p:spPr bwMode="auto">
            <a:xfrm>
              <a:off x="3793561" y="1200035"/>
              <a:ext cx="4488084" cy="4489494"/>
            </a:xfrm>
            <a:custGeom>
              <a:avLst/>
              <a:gdLst>
                <a:gd name="T0" fmla="*/ 3262950 w 6525900"/>
                <a:gd name="T1" fmla="*/ 0 h 6528598"/>
                <a:gd name="T2" fmla="*/ 6525900 w 6525900"/>
                <a:gd name="T3" fmla="*/ 3264294 h 6528598"/>
                <a:gd name="T4" fmla="*/ 3262956 w 6525900"/>
                <a:gd name="T5" fmla="*/ 6528598 h 6528598"/>
                <a:gd name="T6" fmla="*/ 2990961 w 6525900"/>
                <a:gd name="T7" fmla="*/ 6517238 h 6528598"/>
                <a:gd name="T8" fmla="*/ 3262950 w 6525900"/>
                <a:gd name="T9" fmla="*/ 3264299 h 6528598"/>
                <a:gd name="T10" fmla="*/ 3262950 w 6525900"/>
                <a:gd name="T11" fmla="*/ 0 h 6528598"/>
                <a:gd name="T12" fmla="*/ 6525900 w 6525900"/>
                <a:gd name="T13" fmla="*/ 3264294 h 6528598"/>
                <a:gd name="T14" fmla="*/ 3262956 w 6525900"/>
                <a:gd name="T15" fmla="*/ 6528598 h 6528598"/>
                <a:gd name="T16" fmla="*/ 2990961 w 6525900"/>
                <a:gd name="T17" fmla="*/ 6517238 h 6528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5900" h="6528598" stroke="0">
                  <a:moveTo>
                    <a:pt x="3262950" y="0"/>
                  </a:moveTo>
                  <a:cubicBezTo>
                    <a:pt x="5065022" y="-3"/>
                    <a:pt x="6525897" y="1461471"/>
                    <a:pt x="6525900" y="3264294"/>
                  </a:cubicBezTo>
                  <a:cubicBezTo>
                    <a:pt x="6525902" y="5067117"/>
                    <a:pt x="5065032" y="6528596"/>
                    <a:pt x="3262956" y="6528598"/>
                  </a:cubicBezTo>
                  <a:cubicBezTo>
                    <a:pt x="3172172" y="6528598"/>
                    <a:pt x="3081428" y="6524808"/>
                    <a:pt x="2990961" y="6517238"/>
                  </a:cubicBezTo>
                  <a:lnTo>
                    <a:pt x="3262950" y="3264299"/>
                  </a:lnTo>
                  <a:close/>
                </a:path>
                <a:path w="6525900" h="6528598" fill="none">
                  <a:moveTo>
                    <a:pt x="3262950" y="0"/>
                  </a:moveTo>
                  <a:cubicBezTo>
                    <a:pt x="5065022" y="-3"/>
                    <a:pt x="6525897" y="1461471"/>
                    <a:pt x="6525900" y="3264294"/>
                  </a:cubicBezTo>
                  <a:cubicBezTo>
                    <a:pt x="6525902" y="5067117"/>
                    <a:pt x="5065032" y="6528596"/>
                    <a:pt x="3262956" y="6528598"/>
                  </a:cubicBezTo>
                  <a:cubicBezTo>
                    <a:pt x="3172172" y="6528598"/>
                    <a:pt x="3081428" y="6524808"/>
                    <a:pt x="2990961" y="6517238"/>
                  </a:cubicBezTo>
                </a:path>
              </a:pathLst>
            </a:custGeom>
            <a:noFill/>
            <a:ln w="19050" cap="flat" algn="ctr">
              <a:solidFill>
                <a:srgbClr val="A6A6A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ym typeface="Calibri" pitchFamily="34" charset="0"/>
              </a:endParaRPr>
            </a:p>
          </p:txBody>
        </p:sp>
        <p:sp>
          <p:nvSpPr>
            <p:cNvPr id="11" name="îṣļiḍé">
              <a:extLst>
                <a:ext uri="{FF2B5EF4-FFF2-40B4-BE49-F238E27FC236}">
                  <a16:creationId xmlns:a16="http://schemas.microsoft.com/office/drawing/2014/main" id="{D9CD230C-7CAE-0141-B029-BB8CA801F9EE}"/>
                </a:ext>
              </a:extLst>
            </p:cNvPr>
            <p:cNvSpPr>
              <a:spLocks noChangeArrowheads="1"/>
            </p:cNvSpPr>
            <p:nvPr/>
          </p:nvSpPr>
          <p:spPr bwMode="auto">
            <a:xfrm>
              <a:off x="5711720" y="927100"/>
              <a:ext cx="482789" cy="482741"/>
            </a:xfrm>
            <a:prstGeom prst="ellipse">
              <a:avLst/>
            </a:prstGeom>
            <a:solidFill>
              <a:srgbClr val="5B9BD5"/>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olidFill>
                  <a:srgbClr val="FFFFFF"/>
                </a:solidFill>
                <a:latin typeface="Arial"/>
                <a:ea typeface="汉仪中宋简"/>
                <a:sym typeface="Arial"/>
              </a:endParaRPr>
            </a:p>
          </p:txBody>
        </p:sp>
        <p:sp>
          <p:nvSpPr>
            <p:cNvPr id="12" name="íšļîḑè">
              <a:extLst>
                <a:ext uri="{FF2B5EF4-FFF2-40B4-BE49-F238E27FC236}">
                  <a16:creationId xmlns:a16="http://schemas.microsoft.com/office/drawing/2014/main" id="{6C454806-0940-D84B-B178-D338E9F39F82}"/>
                </a:ext>
              </a:extLst>
            </p:cNvPr>
            <p:cNvSpPr>
              <a:spLocks noChangeArrowheads="1"/>
            </p:cNvSpPr>
            <p:nvPr/>
          </p:nvSpPr>
          <p:spPr bwMode="auto">
            <a:xfrm>
              <a:off x="7236222" y="1491537"/>
              <a:ext cx="480932" cy="480885"/>
            </a:xfrm>
            <a:prstGeom prst="ellipse">
              <a:avLst/>
            </a:prstGeom>
            <a:solidFill>
              <a:srgbClr val="ED7D31"/>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olidFill>
                  <a:srgbClr val="FFFFFF"/>
                </a:solidFill>
                <a:latin typeface="Arial"/>
                <a:ea typeface="汉仪中宋简"/>
                <a:sym typeface="Arial"/>
              </a:endParaRPr>
            </a:p>
          </p:txBody>
        </p:sp>
        <p:sp>
          <p:nvSpPr>
            <p:cNvPr id="13" name="íṡļîḍè">
              <a:extLst>
                <a:ext uri="{FF2B5EF4-FFF2-40B4-BE49-F238E27FC236}">
                  <a16:creationId xmlns:a16="http://schemas.microsoft.com/office/drawing/2014/main" id="{3F6050E2-E366-F54E-AB08-33BA8677AB86}"/>
                </a:ext>
              </a:extLst>
            </p:cNvPr>
            <p:cNvSpPr>
              <a:spLocks noChangeArrowheads="1"/>
            </p:cNvSpPr>
            <p:nvPr/>
          </p:nvSpPr>
          <p:spPr bwMode="auto">
            <a:xfrm>
              <a:off x="7949265" y="2568421"/>
              <a:ext cx="480932" cy="480885"/>
            </a:xfrm>
            <a:prstGeom prst="ellipse">
              <a:avLst/>
            </a:prstGeom>
            <a:solidFill>
              <a:srgbClr val="A5A5A5"/>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olidFill>
                  <a:srgbClr val="FFFFFF"/>
                </a:solidFill>
                <a:latin typeface="Arial"/>
                <a:ea typeface="汉仪中宋简"/>
                <a:sym typeface="Arial"/>
              </a:endParaRPr>
            </a:p>
          </p:txBody>
        </p:sp>
        <p:sp>
          <p:nvSpPr>
            <p:cNvPr id="14" name="iṧļíḋê">
              <a:extLst>
                <a:ext uri="{FF2B5EF4-FFF2-40B4-BE49-F238E27FC236}">
                  <a16:creationId xmlns:a16="http://schemas.microsoft.com/office/drawing/2014/main" id="{F6402CC4-CBF3-CE48-8456-5BC20398BF1C}"/>
                </a:ext>
              </a:extLst>
            </p:cNvPr>
            <p:cNvSpPr>
              <a:spLocks noChangeArrowheads="1"/>
            </p:cNvSpPr>
            <p:nvPr/>
          </p:nvSpPr>
          <p:spPr bwMode="auto">
            <a:xfrm>
              <a:off x="7917696" y="3812408"/>
              <a:ext cx="482789" cy="482741"/>
            </a:xfrm>
            <a:prstGeom prst="ellipse">
              <a:avLst/>
            </a:prstGeom>
            <a:solidFill>
              <a:srgbClr val="FFC000"/>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olidFill>
                  <a:srgbClr val="FFFFFF"/>
                </a:solidFill>
                <a:latin typeface="Arial"/>
                <a:ea typeface="汉仪中宋简"/>
                <a:sym typeface="Arial"/>
              </a:endParaRPr>
            </a:p>
          </p:txBody>
        </p:sp>
        <p:sp>
          <p:nvSpPr>
            <p:cNvPr id="15" name="ïšlídê">
              <a:extLst>
                <a:ext uri="{FF2B5EF4-FFF2-40B4-BE49-F238E27FC236}">
                  <a16:creationId xmlns:a16="http://schemas.microsoft.com/office/drawing/2014/main" id="{0F0E3D35-5BAA-D54C-91AF-BDCC0268A67C}"/>
                </a:ext>
              </a:extLst>
            </p:cNvPr>
            <p:cNvSpPr>
              <a:spLocks noChangeArrowheads="1"/>
            </p:cNvSpPr>
            <p:nvPr/>
          </p:nvSpPr>
          <p:spPr bwMode="auto">
            <a:xfrm>
              <a:off x="7048675" y="4987698"/>
              <a:ext cx="482789" cy="480884"/>
            </a:xfrm>
            <a:prstGeom prst="ellipse">
              <a:avLst/>
            </a:prstGeom>
            <a:solidFill>
              <a:srgbClr val="4472C4"/>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olidFill>
                  <a:srgbClr val="FFFFFF"/>
                </a:solidFill>
                <a:latin typeface="Arial"/>
                <a:ea typeface="汉仪中宋简"/>
                <a:sym typeface="Arial"/>
              </a:endParaRPr>
            </a:p>
          </p:txBody>
        </p:sp>
        <p:sp>
          <p:nvSpPr>
            <p:cNvPr id="16" name="isḻïḓê">
              <a:extLst>
                <a:ext uri="{FF2B5EF4-FFF2-40B4-BE49-F238E27FC236}">
                  <a16:creationId xmlns:a16="http://schemas.microsoft.com/office/drawing/2014/main" id="{1E3BF1B2-E55B-2F44-8BED-BAF75C4CCBAA}"/>
                </a:ext>
              </a:extLst>
            </p:cNvPr>
            <p:cNvSpPr>
              <a:spLocks noChangeArrowheads="1"/>
            </p:cNvSpPr>
            <p:nvPr/>
          </p:nvSpPr>
          <p:spPr bwMode="auto">
            <a:xfrm>
              <a:off x="5711720" y="5448159"/>
              <a:ext cx="482789" cy="482741"/>
            </a:xfrm>
            <a:prstGeom prst="ellipse">
              <a:avLst/>
            </a:prstGeom>
            <a:solidFill>
              <a:srgbClr val="70AD47"/>
            </a:solidFill>
            <a:ln>
              <a:noFill/>
            </a:ln>
            <a:effectLst/>
            <a:extLst>
              <a:ext uri="{91240B29-F687-4F45-9708-019B960494DF}">
                <a14:hiddenLine xmlns:a14="http://schemas.microsoft.com/office/drawing/2010/main" w="127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a:endParaRPr lang="en-US" altLang="zh-CN" dirty="0">
                <a:solidFill>
                  <a:srgbClr val="FFFFFF"/>
                </a:solidFill>
                <a:latin typeface="Arial"/>
                <a:ea typeface="汉仪中宋简"/>
                <a:sym typeface="Arial"/>
              </a:endParaRPr>
            </a:p>
          </p:txBody>
        </p:sp>
      </p:grpSp>
      <p:sp>
        <p:nvSpPr>
          <p:cNvPr id="51" name="矩形 85">
            <a:extLst>
              <a:ext uri="{FF2B5EF4-FFF2-40B4-BE49-F238E27FC236}">
                <a16:creationId xmlns:a16="http://schemas.microsoft.com/office/drawing/2014/main" id="{F08B4B89-2EFD-824C-B762-6C92CA3E8E4E}"/>
              </a:ext>
            </a:extLst>
          </p:cNvPr>
          <p:cNvSpPr>
            <a:spLocks noChangeArrowheads="1"/>
          </p:cNvSpPr>
          <p:nvPr/>
        </p:nvSpPr>
        <p:spPr bwMode="auto">
          <a:xfrm>
            <a:off x="1296329" y="2670711"/>
            <a:ext cx="2551112"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100" dirty="0">
                <a:latin typeface="Arial"/>
                <a:ea typeface="汉仪中宋简"/>
                <a:sym typeface="Arial"/>
              </a:rPr>
              <a:t>It should be introduced from the perspectives of both cases and technical principles in combination with the test data from the Intel team.</a:t>
            </a:r>
          </a:p>
        </p:txBody>
      </p:sp>
      <p:sp>
        <p:nvSpPr>
          <p:cNvPr id="52" name="矩形 86">
            <a:extLst>
              <a:ext uri="{FF2B5EF4-FFF2-40B4-BE49-F238E27FC236}">
                <a16:creationId xmlns:a16="http://schemas.microsoft.com/office/drawing/2014/main" id="{C9AF6DE4-B17F-434D-BC90-1402424A225F}"/>
              </a:ext>
            </a:extLst>
          </p:cNvPr>
          <p:cNvSpPr>
            <a:spLocks noChangeArrowheads="1"/>
          </p:cNvSpPr>
          <p:nvPr/>
        </p:nvSpPr>
        <p:spPr bwMode="auto">
          <a:xfrm>
            <a:off x="2474254" y="1605499"/>
            <a:ext cx="2551112" cy="666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100" dirty="0">
                <a:latin typeface="Arial"/>
                <a:ea typeface="汉仪中宋简"/>
                <a:sym typeface="Arial"/>
              </a:rPr>
              <a:t>TDSQL ensures 99.999% availability, cross-region disaster recovery, intra-region active-active capability, and automatic failure recovery.</a:t>
            </a:r>
          </a:p>
        </p:txBody>
      </p:sp>
      <p:sp>
        <p:nvSpPr>
          <p:cNvPr id="53" name="矩形 87">
            <a:extLst>
              <a:ext uri="{FF2B5EF4-FFF2-40B4-BE49-F238E27FC236}">
                <a16:creationId xmlns:a16="http://schemas.microsoft.com/office/drawing/2014/main" id="{D80A1F1D-8B97-8342-8FCC-D2C4CDFE4D38}"/>
              </a:ext>
            </a:extLst>
          </p:cNvPr>
          <p:cNvSpPr>
            <a:spLocks noChangeArrowheads="1"/>
          </p:cNvSpPr>
          <p:nvPr/>
        </p:nvSpPr>
        <p:spPr bwMode="auto">
          <a:xfrm>
            <a:off x="7227229" y="1776949"/>
            <a:ext cx="4057128"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200" dirty="0">
                <a:solidFill>
                  <a:srgbClr val="000000"/>
                </a:solidFill>
                <a:latin typeface="Arial"/>
                <a:ea typeface="汉仪中宋简"/>
                <a:sym typeface="Arial"/>
              </a:rPr>
              <a:t>Read/write separation; distributed transaction; introduction to the basic features of a distributed system</a:t>
            </a:r>
          </a:p>
        </p:txBody>
      </p:sp>
      <p:sp>
        <p:nvSpPr>
          <p:cNvPr id="54" name="矩形 88">
            <a:extLst>
              <a:ext uri="{FF2B5EF4-FFF2-40B4-BE49-F238E27FC236}">
                <a16:creationId xmlns:a16="http://schemas.microsoft.com/office/drawing/2014/main" id="{E4C1A24E-1B82-2A4C-BC8A-71EFB392982B}"/>
              </a:ext>
            </a:extLst>
          </p:cNvPr>
          <p:cNvSpPr>
            <a:spLocks noChangeArrowheads="1"/>
          </p:cNvSpPr>
          <p:nvPr/>
        </p:nvSpPr>
        <p:spPr bwMode="auto">
          <a:xfrm>
            <a:off x="7901916" y="2744430"/>
            <a:ext cx="268287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200" dirty="0">
                <a:solidFill>
                  <a:srgbClr val="000000"/>
                </a:solidFill>
                <a:latin typeface="Arial"/>
                <a:ea typeface="汉仪中宋简"/>
                <a:sym typeface="Arial"/>
              </a:rPr>
              <a:t>TDSQL can lower the risks of user errors and hacking.</a:t>
            </a:r>
          </a:p>
        </p:txBody>
      </p:sp>
      <p:sp>
        <p:nvSpPr>
          <p:cNvPr id="55" name="矩形 89">
            <a:extLst>
              <a:ext uri="{FF2B5EF4-FFF2-40B4-BE49-F238E27FC236}">
                <a16:creationId xmlns:a16="http://schemas.microsoft.com/office/drawing/2014/main" id="{C2D6398A-19F9-264E-8515-036B9D04B187}"/>
              </a:ext>
            </a:extLst>
          </p:cNvPr>
          <p:cNvSpPr>
            <a:spLocks noChangeArrowheads="1"/>
          </p:cNvSpPr>
          <p:nvPr/>
        </p:nvSpPr>
        <p:spPr bwMode="auto">
          <a:xfrm>
            <a:off x="893451" y="4502537"/>
            <a:ext cx="268605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100" dirty="0">
                <a:latin typeface="Arial"/>
                <a:ea typeface="汉仪中宋简"/>
                <a:sym typeface="Arial"/>
              </a:rPr>
              <a:t>You must introduce that not only is TDSQL a distributed database, but it has the capabilities of enterprise-level </a:t>
            </a:r>
            <a:r>
              <a:rPr lang="en-US" altLang="zh-CN" sz="1100" b="1" dirty="0">
                <a:latin typeface="Arial"/>
                <a:ea typeface="汉仪中宋简"/>
                <a:sym typeface="Arial"/>
              </a:rPr>
              <a:t>MySQL/</a:t>
            </a:r>
            <a:r>
              <a:rPr lang="en-US" altLang="zh-CN" sz="1100" b="1" dirty="0" err="1">
                <a:latin typeface="Arial"/>
                <a:ea typeface="汉仪中宋简"/>
                <a:sym typeface="Arial"/>
              </a:rPr>
              <a:t>MariaDB</a:t>
            </a:r>
            <a:r>
              <a:rPr lang="en-US" altLang="zh-CN" sz="1100" b="1" dirty="0">
                <a:latin typeface="Arial"/>
                <a:ea typeface="汉仪中宋简"/>
                <a:sym typeface="Arial"/>
              </a:rPr>
              <a:t>.</a:t>
            </a:r>
          </a:p>
        </p:txBody>
      </p:sp>
      <p:sp>
        <p:nvSpPr>
          <p:cNvPr id="56" name="矩形 90">
            <a:extLst>
              <a:ext uri="{FF2B5EF4-FFF2-40B4-BE49-F238E27FC236}">
                <a16:creationId xmlns:a16="http://schemas.microsoft.com/office/drawing/2014/main" id="{BD0363AE-1250-BB49-9D7F-DED0844A18D0}"/>
              </a:ext>
            </a:extLst>
          </p:cNvPr>
          <p:cNvSpPr>
            <a:spLocks noChangeArrowheads="1"/>
          </p:cNvSpPr>
          <p:nvPr/>
        </p:nvSpPr>
        <p:spPr bwMode="auto">
          <a:xfrm>
            <a:off x="8043997" y="3947061"/>
            <a:ext cx="2682875" cy="4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sz="1200" dirty="0" err="1">
                <a:solidFill>
                  <a:srgbClr val="000000"/>
                </a:solidFill>
                <a:latin typeface="Arial"/>
                <a:ea typeface="汉仪中宋简"/>
                <a:sym typeface="Arial"/>
              </a:rPr>
              <a:t>Chitu</a:t>
            </a:r>
            <a:r>
              <a:rPr lang="en-US" altLang="zh-CN" sz="1200" dirty="0">
                <a:solidFill>
                  <a:srgbClr val="000000"/>
                </a:solidFill>
                <a:latin typeface="Arial"/>
                <a:ea typeface="汉仪中宋简"/>
                <a:sym typeface="Arial"/>
              </a:rPr>
              <a:t> Console (you can demonstrate how to use the Console if necessary)</a:t>
            </a:r>
          </a:p>
        </p:txBody>
      </p:sp>
      <p:sp>
        <p:nvSpPr>
          <p:cNvPr id="57" name="矩形 91">
            <a:extLst>
              <a:ext uri="{FF2B5EF4-FFF2-40B4-BE49-F238E27FC236}">
                <a16:creationId xmlns:a16="http://schemas.microsoft.com/office/drawing/2014/main" id="{B46A9EAF-B752-4C4E-81BA-2292B4B65FEB}"/>
              </a:ext>
            </a:extLst>
          </p:cNvPr>
          <p:cNvSpPr>
            <a:spLocks noChangeArrowheads="1"/>
          </p:cNvSpPr>
          <p:nvPr/>
        </p:nvSpPr>
        <p:spPr bwMode="auto">
          <a:xfrm>
            <a:off x="7182779" y="1383249"/>
            <a:ext cx="1962150"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25000"/>
              </a:lnSpc>
              <a:spcAft>
                <a:spcPts val="800"/>
              </a:spcAft>
            </a:pPr>
            <a:r>
              <a:rPr lang="en-US" altLang="zh-CN" sz="2000" b="1" dirty="0">
                <a:latin typeface="Arial"/>
                <a:ea typeface="汉仪中宋简"/>
                <a:sym typeface="Arial"/>
              </a:rPr>
              <a:t>Highlights of a distributed system</a:t>
            </a:r>
          </a:p>
        </p:txBody>
      </p:sp>
      <p:sp>
        <p:nvSpPr>
          <p:cNvPr id="58" name="矩形 1">
            <a:extLst>
              <a:ext uri="{FF2B5EF4-FFF2-40B4-BE49-F238E27FC236}">
                <a16:creationId xmlns:a16="http://schemas.microsoft.com/office/drawing/2014/main" id="{2F67D664-73A2-1443-A40B-AC405B0A772F}"/>
              </a:ext>
            </a:extLst>
          </p:cNvPr>
          <p:cNvSpPr>
            <a:spLocks noChangeArrowheads="1"/>
          </p:cNvSpPr>
          <p:nvPr/>
        </p:nvSpPr>
        <p:spPr bwMode="auto">
          <a:xfrm>
            <a:off x="4088741" y="5112286"/>
            <a:ext cx="3968750" cy="542925"/>
          </a:xfrm>
          <a:prstGeom prst="rect">
            <a:avLst/>
          </a:prstGeom>
          <a:solidFill>
            <a:srgbClr val="5B9BD5"/>
          </a:solidFill>
          <a:ln w="12700" cap="flat" algn="ctr">
            <a:solidFill>
              <a:srgbClr val="41719C"/>
            </a:solidFill>
            <a:prstDash val="solid"/>
            <a:miter lim="800000"/>
            <a:headEnd type="none" w="med" len="med"/>
            <a:tailEnd type="none" w="med" len="med"/>
          </a:ln>
        </p:spPr>
        <p:txBody>
          <a:bodyPr lIns="0" rIns="0"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algn="ctr" eaLnBrk="1" hangingPunct="1"/>
            <a:r>
              <a:rPr lang="en-US" altLang="zh-CN" sz="1200" dirty="0">
                <a:solidFill>
                  <a:srgbClr val="FFFFFF"/>
                </a:solidFill>
                <a:latin typeface="Arial"/>
                <a:ea typeface="汉仪中宋简"/>
                <a:sym typeface="Arial"/>
              </a:rPr>
              <a:t>The independently controllable features that target at governments/financial companies must be included</a:t>
            </a:r>
          </a:p>
        </p:txBody>
      </p:sp>
      <p:sp>
        <p:nvSpPr>
          <p:cNvPr id="59" name="TextBox 2">
            <a:extLst>
              <a:ext uri="{FF2B5EF4-FFF2-40B4-BE49-F238E27FC236}">
                <a16:creationId xmlns:a16="http://schemas.microsoft.com/office/drawing/2014/main" id="{9A3F8815-EBB3-6E4E-A85E-C31A57E1E6C1}"/>
              </a:ext>
            </a:extLst>
          </p:cNvPr>
          <p:cNvSpPr>
            <a:spLocks noChangeArrowheads="1"/>
          </p:cNvSpPr>
          <p:nvPr/>
        </p:nvSpPr>
        <p:spPr bwMode="auto">
          <a:xfrm>
            <a:off x="569072" y="28997"/>
            <a:ext cx="6919913" cy="575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r>
              <a:rPr lang="en-US" altLang="zh-CN" dirty="0">
                <a:latin typeface="Arial"/>
                <a:ea typeface="汉仪中宋简"/>
                <a:sym typeface="Arial"/>
              </a:rPr>
              <a:t>What</a:t>
            </a:r>
            <a:r>
              <a:rPr lang="zh-CN" altLang="en-US" dirty="0">
                <a:latin typeface="Arial"/>
                <a:ea typeface="汉仪中宋简"/>
                <a:sym typeface="Arial"/>
              </a:rPr>
              <a:t> </a:t>
            </a:r>
            <a:r>
              <a:rPr lang="en-US" altLang="zh-CN" dirty="0">
                <a:latin typeface="Arial"/>
                <a:ea typeface="汉仪中宋简"/>
                <a:sym typeface="Arial"/>
              </a:rPr>
              <a:t>is</a:t>
            </a:r>
            <a:r>
              <a:rPr lang="zh-CN" altLang="en-US" dirty="0">
                <a:latin typeface="Arial"/>
                <a:ea typeface="汉仪中宋简"/>
                <a:sym typeface="Arial"/>
              </a:rPr>
              <a:t> </a:t>
            </a:r>
            <a:r>
              <a:rPr lang="en-US" altLang="zh-CN" dirty="0">
                <a:latin typeface="Arial"/>
                <a:ea typeface="汉仪中宋简"/>
                <a:sym typeface="Arial"/>
              </a:rPr>
              <a:t>TDSQL</a:t>
            </a:r>
          </a:p>
        </p:txBody>
      </p:sp>
    </p:spTree>
    <p:extLst>
      <p:ext uri="{BB962C8B-B14F-4D97-AF65-F5344CB8AC3E}">
        <p14:creationId xmlns:p14="http://schemas.microsoft.com/office/powerpoint/2010/main" val="2748461859"/>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4BCE039-2734-3F47-8586-937A8E94BCFD}"/>
              </a:ext>
            </a:extLst>
          </p:cNvPr>
          <p:cNvSpPr/>
          <p:nvPr/>
        </p:nvSpPr>
        <p:spPr>
          <a:xfrm>
            <a:off x="0" y="0"/>
            <a:ext cx="3339923" cy="6045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2000" b="1" dirty="0" err="1">
                <a:solidFill>
                  <a:schemeClr val="tx1"/>
                </a:solidFill>
                <a:latin typeface="微软雅黑"/>
                <a:ea typeface="微软雅黑"/>
                <a:sym typeface="微软雅黑"/>
              </a:rPr>
              <a:t>Redis</a:t>
            </a:r>
            <a:r>
              <a:rPr kumimoji="1" lang="en-US" altLang="zh-CN" sz="2000" b="1" dirty="0">
                <a:solidFill>
                  <a:schemeClr val="tx1"/>
                </a:solidFill>
                <a:latin typeface="微软雅黑"/>
                <a:ea typeface="微软雅黑"/>
                <a:sym typeface="微软雅黑"/>
              </a:rPr>
              <a:t> </a:t>
            </a:r>
            <a:r>
              <a:rPr lang="en-US" altLang="zh-CN" sz="2000" b="1" dirty="0" err="1">
                <a:solidFill>
                  <a:schemeClr val="tx1"/>
                </a:solidFill>
                <a:latin typeface="微软雅黑"/>
                <a:ea typeface="微软雅黑"/>
                <a:sym typeface="微软雅黑"/>
              </a:rPr>
              <a:t>hyprid</a:t>
            </a:r>
            <a:r>
              <a:rPr lang="en-US" altLang="zh-CN" sz="2000" b="1" dirty="0">
                <a:solidFill>
                  <a:schemeClr val="tx1"/>
                </a:solidFill>
                <a:latin typeface="微软雅黑"/>
                <a:ea typeface="微软雅黑"/>
                <a:sym typeface="微软雅黑"/>
              </a:rPr>
              <a:t> storage  </a:t>
            </a:r>
          </a:p>
          <a:p>
            <a:endParaRPr kumimoji="1" lang="en-US" altLang="zh-CN" sz="2000" b="1" dirty="0">
              <a:solidFill>
                <a:schemeClr val="tx1"/>
              </a:solidFill>
              <a:latin typeface="微软雅黑"/>
              <a:ea typeface="微软雅黑"/>
              <a:sym typeface="微软雅黑"/>
            </a:endParaRPr>
          </a:p>
        </p:txBody>
      </p:sp>
      <p:pic>
        <p:nvPicPr>
          <p:cNvPr id="5" name="图片 4">
            <a:extLst>
              <a:ext uri="{FF2B5EF4-FFF2-40B4-BE49-F238E27FC236}">
                <a16:creationId xmlns:a16="http://schemas.microsoft.com/office/drawing/2014/main" id="{7C05D68B-8814-5B4E-A787-EBB4606ED9F5}"/>
              </a:ext>
            </a:extLst>
          </p:cNvPr>
          <p:cNvPicPr>
            <a:picLocks noChangeAspect="1"/>
          </p:cNvPicPr>
          <p:nvPr/>
        </p:nvPicPr>
        <p:blipFill>
          <a:blip r:embed="rId3"/>
          <a:stretch>
            <a:fillRect/>
          </a:stretch>
        </p:blipFill>
        <p:spPr>
          <a:xfrm>
            <a:off x="7037584" y="1700188"/>
            <a:ext cx="1169172" cy="1773294"/>
          </a:xfrm>
          <a:prstGeom prst="rect">
            <a:avLst/>
          </a:prstGeom>
        </p:spPr>
      </p:pic>
      <p:pic>
        <p:nvPicPr>
          <p:cNvPr id="6" name="图片 5">
            <a:extLst>
              <a:ext uri="{FF2B5EF4-FFF2-40B4-BE49-F238E27FC236}">
                <a16:creationId xmlns:a16="http://schemas.microsoft.com/office/drawing/2014/main" id="{0FA5AD29-6D92-0F4C-A8C1-869EC78029D0}"/>
              </a:ext>
            </a:extLst>
          </p:cNvPr>
          <p:cNvPicPr>
            <a:picLocks noChangeAspect="1"/>
          </p:cNvPicPr>
          <p:nvPr/>
        </p:nvPicPr>
        <p:blipFill>
          <a:blip r:embed="rId4"/>
          <a:stretch>
            <a:fillRect/>
          </a:stretch>
        </p:blipFill>
        <p:spPr>
          <a:xfrm flipH="1">
            <a:off x="8898805" y="2112670"/>
            <a:ext cx="888928" cy="1082695"/>
          </a:xfrm>
          <a:prstGeom prst="rect">
            <a:avLst/>
          </a:prstGeom>
        </p:spPr>
      </p:pic>
      <p:cxnSp>
        <p:nvCxnSpPr>
          <p:cNvPr id="7" name="直线箭头连接符 9">
            <a:extLst>
              <a:ext uri="{FF2B5EF4-FFF2-40B4-BE49-F238E27FC236}">
                <a16:creationId xmlns:a16="http://schemas.microsoft.com/office/drawing/2014/main" id="{6DD90624-A91D-D248-AECB-05ADC586BCE1}"/>
              </a:ext>
            </a:extLst>
          </p:cNvPr>
          <p:cNvCxnSpPr>
            <a:cxnSpLocks/>
            <a:endCxn id="6" idx="3"/>
          </p:cNvCxnSpPr>
          <p:nvPr/>
        </p:nvCxnSpPr>
        <p:spPr>
          <a:xfrm flipV="1">
            <a:off x="8039883" y="2654018"/>
            <a:ext cx="858922" cy="105328"/>
          </a:xfrm>
          <a:prstGeom prst="straightConnector1">
            <a:avLst/>
          </a:prstGeom>
          <a:ln w="254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88213706-C7A8-FF46-B178-CAA9122AA684}"/>
              </a:ext>
            </a:extLst>
          </p:cNvPr>
          <p:cNvSpPr/>
          <p:nvPr/>
        </p:nvSpPr>
        <p:spPr>
          <a:xfrm>
            <a:off x="7236568" y="3097723"/>
            <a:ext cx="970188" cy="5410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1600" dirty="0">
                <a:solidFill>
                  <a:schemeClr val="tx1"/>
                </a:solidFill>
                <a:latin typeface="微软雅黑"/>
                <a:ea typeface="微软雅黑"/>
                <a:sym typeface="微软雅黑"/>
              </a:rPr>
              <a:t>Redis</a:t>
            </a:r>
            <a:endParaRPr kumimoji="1" lang="en-US" altLang="zh-CN" sz="2000" dirty="0">
              <a:solidFill>
                <a:schemeClr val="tx1"/>
              </a:solidFill>
              <a:latin typeface="微软雅黑"/>
              <a:ea typeface="微软雅黑"/>
              <a:sym typeface="微软雅黑"/>
            </a:endParaRPr>
          </a:p>
        </p:txBody>
      </p:sp>
      <p:sp>
        <p:nvSpPr>
          <p:cNvPr id="10" name="矩形 9">
            <a:extLst>
              <a:ext uri="{FF2B5EF4-FFF2-40B4-BE49-F238E27FC236}">
                <a16:creationId xmlns:a16="http://schemas.microsoft.com/office/drawing/2014/main" id="{3563A69E-C242-E44A-BE47-60BD4E7611C8}"/>
              </a:ext>
            </a:extLst>
          </p:cNvPr>
          <p:cNvSpPr/>
          <p:nvPr/>
        </p:nvSpPr>
        <p:spPr>
          <a:xfrm>
            <a:off x="8874868" y="3110423"/>
            <a:ext cx="970188" cy="5410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1600" dirty="0">
                <a:solidFill>
                  <a:schemeClr val="tx1"/>
                </a:solidFill>
                <a:latin typeface="微软雅黑"/>
                <a:ea typeface="微软雅黑"/>
                <a:sym typeface="微软雅黑"/>
              </a:rPr>
              <a:t>Tendis</a:t>
            </a:r>
            <a:endParaRPr kumimoji="1" lang="en-US" altLang="zh-CN" sz="2000" dirty="0">
              <a:solidFill>
                <a:schemeClr val="tx1"/>
              </a:solidFill>
              <a:latin typeface="微软雅黑"/>
              <a:ea typeface="微软雅黑"/>
              <a:sym typeface="微软雅黑"/>
            </a:endParaRPr>
          </a:p>
        </p:txBody>
      </p:sp>
      <p:sp>
        <p:nvSpPr>
          <p:cNvPr id="14" name="矩形 13">
            <a:extLst>
              <a:ext uri="{FF2B5EF4-FFF2-40B4-BE49-F238E27FC236}">
                <a16:creationId xmlns:a16="http://schemas.microsoft.com/office/drawing/2014/main" id="{474A0A3F-156F-4040-93D2-540042DD3C1B}"/>
              </a:ext>
            </a:extLst>
          </p:cNvPr>
          <p:cNvSpPr/>
          <p:nvPr/>
        </p:nvSpPr>
        <p:spPr>
          <a:xfrm>
            <a:off x="7172395" y="3488067"/>
            <a:ext cx="4334661" cy="1899705"/>
          </a:xfrm>
          <a:prstGeom prst="rect">
            <a:avLst/>
          </a:prstGeom>
          <a:solidFill>
            <a:schemeClr val="accent1">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微软雅黑"/>
              <a:ea typeface="微软雅黑"/>
              <a:sym typeface="微软雅黑"/>
            </a:endParaRPr>
          </a:p>
        </p:txBody>
      </p:sp>
      <p:sp>
        <p:nvSpPr>
          <p:cNvPr id="19" name="文本框 118"/>
          <p:cNvSpPr txBox="1">
            <a:spLocks noChangeArrowheads="1"/>
          </p:cNvSpPr>
          <p:nvPr/>
        </p:nvSpPr>
        <p:spPr bwMode="auto">
          <a:xfrm>
            <a:off x="7350063" y="4345205"/>
            <a:ext cx="1321326" cy="455894"/>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err="1">
                <a:latin typeface="微软雅黑"/>
                <a:ea typeface="微软雅黑"/>
                <a:sym typeface="微软雅黑"/>
              </a:rPr>
              <a:t>Memory:Redis</a:t>
            </a:r>
            <a:endParaRPr lang="zh-CN" altLang="en-US" dirty="0">
              <a:latin typeface="微软雅黑"/>
              <a:ea typeface="微软雅黑"/>
              <a:sym typeface="微软雅黑"/>
            </a:endParaRPr>
          </a:p>
        </p:txBody>
      </p:sp>
      <p:sp>
        <p:nvSpPr>
          <p:cNvPr id="21" name="文本框 118"/>
          <p:cNvSpPr txBox="1">
            <a:spLocks noChangeArrowheads="1"/>
          </p:cNvSpPr>
          <p:nvPr/>
        </p:nvSpPr>
        <p:spPr bwMode="auto">
          <a:xfrm>
            <a:off x="7339789" y="4713297"/>
            <a:ext cx="3205039" cy="437380"/>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en-US" altLang="zh-CN" dirty="0">
                <a:latin typeface="微软雅黑"/>
                <a:ea typeface="微软雅黑"/>
                <a:sym typeface="微软雅黑"/>
              </a:rPr>
              <a:t>SSD (</a:t>
            </a:r>
            <a:r>
              <a:rPr lang="en-US" altLang="zh-CN" dirty="0" err="1">
                <a:latin typeface="微软雅黑"/>
                <a:ea typeface="微软雅黑"/>
                <a:sym typeface="微软雅黑"/>
              </a:rPr>
              <a:t>RocksDB</a:t>
            </a:r>
            <a:r>
              <a:rPr lang="en-US" altLang="zh-CN" dirty="0">
                <a:latin typeface="微软雅黑"/>
                <a:ea typeface="微软雅黑"/>
                <a:sym typeface="微软雅黑"/>
              </a:rPr>
              <a:t>)</a:t>
            </a:r>
            <a:endParaRPr lang="zh-CN" altLang="en-US" dirty="0">
              <a:latin typeface="微软雅黑"/>
              <a:ea typeface="微软雅黑"/>
              <a:sym typeface="微软雅黑"/>
            </a:endParaRPr>
          </a:p>
        </p:txBody>
      </p:sp>
      <p:sp>
        <p:nvSpPr>
          <p:cNvPr id="2" name="右大括号 1"/>
          <p:cNvSpPr/>
          <p:nvPr/>
        </p:nvSpPr>
        <p:spPr>
          <a:xfrm rot="16200000">
            <a:off x="7738702" y="3607374"/>
            <a:ext cx="437895" cy="12151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a:ea typeface="微软雅黑"/>
              <a:sym typeface="微软雅黑"/>
            </a:endParaRPr>
          </a:p>
        </p:txBody>
      </p:sp>
      <p:sp>
        <p:nvSpPr>
          <p:cNvPr id="3" name="TextBox 2"/>
          <p:cNvSpPr txBox="1"/>
          <p:nvPr/>
        </p:nvSpPr>
        <p:spPr>
          <a:xfrm>
            <a:off x="7608794" y="3857687"/>
            <a:ext cx="1567344" cy="261610"/>
          </a:xfrm>
          <a:prstGeom prst="rect">
            <a:avLst/>
          </a:prstGeom>
          <a:noFill/>
        </p:spPr>
        <p:txBody>
          <a:bodyPr wrap="square" rtlCol="0">
            <a:spAutoFit/>
          </a:bodyPr>
          <a:lstStyle/>
          <a:p>
            <a:r>
              <a:rPr lang="en-US" altLang="zh-CN" sz="1100" dirty="0">
                <a:latin typeface="微软雅黑"/>
                <a:ea typeface="微软雅黑"/>
                <a:sym typeface="微软雅黑"/>
              </a:rPr>
              <a:t>Hot data</a:t>
            </a:r>
            <a:endParaRPr lang="zh-CN" altLang="en-US" sz="1100" dirty="0">
              <a:latin typeface="微软雅黑"/>
              <a:ea typeface="微软雅黑"/>
              <a:sym typeface="微软雅黑"/>
            </a:endParaRPr>
          </a:p>
        </p:txBody>
      </p:sp>
      <p:sp>
        <p:nvSpPr>
          <p:cNvPr id="23" name="右大括号 22"/>
          <p:cNvSpPr/>
          <p:nvPr/>
        </p:nvSpPr>
        <p:spPr>
          <a:xfrm rot="16200000">
            <a:off x="9353985" y="3298708"/>
            <a:ext cx="437895" cy="18734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a:ea typeface="微软雅黑"/>
              <a:sym typeface="微软雅黑"/>
            </a:endParaRPr>
          </a:p>
        </p:txBody>
      </p:sp>
      <p:sp>
        <p:nvSpPr>
          <p:cNvPr id="24" name="TextBox 23"/>
          <p:cNvSpPr txBox="1"/>
          <p:nvPr/>
        </p:nvSpPr>
        <p:spPr>
          <a:xfrm>
            <a:off x="9155794" y="3884884"/>
            <a:ext cx="1567344" cy="261610"/>
          </a:xfrm>
          <a:prstGeom prst="rect">
            <a:avLst/>
          </a:prstGeom>
          <a:noFill/>
        </p:spPr>
        <p:txBody>
          <a:bodyPr wrap="square" rtlCol="0">
            <a:spAutoFit/>
          </a:bodyPr>
          <a:lstStyle/>
          <a:p>
            <a:r>
              <a:rPr lang="en-US" altLang="zh-CN" sz="1100" dirty="0">
                <a:latin typeface="微软雅黑"/>
                <a:ea typeface="微软雅黑"/>
                <a:sym typeface="微软雅黑"/>
              </a:rPr>
              <a:t>Cold data</a:t>
            </a:r>
            <a:endParaRPr lang="zh-CN" altLang="en-US" sz="1100" dirty="0">
              <a:latin typeface="微软雅黑"/>
              <a:ea typeface="微软雅黑"/>
              <a:sym typeface="微软雅黑"/>
            </a:endParaRPr>
          </a:p>
        </p:txBody>
      </p:sp>
      <p:sp>
        <p:nvSpPr>
          <p:cNvPr id="25" name="TextBox 24"/>
          <p:cNvSpPr txBox="1"/>
          <p:nvPr/>
        </p:nvSpPr>
        <p:spPr>
          <a:xfrm>
            <a:off x="10504791" y="4843732"/>
            <a:ext cx="1567344" cy="261610"/>
          </a:xfrm>
          <a:prstGeom prst="rect">
            <a:avLst/>
          </a:prstGeom>
          <a:noFill/>
        </p:spPr>
        <p:txBody>
          <a:bodyPr wrap="square" rtlCol="0">
            <a:spAutoFit/>
          </a:bodyPr>
          <a:lstStyle/>
          <a:p>
            <a:r>
              <a:rPr lang="en-US" altLang="zh-CN" sz="1100" dirty="0">
                <a:latin typeface="微软雅黑"/>
                <a:ea typeface="微软雅黑"/>
                <a:sym typeface="微软雅黑"/>
              </a:rPr>
              <a:t>All data</a:t>
            </a:r>
            <a:endParaRPr lang="zh-CN" altLang="en-US" sz="1100" dirty="0">
              <a:latin typeface="微软雅黑"/>
              <a:ea typeface="微软雅黑"/>
              <a:sym typeface="微软雅黑"/>
            </a:endParaRPr>
          </a:p>
        </p:txBody>
      </p:sp>
      <p:grpSp>
        <p:nvGrpSpPr>
          <p:cNvPr id="27" name="234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736658" y="1894974"/>
            <a:ext cx="10088518" cy="4085764"/>
            <a:chOff x="1325725" y="1524778"/>
            <a:chExt cx="10088518" cy="4085764"/>
          </a:xfrm>
        </p:grpSpPr>
        <p:grpSp>
          <p:nvGrpSpPr>
            <p:cNvPr id="28" name="ï$ļiḋê"/>
            <p:cNvGrpSpPr/>
            <p:nvPr/>
          </p:nvGrpSpPr>
          <p:grpSpPr>
            <a:xfrm>
              <a:off x="5644846" y="2975359"/>
              <a:ext cx="1355656" cy="1360633"/>
              <a:chOff x="3406776" y="1066800"/>
              <a:chExt cx="3027363" cy="3038475"/>
            </a:xfrm>
          </p:grpSpPr>
          <p:sp>
            <p:nvSpPr>
              <p:cNvPr id="45" name="ís1íḓé"/>
              <p:cNvSpPr/>
              <p:nvPr/>
            </p:nvSpPr>
            <p:spPr bwMode="auto">
              <a:xfrm>
                <a:off x="3406776" y="1066800"/>
                <a:ext cx="3027363" cy="3038475"/>
              </a:xfrm>
              <a:prstGeom prst="ellipse">
                <a:avLst/>
              </a:prstGeom>
              <a:gradFill flip="none" rotWithShape="1">
                <a:gsLst>
                  <a:gs pos="31000">
                    <a:schemeClr val="bg1">
                      <a:lumMod val="95000"/>
                    </a:schemeClr>
                  </a:gs>
                  <a:gs pos="100000">
                    <a:schemeClr val="bg1">
                      <a:lumMod val="85000"/>
                    </a:schemeClr>
                  </a:gs>
                  <a:gs pos="54000">
                    <a:schemeClr val="bg1">
                      <a:lumMod val="85000"/>
                    </a:schemeClr>
                  </a:gs>
                </a:gsLst>
                <a:path path="circle">
                  <a:fillToRect r="100000" b="100000"/>
                </a:path>
                <a:tileRect l="-100000" t="-100000"/>
              </a:gradFill>
              <a:ln w="3175">
                <a:solidFill>
                  <a:schemeClr val="bg1">
                    <a:lumMod val="50000"/>
                  </a:schemeClr>
                </a:solidFill>
                <a:round/>
                <a:headEnd/>
                <a:tailEnd/>
              </a:ln>
            </p:spPr>
            <p:txBody>
              <a:bodyPr wrap="square" lIns="91440" tIns="45720" rIns="91440" bIns="45720" anchor="ctr">
                <a:normAutofit/>
              </a:bodyPr>
              <a:lstStyle/>
              <a:p>
                <a:pPr algn="ctr"/>
                <a:endParaRPr/>
              </a:p>
            </p:txBody>
          </p:sp>
          <p:sp>
            <p:nvSpPr>
              <p:cNvPr id="46" name="iŝlïdê"/>
              <p:cNvSpPr/>
              <p:nvPr/>
            </p:nvSpPr>
            <p:spPr bwMode="auto">
              <a:xfrm>
                <a:off x="3751263" y="1598613"/>
                <a:ext cx="26988" cy="36513"/>
              </a:xfrm>
              <a:custGeom>
                <a:avLst/>
                <a:gdLst/>
                <a:ahLst/>
                <a:cxnLst>
                  <a:cxn ang="0">
                    <a:pos x="0" y="4"/>
                  </a:cxn>
                  <a:cxn ang="0">
                    <a:pos x="0" y="4"/>
                  </a:cxn>
                  <a:cxn ang="0">
                    <a:pos x="0" y="4"/>
                  </a:cxn>
                  <a:cxn ang="0">
                    <a:pos x="2" y="1"/>
                  </a:cxn>
                  <a:cxn ang="0">
                    <a:pos x="2" y="1"/>
                  </a:cxn>
                  <a:cxn ang="0">
                    <a:pos x="3" y="0"/>
                  </a:cxn>
                  <a:cxn ang="0">
                    <a:pos x="2" y="1"/>
                  </a:cxn>
                  <a:cxn ang="0">
                    <a:pos x="2" y="1"/>
                  </a:cxn>
                  <a:cxn ang="0">
                    <a:pos x="1" y="2"/>
                  </a:cxn>
                  <a:cxn ang="0">
                    <a:pos x="1" y="2"/>
                  </a:cxn>
                  <a:cxn ang="0">
                    <a:pos x="1" y="3"/>
                  </a:cxn>
                  <a:cxn ang="0">
                    <a:pos x="0" y="3"/>
                  </a:cxn>
                  <a:cxn ang="0">
                    <a:pos x="0" y="3"/>
                  </a:cxn>
                  <a:cxn ang="0">
                    <a:pos x="0" y="4"/>
                  </a:cxn>
                  <a:cxn ang="0">
                    <a:pos x="2" y="1"/>
                  </a:cxn>
                  <a:cxn ang="0">
                    <a:pos x="3" y="0"/>
                  </a:cxn>
                </a:cxnLst>
                <a:rect l="0" t="0" r="r" b="b"/>
                <a:pathLst>
                  <a:path w="3" h="4">
                    <a:moveTo>
                      <a:pt x="0" y="4"/>
                    </a:moveTo>
                    <a:cubicBezTo>
                      <a:pt x="0" y="4"/>
                      <a:pt x="0" y="4"/>
                      <a:pt x="0" y="4"/>
                    </a:cubicBezTo>
                    <a:cubicBezTo>
                      <a:pt x="0" y="4"/>
                      <a:pt x="0" y="4"/>
                      <a:pt x="0" y="4"/>
                    </a:cubicBezTo>
                    <a:moveTo>
                      <a:pt x="2" y="1"/>
                    </a:moveTo>
                    <a:cubicBezTo>
                      <a:pt x="2" y="1"/>
                      <a:pt x="2" y="1"/>
                      <a:pt x="2" y="1"/>
                    </a:cubicBezTo>
                    <a:moveTo>
                      <a:pt x="3" y="0"/>
                    </a:moveTo>
                    <a:cubicBezTo>
                      <a:pt x="2" y="1"/>
                      <a:pt x="2" y="1"/>
                      <a:pt x="2" y="1"/>
                    </a:cubicBezTo>
                    <a:cubicBezTo>
                      <a:pt x="2" y="1"/>
                      <a:pt x="2" y="1"/>
                      <a:pt x="2" y="1"/>
                    </a:cubicBezTo>
                    <a:cubicBezTo>
                      <a:pt x="1" y="2"/>
                      <a:pt x="1" y="2"/>
                      <a:pt x="1" y="2"/>
                    </a:cubicBezTo>
                    <a:cubicBezTo>
                      <a:pt x="1" y="2"/>
                      <a:pt x="1" y="2"/>
                      <a:pt x="1" y="2"/>
                    </a:cubicBezTo>
                    <a:cubicBezTo>
                      <a:pt x="1" y="3"/>
                      <a:pt x="1" y="3"/>
                      <a:pt x="1" y="3"/>
                    </a:cubicBezTo>
                    <a:cubicBezTo>
                      <a:pt x="0" y="3"/>
                      <a:pt x="0" y="3"/>
                      <a:pt x="0" y="3"/>
                    </a:cubicBezTo>
                    <a:cubicBezTo>
                      <a:pt x="0" y="3"/>
                      <a:pt x="0" y="3"/>
                      <a:pt x="0" y="3"/>
                    </a:cubicBezTo>
                    <a:cubicBezTo>
                      <a:pt x="0" y="4"/>
                      <a:pt x="0" y="4"/>
                      <a:pt x="0" y="4"/>
                    </a:cubicBezTo>
                    <a:cubicBezTo>
                      <a:pt x="0" y="4"/>
                      <a:pt x="0" y="3"/>
                      <a:pt x="2" y="1"/>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47" name="ïṡḻiḓe"/>
              <p:cNvSpPr/>
              <p:nvPr/>
            </p:nvSpPr>
            <p:spPr bwMode="auto">
              <a:xfrm>
                <a:off x="5440363" y="1196975"/>
                <a:ext cx="55563" cy="28575"/>
              </a:xfrm>
              <a:custGeom>
                <a:avLst/>
                <a:gdLst/>
                <a:ahLst/>
                <a:cxnLst>
                  <a:cxn ang="0">
                    <a:pos x="0" y="0"/>
                  </a:cxn>
                  <a:cxn ang="0">
                    <a:pos x="0" y="0"/>
                  </a:cxn>
                  <a:cxn ang="0">
                    <a:pos x="0" y="1"/>
                  </a:cxn>
                  <a:cxn ang="0">
                    <a:pos x="1" y="1"/>
                  </a:cxn>
                  <a:cxn ang="0">
                    <a:pos x="1" y="1"/>
                  </a:cxn>
                  <a:cxn ang="0">
                    <a:pos x="2" y="2"/>
                  </a:cxn>
                  <a:cxn ang="0">
                    <a:pos x="3" y="2"/>
                  </a:cxn>
                  <a:cxn ang="0">
                    <a:pos x="3" y="2"/>
                  </a:cxn>
                  <a:cxn ang="0">
                    <a:pos x="6" y="3"/>
                  </a:cxn>
                  <a:cxn ang="0">
                    <a:pos x="6" y="3"/>
                  </a:cxn>
                  <a:cxn ang="0">
                    <a:pos x="2" y="0"/>
                  </a:cxn>
                  <a:cxn ang="0">
                    <a:pos x="2" y="0"/>
                  </a:cxn>
                  <a:cxn ang="0">
                    <a:pos x="2" y="0"/>
                  </a:cxn>
                  <a:cxn ang="0">
                    <a:pos x="2" y="1"/>
                  </a:cxn>
                  <a:cxn ang="0">
                    <a:pos x="2" y="1"/>
                  </a:cxn>
                  <a:cxn ang="0">
                    <a:pos x="1" y="1"/>
                  </a:cxn>
                  <a:cxn ang="0">
                    <a:pos x="0" y="0"/>
                  </a:cxn>
                </a:cxnLst>
                <a:rect l="0" t="0" r="r" b="b"/>
                <a:pathLst>
                  <a:path w="6" h="3">
                    <a:moveTo>
                      <a:pt x="0" y="0"/>
                    </a:moveTo>
                    <a:cubicBezTo>
                      <a:pt x="0" y="0"/>
                      <a:pt x="0" y="0"/>
                      <a:pt x="0" y="0"/>
                    </a:cubicBezTo>
                    <a:cubicBezTo>
                      <a:pt x="0" y="1"/>
                      <a:pt x="0" y="1"/>
                      <a:pt x="0" y="1"/>
                    </a:cubicBezTo>
                    <a:cubicBezTo>
                      <a:pt x="1" y="1"/>
                      <a:pt x="1" y="1"/>
                      <a:pt x="1" y="1"/>
                    </a:cubicBezTo>
                    <a:cubicBezTo>
                      <a:pt x="1" y="1"/>
                      <a:pt x="1" y="1"/>
                      <a:pt x="1" y="1"/>
                    </a:cubicBezTo>
                    <a:cubicBezTo>
                      <a:pt x="2" y="1"/>
                      <a:pt x="2" y="1"/>
                      <a:pt x="2" y="2"/>
                    </a:cubicBezTo>
                    <a:cubicBezTo>
                      <a:pt x="3" y="2"/>
                      <a:pt x="3" y="2"/>
                      <a:pt x="3" y="2"/>
                    </a:cubicBezTo>
                    <a:cubicBezTo>
                      <a:pt x="3" y="2"/>
                      <a:pt x="3" y="2"/>
                      <a:pt x="3" y="2"/>
                    </a:cubicBezTo>
                    <a:cubicBezTo>
                      <a:pt x="5" y="2"/>
                      <a:pt x="5" y="2"/>
                      <a:pt x="6" y="3"/>
                    </a:cubicBezTo>
                    <a:cubicBezTo>
                      <a:pt x="6" y="3"/>
                      <a:pt x="6" y="3"/>
                      <a:pt x="6" y="3"/>
                    </a:cubicBezTo>
                    <a:cubicBezTo>
                      <a:pt x="6" y="2"/>
                      <a:pt x="2" y="0"/>
                      <a:pt x="2" y="0"/>
                    </a:cubicBezTo>
                    <a:cubicBezTo>
                      <a:pt x="2" y="0"/>
                      <a:pt x="2" y="0"/>
                      <a:pt x="2" y="0"/>
                    </a:cubicBezTo>
                    <a:cubicBezTo>
                      <a:pt x="2" y="0"/>
                      <a:pt x="2" y="0"/>
                      <a:pt x="2" y="0"/>
                    </a:cubicBezTo>
                    <a:cubicBezTo>
                      <a:pt x="2" y="1"/>
                      <a:pt x="2" y="1"/>
                      <a:pt x="2" y="1"/>
                    </a:cubicBezTo>
                    <a:cubicBezTo>
                      <a:pt x="2" y="1"/>
                      <a:pt x="2" y="1"/>
                      <a:pt x="2" y="1"/>
                    </a:cubicBezTo>
                    <a:cubicBezTo>
                      <a:pt x="2" y="1"/>
                      <a:pt x="2" y="1"/>
                      <a:pt x="1" y="1"/>
                    </a:cubicBezTo>
                    <a:cubicBezTo>
                      <a:pt x="1"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48" name="îṣḻiḋè"/>
              <p:cNvSpPr/>
              <p:nvPr/>
            </p:nvSpPr>
            <p:spPr bwMode="auto">
              <a:xfrm>
                <a:off x="5430838" y="1196975"/>
                <a:ext cx="28575" cy="19050"/>
              </a:xfrm>
              <a:custGeom>
                <a:avLst/>
                <a:gdLst/>
                <a:ahLst/>
                <a:cxnLst>
                  <a:cxn ang="0">
                    <a:pos x="0" y="0"/>
                  </a:cxn>
                  <a:cxn ang="0">
                    <a:pos x="0" y="1"/>
                  </a:cxn>
                  <a:cxn ang="0">
                    <a:pos x="3" y="2"/>
                  </a:cxn>
                  <a:cxn ang="0">
                    <a:pos x="3" y="2"/>
                  </a:cxn>
                  <a:cxn ang="0">
                    <a:pos x="1" y="0"/>
                  </a:cxn>
                  <a:cxn ang="0">
                    <a:pos x="0" y="0"/>
                  </a:cxn>
                </a:cxnLst>
                <a:rect l="0" t="0" r="r" b="b"/>
                <a:pathLst>
                  <a:path w="3" h="2">
                    <a:moveTo>
                      <a:pt x="0" y="0"/>
                    </a:moveTo>
                    <a:cubicBezTo>
                      <a:pt x="0" y="1"/>
                      <a:pt x="0" y="1"/>
                      <a:pt x="0" y="1"/>
                    </a:cubicBezTo>
                    <a:cubicBezTo>
                      <a:pt x="1" y="1"/>
                      <a:pt x="2" y="2"/>
                      <a:pt x="3" y="2"/>
                    </a:cubicBezTo>
                    <a:cubicBezTo>
                      <a:pt x="3" y="2"/>
                      <a:pt x="3" y="2"/>
                      <a:pt x="3" y="2"/>
                    </a:cubicBezTo>
                    <a:cubicBezTo>
                      <a:pt x="3" y="1"/>
                      <a:pt x="1" y="1"/>
                      <a:pt x="1" y="0"/>
                    </a:cubicBezTo>
                    <a:cubicBezTo>
                      <a:pt x="0"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49" name="ïśľïďe"/>
              <p:cNvSpPr/>
              <p:nvPr/>
            </p:nvSpPr>
            <p:spPr bwMode="auto">
              <a:xfrm>
                <a:off x="5402263" y="1206500"/>
                <a:ext cx="38100" cy="9525"/>
              </a:xfrm>
              <a:custGeom>
                <a:avLst/>
                <a:gdLst/>
                <a:ahLst/>
                <a:cxnLst>
                  <a:cxn ang="0">
                    <a:pos x="1" y="0"/>
                  </a:cxn>
                  <a:cxn ang="0">
                    <a:pos x="1" y="0"/>
                  </a:cxn>
                  <a:cxn ang="0">
                    <a:pos x="1" y="0"/>
                  </a:cxn>
                  <a:cxn ang="0">
                    <a:pos x="0" y="0"/>
                  </a:cxn>
                  <a:cxn ang="0">
                    <a:pos x="1" y="0"/>
                  </a:cxn>
                  <a:cxn ang="0">
                    <a:pos x="1" y="0"/>
                  </a:cxn>
                  <a:cxn ang="0">
                    <a:pos x="3" y="1"/>
                  </a:cxn>
                  <a:cxn ang="0">
                    <a:pos x="2" y="0"/>
                  </a:cxn>
                  <a:cxn ang="0">
                    <a:pos x="2" y="0"/>
                  </a:cxn>
                  <a:cxn ang="0">
                    <a:pos x="1" y="0"/>
                  </a:cxn>
                </a:cxnLst>
                <a:rect l="0" t="0" r="r" b="b"/>
                <a:pathLst>
                  <a:path w="4" h="1">
                    <a:moveTo>
                      <a:pt x="1" y="0"/>
                    </a:moveTo>
                    <a:cubicBezTo>
                      <a:pt x="1" y="0"/>
                      <a:pt x="1" y="0"/>
                      <a:pt x="1" y="0"/>
                    </a:cubicBezTo>
                    <a:cubicBezTo>
                      <a:pt x="1" y="0"/>
                      <a:pt x="1" y="0"/>
                      <a:pt x="1" y="0"/>
                    </a:cubicBezTo>
                    <a:cubicBezTo>
                      <a:pt x="0" y="0"/>
                      <a:pt x="0" y="0"/>
                      <a:pt x="0" y="0"/>
                    </a:cubicBezTo>
                    <a:cubicBezTo>
                      <a:pt x="1" y="0"/>
                      <a:pt x="1" y="0"/>
                      <a:pt x="1" y="0"/>
                    </a:cubicBezTo>
                    <a:cubicBezTo>
                      <a:pt x="1" y="0"/>
                      <a:pt x="1" y="0"/>
                      <a:pt x="1" y="0"/>
                    </a:cubicBezTo>
                    <a:cubicBezTo>
                      <a:pt x="2" y="1"/>
                      <a:pt x="2" y="1"/>
                      <a:pt x="3" y="1"/>
                    </a:cubicBezTo>
                    <a:cubicBezTo>
                      <a:pt x="4" y="0"/>
                      <a:pt x="2" y="0"/>
                      <a:pt x="2" y="0"/>
                    </a:cubicBezTo>
                    <a:cubicBezTo>
                      <a:pt x="2" y="0"/>
                      <a:pt x="2" y="0"/>
                      <a:pt x="2" y="0"/>
                    </a:cubicBezTo>
                    <a:cubicBezTo>
                      <a:pt x="2" y="0"/>
                      <a:pt x="2"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0" name="íṥľiďê"/>
              <p:cNvSpPr/>
              <p:nvPr/>
            </p:nvSpPr>
            <p:spPr bwMode="auto">
              <a:xfrm>
                <a:off x="5160963" y="1235075"/>
                <a:ext cx="47625" cy="17463"/>
              </a:xfrm>
              <a:custGeom>
                <a:avLst/>
                <a:gdLst/>
                <a:ahLst/>
                <a:cxnLst>
                  <a:cxn ang="0">
                    <a:pos x="1" y="0"/>
                  </a:cxn>
                  <a:cxn ang="0">
                    <a:pos x="0" y="1"/>
                  </a:cxn>
                  <a:cxn ang="0">
                    <a:pos x="0" y="1"/>
                  </a:cxn>
                  <a:cxn ang="0">
                    <a:pos x="1" y="1"/>
                  </a:cxn>
                  <a:cxn ang="0">
                    <a:pos x="4" y="2"/>
                  </a:cxn>
                  <a:cxn ang="0">
                    <a:pos x="5" y="2"/>
                  </a:cxn>
                  <a:cxn ang="0">
                    <a:pos x="1" y="0"/>
                  </a:cxn>
                  <a:cxn ang="0">
                    <a:pos x="1" y="0"/>
                  </a:cxn>
                </a:cxnLst>
                <a:rect l="0" t="0" r="r" b="b"/>
                <a:pathLst>
                  <a:path w="5" h="2">
                    <a:moveTo>
                      <a:pt x="1" y="0"/>
                    </a:moveTo>
                    <a:cubicBezTo>
                      <a:pt x="1" y="0"/>
                      <a:pt x="1" y="0"/>
                      <a:pt x="0" y="1"/>
                    </a:cubicBezTo>
                    <a:cubicBezTo>
                      <a:pt x="0" y="1"/>
                      <a:pt x="0" y="1"/>
                      <a:pt x="0" y="1"/>
                    </a:cubicBezTo>
                    <a:cubicBezTo>
                      <a:pt x="0" y="1"/>
                      <a:pt x="0" y="1"/>
                      <a:pt x="1" y="1"/>
                    </a:cubicBezTo>
                    <a:cubicBezTo>
                      <a:pt x="1" y="1"/>
                      <a:pt x="3" y="2"/>
                      <a:pt x="4" y="2"/>
                    </a:cubicBezTo>
                    <a:cubicBezTo>
                      <a:pt x="5" y="2"/>
                      <a:pt x="5" y="2"/>
                      <a:pt x="5" y="2"/>
                    </a:cubicBezTo>
                    <a:cubicBezTo>
                      <a:pt x="5" y="2"/>
                      <a:pt x="4" y="0"/>
                      <a:pt x="1" y="0"/>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1" name="ïšḷïḍé"/>
              <p:cNvSpPr/>
              <p:nvPr/>
            </p:nvSpPr>
            <p:spPr bwMode="auto">
              <a:xfrm>
                <a:off x="6330951" y="2735263"/>
                <a:ext cx="84138" cy="195263"/>
              </a:xfrm>
              <a:custGeom>
                <a:avLst/>
                <a:gdLst/>
                <a:ahLst/>
                <a:cxnLst>
                  <a:cxn ang="0">
                    <a:pos x="9" y="0"/>
                  </a:cxn>
                  <a:cxn ang="0">
                    <a:pos x="8" y="0"/>
                  </a:cxn>
                  <a:cxn ang="0">
                    <a:pos x="8" y="0"/>
                  </a:cxn>
                  <a:cxn ang="0">
                    <a:pos x="7" y="2"/>
                  </a:cxn>
                  <a:cxn ang="0">
                    <a:pos x="7" y="3"/>
                  </a:cxn>
                  <a:cxn ang="0">
                    <a:pos x="6" y="5"/>
                  </a:cxn>
                  <a:cxn ang="0">
                    <a:pos x="6" y="6"/>
                  </a:cxn>
                  <a:cxn ang="0">
                    <a:pos x="4" y="9"/>
                  </a:cxn>
                  <a:cxn ang="0">
                    <a:pos x="4" y="11"/>
                  </a:cxn>
                  <a:cxn ang="0">
                    <a:pos x="3" y="11"/>
                  </a:cxn>
                  <a:cxn ang="0">
                    <a:pos x="3" y="12"/>
                  </a:cxn>
                  <a:cxn ang="0">
                    <a:pos x="2" y="14"/>
                  </a:cxn>
                  <a:cxn ang="0">
                    <a:pos x="2" y="14"/>
                  </a:cxn>
                  <a:cxn ang="0">
                    <a:pos x="2" y="15"/>
                  </a:cxn>
                  <a:cxn ang="0">
                    <a:pos x="0" y="21"/>
                  </a:cxn>
                  <a:cxn ang="0">
                    <a:pos x="2" y="21"/>
                  </a:cxn>
                  <a:cxn ang="0">
                    <a:pos x="4" y="15"/>
                  </a:cxn>
                  <a:cxn ang="0">
                    <a:pos x="5" y="13"/>
                  </a:cxn>
                  <a:cxn ang="0">
                    <a:pos x="6" y="10"/>
                  </a:cxn>
                  <a:cxn ang="0">
                    <a:pos x="7" y="8"/>
                  </a:cxn>
                  <a:cxn ang="0">
                    <a:pos x="7" y="6"/>
                  </a:cxn>
                  <a:cxn ang="0">
                    <a:pos x="7" y="6"/>
                  </a:cxn>
                  <a:cxn ang="0">
                    <a:pos x="8" y="4"/>
                  </a:cxn>
                  <a:cxn ang="0">
                    <a:pos x="9" y="2"/>
                  </a:cxn>
                  <a:cxn ang="0">
                    <a:pos x="9" y="0"/>
                  </a:cxn>
                </a:cxnLst>
                <a:rect l="0" t="0" r="r" b="b"/>
                <a:pathLst>
                  <a:path w="9" h="21">
                    <a:moveTo>
                      <a:pt x="9" y="0"/>
                    </a:moveTo>
                    <a:cubicBezTo>
                      <a:pt x="9" y="0"/>
                      <a:pt x="9" y="0"/>
                      <a:pt x="8" y="0"/>
                    </a:cubicBezTo>
                    <a:cubicBezTo>
                      <a:pt x="8" y="0"/>
                      <a:pt x="8" y="0"/>
                      <a:pt x="8" y="0"/>
                    </a:cubicBezTo>
                    <a:cubicBezTo>
                      <a:pt x="8" y="0"/>
                      <a:pt x="8" y="1"/>
                      <a:pt x="7" y="2"/>
                    </a:cubicBezTo>
                    <a:cubicBezTo>
                      <a:pt x="7" y="3"/>
                      <a:pt x="7" y="3"/>
                      <a:pt x="7" y="3"/>
                    </a:cubicBezTo>
                    <a:cubicBezTo>
                      <a:pt x="6" y="5"/>
                      <a:pt x="6" y="5"/>
                      <a:pt x="6" y="5"/>
                    </a:cubicBezTo>
                    <a:cubicBezTo>
                      <a:pt x="6" y="6"/>
                      <a:pt x="6" y="6"/>
                      <a:pt x="6" y="6"/>
                    </a:cubicBezTo>
                    <a:cubicBezTo>
                      <a:pt x="4" y="9"/>
                      <a:pt x="4" y="9"/>
                      <a:pt x="4" y="9"/>
                    </a:cubicBezTo>
                    <a:cubicBezTo>
                      <a:pt x="4" y="11"/>
                      <a:pt x="4" y="11"/>
                      <a:pt x="4" y="11"/>
                    </a:cubicBezTo>
                    <a:cubicBezTo>
                      <a:pt x="3" y="11"/>
                      <a:pt x="3" y="11"/>
                      <a:pt x="3" y="11"/>
                    </a:cubicBezTo>
                    <a:cubicBezTo>
                      <a:pt x="3" y="12"/>
                      <a:pt x="3" y="12"/>
                      <a:pt x="3" y="12"/>
                    </a:cubicBezTo>
                    <a:cubicBezTo>
                      <a:pt x="2" y="14"/>
                      <a:pt x="2" y="14"/>
                      <a:pt x="2" y="14"/>
                    </a:cubicBezTo>
                    <a:cubicBezTo>
                      <a:pt x="2" y="14"/>
                      <a:pt x="2" y="14"/>
                      <a:pt x="2" y="14"/>
                    </a:cubicBezTo>
                    <a:cubicBezTo>
                      <a:pt x="2" y="15"/>
                      <a:pt x="2" y="15"/>
                      <a:pt x="2" y="15"/>
                    </a:cubicBezTo>
                    <a:cubicBezTo>
                      <a:pt x="0" y="21"/>
                      <a:pt x="0" y="21"/>
                      <a:pt x="0" y="21"/>
                    </a:cubicBezTo>
                    <a:cubicBezTo>
                      <a:pt x="2" y="21"/>
                      <a:pt x="2" y="21"/>
                      <a:pt x="2" y="21"/>
                    </a:cubicBezTo>
                    <a:cubicBezTo>
                      <a:pt x="4" y="15"/>
                      <a:pt x="4" y="15"/>
                      <a:pt x="4" y="15"/>
                    </a:cubicBezTo>
                    <a:cubicBezTo>
                      <a:pt x="5" y="13"/>
                      <a:pt x="5" y="13"/>
                      <a:pt x="5" y="13"/>
                    </a:cubicBezTo>
                    <a:cubicBezTo>
                      <a:pt x="6" y="10"/>
                      <a:pt x="6" y="10"/>
                      <a:pt x="6" y="10"/>
                    </a:cubicBezTo>
                    <a:cubicBezTo>
                      <a:pt x="6" y="9"/>
                      <a:pt x="6" y="8"/>
                      <a:pt x="7" y="8"/>
                    </a:cubicBezTo>
                    <a:cubicBezTo>
                      <a:pt x="7" y="6"/>
                      <a:pt x="7" y="6"/>
                      <a:pt x="7" y="6"/>
                    </a:cubicBezTo>
                    <a:cubicBezTo>
                      <a:pt x="7" y="6"/>
                      <a:pt x="7" y="6"/>
                      <a:pt x="7" y="6"/>
                    </a:cubicBezTo>
                    <a:cubicBezTo>
                      <a:pt x="8" y="4"/>
                      <a:pt x="8" y="4"/>
                      <a:pt x="8" y="4"/>
                    </a:cubicBezTo>
                    <a:cubicBezTo>
                      <a:pt x="9" y="2"/>
                      <a:pt x="9" y="2"/>
                      <a:pt x="9" y="2"/>
                    </a:cubicBezTo>
                    <a:cubicBezTo>
                      <a:pt x="9" y="0"/>
                      <a:pt x="9" y="0"/>
                      <a:pt x="9"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2" name="isľíḓe"/>
              <p:cNvSpPr/>
              <p:nvPr/>
            </p:nvSpPr>
            <p:spPr bwMode="auto">
              <a:xfrm>
                <a:off x="6256338" y="2930525"/>
                <a:ext cx="74613" cy="38100"/>
              </a:xfrm>
              <a:custGeom>
                <a:avLst/>
                <a:gdLst/>
                <a:ahLst/>
                <a:cxnLst>
                  <a:cxn ang="0">
                    <a:pos x="4" y="0"/>
                  </a:cxn>
                  <a:cxn ang="0">
                    <a:pos x="3" y="1"/>
                  </a:cxn>
                  <a:cxn ang="0">
                    <a:pos x="2" y="2"/>
                  </a:cxn>
                  <a:cxn ang="0">
                    <a:pos x="2" y="1"/>
                  </a:cxn>
                  <a:cxn ang="0">
                    <a:pos x="1" y="2"/>
                  </a:cxn>
                  <a:cxn ang="0">
                    <a:pos x="0" y="3"/>
                  </a:cxn>
                  <a:cxn ang="0">
                    <a:pos x="1" y="4"/>
                  </a:cxn>
                  <a:cxn ang="0">
                    <a:pos x="2" y="4"/>
                  </a:cxn>
                  <a:cxn ang="0">
                    <a:pos x="4" y="4"/>
                  </a:cxn>
                  <a:cxn ang="0">
                    <a:pos x="5" y="3"/>
                  </a:cxn>
                  <a:cxn ang="0">
                    <a:pos x="6" y="4"/>
                  </a:cxn>
                  <a:cxn ang="0">
                    <a:pos x="7" y="3"/>
                  </a:cxn>
                  <a:cxn ang="0">
                    <a:pos x="8" y="2"/>
                  </a:cxn>
                  <a:cxn ang="0">
                    <a:pos x="8" y="1"/>
                  </a:cxn>
                  <a:cxn ang="0">
                    <a:pos x="7" y="0"/>
                  </a:cxn>
                  <a:cxn ang="0">
                    <a:pos x="7" y="0"/>
                  </a:cxn>
                  <a:cxn ang="0">
                    <a:pos x="6" y="1"/>
                  </a:cxn>
                  <a:cxn ang="0">
                    <a:pos x="6" y="2"/>
                  </a:cxn>
                  <a:cxn ang="0">
                    <a:pos x="5" y="0"/>
                  </a:cxn>
                  <a:cxn ang="0">
                    <a:pos x="4" y="0"/>
                  </a:cxn>
                </a:cxnLst>
                <a:rect l="0" t="0" r="r" b="b"/>
                <a:pathLst>
                  <a:path w="8" h="4">
                    <a:moveTo>
                      <a:pt x="4" y="0"/>
                    </a:moveTo>
                    <a:cubicBezTo>
                      <a:pt x="3" y="1"/>
                      <a:pt x="3" y="1"/>
                      <a:pt x="3" y="1"/>
                    </a:cubicBezTo>
                    <a:cubicBezTo>
                      <a:pt x="3" y="1"/>
                      <a:pt x="3" y="2"/>
                      <a:pt x="2" y="2"/>
                    </a:cubicBezTo>
                    <a:cubicBezTo>
                      <a:pt x="2" y="2"/>
                      <a:pt x="2" y="2"/>
                      <a:pt x="2" y="1"/>
                    </a:cubicBezTo>
                    <a:cubicBezTo>
                      <a:pt x="1" y="2"/>
                      <a:pt x="1" y="2"/>
                      <a:pt x="1" y="2"/>
                    </a:cubicBezTo>
                    <a:cubicBezTo>
                      <a:pt x="0" y="3"/>
                      <a:pt x="0" y="3"/>
                      <a:pt x="0" y="3"/>
                    </a:cubicBezTo>
                    <a:cubicBezTo>
                      <a:pt x="1" y="4"/>
                      <a:pt x="1" y="4"/>
                      <a:pt x="1" y="4"/>
                    </a:cubicBezTo>
                    <a:cubicBezTo>
                      <a:pt x="2" y="4"/>
                      <a:pt x="2" y="4"/>
                      <a:pt x="2" y="4"/>
                    </a:cubicBezTo>
                    <a:cubicBezTo>
                      <a:pt x="4" y="4"/>
                      <a:pt x="4" y="4"/>
                      <a:pt x="4" y="4"/>
                    </a:cubicBezTo>
                    <a:cubicBezTo>
                      <a:pt x="5" y="3"/>
                      <a:pt x="5" y="3"/>
                      <a:pt x="5" y="3"/>
                    </a:cubicBezTo>
                    <a:cubicBezTo>
                      <a:pt x="6" y="4"/>
                      <a:pt x="6" y="4"/>
                      <a:pt x="6" y="4"/>
                    </a:cubicBezTo>
                    <a:cubicBezTo>
                      <a:pt x="7" y="3"/>
                      <a:pt x="7" y="3"/>
                      <a:pt x="7" y="3"/>
                    </a:cubicBezTo>
                    <a:cubicBezTo>
                      <a:pt x="8" y="2"/>
                      <a:pt x="8" y="2"/>
                      <a:pt x="8" y="2"/>
                    </a:cubicBezTo>
                    <a:cubicBezTo>
                      <a:pt x="8" y="1"/>
                      <a:pt x="8" y="1"/>
                      <a:pt x="8" y="1"/>
                    </a:cubicBezTo>
                    <a:cubicBezTo>
                      <a:pt x="8" y="0"/>
                      <a:pt x="7" y="0"/>
                      <a:pt x="7" y="0"/>
                    </a:cubicBezTo>
                    <a:cubicBezTo>
                      <a:pt x="7" y="0"/>
                      <a:pt x="7" y="0"/>
                      <a:pt x="7" y="0"/>
                    </a:cubicBezTo>
                    <a:cubicBezTo>
                      <a:pt x="7" y="0"/>
                      <a:pt x="7" y="0"/>
                      <a:pt x="6" y="1"/>
                    </a:cubicBezTo>
                    <a:cubicBezTo>
                      <a:pt x="6" y="2"/>
                      <a:pt x="6" y="2"/>
                      <a:pt x="6" y="2"/>
                    </a:cubicBezTo>
                    <a:cubicBezTo>
                      <a:pt x="5" y="2"/>
                      <a:pt x="5" y="1"/>
                      <a:pt x="5" y="0"/>
                    </a:cubicBezTo>
                    <a:cubicBezTo>
                      <a:pt x="4" y="0"/>
                      <a:pt x="4" y="0"/>
                      <a:pt x="4"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3" name="íŝ1îḍe"/>
              <p:cNvSpPr/>
              <p:nvPr/>
            </p:nvSpPr>
            <p:spPr bwMode="auto">
              <a:xfrm>
                <a:off x="6350001" y="2846388"/>
                <a:ext cx="1588" cy="9525"/>
              </a:xfrm>
              <a:custGeom>
                <a:avLst/>
                <a:gdLst/>
                <a:ahLst/>
                <a:cxnLst>
                  <a:cxn ang="0">
                    <a:pos x="0" y="0"/>
                  </a:cxn>
                  <a:cxn ang="0">
                    <a:pos x="0" y="1"/>
                  </a:cxn>
                  <a:cxn ang="0">
                    <a:pos x="0" y="1"/>
                  </a:cxn>
                  <a:cxn ang="0">
                    <a:pos x="0" y="1"/>
                  </a:cxn>
                  <a:cxn ang="0">
                    <a:pos x="0" y="0"/>
                  </a:cxn>
                  <a:cxn ang="0">
                    <a:pos x="0" y="0"/>
                  </a:cxn>
                </a:cxnLst>
                <a:rect l="0" t="0" r="r" b="b"/>
                <a:pathLst>
                  <a:path h="1">
                    <a:moveTo>
                      <a:pt x="0" y="0"/>
                    </a:moveTo>
                    <a:cubicBezTo>
                      <a:pt x="0" y="0"/>
                      <a:pt x="0" y="1"/>
                      <a:pt x="0" y="1"/>
                    </a:cubicBezTo>
                    <a:cubicBezTo>
                      <a:pt x="0" y="1"/>
                      <a:pt x="0" y="1"/>
                      <a:pt x="0" y="1"/>
                    </a:cubicBezTo>
                    <a:cubicBezTo>
                      <a:pt x="0" y="1"/>
                      <a:pt x="0" y="1"/>
                      <a:pt x="0" y="1"/>
                    </a:cubicBezTo>
                    <a:cubicBezTo>
                      <a:pt x="0" y="0"/>
                      <a:pt x="0" y="0"/>
                      <a:pt x="0" y="0"/>
                    </a:cubicBezTo>
                    <a:cubicBezTo>
                      <a:pt x="0"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4" name="ísḻïḑè"/>
              <p:cNvSpPr/>
              <p:nvPr/>
            </p:nvSpPr>
            <p:spPr bwMode="auto">
              <a:xfrm>
                <a:off x="6340476" y="2865438"/>
                <a:ext cx="9525" cy="9525"/>
              </a:xfrm>
              <a:custGeom>
                <a:avLst/>
                <a:gdLst/>
                <a:ahLst/>
                <a:cxnLst>
                  <a:cxn ang="0">
                    <a:pos x="0" y="0"/>
                  </a:cxn>
                  <a:cxn ang="0">
                    <a:pos x="0" y="1"/>
                  </a:cxn>
                  <a:cxn ang="0">
                    <a:pos x="0" y="1"/>
                  </a:cxn>
                  <a:cxn ang="0">
                    <a:pos x="0" y="1"/>
                  </a:cxn>
                  <a:cxn ang="0">
                    <a:pos x="0" y="1"/>
                  </a:cxn>
                  <a:cxn ang="0">
                    <a:pos x="1" y="0"/>
                  </a:cxn>
                  <a:cxn ang="0">
                    <a:pos x="0" y="0"/>
                  </a:cxn>
                  <a:cxn ang="0">
                    <a:pos x="0" y="0"/>
                  </a:cxn>
                </a:cxnLst>
                <a:rect l="0" t="0" r="r" b="b"/>
                <a:pathLst>
                  <a:path w="1" h="1">
                    <a:moveTo>
                      <a:pt x="0" y="0"/>
                    </a:moveTo>
                    <a:cubicBezTo>
                      <a:pt x="0" y="0"/>
                      <a:pt x="0" y="0"/>
                      <a:pt x="0" y="1"/>
                    </a:cubicBezTo>
                    <a:cubicBezTo>
                      <a:pt x="0" y="1"/>
                      <a:pt x="0" y="1"/>
                      <a:pt x="0" y="1"/>
                    </a:cubicBezTo>
                    <a:cubicBezTo>
                      <a:pt x="0" y="1"/>
                      <a:pt x="0" y="1"/>
                      <a:pt x="0" y="1"/>
                    </a:cubicBezTo>
                    <a:cubicBezTo>
                      <a:pt x="0" y="1"/>
                      <a:pt x="0" y="1"/>
                      <a:pt x="0" y="1"/>
                    </a:cubicBezTo>
                    <a:cubicBezTo>
                      <a:pt x="1" y="0"/>
                      <a:pt x="1" y="0"/>
                      <a:pt x="1" y="0"/>
                    </a:cubicBezTo>
                    <a:cubicBezTo>
                      <a:pt x="0" y="0"/>
                      <a:pt x="0" y="0"/>
                      <a:pt x="0" y="0"/>
                    </a:cubicBezTo>
                    <a:cubicBezTo>
                      <a:pt x="0"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5" name="íśḻíḋé"/>
              <p:cNvSpPr/>
              <p:nvPr/>
            </p:nvSpPr>
            <p:spPr bwMode="auto">
              <a:xfrm>
                <a:off x="6330951" y="2855913"/>
                <a:ext cx="9525" cy="28575"/>
              </a:xfrm>
              <a:custGeom>
                <a:avLst/>
                <a:gdLst/>
                <a:ahLst/>
                <a:cxnLst>
                  <a:cxn ang="0">
                    <a:pos x="1" y="0"/>
                  </a:cxn>
                  <a:cxn ang="0">
                    <a:pos x="0" y="0"/>
                  </a:cxn>
                  <a:cxn ang="0">
                    <a:pos x="0" y="2"/>
                  </a:cxn>
                  <a:cxn ang="0">
                    <a:pos x="0" y="3"/>
                  </a:cxn>
                  <a:cxn ang="0">
                    <a:pos x="0" y="3"/>
                  </a:cxn>
                  <a:cxn ang="0">
                    <a:pos x="1" y="0"/>
                  </a:cxn>
                  <a:cxn ang="0">
                    <a:pos x="1" y="0"/>
                  </a:cxn>
                </a:cxnLst>
                <a:rect l="0" t="0" r="r" b="b"/>
                <a:pathLst>
                  <a:path w="1" h="3">
                    <a:moveTo>
                      <a:pt x="1" y="0"/>
                    </a:moveTo>
                    <a:cubicBezTo>
                      <a:pt x="0" y="0"/>
                      <a:pt x="0" y="0"/>
                      <a:pt x="0" y="0"/>
                    </a:cubicBezTo>
                    <a:cubicBezTo>
                      <a:pt x="0" y="1"/>
                      <a:pt x="0" y="1"/>
                      <a:pt x="0" y="2"/>
                    </a:cubicBezTo>
                    <a:cubicBezTo>
                      <a:pt x="0" y="3"/>
                      <a:pt x="0" y="3"/>
                      <a:pt x="0" y="3"/>
                    </a:cubicBezTo>
                    <a:cubicBezTo>
                      <a:pt x="0" y="3"/>
                      <a:pt x="0" y="3"/>
                      <a:pt x="0" y="3"/>
                    </a:cubicBezTo>
                    <a:cubicBezTo>
                      <a:pt x="1" y="3"/>
                      <a:pt x="1" y="2"/>
                      <a:pt x="1" y="0"/>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6" name="îṧľïdê"/>
              <p:cNvSpPr/>
              <p:nvPr/>
            </p:nvSpPr>
            <p:spPr bwMode="auto">
              <a:xfrm>
                <a:off x="6265863" y="2641600"/>
                <a:ext cx="74613" cy="223838"/>
              </a:xfrm>
              <a:custGeom>
                <a:avLst/>
                <a:gdLst/>
                <a:ahLst/>
                <a:cxnLst>
                  <a:cxn ang="0">
                    <a:pos x="3" y="0"/>
                  </a:cxn>
                  <a:cxn ang="0">
                    <a:pos x="1" y="3"/>
                  </a:cxn>
                  <a:cxn ang="0">
                    <a:pos x="1" y="3"/>
                  </a:cxn>
                  <a:cxn ang="0">
                    <a:pos x="2" y="4"/>
                  </a:cxn>
                  <a:cxn ang="0">
                    <a:pos x="2" y="5"/>
                  </a:cxn>
                  <a:cxn ang="0">
                    <a:pos x="2" y="6"/>
                  </a:cxn>
                  <a:cxn ang="0">
                    <a:pos x="2" y="7"/>
                  </a:cxn>
                  <a:cxn ang="0">
                    <a:pos x="1" y="12"/>
                  </a:cxn>
                  <a:cxn ang="0">
                    <a:pos x="1" y="14"/>
                  </a:cxn>
                  <a:cxn ang="0">
                    <a:pos x="1" y="14"/>
                  </a:cxn>
                  <a:cxn ang="0">
                    <a:pos x="1" y="17"/>
                  </a:cxn>
                  <a:cxn ang="0">
                    <a:pos x="2" y="19"/>
                  </a:cxn>
                  <a:cxn ang="0">
                    <a:pos x="1" y="21"/>
                  </a:cxn>
                  <a:cxn ang="0">
                    <a:pos x="1" y="24"/>
                  </a:cxn>
                  <a:cxn ang="0">
                    <a:pos x="2" y="24"/>
                  </a:cxn>
                  <a:cxn ang="0">
                    <a:pos x="2" y="24"/>
                  </a:cxn>
                  <a:cxn ang="0">
                    <a:pos x="3" y="23"/>
                  </a:cxn>
                  <a:cxn ang="0">
                    <a:pos x="3" y="23"/>
                  </a:cxn>
                  <a:cxn ang="0">
                    <a:pos x="4" y="24"/>
                  </a:cxn>
                  <a:cxn ang="0">
                    <a:pos x="5" y="23"/>
                  </a:cxn>
                  <a:cxn ang="0">
                    <a:pos x="6" y="23"/>
                  </a:cxn>
                  <a:cxn ang="0">
                    <a:pos x="6" y="23"/>
                  </a:cxn>
                  <a:cxn ang="0">
                    <a:pos x="8" y="17"/>
                  </a:cxn>
                  <a:cxn ang="0">
                    <a:pos x="8" y="17"/>
                  </a:cxn>
                  <a:cxn ang="0">
                    <a:pos x="8" y="17"/>
                  </a:cxn>
                  <a:cxn ang="0">
                    <a:pos x="8" y="17"/>
                  </a:cxn>
                  <a:cxn ang="0">
                    <a:pos x="8" y="16"/>
                  </a:cxn>
                  <a:cxn ang="0">
                    <a:pos x="8" y="16"/>
                  </a:cxn>
                  <a:cxn ang="0">
                    <a:pos x="8" y="16"/>
                  </a:cxn>
                  <a:cxn ang="0">
                    <a:pos x="8" y="16"/>
                  </a:cxn>
                  <a:cxn ang="0">
                    <a:pos x="8" y="16"/>
                  </a:cxn>
                  <a:cxn ang="0">
                    <a:pos x="8" y="14"/>
                  </a:cxn>
                  <a:cxn ang="0">
                    <a:pos x="7" y="14"/>
                  </a:cxn>
                  <a:cxn ang="0">
                    <a:pos x="7" y="14"/>
                  </a:cxn>
                  <a:cxn ang="0">
                    <a:pos x="7" y="14"/>
                  </a:cxn>
                  <a:cxn ang="0">
                    <a:pos x="7" y="12"/>
                  </a:cxn>
                  <a:cxn ang="0">
                    <a:pos x="7" y="10"/>
                  </a:cxn>
                  <a:cxn ang="0">
                    <a:pos x="6" y="9"/>
                  </a:cxn>
                  <a:cxn ang="0">
                    <a:pos x="5" y="7"/>
                  </a:cxn>
                  <a:cxn ang="0">
                    <a:pos x="5" y="7"/>
                  </a:cxn>
                  <a:cxn ang="0">
                    <a:pos x="5" y="6"/>
                  </a:cxn>
                  <a:cxn ang="0">
                    <a:pos x="5" y="6"/>
                  </a:cxn>
                  <a:cxn ang="0">
                    <a:pos x="4" y="1"/>
                  </a:cxn>
                  <a:cxn ang="0">
                    <a:pos x="3" y="0"/>
                  </a:cxn>
                  <a:cxn ang="0">
                    <a:pos x="3" y="0"/>
                  </a:cxn>
                </a:cxnLst>
                <a:rect l="0" t="0" r="r" b="b"/>
                <a:pathLst>
                  <a:path w="8" h="24">
                    <a:moveTo>
                      <a:pt x="3" y="0"/>
                    </a:moveTo>
                    <a:cubicBezTo>
                      <a:pt x="2" y="3"/>
                      <a:pt x="2" y="3"/>
                      <a:pt x="1" y="3"/>
                    </a:cubicBezTo>
                    <a:cubicBezTo>
                      <a:pt x="1" y="3"/>
                      <a:pt x="1" y="3"/>
                      <a:pt x="1" y="3"/>
                    </a:cubicBezTo>
                    <a:cubicBezTo>
                      <a:pt x="1" y="4"/>
                      <a:pt x="1" y="4"/>
                      <a:pt x="2" y="4"/>
                    </a:cubicBezTo>
                    <a:cubicBezTo>
                      <a:pt x="2" y="5"/>
                      <a:pt x="2" y="5"/>
                      <a:pt x="2" y="5"/>
                    </a:cubicBezTo>
                    <a:cubicBezTo>
                      <a:pt x="1" y="5"/>
                      <a:pt x="1" y="5"/>
                      <a:pt x="2" y="6"/>
                    </a:cubicBezTo>
                    <a:cubicBezTo>
                      <a:pt x="2" y="7"/>
                      <a:pt x="2" y="7"/>
                      <a:pt x="2" y="7"/>
                    </a:cubicBezTo>
                    <a:cubicBezTo>
                      <a:pt x="2" y="8"/>
                      <a:pt x="3" y="9"/>
                      <a:pt x="1" y="12"/>
                    </a:cubicBezTo>
                    <a:cubicBezTo>
                      <a:pt x="0" y="13"/>
                      <a:pt x="1" y="13"/>
                      <a:pt x="1" y="14"/>
                    </a:cubicBezTo>
                    <a:cubicBezTo>
                      <a:pt x="1" y="14"/>
                      <a:pt x="1" y="14"/>
                      <a:pt x="1" y="14"/>
                    </a:cubicBezTo>
                    <a:cubicBezTo>
                      <a:pt x="2" y="15"/>
                      <a:pt x="1" y="16"/>
                      <a:pt x="1" y="17"/>
                    </a:cubicBezTo>
                    <a:cubicBezTo>
                      <a:pt x="2" y="19"/>
                      <a:pt x="2" y="19"/>
                      <a:pt x="2" y="19"/>
                    </a:cubicBezTo>
                    <a:cubicBezTo>
                      <a:pt x="2" y="19"/>
                      <a:pt x="2" y="20"/>
                      <a:pt x="1" y="21"/>
                    </a:cubicBezTo>
                    <a:cubicBezTo>
                      <a:pt x="1" y="22"/>
                      <a:pt x="1" y="23"/>
                      <a:pt x="1" y="24"/>
                    </a:cubicBezTo>
                    <a:cubicBezTo>
                      <a:pt x="1" y="24"/>
                      <a:pt x="1" y="24"/>
                      <a:pt x="2" y="24"/>
                    </a:cubicBezTo>
                    <a:cubicBezTo>
                      <a:pt x="2" y="24"/>
                      <a:pt x="2" y="24"/>
                      <a:pt x="2" y="24"/>
                    </a:cubicBezTo>
                    <a:cubicBezTo>
                      <a:pt x="3" y="23"/>
                      <a:pt x="3" y="23"/>
                      <a:pt x="3" y="23"/>
                    </a:cubicBezTo>
                    <a:cubicBezTo>
                      <a:pt x="3" y="23"/>
                      <a:pt x="3" y="23"/>
                      <a:pt x="3" y="23"/>
                    </a:cubicBezTo>
                    <a:cubicBezTo>
                      <a:pt x="4" y="23"/>
                      <a:pt x="4" y="24"/>
                      <a:pt x="4" y="24"/>
                    </a:cubicBezTo>
                    <a:cubicBezTo>
                      <a:pt x="5" y="24"/>
                      <a:pt x="5" y="23"/>
                      <a:pt x="5" y="23"/>
                    </a:cubicBezTo>
                    <a:cubicBezTo>
                      <a:pt x="5" y="23"/>
                      <a:pt x="6" y="23"/>
                      <a:pt x="6" y="23"/>
                    </a:cubicBezTo>
                    <a:cubicBezTo>
                      <a:pt x="6" y="23"/>
                      <a:pt x="6" y="23"/>
                      <a:pt x="6" y="23"/>
                    </a:cubicBezTo>
                    <a:cubicBezTo>
                      <a:pt x="7" y="21"/>
                      <a:pt x="7" y="21"/>
                      <a:pt x="8" y="17"/>
                    </a:cubicBezTo>
                    <a:cubicBezTo>
                      <a:pt x="8" y="17"/>
                      <a:pt x="8" y="17"/>
                      <a:pt x="8" y="17"/>
                    </a:cubicBezTo>
                    <a:cubicBezTo>
                      <a:pt x="8" y="17"/>
                      <a:pt x="8" y="17"/>
                      <a:pt x="8" y="17"/>
                    </a:cubicBezTo>
                    <a:cubicBezTo>
                      <a:pt x="8" y="17"/>
                      <a:pt x="8" y="17"/>
                      <a:pt x="8" y="17"/>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4"/>
                      <a:pt x="8" y="14"/>
                      <a:pt x="8" y="14"/>
                    </a:cubicBezTo>
                    <a:cubicBezTo>
                      <a:pt x="8" y="14"/>
                      <a:pt x="7" y="14"/>
                      <a:pt x="7" y="14"/>
                    </a:cubicBezTo>
                    <a:cubicBezTo>
                      <a:pt x="7" y="14"/>
                      <a:pt x="7" y="14"/>
                      <a:pt x="7" y="14"/>
                    </a:cubicBezTo>
                    <a:cubicBezTo>
                      <a:pt x="7" y="14"/>
                      <a:pt x="7" y="14"/>
                      <a:pt x="7" y="14"/>
                    </a:cubicBezTo>
                    <a:cubicBezTo>
                      <a:pt x="7" y="13"/>
                      <a:pt x="7" y="12"/>
                      <a:pt x="7" y="12"/>
                    </a:cubicBezTo>
                    <a:cubicBezTo>
                      <a:pt x="7" y="10"/>
                      <a:pt x="7" y="10"/>
                      <a:pt x="7" y="10"/>
                    </a:cubicBezTo>
                    <a:cubicBezTo>
                      <a:pt x="7" y="10"/>
                      <a:pt x="6" y="10"/>
                      <a:pt x="6" y="9"/>
                    </a:cubicBezTo>
                    <a:cubicBezTo>
                      <a:pt x="5" y="7"/>
                      <a:pt x="5" y="7"/>
                      <a:pt x="5" y="7"/>
                    </a:cubicBezTo>
                    <a:cubicBezTo>
                      <a:pt x="5" y="7"/>
                      <a:pt x="5" y="7"/>
                      <a:pt x="5" y="7"/>
                    </a:cubicBezTo>
                    <a:cubicBezTo>
                      <a:pt x="5" y="7"/>
                      <a:pt x="5" y="7"/>
                      <a:pt x="5" y="6"/>
                    </a:cubicBezTo>
                    <a:cubicBezTo>
                      <a:pt x="5" y="6"/>
                      <a:pt x="5" y="6"/>
                      <a:pt x="5" y="6"/>
                    </a:cubicBezTo>
                    <a:cubicBezTo>
                      <a:pt x="4" y="1"/>
                      <a:pt x="4" y="1"/>
                      <a:pt x="4" y="1"/>
                    </a:cubicBezTo>
                    <a:cubicBezTo>
                      <a:pt x="4" y="0"/>
                      <a:pt x="4" y="0"/>
                      <a:pt x="3" y="0"/>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7" name="íšliďe"/>
              <p:cNvSpPr/>
              <p:nvPr/>
            </p:nvSpPr>
            <p:spPr bwMode="auto">
              <a:xfrm>
                <a:off x="5291138" y="3359150"/>
                <a:ext cx="103188" cy="130175"/>
              </a:xfrm>
              <a:custGeom>
                <a:avLst/>
                <a:gdLst/>
                <a:ahLst/>
                <a:cxnLst>
                  <a:cxn ang="0">
                    <a:pos x="11" y="0"/>
                  </a:cxn>
                  <a:cxn ang="0">
                    <a:pos x="8" y="1"/>
                  </a:cxn>
                  <a:cxn ang="0">
                    <a:pos x="7" y="4"/>
                  </a:cxn>
                  <a:cxn ang="0">
                    <a:pos x="5" y="4"/>
                  </a:cxn>
                  <a:cxn ang="0">
                    <a:pos x="4" y="5"/>
                  </a:cxn>
                  <a:cxn ang="0">
                    <a:pos x="3" y="6"/>
                  </a:cxn>
                  <a:cxn ang="0">
                    <a:pos x="3" y="6"/>
                  </a:cxn>
                  <a:cxn ang="0">
                    <a:pos x="1" y="5"/>
                  </a:cxn>
                  <a:cxn ang="0">
                    <a:pos x="0" y="5"/>
                  </a:cxn>
                  <a:cxn ang="0">
                    <a:pos x="0" y="5"/>
                  </a:cxn>
                  <a:cxn ang="0">
                    <a:pos x="0" y="7"/>
                  </a:cxn>
                  <a:cxn ang="0">
                    <a:pos x="1" y="8"/>
                  </a:cxn>
                  <a:cxn ang="0">
                    <a:pos x="1" y="9"/>
                  </a:cxn>
                  <a:cxn ang="0">
                    <a:pos x="3" y="8"/>
                  </a:cxn>
                  <a:cxn ang="0">
                    <a:pos x="2" y="11"/>
                  </a:cxn>
                  <a:cxn ang="0">
                    <a:pos x="3" y="13"/>
                  </a:cxn>
                  <a:cxn ang="0">
                    <a:pos x="4" y="14"/>
                  </a:cxn>
                  <a:cxn ang="0">
                    <a:pos x="5" y="13"/>
                  </a:cxn>
                  <a:cxn ang="0">
                    <a:pos x="4" y="12"/>
                  </a:cxn>
                  <a:cxn ang="0">
                    <a:pos x="5" y="10"/>
                  </a:cxn>
                  <a:cxn ang="0">
                    <a:pos x="7" y="10"/>
                  </a:cxn>
                  <a:cxn ang="0">
                    <a:pos x="8" y="9"/>
                  </a:cxn>
                  <a:cxn ang="0">
                    <a:pos x="6" y="8"/>
                  </a:cxn>
                  <a:cxn ang="0">
                    <a:pos x="7" y="4"/>
                  </a:cxn>
                  <a:cxn ang="0">
                    <a:pos x="10" y="2"/>
                  </a:cxn>
                  <a:cxn ang="0">
                    <a:pos x="11" y="0"/>
                  </a:cxn>
                  <a:cxn ang="0">
                    <a:pos x="11" y="0"/>
                  </a:cxn>
                </a:cxnLst>
                <a:rect l="0" t="0" r="r" b="b"/>
                <a:pathLst>
                  <a:path w="11" h="14">
                    <a:moveTo>
                      <a:pt x="11" y="0"/>
                    </a:moveTo>
                    <a:cubicBezTo>
                      <a:pt x="10" y="0"/>
                      <a:pt x="8" y="1"/>
                      <a:pt x="8" y="1"/>
                    </a:cubicBezTo>
                    <a:cubicBezTo>
                      <a:pt x="8" y="1"/>
                      <a:pt x="7" y="3"/>
                      <a:pt x="7" y="4"/>
                    </a:cubicBezTo>
                    <a:cubicBezTo>
                      <a:pt x="5" y="4"/>
                      <a:pt x="5" y="4"/>
                      <a:pt x="5" y="4"/>
                    </a:cubicBezTo>
                    <a:cubicBezTo>
                      <a:pt x="4" y="5"/>
                      <a:pt x="4" y="5"/>
                      <a:pt x="4" y="5"/>
                    </a:cubicBezTo>
                    <a:cubicBezTo>
                      <a:pt x="3" y="6"/>
                      <a:pt x="3" y="6"/>
                      <a:pt x="3" y="6"/>
                    </a:cubicBezTo>
                    <a:cubicBezTo>
                      <a:pt x="3" y="6"/>
                      <a:pt x="3" y="6"/>
                      <a:pt x="3" y="6"/>
                    </a:cubicBezTo>
                    <a:cubicBezTo>
                      <a:pt x="2" y="6"/>
                      <a:pt x="2" y="6"/>
                      <a:pt x="1" y="5"/>
                    </a:cubicBezTo>
                    <a:cubicBezTo>
                      <a:pt x="1" y="5"/>
                      <a:pt x="1" y="5"/>
                      <a:pt x="0" y="5"/>
                    </a:cubicBezTo>
                    <a:cubicBezTo>
                      <a:pt x="0" y="5"/>
                      <a:pt x="0" y="5"/>
                      <a:pt x="0" y="5"/>
                    </a:cubicBezTo>
                    <a:cubicBezTo>
                      <a:pt x="0" y="5"/>
                      <a:pt x="0" y="6"/>
                      <a:pt x="0" y="7"/>
                    </a:cubicBezTo>
                    <a:cubicBezTo>
                      <a:pt x="1" y="8"/>
                      <a:pt x="1" y="8"/>
                      <a:pt x="1" y="8"/>
                    </a:cubicBezTo>
                    <a:cubicBezTo>
                      <a:pt x="1" y="9"/>
                      <a:pt x="1" y="9"/>
                      <a:pt x="1" y="9"/>
                    </a:cubicBezTo>
                    <a:cubicBezTo>
                      <a:pt x="3" y="8"/>
                      <a:pt x="3" y="8"/>
                      <a:pt x="3" y="8"/>
                    </a:cubicBezTo>
                    <a:cubicBezTo>
                      <a:pt x="2" y="11"/>
                      <a:pt x="2" y="11"/>
                      <a:pt x="2" y="11"/>
                    </a:cubicBezTo>
                    <a:cubicBezTo>
                      <a:pt x="3" y="13"/>
                      <a:pt x="3" y="13"/>
                      <a:pt x="3" y="13"/>
                    </a:cubicBezTo>
                    <a:cubicBezTo>
                      <a:pt x="4" y="14"/>
                      <a:pt x="4" y="14"/>
                      <a:pt x="4" y="14"/>
                    </a:cubicBezTo>
                    <a:cubicBezTo>
                      <a:pt x="5" y="13"/>
                      <a:pt x="5" y="13"/>
                      <a:pt x="5" y="13"/>
                    </a:cubicBezTo>
                    <a:cubicBezTo>
                      <a:pt x="4" y="12"/>
                      <a:pt x="4" y="12"/>
                      <a:pt x="4" y="12"/>
                    </a:cubicBezTo>
                    <a:cubicBezTo>
                      <a:pt x="4" y="11"/>
                      <a:pt x="5" y="11"/>
                      <a:pt x="5" y="10"/>
                    </a:cubicBezTo>
                    <a:cubicBezTo>
                      <a:pt x="7" y="10"/>
                      <a:pt x="7" y="10"/>
                      <a:pt x="7" y="10"/>
                    </a:cubicBezTo>
                    <a:cubicBezTo>
                      <a:pt x="8" y="9"/>
                      <a:pt x="8" y="9"/>
                      <a:pt x="8" y="9"/>
                    </a:cubicBezTo>
                    <a:cubicBezTo>
                      <a:pt x="6" y="8"/>
                      <a:pt x="6" y="8"/>
                      <a:pt x="6" y="8"/>
                    </a:cubicBezTo>
                    <a:cubicBezTo>
                      <a:pt x="7" y="4"/>
                      <a:pt x="7" y="4"/>
                      <a:pt x="7" y="4"/>
                    </a:cubicBezTo>
                    <a:cubicBezTo>
                      <a:pt x="10" y="2"/>
                      <a:pt x="10" y="2"/>
                      <a:pt x="10" y="2"/>
                    </a:cubicBezTo>
                    <a:cubicBezTo>
                      <a:pt x="11" y="1"/>
                      <a:pt x="11" y="0"/>
                      <a:pt x="11" y="0"/>
                    </a:cubicBezTo>
                    <a:cubicBezTo>
                      <a:pt x="11" y="0"/>
                      <a:pt x="11" y="0"/>
                      <a:pt x="1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8" name="ïṩľiḍe"/>
              <p:cNvSpPr/>
              <p:nvPr/>
            </p:nvSpPr>
            <p:spPr bwMode="auto">
              <a:xfrm>
                <a:off x="5338763" y="3471863"/>
                <a:ext cx="73025" cy="120650"/>
              </a:xfrm>
              <a:custGeom>
                <a:avLst/>
                <a:gdLst/>
                <a:ahLst/>
                <a:cxnLst>
                  <a:cxn ang="0">
                    <a:pos x="3" y="0"/>
                  </a:cxn>
                  <a:cxn ang="0">
                    <a:pos x="2" y="1"/>
                  </a:cxn>
                  <a:cxn ang="0">
                    <a:pos x="0" y="1"/>
                  </a:cxn>
                  <a:cxn ang="0">
                    <a:pos x="0" y="3"/>
                  </a:cxn>
                  <a:cxn ang="0">
                    <a:pos x="1" y="5"/>
                  </a:cxn>
                  <a:cxn ang="0">
                    <a:pos x="0" y="7"/>
                  </a:cxn>
                  <a:cxn ang="0">
                    <a:pos x="2" y="7"/>
                  </a:cxn>
                  <a:cxn ang="0">
                    <a:pos x="3" y="8"/>
                  </a:cxn>
                  <a:cxn ang="0">
                    <a:pos x="2" y="10"/>
                  </a:cxn>
                  <a:cxn ang="0">
                    <a:pos x="4" y="13"/>
                  </a:cxn>
                  <a:cxn ang="0">
                    <a:pos x="5" y="13"/>
                  </a:cxn>
                  <a:cxn ang="0">
                    <a:pos x="6" y="12"/>
                  </a:cxn>
                  <a:cxn ang="0">
                    <a:pos x="8" y="12"/>
                  </a:cxn>
                  <a:cxn ang="0">
                    <a:pos x="8" y="11"/>
                  </a:cxn>
                  <a:cxn ang="0">
                    <a:pos x="8" y="7"/>
                  </a:cxn>
                  <a:cxn ang="0">
                    <a:pos x="6" y="7"/>
                  </a:cxn>
                  <a:cxn ang="0">
                    <a:pos x="6" y="6"/>
                  </a:cxn>
                  <a:cxn ang="0">
                    <a:pos x="5" y="6"/>
                  </a:cxn>
                  <a:cxn ang="0">
                    <a:pos x="4" y="3"/>
                  </a:cxn>
                  <a:cxn ang="0">
                    <a:pos x="3" y="2"/>
                  </a:cxn>
                  <a:cxn ang="0">
                    <a:pos x="4" y="1"/>
                  </a:cxn>
                  <a:cxn ang="0">
                    <a:pos x="3" y="0"/>
                  </a:cxn>
                </a:cxnLst>
                <a:rect l="0" t="0" r="r" b="b"/>
                <a:pathLst>
                  <a:path w="8" h="13">
                    <a:moveTo>
                      <a:pt x="3" y="0"/>
                    </a:moveTo>
                    <a:cubicBezTo>
                      <a:pt x="2" y="1"/>
                      <a:pt x="2" y="1"/>
                      <a:pt x="2" y="1"/>
                    </a:cubicBezTo>
                    <a:cubicBezTo>
                      <a:pt x="0" y="1"/>
                      <a:pt x="0" y="1"/>
                      <a:pt x="0" y="1"/>
                    </a:cubicBezTo>
                    <a:cubicBezTo>
                      <a:pt x="0" y="3"/>
                      <a:pt x="0" y="3"/>
                      <a:pt x="0" y="3"/>
                    </a:cubicBezTo>
                    <a:cubicBezTo>
                      <a:pt x="1" y="5"/>
                      <a:pt x="1" y="5"/>
                      <a:pt x="1" y="5"/>
                    </a:cubicBezTo>
                    <a:cubicBezTo>
                      <a:pt x="1" y="5"/>
                      <a:pt x="1" y="6"/>
                      <a:pt x="0" y="7"/>
                    </a:cubicBezTo>
                    <a:cubicBezTo>
                      <a:pt x="2" y="7"/>
                      <a:pt x="2" y="7"/>
                      <a:pt x="2" y="7"/>
                    </a:cubicBezTo>
                    <a:cubicBezTo>
                      <a:pt x="3" y="8"/>
                      <a:pt x="3" y="8"/>
                      <a:pt x="3" y="8"/>
                    </a:cubicBezTo>
                    <a:cubicBezTo>
                      <a:pt x="2" y="10"/>
                      <a:pt x="2" y="10"/>
                      <a:pt x="2" y="10"/>
                    </a:cubicBezTo>
                    <a:cubicBezTo>
                      <a:pt x="4" y="13"/>
                      <a:pt x="4" y="13"/>
                      <a:pt x="4" y="13"/>
                    </a:cubicBezTo>
                    <a:cubicBezTo>
                      <a:pt x="5" y="13"/>
                      <a:pt x="5" y="13"/>
                      <a:pt x="5" y="13"/>
                    </a:cubicBezTo>
                    <a:cubicBezTo>
                      <a:pt x="6" y="12"/>
                      <a:pt x="6" y="12"/>
                      <a:pt x="6" y="12"/>
                    </a:cubicBezTo>
                    <a:cubicBezTo>
                      <a:pt x="8" y="12"/>
                      <a:pt x="8" y="12"/>
                      <a:pt x="8" y="12"/>
                    </a:cubicBezTo>
                    <a:cubicBezTo>
                      <a:pt x="8" y="11"/>
                      <a:pt x="8" y="11"/>
                      <a:pt x="8" y="11"/>
                    </a:cubicBezTo>
                    <a:cubicBezTo>
                      <a:pt x="8" y="7"/>
                      <a:pt x="8" y="7"/>
                      <a:pt x="8" y="7"/>
                    </a:cubicBezTo>
                    <a:cubicBezTo>
                      <a:pt x="6" y="7"/>
                      <a:pt x="6" y="7"/>
                      <a:pt x="6" y="7"/>
                    </a:cubicBezTo>
                    <a:cubicBezTo>
                      <a:pt x="6" y="6"/>
                      <a:pt x="6" y="6"/>
                      <a:pt x="6" y="6"/>
                    </a:cubicBezTo>
                    <a:cubicBezTo>
                      <a:pt x="5" y="6"/>
                      <a:pt x="5" y="6"/>
                      <a:pt x="5" y="6"/>
                    </a:cubicBezTo>
                    <a:cubicBezTo>
                      <a:pt x="4" y="3"/>
                      <a:pt x="4" y="3"/>
                      <a:pt x="4" y="3"/>
                    </a:cubicBezTo>
                    <a:cubicBezTo>
                      <a:pt x="3" y="2"/>
                      <a:pt x="3" y="2"/>
                      <a:pt x="3" y="2"/>
                    </a:cubicBezTo>
                    <a:cubicBezTo>
                      <a:pt x="4" y="1"/>
                      <a:pt x="4" y="1"/>
                      <a:pt x="4" y="1"/>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59" name="ïš1íḑê"/>
              <p:cNvSpPr/>
              <p:nvPr/>
            </p:nvSpPr>
            <p:spPr bwMode="auto">
              <a:xfrm>
                <a:off x="6238876" y="2949575"/>
                <a:ext cx="17463" cy="19050"/>
              </a:xfrm>
              <a:custGeom>
                <a:avLst/>
                <a:gdLst/>
                <a:ahLst/>
                <a:cxnLst>
                  <a:cxn ang="0">
                    <a:pos x="2" y="0"/>
                  </a:cxn>
                  <a:cxn ang="0">
                    <a:pos x="1" y="0"/>
                  </a:cxn>
                  <a:cxn ang="0">
                    <a:pos x="0" y="1"/>
                  </a:cxn>
                  <a:cxn ang="0">
                    <a:pos x="0" y="2"/>
                  </a:cxn>
                  <a:cxn ang="0">
                    <a:pos x="0" y="2"/>
                  </a:cxn>
                  <a:cxn ang="0">
                    <a:pos x="1" y="1"/>
                  </a:cxn>
                  <a:cxn ang="0">
                    <a:pos x="2" y="0"/>
                  </a:cxn>
                  <a:cxn ang="0">
                    <a:pos x="2" y="0"/>
                  </a:cxn>
                  <a:cxn ang="0">
                    <a:pos x="2" y="0"/>
                  </a:cxn>
                </a:cxnLst>
                <a:rect l="0" t="0" r="r" b="b"/>
                <a:pathLst>
                  <a:path w="2" h="2">
                    <a:moveTo>
                      <a:pt x="2" y="0"/>
                    </a:moveTo>
                    <a:cubicBezTo>
                      <a:pt x="1" y="0"/>
                      <a:pt x="1" y="0"/>
                      <a:pt x="1" y="0"/>
                    </a:cubicBezTo>
                    <a:cubicBezTo>
                      <a:pt x="0" y="1"/>
                      <a:pt x="0" y="1"/>
                      <a:pt x="0" y="1"/>
                    </a:cubicBezTo>
                    <a:cubicBezTo>
                      <a:pt x="0" y="2"/>
                      <a:pt x="0" y="2"/>
                      <a:pt x="0" y="2"/>
                    </a:cubicBezTo>
                    <a:cubicBezTo>
                      <a:pt x="0" y="2"/>
                      <a:pt x="0" y="2"/>
                      <a:pt x="0" y="2"/>
                    </a:cubicBezTo>
                    <a:cubicBezTo>
                      <a:pt x="1" y="2"/>
                      <a:pt x="1" y="1"/>
                      <a:pt x="1" y="1"/>
                    </a:cubicBezTo>
                    <a:cubicBezTo>
                      <a:pt x="2" y="0"/>
                      <a:pt x="2" y="0"/>
                      <a:pt x="2" y="0"/>
                    </a:cubicBezTo>
                    <a:cubicBezTo>
                      <a:pt x="2" y="0"/>
                      <a:pt x="2" y="0"/>
                      <a:pt x="2" y="0"/>
                    </a:cubicBezTo>
                    <a:cubicBezTo>
                      <a:pt x="2" y="0"/>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0" name="ïsľíḍe"/>
              <p:cNvSpPr/>
              <p:nvPr/>
            </p:nvSpPr>
            <p:spPr bwMode="auto">
              <a:xfrm>
                <a:off x="6229351" y="2940050"/>
                <a:ext cx="9525" cy="9525"/>
              </a:xfrm>
              <a:custGeom>
                <a:avLst/>
                <a:gdLst/>
                <a:ahLst/>
                <a:cxnLst>
                  <a:cxn ang="0">
                    <a:pos x="1" y="0"/>
                  </a:cxn>
                  <a:cxn ang="0">
                    <a:pos x="0" y="1"/>
                  </a:cxn>
                  <a:cxn ang="0">
                    <a:pos x="1" y="1"/>
                  </a:cxn>
                  <a:cxn ang="0">
                    <a:pos x="1" y="0"/>
                  </a:cxn>
                  <a:cxn ang="0">
                    <a:pos x="1" y="0"/>
                  </a:cxn>
                </a:cxnLst>
                <a:rect l="0" t="0" r="r" b="b"/>
                <a:pathLst>
                  <a:path w="1" h="1">
                    <a:moveTo>
                      <a:pt x="1" y="0"/>
                    </a:moveTo>
                    <a:cubicBezTo>
                      <a:pt x="0" y="1"/>
                      <a:pt x="0" y="1"/>
                      <a:pt x="0" y="1"/>
                    </a:cubicBezTo>
                    <a:cubicBezTo>
                      <a:pt x="1" y="1"/>
                      <a:pt x="1" y="1"/>
                      <a:pt x="1" y="1"/>
                    </a:cubicBezTo>
                    <a:cubicBezTo>
                      <a:pt x="1" y="1"/>
                      <a:pt x="1" y="0"/>
                      <a:pt x="1" y="0"/>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1" name="ïşḷïďê"/>
              <p:cNvSpPr/>
              <p:nvPr/>
            </p:nvSpPr>
            <p:spPr bwMode="auto">
              <a:xfrm>
                <a:off x="6210301" y="2959100"/>
                <a:ext cx="19050" cy="17463"/>
              </a:xfrm>
              <a:custGeom>
                <a:avLst/>
                <a:gdLst/>
                <a:ahLst/>
                <a:cxnLst>
                  <a:cxn ang="0">
                    <a:pos x="1" y="0"/>
                  </a:cxn>
                  <a:cxn ang="0">
                    <a:pos x="0" y="2"/>
                  </a:cxn>
                  <a:cxn ang="0">
                    <a:pos x="0" y="2"/>
                  </a:cxn>
                  <a:cxn ang="0">
                    <a:pos x="1" y="2"/>
                  </a:cxn>
                  <a:cxn ang="0">
                    <a:pos x="2" y="0"/>
                  </a:cxn>
                  <a:cxn ang="0">
                    <a:pos x="1" y="0"/>
                  </a:cxn>
                </a:cxnLst>
                <a:rect l="0" t="0" r="r" b="b"/>
                <a:pathLst>
                  <a:path w="2" h="2">
                    <a:moveTo>
                      <a:pt x="1" y="0"/>
                    </a:moveTo>
                    <a:cubicBezTo>
                      <a:pt x="0" y="2"/>
                      <a:pt x="0" y="2"/>
                      <a:pt x="0" y="2"/>
                    </a:cubicBezTo>
                    <a:cubicBezTo>
                      <a:pt x="0" y="2"/>
                      <a:pt x="0" y="2"/>
                      <a:pt x="0" y="2"/>
                    </a:cubicBezTo>
                    <a:cubicBezTo>
                      <a:pt x="1" y="2"/>
                      <a:pt x="1" y="2"/>
                      <a:pt x="1" y="2"/>
                    </a:cubicBezTo>
                    <a:cubicBezTo>
                      <a:pt x="1" y="2"/>
                      <a:pt x="2" y="1"/>
                      <a:pt x="2" y="0"/>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2" name="îṥļídè"/>
              <p:cNvSpPr/>
              <p:nvPr/>
            </p:nvSpPr>
            <p:spPr bwMode="auto">
              <a:xfrm>
                <a:off x="6200776" y="2930525"/>
                <a:ext cx="19050" cy="19050"/>
              </a:xfrm>
              <a:custGeom>
                <a:avLst/>
                <a:gdLst/>
                <a:ahLst/>
                <a:cxnLst>
                  <a:cxn ang="0">
                    <a:pos x="2" y="0"/>
                  </a:cxn>
                  <a:cxn ang="0">
                    <a:pos x="1" y="1"/>
                  </a:cxn>
                  <a:cxn ang="0">
                    <a:pos x="0" y="1"/>
                  </a:cxn>
                  <a:cxn ang="0">
                    <a:pos x="0" y="1"/>
                  </a:cxn>
                  <a:cxn ang="0">
                    <a:pos x="0" y="2"/>
                  </a:cxn>
                  <a:cxn ang="0">
                    <a:pos x="2" y="2"/>
                  </a:cxn>
                  <a:cxn ang="0">
                    <a:pos x="2" y="1"/>
                  </a:cxn>
                  <a:cxn ang="0">
                    <a:pos x="2" y="0"/>
                  </a:cxn>
                </a:cxnLst>
                <a:rect l="0" t="0" r="r" b="b"/>
                <a:pathLst>
                  <a:path w="2" h="2">
                    <a:moveTo>
                      <a:pt x="2" y="0"/>
                    </a:moveTo>
                    <a:cubicBezTo>
                      <a:pt x="1" y="1"/>
                      <a:pt x="1" y="1"/>
                      <a:pt x="1" y="1"/>
                    </a:cubicBezTo>
                    <a:cubicBezTo>
                      <a:pt x="0" y="1"/>
                      <a:pt x="0" y="1"/>
                      <a:pt x="0" y="1"/>
                    </a:cubicBezTo>
                    <a:cubicBezTo>
                      <a:pt x="0" y="1"/>
                      <a:pt x="0" y="1"/>
                      <a:pt x="0" y="1"/>
                    </a:cubicBezTo>
                    <a:cubicBezTo>
                      <a:pt x="0" y="2"/>
                      <a:pt x="0" y="2"/>
                      <a:pt x="0" y="2"/>
                    </a:cubicBezTo>
                    <a:cubicBezTo>
                      <a:pt x="0" y="2"/>
                      <a:pt x="1" y="2"/>
                      <a:pt x="2" y="2"/>
                    </a:cubicBezTo>
                    <a:cubicBezTo>
                      <a:pt x="2" y="1"/>
                      <a:pt x="2" y="1"/>
                      <a:pt x="2" y="1"/>
                    </a:cubicBezTo>
                    <a:cubicBezTo>
                      <a:pt x="2" y="0"/>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3" name="ïślïďe"/>
              <p:cNvSpPr/>
              <p:nvPr/>
            </p:nvSpPr>
            <p:spPr bwMode="auto">
              <a:xfrm>
                <a:off x="5541963" y="3089275"/>
                <a:ext cx="65088" cy="36513"/>
              </a:xfrm>
              <a:custGeom>
                <a:avLst/>
                <a:gdLst/>
                <a:ahLst/>
                <a:cxnLst>
                  <a:cxn ang="0">
                    <a:pos x="6" y="0"/>
                  </a:cxn>
                  <a:cxn ang="0">
                    <a:pos x="5" y="0"/>
                  </a:cxn>
                  <a:cxn ang="0">
                    <a:pos x="3" y="2"/>
                  </a:cxn>
                  <a:cxn ang="0">
                    <a:pos x="1" y="3"/>
                  </a:cxn>
                  <a:cxn ang="0">
                    <a:pos x="1" y="3"/>
                  </a:cxn>
                  <a:cxn ang="0">
                    <a:pos x="0" y="4"/>
                  </a:cxn>
                  <a:cxn ang="0">
                    <a:pos x="2" y="4"/>
                  </a:cxn>
                  <a:cxn ang="0">
                    <a:pos x="4" y="2"/>
                  </a:cxn>
                  <a:cxn ang="0">
                    <a:pos x="6" y="1"/>
                  </a:cxn>
                  <a:cxn ang="0">
                    <a:pos x="7" y="0"/>
                  </a:cxn>
                  <a:cxn ang="0">
                    <a:pos x="6" y="0"/>
                  </a:cxn>
                  <a:cxn ang="0">
                    <a:pos x="6" y="0"/>
                  </a:cxn>
                </a:cxnLst>
                <a:rect l="0" t="0" r="r" b="b"/>
                <a:pathLst>
                  <a:path w="7" h="4">
                    <a:moveTo>
                      <a:pt x="6" y="0"/>
                    </a:moveTo>
                    <a:cubicBezTo>
                      <a:pt x="6" y="0"/>
                      <a:pt x="5" y="0"/>
                      <a:pt x="5" y="0"/>
                    </a:cubicBezTo>
                    <a:cubicBezTo>
                      <a:pt x="4" y="1"/>
                      <a:pt x="4" y="1"/>
                      <a:pt x="3" y="2"/>
                    </a:cubicBezTo>
                    <a:cubicBezTo>
                      <a:pt x="2" y="2"/>
                      <a:pt x="1" y="3"/>
                      <a:pt x="1" y="3"/>
                    </a:cubicBezTo>
                    <a:cubicBezTo>
                      <a:pt x="1" y="3"/>
                      <a:pt x="1" y="3"/>
                      <a:pt x="1" y="3"/>
                    </a:cubicBezTo>
                    <a:cubicBezTo>
                      <a:pt x="0" y="3"/>
                      <a:pt x="0" y="4"/>
                      <a:pt x="0" y="4"/>
                    </a:cubicBezTo>
                    <a:cubicBezTo>
                      <a:pt x="2" y="4"/>
                      <a:pt x="2" y="4"/>
                      <a:pt x="2" y="4"/>
                    </a:cubicBezTo>
                    <a:cubicBezTo>
                      <a:pt x="3" y="3"/>
                      <a:pt x="3" y="3"/>
                      <a:pt x="4" y="2"/>
                    </a:cubicBezTo>
                    <a:cubicBezTo>
                      <a:pt x="5" y="2"/>
                      <a:pt x="5" y="1"/>
                      <a:pt x="6" y="1"/>
                    </a:cubicBezTo>
                    <a:cubicBezTo>
                      <a:pt x="6" y="1"/>
                      <a:pt x="7" y="0"/>
                      <a:pt x="7" y="0"/>
                    </a:cubicBezTo>
                    <a:cubicBezTo>
                      <a:pt x="6" y="0"/>
                      <a:pt x="6" y="0"/>
                      <a:pt x="6" y="0"/>
                    </a:cubicBezTo>
                    <a:cubicBezTo>
                      <a:pt x="6" y="0"/>
                      <a:pt x="6" y="0"/>
                      <a:pt x="6"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4" name="ïsḷîḍè"/>
              <p:cNvSpPr/>
              <p:nvPr/>
            </p:nvSpPr>
            <p:spPr bwMode="auto">
              <a:xfrm>
                <a:off x="6415088" y="2408238"/>
                <a:ext cx="1588" cy="1588"/>
              </a:xfrm>
              <a:prstGeom prst="rect">
                <a:avLst/>
              </a:prstGeom>
              <a:solidFill>
                <a:schemeClr val="tx1">
                  <a:lumMod val="50000"/>
                  <a:lumOff val="50000"/>
                </a:schemeClr>
              </a:solidFill>
              <a:ln w="9525">
                <a:noFill/>
                <a:miter lim="800000"/>
                <a:headEnd/>
                <a:tailEnd/>
              </a:ln>
            </p:spPr>
            <p:txBody>
              <a:bodyPr wrap="square" lIns="91440" tIns="45720" rIns="91440" bIns="45720" anchor="ctr">
                <a:normAutofit fontScale="25000" lnSpcReduction="20000"/>
              </a:bodyPr>
              <a:lstStyle/>
              <a:p>
                <a:pPr algn="ctr"/>
                <a:endParaRPr/>
              </a:p>
            </p:txBody>
          </p:sp>
          <p:sp>
            <p:nvSpPr>
              <p:cNvPr id="65" name="íś1îďê"/>
              <p:cNvSpPr/>
              <p:nvPr/>
            </p:nvSpPr>
            <p:spPr bwMode="auto">
              <a:xfrm>
                <a:off x="6415088" y="2408238"/>
                <a:ext cx="1588" cy="1588"/>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6" name="îsļiḋê"/>
              <p:cNvSpPr/>
              <p:nvPr/>
            </p:nvSpPr>
            <p:spPr bwMode="auto">
              <a:xfrm>
                <a:off x="3556001" y="1327150"/>
                <a:ext cx="1243013" cy="2638425"/>
              </a:xfrm>
              <a:custGeom>
                <a:avLst/>
                <a:gdLst/>
                <a:ahLst/>
                <a:cxnLst>
                  <a:cxn ang="0">
                    <a:pos x="28" y="24"/>
                  </a:cxn>
                  <a:cxn ang="0">
                    <a:pos x="21" y="35"/>
                  </a:cxn>
                  <a:cxn ang="0">
                    <a:pos x="27" y="27"/>
                  </a:cxn>
                  <a:cxn ang="0">
                    <a:pos x="2" y="107"/>
                  </a:cxn>
                  <a:cxn ang="0">
                    <a:pos x="5" y="114"/>
                  </a:cxn>
                  <a:cxn ang="0">
                    <a:pos x="8" y="128"/>
                  </a:cxn>
                  <a:cxn ang="0">
                    <a:pos x="24" y="147"/>
                  </a:cxn>
                  <a:cxn ang="0">
                    <a:pos x="33" y="157"/>
                  </a:cxn>
                  <a:cxn ang="0">
                    <a:pos x="42" y="165"/>
                  </a:cxn>
                  <a:cxn ang="0">
                    <a:pos x="42" y="185"/>
                  </a:cxn>
                  <a:cxn ang="0">
                    <a:pos x="42" y="192"/>
                  </a:cxn>
                  <a:cxn ang="0">
                    <a:pos x="65" y="219"/>
                  </a:cxn>
                  <a:cxn ang="0">
                    <a:pos x="77" y="261"/>
                  </a:cxn>
                  <a:cxn ang="0">
                    <a:pos x="82" y="271"/>
                  </a:cxn>
                  <a:cxn ang="0">
                    <a:pos x="86" y="277"/>
                  </a:cxn>
                  <a:cxn ang="0">
                    <a:pos x="92" y="281"/>
                  </a:cxn>
                  <a:cxn ang="0">
                    <a:pos x="90" y="275"/>
                  </a:cxn>
                  <a:cxn ang="0">
                    <a:pos x="89" y="265"/>
                  </a:cxn>
                  <a:cxn ang="0">
                    <a:pos x="96" y="253"/>
                  </a:cxn>
                  <a:cxn ang="0">
                    <a:pos x="104" y="245"/>
                  </a:cxn>
                  <a:cxn ang="0">
                    <a:pos x="120" y="230"/>
                  </a:cxn>
                  <a:cxn ang="0">
                    <a:pos x="125" y="214"/>
                  </a:cxn>
                  <a:cxn ang="0">
                    <a:pos x="133" y="197"/>
                  </a:cxn>
                  <a:cxn ang="0">
                    <a:pos x="103" y="185"/>
                  </a:cxn>
                  <a:cxn ang="0">
                    <a:pos x="95" y="175"/>
                  </a:cxn>
                  <a:cxn ang="0">
                    <a:pos x="88" y="171"/>
                  </a:cxn>
                  <a:cxn ang="0">
                    <a:pos x="82" y="169"/>
                  </a:cxn>
                  <a:cxn ang="0">
                    <a:pos x="72" y="160"/>
                  </a:cxn>
                  <a:cxn ang="0">
                    <a:pos x="57" y="158"/>
                  </a:cxn>
                  <a:cxn ang="0">
                    <a:pos x="45" y="161"/>
                  </a:cxn>
                  <a:cxn ang="0">
                    <a:pos x="32" y="143"/>
                  </a:cxn>
                  <a:cxn ang="0">
                    <a:pos x="25" y="136"/>
                  </a:cxn>
                  <a:cxn ang="0">
                    <a:pos x="24" y="110"/>
                  </a:cxn>
                  <a:cxn ang="0">
                    <a:pos x="37" y="111"/>
                  </a:cxn>
                  <a:cxn ang="0">
                    <a:pos x="45" y="120"/>
                  </a:cxn>
                  <a:cxn ang="0">
                    <a:pos x="54" y="93"/>
                  </a:cxn>
                  <a:cxn ang="0">
                    <a:pos x="67" y="84"/>
                  </a:cxn>
                  <a:cxn ang="0">
                    <a:pos x="76" y="83"/>
                  </a:cxn>
                  <a:cxn ang="0">
                    <a:pos x="86" y="76"/>
                  </a:cxn>
                  <a:cxn ang="0">
                    <a:pos x="73" y="71"/>
                  </a:cxn>
                  <a:cxn ang="0">
                    <a:pos x="92" y="65"/>
                  </a:cxn>
                  <a:cxn ang="0">
                    <a:pos x="96" y="57"/>
                  </a:cxn>
                  <a:cxn ang="0">
                    <a:pos x="92" y="41"/>
                  </a:cxn>
                  <a:cxn ang="0">
                    <a:pos x="79" y="35"/>
                  </a:cxn>
                  <a:cxn ang="0">
                    <a:pos x="59" y="60"/>
                  </a:cxn>
                  <a:cxn ang="0">
                    <a:pos x="52" y="40"/>
                  </a:cxn>
                  <a:cxn ang="0">
                    <a:pos x="70" y="25"/>
                  </a:cxn>
                  <a:cxn ang="0">
                    <a:pos x="76" y="23"/>
                  </a:cxn>
                  <a:cxn ang="0">
                    <a:pos x="81" y="15"/>
                  </a:cxn>
                  <a:cxn ang="0">
                    <a:pos x="77" y="16"/>
                  </a:cxn>
                  <a:cxn ang="0">
                    <a:pos x="76" y="14"/>
                  </a:cxn>
                  <a:cxn ang="0">
                    <a:pos x="74" y="10"/>
                  </a:cxn>
                  <a:cxn ang="0">
                    <a:pos x="66" y="18"/>
                  </a:cxn>
                  <a:cxn ang="0">
                    <a:pos x="55" y="14"/>
                  </a:cxn>
                  <a:cxn ang="0">
                    <a:pos x="56" y="7"/>
                  </a:cxn>
                  <a:cxn ang="0">
                    <a:pos x="56" y="1"/>
                  </a:cxn>
                </a:cxnLst>
                <a:rect l="0" t="0" r="r" b="b"/>
                <a:pathLst>
                  <a:path w="134" h="283">
                    <a:moveTo>
                      <a:pt x="57" y="0"/>
                    </a:moveTo>
                    <a:cubicBezTo>
                      <a:pt x="57" y="0"/>
                      <a:pt x="56" y="0"/>
                      <a:pt x="56" y="1"/>
                    </a:cubicBezTo>
                    <a:cubicBezTo>
                      <a:pt x="55" y="1"/>
                      <a:pt x="55" y="1"/>
                      <a:pt x="55" y="1"/>
                    </a:cubicBezTo>
                    <a:cubicBezTo>
                      <a:pt x="55" y="2"/>
                      <a:pt x="54" y="2"/>
                      <a:pt x="53" y="3"/>
                    </a:cubicBezTo>
                    <a:cubicBezTo>
                      <a:pt x="50" y="5"/>
                      <a:pt x="47" y="7"/>
                      <a:pt x="44" y="10"/>
                    </a:cubicBezTo>
                    <a:cubicBezTo>
                      <a:pt x="39" y="14"/>
                      <a:pt x="34" y="18"/>
                      <a:pt x="28" y="24"/>
                    </a:cubicBezTo>
                    <a:cubicBezTo>
                      <a:pt x="28" y="25"/>
                      <a:pt x="27" y="25"/>
                      <a:pt x="27" y="26"/>
                    </a:cubicBezTo>
                    <a:cubicBezTo>
                      <a:pt x="24" y="29"/>
                      <a:pt x="24" y="29"/>
                      <a:pt x="22" y="31"/>
                    </a:cubicBezTo>
                    <a:cubicBezTo>
                      <a:pt x="22" y="32"/>
                      <a:pt x="22" y="32"/>
                      <a:pt x="21" y="33"/>
                    </a:cubicBezTo>
                    <a:cubicBezTo>
                      <a:pt x="22" y="33"/>
                      <a:pt x="22" y="33"/>
                      <a:pt x="22" y="33"/>
                    </a:cubicBezTo>
                    <a:cubicBezTo>
                      <a:pt x="21" y="34"/>
                      <a:pt x="21" y="34"/>
                      <a:pt x="21" y="35"/>
                    </a:cubicBezTo>
                    <a:cubicBezTo>
                      <a:pt x="21" y="35"/>
                      <a:pt x="21" y="35"/>
                      <a:pt x="21" y="35"/>
                    </a:cubicBezTo>
                    <a:cubicBezTo>
                      <a:pt x="22" y="34"/>
                      <a:pt x="22" y="33"/>
                      <a:pt x="22" y="33"/>
                    </a:cubicBezTo>
                    <a:cubicBezTo>
                      <a:pt x="24" y="30"/>
                      <a:pt x="24" y="29"/>
                      <a:pt x="26" y="27"/>
                    </a:cubicBezTo>
                    <a:cubicBezTo>
                      <a:pt x="26" y="27"/>
                      <a:pt x="26" y="27"/>
                      <a:pt x="26" y="27"/>
                    </a:cubicBezTo>
                    <a:cubicBezTo>
                      <a:pt x="26" y="27"/>
                      <a:pt x="26" y="27"/>
                      <a:pt x="26" y="27"/>
                    </a:cubicBezTo>
                    <a:cubicBezTo>
                      <a:pt x="27" y="26"/>
                      <a:pt x="27" y="26"/>
                      <a:pt x="27" y="26"/>
                    </a:cubicBezTo>
                    <a:cubicBezTo>
                      <a:pt x="27" y="27"/>
                      <a:pt x="27" y="27"/>
                      <a:pt x="27" y="27"/>
                    </a:cubicBezTo>
                    <a:cubicBezTo>
                      <a:pt x="28" y="26"/>
                      <a:pt x="28" y="26"/>
                      <a:pt x="28" y="26"/>
                    </a:cubicBezTo>
                    <a:cubicBezTo>
                      <a:pt x="27" y="27"/>
                      <a:pt x="27" y="27"/>
                      <a:pt x="27" y="27"/>
                    </a:cubicBezTo>
                    <a:cubicBezTo>
                      <a:pt x="21" y="39"/>
                      <a:pt x="18" y="52"/>
                      <a:pt x="11" y="63"/>
                    </a:cubicBezTo>
                    <a:cubicBezTo>
                      <a:pt x="12" y="60"/>
                      <a:pt x="12" y="60"/>
                      <a:pt x="12" y="60"/>
                    </a:cubicBezTo>
                    <a:cubicBezTo>
                      <a:pt x="12" y="61"/>
                      <a:pt x="12" y="61"/>
                      <a:pt x="12" y="61"/>
                    </a:cubicBezTo>
                    <a:cubicBezTo>
                      <a:pt x="0" y="91"/>
                      <a:pt x="0" y="91"/>
                      <a:pt x="2" y="107"/>
                    </a:cubicBezTo>
                    <a:cubicBezTo>
                      <a:pt x="2" y="107"/>
                      <a:pt x="1" y="120"/>
                      <a:pt x="4" y="122"/>
                    </a:cubicBezTo>
                    <a:cubicBezTo>
                      <a:pt x="4" y="119"/>
                      <a:pt x="4" y="119"/>
                      <a:pt x="4" y="119"/>
                    </a:cubicBezTo>
                    <a:cubicBezTo>
                      <a:pt x="4" y="119"/>
                      <a:pt x="3" y="108"/>
                      <a:pt x="3" y="103"/>
                    </a:cubicBezTo>
                    <a:cubicBezTo>
                      <a:pt x="3" y="102"/>
                      <a:pt x="4" y="102"/>
                      <a:pt x="4" y="102"/>
                    </a:cubicBezTo>
                    <a:cubicBezTo>
                      <a:pt x="4" y="105"/>
                      <a:pt x="4" y="106"/>
                      <a:pt x="4" y="110"/>
                    </a:cubicBezTo>
                    <a:cubicBezTo>
                      <a:pt x="5" y="114"/>
                      <a:pt x="5" y="114"/>
                      <a:pt x="5" y="114"/>
                    </a:cubicBezTo>
                    <a:cubicBezTo>
                      <a:pt x="6" y="118"/>
                      <a:pt x="7" y="121"/>
                      <a:pt x="8" y="125"/>
                    </a:cubicBezTo>
                    <a:cubicBezTo>
                      <a:pt x="8" y="126"/>
                      <a:pt x="8" y="126"/>
                      <a:pt x="8" y="126"/>
                    </a:cubicBezTo>
                    <a:cubicBezTo>
                      <a:pt x="8" y="127"/>
                      <a:pt x="8" y="127"/>
                      <a:pt x="8" y="127"/>
                    </a:cubicBezTo>
                    <a:cubicBezTo>
                      <a:pt x="8" y="127"/>
                      <a:pt x="8" y="127"/>
                      <a:pt x="8" y="127"/>
                    </a:cubicBezTo>
                    <a:cubicBezTo>
                      <a:pt x="8" y="128"/>
                      <a:pt x="8" y="128"/>
                      <a:pt x="8" y="128"/>
                    </a:cubicBezTo>
                    <a:cubicBezTo>
                      <a:pt x="8" y="128"/>
                      <a:pt x="8" y="128"/>
                      <a:pt x="8" y="128"/>
                    </a:cubicBezTo>
                    <a:cubicBezTo>
                      <a:pt x="7" y="129"/>
                      <a:pt x="7" y="129"/>
                      <a:pt x="7" y="129"/>
                    </a:cubicBezTo>
                    <a:cubicBezTo>
                      <a:pt x="7" y="129"/>
                      <a:pt x="7" y="129"/>
                      <a:pt x="7" y="129"/>
                    </a:cubicBezTo>
                    <a:cubicBezTo>
                      <a:pt x="7" y="129"/>
                      <a:pt x="7" y="129"/>
                      <a:pt x="7" y="129"/>
                    </a:cubicBezTo>
                    <a:cubicBezTo>
                      <a:pt x="12" y="139"/>
                      <a:pt x="16" y="141"/>
                      <a:pt x="17" y="142"/>
                    </a:cubicBezTo>
                    <a:cubicBezTo>
                      <a:pt x="17" y="141"/>
                      <a:pt x="18" y="141"/>
                      <a:pt x="18" y="141"/>
                    </a:cubicBezTo>
                    <a:cubicBezTo>
                      <a:pt x="19" y="141"/>
                      <a:pt x="19" y="141"/>
                      <a:pt x="24" y="147"/>
                    </a:cubicBezTo>
                    <a:cubicBezTo>
                      <a:pt x="26" y="148"/>
                      <a:pt x="26" y="148"/>
                      <a:pt x="26" y="148"/>
                    </a:cubicBezTo>
                    <a:cubicBezTo>
                      <a:pt x="28" y="150"/>
                      <a:pt x="28" y="150"/>
                      <a:pt x="28" y="150"/>
                    </a:cubicBezTo>
                    <a:cubicBezTo>
                      <a:pt x="30" y="149"/>
                      <a:pt x="30" y="149"/>
                      <a:pt x="30" y="149"/>
                    </a:cubicBezTo>
                    <a:cubicBezTo>
                      <a:pt x="31" y="153"/>
                      <a:pt x="31" y="153"/>
                      <a:pt x="31" y="153"/>
                    </a:cubicBezTo>
                    <a:cubicBezTo>
                      <a:pt x="32" y="155"/>
                      <a:pt x="32" y="155"/>
                      <a:pt x="32" y="155"/>
                    </a:cubicBezTo>
                    <a:cubicBezTo>
                      <a:pt x="33" y="157"/>
                      <a:pt x="33" y="157"/>
                      <a:pt x="33" y="157"/>
                    </a:cubicBezTo>
                    <a:cubicBezTo>
                      <a:pt x="34" y="159"/>
                      <a:pt x="34" y="159"/>
                      <a:pt x="34" y="159"/>
                    </a:cubicBezTo>
                    <a:cubicBezTo>
                      <a:pt x="35" y="159"/>
                      <a:pt x="35" y="159"/>
                      <a:pt x="35" y="159"/>
                    </a:cubicBezTo>
                    <a:cubicBezTo>
                      <a:pt x="36" y="161"/>
                      <a:pt x="36" y="161"/>
                      <a:pt x="36" y="161"/>
                    </a:cubicBezTo>
                    <a:cubicBezTo>
                      <a:pt x="39" y="163"/>
                      <a:pt x="39" y="163"/>
                      <a:pt x="39" y="163"/>
                    </a:cubicBezTo>
                    <a:cubicBezTo>
                      <a:pt x="41" y="165"/>
                      <a:pt x="41" y="165"/>
                      <a:pt x="41" y="165"/>
                    </a:cubicBezTo>
                    <a:cubicBezTo>
                      <a:pt x="42" y="165"/>
                      <a:pt x="42" y="165"/>
                      <a:pt x="42" y="165"/>
                    </a:cubicBezTo>
                    <a:cubicBezTo>
                      <a:pt x="41" y="162"/>
                      <a:pt x="41" y="162"/>
                      <a:pt x="41" y="162"/>
                    </a:cubicBezTo>
                    <a:cubicBezTo>
                      <a:pt x="44" y="161"/>
                      <a:pt x="44" y="161"/>
                      <a:pt x="44" y="161"/>
                    </a:cubicBezTo>
                    <a:cubicBezTo>
                      <a:pt x="44" y="165"/>
                      <a:pt x="44" y="165"/>
                      <a:pt x="44" y="165"/>
                    </a:cubicBezTo>
                    <a:cubicBezTo>
                      <a:pt x="48" y="170"/>
                      <a:pt x="46" y="175"/>
                      <a:pt x="46" y="176"/>
                    </a:cubicBezTo>
                    <a:cubicBezTo>
                      <a:pt x="45" y="175"/>
                      <a:pt x="45" y="175"/>
                      <a:pt x="44" y="175"/>
                    </a:cubicBezTo>
                    <a:cubicBezTo>
                      <a:pt x="42" y="180"/>
                      <a:pt x="42" y="180"/>
                      <a:pt x="42" y="185"/>
                    </a:cubicBezTo>
                    <a:cubicBezTo>
                      <a:pt x="44" y="185"/>
                      <a:pt x="44" y="185"/>
                      <a:pt x="44" y="185"/>
                    </a:cubicBezTo>
                    <a:cubicBezTo>
                      <a:pt x="43" y="187"/>
                      <a:pt x="42" y="188"/>
                      <a:pt x="42" y="189"/>
                    </a:cubicBezTo>
                    <a:cubicBezTo>
                      <a:pt x="42" y="190"/>
                      <a:pt x="42" y="190"/>
                      <a:pt x="42" y="190"/>
                    </a:cubicBezTo>
                    <a:cubicBezTo>
                      <a:pt x="42" y="191"/>
                      <a:pt x="42" y="191"/>
                      <a:pt x="42" y="191"/>
                    </a:cubicBezTo>
                    <a:cubicBezTo>
                      <a:pt x="42" y="191"/>
                      <a:pt x="42" y="191"/>
                      <a:pt x="42" y="191"/>
                    </a:cubicBezTo>
                    <a:cubicBezTo>
                      <a:pt x="42" y="192"/>
                      <a:pt x="42" y="192"/>
                      <a:pt x="42" y="192"/>
                    </a:cubicBezTo>
                    <a:cubicBezTo>
                      <a:pt x="42" y="192"/>
                      <a:pt x="42" y="192"/>
                      <a:pt x="42" y="192"/>
                    </a:cubicBezTo>
                    <a:cubicBezTo>
                      <a:pt x="42" y="193"/>
                      <a:pt x="42" y="193"/>
                      <a:pt x="42" y="193"/>
                    </a:cubicBezTo>
                    <a:cubicBezTo>
                      <a:pt x="42" y="193"/>
                      <a:pt x="42" y="193"/>
                      <a:pt x="42" y="193"/>
                    </a:cubicBezTo>
                    <a:cubicBezTo>
                      <a:pt x="42" y="193"/>
                      <a:pt x="42" y="193"/>
                      <a:pt x="43" y="193"/>
                    </a:cubicBezTo>
                    <a:cubicBezTo>
                      <a:pt x="46" y="196"/>
                      <a:pt x="53" y="209"/>
                      <a:pt x="53" y="209"/>
                    </a:cubicBezTo>
                    <a:cubicBezTo>
                      <a:pt x="55" y="215"/>
                      <a:pt x="62" y="214"/>
                      <a:pt x="65" y="219"/>
                    </a:cubicBezTo>
                    <a:cubicBezTo>
                      <a:pt x="65" y="220"/>
                      <a:pt x="67" y="227"/>
                      <a:pt x="69" y="240"/>
                    </a:cubicBezTo>
                    <a:cubicBezTo>
                      <a:pt x="69" y="245"/>
                      <a:pt x="71" y="249"/>
                      <a:pt x="72" y="253"/>
                    </a:cubicBezTo>
                    <a:cubicBezTo>
                      <a:pt x="73" y="256"/>
                      <a:pt x="73" y="256"/>
                      <a:pt x="73" y="256"/>
                    </a:cubicBezTo>
                    <a:cubicBezTo>
                      <a:pt x="73" y="256"/>
                      <a:pt x="74" y="260"/>
                      <a:pt x="76" y="263"/>
                    </a:cubicBezTo>
                    <a:cubicBezTo>
                      <a:pt x="76" y="261"/>
                      <a:pt x="76" y="261"/>
                      <a:pt x="76" y="261"/>
                    </a:cubicBezTo>
                    <a:cubicBezTo>
                      <a:pt x="77" y="261"/>
                      <a:pt x="77" y="261"/>
                      <a:pt x="77" y="261"/>
                    </a:cubicBezTo>
                    <a:cubicBezTo>
                      <a:pt x="78" y="263"/>
                      <a:pt x="79" y="265"/>
                      <a:pt x="80" y="267"/>
                    </a:cubicBezTo>
                    <a:cubicBezTo>
                      <a:pt x="78" y="267"/>
                      <a:pt x="78" y="267"/>
                      <a:pt x="78" y="267"/>
                    </a:cubicBezTo>
                    <a:cubicBezTo>
                      <a:pt x="78" y="269"/>
                      <a:pt x="78" y="269"/>
                      <a:pt x="78" y="269"/>
                    </a:cubicBezTo>
                    <a:cubicBezTo>
                      <a:pt x="80" y="269"/>
                      <a:pt x="80" y="269"/>
                      <a:pt x="80" y="269"/>
                    </a:cubicBezTo>
                    <a:cubicBezTo>
                      <a:pt x="81" y="271"/>
                      <a:pt x="81" y="271"/>
                      <a:pt x="81" y="271"/>
                    </a:cubicBezTo>
                    <a:cubicBezTo>
                      <a:pt x="82" y="271"/>
                      <a:pt x="82" y="271"/>
                      <a:pt x="82" y="271"/>
                    </a:cubicBezTo>
                    <a:cubicBezTo>
                      <a:pt x="82" y="272"/>
                      <a:pt x="82" y="272"/>
                      <a:pt x="82" y="272"/>
                    </a:cubicBezTo>
                    <a:cubicBezTo>
                      <a:pt x="80" y="271"/>
                      <a:pt x="80" y="271"/>
                      <a:pt x="80" y="271"/>
                    </a:cubicBezTo>
                    <a:cubicBezTo>
                      <a:pt x="81" y="272"/>
                      <a:pt x="81" y="272"/>
                      <a:pt x="81" y="272"/>
                    </a:cubicBezTo>
                    <a:cubicBezTo>
                      <a:pt x="83" y="274"/>
                      <a:pt x="83" y="274"/>
                      <a:pt x="83" y="274"/>
                    </a:cubicBezTo>
                    <a:cubicBezTo>
                      <a:pt x="85" y="276"/>
                      <a:pt x="85" y="276"/>
                      <a:pt x="85" y="276"/>
                    </a:cubicBezTo>
                    <a:cubicBezTo>
                      <a:pt x="86" y="277"/>
                      <a:pt x="86" y="277"/>
                      <a:pt x="86" y="277"/>
                    </a:cubicBezTo>
                    <a:cubicBezTo>
                      <a:pt x="87" y="278"/>
                      <a:pt x="87" y="278"/>
                      <a:pt x="87" y="278"/>
                    </a:cubicBezTo>
                    <a:cubicBezTo>
                      <a:pt x="89" y="278"/>
                      <a:pt x="89" y="278"/>
                      <a:pt x="89" y="278"/>
                    </a:cubicBezTo>
                    <a:cubicBezTo>
                      <a:pt x="90" y="279"/>
                      <a:pt x="90" y="279"/>
                      <a:pt x="90" y="279"/>
                    </a:cubicBezTo>
                    <a:cubicBezTo>
                      <a:pt x="91" y="279"/>
                      <a:pt x="91" y="279"/>
                      <a:pt x="91" y="279"/>
                    </a:cubicBezTo>
                    <a:cubicBezTo>
                      <a:pt x="93" y="281"/>
                      <a:pt x="93" y="281"/>
                      <a:pt x="93" y="281"/>
                    </a:cubicBezTo>
                    <a:cubicBezTo>
                      <a:pt x="92" y="281"/>
                      <a:pt x="92" y="281"/>
                      <a:pt x="92" y="281"/>
                    </a:cubicBezTo>
                    <a:cubicBezTo>
                      <a:pt x="94" y="282"/>
                      <a:pt x="94" y="282"/>
                      <a:pt x="94" y="282"/>
                    </a:cubicBezTo>
                    <a:cubicBezTo>
                      <a:pt x="96" y="283"/>
                      <a:pt x="96" y="283"/>
                      <a:pt x="96" y="283"/>
                    </a:cubicBezTo>
                    <a:cubicBezTo>
                      <a:pt x="100" y="282"/>
                      <a:pt x="100" y="282"/>
                      <a:pt x="100" y="282"/>
                    </a:cubicBezTo>
                    <a:cubicBezTo>
                      <a:pt x="94" y="279"/>
                      <a:pt x="94" y="279"/>
                      <a:pt x="94" y="279"/>
                    </a:cubicBezTo>
                    <a:cubicBezTo>
                      <a:pt x="91" y="277"/>
                      <a:pt x="91" y="277"/>
                      <a:pt x="91" y="277"/>
                    </a:cubicBezTo>
                    <a:cubicBezTo>
                      <a:pt x="90" y="275"/>
                      <a:pt x="90" y="275"/>
                      <a:pt x="90" y="275"/>
                    </a:cubicBezTo>
                    <a:cubicBezTo>
                      <a:pt x="91" y="274"/>
                      <a:pt x="91" y="274"/>
                      <a:pt x="91" y="274"/>
                    </a:cubicBezTo>
                    <a:cubicBezTo>
                      <a:pt x="91" y="272"/>
                      <a:pt x="91" y="272"/>
                      <a:pt x="91" y="272"/>
                    </a:cubicBezTo>
                    <a:cubicBezTo>
                      <a:pt x="92" y="271"/>
                      <a:pt x="92" y="271"/>
                      <a:pt x="92" y="271"/>
                    </a:cubicBezTo>
                    <a:cubicBezTo>
                      <a:pt x="92" y="271"/>
                      <a:pt x="91" y="271"/>
                      <a:pt x="90" y="270"/>
                    </a:cubicBezTo>
                    <a:cubicBezTo>
                      <a:pt x="89" y="269"/>
                      <a:pt x="88" y="269"/>
                      <a:pt x="87" y="268"/>
                    </a:cubicBezTo>
                    <a:cubicBezTo>
                      <a:pt x="88" y="267"/>
                      <a:pt x="89" y="266"/>
                      <a:pt x="89" y="265"/>
                    </a:cubicBezTo>
                    <a:cubicBezTo>
                      <a:pt x="89" y="262"/>
                      <a:pt x="89" y="262"/>
                      <a:pt x="89" y="262"/>
                    </a:cubicBezTo>
                    <a:cubicBezTo>
                      <a:pt x="87" y="260"/>
                      <a:pt x="87" y="260"/>
                      <a:pt x="87" y="260"/>
                    </a:cubicBezTo>
                    <a:cubicBezTo>
                      <a:pt x="90" y="261"/>
                      <a:pt x="90" y="261"/>
                      <a:pt x="90" y="261"/>
                    </a:cubicBezTo>
                    <a:cubicBezTo>
                      <a:pt x="90" y="260"/>
                      <a:pt x="91" y="259"/>
                      <a:pt x="91" y="258"/>
                    </a:cubicBezTo>
                    <a:cubicBezTo>
                      <a:pt x="97" y="257"/>
                      <a:pt x="97" y="257"/>
                      <a:pt x="98" y="255"/>
                    </a:cubicBezTo>
                    <a:cubicBezTo>
                      <a:pt x="96" y="253"/>
                      <a:pt x="96" y="253"/>
                      <a:pt x="96" y="253"/>
                    </a:cubicBezTo>
                    <a:cubicBezTo>
                      <a:pt x="95" y="251"/>
                      <a:pt x="95" y="251"/>
                      <a:pt x="95" y="251"/>
                    </a:cubicBezTo>
                    <a:cubicBezTo>
                      <a:pt x="93" y="250"/>
                      <a:pt x="93" y="250"/>
                      <a:pt x="93" y="250"/>
                    </a:cubicBezTo>
                    <a:cubicBezTo>
                      <a:pt x="94" y="249"/>
                      <a:pt x="94" y="249"/>
                      <a:pt x="94" y="249"/>
                    </a:cubicBezTo>
                    <a:cubicBezTo>
                      <a:pt x="95" y="250"/>
                      <a:pt x="97" y="251"/>
                      <a:pt x="99" y="251"/>
                    </a:cubicBezTo>
                    <a:cubicBezTo>
                      <a:pt x="103" y="248"/>
                      <a:pt x="103" y="248"/>
                      <a:pt x="104" y="246"/>
                    </a:cubicBezTo>
                    <a:cubicBezTo>
                      <a:pt x="104" y="246"/>
                      <a:pt x="104" y="245"/>
                      <a:pt x="104" y="245"/>
                    </a:cubicBezTo>
                    <a:cubicBezTo>
                      <a:pt x="105" y="243"/>
                      <a:pt x="105" y="243"/>
                      <a:pt x="105" y="243"/>
                    </a:cubicBezTo>
                    <a:cubicBezTo>
                      <a:pt x="108" y="240"/>
                      <a:pt x="108" y="240"/>
                      <a:pt x="108" y="240"/>
                    </a:cubicBezTo>
                    <a:cubicBezTo>
                      <a:pt x="108" y="238"/>
                      <a:pt x="108" y="236"/>
                      <a:pt x="107" y="234"/>
                    </a:cubicBezTo>
                    <a:cubicBezTo>
                      <a:pt x="111" y="233"/>
                      <a:pt x="111" y="233"/>
                      <a:pt x="111" y="233"/>
                    </a:cubicBezTo>
                    <a:cubicBezTo>
                      <a:pt x="114" y="231"/>
                      <a:pt x="114" y="231"/>
                      <a:pt x="114" y="231"/>
                    </a:cubicBezTo>
                    <a:cubicBezTo>
                      <a:pt x="116" y="231"/>
                      <a:pt x="118" y="231"/>
                      <a:pt x="120" y="230"/>
                    </a:cubicBezTo>
                    <a:cubicBezTo>
                      <a:pt x="124" y="224"/>
                      <a:pt x="124" y="223"/>
                      <a:pt x="125" y="220"/>
                    </a:cubicBezTo>
                    <a:cubicBezTo>
                      <a:pt x="125" y="219"/>
                      <a:pt x="125" y="219"/>
                      <a:pt x="125" y="219"/>
                    </a:cubicBezTo>
                    <a:cubicBezTo>
                      <a:pt x="125" y="219"/>
                      <a:pt x="125" y="219"/>
                      <a:pt x="125" y="218"/>
                    </a:cubicBezTo>
                    <a:cubicBezTo>
                      <a:pt x="125" y="218"/>
                      <a:pt x="125" y="217"/>
                      <a:pt x="125" y="217"/>
                    </a:cubicBezTo>
                    <a:cubicBezTo>
                      <a:pt x="125" y="216"/>
                      <a:pt x="125" y="216"/>
                      <a:pt x="125" y="216"/>
                    </a:cubicBezTo>
                    <a:cubicBezTo>
                      <a:pt x="125" y="215"/>
                      <a:pt x="125" y="215"/>
                      <a:pt x="125" y="214"/>
                    </a:cubicBezTo>
                    <a:cubicBezTo>
                      <a:pt x="125" y="213"/>
                      <a:pt x="125" y="213"/>
                      <a:pt x="125" y="213"/>
                    </a:cubicBezTo>
                    <a:cubicBezTo>
                      <a:pt x="125" y="213"/>
                      <a:pt x="125" y="213"/>
                      <a:pt x="125" y="213"/>
                    </a:cubicBezTo>
                    <a:cubicBezTo>
                      <a:pt x="125" y="213"/>
                      <a:pt x="125" y="213"/>
                      <a:pt x="125" y="213"/>
                    </a:cubicBezTo>
                    <a:cubicBezTo>
                      <a:pt x="128" y="211"/>
                      <a:pt x="128" y="211"/>
                      <a:pt x="128" y="211"/>
                    </a:cubicBezTo>
                    <a:cubicBezTo>
                      <a:pt x="134" y="201"/>
                      <a:pt x="134" y="201"/>
                      <a:pt x="134" y="201"/>
                    </a:cubicBezTo>
                    <a:cubicBezTo>
                      <a:pt x="134" y="199"/>
                      <a:pt x="133" y="198"/>
                      <a:pt x="133" y="197"/>
                    </a:cubicBezTo>
                    <a:cubicBezTo>
                      <a:pt x="127" y="196"/>
                      <a:pt x="122" y="190"/>
                      <a:pt x="117" y="190"/>
                    </a:cubicBezTo>
                    <a:cubicBezTo>
                      <a:pt x="115" y="190"/>
                      <a:pt x="113" y="190"/>
                      <a:pt x="111" y="192"/>
                    </a:cubicBezTo>
                    <a:cubicBezTo>
                      <a:pt x="112" y="189"/>
                      <a:pt x="112" y="189"/>
                      <a:pt x="112" y="189"/>
                    </a:cubicBezTo>
                    <a:cubicBezTo>
                      <a:pt x="110" y="188"/>
                      <a:pt x="108" y="187"/>
                      <a:pt x="106" y="186"/>
                    </a:cubicBezTo>
                    <a:cubicBezTo>
                      <a:pt x="104" y="188"/>
                      <a:pt x="104" y="188"/>
                      <a:pt x="102" y="188"/>
                    </a:cubicBezTo>
                    <a:cubicBezTo>
                      <a:pt x="102" y="187"/>
                      <a:pt x="102" y="186"/>
                      <a:pt x="103" y="185"/>
                    </a:cubicBezTo>
                    <a:cubicBezTo>
                      <a:pt x="100" y="184"/>
                      <a:pt x="100" y="184"/>
                      <a:pt x="100" y="184"/>
                    </a:cubicBezTo>
                    <a:cubicBezTo>
                      <a:pt x="98" y="187"/>
                      <a:pt x="98" y="187"/>
                      <a:pt x="98" y="187"/>
                    </a:cubicBezTo>
                    <a:cubicBezTo>
                      <a:pt x="97" y="185"/>
                      <a:pt x="97" y="185"/>
                      <a:pt x="97" y="185"/>
                    </a:cubicBezTo>
                    <a:cubicBezTo>
                      <a:pt x="98" y="184"/>
                      <a:pt x="99" y="183"/>
                      <a:pt x="99" y="182"/>
                    </a:cubicBezTo>
                    <a:cubicBezTo>
                      <a:pt x="98" y="180"/>
                      <a:pt x="98" y="180"/>
                      <a:pt x="97" y="176"/>
                    </a:cubicBezTo>
                    <a:cubicBezTo>
                      <a:pt x="97" y="176"/>
                      <a:pt x="96" y="175"/>
                      <a:pt x="95" y="175"/>
                    </a:cubicBezTo>
                    <a:cubicBezTo>
                      <a:pt x="94" y="173"/>
                      <a:pt x="94" y="173"/>
                      <a:pt x="94" y="173"/>
                    </a:cubicBezTo>
                    <a:cubicBezTo>
                      <a:pt x="90" y="171"/>
                      <a:pt x="90" y="171"/>
                      <a:pt x="90" y="171"/>
                    </a:cubicBezTo>
                    <a:cubicBezTo>
                      <a:pt x="89" y="171"/>
                      <a:pt x="89" y="171"/>
                      <a:pt x="89" y="171"/>
                    </a:cubicBezTo>
                    <a:cubicBezTo>
                      <a:pt x="89" y="171"/>
                      <a:pt x="89" y="171"/>
                      <a:pt x="89" y="171"/>
                    </a:cubicBezTo>
                    <a:cubicBezTo>
                      <a:pt x="88" y="171"/>
                      <a:pt x="88" y="171"/>
                      <a:pt x="88" y="171"/>
                    </a:cubicBezTo>
                    <a:cubicBezTo>
                      <a:pt x="88" y="171"/>
                      <a:pt x="88" y="171"/>
                      <a:pt x="88" y="171"/>
                    </a:cubicBezTo>
                    <a:cubicBezTo>
                      <a:pt x="87" y="171"/>
                      <a:pt x="87" y="171"/>
                      <a:pt x="87" y="171"/>
                    </a:cubicBezTo>
                    <a:cubicBezTo>
                      <a:pt x="86" y="171"/>
                      <a:pt x="86" y="171"/>
                      <a:pt x="86" y="171"/>
                    </a:cubicBezTo>
                    <a:cubicBezTo>
                      <a:pt x="85" y="171"/>
                      <a:pt x="85" y="171"/>
                      <a:pt x="85" y="171"/>
                    </a:cubicBezTo>
                    <a:cubicBezTo>
                      <a:pt x="85" y="171"/>
                      <a:pt x="85" y="171"/>
                      <a:pt x="84" y="170"/>
                    </a:cubicBezTo>
                    <a:cubicBezTo>
                      <a:pt x="84" y="170"/>
                      <a:pt x="84" y="170"/>
                      <a:pt x="84" y="169"/>
                    </a:cubicBezTo>
                    <a:cubicBezTo>
                      <a:pt x="82" y="169"/>
                      <a:pt x="82" y="169"/>
                      <a:pt x="82" y="169"/>
                    </a:cubicBezTo>
                    <a:cubicBezTo>
                      <a:pt x="81" y="166"/>
                      <a:pt x="81" y="166"/>
                      <a:pt x="81" y="166"/>
                    </a:cubicBezTo>
                    <a:cubicBezTo>
                      <a:pt x="79" y="165"/>
                      <a:pt x="79" y="165"/>
                      <a:pt x="79" y="165"/>
                    </a:cubicBezTo>
                    <a:cubicBezTo>
                      <a:pt x="76" y="165"/>
                      <a:pt x="76" y="165"/>
                      <a:pt x="76" y="165"/>
                    </a:cubicBezTo>
                    <a:cubicBezTo>
                      <a:pt x="77" y="163"/>
                      <a:pt x="77" y="163"/>
                      <a:pt x="77" y="163"/>
                    </a:cubicBezTo>
                    <a:cubicBezTo>
                      <a:pt x="76" y="160"/>
                      <a:pt x="76" y="160"/>
                      <a:pt x="76" y="160"/>
                    </a:cubicBezTo>
                    <a:cubicBezTo>
                      <a:pt x="72" y="160"/>
                      <a:pt x="72" y="160"/>
                      <a:pt x="72" y="160"/>
                    </a:cubicBezTo>
                    <a:cubicBezTo>
                      <a:pt x="71" y="160"/>
                      <a:pt x="70" y="160"/>
                      <a:pt x="69" y="160"/>
                    </a:cubicBezTo>
                    <a:cubicBezTo>
                      <a:pt x="65" y="159"/>
                      <a:pt x="65" y="159"/>
                      <a:pt x="65" y="159"/>
                    </a:cubicBezTo>
                    <a:cubicBezTo>
                      <a:pt x="63" y="158"/>
                      <a:pt x="63" y="158"/>
                      <a:pt x="63" y="158"/>
                    </a:cubicBezTo>
                    <a:cubicBezTo>
                      <a:pt x="61" y="156"/>
                      <a:pt x="61" y="156"/>
                      <a:pt x="61" y="156"/>
                    </a:cubicBezTo>
                    <a:cubicBezTo>
                      <a:pt x="59" y="154"/>
                      <a:pt x="59" y="154"/>
                      <a:pt x="59" y="154"/>
                    </a:cubicBezTo>
                    <a:cubicBezTo>
                      <a:pt x="57" y="158"/>
                      <a:pt x="57" y="158"/>
                      <a:pt x="57" y="158"/>
                    </a:cubicBezTo>
                    <a:cubicBezTo>
                      <a:pt x="57" y="155"/>
                      <a:pt x="57" y="155"/>
                      <a:pt x="57" y="155"/>
                    </a:cubicBezTo>
                    <a:cubicBezTo>
                      <a:pt x="54" y="156"/>
                      <a:pt x="54" y="156"/>
                      <a:pt x="54" y="156"/>
                    </a:cubicBezTo>
                    <a:cubicBezTo>
                      <a:pt x="50" y="158"/>
                      <a:pt x="50" y="158"/>
                      <a:pt x="50" y="158"/>
                    </a:cubicBezTo>
                    <a:cubicBezTo>
                      <a:pt x="48" y="161"/>
                      <a:pt x="48" y="161"/>
                      <a:pt x="48" y="161"/>
                    </a:cubicBezTo>
                    <a:cubicBezTo>
                      <a:pt x="47" y="163"/>
                      <a:pt x="47" y="163"/>
                      <a:pt x="47" y="163"/>
                    </a:cubicBezTo>
                    <a:cubicBezTo>
                      <a:pt x="45" y="161"/>
                      <a:pt x="45" y="161"/>
                      <a:pt x="45" y="161"/>
                    </a:cubicBezTo>
                    <a:cubicBezTo>
                      <a:pt x="44" y="159"/>
                      <a:pt x="44" y="159"/>
                      <a:pt x="44" y="159"/>
                    </a:cubicBezTo>
                    <a:cubicBezTo>
                      <a:pt x="40" y="160"/>
                      <a:pt x="40" y="160"/>
                      <a:pt x="40" y="160"/>
                    </a:cubicBezTo>
                    <a:cubicBezTo>
                      <a:pt x="37" y="158"/>
                      <a:pt x="37" y="158"/>
                      <a:pt x="37" y="158"/>
                    </a:cubicBezTo>
                    <a:cubicBezTo>
                      <a:pt x="36" y="155"/>
                      <a:pt x="36" y="155"/>
                      <a:pt x="36" y="155"/>
                    </a:cubicBezTo>
                    <a:cubicBezTo>
                      <a:pt x="36" y="151"/>
                      <a:pt x="37" y="146"/>
                      <a:pt x="35" y="143"/>
                    </a:cubicBezTo>
                    <a:cubicBezTo>
                      <a:pt x="34" y="143"/>
                      <a:pt x="33" y="143"/>
                      <a:pt x="32" y="143"/>
                    </a:cubicBezTo>
                    <a:cubicBezTo>
                      <a:pt x="31" y="143"/>
                      <a:pt x="30" y="143"/>
                      <a:pt x="28" y="142"/>
                    </a:cubicBezTo>
                    <a:cubicBezTo>
                      <a:pt x="29" y="138"/>
                      <a:pt x="29" y="138"/>
                      <a:pt x="29" y="138"/>
                    </a:cubicBezTo>
                    <a:cubicBezTo>
                      <a:pt x="29" y="138"/>
                      <a:pt x="30" y="137"/>
                      <a:pt x="30" y="137"/>
                    </a:cubicBezTo>
                    <a:cubicBezTo>
                      <a:pt x="30" y="137"/>
                      <a:pt x="34" y="130"/>
                      <a:pt x="29" y="130"/>
                    </a:cubicBezTo>
                    <a:cubicBezTo>
                      <a:pt x="29" y="130"/>
                      <a:pt x="29" y="130"/>
                      <a:pt x="28" y="130"/>
                    </a:cubicBezTo>
                    <a:cubicBezTo>
                      <a:pt x="27" y="132"/>
                      <a:pt x="26" y="134"/>
                      <a:pt x="25" y="136"/>
                    </a:cubicBezTo>
                    <a:cubicBezTo>
                      <a:pt x="24" y="137"/>
                      <a:pt x="23" y="137"/>
                      <a:pt x="23" y="137"/>
                    </a:cubicBezTo>
                    <a:cubicBezTo>
                      <a:pt x="18" y="137"/>
                      <a:pt x="18" y="132"/>
                      <a:pt x="18" y="122"/>
                    </a:cubicBezTo>
                    <a:cubicBezTo>
                      <a:pt x="18" y="122"/>
                      <a:pt x="18" y="122"/>
                      <a:pt x="18" y="122"/>
                    </a:cubicBezTo>
                    <a:cubicBezTo>
                      <a:pt x="19" y="118"/>
                      <a:pt x="19" y="118"/>
                      <a:pt x="19" y="118"/>
                    </a:cubicBezTo>
                    <a:cubicBezTo>
                      <a:pt x="19" y="116"/>
                      <a:pt x="19" y="115"/>
                      <a:pt x="20" y="114"/>
                    </a:cubicBezTo>
                    <a:cubicBezTo>
                      <a:pt x="24" y="110"/>
                      <a:pt x="24" y="110"/>
                      <a:pt x="24" y="110"/>
                    </a:cubicBezTo>
                    <a:cubicBezTo>
                      <a:pt x="27" y="110"/>
                      <a:pt x="27" y="110"/>
                      <a:pt x="27" y="110"/>
                    </a:cubicBezTo>
                    <a:cubicBezTo>
                      <a:pt x="29" y="112"/>
                      <a:pt x="29" y="112"/>
                      <a:pt x="29" y="112"/>
                    </a:cubicBezTo>
                    <a:cubicBezTo>
                      <a:pt x="31" y="112"/>
                      <a:pt x="31" y="112"/>
                      <a:pt x="31" y="112"/>
                    </a:cubicBezTo>
                    <a:cubicBezTo>
                      <a:pt x="30" y="109"/>
                      <a:pt x="30" y="109"/>
                      <a:pt x="30" y="109"/>
                    </a:cubicBezTo>
                    <a:cubicBezTo>
                      <a:pt x="34" y="109"/>
                      <a:pt x="34" y="109"/>
                      <a:pt x="34" y="109"/>
                    </a:cubicBezTo>
                    <a:cubicBezTo>
                      <a:pt x="37" y="111"/>
                      <a:pt x="37" y="111"/>
                      <a:pt x="37" y="111"/>
                    </a:cubicBezTo>
                    <a:cubicBezTo>
                      <a:pt x="37" y="113"/>
                      <a:pt x="37" y="113"/>
                      <a:pt x="37" y="113"/>
                    </a:cubicBezTo>
                    <a:cubicBezTo>
                      <a:pt x="39" y="112"/>
                      <a:pt x="39" y="112"/>
                      <a:pt x="39" y="112"/>
                    </a:cubicBezTo>
                    <a:cubicBezTo>
                      <a:pt x="41" y="114"/>
                      <a:pt x="41" y="114"/>
                      <a:pt x="41" y="114"/>
                    </a:cubicBezTo>
                    <a:cubicBezTo>
                      <a:pt x="41" y="116"/>
                      <a:pt x="40" y="117"/>
                      <a:pt x="40" y="119"/>
                    </a:cubicBezTo>
                    <a:cubicBezTo>
                      <a:pt x="43" y="124"/>
                      <a:pt x="43" y="124"/>
                      <a:pt x="43" y="124"/>
                    </a:cubicBezTo>
                    <a:cubicBezTo>
                      <a:pt x="45" y="120"/>
                      <a:pt x="45" y="120"/>
                      <a:pt x="45" y="120"/>
                    </a:cubicBezTo>
                    <a:cubicBezTo>
                      <a:pt x="43" y="109"/>
                      <a:pt x="43" y="109"/>
                      <a:pt x="43" y="109"/>
                    </a:cubicBezTo>
                    <a:cubicBezTo>
                      <a:pt x="47" y="106"/>
                      <a:pt x="47" y="106"/>
                      <a:pt x="47" y="106"/>
                    </a:cubicBezTo>
                    <a:cubicBezTo>
                      <a:pt x="51" y="103"/>
                      <a:pt x="51" y="103"/>
                      <a:pt x="51" y="103"/>
                    </a:cubicBezTo>
                    <a:cubicBezTo>
                      <a:pt x="55" y="99"/>
                      <a:pt x="55" y="99"/>
                      <a:pt x="55" y="99"/>
                    </a:cubicBezTo>
                    <a:cubicBezTo>
                      <a:pt x="54" y="97"/>
                      <a:pt x="54" y="97"/>
                      <a:pt x="54" y="97"/>
                    </a:cubicBezTo>
                    <a:cubicBezTo>
                      <a:pt x="54" y="93"/>
                      <a:pt x="54" y="93"/>
                      <a:pt x="54" y="93"/>
                    </a:cubicBezTo>
                    <a:cubicBezTo>
                      <a:pt x="56" y="92"/>
                      <a:pt x="56" y="92"/>
                      <a:pt x="56" y="92"/>
                    </a:cubicBezTo>
                    <a:cubicBezTo>
                      <a:pt x="56" y="95"/>
                      <a:pt x="56" y="95"/>
                      <a:pt x="56" y="95"/>
                    </a:cubicBezTo>
                    <a:cubicBezTo>
                      <a:pt x="59" y="93"/>
                      <a:pt x="59" y="93"/>
                      <a:pt x="59" y="93"/>
                    </a:cubicBezTo>
                    <a:cubicBezTo>
                      <a:pt x="61" y="89"/>
                      <a:pt x="61" y="89"/>
                      <a:pt x="61" y="89"/>
                    </a:cubicBezTo>
                    <a:cubicBezTo>
                      <a:pt x="67" y="87"/>
                      <a:pt x="67" y="87"/>
                      <a:pt x="67" y="87"/>
                    </a:cubicBezTo>
                    <a:cubicBezTo>
                      <a:pt x="67" y="84"/>
                      <a:pt x="67" y="84"/>
                      <a:pt x="67" y="84"/>
                    </a:cubicBezTo>
                    <a:cubicBezTo>
                      <a:pt x="71" y="80"/>
                      <a:pt x="71" y="80"/>
                      <a:pt x="71" y="80"/>
                    </a:cubicBezTo>
                    <a:cubicBezTo>
                      <a:pt x="72" y="80"/>
                      <a:pt x="73" y="80"/>
                      <a:pt x="74" y="80"/>
                    </a:cubicBezTo>
                    <a:cubicBezTo>
                      <a:pt x="77" y="78"/>
                      <a:pt x="77" y="78"/>
                      <a:pt x="77" y="78"/>
                    </a:cubicBezTo>
                    <a:cubicBezTo>
                      <a:pt x="80" y="78"/>
                      <a:pt x="80" y="78"/>
                      <a:pt x="80" y="78"/>
                    </a:cubicBezTo>
                    <a:cubicBezTo>
                      <a:pt x="76" y="81"/>
                      <a:pt x="76" y="81"/>
                      <a:pt x="76" y="81"/>
                    </a:cubicBezTo>
                    <a:cubicBezTo>
                      <a:pt x="76" y="83"/>
                      <a:pt x="76" y="83"/>
                      <a:pt x="76" y="83"/>
                    </a:cubicBezTo>
                    <a:cubicBezTo>
                      <a:pt x="77" y="84"/>
                      <a:pt x="77" y="84"/>
                      <a:pt x="77" y="84"/>
                    </a:cubicBezTo>
                    <a:cubicBezTo>
                      <a:pt x="81" y="80"/>
                      <a:pt x="81" y="80"/>
                      <a:pt x="81" y="80"/>
                    </a:cubicBezTo>
                    <a:cubicBezTo>
                      <a:pt x="84" y="80"/>
                      <a:pt x="84" y="80"/>
                      <a:pt x="84" y="80"/>
                    </a:cubicBezTo>
                    <a:cubicBezTo>
                      <a:pt x="86" y="78"/>
                      <a:pt x="86" y="78"/>
                      <a:pt x="86" y="78"/>
                    </a:cubicBezTo>
                    <a:cubicBezTo>
                      <a:pt x="88" y="78"/>
                      <a:pt x="88" y="78"/>
                      <a:pt x="88" y="78"/>
                    </a:cubicBezTo>
                    <a:cubicBezTo>
                      <a:pt x="88" y="77"/>
                      <a:pt x="87" y="77"/>
                      <a:pt x="86" y="76"/>
                    </a:cubicBezTo>
                    <a:cubicBezTo>
                      <a:pt x="85" y="77"/>
                      <a:pt x="84" y="77"/>
                      <a:pt x="83" y="77"/>
                    </a:cubicBezTo>
                    <a:cubicBezTo>
                      <a:pt x="82" y="77"/>
                      <a:pt x="81" y="77"/>
                      <a:pt x="80" y="75"/>
                    </a:cubicBezTo>
                    <a:cubicBezTo>
                      <a:pt x="80" y="73"/>
                      <a:pt x="81" y="72"/>
                      <a:pt x="81" y="71"/>
                    </a:cubicBezTo>
                    <a:cubicBezTo>
                      <a:pt x="82" y="70"/>
                      <a:pt x="82" y="70"/>
                      <a:pt x="82" y="70"/>
                    </a:cubicBezTo>
                    <a:cubicBezTo>
                      <a:pt x="80" y="69"/>
                      <a:pt x="79" y="69"/>
                      <a:pt x="78" y="69"/>
                    </a:cubicBezTo>
                    <a:cubicBezTo>
                      <a:pt x="77" y="69"/>
                      <a:pt x="76" y="70"/>
                      <a:pt x="73" y="71"/>
                    </a:cubicBezTo>
                    <a:cubicBezTo>
                      <a:pt x="75" y="68"/>
                      <a:pt x="75" y="68"/>
                      <a:pt x="75" y="68"/>
                    </a:cubicBezTo>
                    <a:cubicBezTo>
                      <a:pt x="77" y="68"/>
                      <a:pt x="77" y="68"/>
                      <a:pt x="77" y="68"/>
                    </a:cubicBezTo>
                    <a:cubicBezTo>
                      <a:pt x="79" y="67"/>
                      <a:pt x="79" y="67"/>
                      <a:pt x="79" y="67"/>
                    </a:cubicBezTo>
                    <a:cubicBezTo>
                      <a:pt x="82" y="67"/>
                      <a:pt x="84" y="67"/>
                      <a:pt x="87" y="67"/>
                    </a:cubicBezTo>
                    <a:cubicBezTo>
                      <a:pt x="90" y="67"/>
                      <a:pt x="90" y="67"/>
                      <a:pt x="90" y="67"/>
                    </a:cubicBezTo>
                    <a:cubicBezTo>
                      <a:pt x="92" y="65"/>
                      <a:pt x="92" y="65"/>
                      <a:pt x="92" y="65"/>
                    </a:cubicBezTo>
                    <a:cubicBezTo>
                      <a:pt x="96" y="64"/>
                      <a:pt x="96" y="64"/>
                      <a:pt x="96" y="64"/>
                    </a:cubicBezTo>
                    <a:cubicBezTo>
                      <a:pt x="98" y="63"/>
                      <a:pt x="98" y="63"/>
                      <a:pt x="98" y="63"/>
                    </a:cubicBezTo>
                    <a:cubicBezTo>
                      <a:pt x="99" y="59"/>
                      <a:pt x="99" y="59"/>
                      <a:pt x="99" y="59"/>
                    </a:cubicBezTo>
                    <a:cubicBezTo>
                      <a:pt x="96" y="59"/>
                      <a:pt x="96" y="59"/>
                      <a:pt x="96" y="59"/>
                    </a:cubicBezTo>
                    <a:cubicBezTo>
                      <a:pt x="93" y="59"/>
                      <a:pt x="93" y="59"/>
                      <a:pt x="93" y="59"/>
                    </a:cubicBezTo>
                    <a:cubicBezTo>
                      <a:pt x="96" y="57"/>
                      <a:pt x="96" y="57"/>
                      <a:pt x="96" y="57"/>
                    </a:cubicBezTo>
                    <a:cubicBezTo>
                      <a:pt x="93" y="55"/>
                      <a:pt x="93" y="55"/>
                      <a:pt x="93" y="55"/>
                    </a:cubicBezTo>
                    <a:cubicBezTo>
                      <a:pt x="93" y="52"/>
                      <a:pt x="93" y="52"/>
                      <a:pt x="93" y="52"/>
                    </a:cubicBezTo>
                    <a:cubicBezTo>
                      <a:pt x="92" y="51"/>
                      <a:pt x="92" y="51"/>
                      <a:pt x="92" y="51"/>
                    </a:cubicBezTo>
                    <a:cubicBezTo>
                      <a:pt x="93" y="48"/>
                      <a:pt x="93" y="48"/>
                      <a:pt x="93" y="48"/>
                    </a:cubicBezTo>
                    <a:cubicBezTo>
                      <a:pt x="93" y="45"/>
                      <a:pt x="93" y="45"/>
                      <a:pt x="93" y="45"/>
                    </a:cubicBezTo>
                    <a:cubicBezTo>
                      <a:pt x="92" y="41"/>
                      <a:pt x="92" y="41"/>
                      <a:pt x="92" y="41"/>
                    </a:cubicBezTo>
                    <a:cubicBezTo>
                      <a:pt x="90" y="42"/>
                      <a:pt x="90" y="42"/>
                      <a:pt x="85" y="46"/>
                    </a:cubicBezTo>
                    <a:cubicBezTo>
                      <a:pt x="84" y="45"/>
                      <a:pt x="84" y="44"/>
                      <a:pt x="83" y="44"/>
                    </a:cubicBezTo>
                    <a:cubicBezTo>
                      <a:pt x="83" y="42"/>
                      <a:pt x="84" y="40"/>
                      <a:pt x="84" y="38"/>
                    </a:cubicBezTo>
                    <a:cubicBezTo>
                      <a:pt x="84" y="38"/>
                      <a:pt x="83" y="38"/>
                      <a:pt x="83" y="38"/>
                    </a:cubicBezTo>
                    <a:cubicBezTo>
                      <a:pt x="82" y="35"/>
                      <a:pt x="82" y="35"/>
                      <a:pt x="82" y="35"/>
                    </a:cubicBezTo>
                    <a:cubicBezTo>
                      <a:pt x="79" y="35"/>
                      <a:pt x="79" y="35"/>
                      <a:pt x="79" y="35"/>
                    </a:cubicBezTo>
                    <a:cubicBezTo>
                      <a:pt x="77" y="34"/>
                      <a:pt x="77" y="34"/>
                      <a:pt x="77" y="34"/>
                    </a:cubicBezTo>
                    <a:cubicBezTo>
                      <a:pt x="76" y="35"/>
                      <a:pt x="76" y="35"/>
                      <a:pt x="76" y="35"/>
                    </a:cubicBezTo>
                    <a:cubicBezTo>
                      <a:pt x="73" y="40"/>
                      <a:pt x="73" y="40"/>
                      <a:pt x="71" y="43"/>
                    </a:cubicBezTo>
                    <a:cubicBezTo>
                      <a:pt x="72" y="47"/>
                      <a:pt x="71" y="48"/>
                      <a:pt x="64" y="54"/>
                    </a:cubicBezTo>
                    <a:cubicBezTo>
                      <a:pt x="63" y="60"/>
                      <a:pt x="63" y="60"/>
                      <a:pt x="61" y="60"/>
                    </a:cubicBezTo>
                    <a:cubicBezTo>
                      <a:pt x="60" y="60"/>
                      <a:pt x="60" y="60"/>
                      <a:pt x="59" y="60"/>
                    </a:cubicBezTo>
                    <a:cubicBezTo>
                      <a:pt x="59" y="57"/>
                      <a:pt x="60" y="55"/>
                      <a:pt x="60" y="52"/>
                    </a:cubicBezTo>
                    <a:cubicBezTo>
                      <a:pt x="57" y="51"/>
                      <a:pt x="57" y="50"/>
                      <a:pt x="55" y="46"/>
                    </a:cubicBezTo>
                    <a:cubicBezTo>
                      <a:pt x="54" y="45"/>
                      <a:pt x="54" y="45"/>
                      <a:pt x="54" y="45"/>
                    </a:cubicBezTo>
                    <a:cubicBezTo>
                      <a:pt x="51" y="45"/>
                      <a:pt x="51" y="45"/>
                      <a:pt x="51" y="45"/>
                    </a:cubicBezTo>
                    <a:cubicBezTo>
                      <a:pt x="53" y="42"/>
                      <a:pt x="53" y="42"/>
                      <a:pt x="53" y="42"/>
                    </a:cubicBezTo>
                    <a:cubicBezTo>
                      <a:pt x="53" y="41"/>
                      <a:pt x="52" y="40"/>
                      <a:pt x="52" y="40"/>
                    </a:cubicBezTo>
                    <a:cubicBezTo>
                      <a:pt x="55" y="35"/>
                      <a:pt x="57" y="34"/>
                      <a:pt x="62" y="31"/>
                    </a:cubicBezTo>
                    <a:cubicBezTo>
                      <a:pt x="62" y="31"/>
                      <a:pt x="63" y="30"/>
                      <a:pt x="63" y="29"/>
                    </a:cubicBezTo>
                    <a:cubicBezTo>
                      <a:pt x="63" y="29"/>
                      <a:pt x="63" y="29"/>
                      <a:pt x="67" y="28"/>
                    </a:cubicBezTo>
                    <a:cubicBezTo>
                      <a:pt x="68" y="28"/>
                      <a:pt x="69" y="27"/>
                      <a:pt x="70" y="26"/>
                    </a:cubicBezTo>
                    <a:cubicBezTo>
                      <a:pt x="69" y="26"/>
                      <a:pt x="69" y="26"/>
                      <a:pt x="69" y="26"/>
                    </a:cubicBezTo>
                    <a:cubicBezTo>
                      <a:pt x="70" y="25"/>
                      <a:pt x="70" y="25"/>
                      <a:pt x="70" y="25"/>
                    </a:cubicBezTo>
                    <a:cubicBezTo>
                      <a:pt x="70" y="25"/>
                      <a:pt x="71" y="25"/>
                      <a:pt x="71" y="25"/>
                    </a:cubicBezTo>
                    <a:cubicBezTo>
                      <a:pt x="73" y="24"/>
                      <a:pt x="73" y="24"/>
                      <a:pt x="73" y="24"/>
                    </a:cubicBezTo>
                    <a:cubicBezTo>
                      <a:pt x="73" y="22"/>
                      <a:pt x="73" y="22"/>
                      <a:pt x="73" y="22"/>
                    </a:cubicBezTo>
                    <a:cubicBezTo>
                      <a:pt x="74" y="23"/>
                      <a:pt x="74" y="23"/>
                      <a:pt x="74" y="23"/>
                    </a:cubicBezTo>
                    <a:cubicBezTo>
                      <a:pt x="75" y="24"/>
                      <a:pt x="75" y="24"/>
                      <a:pt x="75" y="24"/>
                    </a:cubicBezTo>
                    <a:cubicBezTo>
                      <a:pt x="76" y="23"/>
                      <a:pt x="76" y="23"/>
                      <a:pt x="76" y="23"/>
                    </a:cubicBezTo>
                    <a:cubicBezTo>
                      <a:pt x="77" y="24"/>
                      <a:pt x="77" y="24"/>
                      <a:pt x="77" y="24"/>
                    </a:cubicBezTo>
                    <a:cubicBezTo>
                      <a:pt x="80" y="21"/>
                      <a:pt x="80" y="21"/>
                      <a:pt x="80" y="21"/>
                    </a:cubicBezTo>
                    <a:cubicBezTo>
                      <a:pt x="80" y="19"/>
                      <a:pt x="80" y="19"/>
                      <a:pt x="80" y="19"/>
                    </a:cubicBezTo>
                    <a:cubicBezTo>
                      <a:pt x="82" y="17"/>
                      <a:pt x="82" y="17"/>
                      <a:pt x="82" y="17"/>
                    </a:cubicBezTo>
                    <a:cubicBezTo>
                      <a:pt x="83" y="15"/>
                      <a:pt x="83" y="15"/>
                      <a:pt x="83" y="15"/>
                    </a:cubicBezTo>
                    <a:cubicBezTo>
                      <a:pt x="82" y="15"/>
                      <a:pt x="81" y="15"/>
                      <a:pt x="81" y="15"/>
                    </a:cubicBezTo>
                    <a:cubicBezTo>
                      <a:pt x="79" y="17"/>
                      <a:pt x="79" y="17"/>
                      <a:pt x="79" y="17"/>
                    </a:cubicBezTo>
                    <a:cubicBezTo>
                      <a:pt x="77" y="18"/>
                      <a:pt x="77" y="18"/>
                      <a:pt x="77" y="18"/>
                    </a:cubicBezTo>
                    <a:cubicBezTo>
                      <a:pt x="75" y="21"/>
                      <a:pt x="75" y="21"/>
                      <a:pt x="75" y="21"/>
                    </a:cubicBezTo>
                    <a:cubicBezTo>
                      <a:pt x="74" y="20"/>
                      <a:pt x="74" y="20"/>
                      <a:pt x="74" y="20"/>
                    </a:cubicBezTo>
                    <a:cubicBezTo>
                      <a:pt x="74" y="19"/>
                      <a:pt x="74" y="19"/>
                      <a:pt x="74" y="19"/>
                    </a:cubicBezTo>
                    <a:cubicBezTo>
                      <a:pt x="77" y="16"/>
                      <a:pt x="77" y="16"/>
                      <a:pt x="77" y="16"/>
                    </a:cubicBezTo>
                    <a:cubicBezTo>
                      <a:pt x="77" y="16"/>
                      <a:pt x="77" y="16"/>
                      <a:pt x="77" y="16"/>
                    </a:cubicBezTo>
                    <a:cubicBezTo>
                      <a:pt x="75" y="17"/>
                      <a:pt x="75" y="17"/>
                      <a:pt x="75" y="17"/>
                    </a:cubicBezTo>
                    <a:cubicBezTo>
                      <a:pt x="74" y="18"/>
                      <a:pt x="74" y="18"/>
                      <a:pt x="74" y="18"/>
                    </a:cubicBezTo>
                    <a:cubicBezTo>
                      <a:pt x="73" y="18"/>
                      <a:pt x="73" y="18"/>
                      <a:pt x="73" y="18"/>
                    </a:cubicBezTo>
                    <a:cubicBezTo>
                      <a:pt x="74" y="16"/>
                      <a:pt x="74" y="16"/>
                      <a:pt x="74" y="16"/>
                    </a:cubicBezTo>
                    <a:cubicBezTo>
                      <a:pt x="75" y="15"/>
                      <a:pt x="75" y="15"/>
                      <a:pt x="76" y="14"/>
                    </a:cubicBezTo>
                    <a:cubicBezTo>
                      <a:pt x="75" y="14"/>
                      <a:pt x="75" y="14"/>
                      <a:pt x="74" y="14"/>
                    </a:cubicBezTo>
                    <a:cubicBezTo>
                      <a:pt x="76" y="13"/>
                      <a:pt x="76" y="13"/>
                      <a:pt x="76" y="13"/>
                    </a:cubicBezTo>
                    <a:cubicBezTo>
                      <a:pt x="78" y="10"/>
                      <a:pt x="78" y="10"/>
                      <a:pt x="78" y="10"/>
                    </a:cubicBezTo>
                    <a:cubicBezTo>
                      <a:pt x="77" y="9"/>
                      <a:pt x="77" y="9"/>
                      <a:pt x="77" y="9"/>
                    </a:cubicBezTo>
                    <a:cubicBezTo>
                      <a:pt x="76" y="10"/>
                      <a:pt x="76" y="10"/>
                      <a:pt x="76" y="10"/>
                    </a:cubicBezTo>
                    <a:cubicBezTo>
                      <a:pt x="74" y="10"/>
                      <a:pt x="74" y="10"/>
                      <a:pt x="74" y="10"/>
                    </a:cubicBezTo>
                    <a:cubicBezTo>
                      <a:pt x="73" y="12"/>
                      <a:pt x="73" y="12"/>
                      <a:pt x="73" y="12"/>
                    </a:cubicBezTo>
                    <a:cubicBezTo>
                      <a:pt x="72" y="14"/>
                      <a:pt x="72" y="14"/>
                      <a:pt x="72" y="14"/>
                    </a:cubicBezTo>
                    <a:cubicBezTo>
                      <a:pt x="72" y="14"/>
                      <a:pt x="72" y="15"/>
                      <a:pt x="72" y="16"/>
                    </a:cubicBezTo>
                    <a:cubicBezTo>
                      <a:pt x="70" y="17"/>
                      <a:pt x="70" y="17"/>
                      <a:pt x="68" y="18"/>
                    </a:cubicBezTo>
                    <a:cubicBezTo>
                      <a:pt x="66" y="20"/>
                      <a:pt x="66" y="20"/>
                      <a:pt x="66" y="20"/>
                    </a:cubicBezTo>
                    <a:cubicBezTo>
                      <a:pt x="66" y="18"/>
                      <a:pt x="66" y="18"/>
                      <a:pt x="66" y="18"/>
                    </a:cubicBezTo>
                    <a:cubicBezTo>
                      <a:pt x="68" y="17"/>
                      <a:pt x="68" y="17"/>
                      <a:pt x="68" y="17"/>
                    </a:cubicBezTo>
                    <a:cubicBezTo>
                      <a:pt x="67" y="17"/>
                      <a:pt x="67" y="17"/>
                      <a:pt x="66" y="17"/>
                    </a:cubicBezTo>
                    <a:cubicBezTo>
                      <a:pt x="66" y="17"/>
                      <a:pt x="65" y="18"/>
                      <a:pt x="64" y="18"/>
                    </a:cubicBezTo>
                    <a:cubicBezTo>
                      <a:pt x="62" y="18"/>
                      <a:pt x="62" y="17"/>
                      <a:pt x="62" y="15"/>
                    </a:cubicBezTo>
                    <a:cubicBezTo>
                      <a:pt x="60" y="15"/>
                      <a:pt x="60" y="15"/>
                      <a:pt x="56" y="18"/>
                    </a:cubicBezTo>
                    <a:cubicBezTo>
                      <a:pt x="57" y="16"/>
                      <a:pt x="57" y="16"/>
                      <a:pt x="55" y="14"/>
                    </a:cubicBezTo>
                    <a:cubicBezTo>
                      <a:pt x="56" y="14"/>
                      <a:pt x="56" y="14"/>
                      <a:pt x="56" y="13"/>
                    </a:cubicBezTo>
                    <a:cubicBezTo>
                      <a:pt x="56" y="12"/>
                      <a:pt x="56" y="11"/>
                      <a:pt x="56" y="10"/>
                    </a:cubicBezTo>
                    <a:cubicBezTo>
                      <a:pt x="55" y="10"/>
                      <a:pt x="55" y="10"/>
                      <a:pt x="54" y="10"/>
                    </a:cubicBezTo>
                    <a:cubicBezTo>
                      <a:pt x="55" y="9"/>
                      <a:pt x="55" y="9"/>
                      <a:pt x="55" y="8"/>
                    </a:cubicBezTo>
                    <a:cubicBezTo>
                      <a:pt x="55" y="9"/>
                      <a:pt x="54" y="9"/>
                      <a:pt x="54" y="9"/>
                    </a:cubicBezTo>
                    <a:cubicBezTo>
                      <a:pt x="54" y="9"/>
                      <a:pt x="55" y="8"/>
                      <a:pt x="56" y="7"/>
                    </a:cubicBezTo>
                    <a:cubicBezTo>
                      <a:pt x="56" y="7"/>
                      <a:pt x="56" y="7"/>
                      <a:pt x="55" y="7"/>
                    </a:cubicBezTo>
                    <a:cubicBezTo>
                      <a:pt x="55" y="7"/>
                      <a:pt x="54" y="7"/>
                      <a:pt x="51" y="8"/>
                    </a:cubicBezTo>
                    <a:cubicBezTo>
                      <a:pt x="50" y="8"/>
                      <a:pt x="50" y="8"/>
                      <a:pt x="50" y="8"/>
                    </a:cubicBezTo>
                    <a:cubicBezTo>
                      <a:pt x="50" y="8"/>
                      <a:pt x="50" y="9"/>
                      <a:pt x="49" y="9"/>
                    </a:cubicBezTo>
                    <a:cubicBezTo>
                      <a:pt x="54" y="3"/>
                      <a:pt x="54" y="3"/>
                      <a:pt x="55" y="2"/>
                    </a:cubicBezTo>
                    <a:cubicBezTo>
                      <a:pt x="56" y="1"/>
                      <a:pt x="56" y="1"/>
                      <a:pt x="56" y="1"/>
                    </a:cubicBezTo>
                    <a:cubicBezTo>
                      <a:pt x="57" y="0"/>
                      <a:pt x="57" y="0"/>
                      <a:pt x="57" y="0"/>
                    </a:cubicBezTo>
                  </a:path>
                </a:pathLst>
              </a:custGeom>
              <a:solidFill>
                <a:schemeClr val="tx1">
                  <a:lumMod val="50000"/>
                  <a:lumOff val="50000"/>
                </a:schemeClr>
              </a:solidFill>
              <a:ln w="9525">
                <a:noFill/>
                <a:round/>
                <a:headEnd/>
                <a:tailEnd/>
              </a:ln>
            </p:spPr>
            <p:txBody>
              <a:bodyPr wrap="square" lIns="91440" tIns="45720" rIns="91440" bIns="45720" anchor="ctr">
                <a:normAutofit/>
              </a:bodyPr>
              <a:lstStyle/>
              <a:p>
                <a:pPr algn="ctr"/>
                <a:endParaRPr/>
              </a:p>
            </p:txBody>
          </p:sp>
          <p:sp>
            <p:nvSpPr>
              <p:cNvPr id="67" name="isļîḑê"/>
              <p:cNvSpPr/>
              <p:nvPr/>
            </p:nvSpPr>
            <p:spPr bwMode="auto">
              <a:xfrm>
                <a:off x="4178301" y="1560513"/>
                <a:ext cx="82550" cy="65088"/>
              </a:xfrm>
              <a:custGeom>
                <a:avLst/>
                <a:gdLst/>
                <a:ahLst/>
                <a:cxnLst>
                  <a:cxn ang="0">
                    <a:pos x="40" y="0"/>
                  </a:cxn>
                  <a:cxn ang="0">
                    <a:pos x="29" y="0"/>
                  </a:cxn>
                  <a:cxn ang="0">
                    <a:pos x="17" y="18"/>
                  </a:cxn>
                  <a:cxn ang="0">
                    <a:pos x="0" y="29"/>
                  </a:cxn>
                  <a:cxn ang="0">
                    <a:pos x="0" y="35"/>
                  </a:cxn>
                  <a:cxn ang="0">
                    <a:pos x="11" y="29"/>
                  </a:cxn>
                  <a:cxn ang="0">
                    <a:pos x="5" y="41"/>
                  </a:cxn>
                  <a:cxn ang="0">
                    <a:pos x="17" y="35"/>
                  </a:cxn>
                  <a:cxn ang="0">
                    <a:pos x="29" y="24"/>
                  </a:cxn>
                  <a:cxn ang="0">
                    <a:pos x="35" y="35"/>
                  </a:cxn>
                  <a:cxn ang="0">
                    <a:pos x="46" y="35"/>
                  </a:cxn>
                  <a:cxn ang="0">
                    <a:pos x="52" y="29"/>
                  </a:cxn>
                  <a:cxn ang="0">
                    <a:pos x="40" y="24"/>
                  </a:cxn>
                  <a:cxn ang="0">
                    <a:pos x="46" y="18"/>
                  </a:cxn>
                  <a:cxn ang="0">
                    <a:pos x="35" y="6"/>
                  </a:cxn>
                  <a:cxn ang="0">
                    <a:pos x="40" y="0"/>
                  </a:cxn>
                </a:cxnLst>
                <a:rect l="0" t="0" r="r" b="b"/>
                <a:pathLst>
                  <a:path w="52" h="41">
                    <a:moveTo>
                      <a:pt x="40" y="0"/>
                    </a:moveTo>
                    <a:lnTo>
                      <a:pt x="29" y="0"/>
                    </a:lnTo>
                    <a:lnTo>
                      <a:pt x="17" y="18"/>
                    </a:lnTo>
                    <a:lnTo>
                      <a:pt x="0" y="29"/>
                    </a:lnTo>
                    <a:lnTo>
                      <a:pt x="0" y="35"/>
                    </a:lnTo>
                    <a:lnTo>
                      <a:pt x="11" y="29"/>
                    </a:lnTo>
                    <a:lnTo>
                      <a:pt x="5" y="41"/>
                    </a:lnTo>
                    <a:lnTo>
                      <a:pt x="17" y="35"/>
                    </a:lnTo>
                    <a:lnTo>
                      <a:pt x="29" y="24"/>
                    </a:lnTo>
                    <a:lnTo>
                      <a:pt x="35" y="35"/>
                    </a:lnTo>
                    <a:lnTo>
                      <a:pt x="46" y="35"/>
                    </a:lnTo>
                    <a:lnTo>
                      <a:pt x="52" y="29"/>
                    </a:lnTo>
                    <a:lnTo>
                      <a:pt x="40" y="24"/>
                    </a:lnTo>
                    <a:lnTo>
                      <a:pt x="46" y="18"/>
                    </a:lnTo>
                    <a:lnTo>
                      <a:pt x="35" y="6"/>
                    </a:lnTo>
                    <a:lnTo>
                      <a:pt x="40"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8" name="íṣḷîḑè"/>
              <p:cNvSpPr/>
              <p:nvPr/>
            </p:nvSpPr>
            <p:spPr bwMode="auto">
              <a:xfrm>
                <a:off x="4178301" y="1560513"/>
                <a:ext cx="82550" cy="65088"/>
              </a:xfrm>
              <a:custGeom>
                <a:avLst/>
                <a:gdLst/>
                <a:ahLst/>
                <a:cxnLst>
                  <a:cxn ang="0">
                    <a:pos x="40" y="0"/>
                  </a:cxn>
                  <a:cxn ang="0">
                    <a:pos x="29" y="0"/>
                  </a:cxn>
                  <a:cxn ang="0">
                    <a:pos x="17" y="18"/>
                  </a:cxn>
                  <a:cxn ang="0">
                    <a:pos x="0" y="29"/>
                  </a:cxn>
                  <a:cxn ang="0">
                    <a:pos x="0" y="35"/>
                  </a:cxn>
                  <a:cxn ang="0">
                    <a:pos x="11" y="29"/>
                  </a:cxn>
                  <a:cxn ang="0">
                    <a:pos x="5" y="41"/>
                  </a:cxn>
                  <a:cxn ang="0">
                    <a:pos x="17" y="35"/>
                  </a:cxn>
                  <a:cxn ang="0">
                    <a:pos x="29" y="24"/>
                  </a:cxn>
                  <a:cxn ang="0">
                    <a:pos x="35" y="35"/>
                  </a:cxn>
                  <a:cxn ang="0">
                    <a:pos x="46" y="35"/>
                  </a:cxn>
                  <a:cxn ang="0">
                    <a:pos x="52" y="29"/>
                  </a:cxn>
                  <a:cxn ang="0">
                    <a:pos x="40" y="24"/>
                  </a:cxn>
                  <a:cxn ang="0">
                    <a:pos x="46" y="18"/>
                  </a:cxn>
                  <a:cxn ang="0">
                    <a:pos x="35" y="6"/>
                  </a:cxn>
                  <a:cxn ang="0">
                    <a:pos x="40" y="0"/>
                  </a:cxn>
                </a:cxnLst>
                <a:rect l="0" t="0" r="r" b="b"/>
                <a:pathLst>
                  <a:path w="52" h="41">
                    <a:moveTo>
                      <a:pt x="40" y="0"/>
                    </a:moveTo>
                    <a:lnTo>
                      <a:pt x="29" y="0"/>
                    </a:lnTo>
                    <a:lnTo>
                      <a:pt x="17" y="18"/>
                    </a:lnTo>
                    <a:lnTo>
                      <a:pt x="0" y="29"/>
                    </a:lnTo>
                    <a:lnTo>
                      <a:pt x="0" y="35"/>
                    </a:lnTo>
                    <a:lnTo>
                      <a:pt x="11" y="29"/>
                    </a:lnTo>
                    <a:lnTo>
                      <a:pt x="5" y="41"/>
                    </a:lnTo>
                    <a:lnTo>
                      <a:pt x="17" y="35"/>
                    </a:lnTo>
                    <a:lnTo>
                      <a:pt x="29" y="24"/>
                    </a:lnTo>
                    <a:lnTo>
                      <a:pt x="35" y="35"/>
                    </a:lnTo>
                    <a:lnTo>
                      <a:pt x="46" y="35"/>
                    </a:lnTo>
                    <a:lnTo>
                      <a:pt x="52" y="29"/>
                    </a:lnTo>
                    <a:lnTo>
                      <a:pt x="40" y="24"/>
                    </a:lnTo>
                    <a:lnTo>
                      <a:pt x="46" y="18"/>
                    </a:lnTo>
                    <a:lnTo>
                      <a:pt x="35" y="6"/>
                    </a:lnTo>
                    <a:lnTo>
                      <a:pt x="40"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69" name="îslíḋe"/>
              <p:cNvSpPr/>
              <p:nvPr/>
            </p:nvSpPr>
            <p:spPr bwMode="auto">
              <a:xfrm>
                <a:off x="4186238" y="1625600"/>
                <a:ext cx="38100" cy="28575"/>
              </a:xfrm>
              <a:custGeom>
                <a:avLst/>
                <a:gdLst/>
                <a:ahLst/>
                <a:cxnLst>
                  <a:cxn ang="0">
                    <a:pos x="4" y="0"/>
                  </a:cxn>
                  <a:cxn ang="0">
                    <a:pos x="2" y="0"/>
                  </a:cxn>
                  <a:cxn ang="0">
                    <a:pos x="0" y="2"/>
                  </a:cxn>
                  <a:cxn ang="0">
                    <a:pos x="1" y="3"/>
                  </a:cxn>
                  <a:cxn ang="0">
                    <a:pos x="3" y="2"/>
                  </a:cxn>
                  <a:cxn ang="0">
                    <a:pos x="4" y="0"/>
                  </a:cxn>
                </a:cxnLst>
                <a:rect l="0" t="0" r="r" b="b"/>
                <a:pathLst>
                  <a:path w="4" h="3">
                    <a:moveTo>
                      <a:pt x="4" y="0"/>
                    </a:moveTo>
                    <a:cubicBezTo>
                      <a:pt x="2" y="0"/>
                      <a:pt x="2" y="0"/>
                      <a:pt x="2" y="0"/>
                    </a:cubicBezTo>
                    <a:cubicBezTo>
                      <a:pt x="0" y="2"/>
                      <a:pt x="0" y="2"/>
                      <a:pt x="0" y="2"/>
                    </a:cubicBezTo>
                    <a:cubicBezTo>
                      <a:pt x="1" y="3"/>
                      <a:pt x="1" y="3"/>
                      <a:pt x="1" y="3"/>
                    </a:cubicBezTo>
                    <a:cubicBezTo>
                      <a:pt x="3" y="2"/>
                      <a:pt x="3" y="2"/>
                      <a:pt x="3" y="2"/>
                    </a:cubicBezTo>
                    <a:cubicBezTo>
                      <a:pt x="3" y="1"/>
                      <a:pt x="4" y="1"/>
                      <a:pt x="4"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0" name="í$ļíḍé"/>
              <p:cNvSpPr/>
              <p:nvPr/>
            </p:nvSpPr>
            <p:spPr bwMode="auto">
              <a:xfrm>
                <a:off x="4224338" y="1644650"/>
                <a:ext cx="17463" cy="28575"/>
              </a:xfrm>
              <a:custGeom>
                <a:avLst/>
                <a:gdLst/>
                <a:ahLst/>
                <a:cxnLst>
                  <a:cxn ang="0">
                    <a:pos x="6" y="0"/>
                  </a:cxn>
                  <a:cxn ang="0">
                    <a:pos x="0" y="6"/>
                  </a:cxn>
                  <a:cxn ang="0">
                    <a:pos x="0" y="18"/>
                  </a:cxn>
                  <a:cxn ang="0">
                    <a:pos x="11" y="6"/>
                  </a:cxn>
                  <a:cxn ang="0">
                    <a:pos x="6" y="0"/>
                  </a:cxn>
                </a:cxnLst>
                <a:rect l="0" t="0" r="r" b="b"/>
                <a:pathLst>
                  <a:path w="11" h="18">
                    <a:moveTo>
                      <a:pt x="6" y="0"/>
                    </a:moveTo>
                    <a:lnTo>
                      <a:pt x="0" y="6"/>
                    </a:lnTo>
                    <a:lnTo>
                      <a:pt x="0" y="18"/>
                    </a:lnTo>
                    <a:lnTo>
                      <a:pt x="11" y="6"/>
                    </a:lnTo>
                    <a:lnTo>
                      <a:pt x="6"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1" name="ïSļîḓe"/>
              <p:cNvSpPr/>
              <p:nvPr/>
            </p:nvSpPr>
            <p:spPr bwMode="auto">
              <a:xfrm>
                <a:off x="4224338" y="1644650"/>
                <a:ext cx="17463" cy="28575"/>
              </a:xfrm>
              <a:custGeom>
                <a:avLst/>
                <a:gdLst/>
                <a:ahLst/>
                <a:cxnLst>
                  <a:cxn ang="0">
                    <a:pos x="6" y="0"/>
                  </a:cxn>
                  <a:cxn ang="0">
                    <a:pos x="0" y="6"/>
                  </a:cxn>
                  <a:cxn ang="0">
                    <a:pos x="0" y="18"/>
                  </a:cxn>
                  <a:cxn ang="0">
                    <a:pos x="11" y="6"/>
                  </a:cxn>
                  <a:cxn ang="0">
                    <a:pos x="6" y="0"/>
                  </a:cxn>
                </a:cxnLst>
                <a:rect l="0" t="0" r="r" b="b"/>
                <a:pathLst>
                  <a:path w="11" h="18">
                    <a:moveTo>
                      <a:pt x="6" y="0"/>
                    </a:moveTo>
                    <a:lnTo>
                      <a:pt x="0" y="6"/>
                    </a:lnTo>
                    <a:lnTo>
                      <a:pt x="0" y="18"/>
                    </a:lnTo>
                    <a:lnTo>
                      <a:pt x="11" y="6"/>
                    </a:lnTo>
                    <a:lnTo>
                      <a:pt x="6"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2" name="ïṥḻíḑê"/>
              <p:cNvSpPr/>
              <p:nvPr/>
            </p:nvSpPr>
            <p:spPr bwMode="auto">
              <a:xfrm>
                <a:off x="4381501" y="1933575"/>
                <a:ext cx="111125" cy="111125"/>
              </a:xfrm>
              <a:custGeom>
                <a:avLst/>
                <a:gdLst/>
                <a:ahLst/>
                <a:cxnLst>
                  <a:cxn ang="0">
                    <a:pos x="10" y="0"/>
                  </a:cxn>
                  <a:cxn ang="0">
                    <a:pos x="5" y="3"/>
                  </a:cxn>
                  <a:cxn ang="0">
                    <a:pos x="3" y="6"/>
                  </a:cxn>
                  <a:cxn ang="0">
                    <a:pos x="0" y="8"/>
                  </a:cxn>
                  <a:cxn ang="0">
                    <a:pos x="0" y="10"/>
                  </a:cxn>
                  <a:cxn ang="0">
                    <a:pos x="7" y="9"/>
                  </a:cxn>
                  <a:cxn ang="0">
                    <a:pos x="6" y="11"/>
                  </a:cxn>
                  <a:cxn ang="0">
                    <a:pos x="9" y="10"/>
                  </a:cxn>
                  <a:cxn ang="0">
                    <a:pos x="10" y="12"/>
                  </a:cxn>
                  <a:cxn ang="0">
                    <a:pos x="12" y="11"/>
                  </a:cxn>
                  <a:cxn ang="0">
                    <a:pos x="12" y="8"/>
                  </a:cxn>
                  <a:cxn ang="0">
                    <a:pos x="11" y="7"/>
                  </a:cxn>
                  <a:cxn ang="0">
                    <a:pos x="11" y="6"/>
                  </a:cxn>
                  <a:cxn ang="0">
                    <a:pos x="8" y="4"/>
                  </a:cxn>
                  <a:cxn ang="0">
                    <a:pos x="10" y="0"/>
                  </a:cxn>
                </a:cxnLst>
                <a:rect l="0" t="0" r="r" b="b"/>
                <a:pathLst>
                  <a:path w="12" h="12">
                    <a:moveTo>
                      <a:pt x="10" y="0"/>
                    </a:moveTo>
                    <a:cubicBezTo>
                      <a:pt x="5" y="3"/>
                      <a:pt x="5" y="3"/>
                      <a:pt x="5" y="3"/>
                    </a:cubicBezTo>
                    <a:cubicBezTo>
                      <a:pt x="3" y="6"/>
                      <a:pt x="3" y="6"/>
                      <a:pt x="3" y="6"/>
                    </a:cubicBezTo>
                    <a:cubicBezTo>
                      <a:pt x="0" y="8"/>
                      <a:pt x="0" y="8"/>
                      <a:pt x="0" y="8"/>
                    </a:cubicBezTo>
                    <a:cubicBezTo>
                      <a:pt x="0" y="10"/>
                      <a:pt x="0" y="10"/>
                      <a:pt x="0" y="10"/>
                    </a:cubicBezTo>
                    <a:cubicBezTo>
                      <a:pt x="7" y="9"/>
                      <a:pt x="7" y="9"/>
                      <a:pt x="7" y="9"/>
                    </a:cubicBezTo>
                    <a:cubicBezTo>
                      <a:pt x="7" y="10"/>
                      <a:pt x="7" y="11"/>
                      <a:pt x="6" y="11"/>
                    </a:cubicBezTo>
                    <a:cubicBezTo>
                      <a:pt x="9" y="10"/>
                      <a:pt x="9" y="10"/>
                      <a:pt x="9" y="10"/>
                    </a:cubicBezTo>
                    <a:cubicBezTo>
                      <a:pt x="10" y="12"/>
                      <a:pt x="10" y="12"/>
                      <a:pt x="10" y="12"/>
                    </a:cubicBezTo>
                    <a:cubicBezTo>
                      <a:pt x="12" y="11"/>
                      <a:pt x="12" y="11"/>
                      <a:pt x="12" y="11"/>
                    </a:cubicBezTo>
                    <a:cubicBezTo>
                      <a:pt x="12" y="8"/>
                      <a:pt x="12" y="8"/>
                      <a:pt x="12" y="8"/>
                    </a:cubicBezTo>
                    <a:cubicBezTo>
                      <a:pt x="11" y="7"/>
                      <a:pt x="11" y="7"/>
                      <a:pt x="11" y="7"/>
                    </a:cubicBezTo>
                    <a:cubicBezTo>
                      <a:pt x="11" y="6"/>
                      <a:pt x="11" y="6"/>
                      <a:pt x="11" y="6"/>
                    </a:cubicBezTo>
                    <a:cubicBezTo>
                      <a:pt x="10" y="5"/>
                      <a:pt x="9" y="5"/>
                      <a:pt x="8" y="4"/>
                    </a:cubicBezTo>
                    <a:cubicBezTo>
                      <a:pt x="8" y="2"/>
                      <a:pt x="9" y="1"/>
                      <a:pt x="1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3" name="îṩļïḋé"/>
              <p:cNvSpPr/>
              <p:nvPr/>
            </p:nvSpPr>
            <p:spPr bwMode="auto">
              <a:xfrm>
                <a:off x="3879851" y="2520950"/>
                <a:ext cx="158750" cy="84138"/>
              </a:xfrm>
              <a:custGeom>
                <a:avLst/>
                <a:gdLst/>
                <a:ahLst/>
                <a:cxnLst>
                  <a:cxn ang="0">
                    <a:pos x="6" y="0"/>
                  </a:cxn>
                  <a:cxn ang="0">
                    <a:pos x="0" y="2"/>
                  </a:cxn>
                  <a:cxn ang="0">
                    <a:pos x="4" y="1"/>
                  </a:cxn>
                  <a:cxn ang="0">
                    <a:pos x="5" y="3"/>
                  </a:cxn>
                  <a:cxn ang="0">
                    <a:pos x="8" y="3"/>
                  </a:cxn>
                  <a:cxn ang="0">
                    <a:pos x="10" y="6"/>
                  </a:cxn>
                  <a:cxn ang="0">
                    <a:pos x="12" y="6"/>
                  </a:cxn>
                  <a:cxn ang="0">
                    <a:pos x="12" y="9"/>
                  </a:cxn>
                  <a:cxn ang="0">
                    <a:pos x="14" y="8"/>
                  </a:cxn>
                  <a:cxn ang="0">
                    <a:pos x="16" y="9"/>
                  </a:cxn>
                  <a:cxn ang="0">
                    <a:pos x="17" y="7"/>
                  </a:cxn>
                  <a:cxn ang="0">
                    <a:pos x="12" y="3"/>
                  </a:cxn>
                  <a:cxn ang="0">
                    <a:pos x="6" y="0"/>
                  </a:cxn>
                </a:cxnLst>
                <a:rect l="0" t="0" r="r" b="b"/>
                <a:pathLst>
                  <a:path w="17" h="9">
                    <a:moveTo>
                      <a:pt x="6" y="0"/>
                    </a:moveTo>
                    <a:cubicBezTo>
                      <a:pt x="1" y="0"/>
                      <a:pt x="1" y="0"/>
                      <a:pt x="0" y="2"/>
                    </a:cubicBezTo>
                    <a:cubicBezTo>
                      <a:pt x="4" y="1"/>
                      <a:pt x="4" y="1"/>
                      <a:pt x="4" y="1"/>
                    </a:cubicBezTo>
                    <a:cubicBezTo>
                      <a:pt x="5" y="3"/>
                      <a:pt x="5" y="3"/>
                      <a:pt x="5" y="3"/>
                    </a:cubicBezTo>
                    <a:cubicBezTo>
                      <a:pt x="8" y="3"/>
                      <a:pt x="8" y="3"/>
                      <a:pt x="8" y="3"/>
                    </a:cubicBezTo>
                    <a:cubicBezTo>
                      <a:pt x="10" y="6"/>
                      <a:pt x="10" y="6"/>
                      <a:pt x="10" y="6"/>
                    </a:cubicBezTo>
                    <a:cubicBezTo>
                      <a:pt x="11" y="6"/>
                      <a:pt x="11" y="6"/>
                      <a:pt x="12" y="6"/>
                    </a:cubicBezTo>
                    <a:cubicBezTo>
                      <a:pt x="12" y="7"/>
                      <a:pt x="12" y="8"/>
                      <a:pt x="12" y="9"/>
                    </a:cubicBezTo>
                    <a:cubicBezTo>
                      <a:pt x="13" y="9"/>
                      <a:pt x="13" y="8"/>
                      <a:pt x="14" y="8"/>
                    </a:cubicBezTo>
                    <a:cubicBezTo>
                      <a:pt x="15" y="8"/>
                      <a:pt x="15" y="9"/>
                      <a:pt x="16" y="9"/>
                    </a:cubicBezTo>
                    <a:cubicBezTo>
                      <a:pt x="16" y="9"/>
                      <a:pt x="17" y="8"/>
                      <a:pt x="17" y="7"/>
                    </a:cubicBezTo>
                    <a:cubicBezTo>
                      <a:pt x="15" y="6"/>
                      <a:pt x="14" y="5"/>
                      <a:pt x="12" y="3"/>
                    </a:cubicBezTo>
                    <a:cubicBezTo>
                      <a:pt x="11" y="3"/>
                      <a:pt x="10" y="2"/>
                      <a:pt x="6"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4" name="ïṧḷïdê"/>
              <p:cNvSpPr/>
              <p:nvPr/>
            </p:nvSpPr>
            <p:spPr bwMode="auto">
              <a:xfrm>
                <a:off x="4038601" y="2605088"/>
                <a:ext cx="101600" cy="55563"/>
              </a:xfrm>
              <a:custGeom>
                <a:avLst/>
                <a:gdLst/>
                <a:ahLst/>
                <a:cxnLst>
                  <a:cxn ang="0">
                    <a:pos x="2" y="0"/>
                  </a:cxn>
                  <a:cxn ang="0">
                    <a:pos x="3" y="3"/>
                  </a:cxn>
                  <a:cxn ang="0">
                    <a:pos x="0" y="2"/>
                  </a:cxn>
                  <a:cxn ang="0">
                    <a:pos x="4" y="5"/>
                  </a:cxn>
                  <a:cxn ang="0">
                    <a:pos x="5" y="6"/>
                  </a:cxn>
                  <a:cxn ang="0">
                    <a:pos x="7" y="4"/>
                  </a:cxn>
                  <a:cxn ang="0">
                    <a:pos x="9" y="4"/>
                  </a:cxn>
                  <a:cxn ang="0">
                    <a:pos x="11" y="4"/>
                  </a:cxn>
                  <a:cxn ang="0">
                    <a:pos x="10" y="2"/>
                  </a:cxn>
                  <a:cxn ang="0">
                    <a:pos x="2" y="0"/>
                  </a:cxn>
                </a:cxnLst>
                <a:rect l="0" t="0" r="r" b="b"/>
                <a:pathLst>
                  <a:path w="11" h="6">
                    <a:moveTo>
                      <a:pt x="2" y="0"/>
                    </a:moveTo>
                    <a:cubicBezTo>
                      <a:pt x="3" y="3"/>
                      <a:pt x="3" y="3"/>
                      <a:pt x="3" y="3"/>
                    </a:cubicBezTo>
                    <a:cubicBezTo>
                      <a:pt x="2" y="2"/>
                      <a:pt x="1" y="2"/>
                      <a:pt x="0" y="2"/>
                    </a:cubicBezTo>
                    <a:cubicBezTo>
                      <a:pt x="0" y="3"/>
                      <a:pt x="0" y="5"/>
                      <a:pt x="4" y="5"/>
                    </a:cubicBezTo>
                    <a:cubicBezTo>
                      <a:pt x="5" y="6"/>
                      <a:pt x="5" y="6"/>
                      <a:pt x="5" y="6"/>
                    </a:cubicBezTo>
                    <a:cubicBezTo>
                      <a:pt x="7" y="4"/>
                      <a:pt x="7" y="4"/>
                      <a:pt x="7" y="4"/>
                    </a:cubicBezTo>
                    <a:cubicBezTo>
                      <a:pt x="9" y="4"/>
                      <a:pt x="9" y="4"/>
                      <a:pt x="9" y="4"/>
                    </a:cubicBezTo>
                    <a:cubicBezTo>
                      <a:pt x="11" y="4"/>
                      <a:pt x="11" y="4"/>
                      <a:pt x="11" y="4"/>
                    </a:cubicBezTo>
                    <a:cubicBezTo>
                      <a:pt x="11" y="3"/>
                      <a:pt x="11" y="2"/>
                      <a:pt x="10" y="2"/>
                    </a:cubicBezTo>
                    <a:cubicBezTo>
                      <a:pt x="8" y="1"/>
                      <a:pt x="5"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5" name="ï$ḻíďe"/>
              <p:cNvSpPr/>
              <p:nvPr/>
            </p:nvSpPr>
            <p:spPr bwMode="auto">
              <a:xfrm>
                <a:off x="3963988" y="2622550"/>
                <a:ext cx="46038" cy="38100"/>
              </a:xfrm>
              <a:custGeom>
                <a:avLst/>
                <a:gdLst/>
                <a:ahLst/>
                <a:cxnLst>
                  <a:cxn ang="0">
                    <a:pos x="12" y="0"/>
                  </a:cxn>
                  <a:cxn ang="0">
                    <a:pos x="0" y="0"/>
                  </a:cxn>
                  <a:cxn ang="0">
                    <a:pos x="12" y="24"/>
                  </a:cxn>
                  <a:cxn ang="0">
                    <a:pos x="29" y="18"/>
                  </a:cxn>
                  <a:cxn ang="0">
                    <a:pos x="23" y="6"/>
                  </a:cxn>
                  <a:cxn ang="0">
                    <a:pos x="12" y="0"/>
                  </a:cxn>
                </a:cxnLst>
                <a:rect l="0" t="0" r="r" b="b"/>
                <a:pathLst>
                  <a:path w="29" h="24">
                    <a:moveTo>
                      <a:pt x="12" y="0"/>
                    </a:moveTo>
                    <a:lnTo>
                      <a:pt x="0" y="0"/>
                    </a:lnTo>
                    <a:lnTo>
                      <a:pt x="12" y="24"/>
                    </a:lnTo>
                    <a:lnTo>
                      <a:pt x="29" y="18"/>
                    </a:lnTo>
                    <a:lnTo>
                      <a:pt x="23" y="6"/>
                    </a:lnTo>
                    <a:lnTo>
                      <a:pt x="12"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6" name="íšḷïḓè"/>
              <p:cNvSpPr/>
              <p:nvPr/>
            </p:nvSpPr>
            <p:spPr bwMode="auto">
              <a:xfrm>
                <a:off x="3963988" y="2622550"/>
                <a:ext cx="46038" cy="38100"/>
              </a:xfrm>
              <a:custGeom>
                <a:avLst/>
                <a:gdLst/>
                <a:ahLst/>
                <a:cxnLst>
                  <a:cxn ang="0">
                    <a:pos x="12" y="0"/>
                  </a:cxn>
                  <a:cxn ang="0">
                    <a:pos x="0" y="0"/>
                  </a:cxn>
                  <a:cxn ang="0">
                    <a:pos x="12" y="24"/>
                  </a:cxn>
                  <a:cxn ang="0">
                    <a:pos x="29" y="18"/>
                  </a:cxn>
                  <a:cxn ang="0">
                    <a:pos x="23" y="6"/>
                  </a:cxn>
                  <a:cxn ang="0">
                    <a:pos x="12" y="0"/>
                  </a:cxn>
                </a:cxnLst>
                <a:rect l="0" t="0" r="r" b="b"/>
                <a:pathLst>
                  <a:path w="29" h="24">
                    <a:moveTo>
                      <a:pt x="12" y="0"/>
                    </a:moveTo>
                    <a:lnTo>
                      <a:pt x="0" y="0"/>
                    </a:lnTo>
                    <a:lnTo>
                      <a:pt x="12" y="24"/>
                    </a:lnTo>
                    <a:lnTo>
                      <a:pt x="29" y="18"/>
                    </a:lnTo>
                    <a:lnTo>
                      <a:pt x="23" y="6"/>
                    </a:lnTo>
                    <a:lnTo>
                      <a:pt x="12"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7" name="íšḻîḑê"/>
              <p:cNvSpPr/>
              <p:nvPr/>
            </p:nvSpPr>
            <p:spPr bwMode="auto">
              <a:xfrm>
                <a:off x="4159251" y="2641600"/>
                <a:ext cx="36513" cy="28575"/>
              </a:xfrm>
              <a:custGeom>
                <a:avLst/>
                <a:gdLst/>
                <a:ahLst/>
                <a:cxnLst>
                  <a:cxn ang="0">
                    <a:pos x="6" y="0"/>
                  </a:cxn>
                  <a:cxn ang="0">
                    <a:pos x="0" y="12"/>
                  </a:cxn>
                  <a:cxn ang="0">
                    <a:pos x="17" y="18"/>
                  </a:cxn>
                  <a:cxn ang="0">
                    <a:pos x="23" y="6"/>
                  </a:cxn>
                  <a:cxn ang="0">
                    <a:pos x="6" y="0"/>
                  </a:cxn>
                </a:cxnLst>
                <a:rect l="0" t="0" r="r" b="b"/>
                <a:pathLst>
                  <a:path w="23" h="18">
                    <a:moveTo>
                      <a:pt x="6" y="0"/>
                    </a:moveTo>
                    <a:lnTo>
                      <a:pt x="0" y="12"/>
                    </a:lnTo>
                    <a:lnTo>
                      <a:pt x="17" y="18"/>
                    </a:lnTo>
                    <a:lnTo>
                      <a:pt x="23" y="6"/>
                    </a:lnTo>
                    <a:lnTo>
                      <a:pt x="6"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8" name="í$ļíḓê"/>
              <p:cNvSpPr/>
              <p:nvPr/>
            </p:nvSpPr>
            <p:spPr bwMode="auto">
              <a:xfrm>
                <a:off x="4159251" y="2641600"/>
                <a:ext cx="36513" cy="28575"/>
              </a:xfrm>
              <a:custGeom>
                <a:avLst/>
                <a:gdLst/>
                <a:ahLst/>
                <a:cxnLst>
                  <a:cxn ang="0">
                    <a:pos x="6" y="0"/>
                  </a:cxn>
                  <a:cxn ang="0">
                    <a:pos x="0" y="12"/>
                  </a:cxn>
                  <a:cxn ang="0">
                    <a:pos x="17" y="18"/>
                  </a:cxn>
                  <a:cxn ang="0">
                    <a:pos x="23" y="6"/>
                  </a:cxn>
                  <a:cxn ang="0">
                    <a:pos x="6" y="0"/>
                  </a:cxn>
                </a:cxnLst>
                <a:rect l="0" t="0" r="r" b="b"/>
                <a:pathLst>
                  <a:path w="23" h="18">
                    <a:moveTo>
                      <a:pt x="6" y="0"/>
                    </a:moveTo>
                    <a:lnTo>
                      <a:pt x="0" y="12"/>
                    </a:lnTo>
                    <a:lnTo>
                      <a:pt x="17" y="18"/>
                    </a:lnTo>
                    <a:lnTo>
                      <a:pt x="23" y="6"/>
                    </a:lnTo>
                    <a:lnTo>
                      <a:pt x="6"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79" name="îṩḻïḑé"/>
              <p:cNvSpPr/>
              <p:nvPr/>
            </p:nvSpPr>
            <p:spPr bwMode="auto">
              <a:xfrm>
                <a:off x="3983038" y="2482850"/>
                <a:ext cx="17463" cy="38100"/>
              </a:xfrm>
              <a:custGeom>
                <a:avLst/>
                <a:gdLst/>
                <a:ahLst/>
                <a:cxnLst>
                  <a:cxn ang="0">
                    <a:pos x="0" y="0"/>
                  </a:cxn>
                  <a:cxn ang="0">
                    <a:pos x="0" y="12"/>
                  </a:cxn>
                  <a:cxn ang="0">
                    <a:pos x="11" y="24"/>
                  </a:cxn>
                  <a:cxn ang="0">
                    <a:pos x="11" y="12"/>
                  </a:cxn>
                  <a:cxn ang="0">
                    <a:pos x="0" y="0"/>
                  </a:cxn>
                </a:cxnLst>
                <a:rect l="0" t="0" r="r" b="b"/>
                <a:pathLst>
                  <a:path w="11" h="24">
                    <a:moveTo>
                      <a:pt x="0" y="0"/>
                    </a:moveTo>
                    <a:lnTo>
                      <a:pt x="0" y="12"/>
                    </a:lnTo>
                    <a:lnTo>
                      <a:pt x="11" y="24"/>
                    </a:lnTo>
                    <a:lnTo>
                      <a:pt x="11" y="12"/>
                    </a:lnTo>
                    <a:lnTo>
                      <a:pt x="0"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0" name="ïSḻîďè"/>
              <p:cNvSpPr/>
              <p:nvPr/>
            </p:nvSpPr>
            <p:spPr bwMode="auto">
              <a:xfrm>
                <a:off x="3983038" y="2482850"/>
                <a:ext cx="17463" cy="38100"/>
              </a:xfrm>
              <a:custGeom>
                <a:avLst/>
                <a:gdLst/>
                <a:ahLst/>
                <a:cxnLst>
                  <a:cxn ang="0">
                    <a:pos x="0" y="0"/>
                  </a:cxn>
                  <a:cxn ang="0">
                    <a:pos x="0" y="12"/>
                  </a:cxn>
                  <a:cxn ang="0">
                    <a:pos x="11" y="24"/>
                  </a:cxn>
                  <a:cxn ang="0">
                    <a:pos x="11" y="12"/>
                  </a:cxn>
                  <a:cxn ang="0">
                    <a:pos x="0" y="0"/>
                  </a:cxn>
                </a:cxnLst>
                <a:rect l="0" t="0" r="r" b="b"/>
                <a:pathLst>
                  <a:path w="11" h="24">
                    <a:moveTo>
                      <a:pt x="0" y="0"/>
                    </a:moveTo>
                    <a:lnTo>
                      <a:pt x="0" y="12"/>
                    </a:lnTo>
                    <a:lnTo>
                      <a:pt x="11" y="24"/>
                    </a:lnTo>
                    <a:lnTo>
                      <a:pt x="11" y="12"/>
                    </a:lnTo>
                    <a:lnTo>
                      <a:pt x="0"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1" name="iŝļïdé"/>
              <p:cNvSpPr/>
              <p:nvPr/>
            </p:nvSpPr>
            <p:spPr bwMode="auto">
              <a:xfrm>
                <a:off x="4214813" y="2343150"/>
                <a:ext cx="26988" cy="28575"/>
              </a:xfrm>
              <a:custGeom>
                <a:avLst/>
                <a:gdLst/>
                <a:ahLst/>
                <a:cxnLst>
                  <a:cxn ang="0">
                    <a:pos x="6" y="0"/>
                  </a:cxn>
                  <a:cxn ang="0">
                    <a:pos x="0" y="18"/>
                  </a:cxn>
                  <a:cxn ang="0">
                    <a:pos x="17" y="12"/>
                  </a:cxn>
                  <a:cxn ang="0">
                    <a:pos x="17" y="6"/>
                  </a:cxn>
                  <a:cxn ang="0">
                    <a:pos x="6" y="0"/>
                  </a:cxn>
                </a:cxnLst>
                <a:rect l="0" t="0" r="r" b="b"/>
                <a:pathLst>
                  <a:path w="17" h="18">
                    <a:moveTo>
                      <a:pt x="6" y="0"/>
                    </a:moveTo>
                    <a:lnTo>
                      <a:pt x="0" y="18"/>
                    </a:lnTo>
                    <a:lnTo>
                      <a:pt x="17" y="12"/>
                    </a:lnTo>
                    <a:lnTo>
                      <a:pt x="17" y="6"/>
                    </a:lnTo>
                    <a:lnTo>
                      <a:pt x="6"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2" name="iŝḷiḍè"/>
              <p:cNvSpPr/>
              <p:nvPr/>
            </p:nvSpPr>
            <p:spPr bwMode="auto">
              <a:xfrm>
                <a:off x="4214813" y="2343150"/>
                <a:ext cx="26988" cy="28575"/>
              </a:xfrm>
              <a:custGeom>
                <a:avLst/>
                <a:gdLst/>
                <a:ahLst/>
                <a:cxnLst>
                  <a:cxn ang="0">
                    <a:pos x="6" y="0"/>
                  </a:cxn>
                  <a:cxn ang="0">
                    <a:pos x="0" y="18"/>
                  </a:cxn>
                  <a:cxn ang="0">
                    <a:pos x="17" y="12"/>
                  </a:cxn>
                  <a:cxn ang="0">
                    <a:pos x="17" y="6"/>
                  </a:cxn>
                  <a:cxn ang="0">
                    <a:pos x="6" y="0"/>
                  </a:cxn>
                </a:cxnLst>
                <a:rect l="0" t="0" r="r" b="b"/>
                <a:pathLst>
                  <a:path w="17" h="18">
                    <a:moveTo>
                      <a:pt x="6" y="0"/>
                    </a:moveTo>
                    <a:lnTo>
                      <a:pt x="0" y="18"/>
                    </a:lnTo>
                    <a:lnTo>
                      <a:pt x="17" y="12"/>
                    </a:lnTo>
                    <a:lnTo>
                      <a:pt x="17" y="6"/>
                    </a:lnTo>
                    <a:lnTo>
                      <a:pt x="6"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3" name="ïslïḍê"/>
              <p:cNvSpPr/>
              <p:nvPr/>
            </p:nvSpPr>
            <p:spPr bwMode="auto">
              <a:xfrm>
                <a:off x="4492626" y="3908425"/>
                <a:ext cx="28575" cy="19050"/>
              </a:xfrm>
              <a:custGeom>
                <a:avLst/>
                <a:gdLst/>
                <a:ahLst/>
                <a:cxnLst>
                  <a:cxn ang="0">
                    <a:pos x="1" y="0"/>
                  </a:cxn>
                  <a:cxn ang="0">
                    <a:pos x="0" y="1"/>
                  </a:cxn>
                  <a:cxn ang="0">
                    <a:pos x="3" y="2"/>
                  </a:cxn>
                  <a:cxn ang="0">
                    <a:pos x="3" y="1"/>
                  </a:cxn>
                  <a:cxn ang="0">
                    <a:pos x="1" y="0"/>
                  </a:cxn>
                </a:cxnLst>
                <a:rect l="0" t="0" r="r" b="b"/>
                <a:pathLst>
                  <a:path w="3" h="2">
                    <a:moveTo>
                      <a:pt x="1" y="0"/>
                    </a:moveTo>
                    <a:cubicBezTo>
                      <a:pt x="1" y="0"/>
                      <a:pt x="0" y="1"/>
                      <a:pt x="0" y="1"/>
                    </a:cubicBezTo>
                    <a:cubicBezTo>
                      <a:pt x="3" y="2"/>
                      <a:pt x="3" y="2"/>
                      <a:pt x="3" y="2"/>
                    </a:cubicBezTo>
                    <a:cubicBezTo>
                      <a:pt x="3" y="1"/>
                      <a:pt x="3" y="1"/>
                      <a:pt x="3" y="1"/>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4" name="íśļïḑè"/>
              <p:cNvSpPr/>
              <p:nvPr/>
            </p:nvSpPr>
            <p:spPr bwMode="auto">
              <a:xfrm>
                <a:off x="4530726" y="3917950"/>
                <a:ext cx="17463" cy="9525"/>
              </a:xfrm>
              <a:custGeom>
                <a:avLst/>
                <a:gdLst/>
                <a:ahLst/>
                <a:cxnLst>
                  <a:cxn ang="0">
                    <a:pos x="6" y="0"/>
                  </a:cxn>
                  <a:cxn ang="0">
                    <a:pos x="0" y="6"/>
                  </a:cxn>
                  <a:cxn ang="0">
                    <a:pos x="11" y="6"/>
                  </a:cxn>
                  <a:cxn ang="0">
                    <a:pos x="6" y="0"/>
                  </a:cxn>
                </a:cxnLst>
                <a:rect l="0" t="0" r="r" b="b"/>
                <a:pathLst>
                  <a:path w="11" h="6">
                    <a:moveTo>
                      <a:pt x="6" y="0"/>
                    </a:moveTo>
                    <a:lnTo>
                      <a:pt x="0" y="6"/>
                    </a:lnTo>
                    <a:lnTo>
                      <a:pt x="11" y="6"/>
                    </a:lnTo>
                    <a:lnTo>
                      <a:pt x="6"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5" name="iṡľiďé"/>
              <p:cNvSpPr/>
              <p:nvPr/>
            </p:nvSpPr>
            <p:spPr bwMode="auto">
              <a:xfrm>
                <a:off x="4530726" y="3917950"/>
                <a:ext cx="17463" cy="9525"/>
              </a:xfrm>
              <a:custGeom>
                <a:avLst/>
                <a:gdLst/>
                <a:ahLst/>
                <a:cxnLst>
                  <a:cxn ang="0">
                    <a:pos x="6" y="0"/>
                  </a:cxn>
                  <a:cxn ang="0">
                    <a:pos x="0" y="6"/>
                  </a:cxn>
                  <a:cxn ang="0">
                    <a:pos x="11" y="6"/>
                  </a:cxn>
                  <a:cxn ang="0">
                    <a:pos x="6" y="0"/>
                  </a:cxn>
                </a:cxnLst>
                <a:rect l="0" t="0" r="r" b="b"/>
                <a:pathLst>
                  <a:path w="11" h="6">
                    <a:moveTo>
                      <a:pt x="6" y="0"/>
                    </a:moveTo>
                    <a:lnTo>
                      <a:pt x="0" y="6"/>
                    </a:lnTo>
                    <a:lnTo>
                      <a:pt x="11" y="6"/>
                    </a:lnTo>
                    <a:lnTo>
                      <a:pt x="6"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6" name="íŝḻíḑê"/>
              <p:cNvSpPr/>
              <p:nvPr/>
            </p:nvSpPr>
            <p:spPr bwMode="auto">
              <a:xfrm>
                <a:off x="3694113" y="1728788"/>
                <a:ext cx="28575" cy="46038"/>
              </a:xfrm>
              <a:custGeom>
                <a:avLst/>
                <a:gdLst/>
                <a:ahLst/>
                <a:cxnLst>
                  <a:cxn ang="0">
                    <a:pos x="3" y="0"/>
                  </a:cxn>
                  <a:cxn ang="0">
                    <a:pos x="1" y="2"/>
                  </a:cxn>
                  <a:cxn ang="0">
                    <a:pos x="0" y="5"/>
                  </a:cxn>
                  <a:cxn ang="0">
                    <a:pos x="1" y="4"/>
                  </a:cxn>
                  <a:cxn ang="0">
                    <a:pos x="2" y="2"/>
                  </a:cxn>
                  <a:cxn ang="0">
                    <a:pos x="3" y="0"/>
                  </a:cxn>
                </a:cxnLst>
                <a:rect l="0" t="0" r="r" b="b"/>
                <a:pathLst>
                  <a:path w="3" h="5">
                    <a:moveTo>
                      <a:pt x="3" y="0"/>
                    </a:moveTo>
                    <a:cubicBezTo>
                      <a:pt x="2" y="1"/>
                      <a:pt x="1" y="2"/>
                      <a:pt x="1" y="2"/>
                    </a:cubicBezTo>
                    <a:cubicBezTo>
                      <a:pt x="0" y="5"/>
                      <a:pt x="0" y="5"/>
                      <a:pt x="0" y="5"/>
                    </a:cubicBezTo>
                    <a:cubicBezTo>
                      <a:pt x="0" y="5"/>
                      <a:pt x="0" y="5"/>
                      <a:pt x="1" y="4"/>
                    </a:cubicBezTo>
                    <a:cubicBezTo>
                      <a:pt x="1" y="3"/>
                      <a:pt x="2" y="2"/>
                      <a:pt x="2" y="2"/>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7" name="íṥlïḍe"/>
              <p:cNvSpPr/>
              <p:nvPr/>
            </p:nvSpPr>
            <p:spPr bwMode="auto">
              <a:xfrm>
                <a:off x="3741738" y="1644650"/>
                <a:ext cx="26988" cy="46038"/>
              </a:xfrm>
              <a:custGeom>
                <a:avLst/>
                <a:gdLst/>
                <a:ahLst/>
                <a:cxnLst>
                  <a:cxn ang="0">
                    <a:pos x="3" y="0"/>
                  </a:cxn>
                  <a:cxn ang="0">
                    <a:pos x="0" y="5"/>
                  </a:cxn>
                  <a:cxn ang="0">
                    <a:pos x="0" y="5"/>
                  </a:cxn>
                  <a:cxn ang="0">
                    <a:pos x="3" y="0"/>
                  </a:cxn>
                </a:cxnLst>
                <a:rect l="0" t="0" r="r" b="b"/>
                <a:pathLst>
                  <a:path w="3" h="5">
                    <a:moveTo>
                      <a:pt x="3" y="0"/>
                    </a:moveTo>
                    <a:cubicBezTo>
                      <a:pt x="0" y="4"/>
                      <a:pt x="0" y="5"/>
                      <a:pt x="0" y="5"/>
                    </a:cubicBezTo>
                    <a:cubicBezTo>
                      <a:pt x="0" y="5"/>
                      <a:pt x="0" y="5"/>
                      <a:pt x="0" y="5"/>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8" name="iṥ1îdè"/>
              <p:cNvSpPr/>
              <p:nvPr/>
            </p:nvSpPr>
            <p:spPr bwMode="auto">
              <a:xfrm>
                <a:off x="3667126" y="1820863"/>
                <a:ext cx="19050" cy="47625"/>
              </a:xfrm>
              <a:custGeom>
                <a:avLst/>
                <a:gdLst/>
                <a:ahLst/>
                <a:cxnLst>
                  <a:cxn ang="0">
                    <a:pos x="2" y="0"/>
                  </a:cxn>
                  <a:cxn ang="0">
                    <a:pos x="1" y="1"/>
                  </a:cxn>
                  <a:cxn ang="0">
                    <a:pos x="1" y="1"/>
                  </a:cxn>
                  <a:cxn ang="0">
                    <a:pos x="1" y="3"/>
                  </a:cxn>
                  <a:cxn ang="0">
                    <a:pos x="0" y="5"/>
                  </a:cxn>
                  <a:cxn ang="0">
                    <a:pos x="2" y="5"/>
                  </a:cxn>
                  <a:cxn ang="0">
                    <a:pos x="2" y="1"/>
                  </a:cxn>
                  <a:cxn ang="0">
                    <a:pos x="2" y="0"/>
                  </a:cxn>
                </a:cxnLst>
                <a:rect l="0" t="0" r="r" b="b"/>
                <a:pathLst>
                  <a:path w="2" h="5">
                    <a:moveTo>
                      <a:pt x="2" y="0"/>
                    </a:moveTo>
                    <a:cubicBezTo>
                      <a:pt x="2" y="0"/>
                      <a:pt x="1" y="1"/>
                      <a:pt x="1" y="1"/>
                    </a:cubicBezTo>
                    <a:cubicBezTo>
                      <a:pt x="1" y="1"/>
                      <a:pt x="1" y="1"/>
                      <a:pt x="1" y="1"/>
                    </a:cubicBezTo>
                    <a:cubicBezTo>
                      <a:pt x="1" y="1"/>
                      <a:pt x="1" y="3"/>
                      <a:pt x="1" y="3"/>
                    </a:cubicBezTo>
                    <a:cubicBezTo>
                      <a:pt x="1" y="4"/>
                      <a:pt x="0" y="5"/>
                      <a:pt x="0" y="5"/>
                    </a:cubicBezTo>
                    <a:cubicBezTo>
                      <a:pt x="1" y="5"/>
                      <a:pt x="1" y="5"/>
                      <a:pt x="2" y="5"/>
                    </a:cubicBezTo>
                    <a:cubicBezTo>
                      <a:pt x="2" y="1"/>
                      <a:pt x="2" y="1"/>
                      <a:pt x="2" y="1"/>
                    </a:cubicBezTo>
                    <a:cubicBezTo>
                      <a:pt x="2" y="1"/>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89" name="ísļiḍé"/>
              <p:cNvSpPr/>
              <p:nvPr/>
            </p:nvSpPr>
            <p:spPr bwMode="auto">
              <a:xfrm>
                <a:off x="4113213" y="1309688"/>
                <a:ext cx="111125" cy="74613"/>
              </a:xfrm>
              <a:custGeom>
                <a:avLst/>
                <a:gdLst/>
                <a:ahLst/>
                <a:cxnLst>
                  <a:cxn ang="0">
                    <a:pos x="11" y="0"/>
                  </a:cxn>
                  <a:cxn ang="0">
                    <a:pos x="10" y="1"/>
                  </a:cxn>
                  <a:cxn ang="0">
                    <a:pos x="10" y="0"/>
                  </a:cxn>
                  <a:cxn ang="0">
                    <a:pos x="8" y="1"/>
                  </a:cxn>
                  <a:cxn ang="0">
                    <a:pos x="7" y="2"/>
                  </a:cxn>
                  <a:cxn ang="0">
                    <a:pos x="7" y="2"/>
                  </a:cxn>
                  <a:cxn ang="0">
                    <a:pos x="4" y="4"/>
                  </a:cxn>
                  <a:cxn ang="0">
                    <a:pos x="2" y="5"/>
                  </a:cxn>
                  <a:cxn ang="0">
                    <a:pos x="2" y="6"/>
                  </a:cxn>
                  <a:cxn ang="0">
                    <a:pos x="0" y="8"/>
                  </a:cxn>
                  <a:cxn ang="0">
                    <a:pos x="2" y="7"/>
                  </a:cxn>
                  <a:cxn ang="0">
                    <a:pos x="2" y="8"/>
                  </a:cxn>
                  <a:cxn ang="0">
                    <a:pos x="2" y="8"/>
                  </a:cxn>
                  <a:cxn ang="0">
                    <a:pos x="4" y="6"/>
                  </a:cxn>
                  <a:cxn ang="0">
                    <a:pos x="5" y="6"/>
                  </a:cxn>
                  <a:cxn ang="0">
                    <a:pos x="6" y="5"/>
                  </a:cxn>
                  <a:cxn ang="0">
                    <a:pos x="10" y="4"/>
                  </a:cxn>
                  <a:cxn ang="0">
                    <a:pos x="12" y="2"/>
                  </a:cxn>
                  <a:cxn ang="0">
                    <a:pos x="12" y="1"/>
                  </a:cxn>
                  <a:cxn ang="0">
                    <a:pos x="11" y="2"/>
                  </a:cxn>
                  <a:cxn ang="0">
                    <a:pos x="10" y="2"/>
                  </a:cxn>
                  <a:cxn ang="0">
                    <a:pos x="12" y="1"/>
                  </a:cxn>
                  <a:cxn ang="0">
                    <a:pos x="11" y="0"/>
                  </a:cxn>
                </a:cxnLst>
                <a:rect l="0" t="0" r="r" b="b"/>
                <a:pathLst>
                  <a:path w="12" h="8">
                    <a:moveTo>
                      <a:pt x="11" y="0"/>
                    </a:moveTo>
                    <a:cubicBezTo>
                      <a:pt x="10" y="1"/>
                      <a:pt x="10" y="1"/>
                      <a:pt x="10" y="1"/>
                    </a:cubicBezTo>
                    <a:cubicBezTo>
                      <a:pt x="10" y="0"/>
                      <a:pt x="10" y="0"/>
                      <a:pt x="10" y="0"/>
                    </a:cubicBezTo>
                    <a:cubicBezTo>
                      <a:pt x="8" y="1"/>
                      <a:pt x="8" y="1"/>
                      <a:pt x="8" y="1"/>
                    </a:cubicBezTo>
                    <a:cubicBezTo>
                      <a:pt x="7" y="2"/>
                      <a:pt x="7" y="2"/>
                      <a:pt x="7" y="2"/>
                    </a:cubicBezTo>
                    <a:cubicBezTo>
                      <a:pt x="7" y="2"/>
                      <a:pt x="7" y="2"/>
                      <a:pt x="7" y="2"/>
                    </a:cubicBezTo>
                    <a:cubicBezTo>
                      <a:pt x="4" y="4"/>
                      <a:pt x="4" y="4"/>
                      <a:pt x="4" y="4"/>
                    </a:cubicBezTo>
                    <a:cubicBezTo>
                      <a:pt x="2" y="5"/>
                      <a:pt x="2" y="5"/>
                      <a:pt x="2" y="5"/>
                    </a:cubicBezTo>
                    <a:cubicBezTo>
                      <a:pt x="2" y="6"/>
                      <a:pt x="2" y="6"/>
                      <a:pt x="2" y="6"/>
                    </a:cubicBezTo>
                    <a:cubicBezTo>
                      <a:pt x="0" y="8"/>
                      <a:pt x="0" y="8"/>
                      <a:pt x="0" y="8"/>
                    </a:cubicBezTo>
                    <a:cubicBezTo>
                      <a:pt x="0" y="8"/>
                      <a:pt x="1" y="7"/>
                      <a:pt x="2" y="7"/>
                    </a:cubicBezTo>
                    <a:cubicBezTo>
                      <a:pt x="2" y="8"/>
                      <a:pt x="2" y="8"/>
                      <a:pt x="2" y="8"/>
                    </a:cubicBezTo>
                    <a:cubicBezTo>
                      <a:pt x="2" y="8"/>
                      <a:pt x="2" y="8"/>
                      <a:pt x="2" y="8"/>
                    </a:cubicBezTo>
                    <a:cubicBezTo>
                      <a:pt x="2" y="8"/>
                      <a:pt x="2" y="7"/>
                      <a:pt x="4" y="6"/>
                    </a:cubicBezTo>
                    <a:cubicBezTo>
                      <a:pt x="5" y="6"/>
                      <a:pt x="5" y="6"/>
                      <a:pt x="5" y="6"/>
                    </a:cubicBezTo>
                    <a:cubicBezTo>
                      <a:pt x="6" y="5"/>
                      <a:pt x="6" y="5"/>
                      <a:pt x="6" y="5"/>
                    </a:cubicBezTo>
                    <a:cubicBezTo>
                      <a:pt x="10" y="4"/>
                      <a:pt x="10" y="4"/>
                      <a:pt x="10" y="4"/>
                    </a:cubicBezTo>
                    <a:cubicBezTo>
                      <a:pt x="12" y="2"/>
                      <a:pt x="12" y="2"/>
                      <a:pt x="12" y="2"/>
                    </a:cubicBezTo>
                    <a:cubicBezTo>
                      <a:pt x="12" y="1"/>
                      <a:pt x="12" y="1"/>
                      <a:pt x="12" y="1"/>
                    </a:cubicBezTo>
                    <a:cubicBezTo>
                      <a:pt x="11" y="2"/>
                      <a:pt x="11" y="2"/>
                      <a:pt x="11" y="2"/>
                    </a:cubicBezTo>
                    <a:cubicBezTo>
                      <a:pt x="10" y="2"/>
                      <a:pt x="10" y="2"/>
                      <a:pt x="10" y="2"/>
                    </a:cubicBezTo>
                    <a:cubicBezTo>
                      <a:pt x="12" y="1"/>
                      <a:pt x="12" y="1"/>
                      <a:pt x="12" y="1"/>
                    </a:cubicBezTo>
                    <a:cubicBezTo>
                      <a:pt x="11" y="0"/>
                      <a:pt x="11" y="0"/>
                      <a:pt x="1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0" name="ï$1iḓé"/>
              <p:cNvSpPr/>
              <p:nvPr/>
            </p:nvSpPr>
            <p:spPr bwMode="auto">
              <a:xfrm>
                <a:off x="4084638" y="1346200"/>
                <a:ext cx="149225" cy="112713"/>
              </a:xfrm>
              <a:custGeom>
                <a:avLst/>
                <a:gdLst/>
                <a:ahLst/>
                <a:cxnLst>
                  <a:cxn ang="0">
                    <a:pos x="12" y="0"/>
                  </a:cxn>
                  <a:cxn ang="0">
                    <a:pos x="10" y="1"/>
                  </a:cxn>
                  <a:cxn ang="0">
                    <a:pos x="9" y="2"/>
                  </a:cxn>
                  <a:cxn ang="0">
                    <a:pos x="7" y="2"/>
                  </a:cxn>
                  <a:cxn ang="0">
                    <a:pos x="6" y="3"/>
                  </a:cxn>
                  <a:cxn ang="0">
                    <a:pos x="6" y="4"/>
                  </a:cxn>
                  <a:cxn ang="0">
                    <a:pos x="6" y="4"/>
                  </a:cxn>
                  <a:cxn ang="0">
                    <a:pos x="6" y="4"/>
                  </a:cxn>
                  <a:cxn ang="0">
                    <a:pos x="7" y="4"/>
                  </a:cxn>
                  <a:cxn ang="0">
                    <a:pos x="7" y="4"/>
                  </a:cxn>
                  <a:cxn ang="0">
                    <a:pos x="6" y="5"/>
                  </a:cxn>
                  <a:cxn ang="0">
                    <a:pos x="5" y="5"/>
                  </a:cxn>
                  <a:cxn ang="0">
                    <a:pos x="4" y="5"/>
                  </a:cxn>
                  <a:cxn ang="0">
                    <a:pos x="4" y="6"/>
                  </a:cxn>
                  <a:cxn ang="0">
                    <a:pos x="6" y="7"/>
                  </a:cxn>
                  <a:cxn ang="0">
                    <a:pos x="6" y="7"/>
                  </a:cxn>
                  <a:cxn ang="0">
                    <a:pos x="5" y="7"/>
                  </a:cxn>
                  <a:cxn ang="0">
                    <a:pos x="3" y="7"/>
                  </a:cxn>
                  <a:cxn ang="0">
                    <a:pos x="2" y="7"/>
                  </a:cxn>
                  <a:cxn ang="0">
                    <a:pos x="0" y="9"/>
                  </a:cxn>
                  <a:cxn ang="0">
                    <a:pos x="2" y="10"/>
                  </a:cxn>
                  <a:cxn ang="0">
                    <a:pos x="0" y="11"/>
                  </a:cxn>
                  <a:cxn ang="0">
                    <a:pos x="2" y="12"/>
                  </a:cxn>
                  <a:cxn ang="0">
                    <a:pos x="7" y="10"/>
                  </a:cxn>
                  <a:cxn ang="0">
                    <a:pos x="7" y="12"/>
                  </a:cxn>
                  <a:cxn ang="0">
                    <a:pos x="8" y="12"/>
                  </a:cxn>
                  <a:cxn ang="0">
                    <a:pos x="9" y="12"/>
                  </a:cxn>
                  <a:cxn ang="0">
                    <a:pos x="10" y="11"/>
                  </a:cxn>
                  <a:cxn ang="0">
                    <a:pos x="10" y="10"/>
                  </a:cxn>
                  <a:cxn ang="0">
                    <a:pos x="10" y="11"/>
                  </a:cxn>
                  <a:cxn ang="0">
                    <a:pos x="11" y="11"/>
                  </a:cxn>
                  <a:cxn ang="0">
                    <a:pos x="11" y="11"/>
                  </a:cxn>
                  <a:cxn ang="0">
                    <a:pos x="12" y="9"/>
                  </a:cxn>
                  <a:cxn ang="0">
                    <a:pos x="12" y="7"/>
                  </a:cxn>
                  <a:cxn ang="0">
                    <a:pos x="14" y="5"/>
                  </a:cxn>
                  <a:cxn ang="0">
                    <a:pos x="16" y="1"/>
                  </a:cxn>
                  <a:cxn ang="0">
                    <a:pos x="12" y="5"/>
                  </a:cxn>
                  <a:cxn ang="0">
                    <a:pos x="11" y="5"/>
                  </a:cxn>
                  <a:cxn ang="0">
                    <a:pos x="11" y="5"/>
                  </a:cxn>
                  <a:cxn ang="0">
                    <a:pos x="12" y="4"/>
                  </a:cxn>
                  <a:cxn ang="0">
                    <a:pos x="14" y="2"/>
                  </a:cxn>
                  <a:cxn ang="0">
                    <a:pos x="14" y="2"/>
                  </a:cxn>
                  <a:cxn ang="0">
                    <a:pos x="13" y="3"/>
                  </a:cxn>
                  <a:cxn ang="0">
                    <a:pos x="12" y="3"/>
                  </a:cxn>
                  <a:cxn ang="0">
                    <a:pos x="11" y="3"/>
                  </a:cxn>
                  <a:cxn ang="0">
                    <a:pos x="13" y="1"/>
                  </a:cxn>
                  <a:cxn ang="0">
                    <a:pos x="11" y="2"/>
                  </a:cxn>
                  <a:cxn ang="0">
                    <a:pos x="10" y="2"/>
                  </a:cxn>
                  <a:cxn ang="0">
                    <a:pos x="13" y="1"/>
                  </a:cxn>
                  <a:cxn ang="0">
                    <a:pos x="12" y="0"/>
                  </a:cxn>
                </a:cxnLst>
                <a:rect l="0" t="0" r="r" b="b"/>
                <a:pathLst>
                  <a:path w="16" h="12">
                    <a:moveTo>
                      <a:pt x="12" y="0"/>
                    </a:moveTo>
                    <a:cubicBezTo>
                      <a:pt x="10" y="1"/>
                      <a:pt x="10" y="1"/>
                      <a:pt x="10" y="1"/>
                    </a:cubicBezTo>
                    <a:cubicBezTo>
                      <a:pt x="9" y="2"/>
                      <a:pt x="9" y="2"/>
                      <a:pt x="9" y="2"/>
                    </a:cubicBezTo>
                    <a:cubicBezTo>
                      <a:pt x="7" y="2"/>
                      <a:pt x="7" y="2"/>
                      <a:pt x="7" y="2"/>
                    </a:cubicBezTo>
                    <a:cubicBezTo>
                      <a:pt x="6" y="3"/>
                      <a:pt x="6" y="3"/>
                      <a:pt x="6" y="3"/>
                    </a:cubicBezTo>
                    <a:cubicBezTo>
                      <a:pt x="6" y="4"/>
                      <a:pt x="6" y="4"/>
                      <a:pt x="6" y="4"/>
                    </a:cubicBezTo>
                    <a:cubicBezTo>
                      <a:pt x="6" y="4"/>
                      <a:pt x="6" y="4"/>
                      <a:pt x="6" y="4"/>
                    </a:cubicBezTo>
                    <a:cubicBezTo>
                      <a:pt x="6" y="4"/>
                      <a:pt x="6" y="4"/>
                      <a:pt x="6" y="4"/>
                    </a:cubicBezTo>
                    <a:cubicBezTo>
                      <a:pt x="6" y="4"/>
                      <a:pt x="7" y="4"/>
                      <a:pt x="7" y="4"/>
                    </a:cubicBezTo>
                    <a:cubicBezTo>
                      <a:pt x="7" y="4"/>
                      <a:pt x="7" y="4"/>
                      <a:pt x="7" y="4"/>
                    </a:cubicBezTo>
                    <a:cubicBezTo>
                      <a:pt x="6" y="5"/>
                      <a:pt x="6" y="5"/>
                      <a:pt x="6" y="5"/>
                    </a:cubicBezTo>
                    <a:cubicBezTo>
                      <a:pt x="6" y="5"/>
                      <a:pt x="5" y="5"/>
                      <a:pt x="5" y="5"/>
                    </a:cubicBezTo>
                    <a:cubicBezTo>
                      <a:pt x="4" y="5"/>
                      <a:pt x="4" y="5"/>
                      <a:pt x="4" y="5"/>
                    </a:cubicBezTo>
                    <a:cubicBezTo>
                      <a:pt x="4" y="6"/>
                      <a:pt x="4" y="6"/>
                      <a:pt x="4" y="6"/>
                    </a:cubicBezTo>
                    <a:cubicBezTo>
                      <a:pt x="4" y="6"/>
                      <a:pt x="5" y="7"/>
                      <a:pt x="6" y="7"/>
                    </a:cubicBezTo>
                    <a:cubicBezTo>
                      <a:pt x="6" y="7"/>
                      <a:pt x="6" y="7"/>
                      <a:pt x="6" y="7"/>
                    </a:cubicBezTo>
                    <a:cubicBezTo>
                      <a:pt x="5" y="7"/>
                      <a:pt x="5" y="7"/>
                      <a:pt x="5" y="7"/>
                    </a:cubicBezTo>
                    <a:cubicBezTo>
                      <a:pt x="5" y="7"/>
                      <a:pt x="4" y="7"/>
                      <a:pt x="3" y="7"/>
                    </a:cubicBezTo>
                    <a:cubicBezTo>
                      <a:pt x="3" y="7"/>
                      <a:pt x="3" y="7"/>
                      <a:pt x="2" y="7"/>
                    </a:cubicBezTo>
                    <a:cubicBezTo>
                      <a:pt x="0" y="9"/>
                      <a:pt x="0" y="9"/>
                      <a:pt x="0" y="9"/>
                    </a:cubicBezTo>
                    <a:cubicBezTo>
                      <a:pt x="2" y="10"/>
                      <a:pt x="2" y="10"/>
                      <a:pt x="2" y="10"/>
                    </a:cubicBezTo>
                    <a:cubicBezTo>
                      <a:pt x="1" y="10"/>
                      <a:pt x="1" y="11"/>
                      <a:pt x="0" y="11"/>
                    </a:cubicBezTo>
                    <a:cubicBezTo>
                      <a:pt x="1" y="12"/>
                      <a:pt x="2" y="12"/>
                      <a:pt x="2" y="12"/>
                    </a:cubicBezTo>
                    <a:cubicBezTo>
                      <a:pt x="3" y="12"/>
                      <a:pt x="4" y="11"/>
                      <a:pt x="7" y="10"/>
                    </a:cubicBezTo>
                    <a:cubicBezTo>
                      <a:pt x="5" y="12"/>
                      <a:pt x="6" y="12"/>
                      <a:pt x="7" y="12"/>
                    </a:cubicBezTo>
                    <a:cubicBezTo>
                      <a:pt x="7" y="12"/>
                      <a:pt x="7" y="12"/>
                      <a:pt x="8" y="12"/>
                    </a:cubicBezTo>
                    <a:cubicBezTo>
                      <a:pt x="9" y="12"/>
                      <a:pt x="9" y="12"/>
                      <a:pt x="9" y="12"/>
                    </a:cubicBezTo>
                    <a:cubicBezTo>
                      <a:pt x="10" y="11"/>
                      <a:pt x="10" y="11"/>
                      <a:pt x="10" y="11"/>
                    </a:cubicBezTo>
                    <a:cubicBezTo>
                      <a:pt x="10" y="11"/>
                      <a:pt x="10" y="10"/>
                      <a:pt x="10" y="10"/>
                    </a:cubicBezTo>
                    <a:cubicBezTo>
                      <a:pt x="10" y="10"/>
                      <a:pt x="10" y="11"/>
                      <a:pt x="10" y="11"/>
                    </a:cubicBezTo>
                    <a:cubicBezTo>
                      <a:pt x="11" y="11"/>
                      <a:pt x="11" y="11"/>
                      <a:pt x="11" y="11"/>
                    </a:cubicBezTo>
                    <a:cubicBezTo>
                      <a:pt x="11" y="11"/>
                      <a:pt x="11" y="11"/>
                      <a:pt x="11" y="11"/>
                    </a:cubicBezTo>
                    <a:cubicBezTo>
                      <a:pt x="11" y="10"/>
                      <a:pt x="12" y="9"/>
                      <a:pt x="12" y="9"/>
                    </a:cubicBezTo>
                    <a:cubicBezTo>
                      <a:pt x="11" y="8"/>
                      <a:pt x="11" y="8"/>
                      <a:pt x="12" y="7"/>
                    </a:cubicBezTo>
                    <a:cubicBezTo>
                      <a:pt x="13" y="6"/>
                      <a:pt x="13" y="6"/>
                      <a:pt x="14" y="5"/>
                    </a:cubicBezTo>
                    <a:cubicBezTo>
                      <a:pt x="16" y="2"/>
                      <a:pt x="16" y="2"/>
                      <a:pt x="16" y="1"/>
                    </a:cubicBezTo>
                    <a:cubicBezTo>
                      <a:pt x="15" y="2"/>
                      <a:pt x="13" y="4"/>
                      <a:pt x="12" y="5"/>
                    </a:cubicBezTo>
                    <a:cubicBezTo>
                      <a:pt x="12" y="5"/>
                      <a:pt x="12" y="5"/>
                      <a:pt x="11" y="5"/>
                    </a:cubicBezTo>
                    <a:cubicBezTo>
                      <a:pt x="11" y="5"/>
                      <a:pt x="11" y="5"/>
                      <a:pt x="11" y="5"/>
                    </a:cubicBezTo>
                    <a:cubicBezTo>
                      <a:pt x="11" y="5"/>
                      <a:pt x="11" y="5"/>
                      <a:pt x="12" y="4"/>
                    </a:cubicBezTo>
                    <a:cubicBezTo>
                      <a:pt x="13" y="3"/>
                      <a:pt x="14" y="2"/>
                      <a:pt x="14" y="2"/>
                    </a:cubicBezTo>
                    <a:cubicBezTo>
                      <a:pt x="14" y="2"/>
                      <a:pt x="14" y="2"/>
                      <a:pt x="14" y="2"/>
                    </a:cubicBezTo>
                    <a:cubicBezTo>
                      <a:pt x="14" y="2"/>
                      <a:pt x="13" y="3"/>
                      <a:pt x="13" y="3"/>
                    </a:cubicBezTo>
                    <a:cubicBezTo>
                      <a:pt x="13" y="3"/>
                      <a:pt x="12" y="3"/>
                      <a:pt x="12" y="3"/>
                    </a:cubicBezTo>
                    <a:cubicBezTo>
                      <a:pt x="12" y="3"/>
                      <a:pt x="12" y="3"/>
                      <a:pt x="11" y="3"/>
                    </a:cubicBezTo>
                    <a:cubicBezTo>
                      <a:pt x="13" y="2"/>
                      <a:pt x="13" y="2"/>
                      <a:pt x="13" y="1"/>
                    </a:cubicBezTo>
                    <a:cubicBezTo>
                      <a:pt x="11" y="2"/>
                      <a:pt x="11" y="2"/>
                      <a:pt x="11" y="2"/>
                    </a:cubicBezTo>
                    <a:cubicBezTo>
                      <a:pt x="10" y="2"/>
                      <a:pt x="10" y="2"/>
                      <a:pt x="10" y="2"/>
                    </a:cubicBezTo>
                    <a:cubicBezTo>
                      <a:pt x="13" y="1"/>
                      <a:pt x="13" y="1"/>
                      <a:pt x="13" y="1"/>
                    </a:cubicBezTo>
                    <a:cubicBezTo>
                      <a:pt x="12" y="0"/>
                      <a:pt x="12" y="0"/>
                      <a:pt x="1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1" name="íšḷiḑê"/>
              <p:cNvSpPr/>
              <p:nvPr/>
            </p:nvSpPr>
            <p:spPr bwMode="auto">
              <a:xfrm>
                <a:off x="4241801" y="1355725"/>
                <a:ext cx="19050" cy="19050"/>
              </a:xfrm>
              <a:custGeom>
                <a:avLst/>
                <a:gdLst/>
                <a:ahLst/>
                <a:cxnLst>
                  <a:cxn ang="0">
                    <a:pos x="1" y="0"/>
                  </a:cxn>
                  <a:cxn ang="0">
                    <a:pos x="1" y="0"/>
                  </a:cxn>
                  <a:cxn ang="0">
                    <a:pos x="0" y="0"/>
                  </a:cxn>
                  <a:cxn ang="0">
                    <a:pos x="1" y="0"/>
                  </a:cxn>
                  <a:cxn ang="0">
                    <a:pos x="0" y="1"/>
                  </a:cxn>
                  <a:cxn ang="0">
                    <a:pos x="0" y="2"/>
                  </a:cxn>
                  <a:cxn ang="0">
                    <a:pos x="2" y="0"/>
                  </a:cxn>
                  <a:cxn ang="0">
                    <a:pos x="2" y="0"/>
                  </a:cxn>
                  <a:cxn ang="0">
                    <a:pos x="1" y="0"/>
                  </a:cxn>
                </a:cxnLst>
                <a:rect l="0" t="0" r="r" b="b"/>
                <a:pathLst>
                  <a:path w="2" h="2">
                    <a:moveTo>
                      <a:pt x="1" y="0"/>
                    </a:moveTo>
                    <a:cubicBezTo>
                      <a:pt x="1" y="0"/>
                      <a:pt x="1" y="0"/>
                      <a:pt x="1" y="0"/>
                    </a:cubicBezTo>
                    <a:cubicBezTo>
                      <a:pt x="0" y="0"/>
                      <a:pt x="0" y="0"/>
                      <a:pt x="0" y="0"/>
                    </a:cubicBezTo>
                    <a:cubicBezTo>
                      <a:pt x="1" y="0"/>
                      <a:pt x="1" y="0"/>
                      <a:pt x="1" y="0"/>
                    </a:cubicBezTo>
                    <a:cubicBezTo>
                      <a:pt x="0" y="1"/>
                      <a:pt x="0" y="1"/>
                      <a:pt x="0" y="1"/>
                    </a:cubicBezTo>
                    <a:cubicBezTo>
                      <a:pt x="0" y="2"/>
                      <a:pt x="0" y="2"/>
                      <a:pt x="0" y="2"/>
                    </a:cubicBezTo>
                    <a:cubicBezTo>
                      <a:pt x="1" y="1"/>
                      <a:pt x="2" y="1"/>
                      <a:pt x="2" y="0"/>
                    </a:cubicBezTo>
                    <a:cubicBezTo>
                      <a:pt x="2" y="0"/>
                      <a:pt x="2" y="0"/>
                      <a:pt x="2" y="0"/>
                    </a:cubicBezTo>
                    <a:cubicBezTo>
                      <a:pt x="2" y="0"/>
                      <a:pt x="2"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2" name="íṡļíḍê"/>
              <p:cNvSpPr/>
              <p:nvPr/>
            </p:nvSpPr>
            <p:spPr bwMode="auto">
              <a:xfrm>
                <a:off x="4241801" y="1355725"/>
                <a:ext cx="65088" cy="55563"/>
              </a:xfrm>
              <a:custGeom>
                <a:avLst/>
                <a:gdLst/>
                <a:ahLst/>
                <a:cxnLst>
                  <a:cxn ang="0">
                    <a:pos x="5" y="0"/>
                  </a:cxn>
                  <a:cxn ang="0">
                    <a:pos x="3" y="1"/>
                  </a:cxn>
                  <a:cxn ang="0">
                    <a:pos x="3" y="1"/>
                  </a:cxn>
                  <a:cxn ang="0">
                    <a:pos x="3" y="2"/>
                  </a:cxn>
                  <a:cxn ang="0">
                    <a:pos x="2" y="2"/>
                  </a:cxn>
                  <a:cxn ang="0">
                    <a:pos x="2" y="2"/>
                  </a:cxn>
                  <a:cxn ang="0">
                    <a:pos x="2" y="2"/>
                  </a:cxn>
                  <a:cxn ang="0">
                    <a:pos x="2" y="2"/>
                  </a:cxn>
                  <a:cxn ang="0">
                    <a:pos x="0" y="4"/>
                  </a:cxn>
                  <a:cxn ang="0">
                    <a:pos x="0" y="4"/>
                  </a:cxn>
                  <a:cxn ang="0">
                    <a:pos x="0" y="4"/>
                  </a:cxn>
                  <a:cxn ang="0">
                    <a:pos x="0" y="6"/>
                  </a:cxn>
                  <a:cxn ang="0">
                    <a:pos x="1" y="6"/>
                  </a:cxn>
                  <a:cxn ang="0">
                    <a:pos x="1" y="6"/>
                  </a:cxn>
                  <a:cxn ang="0">
                    <a:pos x="1" y="6"/>
                  </a:cxn>
                  <a:cxn ang="0">
                    <a:pos x="1" y="6"/>
                  </a:cxn>
                  <a:cxn ang="0">
                    <a:pos x="5" y="3"/>
                  </a:cxn>
                  <a:cxn ang="0">
                    <a:pos x="5" y="3"/>
                  </a:cxn>
                  <a:cxn ang="0">
                    <a:pos x="5" y="3"/>
                  </a:cxn>
                  <a:cxn ang="0">
                    <a:pos x="5" y="2"/>
                  </a:cxn>
                  <a:cxn ang="0">
                    <a:pos x="4" y="2"/>
                  </a:cxn>
                  <a:cxn ang="0">
                    <a:pos x="6" y="1"/>
                  </a:cxn>
                  <a:cxn ang="0">
                    <a:pos x="7" y="1"/>
                  </a:cxn>
                  <a:cxn ang="0">
                    <a:pos x="7" y="0"/>
                  </a:cxn>
                  <a:cxn ang="0">
                    <a:pos x="7" y="0"/>
                  </a:cxn>
                  <a:cxn ang="0">
                    <a:pos x="6" y="0"/>
                  </a:cxn>
                  <a:cxn ang="0">
                    <a:pos x="6" y="0"/>
                  </a:cxn>
                  <a:cxn ang="0">
                    <a:pos x="6" y="0"/>
                  </a:cxn>
                  <a:cxn ang="0">
                    <a:pos x="5" y="0"/>
                  </a:cxn>
                </a:cxnLst>
                <a:rect l="0" t="0" r="r" b="b"/>
                <a:pathLst>
                  <a:path w="7" h="6">
                    <a:moveTo>
                      <a:pt x="5" y="0"/>
                    </a:moveTo>
                    <a:cubicBezTo>
                      <a:pt x="5" y="0"/>
                      <a:pt x="3" y="1"/>
                      <a:pt x="3" y="1"/>
                    </a:cubicBezTo>
                    <a:cubicBezTo>
                      <a:pt x="3" y="1"/>
                      <a:pt x="3" y="1"/>
                      <a:pt x="3" y="1"/>
                    </a:cubicBezTo>
                    <a:cubicBezTo>
                      <a:pt x="4" y="1"/>
                      <a:pt x="3" y="2"/>
                      <a:pt x="3" y="2"/>
                    </a:cubicBezTo>
                    <a:cubicBezTo>
                      <a:pt x="3" y="2"/>
                      <a:pt x="2" y="2"/>
                      <a:pt x="2" y="2"/>
                    </a:cubicBezTo>
                    <a:cubicBezTo>
                      <a:pt x="2" y="2"/>
                      <a:pt x="2" y="2"/>
                      <a:pt x="2" y="2"/>
                    </a:cubicBezTo>
                    <a:cubicBezTo>
                      <a:pt x="2" y="2"/>
                      <a:pt x="2" y="2"/>
                      <a:pt x="2" y="2"/>
                    </a:cubicBezTo>
                    <a:cubicBezTo>
                      <a:pt x="2" y="2"/>
                      <a:pt x="2" y="2"/>
                      <a:pt x="2" y="2"/>
                    </a:cubicBezTo>
                    <a:cubicBezTo>
                      <a:pt x="2" y="2"/>
                      <a:pt x="0" y="3"/>
                      <a:pt x="0" y="4"/>
                    </a:cubicBezTo>
                    <a:cubicBezTo>
                      <a:pt x="0" y="4"/>
                      <a:pt x="0" y="4"/>
                      <a:pt x="0" y="4"/>
                    </a:cubicBezTo>
                    <a:cubicBezTo>
                      <a:pt x="1" y="4"/>
                      <a:pt x="1" y="4"/>
                      <a:pt x="0" y="4"/>
                    </a:cubicBezTo>
                    <a:cubicBezTo>
                      <a:pt x="0" y="5"/>
                      <a:pt x="0" y="6"/>
                      <a:pt x="0" y="6"/>
                    </a:cubicBezTo>
                    <a:cubicBezTo>
                      <a:pt x="0" y="6"/>
                      <a:pt x="0" y="6"/>
                      <a:pt x="1" y="6"/>
                    </a:cubicBezTo>
                    <a:cubicBezTo>
                      <a:pt x="1" y="6"/>
                      <a:pt x="1" y="6"/>
                      <a:pt x="1" y="6"/>
                    </a:cubicBezTo>
                    <a:cubicBezTo>
                      <a:pt x="1" y="6"/>
                      <a:pt x="1" y="6"/>
                      <a:pt x="1" y="6"/>
                    </a:cubicBezTo>
                    <a:cubicBezTo>
                      <a:pt x="1" y="6"/>
                      <a:pt x="1" y="6"/>
                      <a:pt x="1" y="6"/>
                    </a:cubicBezTo>
                    <a:cubicBezTo>
                      <a:pt x="2" y="6"/>
                      <a:pt x="2" y="6"/>
                      <a:pt x="5" y="3"/>
                    </a:cubicBezTo>
                    <a:cubicBezTo>
                      <a:pt x="5" y="3"/>
                      <a:pt x="5" y="3"/>
                      <a:pt x="5" y="3"/>
                    </a:cubicBezTo>
                    <a:cubicBezTo>
                      <a:pt x="5" y="3"/>
                      <a:pt x="5" y="3"/>
                      <a:pt x="5" y="3"/>
                    </a:cubicBezTo>
                    <a:cubicBezTo>
                      <a:pt x="5" y="2"/>
                      <a:pt x="5" y="2"/>
                      <a:pt x="5" y="2"/>
                    </a:cubicBezTo>
                    <a:cubicBezTo>
                      <a:pt x="4" y="2"/>
                      <a:pt x="4" y="2"/>
                      <a:pt x="4" y="2"/>
                    </a:cubicBezTo>
                    <a:cubicBezTo>
                      <a:pt x="5" y="2"/>
                      <a:pt x="5" y="2"/>
                      <a:pt x="6" y="1"/>
                    </a:cubicBezTo>
                    <a:cubicBezTo>
                      <a:pt x="6" y="1"/>
                      <a:pt x="7" y="1"/>
                      <a:pt x="7" y="1"/>
                    </a:cubicBezTo>
                    <a:cubicBezTo>
                      <a:pt x="7" y="1"/>
                      <a:pt x="7" y="0"/>
                      <a:pt x="7" y="0"/>
                    </a:cubicBezTo>
                    <a:cubicBezTo>
                      <a:pt x="7" y="0"/>
                      <a:pt x="7" y="0"/>
                      <a:pt x="7" y="0"/>
                    </a:cubicBezTo>
                    <a:cubicBezTo>
                      <a:pt x="7" y="0"/>
                      <a:pt x="7" y="0"/>
                      <a:pt x="6" y="0"/>
                    </a:cubicBezTo>
                    <a:cubicBezTo>
                      <a:pt x="6" y="0"/>
                      <a:pt x="6" y="0"/>
                      <a:pt x="6" y="0"/>
                    </a:cubicBezTo>
                    <a:cubicBezTo>
                      <a:pt x="6" y="0"/>
                      <a:pt x="6" y="0"/>
                      <a:pt x="6" y="0"/>
                    </a:cubicBezTo>
                    <a:cubicBezTo>
                      <a:pt x="5" y="0"/>
                      <a:pt x="5" y="0"/>
                      <a:pt x="5"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3" name="îṥḻîďe"/>
              <p:cNvSpPr/>
              <p:nvPr/>
            </p:nvSpPr>
            <p:spPr bwMode="auto">
              <a:xfrm>
                <a:off x="4178301" y="1449388"/>
                <a:ext cx="36513" cy="26988"/>
              </a:xfrm>
              <a:custGeom>
                <a:avLst/>
                <a:gdLst/>
                <a:ahLst/>
                <a:cxnLst>
                  <a:cxn ang="0">
                    <a:pos x="3" y="0"/>
                  </a:cxn>
                  <a:cxn ang="0">
                    <a:pos x="3" y="0"/>
                  </a:cxn>
                  <a:cxn ang="0">
                    <a:pos x="1" y="1"/>
                  </a:cxn>
                  <a:cxn ang="0">
                    <a:pos x="0" y="2"/>
                  </a:cxn>
                  <a:cxn ang="0">
                    <a:pos x="0" y="2"/>
                  </a:cxn>
                  <a:cxn ang="0">
                    <a:pos x="1" y="2"/>
                  </a:cxn>
                  <a:cxn ang="0">
                    <a:pos x="1" y="3"/>
                  </a:cxn>
                  <a:cxn ang="0">
                    <a:pos x="1" y="3"/>
                  </a:cxn>
                  <a:cxn ang="0">
                    <a:pos x="2" y="3"/>
                  </a:cxn>
                  <a:cxn ang="0">
                    <a:pos x="3" y="3"/>
                  </a:cxn>
                  <a:cxn ang="0">
                    <a:pos x="4" y="2"/>
                  </a:cxn>
                  <a:cxn ang="0">
                    <a:pos x="3" y="1"/>
                  </a:cxn>
                  <a:cxn ang="0">
                    <a:pos x="3" y="0"/>
                  </a:cxn>
                </a:cxnLst>
                <a:rect l="0" t="0" r="r" b="b"/>
                <a:pathLst>
                  <a:path w="4" h="3">
                    <a:moveTo>
                      <a:pt x="3" y="0"/>
                    </a:moveTo>
                    <a:cubicBezTo>
                      <a:pt x="3" y="0"/>
                      <a:pt x="3" y="0"/>
                      <a:pt x="3" y="0"/>
                    </a:cubicBezTo>
                    <a:cubicBezTo>
                      <a:pt x="1" y="1"/>
                      <a:pt x="1" y="1"/>
                      <a:pt x="1" y="1"/>
                    </a:cubicBezTo>
                    <a:cubicBezTo>
                      <a:pt x="0" y="2"/>
                      <a:pt x="0" y="2"/>
                      <a:pt x="0" y="2"/>
                    </a:cubicBezTo>
                    <a:cubicBezTo>
                      <a:pt x="0" y="2"/>
                      <a:pt x="0" y="2"/>
                      <a:pt x="0" y="2"/>
                    </a:cubicBezTo>
                    <a:cubicBezTo>
                      <a:pt x="1" y="2"/>
                      <a:pt x="1" y="2"/>
                      <a:pt x="1" y="2"/>
                    </a:cubicBezTo>
                    <a:cubicBezTo>
                      <a:pt x="1" y="3"/>
                      <a:pt x="1" y="3"/>
                      <a:pt x="1" y="3"/>
                    </a:cubicBezTo>
                    <a:cubicBezTo>
                      <a:pt x="1" y="3"/>
                      <a:pt x="1" y="3"/>
                      <a:pt x="1" y="3"/>
                    </a:cubicBezTo>
                    <a:cubicBezTo>
                      <a:pt x="1" y="3"/>
                      <a:pt x="1" y="3"/>
                      <a:pt x="2" y="3"/>
                    </a:cubicBezTo>
                    <a:cubicBezTo>
                      <a:pt x="3" y="3"/>
                      <a:pt x="3" y="3"/>
                      <a:pt x="3" y="3"/>
                    </a:cubicBezTo>
                    <a:cubicBezTo>
                      <a:pt x="4" y="2"/>
                      <a:pt x="4" y="2"/>
                      <a:pt x="4" y="2"/>
                    </a:cubicBezTo>
                    <a:cubicBezTo>
                      <a:pt x="3" y="1"/>
                      <a:pt x="3" y="1"/>
                      <a:pt x="3" y="1"/>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4" name="íṥlïḓê"/>
              <p:cNvSpPr/>
              <p:nvPr/>
            </p:nvSpPr>
            <p:spPr bwMode="auto">
              <a:xfrm>
                <a:off x="4279901" y="1355725"/>
                <a:ext cx="84138" cy="46038"/>
              </a:xfrm>
              <a:custGeom>
                <a:avLst/>
                <a:gdLst/>
                <a:ahLst/>
                <a:cxnLst>
                  <a:cxn ang="0">
                    <a:pos x="5" y="0"/>
                  </a:cxn>
                  <a:cxn ang="0">
                    <a:pos x="0" y="5"/>
                  </a:cxn>
                  <a:cxn ang="0">
                    <a:pos x="1" y="5"/>
                  </a:cxn>
                  <a:cxn ang="0">
                    <a:pos x="2" y="5"/>
                  </a:cxn>
                  <a:cxn ang="0">
                    <a:pos x="3" y="4"/>
                  </a:cxn>
                  <a:cxn ang="0">
                    <a:pos x="3" y="4"/>
                  </a:cxn>
                  <a:cxn ang="0">
                    <a:pos x="3" y="4"/>
                  </a:cxn>
                  <a:cxn ang="0">
                    <a:pos x="4" y="4"/>
                  </a:cxn>
                  <a:cxn ang="0">
                    <a:pos x="5" y="3"/>
                  </a:cxn>
                  <a:cxn ang="0">
                    <a:pos x="8" y="1"/>
                  </a:cxn>
                  <a:cxn ang="0">
                    <a:pos x="9" y="1"/>
                  </a:cxn>
                  <a:cxn ang="0">
                    <a:pos x="8" y="1"/>
                  </a:cxn>
                  <a:cxn ang="0">
                    <a:pos x="6" y="1"/>
                  </a:cxn>
                  <a:cxn ang="0">
                    <a:pos x="5" y="0"/>
                  </a:cxn>
                </a:cxnLst>
                <a:rect l="0" t="0" r="r" b="b"/>
                <a:pathLst>
                  <a:path w="9" h="5">
                    <a:moveTo>
                      <a:pt x="5" y="0"/>
                    </a:moveTo>
                    <a:cubicBezTo>
                      <a:pt x="4" y="0"/>
                      <a:pt x="3" y="1"/>
                      <a:pt x="0" y="5"/>
                    </a:cubicBezTo>
                    <a:cubicBezTo>
                      <a:pt x="1" y="5"/>
                      <a:pt x="1" y="5"/>
                      <a:pt x="1" y="5"/>
                    </a:cubicBezTo>
                    <a:cubicBezTo>
                      <a:pt x="1" y="5"/>
                      <a:pt x="1" y="5"/>
                      <a:pt x="2" y="5"/>
                    </a:cubicBezTo>
                    <a:cubicBezTo>
                      <a:pt x="2" y="5"/>
                      <a:pt x="2" y="4"/>
                      <a:pt x="3" y="4"/>
                    </a:cubicBezTo>
                    <a:cubicBezTo>
                      <a:pt x="3" y="4"/>
                      <a:pt x="3" y="4"/>
                      <a:pt x="3" y="4"/>
                    </a:cubicBezTo>
                    <a:cubicBezTo>
                      <a:pt x="3" y="4"/>
                      <a:pt x="3" y="4"/>
                      <a:pt x="3" y="4"/>
                    </a:cubicBezTo>
                    <a:cubicBezTo>
                      <a:pt x="4" y="4"/>
                      <a:pt x="4" y="4"/>
                      <a:pt x="4" y="4"/>
                    </a:cubicBezTo>
                    <a:cubicBezTo>
                      <a:pt x="4" y="4"/>
                      <a:pt x="4" y="4"/>
                      <a:pt x="5" y="3"/>
                    </a:cubicBezTo>
                    <a:cubicBezTo>
                      <a:pt x="5" y="3"/>
                      <a:pt x="6" y="3"/>
                      <a:pt x="8" y="1"/>
                    </a:cubicBezTo>
                    <a:cubicBezTo>
                      <a:pt x="9" y="1"/>
                      <a:pt x="9" y="1"/>
                      <a:pt x="9" y="1"/>
                    </a:cubicBezTo>
                    <a:cubicBezTo>
                      <a:pt x="8" y="1"/>
                      <a:pt x="8" y="1"/>
                      <a:pt x="8" y="1"/>
                    </a:cubicBezTo>
                    <a:cubicBezTo>
                      <a:pt x="8" y="1"/>
                      <a:pt x="7" y="1"/>
                      <a:pt x="6" y="1"/>
                    </a:cubicBezTo>
                    <a:cubicBezTo>
                      <a:pt x="6" y="1"/>
                      <a:pt x="5" y="0"/>
                      <a:pt x="5"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5" name="iślíḍè"/>
              <p:cNvSpPr/>
              <p:nvPr/>
            </p:nvSpPr>
            <p:spPr bwMode="auto">
              <a:xfrm>
                <a:off x="4279901" y="1374775"/>
                <a:ext cx="231775" cy="298450"/>
              </a:xfrm>
              <a:custGeom>
                <a:avLst/>
                <a:gdLst/>
                <a:ahLst/>
                <a:cxnLst>
                  <a:cxn ang="0">
                    <a:pos x="2" y="6"/>
                  </a:cxn>
                  <a:cxn ang="0">
                    <a:pos x="4" y="6"/>
                  </a:cxn>
                  <a:cxn ang="0">
                    <a:pos x="4" y="6"/>
                  </a:cxn>
                  <a:cxn ang="0">
                    <a:pos x="2" y="6"/>
                  </a:cxn>
                  <a:cxn ang="0">
                    <a:pos x="1" y="8"/>
                  </a:cxn>
                  <a:cxn ang="0">
                    <a:pos x="2" y="8"/>
                  </a:cxn>
                  <a:cxn ang="0">
                    <a:pos x="6" y="10"/>
                  </a:cxn>
                  <a:cxn ang="0">
                    <a:pos x="9" y="10"/>
                  </a:cxn>
                  <a:cxn ang="0">
                    <a:pos x="11" y="11"/>
                  </a:cxn>
                  <a:cxn ang="0">
                    <a:pos x="10" y="13"/>
                  </a:cxn>
                  <a:cxn ang="0">
                    <a:pos x="11" y="13"/>
                  </a:cxn>
                  <a:cxn ang="0">
                    <a:pos x="12" y="14"/>
                  </a:cxn>
                  <a:cxn ang="0">
                    <a:pos x="10" y="19"/>
                  </a:cxn>
                  <a:cxn ang="0">
                    <a:pos x="8" y="21"/>
                  </a:cxn>
                  <a:cxn ang="0">
                    <a:pos x="3" y="22"/>
                  </a:cxn>
                  <a:cxn ang="0">
                    <a:pos x="1" y="25"/>
                  </a:cxn>
                  <a:cxn ang="0">
                    <a:pos x="5" y="24"/>
                  </a:cxn>
                  <a:cxn ang="0">
                    <a:pos x="7" y="27"/>
                  </a:cxn>
                  <a:cxn ang="0">
                    <a:pos x="7" y="28"/>
                  </a:cxn>
                  <a:cxn ang="0">
                    <a:pos x="9" y="29"/>
                  </a:cxn>
                  <a:cxn ang="0">
                    <a:pos x="12" y="32"/>
                  </a:cxn>
                  <a:cxn ang="0">
                    <a:pos x="12" y="27"/>
                  </a:cxn>
                  <a:cxn ang="0">
                    <a:pos x="16" y="28"/>
                  </a:cxn>
                  <a:cxn ang="0">
                    <a:pos x="16" y="28"/>
                  </a:cxn>
                  <a:cxn ang="0">
                    <a:pos x="17" y="28"/>
                  </a:cxn>
                  <a:cxn ang="0">
                    <a:pos x="17" y="28"/>
                  </a:cxn>
                  <a:cxn ang="0">
                    <a:pos x="17" y="28"/>
                  </a:cxn>
                  <a:cxn ang="0">
                    <a:pos x="18" y="20"/>
                  </a:cxn>
                  <a:cxn ang="0">
                    <a:pos x="19" y="23"/>
                  </a:cxn>
                  <a:cxn ang="0">
                    <a:pos x="21" y="23"/>
                  </a:cxn>
                  <a:cxn ang="0">
                    <a:pos x="23" y="21"/>
                  </a:cxn>
                  <a:cxn ang="0">
                    <a:pos x="25" y="21"/>
                  </a:cxn>
                  <a:cxn ang="0">
                    <a:pos x="23" y="18"/>
                  </a:cxn>
                  <a:cxn ang="0">
                    <a:pos x="19" y="14"/>
                  </a:cxn>
                  <a:cxn ang="0">
                    <a:pos x="22" y="12"/>
                  </a:cxn>
                  <a:cxn ang="0">
                    <a:pos x="22" y="12"/>
                  </a:cxn>
                  <a:cxn ang="0">
                    <a:pos x="21" y="12"/>
                  </a:cxn>
                  <a:cxn ang="0">
                    <a:pos x="22" y="11"/>
                  </a:cxn>
                  <a:cxn ang="0">
                    <a:pos x="21" y="10"/>
                  </a:cxn>
                  <a:cxn ang="0">
                    <a:pos x="20" y="8"/>
                  </a:cxn>
                  <a:cxn ang="0">
                    <a:pos x="20" y="7"/>
                  </a:cxn>
                  <a:cxn ang="0">
                    <a:pos x="19" y="7"/>
                  </a:cxn>
                  <a:cxn ang="0">
                    <a:pos x="17" y="7"/>
                  </a:cxn>
                  <a:cxn ang="0">
                    <a:pos x="17" y="6"/>
                  </a:cxn>
                  <a:cxn ang="0">
                    <a:pos x="18" y="4"/>
                  </a:cxn>
                  <a:cxn ang="0">
                    <a:pos x="16" y="3"/>
                  </a:cxn>
                  <a:cxn ang="0">
                    <a:pos x="14" y="4"/>
                  </a:cxn>
                  <a:cxn ang="0">
                    <a:pos x="14" y="4"/>
                  </a:cxn>
                  <a:cxn ang="0">
                    <a:pos x="14" y="4"/>
                  </a:cxn>
                  <a:cxn ang="0">
                    <a:pos x="14" y="4"/>
                  </a:cxn>
                  <a:cxn ang="0">
                    <a:pos x="14" y="4"/>
                  </a:cxn>
                  <a:cxn ang="0">
                    <a:pos x="12" y="5"/>
                  </a:cxn>
                  <a:cxn ang="0">
                    <a:pos x="15" y="1"/>
                  </a:cxn>
                  <a:cxn ang="0">
                    <a:pos x="10" y="2"/>
                  </a:cxn>
                  <a:cxn ang="0">
                    <a:pos x="8" y="4"/>
                  </a:cxn>
                  <a:cxn ang="0">
                    <a:pos x="6" y="6"/>
                  </a:cxn>
                  <a:cxn ang="0">
                    <a:pos x="11" y="0"/>
                  </a:cxn>
                </a:cxnLst>
                <a:rect l="0" t="0" r="r" b="b"/>
                <a:pathLst>
                  <a:path w="25" h="32">
                    <a:moveTo>
                      <a:pt x="11" y="0"/>
                    </a:moveTo>
                    <a:cubicBezTo>
                      <a:pt x="9" y="0"/>
                      <a:pt x="4" y="3"/>
                      <a:pt x="2" y="6"/>
                    </a:cubicBezTo>
                    <a:cubicBezTo>
                      <a:pt x="3" y="6"/>
                      <a:pt x="3" y="6"/>
                      <a:pt x="3" y="6"/>
                    </a:cubicBezTo>
                    <a:cubicBezTo>
                      <a:pt x="3" y="6"/>
                      <a:pt x="4" y="6"/>
                      <a:pt x="4" y="6"/>
                    </a:cubicBezTo>
                    <a:cubicBezTo>
                      <a:pt x="4" y="6"/>
                      <a:pt x="4" y="6"/>
                      <a:pt x="4" y="6"/>
                    </a:cubicBezTo>
                    <a:cubicBezTo>
                      <a:pt x="4" y="6"/>
                      <a:pt x="4" y="6"/>
                      <a:pt x="4" y="6"/>
                    </a:cubicBezTo>
                    <a:cubicBezTo>
                      <a:pt x="4" y="6"/>
                      <a:pt x="3" y="6"/>
                      <a:pt x="3" y="6"/>
                    </a:cubicBezTo>
                    <a:cubicBezTo>
                      <a:pt x="2" y="6"/>
                      <a:pt x="2" y="6"/>
                      <a:pt x="2" y="6"/>
                    </a:cubicBezTo>
                    <a:cubicBezTo>
                      <a:pt x="2" y="7"/>
                      <a:pt x="1" y="7"/>
                      <a:pt x="1" y="7"/>
                    </a:cubicBezTo>
                    <a:cubicBezTo>
                      <a:pt x="1" y="8"/>
                      <a:pt x="1" y="8"/>
                      <a:pt x="1" y="8"/>
                    </a:cubicBezTo>
                    <a:cubicBezTo>
                      <a:pt x="2" y="8"/>
                      <a:pt x="2" y="8"/>
                      <a:pt x="2" y="8"/>
                    </a:cubicBezTo>
                    <a:cubicBezTo>
                      <a:pt x="2" y="8"/>
                      <a:pt x="2" y="8"/>
                      <a:pt x="2" y="8"/>
                    </a:cubicBezTo>
                    <a:cubicBezTo>
                      <a:pt x="2" y="9"/>
                      <a:pt x="2" y="9"/>
                      <a:pt x="6" y="10"/>
                    </a:cubicBezTo>
                    <a:cubicBezTo>
                      <a:pt x="6" y="10"/>
                      <a:pt x="6" y="10"/>
                      <a:pt x="6" y="10"/>
                    </a:cubicBezTo>
                    <a:cubicBezTo>
                      <a:pt x="6" y="10"/>
                      <a:pt x="6" y="10"/>
                      <a:pt x="8" y="9"/>
                    </a:cubicBezTo>
                    <a:cubicBezTo>
                      <a:pt x="8" y="10"/>
                      <a:pt x="9" y="10"/>
                      <a:pt x="9" y="10"/>
                    </a:cubicBezTo>
                    <a:cubicBezTo>
                      <a:pt x="9" y="10"/>
                      <a:pt x="10" y="10"/>
                      <a:pt x="11" y="9"/>
                    </a:cubicBezTo>
                    <a:cubicBezTo>
                      <a:pt x="11" y="10"/>
                      <a:pt x="11" y="10"/>
                      <a:pt x="11" y="11"/>
                    </a:cubicBezTo>
                    <a:cubicBezTo>
                      <a:pt x="11" y="11"/>
                      <a:pt x="11" y="11"/>
                      <a:pt x="11" y="11"/>
                    </a:cubicBezTo>
                    <a:cubicBezTo>
                      <a:pt x="12" y="12"/>
                      <a:pt x="12" y="12"/>
                      <a:pt x="10" y="13"/>
                    </a:cubicBezTo>
                    <a:cubicBezTo>
                      <a:pt x="10" y="14"/>
                      <a:pt x="10" y="14"/>
                      <a:pt x="10" y="14"/>
                    </a:cubicBezTo>
                    <a:cubicBezTo>
                      <a:pt x="11" y="13"/>
                      <a:pt x="11" y="13"/>
                      <a:pt x="11" y="13"/>
                    </a:cubicBezTo>
                    <a:cubicBezTo>
                      <a:pt x="12" y="13"/>
                      <a:pt x="12" y="13"/>
                      <a:pt x="12" y="13"/>
                    </a:cubicBezTo>
                    <a:cubicBezTo>
                      <a:pt x="12" y="14"/>
                      <a:pt x="12" y="14"/>
                      <a:pt x="12" y="14"/>
                    </a:cubicBezTo>
                    <a:cubicBezTo>
                      <a:pt x="12" y="15"/>
                      <a:pt x="12" y="15"/>
                      <a:pt x="12" y="15"/>
                    </a:cubicBezTo>
                    <a:cubicBezTo>
                      <a:pt x="12" y="15"/>
                      <a:pt x="14" y="17"/>
                      <a:pt x="10" y="19"/>
                    </a:cubicBezTo>
                    <a:cubicBezTo>
                      <a:pt x="7" y="20"/>
                      <a:pt x="7" y="20"/>
                      <a:pt x="7" y="21"/>
                    </a:cubicBezTo>
                    <a:cubicBezTo>
                      <a:pt x="8" y="21"/>
                      <a:pt x="8" y="21"/>
                      <a:pt x="8" y="21"/>
                    </a:cubicBezTo>
                    <a:cubicBezTo>
                      <a:pt x="7" y="22"/>
                      <a:pt x="6" y="22"/>
                      <a:pt x="6" y="23"/>
                    </a:cubicBezTo>
                    <a:cubicBezTo>
                      <a:pt x="4" y="22"/>
                      <a:pt x="4" y="22"/>
                      <a:pt x="3" y="22"/>
                    </a:cubicBezTo>
                    <a:cubicBezTo>
                      <a:pt x="2" y="22"/>
                      <a:pt x="2" y="22"/>
                      <a:pt x="1" y="23"/>
                    </a:cubicBezTo>
                    <a:cubicBezTo>
                      <a:pt x="0" y="24"/>
                      <a:pt x="1" y="25"/>
                      <a:pt x="1" y="25"/>
                    </a:cubicBezTo>
                    <a:cubicBezTo>
                      <a:pt x="1" y="25"/>
                      <a:pt x="2" y="25"/>
                      <a:pt x="2" y="25"/>
                    </a:cubicBezTo>
                    <a:cubicBezTo>
                      <a:pt x="3" y="25"/>
                      <a:pt x="4" y="25"/>
                      <a:pt x="5" y="24"/>
                    </a:cubicBezTo>
                    <a:cubicBezTo>
                      <a:pt x="5" y="24"/>
                      <a:pt x="5" y="24"/>
                      <a:pt x="6" y="23"/>
                    </a:cubicBezTo>
                    <a:cubicBezTo>
                      <a:pt x="6" y="24"/>
                      <a:pt x="6" y="24"/>
                      <a:pt x="7" y="27"/>
                    </a:cubicBezTo>
                    <a:cubicBezTo>
                      <a:pt x="8" y="27"/>
                      <a:pt x="8" y="27"/>
                      <a:pt x="8" y="27"/>
                    </a:cubicBezTo>
                    <a:cubicBezTo>
                      <a:pt x="7" y="28"/>
                      <a:pt x="7" y="28"/>
                      <a:pt x="7" y="28"/>
                    </a:cubicBezTo>
                    <a:cubicBezTo>
                      <a:pt x="7" y="29"/>
                      <a:pt x="7" y="30"/>
                      <a:pt x="7" y="30"/>
                    </a:cubicBezTo>
                    <a:cubicBezTo>
                      <a:pt x="8" y="29"/>
                      <a:pt x="8" y="29"/>
                      <a:pt x="9" y="29"/>
                    </a:cubicBezTo>
                    <a:cubicBezTo>
                      <a:pt x="9" y="30"/>
                      <a:pt x="9" y="30"/>
                      <a:pt x="9" y="31"/>
                    </a:cubicBezTo>
                    <a:cubicBezTo>
                      <a:pt x="12" y="32"/>
                      <a:pt x="12" y="32"/>
                      <a:pt x="12" y="32"/>
                    </a:cubicBezTo>
                    <a:cubicBezTo>
                      <a:pt x="13" y="31"/>
                      <a:pt x="13" y="31"/>
                      <a:pt x="13" y="31"/>
                    </a:cubicBezTo>
                    <a:cubicBezTo>
                      <a:pt x="13" y="31"/>
                      <a:pt x="10" y="28"/>
                      <a:pt x="12" y="27"/>
                    </a:cubicBezTo>
                    <a:cubicBezTo>
                      <a:pt x="13" y="30"/>
                      <a:pt x="15" y="30"/>
                      <a:pt x="15" y="30"/>
                    </a:cubicBezTo>
                    <a:cubicBezTo>
                      <a:pt x="16" y="29"/>
                      <a:pt x="16" y="29"/>
                      <a:pt x="16" y="28"/>
                    </a:cubicBezTo>
                    <a:cubicBezTo>
                      <a:pt x="16" y="28"/>
                      <a:pt x="16" y="28"/>
                      <a:pt x="16" y="28"/>
                    </a:cubicBezTo>
                    <a:cubicBezTo>
                      <a:pt x="16" y="28"/>
                      <a:pt x="16" y="28"/>
                      <a:pt x="16"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7" y="28"/>
                      <a:pt x="17" y="28"/>
                    </a:cubicBezTo>
                    <a:cubicBezTo>
                      <a:pt x="17" y="28"/>
                      <a:pt x="15" y="23"/>
                      <a:pt x="16" y="21"/>
                    </a:cubicBezTo>
                    <a:cubicBezTo>
                      <a:pt x="16" y="21"/>
                      <a:pt x="17" y="20"/>
                      <a:pt x="18" y="20"/>
                    </a:cubicBezTo>
                    <a:cubicBezTo>
                      <a:pt x="18" y="20"/>
                      <a:pt x="18" y="20"/>
                      <a:pt x="18" y="20"/>
                    </a:cubicBezTo>
                    <a:cubicBezTo>
                      <a:pt x="18" y="21"/>
                      <a:pt x="18" y="21"/>
                      <a:pt x="19" y="23"/>
                    </a:cubicBezTo>
                    <a:cubicBezTo>
                      <a:pt x="20" y="24"/>
                      <a:pt x="20" y="24"/>
                      <a:pt x="20" y="24"/>
                    </a:cubicBezTo>
                    <a:cubicBezTo>
                      <a:pt x="21" y="23"/>
                      <a:pt x="21" y="23"/>
                      <a:pt x="21" y="23"/>
                    </a:cubicBezTo>
                    <a:cubicBezTo>
                      <a:pt x="22" y="23"/>
                      <a:pt x="22" y="23"/>
                      <a:pt x="22" y="23"/>
                    </a:cubicBezTo>
                    <a:cubicBezTo>
                      <a:pt x="23" y="21"/>
                      <a:pt x="23" y="21"/>
                      <a:pt x="23" y="21"/>
                    </a:cubicBezTo>
                    <a:cubicBezTo>
                      <a:pt x="24" y="21"/>
                      <a:pt x="24" y="21"/>
                      <a:pt x="25" y="21"/>
                    </a:cubicBezTo>
                    <a:cubicBezTo>
                      <a:pt x="25" y="21"/>
                      <a:pt x="25" y="21"/>
                      <a:pt x="25" y="21"/>
                    </a:cubicBezTo>
                    <a:cubicBezTo>
                      <a:pt x="25" y="20"/>
                      <a:pt x="25" y="20"/>
                      <a:pt x="25" y="20"/>
                    </a:cubicBezTo>
                    <a:cubicBezTo>
                      <a:pt x="24" y="18"/>
                      <a:pt x="23" y="18"/>
                      <a:pt x="23" y="18"/>
                    </a:cubicBezTo>
                    <a:cubicBezTo>
                      <a:pt x="22" y="17"/>
                      <a:pt x="21" y="17"/>
                      <a:pt x="21" y="16"/>
                    </a:cubicBezTo>
                    <a:cubicBezTo>
                      <a:pt x="20" y="15"/>
                      <a:pt x="19" y="15"/>
                      <a:pt x="19" y="14"/>
                    </a:cubicBezTo>
                    <a:cubicBezTo>
                      <a:pt x="19" y="14"/>
                      <a:pt x="19" y="14"/>
                      <a:pt x="21" y="14"/>
                    </a:cubicBezTo>
                    <a:cubicBezTo>
                      <a:pt x="22" y="13"/>
                      <a:pt x="22" y="12"/>
                      <a:pt x="22" y="12"/>
                    </a:cubicBezTo>
                    <a:cubicBezTo>
                      <a:pt x="22" y="12"/>
                      <a:pt x="22" y="12"/>
                      <a:pt x="22" y="12"/>
                    </a:cubicBezTo>
                    <a:cubicBezTo>
                      <a:pt x="22" y="12"/>
                      <a:pt x="22" y="12"/>
                      <a:pt x="22" y="12"/>
                    </a:cubicBezTo>
                    <a:cubicBezTo>
                      <a:pt x="21" y="12"/>
                      <a:pt x="21" y="12"/>
                      <a:pt x="21" y="12"/>
                    </a:cubicBezTo>
                    <a:cubicBezTo>
                      <a:pt x="21" y="12"/>
                      <a:pt x="21" y="12"/>
                      <a:pt x="21" y="12"/>
                    </a:cubicBezTo>
                    <a:cubicBezTo>
                      <a:pt x="21" y="12"/>
                      <a:pt x="22" y="12"/>
                      <a:pt x="22" y="11"/>
                    </a:cubicBezTo>
                    <a:cubicBezTo>
                      <a:pt x="22" y="11"/>
                      <a:pt x="22" y="11"/>
                      <a:pt x="22" y="11"/>
                    </a:cubicBezTo>
                    <a:cubicBezTo>
                      <a:pt x="21" y="11"/>
                      <a:pt x="21" y="11"/>
                      <a:pt x="20" y="11"/>
                    </a:cubicBezTo>
                    <a:cubicBezTo>
                      <a:pt x="21" y="10"/>
                      <a:pt x="21" y="10"/>
                      <a:pt x="21" y="10"/>
                    </a:cubicBezTo>
                    <a:cubicBezTo>
                      <a:pt x="21" y="10"/>
                      <a:pt x="21" y="10"/>
                      <a:pt x="19" y="9"/>
                    </a:cubicBezTo>
                    <a:cubicBezTo>
                      <a:pt x="19" y="9"/>
                      <a:pt x="19" y="9"/>
                      <a:pt x="20" y="8"/>
                    </a:cubicBezTo>
                    <a:cubicBezTo>
                      <a:pt x="19" y="8"/>
                      <a:pt x="19" y="8"/>
                      <a:pt x="19" y="8"/>
                    </a:cubicBezTo>
                    <a:cubicBezTo>
                      <a:pt x="19" y="8"/>
                      <a:pt x="20" y="8"/>
                      <a:pt x="20" y="7"/>
                    </a:cubicBezTo>
                    <a:cubicBezTo>
                      <a:pt x="20" y="7"/>
                      <a:pt x="20" y="7"/>
                      <a:pt x="20" y="7"/>
                    </a:cubicBezTo>
                    <a:cubicBezTo>
                      <a:pt x="19" y="7"/>
                      <a:pt x="19" y="7"/>
                      <a:pt x="19" y="7"/>
                    </a:cubicBezTo>
                    <a:cubicBezTo>
                      <a:pt x="18" y="7"/>
                      <a:pt x="18" y="7"/>
                      <a:pt x="18" y="7"/>
                    </a:cubicBezTo>
                    <a:cubicBezTo>
                      <a:pt x="17" y="7"/>
                      <a:pt x="17" y="7"/>
                      <a:pt x="17" y="7"/>
                    </a:cubicBezTo>
                    <a:cubicBezTo>
                      <a:pt x="18" y="7"/>
                      <a:pt x="18" y="6"/>
                      <a:pt x="18" y="6"/>
                    </a:cubicBezTo>
                    <a:cubicBezTo>
                      <a:pt x="17" y="6"/>
                      <a:pt x="17" y="6"/>
                      <a:pt x="17" y="6"/>
                    </a:cubicBezTo>
                    <a:cubicBezTo>
                      <a:pt x="18" y="6"/>
                      <a:pt x="18" y="5"/>
                      <a:pt x="18" y="5"/>
                    </a:cubicBezTo>
                    <a:cubicBezTo>
                      <a:pt x="18" y="5"/>
                      <a:pt x="18" y="5"/>
                      <a:pt x="18" y="4"/>
                    </a:cubicBezTo>
                    <a:cubicBezTo>
                      <a:pt x="17" y="3"/>
                      <a:pt x="17" y="3"/>
                      <a:pt x="16" y="3"/>
                    </a:cubicBezTo>
                    <a:cubicBezTo>
                      <a:pt x="16" y="3"/>
                      <a:pt x="16" y="3"/>
                      <a:pt x="16" y="3"/>
                    </a:cubicBezTo>
                    <a:cubicBezTo>
                      <a:pt x="15" y="3"/>
                      <a:pt x="15" y="4"/>
                      <a:pt x="14" y="5"/>
                    </a:cubicBezTo>
                    <a:cubicBezTo>
                      <a:pt x="14" y="4"/>
                      <a:pt x="14" y="4"/>
                      <a:pt x="14" y="4"/>
                    </a:cubicBezTo>
                    <a:cubicBezTo>
                      <a:pt x="14" y="4"/>
                      <a:pt x="14" y="4"/>
                      <a:pt x="14" y="4"/>
                    </a:cubicBezTo>
                    <a:cubicBezTo>
                      <a:pt x="14" y="4"/>
                      <a:pt x="14" y="4"/>
                      <a:pt x="14" y="4"/>
                    </a:cubicBezTo>
                    <a:cubicBezTo>
                      <a:pt x="14" y="4"/>
                      <a:pt x="14" y="4"/>
                      <a:pt x="14" y="4"/>
                    </a:cubicBezTo>
                    <a:cubicBezTo>
                      <a:pt x="14" y="4"/>
                      <a:pt x="14" y="4"/>
                      <a:pt x="14" y="4"/>
                    </a:cubicBezTo>
                    <a:cubicBezTo>
                      <a:pt x="14" y="4"/>
                      <a:pt x="14" y="4"/>
                      <a:pt x="14" y="4"/>
                    </a:cubicBezTo>
                    <a:cubicBezTo>
                      <a:pt x="14" y="4"/>
                      <a:pt x="14" y="4"/>
                      <a:pt x="14" y="4"/>
                    </a:cubicBezTo>
                    <a:cubicBezTo>
                      <a:pt x="14" y="4"/>
                      <a:pt x="14" y="4"/>
                      <a:pt x="14" y="4"/>
                    </a:cubicBezTo>
                    <a:cubicBezTo>
                      <a:pt x="14" y="4"/>
                      <a:pt x="14" y="4"/>
                      <a:pt x="14" y="4"/>
                    </a:cubicBezTo>
                    <a:cubicBezTo>
                      <a:pt x="14" y="4"/>
                      <a:pt x="14" y="4"/>
                      <a:pt x="14" y="4"/>
                    </a:cubicBezTo>
                    <a:cubicBezTo>
                      <a:pt x="13" y="5"/>
                      <a:pt x="13" y="5"/>
                      <a:pt x="12" y="5"/>
                    </a:cubicBezTo>
                    <a:cubicBezTo>
                      <a:pt x="12" y="5"/>
                      <a:pt x="12" y="5"/>
                      <a:pt x="12" y="5"/>
                    </a:cubicBezTo>
                    <a:cubicBezTo>
                      <a:pt x="13" y="3"/>
                      <a:pt x="15" y="3"/>
                      <a:pt x="15" y="1"/>
                    </a:cubicBezTo>
                    <a:cubicBezTo>
                      <a:pt x="14" y="1"/>
                      <a:pt x="14" y="1"/>
                      <a:pt x="13" y="1"/>
                    </a:cubicBezTo>
                    <a:cubicBezTo>
                      <a:pt x="13" y="1"/>
                      <a:pt x="11" y="1"/>
                      <a:pt x="10" y="2"/>
                    </a:cubicBezTo>
                    <a:cubicBezTo>
                      <a:pt x="9" y="3"/>
                      <a:pt x="9" y="3"/>
                      <a:pt x="9" y="3"/>
                    </a:cubicBezTo>
                    <a:cubicBezTo>
                      <a:pt x="9" y="4"/>
                      <a:pt x="9" y="4"/>
                      <a:pt x="8" y="4"/>
                    </a:cubicBezTo>
                    <a:cubicBezTo>
                      <a:pt x="8" y="5"/>
                      <a:pt x="8" y="6"/>
                      <a:pt x="6" y="6"/>
                    </a:cubicBezTo>
                    <a:cubicBezTo>
                      <a:pt x="6" y="6"/>
                      <a:pt x="6" y="6"/>
                      <a:pt x="6" y="6"/>
                    </a:cubicBezTo>
                    <a:cubicBezTo>
                      <a:pt x="7" y="3"/>
                      <a:pt x="9" y="2"/>
                      <a:pt x="12" y="0"/>
                    </a:cubicBezTo>
                    <a:cubicBezTo>
                      <a:pt x="12" y="0"/>
                      <a:pt x="12" y="0"/>
                      <a:pt x="11" y="0"/>
                    </a:cubicBezTo>
                    <a:cubicBezTo>
                      <a:pt x="11" y="0"/>
                      <a:pt x="11" y="0"/>
                      <a:pt x="1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6" name="ï$ḷîḍè"/>
              <p:cNvSpPr/>
              <p:nvPr/>
            </p:nvSpPr>
            <p:spPr bwMode="auto">
              <a:xfrm>
                <a:off x="4335463" y="1504950"/>
                <a:ext cx="36513" cy="28575"/>
              </a:xfrm>
              <a:custGeom>
                <a:avLst/>
                <a:gdLst/>
                <a:ahLst/>
                <a:cxnLst>
                  <a:cxn ang="0">
                    <a:pos x="3" y="0"/>
                  </a:cxn>
                  <a:cxn ang="0">
                    <a:pos x="2" y="1"/>
                  </a:cxn>
                  <a:cxn ang="0">
                    <a:pos x="2" y="1"/>
                  </a:cxn>
                  <a:cxn ang="0">
                    <a:pos x="1" y="2"/>
                  </a:cxn>
                  <a:cxn ang="0">
                    <a:pos x="0" y="3"/>
                  </a:cxn>
                  <a:cxn ang="0">
                    <a:pos x="0" y="3"/>
                  </a:cxn>
                  <a:cxn ang="0">
                    <a:pos x="2" y="3"/>
                  </a:cxn>
                  <a:cxn ang="0">
                    <a:pos x="3" y="2"/>
                  </a:cxn>
                  <a:cxn ang="0">
                    <a:pos x="4" y="2"/>
                  </a:cxn>
                  <a:cxn ang="0">
                    <a:pos x="4" y="2"/>
                  </a:cxn>
                  <a:cxn ang="0">
                    <a:pos x="4" y="2"/>
                  </a:cxn>
                  <a:cxn ang="0">
                    <a:pos x="4" y="1"/>
                  </a:cxn>
                  <a:cxn ang="0">
                    <a:pos x="4" y="1"/>
                  </a:cxn>
                  <a:cxn ang="0">
                    <a:pos x="4" y="1"/>
                  </a:cxn>
                  <a:cxn ang="0">
                    <a:pos x="4" y="1"/>
                  </a:cxn>
                  <a:cxn ang="0">
                    <a:pos x="4" y="1"/>
                  </a:cxn>
                  <a:cxn ang="0">
                    <a:pos x="3" y="0"/>
                  </a:cxn>
                  <a:cxn ang="0">
                    <a:pos x="3" y="0"/>
                  </a:cxn>
                </a:cxnLst>
                <a:rect l="0" t="0" r="r" b="b"/>
                <a:pathLst>
                  <a:path w="4" h="3">
                    <a:moveTo>
                      <a:pt x="3" y="0"/>
                    </a:moveTo>
                    <a:cubicBezTo>
                      <a:pt x="2" y="0"/>
                      <a:pt x="2" y="1"/>
                      <a:pt x="2" y="1"/>
                    </a:cubicBezTo>
                    <a:cubicBezTo>
                      <a:pt x="2" y="1"/>
                      <a:pt x="2" y="1"/>
                      <a:pt x="2" y="1"/>
                    </a:cubicBezTo>
                    <a:cubicBezTo>
                      <a:pt x="1" y="2"/>
                      <a:pt x="1" y="2"/>
                      <a:pt x="1" y="2"/>
                    </a:cubicBezTo>
                    <a:cubicBezTo>
                      <a:pt x="0" y="3"/>
                      <a:pt x="0" y="3"/>
                      <a:pt x="0" y="3"/>
                    </a:cubicBezTo>
                    <a:cubicBezTo>
                      <a:pt x="0" y="3"/>
                      <a:pt x="0" y="3"/>
                      <a:pt x="0" y="3"/>
                    </a:cubicBezTo>
                    <a:cubicBezTo>
                      <a:pt x="2" y="3"/>
                      <a:pt x="2" y="3"/>
                      <a:pt x="2" y="3"/>
                    </a:cubicBezTo>
                    <a:cubicBezTo>
                      <a:pt x="3" y="3"/>
                      <a:pt x="3" y="3"/>
                      <a:pt x="3" y="2"/>
                    </a:cubicBezTo>
                    <a:cubicBezTo>
                      <a:pt x="4" y="2"/>
                      <a:pt x="4" y="2"/>
                      <a:pt x="4" y="2"/>
                    </a:cubicBezTo>
                    <a:cubicBezTo>
                      <a:pt x="4" y="2"/>
                      <a:pt x="4" y="2"/>
                      <a:pt x="4" y="2"/>
                    </a:cubicBezTo>
                    <a:cubicBezTo>
                      <a:pt x="4" y="2"/>
                      <a:pt x="4" y="2"/>
                      <a:pt x="4" y="2"/>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3" y="0"/>
                      <a:pt x="3" y="0"/>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7" name="íSḻíḋê"/>
              <p:cNvSpPr/>
              <p:nvPr/>
            </p:nvSpPr>
            <p:spPr bwMode="auto">
              <a:xfrm>
                <a:off x="4371976" y="1514475"/>
                <a:ext cx="19050" cy="19050"/>
              </a:xfrm>
              <a:custGeom>
                <a:avLst/>
                <a:gdLst/>
                <a:ahLst/>
                <a:cxnLst>
                  <a:cxn ang="0">
                    <a:pos x="1" y="0"/>
                  </a:cxn>
                  <a:cxn ang="0">
                    <a:pos x="0" y="1"/>
                  </a:cxn>
                  <a:cxn ang="0">
                    <a:pos x="1" y="2"/>
                  </a:cxn>
                  <a:cxn ang="0">
                    <a:pos x="1" y="1"/>
                  </a:cxn>
                  <a:cxn ang="0">
                    <a:pos x="1" y="0"/>
                  </a:cxn>
                  <a:cxn ang="0">
                    <a:pos x="1" y="0"/>
                  </a:cxn>
                </a:cxnLst>
                <a:rect l="0" t="0" r="r" b="b"/>
                <a:pathLst>
                  <a:path w="2" h="2">
                    <a:moveTo>
                      <a:pt x="1" y="0"/>
                    </a:moveTo>
                    <a:cubicBezTo>
                      <a:pt x="1" y="0"/>
                      <a:pt x="0" y="1"/>
                      <a:pt x="0" y="1"/>
                    </a:cubicBezTo>
                    <a:cubicBezTo>
                      <a:pt x="0" y="2"/>
                      <a:pt x="1" y="2"/>
                      <a:pt x="1" y="2"/>
                    </a:cubicBezTo>
                    <a:cubicBezTo>
                      <a:pt x="1" y="2"/>
                      <a:pt x="1" y="2"/>
                      <a:pt x="1" y="1"/>
                    </a:cubicBezTo>
                    <a:cubicBezTo>
                      <a:pt x="1" y="1"/>
                      <a:pt x="2" y="0"/>
                      <a:pt x="1" y="0"/>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8" name="ïSḷîḑê"/>
              <p:cNvSpPr/>
              <p:nvPr/>
            </p:nvSpPr>
            <p:spPr bwMode="auto">
              <a:xfrm>
                <a:off x="4260851" y="1262063"/>
                <a:ext cx="74613" cy="28575"/>
              </a:xfrm>
              <a:custGeom>
                <a:avLst/>
                <a:gdLst/>
                <a:ahLst/>
                <a:cxnLst>
                  <a:cxn ang="0">
                    <a:pos x="8" y="0"/>
                  </a:cxn>
                  <a:cxn ang="0">
                    <a:pos x="6" y="1"/>
                  </a:cxn>
                  <a:cxn ang="0">
                    <a:pos x="7" y="0"/>
                  </a:cxn>
                  <a:cxn ang="0">
                    <a:pos x="1" y="1"/>
                  </a:cxn>
                  <a:cxn ang="0">
                    <a:pos x="0" y="3"/>
                  </a:cxn>
                  <a:cxn ang="0">
                    <a:pos x="1" y="2"/>
                  </a:cxn>
                  <a:cxn ang="0">
                    <a:pos x="1" y="2"/>
                  </a:cxn>
                  <a:cxn ang="0">
                    <a:pos x="0" y="3"/>
                  </a:cxn>
                  <a:cxn ang="0">
                    <a:pos x="1" y="3"/>
                  </a:cxn>
                  <a:cxn ang="0">
                    <a:pos x="1" y="2"/>
                  </a:cxn>
                  <a:cxn ang="0">
                    <a:pos x="2" y="2"/>
                  </a:cxn>
                  <a:cxn ang="0">
                    <a:pos x="4" y="1"/>
                  </a:cxn>
                  <a:cxn ang="0">
                    <a:pos x="4" y="1"/>
                  </a:cxn>
                  <a:cxn ang="0">
                    <a:pos x="2" y="2"/>
                  </a:cxn>
                  <a:cxn ang="0">
                    <a:pos x="7" y="1"/>
                  </a:cxn>
                  <a:cxn ang="0">
                    <a:pos x="8" y="0"/>
                  </a:cxn>
                </a:cxnLst>
                <a:rect l="0" t="0" r="r" b="b"/>
                <a:pathLst>
                  <a:path w="8" h="3">
                    <a:moveTo>
                      <a:pt x="8" y="0"/>
                    </a:moveTo>
                    <a:cubicBezTo>
                      <a:pt x="7" y="0"/>
                      <a:pt x="7" y="0"/>
                      <a:pt x="6" y="1"/>
                    </a:cubicBezTo>
                    <a:cubicBezTo>
                      <a:pt x="7" y="0"/>
                      <a:pt x="7" y="0"/>
                      <a:pt x="7" y="0"/>
                    </a:cubicBezTo>
                    <a:cubicBezTo>
                      <a:pt x="1" y="1"/>
                      <a:pt x="1" y="1"/>
                      <a:pt x="1" y="1"/>
                    </a:cubicBezTo>
                    <a:cubicBezTo>
                      <a:pt x="1" y="2"/>
                      <a:pt x="0" y="2"/>
                      <a:pt x="0" y="3"/>
                    </a:cubicBezTo>
                    <a:cubicBezTo>
                      <a:pt x="1" y="2"/>
                      <a:pt x="1" y="2"/>
                      <a:pt x="1" y="2"/>
                    </a:cubicBezTo>
                    <a:cubicBezTo>
                      <a:pt x="1" y="2"/>
                      <a:pt x="1" y="2"/>
                      <a:pt x="1" y="2"/>
                    </a:cubicBezTo>
                    <a:cubicBezTo>
                      <a:pt x="0" y="3"/>
                      <a:pt x="0" y="3"/>
                      <a:pt x="0" y="3"/>
                    </a:cubicBezTo>
                    <a:cubicBezTo>
                      <a:pt x="0" y="3"/>
                      <a:pt x="0" y="3"/>
                      <a:pt x="1" y="3"/>
                    </a:cubicBezTo>
                    <a:cubicBezTo>
                      <a:pt x="1" y="3"/>
                      <a:pt x="1" y="3"/>
                      <a:pt x="1" y="2"/>
                    </a:cubicBezTo>
                    <a:cubicBezTo>
                      <a:pt x="2" y="2"/>
                      <a:pt x="2" y="2"/>
                      <a:pt x="2" y="2"/>
                    </a:cubicBezTo>
                    <a:cubicBezTo>
                      <a:pt x="4" y="1"/>
                      <a:pt x="4" y="1"/>
                      <a:pt x="4" y="1"/>
                    </a:cubicBezTo>
                    <a:cubicBezTo>
                      <a:pt x="4" y="1"/>
                      <a:pt x="4" y="1"/>
                      <a:pt x="4" y="1"/>
                    </a:cubicBezTo>
                    <a:cubicBezTo>
                      <a:pt x="3" y="2"/>
                      <a:pt x="3" y="2"/>
                      <a:pt x="2" y="2"/>
                    </a:cubicBezTo>
                    <a:cubicBezTo>
                      <a:pt x="3" y="2"/>
                      <a:pt x="5" y="2"/>
                      <a:pt x="7" y="1"/>
                    </a:cubicBezTo>
                    <a:cubicBezTo>
                      <a:pt x="8" y="0"/>
                      <a:pt x="8" y="0"/>
                      <a:pt x="8"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99" name="îṩlïḑe"/>
              <p:cNvSpPr/>
              <p:nvPr/>
            </p:nvSpPr>
            <p:spPr bwMode="auto">
              <a:xfrm>
                <a:off x="4251326" y="1290638"/>
                <a:ext cx="28575" cy="9525"/>
              </a:xfrm>
              <a:custGeom>
                <a:avLst/>
                <a:gdLst/>
                <a:ahLst/>
                <a:cxnLst>
                  <a:cxn ang="0">
                    <a:pos x="2" y="0"/>
                  </a:cxn>
                  <a:cxn ang="0">
                    <a:pos x="0" y="1"/>
                  </a:cxn>
                  <a:cxn ang="0">
                    <a:pos x="0" y="1"/>
                  </a:cxn>
                  <a:cxn ang="0">
                    <a:pos x="2" y="0"/>
                  </a:cxn>
                  <a:cxn ang="0">
                    <a:pos x="3" y="0"/>
                  </a:cxn>
                  <a:cxn ang="0">
                    <a:pos x="2" y="0"/>
                  </a:cxn>
                </a:cxnLst>
                <a:rect l="0" t="0" r="r" b="b"/>
                <a:pathLst>
                  <a:path w="3" h="1">
                    <a:moveTo>
                      <a:pt x="2" y="0"/>
                    </a:moveTo>
                    <a:cubicBezTo>
                      <a:pt x="2" y="0"/>
                      <a:pt x="0" y="1"/>
                      <a:pt x="0" y="1"/>
                    </a:cubicBezTo>
                    <a:cubicBezTo>
                      <a:pt x="0" y="1"/>
                      <a:pt x="0" y="1"/>
                      <a:pt x="0" y="1"/>
                    </a:cubicBezTo>
                    <a:cubicBezTo>
                      <a:pt x="0" y="1"/>
                      <a:pt x="2" y="0"/>
                      <a:pt x="2" y="0"/>
                    </a:cubicBezTo>
                    <a:cubicBezTo>
                      <a:pt x="3" y="0"/>
                      <a:pt x="3" y="0"/>
                      <a:pt x="3" y="0"/>
                    </a:cubicBezTo>
                    <a:cubicBezTo>
                      <a:pt x="2" y="0"/>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0" name="íṡ1ïdè"/>
              <p:cNvSpPr/>
              <p:nvPr/>
            </p:nvSpPr>
            <p:spPr bwMode="auto">
              <a:xfrm>
                <a:off x="4241801" y="1281113"/>
                <a:ext cx="93663" cy="46038"/>
              </a:xfrm>
              <a:custGeom>
                <a:avLst/>
                <a:gdLst/>
                <a:ahLst/>
                <a:cxnLst>
                  <a:cxn ang="0">
                    <a:pos x="7" y="0"/>
                  </a:cxn>
                  <a:cxn ang="0">
                    <a:pos x="5" y="1"/>
                  </a:cxn>
                  <a:cxn ang="0">
                    <a:pos x="4" y="1"/>
                  </a:cxn>
                  <a:cxn ang="0">
                    <a:pos x="3" y="1"/>
                  </a:cxn>
                  <a:cxn ang="0">
                    <a:pos x="2" y="2"/>
                  </a:cxn>
                  <a:cxn ang="0">
                    <a:pos x="1" y="3"/>
                  </a:cxn>
                  <a:cxn ang="0">
                    <a:pos x="1" y="3"/>
                  </a:cxn>
                  <a:cxn ang="0">
                    <a:pos x="2" y="3"/>
                  </a:cxn>
                  <a:cxn ang="0">
                    <a:pos x="3" y="3"/>
                  </a:cxn>
                  <a:cxn ang="0">
                    <a:pos x="3" y="3"/>
                  </a:cxn>
                  <a:cxn ang="0">
                    <a:pos x="3" y="3"/>
                  </a:cxn>
                  <a:cxn ang="0">
                    <a:pos x="3" y="4"/>
                  </a:cxn>
                  <a:cxn ang="0">
                    <a:pos x="3" y="4"/>
                  </a:cxn>
                  <a:cxn ang="0">
                    <a:pos x="2" y="4"/>
                  </a:cxn>
                  <a:cxn ang="0">
                    <a:pos x="2" y="4"/>
                  </a:cxn>
                  <a:cxn ang="0">
                    <a:pos x="1" y="4"/>
                  </a:cxn>
                  <a:cxn ang="0">
                    <a:pos x="0" y="5"/>
                  </a:cxn>
                  <a:cxn ang="0">
                    <a:pos x="0" y="5"/>
                  </a:cxn>
                  <a:cxn ang="0">
                    <a:pos x="0" y="5"/>
                  </a:cxn>
                  <a:cxn ang="0">
                    <a:pos x="4" y="4"/>
                  </a:cxn>
                  <a:cxn ang="0">
                    <a:pos x="5" y="4"/>
                  </a:cxn>
                  <a:cxn ang="0">
                    <a:pos x="5" y="4"/>
                  </a:cxn>
                  <a:cxn ang="0">
                    <a:pos x="6" y="4"/>
                  </a:cxn>
                  <a:cxn ang="0">
                    <a:pos x="8" y="3"/>
                  </a:cxn>
                  <a:cxn ang="0">
                    <a:pos x="9" y="2"/>
                  </a:cxn>
                  <a:cxn ang="0">
                    <a:pos x="9" y="2"/>
                  </a:cxn>
                  <a:cxn ang="0">
                    <a:pos x="9" y="2"/>
                  </a:cxn>
                  <a:cxn ang="0">
                    <a:pos x="8" y="3"/>
                  </a:cxn>
                  <a:cxn ang="0">
                    <a:pos x="7" y="3"/>
                  </a:cxn>
                  <a:cxn ang="0">
                    <a:pos x="10" y="0"/>
                  </a:cxn>
                  <a:cxn ang="0">
                    <a:pos x="10" y="0"/>
                  </a:cxn>
                  <a:cxn ang="0">
                    <a:pos x="10" y="0"/>
                  </a:cxn>
                  <a:cxn ang="0">
                    <a:pos x="8" y="1"/>
                  </a:cxn>
                  <a:cxn ang="0">
                    <a:pos x="8" y="2"/>
                  </a:cxn>
                  <a:cxn ang="0">
                    <a:pos x="6" y="3"/>
                  </a:cxn>
                  <a:cxn ang="0">
                    <a:pos x="5" y="3"/>
                  </a:cxn>
                  <a:cxn ang="0">
                    <a:pos x="4" y="3"/>
                  </a:cxn>
                  <a:cxn ang="0">
                    <a:pos x="5" y="2"/>
                  </a:cxn>
                  <a:cxn ang="0">
                    <a:pos x="6" y="1"/>
                  </a:cxn>
                  <a:cxn ang="0">
                    <a:pos x="7" y="0"/>
                  </a:cxn>
                  <a:cxn ang="0">
                    <a:pos x="7" y="0"/>
                  </a:cxn>
                  <a:cxn ang="0">
                    <a:pos x="7" y="0"/>
                  </a:cxn>
                  <a:cxn ang="0">
                    <a:pos x="7" y="0"/>
                  </a:cxn>
                </a:cxnLst>
                <a:rect l="0" t="0" r="r" b="b"/>
                <a:pathLst>
                  <a:path w="10" h="5">
                    <a:moveTo>
                      <a:pt x="7" y="0"/>
                    </a:moveTo>
                    <a:cubicBezTo>
                      <a:pt x="7" y="0"/>
                      <a:pt x="5" y="0"/>
                      <a:pt x="5" y="1"/>
                    </a:cubicBezTo>
                    <a:cubicBezTo>
                      <a:pt x="4" y="1"/>
                      <a:pt x="4" y="1"/>
                      <a:pt x="4" y="1"/>
                    </a:cubicBezTo>
                    <a:cubicBezTo>
                      <a:pt x="3" y="1"/>
                      <a:pt x="3" y="1"/>
                      <a:pt x="3" y="1"/>
                    </a:cubicBezTo>
                    <a:cubicBezTo>
                      <a:pt x="3" y="2"/>
                      <a:pt x="2" y="2"/>
                      <a:pt x="2" y="2"/>
                    </a:cubicBezTo>
                    <a:cubicBezTo>
                      <a:pt x="1" y="3"/>
                      <a:pt x="1" y="3"/>
                      <a:pt x="1" y="3"/>
                    </a:cubicBezTo>
                    <a:cubicBezTo>
                      <a:pt x="1" y="3"/>
                      <a:pt x="1" y="3"/>
                      <a:pt x="1" y="3"/>
                    </a:cubicBezTo>
                    <a:cubicBezTo>
                      <a:pt x="2" y="3"/>
                      <a:pt x="2" y="3"/>
                      <a:pt x="2" y="3"/>
                    </a:cubicBezTo>
                    <a:cubicBezTo>
                      <a:pt x="3" y="3"/>
                      <a:pt x="3" y="3"/>
                      <a:pt x="3" y="3"/>
                    </a:cubicBezTo>
                    <a:cubicBezTo>
                      <a:pt x="3" y="3"/>
                      <a:pt x="3" y="3"/>
                      <a:pt x="3" y="3"/>
                    </a:cubicBezTo>
                    <a:cubicBezTo>
                      <a:pt x="3" y="3"/>
                      <a:pt x="3" y="3"/>
                      <a:pt x="3" y="3"/>
                    </a:cubicBezTo>
                    <a:cubicBezTo>
                      <a:pt x="3" y="4"/>
                      <a:pt x="3" y="4"/>
                      <a:pt x="3" y="4"/>
                    </a:cubicBezTo>
                    <a:cubicBezTo>
                      <a:pt x="3" y="4"/>
                      <a:pt x="3" y="4"/>
                      <a:pt x="3" y="4"/>
                    </a:cubicBezTo>
                    <a:cubicBezTo>
                      <a:pt x="3" y="4"/>
                      <a:pt x="3" y="4"/>
                      <a:pt x="2" y="4"/>
                    </a:cubicBezTo>
                    <a:cubicBezTo>
                      <a:pt x="2" y="4"/>
                      <a:pt x="2" y="4"/>
                      <a:pt x="2" y="4"/>
                    </a:cubicBezTo>
                    <a:cubicBezTo>
                      <a:pt x="2" y="4"/>
                      <a:pt x="1" y="4"/>
                      <a:pt x="1" y="4"/>
                    </a:cubicBezTo>
                    <a:cubicBezTo>
                      <a:pt x="0" y="4"/>
                      <a:pt x="0" y="5"/>
                      <a:pt x="0" y="5"/>
                    </a:cubicBezTo>
                    <a:cubicBezTo>
                      <a:pt x="0" y="5"/>
                      <a:pt x="0" y="5"/>
                      <a:pt x="0" y="5"/>
                    </a:cubicBezTo>
                    <a:cubicBezTo>
                      <a:pt x="0" y="5"/>
                      <a:pt x="0" y="5"/>
                      <a:pt x="0" y="5"/>
                    </a:cubicBezTo>
                    <a:cubicBezTo>
                      <a:pt x="2" y="5"/>
                      <a:pt x="3" y="4"/>
                      <a:pt x="4" y="4"/>
                    </a:cubicBezTo>
                    <a:cubicBezTo>
                      <a:pt x="4" y="4"/>
                      <a:pt x="5" y="4"/>
                      <a:pt x="5" y="4"/>
                    </a:cubicBezTo>
                    <a:cubicBezTo>
                      <a:pt x="5" y="4"/>
                      <a:pt x="5" y="4"/>
                      <a:pt x="5" y="4"/>
                    </a:cubicBezTo>
                    <a:cubicBezTo>
                      <a:pt x="6" y="4"/>
                      <a:pt x="6" y="4"/>
                      <a:pt x="6" y="4"/>
                    </a:cubicBezTo>
                    <a:cubicBezTo>
                      <a:pt x="6" y="4"/>
                      <a:pt x="7" y="4"/>
                      <a:pt x="8" y="3"/>
                    </a:cubicBezTo>
                    <a:cubicBezTo>
                      <a:pt x="9" y="2"/>
                      <a:pt x="9" y="2"/>
                      <a:pt x="9" y="2"/>
                    </a:cubicBezTo>
                    <a:cubicBezTo>
                      <a:pt x="9" y="2"/>
                      <a:pt x="9" y="2"/>
                      <a:pt x="9" y="2"/>
                    </a:cubicBezTo>
                    <a:cubicBezTo>
                      <a:pt x="9" y="2"/>
                      <a:pt x="9" y="2"/>
                      <a:pt x="9" y="2"/>
                    </a:cubicBezTo>
                    <a:cubicBezTo>
                      <a:pt x="8" y="3"/>
                      <a:pt x="8" y="3"/>
                      <a:pt x="8" y="3"/>
                    </a:cubicBezTo>
                    <a:cubicBezTo>
                      <a:pt x="7" y="3"/>
                      <a:pt x="7" y="3"/>
                      <a:pt x="7" y="3"/>
                    </a:cubicBezTo>
                    <a:cubicBezTo>
                      <a:pt x="10" y="0"/>
                      <a:pt x="10" y="0"/>
                      <a:pt x="10" y="0"/>
                    </a:cubicBezTo>
                    <a:cubicBezTo>
                      <a:pt x="10" y="0"/>
                      <a:pt x="10" y="0"/>
                      <a:pt x="10" y="0"/>
                    </a:cubicBezTo>
                    <a:cubicBezTo>
                      <a:pt x="10" y="0"/>
                      <a:pt x="10" y="0"/>
                      <a:pt x="10" y="0"/>
                    </a:cubicBezTo>
                    <a:cubicBezTo>
                      <a:pt x="10" y="0"/>
                      <a:pt x="10" y="0"/>
                      <a:pt x="8" y="1"/>
                    </a:cubicBezTo>
                    <a:cubicBezTo>
                      <a:pt x="8" y="2"/>
                      <a:pt x="8" y="2"/>
                      <a:pt x="8" y="2"/>
                    </a:cubicBezTo>
                    <a:cubicBezTo>
                      <a:pt x="7" y="2"/>
                      <a:pt x="7" y="2"/>
                      <a:pt x="6" y="3"/>
                    </a:cubicBezTo>
                    <a:cubicBezTo>
                      <a:pt x="6" y="3"/>
                      <a:pt x="6" y="3"/>
                      <a:pt x="5" y="3"/>
                    </a:cubicBezTo>
                    <a:cubicBezTo>
                      <a:pt x="5" y="3"/>
                      <a:pt x="5" y="3"/>
                      <a:pt x="4" y="3"/>
                    </a:cubicBezTo>
                    <a:cubicBezTo>
                      <a:pt x="5" y="3"/>
                      <a:pt x="5" y="3"/>
                      <a:pt x="5" y="2"/>
                    </a:cubicBezTo>
                    <a:cubicBezTo>
                      <a:pt x="6" y="2"/>
                      <a:pt x="6" y="1"/>
                      <a:pt x="6" y="1"/>
                    </a:cubicBezTo>
                    <a:cubicBezTo>
                      <a:pt x="7" y="0"/>
                      <a:pt x="7" y="0"/>
                      <a:pt x="7" y="0"/>
                    </a:cubicBezTo>
                    <a:cubicBezTo>
                      <a:pt x="7" y="0"/>
                      <a:pt x="7" y="0"/>
                      <a:pt x="7" y="0"/>
                    </a:cubicBezTo>
                    <a:cubicBezTo>
                      <a:pt x="7" y="0"/>
                      <a:pt x="7" y="0"/>
                      <a:pt x="7" y="0"/>
                    </a:cubicBezTo>
                    <a:cubicBezTo>
                      <a:pt x="7" y="0"/>
                      <a:pt x="7" y="0"/>
                      <a:pt x="7"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1" name="íşḻíḍe"/>
              <p:cNvSpPr/>
              <p:nvPr/>
            </p:nvSpPr>
            <p:spPr bwMode="auto">
              <a:xfrm>
                <a:off x="4344988" y="1252538"/>
                <a:ext cx="19050" cy="9525"/>
              </a:xfrm>
              <a:custGeom>
                <a:avLst/>
                <a:gdLst/>
                <a:ahLst/>
                <a:cxnLst>
                  <a:cxn ang="0">
                    <a:pos x="2" y="0"/>
                  </a:cxn>
                  <a:cxn ang="0">
                    <a:pos x="1" y="0"/>
                  </a:cxn>
                  <a:cxn ang="0">
                    <a:pos x="0" y="1"/>
                  </a:cxn>
                  <a:cxn ang="0">
                    <a:pos x="1" y="1"/>
                  </a:cxn>
                  <a:cxn ang="0">
                    <a:pos x="2" y="0"/>
                  </a:cxn>
                  <a:cxn ang="0">
                    <a:pos x="2" y="0"/>
                  </a:cxn>
                  <a:cxn ang="0">
                    <a:pos x="2" y="0"/>
                  </a:cxn>
                </a:cxnLst>
                <a:rect l="0" t="0" r="r" b="b"/>
                <a:pathLst>
                  <a:path w="2" h="1">
                    <a:moveTo>
                      <a:pt x="2" y="0"/>
                    </a:moveTo>
                    <a:cubicBezTo>
                      <a:pt x="2" y="0"/>
                      <a:pt x="1" y="0"/>
                      <a:pt x="1" y="0"/>
                    </a:cubicBezTo>
                    <a:cubicBezTo>
                      <a:pt x="0" y="1"/>
                      <a:pt x="0" y="1"/>
                      <a:pt x="0" y="1"/>
                    </a:cubicBezTo>
                    <a:cubicBezTo>
                      <a:pt x="1" y="1"/>
                      <a:pt x="1" y="1"/>
                      <a:pt x="1" y="1"/>
                    </a:cubicBezTo>
                    <a:cubicBezTo>
                      <a:pt x="2" y="0"/>
                      <a:pt x="2" y="0"/>
                      <a:pt x="2" y="0"/>
                    </a:cubicBezTo>
                    <a:cubicBezTo>
                      <a:pt x="2" y="0"/>
                      <a:pt x="2" y="0"/>
                      <a:pt x="2" y="0"/>
                    </a:cubicBezTo>
                    <a:cubicBezTo>
                      <a:pt x="2" y="0"/>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2" name="is1îḋê"/>
              <p:cNvSpPr/>
              <p:nvPr/>
            </p:nvSpPr>
            <p:spPr bwMode="auto">
              <a:xfrm>
                <a:off x="4335463" y="1252538"/>
                <a:ext cx="36513" cy="19050"/>
              </a:xfrm>
              <a:custGeom>
                <a:avLst/>
                <a:gdLst/>
                <a:ahLst/>
                <a:cxnLst>
                  <a:cxn ang="0">
                    <a:pos x="2" y="0"/>
                  </a:cxn>
                  <a:cxn ang="0">
                    <a:pos x="0" y="2"/>
                  </a:cxn>
                  <a:cxn ang="0">
                    <a:pos x="1" y="2"/>
                  </a:cxn>
                  <a:cxn ang="0">
                    <a:pos x="2" y="2"/>
                  </a:cxn>
                  <a:cxn ang="0">
                    <a:pos x="3" y="1"/>
                  </a:cxn>
                  <a:cxn ang="0">
                    <a:pos x="4" y="1"/>
                  </a:cxn>
                  <a:cxn ang="0">
                    <a:pos x="4" y="1"/>
                  </a:cxn>
                  <a:cxn ang="0">
                    <a:pos x="3" y="1"/>
                  </a:cxn>
                  <a:cxn ang="0">
                    <a:pos x="2" y="0"/>
                  </a:cxn>
                  <a:cxn ang="0">
                    <a:pos x="2" y="0"/>
                  </a:cxn>
                </a:cxnLst>
                <a:rect l="0" t="0" r="r" b="b"/>
                <a:pathLst>
                  <a:path w="4" h="2">
                    <a:moveTo>
                      <a:pt x="2" y="0"/>
                    </a:moveTo>
                    <a:cubicBezTo>
                      <a:pt x="2" y="1"/>
                      <a:pt x="1" y="1"/>
                      <a:pt x="0" y="2"/>
                    </a:cubicBezTo>
                    <a:cubicBezTo>
                      <a:pt x="1" y="2"/>
                      <a:pt x="1" y="2"/>
                      <a:pt x="1" y="2"/>
                    </a:cubicBezTo>
                    <a:cubicBezTo>
                      <a:pt x="1" y="2"/>
                      <a:pt x="1" y="2"/>
                      <a:pt x="2" y="2"/>
                    </a:cubicBezTo>
                    <a:cubicBezTo>
                      <a:pt x="3" y="1"/>
                      <a:pt x="3" y="1"/>
                      <a:pt x="3" y="1"/>
                    </a:cubicBezTo>
                    <a:cubicBezTo>
                      <a:pt x="3" y="1"/>
                      <a:pt x="3" y="1"/>
                      <a:pt x="4" y="1"/>
                    </a:cubicBezTo>
                    <a:cubicBezTo>
                      <a:pt x="4" y="1"/>
                      <a:pt x="4" y="1"/>
                      <a:pt x="4" y="1"/>
                    </a:cubicBezTo>
                    <a:cubicBezTo>
                      <a:pt x="3" y="1"/>
                      <a:pt x="3" y="1"/>
                      <a:pt x="3" y="1"/>
                    </a:cubicBezTo>
                    <a:cubicBezTo>
                      <a:pt x="2" y="0"/>
                      <a:pt x="2" y="0"/>
                      <a:pt x="2" y="0"/>
                    </a:cubicBezTo>
                    <a:cubicBezTo>
                      <a:pt x="2" y="0"/>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3" name="í$líḋê"/>
              <p:cNvSpPr/>
              <p:nvPr/>
            </p:nvSpPr>
            <p:spPr bwMode="auto">
              <a:xfrm>
                <a:off x="4371976" y="1244600"/>
                <a:ext cx="28575" cy="7938"/>
              </a:xfrm>
              <a:custGeom>
                <a:avLst/>
                <a:gdLst/>
                <a:ahLst/>
                <a:cxnLst>
                  <a:cxn ang="0">
                    <a:pos x="3" y="0"/>
                  </a:cxn>
                  <a:cxn ang="0">
                    <a:pos x="2" y="0"/>
                  </a:cxn>
                  <a:cxn ang="0">
                    <a:pos x="0" y="0"/>
                  </a:cxn>
                  <a:cxn ang="0">
                    <a:pos x="0" y="1"/>
                  </a:cxn>
                  <a:cxn ang="0">
                    <a:pos x="0" y="1"/>
                  </a:cxn>
                  <a:cxn ang="0">
                    <a:pos x="1" y="1"/>
                  </a:cxn>
                  <a:cxn ang="0">
                    <a:pos x="1" y="1"/>
                  </a:cxn>
                  <a:cxn ang="0">
                    <a:pos x="2" y="1"/>
                  </a:cxn>
                  <a:cxn ang="0">
                    <a:pos x="3" y="0"/>
                  </a:cxn>
                  <a:cxn ang="0">
                    <a:pos x="3" y="0"/>
                  </a:cxn>
                </a:cxnLst>
                <a:rect l="0" t="0" r="r" b="b"/>
                <a:pathLst>
                  <a:path w="3" h="1">
                    <a:moveTo>
                      <a:pt x="3" y="0"/>
                    </a:moveTo>
                    <a:cubicBezTo>
                      <a:pt x="2" y="0"/>
                      <a:pt x="2" y="0"/>
                      <a:pt x="2" y="0"/>
                    </a:cubicBezTo>
                    <a:cubicBezTo>
                      <a:pt x="0" y="0"/>
                      <a:pt x="0" y="0"/>
                      <a:pt x="0" y="0"/>
                    </a:cubicBezTo>
                    <a:cubicBezTo>
                      <a:pt x="0" y="1"/>
                      <a:pt x="0" y="1"/>
                      <a:pt x="0" y="1"/>
                    </a:cubicBezTo>
                    <a:cubicBezTo>
                      <a:pt x="0" y="1"/>
                      <a:pt x="0" y="1"/>
                      <a:pt x="0" y="1"/>
                    </a:cubicBezTo>
                    <a:cubicBezTo>
                      <a:pt x="1" y="1"/>
                      <a:pt x="1" y="1"/>
                      <a:pt x="1" y="1"/>
                    </a:cubicBezTo>
                    <a:cubicBezTo>
                      <a:pt x="1" y="1"/>
                      <a:pt x="1" y="1"/>
                      <a:pt x="1" y="1"/>
                    </a:cubicBezTo>
                    <a:cubicBezTo>
                      <a:pt x="1" y="1"/>
                      <a:pt x="1" y="1"/>
                      <a:pt x="2" y="1"/>
                    </a:cubicBezTo>
                    <a:cubicBezTo>
                      <a:pt x="3" y="0"/>
                      <a:pt x="3" y="0"/>
                      <a:pt x="3" y="0"/>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4" name="iśḷíďe"/>
              <p:cNvSpPr/>
              <p:nvPr/>
            </p:nvSpPr>
            <p:spPr bwMode="auto">
              <a:xfrm>
                <a:off x="4325938" y="1290638"/>
                <a:ext cx="55563" cy="46038"/>
              </a:xfrm>
              <a:custGeom>
                <a:avLst/>
                <a:gdLst/>
                <a:ahLst/>
                <a:cxnLst>
                  <a:cxn ang="0">
                    <a:pos x="3" y="0"/>
                  </a:cxn>
                  <a:cxn ang="0">
                    <a:pos x="0" y="3"/>
                  </a:cxn>
                  <a:cxn ang="0">
                    <a:pos x="1" y="3"/>
                  </a:cxn>
                  <a:cxn ang="0">
                    <a:pos x="1" y="3"/>
                  </a:cxn>
                  <a:cxn ang="0">
                    <a:pos x="1" y="3"/>
                  </a:cxn>
                  <a:cxn ang="0">
                    <a:pos x="2" y="3"/>
                  </a:cxn>
                  <a:cxn ang="0">
                    <a:pos x="1" y="4"/>
                  </a:cxn>
                  <a:cxn ang="0">
                    <a:pos x="0" y="5"/>
                  </a:cxn>
                  <a:cxn ang="0">
                    <a:pos x="0" y="5"/>
                  </a:cxn>
                  <a:cxn ang="0">
                    <a:pos x="3" y="4"/>
                  </a:cxn>
                  <a:cxn ang="0">
                    <a:pos x="3" y="3"/>
                  </a:cxn>
                  <a:cxn ang="0">
                    <a:pos x="6" y="1"/>
                  </a:cxn>
                  <a:cxn ang="0">
                    <a:pos x="5" y="1"/>
                  </a:cxn>
                  <a:cxn ang="0">
                    <a:pos x="5" y="0"/>
                  </a:cxn>
                  <a:cxn ang="0">
                    <a:pos x="5" y="0"/>
                  </a:cxn>
                  <a:cxn ang="0">
                    <a:pos x="3" y="2"/>
                  </a:cxn>
                  <a:cxn ang="0">
                    <a:pos x="2" y="2"/>
                  </a:cxn>
                  <a:cxn ang="0">
                    <a:pos x="4" y="1"/>
                  </a:cxn>
                  <a:cxn ang="0">
                    <a:pos x="4" y="1"/>
                  </a:cxn>
                  <a:cxn ang="0">
                    <a:pos x="3" y="1"/>
                  </a:cxn>
                  <a:cxn ang="0">
                    <a:pos x="2" y="2"/>
                  </a:cxn>
                  <a:cxn ang="0">
                    <a:pos x="1" y="2"/>
                  </a:cxn>
                  <a:cxn ang="0">
                    <a:pos x="3" y="0"/>
                  </a:cxn>
                  <a:cxn ang="0">
                    <a:pos x="3" y="0"/>
                  </a:cxn>
                </a:cxnLst>
                <a:rect l="0" t="0" r="r" b="b"/>
                <a:pathLst>
                  <a:path w="6" h="5">
                    <a:moveTo>
                      <a:pt x="3" y="0"/>
                    </a:moveTo>
                    <a:cubicBezTo>
                      <a:pt x="2" y="0"/>
                      <a:pt x="0" y="2"/>
                      <a:pt x="0" y="3"/>
                    </a:cubicBezTo>
                    <a:cubicBezTo>
                      <a:pt x="1" y="3"/>
                      <a:pt x="1" y="3"/>
                      <a:pt x="1" y="3"/>
                    </a:cubicBezTo>
                    <a:cubicBezTo>
                      <a:pt x="1" y="3"/>
                      <a:pt x="1" y="3"/>
                      <a:pt x="1" y="3"/>
                    </a:cubicBezTo>
                    <a:cubicBezTo>
                      <a:pt x="1" y="3"/>
                      <a:pt x="1" y="3"/>
                      <a:pt x="1" y="3"/>
                    </a:cubicBezTo>
                    <a:cubicBezTo>
                      <a:pt x="1" y="3"/>
                      <a:pt x="1" y="3"/>
                      <a:pt x="2" y="3"/>
                    </a:cubicBezTo>
                    <a:cubicBezTo>
                      <a:pt x="1" y="4"/>
                      <a:pt x="1" y="4"/>
                      <a:pt x="1" y="4"/>
                    </a:cubicBezTo>
                    <a:cubicBezTo>
                      <a:pt x="0" y="4"/>
                      <a:pt x="0" y="4"/>
                      <a:pt x="0" y="5"/>
                    </a:cubicBezTo>
                    <a:cubicBezTo>
                      <a:pt x="0" y="5"/>
                      <a:pt x="0" y="5"/>
                      <a:pt x="0" y="5"/>
                    </a:cubicBezTo>
                    <a:cubicBezTo>
                      <a:pt x="1" y="5"/>
                      <a:pt x="1" y="4"/>
                      <a:pt x="3" y="4"/>
                    </a:cubicBezTo>
                    <a:cubicBezTo>
                      <a:pt x="3" y="3"/>
                      <a:pt x="3" y="3"/>
                      <a:pt x="3" y="3"/>
                    </a:cubicBezTo>
                    <a:cubicBezTo>
                      <a:pt x="4" y="3"/>
                      <a:pt x="5" y="2"/>
                      <a:pt x="6" y="1"/>
                    </a:cubicBezTo>
                    <a:cubicBezTo>
                      <a:pt x="5" y="1"/>
                      <a:pt x="5" y="1"/>
                      <a:pt x="5" y="1"/>
                    </a:cubicBezTo>
                    <a:cubicBezTo>
                      <a:pt x="5" y="0"/>
                      <a:pt x="5" y="0"/>
                      <a:pt x="5" y="0"/>
                    </a:cubicBezTo>
                    <a:cubicBezTo>
                      <a:pt x="5" y="0"/>
                      <a:pt x="5" y="0"/>
                      <a:pt x="5" y="0"/>
                    </a:cubicBezTo>
                    <a:cubicBezTo>
                      <a:pt x="5" y="0"/>
                      <a:pt x="5" y="0"/>
                      <a:pt x="3" y="2"/>
                    </a:cubicBezTo>
                    <a:cubicBezTo>
                      <a:pt x="2" y="2"/>
                      <a:pt x="2" y="2"/>
                      <a:pt x="2" y="2"/>
                    </a:cubicBezTo>
                    <a:cubicBezTo>
                      <a:pt x="3" y="1"/>
                      <a:pt x="4" y="1"/>
                      <a:pt x="4" y="1"/>
                    </a:cubicBezTo>
                    <a:cubicBezTo>
                      <a:pt x="4" y="1"/>
                      <a:pt x="4" y="1"/>
                      <a:pt x="4" y="1"/>
                    </a:cubicBezTo>
                    <a:cubicBezTo>
                      <a:pt x="3" y="1"/>
                      <a:pt x="3" y="1"/>
                      <a:pt x="3" y="1"/>
                    </a:cubicBezTo>
                    <a:cubicBezTo>
                      <a:pt x="2" y="2"/>
                      <a:pt x="2" y="2"/>
                      <a:pt x="2" y="2"/>
                    </a:cubicBezTo>
                    <a:cubicBezTo>
                      <a:pt x="1" y="2"/>
                      <a:pt x="1" y="2"/>
                      <a:pt x="1" y="2"/>
                    </a:cubicBezTo>
                    <a:cubicBezTo>
                      <a:pt x="3" y="1"/>
                      <a:pt x="3" y="0"/>
                      <a:pt x="3" y="0"/>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5" name="işļîde"/>
              <p:cNvSpPr/>
              <p:nvPr/>
            </p:nvSpPr>
            <p:spPr bwMode="auto">
              <a:xfrm>
                <a:off x="4354513" y="1319213"/>
                <a:ext cx="17463" cy="26988"/>
              </a:xfrm>
              <a:custGeom>
                <a:avLst/>
                <a:gdLst/>
                <a:ahLst/>
                <a:cxnLst>
                  <a:cxn ang="0">
                    <a:pos x="2" y="0"/>
                  </a:cxn>
                  <a:cxn ang="0">
                    <a:pos x="1" y="1"/>
                  </a:cxn>
                  <a:cxn ang="0">
                    <a:pos x="0" y="2"/>
                  </a:cxn>
                  <a:cxn ang="0">
                    <a:pos x="0" y="3"/>
                  </a:cxn>
                  <a:cxn ang="0">
                    <a:pos x="0" y="3"/>
                  </a:cxn>
                  <a:cxn ang="0">
                    <a:pos x="0" y="3"/>
                  </a:cxn>
                  <a:cxn ang="0">
                    <a:pos x="2" y="1"/>
                  </a:cxn>
                  <a:cxn ang="0">
                    <a:pos x="2" y="0"/>
                  </a:cxn>
                </a:cxnLst>
                <a:rect l="0" t="0" r="r" b="b"/>
                <a:pathLst>
                  <a:path w="2" h="3">
                    <a:moveTo>
                      <a:pt x="2" y="0"/>
                    </a:moveTo>
                    <a:cubicBezTo>
                      <a:pt x="1" y="1"/>
                      <a:pt x="1" y="1"/>
                      <a:pt x="1" y="1"/>
                    </a:cubicBezTo>
                    <a:cubicBezTo>
                      <a:pt x="0" y="1"/>
                      <a:pt x="0" y="2"/>
                      <a:pt x="0" y="2"/>
                    </a:cubicBezTo>
                    <a:cubicBezTo>
                      <a:pt x="0" y="3"/>
                      <a:pt x="0" y="3"/>
                      <a:pt x="0" y="3"/>
                    </a:cubicBezTo>
                    <a:cubicBezTo>
                      <a:pt x="0" y="3"/>
                      <a:pt x="0" y="3"/>
                      <a:pt x="0" y="3"/>
                    </a:cubicBezTo>
                    <a:cubicBezTo>
                      <a:pt x="0" y="3"/>
                      <a:pt x="0" y="3"/>
                      <a:pt x="0" y="3"/>
                    </a:cubicBezTo>
                    <a:cubicBezTo>
                      <a:pt x="1" y="3"/>
                      <a:pt x="2" y="2"/>
                      <a:pt x="2" y="1"/>
                    </a:cubicBezTo>
                    <a:cubicBezTo>
                      <a:pt x="2" y="1"/>
                      <a:pt x="2" y="1"/>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6" name="íṡ1îḓè"/>
              <p:cNvSpPr/>
              <p:nvPr/>
            </p:nvSpPr>
            <p:spPr bwMode="auto">
              <a:xfrm>
                <a:off x="4371976" y="1290638"/>
                <a:ext cx="103188" cy="74613"/>
              </a:xfrm>
              <a:custGeom>
                <a:avLst/>
                <a:gdLst/>
                <a:ahLst/>
                <a:cxnLst>
                  <a:cxn ang="0">
                    <a:pos x="3" y="0"/>
                  </a:cxn>
                  <a:cxn ang="0">
                    <a:pos x="2" y="2"/>
                  </a:cxn>
                  <a:cxn ang="0">
                    <a:pos x="3" y="2"/>
                  </a:cxn>
                  <a:cxn ang="0">
                    <a:pos x="1" y="4"/>
                  </a:cxn>
                  <a:cxn ang="0">
                    <a:pos x="0" y="6"/>
                  </a:cxn>
                  <a:cxn ang="0">
                    <a:pos x="0" y="6"/>
                  </a:cxn>
                  <a:cxn ang="0">
                    <a:pos x="0" y="6"/>
                  </a:cxn>
                  <a:cxn ang="0">
                    <a:pos x="0" y="7"/>
                  </a:cxn>
                  <a:cxn ang="0">
                    <a:pos x="2" y="6"/>
                  </a:cxn>
                  <a:cxn ang="0">
                    <a:pos x="1" y="7"/>
                  </a:cxn>
                  <a:cxn ang="0">
                    <a:pos x="5" y="7"/>
                  </a:cxn>
                  <a:cxn ang="0">
                    <a:pos x="6" y="7"/>
                  </a:cxn>
                  <a:cxn ang="0">
                    <a:pos x="6" y="8"/>
                  </a:cxn>
                  <a:cxn ang="0">
                    <a:pos x="6" y="8"/>
                  </a:cxn>
                  <a:cxn ang="0">
                    <a:pos x="6" y="8"/>
                  </a:cxn>
                  <a:cxn ang="0">
                    <a:pos x="6" y="8"/>
                  </a:cxn>
                  <a:cxn ang="0">
                    <a:pos x="7" y="8"/>
                  </a:cxn>
                  <a:cxn ang="0">
                    <a:pos x="7" y="8"/>
                  </a:cxn>
                  <a:cxn ang="0">
                    <a:pos x="7" y="8"/>
                  </a:cxn>
                  <a:cxn ang="0">
                    <a:pos x="7" y="8"/>
                  </a:cxn>
                  <a:cxn ang="0">
                    <a:pos x="8" y="8"/>
                  </a:cxn>
                  <a:cxn ang="0">
                    <a:pos x="9" y="6"/>
                  </a:cxn>
                  <a:cxn ang="0">
                    <a:pos x="10" y="6"/>
                  </a:cxn>
                  <a:cxn ang="0">
                    <a:pos x="10" y="6"/>
                  </a:cxn>
                  <a:cxn ang="0">
                    <a:pos x="10" y="5"/>
                  </a:cxn>
                  <a:cxn ang="0">
                    <a:pos x="8" y="4"/>
                  </a:cxn>
                  <a:cxn ang="0">
                    <a:pos x="8" y="4"/>
                  </a:cxn>
                  <a:cxn ang="0">
                    <a:pos x="6" y="5"/>
                  </a:cxn>
                  <a:cxn ang="0">
                    <a:pos x="4" y="4"/>
                  </a:cxn>
                  <a:cxn ang="0">
                    <a:pos x="4" y="3"/>
                  </a:cxn>
                  <a:cxn ang="0">
                    <a:pos x="6" y="1"/>
                  </a:cxn>
                  <a:cxn ang="0">
                    <a:pos x="5" y="1"/>
                  </a:cxn>
                  <a:cxn ang="0">
                    <a:pos x="5" y="2"/>
                  </a:cxn>
                  <a:cxn ang="0">
                    <a:pos x="4" y="2"/>
                  </a:cxn>
                  <a:cxn ang="0">
                    <a:pos x="4" y="2"/>
                  </a:cxn>
                  <a:cxn ang="0">
                    <a:pos x="4" y="1"/>
                  </a:cxn>
                  <a:cxn ang="0">
                    <a:pos x="3" y="0"/>
                  </a:cxn>
                  <a:cxn ang="0">
                    <a:pos x="3" y="0"/>
                  </a:cxn>
                </a:cxnLst>
                <a:rect l="0" t="0" r="r" b="b"/>
                <a:pathLst>
                  <a:path w="11" h="8">
                    <a:moveTo>
                      <a:pt x="3" y="0"/>
                    </a:moveTo>
                    <a:cubicBezTo>
                      <a:pt x="3" y="0"/>
                      <a:pt x="1" y="1"/>
                      <a:pt x="2" y="2"/>
                    </a:cubicBezTo>
                    <a:cubicBezTo>
                      <a:pt x="3" y="2"/>
                      <a:pt x="3" y="2"/>
                      <a:pt x="3" y="2"/>
                    </a:cubicBezTo>
                    <a:cubicBezTo>
                      <a:pt x="2" y="4"/>
                      <a:pt x="2" y="4"/>
                      <a:pt x="1" y="4"/>
                    </a:cubicBezTo>
                    <a:cubicBezTo>
                      <a:pt x="0" y="5"/>
                      <a:pt x="0" y="5"/>
                      <a:pt x="0" y="6"/>
                    </a:cubicBezTo>
                    <a:cubicBezTo>
                      <a:pt x="0" y="6"/>
                      <a:pt x="0" y="6"/>
                      <a:pt x="0" y="6"/>
                    </a:cubicBezTo>
                    <a:cubicBezTo>
                      <a:pt x="0" y="6"/>
                      <a:pt x="0" y="6"/>
                      <a:pt x="0" y="6"/>
                    </a:cubicBezTo>
                    <a:cubicBezTo>
                      <a:pt x="0" y="6"/>
                      <a:pt x="0" y="7"/>
                      <a:pt x="0" y="7"/>
                    </a:cubicBezTo>
                    <a:cubicBezTo>
                      <a:pt x="1" y="7"/>
                      <a:pt x="1" y="6"/>
                      <a:pt x="2" y="6"/>
                    </a:cubicBezTo>
                    <a:cubicBezTo>
                      <a:pt x="1" y="7"/>
                      <a:pt x="1" y="7"/>
                      <a:pt x="1" y="7"/>
                    </a:cubicBezTo>
                    <a:cubicBezTo>
                      <a:pt x="5" y="7"/>
                      <a:pt x="5" y="7"/>
                      <a:pt x="5" y="7"/>
                    </a:cubicBezTo>
                    <a:cubicBezTo>
                      <a:pt x="6" y="7"/>
                      <a:pt x="6" y="7"/>
                      <a:pt x="6" y="7"/>
                    </a:cubicBezTo>
                    <a:cubicBezTo>
                      <a:pt x="6" y="8"/>
                      <a:pt x="6" y="8"/>
                      <a:pt x="6" y="8"/>
                    </a:cubicBezTo>
                    <a:cubicBezTo>
                      <a:pt x="6" y="8"/>
                      <a:pt x="6" y="8"/>
                      <a:pt x="6" y="8"/>
                    </a:cubicBezTo>
                    <a:cubicBezTo>
                      <a:pt x="6" y="8"/>
                      <a:pt x="6" y="8"/>
                      <a:pt x="6" y="8"/>
                    </a:cubicBezTo>
                    <a:cubicBezTo>
                      <a:pt x="6" y="8"/>
                      <a:pt x="6" y="8"/>
                      <a:pt x="6" y="8"/>
                    </a:cubicBezTo>
                    <a:cubicBezTo>
                      <a:pt x="7" y="8"/>
                      <a:pt x="7" y="8"/>
                      <a:pt x="7" y="8"/>
                    </a:cubicBezTo>
                    <a:cubicBezTo>
                      <a:pt x="7" y="8"/>
                      <a:pt x="7" y="8"/>
                      <a:pt x="7" y="8"/>
                    </a:cubicBezTo>
                    <a:cubicBezTo>
                      <a:pt x="7" y="8"/>
                      <a:pt x="7" y="8"/>
                      <a:pt x="7" y="8"/>
                    </a:cubicBezTo>
                    <a:cubicBezTo>
                      <a:pt x="7" y="8"/>
                      <a:pt x="7" y="8"/>
                      <a:pt x="7" y="8"/>
                    </a:cubicBezTo>
                    <a:cubicBezTo>
                      <a:pt x="8" y="8"/>
                      <a:pt x="8" y="8"/>
                      <a:pt x="8" y="8"/>
                    </a:cubicBezTo>
                    <a:cubicBezTo>
                      <a:pt x="8" y="7"/>
                      <a:pt x="9" y="7"/>
                      <a:pt x="9" y="6"/>
                    </a:cubicBezTo>
                    <a:cubicBezTo>
                      <a:pt x="10" y="6"/>
                      <a:pt x="10" y="6"/>
                      <a:pt x="10" y="6"/>
                    </a:cubicBezTo>
                    <a:cubicBezTo>
                      <a:pt x="10" y="6"/>
                      <a:pt x="10" y="6"/>
                      <a:pt x="10" y="6"/>
                    </a:cubicBezTo>
                    <a:cubicBezTo>
                      <a:pt x="10" y="6"/>
                      <a:pt x="11" y="5"/>
                      <a:pt x="10" y="5"/>
                    </a:cubicBezTo>
                    <a:cubicBezTo>
                      <a:pt x="10" y="5"/>
                      <a:pt x="8" y="4"/>
                      <a:pt x="8" y="4"/>
                    </a:cubicBezTo>
                    <a:cubicBezTo>
                      <a:pt x="8" y="4"/>
                      <a:pt x="8" y="4"/>
                      <a:pt x="8" y="4"/>
                    </a:cubicBezTo>
                    <a:cubicBezTo>
                      <a:pt x="7" y="5"/>
                      <a:pt x="7" y="5"/>
                      <a:pt x="6" y="5"/>
                    </a:cubicBezTo>
                    <a:cubicBezTo>
                      <a:pt x="6" y="5"/>
                      <a:pt x="4" y="4"/>
                      <a:pt x="4" y="4"/>
                    </a:cubicBezTo>
                    <a:cubicBezTo>
                      <a:pt x="4" y="3"/>
                      <a:pt x="4" y="3"/>
                      <a:pt x="4" y="3"/>
                    </a:cubicBezTo>
                    <a:cubicBezTo>
                      <a:pt x="5" y="3"/>
                      <a:pt x="6" y="2"/>
                      <a:pt x="6" y="1"/>
                    </a:cubicBezTo>
                    <a:cubicBezTo>
                      <a:pt x="5" y="1"/>
                      <a:pt x="5" y="1"/>
                      <a:pt x="5" y="1"/>
                    </a:cubicBezTo>
                    <a:cubicBezTo>
                      <a:pt x="5" y="1"/>
                      <a:pt x="5" y="1"/>
                      <a:pt x="5" y="2"/>
                    </a:cubicBezTo>
                    <a:cubicBezTo>
                      <a:pt x="5" y="2"/>
                      <a:pt x="5" y="2"/>
                      <a:pt x="4" y="2"/>
                    </a:cubicBezTo>
                    <a:cubicBezTo>
                      <a:pt x="4" y="2"/>
                      <a:pt x="4" y="2"/>
                      <a:pt x="4" y="2"/>
                    </a:cubicBezTo>
                    <a:cubicBezTo>
                      <a:pt x="4" y="1"/>
                      <a:pt x="4" y="1"/>
                      <a:pt x="4" y="1"/>
                    </a:cubicBezTo>
                    <a:cubicBezTo>
                      <a:pt x="4" y="1"/>
                      <a:pt x="4" y="0"/>
                      <a:pt x="3" y="0"/>
                    </a:cubicBezTo>
                    <a:cubicBezTo>
                      <a:pt x="3" y="0"/>
                      <a:pt x="3" y="0"/>
                      <a:pt x="3"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7" name="ïṥļíḑè"/>
              <p:cNvSpPr/>
              <p:nvPr/>
            </p:nvSpPr>
            <p:spPr bwMode="auto">
              <a:xfrm>
                <a:off x="4400551" y="1235075"/>
                <a:ext cx="46038" cy="36513"/>
              </a:xfrm>
              <a:custGeom>
                <a:avLst/>
                <a:gdLst/>
                <a:ahLst/>
                <a:cxnLst>
                  <a:cxn ang="0">
                    <a:pos x="4" y="0"/>
                  </a:cxn>
                  <a:cxn ang="0">
                    <a:pos x="4" y="0"/>
                  </a:cxn>
                  <a:cxn ang="0">
                    <a:pos x="3" y="1"/>
                  </a:cxn>
                  <a:cxn ang="0">
                    <a:pos x="2" y="1"/>
                  </a:cxn>
                  <a:cxn ang="0">
                    <a:pos x="2" y="2"/>
                  </a:cxn>
                  <a:cxn ang="0">
                    <a:pos x="2" y="2"/>
                  </a:cxn>
                  <a:cxn ang="0">
                    <a:pos x="1" y="2"/>
                  </a:cxn>
                  <a:cxn ang="0">
                    <a:pos x="0" y="3"/>
                  </a:cxn>
                  <a:cxn ang="0">
                    <a:pos x="0" y="3"/>
                  </a:cxn>
                  <a:cxn ang="0">
                    <a:pos x="1" y="3"/>
                  </a:cxn>
                  <a:cxn ang="0">
                    <a:pos x="1" y="3"/>
                  </a:cxn>
                  <a:cxn ang="0">
                    <a:pos x="1" y="3"/>
                  </a:cxn>
                  <a:cxn ang="0">
                    <a:pos x="2" y="3"/>
                  </a:cxn>
                  <a:cxn ang="0">
                    <a:pos x="0" y="4"/>
                  </a:cxn>
                  <a:cxn ang="0">
                    <a:pos x="1" y="4"/>
                  </a:cxn>
                  <a:cxn ang="0">
                    <a:pos x="2" y="4"/>
                  </a:cxn>
                  <a:cxn ang="0">
                    <a:pos x="3" y="3"/>
                  </a:cxn>
                  <a:cxn ang="0">
                    <a:pos x="4" y="2"/>
                  </a:cxn>
                  <a:cxn ang="0">
                    <a:pos x="4" y="1"/>
                  </a:cxn>
                  <a:cxn ang="0">
                    <a:pos x="4" y="1"/>
                  </a:cxn>
                  <a:cxn ang="0">
                    <a:pos x="4" y="1"/>
                  </a:cxn>
                  <a:cxn ang="0">
                    <a:pos x="4" y="1"/>
                  </a:cxn>
                  <a:cxn ang="0">
                    <a:pos x="5" y="0"/>
                  </a:cxn>
                  <a:cxn ang="0">
                    <a:pos x="5" y="0"/>
                  </a:cxn>
                  <a:cxn ang="0">
                    <a:pos x="4" y="0"/>
                  </a:cxn>
                </a:cxnLst>
                <a:rect l="0" t="0" r="r" b="b"/>
                <a:pathLst>
                  <a:path w="5" h="4">
                    <a:moveTo>
                      <a:pt x="4" y="0"/>
                    </a:moveTo>
                    <a:cubicBezTo>
                      <a:pt x="4" y="0"/>
                      <a:pt x="4" y="0"/>
                      <a:pt x="4" y="0"/>
                    </a:cubicBezTo>
                    <a:cubicBezTo>
                      <a:pt x="3" y="1"/>
                      <a:pt x="3" y="1"/>
                      <a:pt x="3" y="1"/>
                    </a:cubicBezTo>
                    <a:cubicBezTo>
                      <a:pt x="2" y="1"/>
                      <a:pt x="2" y="1"/>
                      <a:pt x="2" y="1"/>
                    </a:cubicBezTo>
                    <a:cubicBezTo>
                      <a:pt x="2" y="2"/>
                      <a:pt x="2" y="2"/>
                      <a:pt x="2" y="2"/>
                    </a:cubicBezTo>
                    <a:cubicBezTo>
                      <a:pt x="2" y="2"/>
                      <a:pt x="2" y="2"/>
                      <a:pt x="2" y="2"/>
                    </a:cubicBezTo>
                    <a:cubicBezTo>
                      <a:pt x="1" y="2"/>
                      <a:pt x="1" y="2"/>
                      <a:pt x="1" y="2"/>
                    </a:cubicBezTo>
                    <a:cubicBezTo>
                      <a:pt x="0" y="3"/>
                      <a:pt x="0" y="3"/>
                      <a:pt x="0" y="3"/>
                    </a:cubicBezTo>
                    <a:cubicBezTo>
                      <a:pt x="0" y="3"/>
                      <a:pt x="0" y="3"/>
                      <a:pt x="0" y="3"/>
                    </a:cubicBezTo>
                    <a:cubicBezTo>
                      <a:pt x="0" y="3"/>
                      <a:pt x="0" y="3"/>
                      <a:pt x="1" y="3"/>
                    </a:cubicBezTo>
                    <a:cubicBezTo>
                      <a:pt x="1" y="3"/>
                      <a:pt x="1" y="3"/>
                      <a:pt x="1" y="3"/>
                    </a:cubicBezTo>
                    <a:cubicBezTo>
                      <a:pt x="1" y="3"/>
                      <a:pt x="1" y="3"/>
                      <a:pt x="1" y="3"/>
                    </a:cubicBezTo>
                    <a:cubicBezTo>
                      <a:pt x="2" y="3"/>
                      <a:pt x="2" y="3"/>
                      <a:pt x="2" y="3"/>
                    </a:cubicBezTo>
                    <a:cubicBezTo>
                      <a:pt x="2" y="3"/>
                      <a:pt x="2" y="3"/>
                      <a:pt x="0" y="4"/>
                    </a:cubicBezTo>
                    <a:cubicBezTo>
                      <a:pt x="1" y="4"/>
                      <a:pt x="1" y="4"/>
                      <a:pt x="1" y="4"/>
                    </a:cubicBezTo>
                    <a:cubicBezTo>
                      <a:pt x="2" y="4"/>
                      <a:pt x="2" y="4"/>
                      <a:pt x="2" y="4"/>
                    </a:cubicBezTo>
                    <a:cubicBezTo>
                      <a:pt x="3" y="3"/>
                      <a:pt x="3" y="3"/>
                      <a:pt x="3" y="3"/>
                    </a:cubicBezTo>
                    <a:cubicBezTo>
                      <a:pt x="3" y="3"/>
                      <a:pt x="4" y="3"/>
                      <a:pt x="4" y="2"/>
                    </a:cubicBezTo>
                    <a:cubicBezTo>
                      <a:pt x="4" y="1"/>
                      <a:pt x="4" y="1"/>
                      <a:pt x="4" y="1"/>
                    </a:cubicBezTo>
                    <a:cubicBezTo>
                      <a:pt x="4" y="1"/>
                      <a:pt x="4" y="1"/>
                      <a:pt x="4" y="1"/>
                    </a:cubicBezTo>
                    <a:cubicBezTo>
                      <a:pt x="4" y="1"/>
                      <a:pt x="4" y="1"/>
                      <a:pt x="4" y="1"/>
                    </a:cubicBezTo>
                    <a:cubicBezTo>
                      <a:pt x="4" y="1"/>
                      <a:pt x="4" y="1"/>
                      <a:pt x="4" y="1"/>
                    </a:cubicBezTo>
                    <a:cubicBezTo>
                      <a:pt x="4" y="1"/>
                      <a:pt x="4" y="1"/>
                      <a:pt x="5" y="0"/>
                    </a:cubicBezTo>
                    <a:cubicBezTo>
                      <a:pt x="5" y="0"/>
                      <a:pt x="5" y="0"/>
                      <a:pt x="5" y="0"/>
                    </a:cubicBezTo>
                    <a:cubicBezTo>
                      <a:pt x="5" y="0"/>
                      <a:pt x="5" y="0"/>
                      <a:pt x="4"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8" name="ïSlîḑè"/>
              <p:cNvSpPr/>
              <p:nvPr/>
            </p:nvSpPr>
            <p:spPr bwMode="auto">
              <a:xfrm>
                <a:off x="4427538" y="1252538"/>
                <a:ext cx="28575" cy="19050"/>
              </a:xfrm>
              <a:custGeom>
                <a:avLst/>
                <a:gdLst/>
                <a:ahLst/>
                <a:cxnLst>
                  <a:cxn ang="0">
                    <a:pos x="12" y="0"/>
                  </a:cxn>
                  <a:cxn ang="0">
                    <a:pos x="12" y="0"/>
                  </a:cxn>
                  <a:cxn ang="0">
                    <a:pos x="6" y="6"/>
                  </a:cxn>
                  <a:cxn ang="0">
                    <a:pos x="0" y="12"/>
                  </a:cxn>
                  <a:cxn ang="0">
                    <a:pos x="0" y="12"/>
                  </a:cxn>
                  <a:cxn ang="0">
                    <a:pos x="0" y="12"/>
                  </a:cxn>
                  <a:cxn ang="0">
                    <a:pos x="6" y="12"/>
                  </a:cxn>
                  <a:cxn ang="0">
                    <a:pos x="12" y="12"/>
                  </a:cxn>
                  <a:cxn ang="0">
                    <a:pos x="18" y="6"/>
                  </a:cxn>
                  <a:cxn ang="0">
                    <a:pos x="12" y="6"/>
                  </a:cxn>
                  <a:cxn ang="0">
                    <a:pos x="12" y="6"/>
                  </a:cxn>
                  <a:cxn ang="0">
                    <a:pos x="12" y="0"/>
                  </a:cxn>
                </a:cxnLst>
                <a:rect l="0" t="0" r="r" b="b"/>
                <a:pathLst>
                  <a:path w="18" h="12">
                    <a:moveTo>
                      <a:pt x="12" y="0"/>
                    </a:moveTo>
                    <a:lnTo>
                      <a:pt x="12" y="0"/>
                    </a:lnTo>
                    <a:lnTo>
                      <a:pt x="6" y="6"/>
                    </a:lnTo>
                    <a:lnTo>
                      <a:pt x="0" y="12"/>
                    </a:lnTo>
                    <a:lnTo>
                      <a:pt x="0" y="12"/>
                    </a:lnTo>
                    <a:lnTo>
                      <a:pt x="0" y="12"/>
                    </a:lnTo>
                    <a:lnTo>
                      <a:pt x="6" y="12"/>
                    </a:lnTo>
                    <a:lnTo>
                      <a:pt x="12" y="12"/>
                    </a:lnTo>
                    <a:lnTo>
                      <a:pt x="18" y="6"/>
                    </a:lnTo>
                    <a:lnTo>
                      <a:pt x="12" y="6"/>
                    </a:lnTo>
                    <a:lnTo>
                      <a:pt x="12" y="6"/>
                    </a:lnTo>
                    <a:lnTo>
                      <a:pt x="12"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09" name="ïS1íḓé"/>
              <p:cNvSpPr/>
              <p:nvPr/>
            </p:nvSpPr>
            <p:spPr bwMode="auto">
              <a:xfrm>
                <a:off x="4427538" y="1252538"/>
                <a:ext cx="28575" cy="19050"/>
              </a:xfrm>
              <a:custGeom>
                <a:avLst/>
                <a:gdLst/>
                <a:ahLst/>
                <a:cxnLst>
                  <a:cxn ang="0">
                    <a:pos x="12" y="0"/>
                  </a:cxn>
                  <a:cxn ang="0">
                    <a:pos x="12" y="0"/>
                  </a:cxn>
                  <a:cxn ang="0">
                    <a:pos x="6" y="6"/>
                  </a:cxn>
                  <a:cxn ang="0">
                    <a:pos x="0" y="12"/>
                  </a:cxn>
                  <a:cxn ang="0">
                    <a:pos x="0" y="12"/>
                  </a:cxn>
                  <a:cxn ang="0">
                    <a:pos x="0" y="12"/>
                  </a:cxn>
                  <a:cxn ang="0">
                    <a:pos x="6" y="12"/>
                  </a:cxn>
                  <a:cxn ang="0">
                    <a:pos x="12" y="12"/>
                  </a:cxn>
                  <a:cxn ang="0">
                    <a:pos x="18" y="6"/>
                  </a:cxn>
                  <a:cxn ang="0">
                    <a:pos x="12" y="6"/>
                  </a:cxn>
                  <a:cxn ang="0">
                    <a:pos x="12" y="6"/>
                  </a:cxn>
                  <a:cxn ang="0">
                    <a:pos x="12" y="0"/>
                  </a:cxn>
                </a:cxnLst>
                <a:rect l="0" t="0" r="r" b="b"/>
                <a:pathLst>
                  <a:path w="18" h="12">
                    <a:moveTo>
                      <a:pt x="12" y="0"/>
                    </a:moveTo>
                    <a:lnTo>
                      <a:pt x="12" y="0"/>
                    </a:lnTo>
                    <a:lnTo>
                      <a:pt x="6" y="6"/>
                    </a:lnTo>
                    <a:lnTo>
                      <a:pt x="0" y="12"/>
                    </a:lnTo>
                    <a:lnTo>
                      <a:pt x="0" y="12"/>
                    </a:lnTo>
                    <a:lnTo>
                      <a:pt x="0" y="12"/>
                    </a:lnTo>
                    <a:lnTo>
                      <a:pt x="6" y="12"/>
                    </a:lnTo>
                    <a:lnTo>
                      <a:pt x="12" y="12"/>
                    </a:lnTo>
                    <a:lnTo>
                      <a:pt x="18" y="6"/>
                    </a:lnTo>
                    <a:lnTo>
                      <a:pt x="12" y="6"/>
                    </a:lnTo>
                    <a:lnTo>
                      <a:pt x="12" y="6"/>
                    </a:lnTo>
                    <a:lnTo>
                      <a:pt x="12"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0" name="îs1ïḋè"/>
              <p:cNvSpPr/>
              <p:nvPr/>
            </p:nvSpPr>
            <p:spPr bwMode="auto">
              <a:xfrm>
                <a:off x="4475163" y="1225550"/>
                <a:ext cx="17463" cy="9525"/>
              </a:xfrm>
              <a:custGeom>
                <a:avLst/>
                <a:gdLst/>
                <a:ahLst/>
                <a:cxnLst>
                  <a:cxn ang="0">
                    <a:pos x="1" y="0"/>
                  </a:cxn>
                  <a:cxn ang="0">
                    <a:pos x="0" y="1"/>
                  </a:cxn>
                  <a:cxn ang="0">
                    <a:pos x="0" y="1"/>
                  </a:cxn>
                  <a:cxn ang="0">
                    <a:pos x="0" y="1"/>
                  </a:cxn>
                  <a:cxn ang="0">
                    <a:pos x="0" y="1"/>
                  </a:cxn>
                  <a:cxn ang="0">
                    <a:pos x="1" y="1"/>
                  </a:cxn>
                  <a:cxn ang="0">
                    <a:pos x="1" y="0"/>
                  </a:cxn>
                </a:cxnLst>
                <a:rect l="0" t="0" r="r" b="b"/>
                <a:pathLst>
                  <a:path w="2" h="1">
                    <a:moveTo>
                      <a:pt x="1" y="0"/>
                    </a:move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2" y="0"/>
                      <a:pt x="2"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1" name="îṥ1ïdê"/>
              <p:cNvSpPr/>
              <p:nvPr/>
            </p:nvSpPr>
            <p:spPr bwMode="auto">
              <a:xfrm>
                <a:off x="4419601" y="1384300"/>
                <a:ext cx="36513" cy="17463"/>
              </a:xfrm>
              <a:custGeom>
                <a:avLst/>
                <a:gdLst/>
                <a:ahLst/>
                <a:cxnLst>
                  <a:cxn ang="0">
                    <a:pos x="1" y="0"/>
                  </a:cxn>
                  <a:cxn ang="0">
                    <a:pos x="0" y="0"/>
                  </a:cxn>
                  <a:cxn ang="0">
                    <a:pos x="0" y="1"/>
                  </a:cxn>
                  <a:cxn ang="0">
                    <a:pos x="0" y="2"/>
                  </a:cxn>
                  <a:cxn ang="0">
                    <a:pos x="0" y="2"/>
                  </a:cxn>
                  <a:cxn ang="0">
                    <a:pos x="0" y="2"/>
                  </a:cxn>
                  <a:cxn ang="0">
                    <a:pos x="1" y="2"/>
                  </a:cxn>
                  <a:cxn ang="0">
                    <a:pos x="1" y="2"/>
                  </a:cxn>
                  <a:cxn ang="0">
                    <a:pos x="1" y="2"/>
                  </a:cxn>
                  <a:cxn ang="0">
                    <a:pos x="2" y="2"/>
                  </a:cxn>
                  <a:cxn ang="0">
                    <a:pos x="3" y="2"/>
                  </a:cxn>
                  <a:cxn ang="0">
                    <a:pos x="2" y="0"/>
                  </a:cxn>
                  <a:cxn ang="0">
                    <a:pos x="1" y="0"/>
                  </a:cxn>
                </a:cxnLst>
                <a:rect l="0" t="0" r="r" b="b"/>
                <a:pathLst>
                  <a:path w="4" h="2">
                    <a:moveTo>
                      <a:pt x="1" y="0"/>
                    </a:moveTo>
                    <a:cubicBezTo>
                      <a:pt x="0" y="0"/>
                      <a:pt x="0" y="0"/>
                      <a:pt x="0" y="0"/>
                    </a:cubicBezTo>
                    <a:cubicBezTo>
                      <a:pt x="0" y="1"/>
                      <a:pt x="0" y="1"/>
                      <a:pt x="0" y="1"/>
                    </a:cubicBezTo>
                    <a:cubicBezTo>
                      <a:pt x="0" y="2"/>
                      <a:pt x="0" y="2"/>
                      <a:pt x="0" y="2"/>
                    </a:cubicBezTo>
                    <a:cubicBezTo>
                      <a:pt x="0" y="2"/>
                      <a:pt x="0" y="2"/>
                      <a:pt x="0" y="2"/>
                    </a:cubicBezTo>
                    <a:cubicBezTo>
                      <a:pt x="0" y="2"/>
                      <a:pt x="0" y="2"/>
                      <a:pt x="0" y="2"/>
                    </a:cubicBezTo>
                    <a:cubicBezTo>
                      <a:pt x="0" y="2"/>
                      <a:pt x="1" y="2"/>
                      <a:pt x="1" y="2"/>
                    </a:cubicBezTo>
                    <a:cubicBezTo>
                      <a:pt x="1" y="2"/>
                      <a:pt x="1" y="2"/>
                      <a:pt x="1" y="2"/>
                    </a:cubicBezTo>
                    <a:cubicBezTo>
                      <a:pt x="1" y="2"/>
                      <a:pt x="1" y="2"/>
                      <a:pt x="1" y="2"/>
                    </a:cubicBezTo>
                    <a:cubicBezTo>
                      <a:pt x="2" y="2"/>
                      <a:pt x="2" y="2"/>
                      <a:pt x="2" y="2"/>
                    </a:cubicBezTo>
                    <a:cubicBezTo>
                      <a:pt x="3" y="2"/>
                      <a:pt x="3" y="2"/>
                      <a:pt x="3" y="2"/>
                    </a:cubicBezTo>
                    <a:cubicBezTo>
                      <a:pt x="3" y="2"/>
                      <a:pt x="4" y="0"/>
                      <a:pt x="2" y="0"/>
                    </a:cubicBezTo>
                    <a:cubicBezTo>
                      <a:pt x="2"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2" name="ïŝľiḍé"/>
              <p:cNvSpPr/>
              <p:nvPr/>
            </p:nvSpPr>
            <p:spPr bwMode="auto">
              <a:xfrm>
                <a:off x="4427538" y="1187450"/>
                <a:ext cx="315913" cy="139700"/>
              </a:xfrm>
              <a:custGeom>
                <a:avLst/>
                <a:gdLst/>
                <a:ahLst/>
                <a:cxnLst>
                  <a:cxn ang="0">
                    <a:pos x="25" y="1"/>
                  </a:cxn>
                  <a:cxn ang="0">
                    <a:pos x="25" y="0"/>
                  </a:cxn>
                  <a:cxn ang="0">
                    <a:pos x="23" y="0"/>
                  </a:cxn>
                  <a:cxn ang="0">
                    <a:pos x="22" y="0"/>
                  </a:cxn>
                  <a:cxn ang="0">
                    <a:pos x="19" y="2"/>
                  </a:cxn>
                  <a:cxn ang="0">
                    <a:pos x="17" y="1"/>
                  </a:cxn>
                  <a:cxn ang="0">
                    <a:pos x="16" y="2"/>
                  </a:cxn>
                  <a:cxn ang="0">
                    <a:pos x="17" y="2"/>
                  </a:cxn>
                  <a:cxn ang="0">
                    <a:pos x="16" y="3"/>
                  </a:cxn>
                  <a:cxn ang="0">
                    <a:pos x="14" y="4"/>
                  </a:cxn>
                  <a:cxn ang="0">
                    <a:pos x="16" y="5"/>
                  </a:cxn>
                  <a:cxn ang="0">
                    <a:pos x="19" y="5"/>
                  </a:cxn>
                  <a:cxn ang="0">
                    <a:pos x="15" y="7"/>
                  </a:cxn>
                  <a:cxn ang="0">
                    <a:pos x="15" y="5"/>
                  </a:cxn>
                  <a:cxn ang="0">
                    <a:pos x="14" y="5"/>
                  </a:cxn>
                  <a:cxn ang="0">
                    <a:pos x="14" y="5"/>
                  </a:cxn>
                  <a:cxn ang="0">
                    <a:pos x="11" y="8"/>
                  </a:cxn>
                  <a:cxn ang="0">
                    <a:pos x="10" y="8"/>
                  </a:cxn>
                  <a:cxn ang="0">
                    <a:pos x="6" y="10"/>
                  </a:cxn>
                  <a:cxn ang="0">
                    <a:pos x="9" y="9"/>
                  </a:cxn>
                  <a:cxn ang="0">
                    <a:pos x="6" y="11"/>
                  </a:cxn>
                  <a:cxn ang="0">
                    <a:pos x="8" y="11"/>
                  </a:cxn>
                  <a:cxn ang="0">
                    <a:pos x="5" y="10"/>
                  </a:cxn>
                  <a:cxn ang="0">
                    <a:pos x="2" y="12"/>
                  </a:cxn>
                  <a:cxn ang="0">
                    <a:pos x="1" y="13"/>
                  </a:cxn>
                  <a:cxn ang="0">
                    <a:pos x="2" y="13"/>
                  </a:cxn>
                  <a:cxn ang="0">
                    <a:pos x="4" y="13"/>
                  </a:cxn>
                  <a:cxn ang="0">
                    <a:pos x="6" y="14"/>
                  </a:cxn>
                  <a:cxn ang="0">
                    <a:pos x="9" y="13"/>
                  </a:cxn>
                  <a:cxn ang="0">
                    <a:pos x="8" y="13"/>
                  </a:cxn>
                  <a:cxn ang="0">
                    <a:pos x="7" y="12"/>
                  </a:cxn>
                  <a:cxn ang="0">
                    <a:pos x="9" y="12"/>
                  </a:cxn>
                  <a:cxn ang="0">
                    <a:pos x="15" y="10"/>
                  </a:cxn>
                  <a:cxn ang="0">
                    <a:pos x="16" y="10"/>
                  </a:cxn>
                  <a:cxn ang="0">
                    <a:pos x="17" y="8"/>
                  </a:cxn>
                  <a:cxn ang="0">
                    <a:pos x="17" y="8"/>
                  </a:cxn>
                  <a:cxn ang="0">
                    <a:pos x="19" y="8"/>
                  </a:cxn>
                  <a:cxn ang="0">
                    <a:pos x="20" y="8"/>
                  </a:cxn>
                  <a:cxn ang="0">
                    <a:pos x="22" y="7"/>
                  </a:cxn>
                  <a:cxn ang="0">
                    <a:pos x="29" y="4"/>
                  </a:cxn>
                  <a:cxn ang="0">
                    <a:pos x="28" y="4"/>
                  </a:cxn>
                  <a:cxn ang="0">
                    <a:pos x="28" y="3"/>
                  </a:cxn>
                  <a:cxn ang="0">
                    <a:pos x="33" y="2"/>
                  </a:cxn>
                  <a:cxn ang="0">
                    <a:pos x="32" y="1"/>
                  </a:cxn>
                  <a:cxn ang="0">
                    <a:pos x="32" y="1"/>
                  </a:cxn>
                  <a:cxn ang="0">
                    <a:pos x="30" y="0"/>
                  </a:cxn>
                  <a:cxn ang="0">
                    <a:pos x="28" y="1"/>
                  </a:cxn>
                </a:cxnLst>
                <a:rect l="0" t="0" r="r" b="b"/>
                <a:pathLst>
                  <a:path w="34" h="15">
                    <a:moveTo>
                      <a:pt x="27" y="0"/>
                    </a:moveTo>
                    <a:cubicBezTo>
                      <a:pt x="27" y="0"/>
                      <a:pt x="27" y="0"/>
                      <a:pt x="26" y="1"/>
                    </a:cubicBezTo>
                    <a:cubicBezTo>
                      <a:pt x="25" y="1"/>
                      <a:pt x="25" y="1"/>
                      <a:pt x="25" y="1"/>
                    </a:cubicBezTo>
                    <a:cubicBezTo>
                      <a:pt x="26" y="0"/>
                      <a:pt x="26" y="0"/>
                      <a:pt x="26" y="0"/>
                    </a:cubicBezTo>
                    <a:cubicBezTo>
                      <a:pt x="26" y="0"/>
                      <a:pt x="26" y="0"/>
                      <a:pt x="26" y="0"/>
                    </a:cubicBezTo>
                    <a:cubicBezTo>
                      <a:pt x="26" y="0"/>
                      <a:pt x="25" y="0"/>
                      <a:pt x="25" y="0"/>
                    </a:cubicBezTo>
                    <a:cubicBezTo>
                      <a:pt x="25" y="0"/>
                      <a:pt x="25" y="0"/>
                      <a:pt x="25" y="0"/>
                    </a:cubicBezTo>
                    <a:cubicBezTo>
                      <a:pt x="24" y="0"/>
                      <a:pt x="24" y="0"/>
                      <a:pt x="24" y="0"/>
                    </a:cubicBezTo>
                    <a:cubicBezTo>
                      <a:pt x="23" y="0"/>
                      <a:pt x="23" y="0"/>
                      <a:pt x="23" y="0"/>
                    </a:cubicBezTo>
                    <a:cubicBezTo>
                      <a:pt x="23" y="0"/>
                      <a:pt x="23" y="0"/>
                      <a:pt x="23" y="0"/>
                    </a:cubicBezTo>
                    <a:cubicBezTo>
                      <a:pt x="23" y="1"/>
                      <a:pt x="22" y="1"/>
                      <a:pt x="22" y="2"/>
                    </a:cubicBezTo>
                    <a:cubicBezTo>
                      <a:pt x="21" y="1"/>
                      <a:pt x="21" y="1"/>
                      <a:pt x="22" y="0"/>
                    </a:cubicBezTo>
                    <a:cubicBezTo>
                      <a:pt x="22" y="0"/>
                      <a:pt x="21" y="0"/>
                      <a:pt x="21" y="0"/>
                    </a:cubicBezTo>
                    <a:cubicBezTo>
                      <a:pt x="21" y="0"/>
                      <a:pt x="21" y="1"/>
                      <a:pt x="20" y="1"/>
                    </a:cubicBezTo>
                    <a:cubicBezTo>
                      <a:pt x="20" y="1"/>
                      <a:pt x="20" y="2"/>
                      <a:pt x="19" y="2"/>
                    </a:cubicBezTo>
                    <a:cubicBezTo>
                      <a:pt x="19" y="2"/>
                      <a:pt x="19" y="2"/>
                      <a:pt x="19" y="2"/>
                    </a:cubicBezTo>
                    <a:cubicBezTo>
                      <a:pt x="19" y="1"/>
                      <a:pt x="19" y="1"/>
                      <a:pt x="19" y="1"/>
                    </a:cubicBezTo>
                    <a:cubicBezTo>
                      <a:pt x="19" y="1"/>
                      <a:pt x="18" y="1"/>
                      <a:pt x="17" y="1"/>
                    </a:cubicBezTo>
                    <a:cubicBezTo>
                      <a:pt x="17" y="1"/>
                      <a:pt x="17" y="1"/>
                      <a:pt x="17" y="1"/>
                    </a:cubicBezTo>
                    <a:cubicBezTo>
                      <a:pt x="16" y="1"/>
                      <a:pt x="16" y="2"/>
                      <a:pt x="15" y="2"/>
                    </a:cubicBezTo>
                    <a:cubicBezTo>
                      <a:pt x="15" y="2"/>
                      <a:pt x="15" y="2"/>
                      <a:pt x="16" y="2"/>
                    </a:cubicBezTo>
                    <a:cubicBezTo>
                      <a:pt x="16" y="2"/>
                      <a:pt x="16" y="2"/>
                      <a:pt x="16" y="2"/>
                    </a:cubicBezTo>
                    <a:cubicBezTo>
                      <a:pt x="15" y="2"/>
                      <a:pt x="15" y="2"/>
                      <a:pt x="15" y="2"/>
                    </a:cubicBezTo>
                    <a:cubicBezTo>
                      <a:pt x="16" y="2"/>
                      <a:pt x="16" y="2"/>
                      <a:pt x="17" y="2"/>
                    </a:cubicBezTo>
                    <a:cubicBezTo>
                      <a:pt x="15" y="3"/>
                      <a:pt x="15" y="3"/>
                      <a:pt x="15" y="3"/>
                    </a:cubicBezTo>
                    <a:cubicBezTo>
                      <a:pt x="15" y="3"/>
                      <a:pt x="15" y="3"/>
                      <a:pt x="15" y="3"/>
                    </a:cubicBezTo>
                    <a:cubicBezTo>
                      <a:pt x="16" y="3"/>
                      <a:pt x="16" y="3"/>
                      <a:pt x="16" y="3"/>
                    </a:cubicBezTo>
                    <a:cubicBezTo>
                      <a:pt x="16" y="3"/>
                      <a:pt x="16" y="3"/>
                      <a:pt x="16" y="3"/>
                    </a:cubicBezTo>
                    <a:cubicBezTo>
                      <a:pt x="17" y="3"/>
                      <a:pt x="17" y="3"/>
                      <a:pt x="17" y="3"/>
                    </a:cubicBezTo>
                    <a:cubicBezTo>
                      <a:pt x="17" y="3"/>
                      <a:pt x="16" y="3"/>
                      <a:pt x="14" y="4"/>
                    </a:cubicBezTo>
                    <a:cubicBezTo>
                      <a:pt x="15" y="5"/>
                      <a:pt x="15" y="5"/>
                      <a:pt x="15" y="5"/>
                    </a:cubicBezTo>
                    <a:cubicBezTo>
                      <a:pt x="16" y="4"/>
                      <a:pt x="16" y="4"/>
                      <a:pt x="16" y="4"/>
                    </a:cubicBezTo>
                    <a:cubicBezTo>
                      <a:pt x="16" y="5"/>
                      <a:pt x="16" y="5"/>
                      <a:pt x="16" y="5"/>
                    </a:cubicBezTo>
                    <a:cubicBezTo>
                      <a:pt x="17" y="5"/>
                      <a:pt x="17" y="5"/>
                      <a:pt x="21" y="3"/>
                    </a:cubicBezTo>
                    <a:cubicBezTo>
                      <a:pt x="22" y="3"/>
                      <a:pt x="22" y="3"/>
                      <a:pt x="22" y="3"/>
                    </a:cubicBezTo>
                    <a:cubicBezTo>
                      <a:pt x="21" y="4"/>
                      <a:pt x="20" y="4"/>
                      <a:pt x="19" y="5"/>
                    </a:cubicBezTo>
                    <a:cubicBezTo>
                      <a:pt x="18" y="5"/>
                      <a:pt x="18" y="5"/>
                      <a:pt x="16" y="5"/>
                    </a:cubicBezTo>
                    <a:cubicBezTo>
                      <a:pt x="16" y="5"/>
                      <a:pt x="16" y="5"/>
                      <a:pt x="15" y="5"/>
                    </a:cubicBezTo>
                    <a:cubicBezTo>
                      <a:pt x="15" y="6"/>
                      <a:pt x="15" y="6"/>
                      <a:pt x="15" y="7"/>
                    </a:cubicBezTo>
                    <a:cubicBezTo>
                      <a:pt x="14" y="6"/>
                      <a:pt x="14" y="6"/>
                      <a:pt x="15" y="5"/>
                    </a:cubicBezTo>
                    <a:cubicBezTo>
                      <a:pt x="15" y="5"/>
                      <a:pt x="15" y="5"/>
                      <a:pt x="15" y="5"/>
                    </a:cubicBezTo>
                    <a:cubicBezTo>
                      <a:pt x="15" y="5"/>
                      <a:pt x="15" y="5"/>
                      <a:pt x="15" y="5"/>
                    </a:cubicBezTo>
                    <a:cubicBezTo>
                      <a:pt x="15" y="5"/>
                      <a:pt x="15" y="5"/>
                      <a:pt x="15" y="5"/>
                    </a:cubicBezTo>
                    <a:cubicBezTo>
                      <a:pt x="15" y="5"/>
                      <a:pt x="15" y="5"/>
                      <a:pt x="15" y="5"/>
                    </a:cubicBezTo>
                    <a:cubicBezTo>
                      <a:pt x="14" y="5"/>
                      <a:pt x="14" y="5"/>
                      <a:pt x="14" y="5"/>
                    </a:cubicBezTo>
                    <a:cubicBezTo>
                      <a:pt x="14" y="5"/>
                      <a:pt x="14" y="5"/>
                      <a:pt x="14" y="5"/>
                    </a:cubicBezTo>
                    <a:cubicBezTo>
                      <a:pt x="14" y="5"/>
                      <a:pt x="14" y="5"/>
                      <a:pt x="14" y="5"/>
                    </a:cubicBezTo>
                    <a:cubicBezTo>
                      <a:pt x="14" y="5"/>
                      <a:pt x="14" y="5"/>
                      <a:pt x="14" y="5"/>
                    </a:cubicBezTo>
                    <a:cubicBezTo>
                      <a:pt x="13" y="5"/>
                      <a:pt x="12" y="5"/>
                      <a:pt x="12" y="6"/>
                    </a:cubicBezTo>
                    <a:cubicBezTo>
                      <a:pt x="12" y="6"/>
                      <a:pt x="12" y="6"/>
                      <a:pt x="12" y="6"/>
                    </a:cubicBezTo>
                    <a:cubicBezTo>
                      <a:pt x="11" y="8"/>
                      <a:pt x="11" y="8"/>
                      <a:pt x="11" y="8"/>
                    </a:cubicBezTo>
                    <a:cubicBezTo>
                      <a:pt x="12" y="8"/>
                      <a:pt x="12" y="8"/>
                      <a:pt x="12" y="8"/>
                    </a:cubicBezTo>
                    <a:cubicBezTo>
                      <a:pt x="12" y="9"/>
                      <a:pt x="11" y="9"/>
                      <a:pt x="11" y="9"/>
                    </a:cubicBezTo>
                    <a:cubicBezTo>
                      <a:pt x="11" y="9"/>
                      <a:pt x="11" y="9"/>
                      <a:pt x="10" y="8"/>
                    </a:cubicBezTo>
                    <a:cubicBezTo>
                      <a:pt x="10" y="8"/>
                      <a:pt x="10" y="8"/>
                      <a:pt x="10" y="8"/>
                    </a:cubicBezTo>
                    <a:cubicBezTo>
                      <a:pt x="9" y="8"/>
                      <a:pt x="8" y="8"/>
                      <a:pt x="6" y="9"/>
                    </a:cubicBezTo>
                    <a:cubicBezTo>
                      <a:pt x="6" y="10"/>
                      <a:pt x="6" y="10"/>
                      <a:pt x="6" y="10"/>
                    </a:cubicBezTo>
                    <a:cubicBezTo>
                      <a:pt x="6" y="10"/>
                      <a:pt x="6" y="10"/>
                      <a:pt x="6" y="10"/>
                    </a:cubicBezTo>
                    <a:cubicBezTo>
                      <a:pt x="7" y="10"/>
                      <a:pt x="7" y="9"/>
                      <a:pt x="8" y="9"/>
                    </a:cubicBezTo>
                    <a:cubicBezTo>
                      <a:pt x="8" y="9"/>
                      <a:pt x="8" y="9"/>
                      <a:pt x="9" y="9"/>
                    </a:cubicBezTo>
                    <a:cubicBezTo>
                      <a:pt x="9" y="9"/>
                      <a:pt x="9" y="9"/>
                      <a:pt x="9" y="9"/>
                    </a:cubicBezTo>
                    <a:cubicBezTo>
                      <a:pt x="8" y="10"/>
                      <a:pt x="8" y="10"/>
                      <a:pt x="6" y="11"/>
                    </a:cubicBezTo>
                    <a:cubicBezTo>
                      <a:pt x="6" y="11"/>
                      <a:pt x="6" y="11"/>
                      <a:pt x="6" y="11"/>
                    </a:cubicBezTo>
                    <a:cubicBezTo>
                      <a:pt x="6" y="11"/>
                      <a:pt x="7" y="11"/>
                      <a:pt x="7" y="11"/>
                    </a:cubicBezTo>
                    <a:cubicBezTo>
                      <a:pt x="8" y="11"/>
                      <a:pt x="9" y="10"/>
                      <a:pt x="9" y="10"/>
                    </a:cubicBezTo>
                    <a:cubicBezTo>
                      <a:pt x="9" y="11"/>
                      <a:pt x="8" y="11"/>
                      <a:pt x="8" y="11"/>
                    </a:cubicBezTo>
                    <a:cubicBezTo>
                      <a:pt x="7" y="12"/>
                      <a:pt x="6" y="12"/>
                      <a:pt x="6" y="12"/>
                    </a:cubicBezTo>
                    <a:cubicBezTo>
                      <a:pt x="5" y="12"/>
                      <a:pt x="6" y="11"/>
                      <a:pt x="6" y="10"/>
                    </a:cubicBezTo>
                    <a:cubicBezTo>
                      <a:pt x="6" y="10"/>
                      <a:pt x="6" y="10"/>
                      <a:pt x="5" y="10"/>
                    </a:cubicBezTo>
                    <a:cubicBezTo>
                      <a:pt x="5" y="10"/>
                      <a:pt x="4" y="11"/>
                      <a:pt x="4" y="11"/>
                    </a:cubicBezTo>
                    <a:cubicBezTo>
                      <a:pt x="4" y="12"/>
                      <a:pt x="4" y="12"/>
                      <a:pt x="3" y="12"/>
                    </a:cubicBezTo>
                    <a:cubicBezTo>
                      <a:pt x="3" y="12"/>
                      <a:pt x="2" y="12"/>
                      <a:pt x="2" y="12"/>
                    </a:cubicBezTo>
                    <a:cubicBezTo>
                      <a:pt x="0" y="13"/>
                      <a:pt x="0" y="13"/>
                      <a:pt x="0" y="13"/>
                    </a:cubicBezTo>
                    <a:cubicBezTo>
                      <a:pt x="0" y="13"/>
                      <a:pt x="0" y="13"/>
                      <a:pt x="0" y="13"/>
                    </a:cubicBezTo>
                    <a:cubicBezTo>
                      <a:pt x="1" y="13"/>
                      <a:pt x="1" y="13"/>
                      <a:pt x="1" y="13"/>
                    </a:cubicBezTo>
                    <a:cubicBezTo>
                      <a:pt x="1" y="13"/>
                      <a:pt x="1" y="13"/>
                      <a:pt x="1" y="13"/>
                    </a:cubicBezTo>
                    <a:cubicBezTo>
                      <a:pt x="1" y="13"/>
                      <a:pt x="1" y="13"/>
                      <a:pt x="1" y="13"/>
                    </a:cubicBezTo>
                    <a:cubicBezTo>
                      <a:pt x="2" y="13"/>
                      <a:pt x="2" y="13"/>
                      <a:pt x="2" y="13"/>
                    </a:cubicBezTo>
                    <a:cubicBezTo>
                      <a:pt x="2" y="14"/>
                      <a:pt x="2" y="14"/>
                      <a:pt x="2" y="14"/>
                    </a:cubicBezTo>
                    <a:cubicBezTo>
                      <a:pt x="2" y="14"/>
                      <a:pt x="2" y="14"/>
                      <a:pt x="3" y="14"/>
                    </a:cubicBezTo>
                    <a:cubicBezTo>
                      <a:pt x="3" y="14"/>
                      <a:pt x="3" y="14"/>
                      <a:pt x="4" y="13"/>
                    </a:cubicBezTo>
                    <a:cubicBezTo>
                      <a:pt x="4" y="14"/>
                      <a:pt x="4" y="14"/>
                      <a:pt x="4" y="14"/>
                    </a:cubicBezTo>
                    <a:cubicBezTo>
                      <a:pt x="5" y="14"/>
                      <a:pt x="5" y="14"/>
                      <a:pt x="5" y="14"/>
                    </a:cubicBezTo>
                    <a:cubicBezTo>
                      <a:pt x="6" y="14"/>
                      <a:pt x="6" y="14"/>
                      <a:pt x="6" y="14"/>
                    </a:cubicBezTo>
                    <a:cubicBezTo>
                      <a:pt x="5" y="15"/>
                      <a:pt x="5" y="15"/>
                      <a:pt x="5" y="15"/>
                    </a:cubicBezTo>
                    <a:cubicBezTo>
                      <a:pt x="7" y="14"/>
                      <a:pt x="7" y="14"/>
                      <a:pt x="8" y="14"/>
                    </a:cubicBezTo>
                    <a:cubicBezTo>
                      <a:pt x="9" y="13"/>
                      <a:pt x="9" y="13"/>
                      <a:pt x="9" y="13"/>
                    </a:cubicBezTo>
                    <a:cubicBezTo>
                      <a:pt x="9" y="13"/>
                      <a:pt x="9" y="13"/>
                      <a:pt x="9" y="13"/>
                    </a:cubicBezTo>
                    <a:cubicBezTo>
                      <a:pt x="8" y="14"/>
                      <a:pt x="8" y="14"/>
                      <a:pt x="8" y="14"/>
                    </a:cubicBezTo>
                    <a:cubicBezTo>
                      <a:pt x="8" y="13"/>
                      <a:pt x="8" y="13"/>
                      <a:pt x="8" y="13"/>
                    </a:cubicBezTo>
                    <a:cubicBezTo>
                      <a:pt x="9" y="13"/>
                      <a:pt x="9" y="13"/>
                      <a:pt x="9" y="13"/>
                    </a:cubicBezTo>
                    <a:cubicBezTo>
                      <a:pt x="8" y="12"/>
                      <a:pt x="8" y="12"/>
                      <a:pt x="8" y="12"/>
                    </a:cubicBezTo>
                    <a:cubicBezTo>
                      <a:pt x="8" y="12"/>
                      <a:pt x="8" y="12"/>
                      <a:pt x="7" y="12"/>
                    </a:cubicBezTo>
                    <a:cubicBezTo>
                      <a:pt x="7" y="12"/>
                      <a:pt x="7" y="12"/>
                      <a:pt x="7" y="12"/>
                    </a:cubicBezTo>
                    <a:cubicBezTo>
                      <a:pt x="8" y="12"/>
                      <a:pt x="8" y="12"/>
                      <a:pt x="8" y="12"/>
                    </a:cubicBezTo>
                    <a:cubicBezTo>
                      <a:pt x="9" y="12"/>
                      <a:pt x="9" y="12"/>
                      <a:pt x="9" y="12"/>
                    </a:cubicBezTo>
                    <a:cubicBezTo>
                      <a:pt x="9" y="12"/>
                      <a:pt x="9" y="12"/>
                      <a:pt x="10" y="12"/>
                    </a:cubicBezTo>
                    <a:cubicBezTo>
                      <a:pt x="10" y="12"/>
                      <a:pt x="10" y="12"/>
                      <a:pt x="10" y="12"/>
                    </a:cubicBezTo>
                    <a:cubicBezTo>
                      <a:pt x="12" y="11"/>
                      <a:pt x="13" y="11"/>
                      <a:pt x="15" y="10"/>
                    </a:cubicBezTo>
                    <a:cubicBezTo>
                      <a:pt x="14" y="10"/>
                      <a:pt x="14" y="10"/>
                      <a:pt x="14" y="10"/>
                    </a:cubicBezTo>
                    <a:cubicBezTo>
                      <a:pt x="15" y="9"/>
                      <a:pt x="15" y="9"/>
                      <a:pt x="15" y="9"/>
                    </a:cubicBezTo>
                    <a:cubicBezTo>
                      <a:pt x="16" y="10"/>
                      <a:pt x="16" y="10"/>
                      <a:pt x="16" y="10"/>
                    </a:cubicBezTo>
                    <a:cubicBezTo>
                      <a:pt x="17" y="9"/>
                      <a:pt x="17" y="9"/>
                      <a:pt x="17" y="9"/>
                    </a:cubicBezTo>
                    <a:cubicBezTo>
                      <a:pt x="16" y="9"/>
                      <a:pt x="16" y="9"/>
                      <a:pt x="16" y="9"/>
                    </a:cubicBezTo>
                    <a:cubicBezTo>
                      <a:pt x="17" y="8"/>
                      <a:pt x="17" y="8"/>
                      <a:pt x="17" y="8"/>
                    </a:cubicBezTo>
                    <a:cubicBezTo>
                      <a:pt x="17" y="8"/>
                      <a:pt x="17" y="8"/>
                      <a:pt x="17" y="8"/>
                    </a:cubicBezTo>
                    <a:cubicBezTo>
                      <a:pt x="16" y="8"/>
                      <a:pt x="16" y="8"/>
                      <a:pt x="16" y="8"/>
                    </a:cubicBezTo>
                    <a:cubicBezTo>
                      <a:pt x="16" y="8"/>
                      <a:pt x="17" y="8"/>
                      <a:pt x="17" y="8"/>
                    </a:cubicBezTo>
                    <a:cubicBezTo>
                      <a:pt x="17" y="8"/>
                      <a:pt x="18" y="8"/>
                      <a:pt x="18" y="8"/>
                    </a:cubicBezTo>
                    <a:cubicBezTo>
                      <a:pt x="18" y="8"/>
                      <a:pt x="18" y="8"/>
                      <a:pt x="19" y="8"/>
                    </a:cubicBezTo>
                    <a:cubicBezTo>
                      <a:pt x="19" y="8"/>
                      <a:pt x="19" y="8"/>
                      <a:pt x="19" y="8"/>
                    </a:cubicBezTo>
                    <a:cubicBezTo>
                      <a:pt x="19" y="7"/>
                      <a:pt x="19" y="7"/>
                      <a:pt x="19" y="7"/>
                    </a:cubicBezTo>
                    <a:cubicBezTo>
                      <a:pt x="20" y="7"/>
                      <a:pt x="20" y="7"/>
                      <a:pt x="20" y="7"/>
                    </a:cubicBezTo>
                    <a:cubicBezTo>
                      <a:pt x="20" y="7"/>
                      <a:pt x="20" y="7"/>
                      <a:pt x="20" y="8"/>
                    </a:cubicBezTo>
                    <a:cubicBezTo>
                      <a:pt x="20" y="8"/>
                      <a:pt x="20" y="8"/>
                      <a:pt x="20" y="8"/>
                    </a:cubicBezTo>
                    <a:cubicBezTo>
                      <a:pt x="20" y="8"/>
                      <a:pt x="20" y="8"/>
                      <a:pt x="21" y="7"/>
                    </a:cubicBezTo>
                    <a:cubicBezTo>
                      <a:pt x="22" y="7"/>
                      <a:pt x="22" y="7"/>
                      <a:pt x="22" y="7"/>
                    </a:cubicBezTo>
                    <a:cubicBezTo>
                      <a:pt x="23" y="6"/>
                      <a:pt x="23" y="6"/>
                      <a:pt x="23" y="6"/>
                    </a:cubicBezTo>
                    <a:cubicBezTo>
                      <a:pt x="25" y="6"/>
                      <a:pt x="29" y="4"/>
                      <a:pt x="29" y="4"/>
                    </a:cubicBezTo>
                    <a:cubicBezTo>
                      <a:pt x="29" y="4"/>
                      <a:pt x="29" y="4"/>
                      <a:pt x="29" y="4"/>
                    </a:cubicBezTo>
                    <a:cubicBezTo>
                      <a:pt x="29" y="4"/>
                      <a:pt x="29" y="4"/>
                      <a:pt x="29" y="4"/>
                    </a:cubicBezTo>
                    <a:cubicBezTo>
                      <a:pt x="28" y="4"/>
                      <a:pt x="28" y="4"/>
                      <a:pt x="28" y="4"/>
                    </a:cubicBezTo>
                    <a:cubicBezTo>
                      <a:pt x="28" y="4"/>
                      <a:pt x="28" y="4"/>
                      <a:pt x="28" y="4"/>
                    </a:cubicBezTo>
                    <a:cubicBezTo>
                      <a:pt x="26" y="4"/>
                      <a:pt x="26" y="4"/>
                      <a:pt x="26" y="4"/>
                    </a:cubicBezTo>
                    <a:cubicBezTo>
                      <a:pt x="27" y="4"/>
                      <a:pt x="27" y="4"/>
                      <a:pt x="27" y="4"/>
                    </a:cubicBezTo>
                    <a:cubicBezTo>
                      <a:pt x="28" y="3"/>
                      <a:pt x="28" y="3"/>
                      <a:pt x="28" y="3"/>
                    </a:cubicBezTo>
                    <a:cubicBezTo>
                      <a:pt x="29" y="3"/>
                      <a:pt x="31" y="3"/>
                      <a:pt x="33" y="3"/>
                    </a:cubicBezTo>
                    <a:cubicBezTo>
                      <a:pt x="34" y="2"/>
                      <a:pt x="34" y="2"/>
                      <a:pt x="34" y="2"/>
                    </a:cubicBezTo>
                    <a:cubicBezTo>
                      <a:pt x="33" y="2"/>
                      <a:pt x="33" y="2"/>
                      <a:pt x="33" y="2"/>
                    </a:cubicBezTo>
                    <a:cubicBezTo>
                      <a:pt x="33" y="2"/>
                      <a:pt x="33" y="2"/>
                      <a:pt x="33" y="2"/>
                    </a:cubicBezTo>
                    <a:cubicBezTo>
                      <a:pt x="33" y="1"/>
                      <a:pt x="33" y="1"/>
                      <a:pt x="33" y="1"/>
                    </a:cubicBezTo>
                    <a:cubicBezTo>
                      <a:pt x="33" y="1"/>
                      <a:pt x="32" y="1"/>
                      <a:pt x="32" y="1"/>
                    </a:cubicBezTo>
                    <a:cubicBezTo>
                      <a:pt x="32" y="1"/>
                      <a:pt x="31" y="1"/>
                      <a:pt x="31" y="1"/>
                    </a:cubicBezTo>
                    <a:cubicBezTo>
                      <a:pt x="31" y="1"/>
                      <a:pt x="31" y="1"/>
                      <a:pt x="31" y="1"/>
                    </a:cubicBezTo>
                    <a:cubicBezTo>
                      <a:pt x="31" y="1"/>
                      <a:pt x="32" y="1"/>
                      <a:pt x="32" y="1"/>
                    </a:cubicBezTo>
                    <a:cubicBezTo>
                      <a:pt x="31" y="1"/>
                      <a:pt x="31" y="0"/>
                      <a:pt x="31" y="0"/>
                    </a:cubicBezTo>
                    <a:cubicBezTo>
                      <a:pt x="31" y="0"/>
                      <a:pt x="31" y="0"/>
                      <a:pt x="31" y="0"/>
                    </a:cubicBezTo>
                    <a:cubicBezTo>
                      <a:pt x="30" y="0"/>
                      <a:pt x="30" y="0"/>
                      <a:pt x="30" y="0"/>
                    </a:cubicBezTo>
                    <a:cubicBezTo>
                      <a:pt x="29" y="1"/>
                      <a:pt x="29" y="1"/>
                      <a:pt x="29" y="1"/>
                    </a:cubicBezTo>
                    <a:cubicBezTo>
                      <a:pt x="30" y="0"/>
                      <a:pt x="30" y="0"/>
                      <a:pt x="30" y="0"/>
                    </a:cubicBezTo>
                    <a:cubicBezTo>
                      <a:pt x="29" y="0"/>
                      <a:pt x="29" y="0"/>
                      <a:pt x="28" y="1"/>
                    </a:cubicBezTo>
                    <a:cubicBezTo>
                      <a:pt x="28" y="0"/>
                      <a:pt x="28" y="0"/>
                      <a:pt x="28" y="0"/>
                    </a:cubicBezTo>
                    <a:cubicBezTo>
                      <a:pt x="28" y="0"/>
                      <a:pt x="28" y="0"/>
                      <a:pt x="27"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3" name="iṣḷíḑê"/>
              <p:cNvSpPr/>
              <p:nvPr/>
            </p:nvSpPr>
            <p:spPr bwMode="auto">
              <a:xfrm>
                <a:off x="4465638" y="1206500"/>
                <a:ext cx="92075" cy="74613"/>
              </a:xfrm>
              <a:custGeom>
                <a:avLst/>
                <a:gdLst/>
                <a:ahLst/>
                <a:cxnLst>
                  <a:cxn ang="0">
                    <a:pos x="9" y="0"/>
                  </a:cxn>
                  <a:cxn ang="0">
                    <a:pos x="9" y="1"/>
                  </a:cxn>
                  <a:cxn ang="0">
                    <a:pos x="8" y="1"/>
                  </a:cxn>
                  <a:cxn ang="0">
                    <a:pos x="7" y="1"/>
                  </a:cxn>
                  <a:cxn ang="0">
                    <a:pos x="7" y="2"/>
                  </a:cxn>
                  <a:cxn ang="0">
                    <a:pos x="6" y="2"/>
                  </a:cxn>
                  <a:cxn ang="0">
                    <a:pos x="6" y="2"/>
                  </a:cxn>
                  <a:cxn ang="0">
                    <a:pos x="5" y="2"/>
                  </a:cxn>
                  <a:cxn ang="0">
                    <a:pos x="5" y="2"/>
                  </a:cxn>
                  <a:cxn ang="0">
                    <a:pos x="4" y="3"/>
                  </a:cxn>
                  <a:cxn ang="0">
                    <a:pos x="4" y="3"/>
                  </a:cxn>
                  <a:cxn ang="0">
                    <a:pos x="4" y="2"/>
                  </a:cxn>
                  <a:cxn ang="0">
                    <a:pos x="4" y="2"/>
                  </a:cxn>
                  <a:cxn ang="0">
                    <a:pos x="1" y="4"/>
                  </a:cxn>
                  <a:cxn ang="0">
                    <a:pos x="3" y="4"/>
                  </a:cxn>
                  <a:cxn ang="0">
                    <a:pos x="4" y="4"/>
                  </a:cxn>
                  <a:cxn ang="0">
                    <a:pos x="3" y="5"/>
                  </a:cxn>
                  <a:cxn ang="0">
                    <a:pos x="2" y="5"/>
                  </a:cxn>
                  <a:cxn ang="0">
                    <a:pos x="1" y="5"/>
                  </a:cxn>
                  <a:cxn ang="0">
                    <a:pos x="0" y="6"/>
                  </a:cxn>
                  <a:cxn ang="0">
                    <a:pos x="1" y="6"/>
                  </a:cxn>
                  <a:cxn ang="0">
                    <a:pos x="0" y="7"/>
                  </a:cxn>
                  <a:cxn ang="0">
                    <a:pos x="1" y="7"/>
                  </a:cxn>
                  <a:cxn ang="0">
                    <a:pos x="2" y="6"/>
                  </a:cxn>
                  <a:cxn ang="0">
                    <a:pos x="1" y="8"/>
                  </a:cxn>
                  <a:cxn ang="0">
                    <a:pos x="2" y="7"/>
                  </a:cxn>
                  <a:cxn ang="0">
                    <a:pos x="2" y="7"/>
                  </a:cxn>
                  <a:cxn ang="0">
                    <a:pos x="3" y="6"/>
                  </a:cxn>
                  <a:cxn ang="0">
                    <a:pos x="4" y="6"/>
                  </a:cxn>
                  <a:cxn ang="0">
                    <a:pos x="5" y="5"/>
                  </a:cxn>
                  <a:cxn ang="0">
                    <a:pos x="5" y="5"/>
                  </a:cxn>
                  <a:cxn ang="0">
                    <a:pos x="4" y="6"/>
                  </a:cxn>
                  <a:cxn ang="0">
                    <a:pos x="5" y="6"/>
                  </a:cxn>
                  <a:cxn ang="0">
                    <a:pos x="6" y="6"/>
                  </a:cxn>
                  <a:cxn ang="0">
                    <a:pos x="7" y="5"/>
                  </a:cxn>
                  <a:cxn ang="0">
                    <a:pos x="7" y="5"/>
                  </a:cxn>
                  <a:cxn ang="0">
                    <a:pos x="7" y="5"/>
                  </a:cxn>
                  <a:cxn ang="0">
                    <a:pos x="7" y="5"/>
                  </a:cxn>
                  <a:cxn ang="0">
                    <a:pos x="6" y="5"/>
                  </a:cxn>
                  <a:cxn ang="0">
                    <a:pos x="8" y="4"/>
                  </a:cxn>
                  <a:cxn ang="0">
                    <a:pos x="8" y="3"/>
                  </a:cxn>
                  <a:cxn ang="0">
                    <a:pos x="9" y="3"/>
                  </a:cxn>
                  <a:cxn ang="0">
                    <a:pos x="8" y="3"/>
                  </a:cxn>
                  <a:cxn ang="0">
                    <a:pos x="7" y="3"/>
                  </a:cxn>
                  <a:cxn ang="0">
                    <a:pos x="8" y="3"/>
                  </a:cxn>
                  <a:cxn ang="0">
                    <a:pos x="8" y="2"/>
                  </a:cxn>
                  <a:cxn ang="0">
                    <a:pos x="10" y="0"/>
                  </a:cxn>
                  <a:cxn ang="0">
                    <a:pos x="9" y="0"/>
                  </a:cxn>
                </a:cxnLst>
                <a:rect l="0" t="0" r="r" b="b"/>
                <a:pathLst>
                  <a:path w="10" h="8">
                    <a:moveTo>
                      <a:pt x="9" y="0"/>
                    </a:moveTo>
                    <a:cubicBezTo>
                      <a:pt x="9" y="0"/>
                      <a:pt x="9" y="0"/>
                      <a:pt x="9" y="1"/>
                    </a:cubicBezTo>
                    <a:cubicBezTo>
                      <a:pt x="8" y="1"/>
                      <a:pt x="8" y="1"/>
                      <a:pt x="8" y="1"/>
                    </a:cubicBezTo>
                    <a:cubicBezTo>
                      <a:pt x="7" y="1"/>
                      <a:pt x="7" y="1"/>
                      <a:pt x="7" y="1"/>
                    </a:cubicBezTo>
                    <a:cubicBezTo>
                      <a:pt x="7" y="2"/>
                      <a:pt x="7" y="2"/>
                      <a:pt x="7" y="2"/>
                    </a:cubicBezTo>
                    <a:cubicBezTo>
                      <a:pt x="6" y="2"/>
                      <a:pt x="6" y="2"/>
                      <a:pt x="6" y="2"/>
                    </a:cubicBezTo>
                    <a:cubicBezTo>
                      <a:pt x="6" y="2"/>
                      <a:pt x="6" y="2"/>
                      <a:pt x="6" y="2"/>
                    </a:cubicBezTo>
                    <a:cubicBezTo>
                      <a:pt x="5" y="2"/>
                      <a:pt x="5" y="2"/>
                      <a:pt x="5" y="2"/>
                    </a:cubicBezTo>
                    <a:cubicBezTo>
                      <a:pt x="5" y="2"/>
                      <a:pt x="5" y="2"/>
                      <a:pt x="5" y="2"/>
                    </a:cubicBezTo>
                    <a:cubicBezTo>
                      <a:pt x="5" y="2"/>
                      <a:pt x="4" y="3"/>
                      <a:pt x="4" y="3"/>
                    </a:cubicBezTo>
                    <a:cubicBezTo>
                      <a:pt x="4" y="3"/>
                      <a:pt x="4" y="3"/>
                      <a:pt x="4" y="3"/>
                    </a:cubicBezTo>
                    <a:cubicBezTo>
                      <a:pt x="4" y="3"/>
                      <a:pt x="4" y="3"/>
                      <a:pt x="4" y="2"/>
                    </a:cubicBezTo>
                    <a:cubicBezTo>
                      <a:pt x="4" y="2"/>
                      <a:pt x="4" y="2"/>
                      <a:pt x="4" y="2"/>
                    </a:cubicBezTo>
                    <a:cubicBezTo>
                      <a:pt x="1" y="4"/>
                      <a:pt x="1" y="4"/>
                      <a:pt x="1" y="4"/>
                    </a:cubicBezTo>
                    <a:cubicBezTo>
                      <a:pt x="3" y="4"/>
                      <a:pt x="3" y="4"/>
                      <a:pt x="3" y="4"/>
                    </a:cubicBezTo>
                    <a:cubicBezTo>
                      <a:pt x="4" y="4"/>
                      <a:pt x="4" y="4"/>
                      <a:pt x="4" y="4"/>
                    </a:cubicBezTo>
                    <a:cubicBezTo>
                      <a:pt x="3" y="5"/>
                      <a:pt x="3" y="5"/>
                      <a:pt x="3" y="5"/>
                    </a:cubicBezTo>
                    <a:cubicBezTo>
                      <a:pt x="2" y="5"/>
                      <a:pt x="2" y="5"/>
                      <a:pt x="2" y="5"/>
                    </a:cubicBezTo>
                    <a:cubicBezTo>
                      <a:pt x="1" y="5"/>
                      <a:pt x="1" y="5"/>
                      <a:pt x="1" y="5"/>
                    </a:cubicBezTo>
                    <a:cubicBezTo>
                      <a:pt x="0" y="6"/>
                      <a:pt x="0" y="6"/>
                      <a:pt x="0" y="6"/>
                    </a:cubicBezTo>
                    <a:cubicBezTo>
                      <a:pt x="1" y="6"/>
                      <a:pt x="1" y="6"/>
                      <a:pt x="1" y="6"/>
                    </a:cubicBezTo>
                    <a:cubicBezTo>
                      <a:pt x="0" y="6"/>
                      <a:pt x="0" y="7"/>
                      <a:pt x="0" y="7"/>
                    </a:cubicBezTo>
                    <a:cubicBezTo>
                      <a:pt x="1" y="7"/>
                      <a:pt x="1" y="7"/>
                      <a:pt x="1" y="7"/>
                    </a:cubicBezTo>
                    <a:cubicBezTo>
                      <a:pt x="1" y="6"/>
                      <a:pt x="2" y="6"/>
                      <a:pt x="2" y="6"/>
                    </a:cubicBezTo>
                    <a:cubicBezTo>
                      <a:pt x="2" y="6"/>
                      <a:pt x="2" y="7"/>
                      <a:pt x="1" y="8"/>
                    </a:cubicBezTo>
                    <a:cubicBezTo>
                      <a:pt x="2" y="7"/>
                      <a:pt x="2" y="7"/>
                      <a:pt x="2" y="7"/>
                    </a:cubicBezTo>
                    <a:cubicBezTo>
                      <a:pt x="2" y="7"/>
                      <a:pt x="2" y="7"/>
                      <a:pt x="2" y="7"/>
                    </a:cubicBezTo>
                    <a:cubicBezTo>
                      <a:pt x="3" y="6"/>
                      <a:pt x="3" y="6"/>
                      <a:pt x="3" y="6"/>
                    </a:cubicBezTo>
                    <a:cubicBezTo>
                      <a:pt x="4" y="6"/>
                      <a:pt x="4" y="6"/>
                      <a:pt x="4" y="6"/>
                    </a:cubicBezTo>
                    <a:cubicBezTo>
                      <a:pt x="5" y="5"/>
                      <a:pt x="5" y="5"/>
                      <a:pt x="5" y="5"/>
                    </a:cubicBezTo>
                    <a:cubicBezTo>
                      <a:pt x="5" y="5"/>
                      <a:pt x="5" y="5"/>
                      <a:pt x="5" y="5"/>
                    </a:cubicBezTo>
                    <a:cubicBezTo>
                      <a:pt x="4" y="6"/>
                      <a:pt x="4" y="6"/>
                      <a:pt x="4" y="6"/>
                    </a:cubicBezTo>
                    <a:cubicBezTo>
                      <a:pt x="4" y="6"/>
                      <a:pt x="4" y="6"/>
                      <a:pt x="5" y="6"/>
                    </a:cubicBezTo>
                    <a:cubicBezTo>
                      <a:pt x="6" y="6"/>
                      <a:pt x="6" y="6"/>
                      <a:pt x="6" y="6"/>
                    </a:cubicBezTo>
                    <a:cubicBezTo>
                      <a:pt x="6" y="6"/>
                      <a:pt x="6" y="6"/>
                      <a:pt x="7" y="5"/>
                    </a:cubicBezTo>
                    <a:cubicBezTo>
                      <a:pt x="7" y="5"/>
                      <a:pt x="7" y="5"/>
                      <a:pt x="7" y="5"/>
                    </a:cubicBezTo>
                    <a:cubicBezTo>
                      <a:pt x="7" y="5"/>
                      <a:pt x="7" y="5"/>
                      <a:pt x="7" y="5"/>
                    </a:cubicBezTo>
                    <a:cubicBezTo>
                      <a:pt x="7" y="5"/>
                      <a:pt x="7" y="5"/>
                      <a:pt x="7" y="5"/>
                    </a:cubicBezTo>
                    <a:cubicBezTo>
                      <a:pt x="7" y="5"/>
                      <a:pt x="7" y="5"/>
                      <a:pt x="6" y="5"/>
                    </a:cubicBezTo>
                    <a:cubicBezTo>
                      <a:pt x="7" y="5"/>
                      <a:pt x="7" y="5"/>
                      <a:pt x="8" y="4"/>
                    </a:cubicBezTo>
                    <a:cubicBezTo>
                      <a:pt x="8" y="3"/>
                      <a:pt x="8" y="3"/>
                      <a:pt x="8" y="3"/>
                    </a:cubicBezTo>
                    <a:cubicBezTo>
                      <a:pt x="9" y="3"/>
                      <a:pt x="9" y="3"/>
                      <a:pt x="9" y="3"/>
                    </a:cubicBezTo>
                    <a:cubicBezTo>
                      <a:pt x="8" y="3"/>
                      <a:pt x="8" y="3"/>
                      <a:pt x="8" y="3"/>
                    </a:cubicBezTo>
                    <a:cubicBezTo>
                      <a:pt x="7" y="3"/>
                      <a:pt x="7" y="3"/>
                      <a:pt x="7" y="3"/>
                    </a:cubicBezTo>
                    <a:cubicBezTo>
                      <a:pt x="8" y="3"/>
                      <a:pt x="8" y="3"/>
                      <a:pt x="8" y="3"/>
                    </a:cubicBezTo>
                    <a:cubicBezTo>
                      <a:pt x="8" y="2"/>
                      <a:pt x="8" y="2"/>
                      <a:pt x="8" y="2"/>
                    </a:cubicBezTo>
                    <a:cubicBezTo>
                      <a:pt x="8" y="2"/>
                      <a:pt x="8" y="2"/>
                      <a:pt x="10" y="0"/>
                    </a:cubicBezTo>
                    <a:cubicBezTo>
                      <a:pt x="10" y="0"/>
                      <a:pt x="10" y="0"/>
                      <a:pt x="9"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4" name="ïṥliḓê"/>
              <p:cNvSpPr/>
              <p:nvPr/>
            </p:nvSpPr>
            <p:spPr bwMode="auto">
              <a:xfrm>
                <a:off x="4567238" y="1187450"/>
                <a:ext cx="473075" cy="550863"/>
              </a:xfrm>
              <a:custGeom>
                <a:avLst/>
                <a:gdLst/>
                <a:ahLst/>
                <a:cxnLst>
                  <a:cxn ang="0">
                    <a:pos x="31" y="1"/>
                  </a:cxn>
                  <a:cxn ang="0">
                    <a:pos x="27" y="2"/>
                  </a:cxn>
                  <a:cxn ang="0">
                    <a:pos x="28" y="4"/>
                  </a:cxn>
                  <a:cxn ang="0">
                    <a:pos x="25" y="2"/>
                  </a:cxn>
                  <a:cxn ang="0">
                    <a:pos x="24" y="3"/>
                  </a:cxn>
                  <a:cxn ang="0">
                    <a:pos x="23" y="2"/>
                  </a:cxn>
                  <a:cxn ang="0">
                    <a:pos x="22" y="3"/>
                  </a:cxn>
                  <a:cxn ang="0">
                    <a:pos x="19" y="4"/>
                  </a:cxn>
                  <a:cxn ang="0">
                    <a:pos x="17" y="3"/>
                  </a:cxn>
                  <a:cxn ang="0">
                    <a:pos x="15" y="5"/>
                  </a:cxn>
                  <a:cxn ang="0">
                    <a:pos x="9" y="7"/>
                  </a:cxn>
                  <a:cxn ang="0">
                    <a:pos x="7" y="9"/>
                  </a:cxn>
                  <a:cxn ang="0">
                    <a:pos x="5" y="10"/>
                  </a:cxn>
                  <a:cxn ang="0">
                    <a:pos x="1" y="11"/>
                  </a:cxn>
                  <a:cxn ang="0">
                    <a:pos x="3" y="13"/>
                  </a:cxn>
                  <a:cxn ang="0">
                    <a:pos x="5" y="13"/>
                  </a:cxn>
                  <a:cxn ang="0">
                    <a:pos x="1" y="13"/>
                  </a:cxn>
                  <a:cxn ang="0">
                    <a:pos x="1" y="15"/>
                  </a:cxn>
                  <a:cxn ang="0">
                    <a:pos x="1" y="17"/>
                  </a:cxn>
                  <a:cxn ang="0">
                    <a:pos x="5" y="16"/>
                  </a:cxn>
                  <a:cxn ang="0">
                    <a:pos x="6" y="28"/>
                  </a:cxn>
                  <a:cxn ang="0">
                    <a:pos x="11" y="30"/>
                  </a:cxn>
                  <a:cxn ang="0">
                    <a:pos x="9" y="31"/>
                  </a:cxn>
                  <a:cxn ang="0">
                    <a:pos x="11" y="33"/>
                  </a:cxn>
                  <a:cxn ang="0">
                    <a:pos x="8" y="39"/>
                  </a:cxn>
                  <a:cxn ang="0">
                    <a:pos x="4" y="40"/>
                  </a:cxn>
                  <a:cxn ang="0">
                    <a:pos x="6" y="46"/>
                  </a:cxn>
                  <a:cxn ang="0">
                    <a:pos x="5" y="51"/>
                  </a:cxn>
                  <a:cxn ang="0">
                    <a:pos x="8" y="57"/>
                  </a:cxn>
                  <a:cxn ang="0">
                    <a:pos x="13" y="59"/>
                  </a:cxn>
                  <a:cxn ang="0">
                    <a:pos x="17" y="52"/>
                  </a:cxn>
                  <a:cxn ang="0">
                    <a:pos x="21" y="46"/>
                  </a:cxn>
                  <a:cxn ang="0">
                    <a:pos x="35" y="38"/>
                  </a:cxn>
                  <a:cxn ang="0">
                    <a:pos x="48" y="33"/>
                  </a:cxn>
                  <a:cxn ang="0">
                    <a:pos x="48" y="32"/>
                  </a:cxn>
                  <a:cxn ang="0">
                    <a:pos x="46" y="27"/>
                  </a:cxn>
                  <a:cxn ang="0">
                    <a:pos x="46" y="26"/>
                  </a:cxn>
                  <a:cxn ang="0">
                    <a:pos x="44" y="24"/>
                  </a:cxn>
                  <a:cxn ang="0">
                    <a:pos x="49" y="23"/>
                  </a:cxn>
                  <a:cxn ang="0">
                    <a:pos x="48" y="20"/>
                  </a:cxn>
                  <a:cxn ang="0">
                    <a:pos x="47" y="17"/>
                  </a:cxn>
                  <a:cxn ang="0">
                    <a:pos x="50" y="17"/>
                  </a:cxn>
                  <a:cxn ang="0">
                    <a:pos x="48" y="13"/>
                  </a:cxn>
                  <a:cxn ang="0">
                    <a:pos x="47" y="9"/>
                  </a:cxn>
                  <a:cxn ang="0">
                    <a:pos x="47" y="9"/>
                  </a:cxn>
                  <a:cxn ang="0">
                    <a:pos x="46" y="8"/>
                  </a:cxn>
                  <a:cxn ang="0">
                    <a:pos x="49" y="7"/>
                  </a:cxn>
                  <a:cxn ang="0">
                    <a:pos x="51" y="5"/>
                  </a:cxn>
                  <a:cxn ang="0">
                    <a:pos x="47" y="4"/>
                  </a:cxn>
                  <a:cxn ang="0">
                    <a:pos x="45" y="5"/>
                  </a:cxn>
                  <a:cxn ang="0">
                    <a:pos x="43" y="3"/>
                  </a:cxn>
                  <a:cxn ang="0">
                    <a:pos x="41" y="5"/>
                  </a:cxn>
                  <a:cxn ang="0">
                    <a:pos x="38" y="4"/>
                  </a:cxn>
                  <a:cxn ang="0">
                    <a:pos x="42" y="3"/>
                  </a:cxn>
                </a:cxnLst>
                <a:rect l="0" t="0" r="r" b="b"/>
                <a:pathLst>
                  <a:path w="51" h="59">
                    <a:moveTo>
                      <a:pt x="38" y="0"/>
                    </a:moveTo>
                    <a:cubicBezTo>
                      <a:pt x="36" y="0"/>
                      <a:pt x="34" y="1"/>
                      <a:pt x="32" y="1"/>
                    </a:cubicBezTo>
                    <a:cubicBezTo>
                      <a:pt x="32" y="1"/>
                      <a:pt x="31" y="1"/>
                      <a:pt x="31" y="1"/>
                    </a:cubicBezTo>
                    <a:cubicBezTo>
                      <a:pt x="29" y="1"/>
                      <a:pt x="29" y="1"/>
                      <a:pt x="29" y="1"/>
                    </a:cubicBezTo>
                    <a:cubicBezTo>
                      <a:pt x="28" y="2"/>
                      <a:pt x="28" y="2"/>
                      <a:pt x="28" y="2"/>
                    </a:cubicBezTo>
                    <a:cubicBezTo>
                      <a:pt x="27" y="2"/>
                      <a:pt x="27" y="2"/>
                      <a:pt x="27" y="2"/>
                    </a:cubicBezTo>
                    <a:cubicBezTo>
                      <a:pt x="27" y="2"/>
                      <a:pt x="27" y="2"/>
                      <a:pt x="27" y="2"/>
                    </a:cubicBezTo>
                    <a:cubicBezTo>
                      <a:pt x="27" y="3"/>
                      <a:pt x="27" y="3"/>
                      <a:pt x="27" y="3"/>
                    </a:cubicBezTo>
                    <a:cubicBezTo>
                      <a:pt x="28" y="4"/>
                      <a:pt x="28" y="4"/>
                      <a:pt x="28" y="4"/>
                    </a:cubicBezTo>
                    <a:cubicBezTo>
                      <a:pt x="28" y="4"/>
                      <a:pt x="28" y="4"/>
                      <a:pt x="28" y="4"/>
                    </a:cubicBezTo>
                    <a:cubicBezTo>
                      <a:pt x="26" y="2"/>
                      <a:pt x="26" y="2"/>
                      <a:pt x="26" y="2"/>
                    </a:cubicBezTo>
                    <a:cubicBezTo>
                      <a:pt x="25" y="2"/>
                      <a:pt x="25" y="2"/>
                      <a:pt x="25" y="2"/>
                    </a:cubicBezTo>
                    <a:cubicBezTo>
                      <a:pt x="25" y="3"/>
                      <a:pt x="25" y="3"/>
                      <a:pt x="25" y="3"/>
                    </a:cubicBezTo>
                    <a:cubicBezTo>
                      <a:pt x="25" y="3"/>
                      <a:pt x="25" y="3"/>
                      <a:pt x="25" y="3"/>
                    </a:cubicBezTo>
                    <a:cubicBezTo>
                      <a:pt x="25" y="3"/>
                      <a:pt x="24" y="3"/>
                      <a:pt x="24" y="3"/>
                    </a:cubicBezTo>
                    <a:cubicBezTo>
                      <a:pt x="24" y="3"/>
                      <a:pt x="24" y="3"/>
                      <a:pt x="24" y="3"/>
                    </a:cubicBezTo>
                    <a:cubicBezTo>
                      <a:pt x="24" y="3"/>
                      <a:pt x="24" y="3"/>
                      <a:pt x="24" y="3"/>
                    </a:cubicBezTo>
                    <a:cubicBezTo>
                      <a:pt x="23" y="2"/>
                      <a:pt x="23" y="2"/>
                      <a:pt x="23" y="2"/>
                    </a:cubicBezTo>
                    <a:cubicBezTo>
                      <a:pt x="23" y="3"/>
                      <a:pt x="23" y="3"/>
                      <a:pt x="23" y="3"/>
                    </a:cubicBezTo>
                    <a:cubicBezTo>
                      <a:pt x="22" y="4"/>
                      <a:pt x="22" y="4"/>
                      <a:pt x="22" y="4"/>
                    </a:cubicBezTo>
                    <a:cubicBezTo>
                      <a:pt x="22" y="3"/>
                      <a:pt x="22" y="3"/>
                      <a:pt x="22" y="3"/>
                    </a:cubicBezTo>
                    <a:cubicBezTo>
                      <a:pt x="21" y="3"/>
                      <a:pt x="21" y="3"/>
                      <a:pt x="21" y="3"/>
                    </a:cubicBezTo>
                    <a:cubicBezTo>
                      <a:pt x="19" y="3"/>
                      <a:pt x="19" y="3"/>
                      <a:pt x="19" y="3"/>
                    </a:cubicBezTo>
                    <a:cubicBezTo>
                      <a:pt x="19" y="4"/>
                      <a:pt x="19" y="4"/>
                      <a:pt x="19" y="4"/>
                    </a:cubicBezTo>
                    <a:cubicBezTo>
                      <a:pt x="19" y="4"/>
                      <a:pt x="19" y="4"/>
                      <a:pt x="19" y="4"/>
                    </a:cubicBezTo>
                    <a:cubicBezTo>
                      <a:pt x="18" y="3"/>
                      <a:pt x="18" y="3"/>
                      <a:pt x="18" y="3"/>
                    </a:cubicBezTo>
                    <a:cubicBezTo>
                      <a:pt x="17" y="3"/>
                      <a:pt x="17" y="3"/>
                      <a:pt x="17" y="3"/>
                    </a:cubicBezTo>
                    <a:cubicBezTo>
                      <a:pt x="17" y="4"/>
                      <a:pt x="17" y="4"/>
                      <a:pt x="17" y="4"/>
                    </a:cubicBezTo>
                    <a:cubicBezTo>
                      <a:pt x="16" y="5"/>
                      <a:pt x="16" y="5"/>
                      <a:pt x="16" y="5"/>
                    </a:cubicBezTo>
                    <a:cubicBezTo>
                      <a:pt x="15" y="5"/>
                      <a:pt x="15" y="5"/>
                      <a:pt x="15" y="5"/>
                    </a:cubicBezTo>
                    <a:cubicBezTo>
                      <a:pt x="14" y="5"/>
                      <a:pt x="14" y="5"/>
                      <a:pt x="14" y="5"/>
                    </a:cubicBezTo>
                    <a:cubicBezTo>
                      <a:pt x="11" y="6"/>
                      <a:pt x="11" y="6"/>
                      <a:pt x="11" y="6"/>
                    </a:cubicBezTo>
                    <a:cubicBezTo>
                      <a:pt x="9" y="7"/>
                      <a:pt x="9" y="7"/>
                      <a:pt x="9" y="7"/>
                    </a:cubicBezTo>
                    <a:cubicBezTo>
                      <a:pt x="10" y="7"/>
                      <a:pt x="10" y="7"/>
                      <a:pt x="10" y="7"/>
                    </a:cubicBezTo>
                    <a:cubicBezTo>
                      <a:pt x="11" y="7"/>
                      <a:pt x="11" y="7"/>
                      <a:pt x="11" y="7"/>
                    </a:cubicBezTo>
                    <a:cubicBezTo>
                      <a:pt x="9" y="8"/>
                      <a:pt x="9" y="9"/>
                      <a:pt x="7" y="9"/>
                    </a:cubicBezTo>
                    <a:cubicBezTo>
                      <a:pt x="7" y="9"/>
                      <a:pt x="7" y="9"/>
                      <a:pt x="7" y="9"/>
                    </a:cubicBezTo>
                    <a:cubicBezTo>
                      <a:pt x="5" y="10"/>
                      <a:pt x="5" y="10"/>
                      <a:pt x="5" y="10"/>
                    </a:cubicBezTo>
                    <a:cubicBezTo>
                      <a:pt x="5" y="10"/>
                      <a:pt x="5" y="10"/>
                      <a:pt x="5" y="10"/>
                    </a:cubicBezTo>
                    <a:cubicBezTo>
                      <a:pt x="4" y="10"/>
                      <a:pt x="4" y="10"/>
                      <a:pt x="4" y="10"/>
                    </a:cubicBezTo>
                    <a:cubicBezTo>
                      <a:pt x="3" y="10"/>
                      <a:pt x="3" y="10"/>
                      <a:pt x="3" y="10"/>
                    </a:cubicBezTo>
                    <a:cubicBezTo>
                      <a:pt x="1" y="11"/>
                      <a:pt x="1" y="11"/>
                      <a:pt x="1" y="11"/>
                    </a:cubicBezTo>
                    <a:cubicBezTo>
                      <a:pt x="1" y="12"/>
                      <a:pt x="1" y="12"/>
                      <a:pt x="1" y="12"/>
                    </a:cubicBezTo>
                    <a:cubicBezTo>
                      <a:pt x="2" y="12"/>
                      <a:pt x="2" y="12"/>
                      <a:pt x="2" y="12"/>
                    </a:cubicBezTo>
                    <a:cubicBezTo>
                      <a:pt x="2" y="13"/>
                      <a:pt x="2" y="13"/>
                      <a:pt x="3" y="13"/>
                    </a:cubicBezTo>
                    <a:cubicBezTo>
                      <a:pt x="3" y="13"/>
                      <a:pt x="3" y="13"/>
                      <a:pt x="4" y="13"/>
                    </a:cubicBezTo>
                    <a:cubicBezTo>
                      <a:pt x="4" y="12"/>
                      <a:pt x="4" y="12"/>
                      <a:pt x="4" y="12"/>
                    </a:cubicBezTo>
                    <a:cubicBezTo>
                      <a:pt x="5" y="12"/>
                      <a:pt x="5" y="12"/>
                      <a:pt x="5" y="13"/>
                    </a:cubicBezTo>
                    <a:cubicBezTo>
                      <a:pt x="4" y="13"/>
                      <a:pt x="4" y="13"/>
                      <a:pt x="4" y="13"/>
                    </a:cubicBezTo>
                    <a:cubicBezTo>
                      <a:pt x="3" y="13"/>
                      <a:pt x="2" y="13"/>
                      <a:pt x="1" y="13"/>
                    </a:cubicBezTo>
                    <a:cubicBezTo>
                      <a:pt x="1" y="13"/>
                      <a:pt x="1" y="13"/>
                      <a:pt x="1" y="13"/>
                    </a:cubicBezTo>
                    <a:cubicBezTo>
                      <a:pt x="0" y="14"/>
                      <a:pt x="0" y="14"/>
                      <a:pt x="0" y="14"/>
                    </a:cubicBezTo>
                    <a:cubicBezTo>
                      <a:pt x="0" y="14"/>
                      <a:pt x="0" y="14"/>
                      <a:pt x="0" y="14"/>
                    </a:cubicBezTo>
                    <a:cubicBezTo>
                      <a:pt x="1" y="15"/>
                      <a:pt x="1" y="15"/>
                      <a:pt x="1" y="15"/>
                    </a:cubicBezTo>
                    <a:cubicBezTo>
                      <a:pt x="0" y="15"/>
                      <a:pt x="0" y="15"/>
                      <a:pt x="0" y="15"/>
                    </a:cubicBezTo>
                    <a:cubicBezTo>
                      <a:pt x="0" y="16"/>
                      <a:pt x="0" y="16"/>
                      <a:pt x="0" y="16"/>
                    </a:cubicBezTo>
                    <a:cubicBezTo>
                      <a:pt x="0" y="16"/>
                      <a:pt x="0" y="16"/>
                      <a:pt x="1" y="17"/>
                    </a:cubicBezTo>
                    <a:cubicBezTo>
                      <a:pt x="3" y="16"/>
                      <a:pt x="3" y="16"/>
                      <a:pt x="3" y="16"/>
                    </a:cubicBezTo>
                    <a:cubicBezTo>
                      <a:pt x="2" y="16"/>
                      <a:pt x="2" y="16"/>
                      <a:pt x="2" y="16"/>
                    </a:cubicBezTo>
                    <a:cubicBezTo>
                      <a:pt x="4" y="16"/>
                      <a:pt x="5" y="16"/>
                      <a:pt x="5" y="16"/>
                    </a:cubicBezTo>
                    <a:cubicBezTo>
                      <a:pt x="7" y="16"/>
                      <a:pt x="7" y="16"/>
                      <a:pt x="8" y="18"/>
                    </a:cubicBezTo>
                    <a:cubicBezTo>
                      <a:pt x="7" y="21"/>
                      <a:pt x="11" y="25"/>
                      <a:pt x="7" y="26"/>
                    </a:cubicBezTo>
                    <a:cubicBezTo>
                      <a:pt x="6" y="28"/>
                      <a:pt x="6" y="28"/>
                      <a:pt x="6" y="28"/>
                    </a:cubicBezTo>
                    <a:cubicBezTo>
                      <a:pt x="7" y="28"/>
                      <a:pt x="8" y="27"/>
                      <a:pt x="9" y="27"/>
                    </a:cubicBezTo>
                    <a:cubicBezTo>
                      <a:pt x="9" y="27"/>
                      <a:pt x="9" y="27"/>
                      <a:pt x="9" y="27"/>
                    </a:cubicBezTo>
                    <a:cubicBezTo>
                      <a:pt x="9" y="27"/>
                      <a:pt x="10" y="28"/>
                      <a:pt x="11" y="30"/>
                    </a:cubicBezTo>
                    <a:cubicBezTo>
                      <a:pt x="11" y="31"/>
                      <a:pt x="11" y="31"/>
                      <a:pt x="11" y="31"/>
                    </a:cubicBezTo>
                    <a:cubicBezTo>
                      <a:pt x="10" y="31"/>
                      <a:pt x="10" y="31"/>
                      <a:pt x="10" y="31"/>
                    </a:cubicBezTo>
                    <a:cubicBezTo>
                      <a:pt x="9" y="31"/>
                      <a:pt x="9" y="31"/>
                      <a:pt x="9" y="31"/>
                    </a:cubicBezTo>
                    <a:cubicBezTo>
                      <a:pt x="7" y="31"/>
                      <a:pt x="7" y="31"/>
                      <a:pt x="7" y="31"/>
                    </a:cubicBezTo>
                    <a:cubicBezTo>
                      <a:pt x="9" y="33"/>
                      <a:pt x="9" y="33"/>
                      <a:pt x="9" y="33"/>
                    </a:cubicBezTo>
                    <a:cubicBezTo>
                      <a:pt x="9" y="33"/>
                      <a:pt x="10" y="33"/>
                      <a:pt x="11" y="33"/>
                    </a:cubicBezTo>
                    <a:cubicBezTo>
                      <a:pt x="11" y="34"/>
                      <a:pt x="11" y="34"/>
                      <a:pt x="9" y="34"/>
                    </a:cubicBezTo>
                    <a:cubicBezTo>
                      <a:pt x="9" y="35"/>
                      <a:pt x="9" y="35"/>
                      <a:pt x="9" y="35"/>
                    </a:cubicBezTo>
                    <a:cubicBezTo>
                      <a:pt x="8" y="39"/>
                      <a:pt x="8" y="39"/>
                      <a:pt x="8" y="39"/>
                    </a:cubicBezTo>
                    <a:cubicBezTo>
                      <a:pt x="5" y="38"/>
                      <a:pt x="5" y="38"/>
                      <a:pt x="5" y="38"/>
                    </a:cubicBezTo>
                    <a:cubicBezTo>
                      <a:pt x="4" y="39"/>
                      <a:pt x="4" y="39"/>
                      <a:pt x="4" y="39"/>
                    </a:cubicBezTo>
                    <a:cubicBezTo>
                      <a:pt x="4" y="40"/>
                      <a:pt x="4" y="40"/>
                      <a:pt x="4" y="40"/>
                    </a:cubicBezTo>
                    <a:cubicBezTo>
                      <a:pt x="4" y="41"/>
                      <a:pt x="4" y="41"/>
                      <a:pt x="4" y="41"/>
                    </a:cubicBezTo>
                    <a:cubicBezTo>
                      <a:pt x="3" y="42"/>
                      <a:pt x="3" y="42"/>
                      <a:pt x="4" y="46"/>
                    </a:cubicBezTo>
                    <a:cubicBezTo>
                      <a:pt x="5" y="46"/>
                      <a:pt x="6" y="46"/>
                      <a:pt x="6" y="46"/>
                    </a:cubicBezTo>
                    <a:cubicBezTo>
                      <a:pt x="6" y="47"/>
                      <a:pt x="6" y="48"/>
                      <a:pt x="5" y="48"/>
                    </a:cubicBezTo>
                    <a:cubicBezTo>
                      <a:pt x="4" y="50"/>
                      <a:pt x="4" y="50"/>
                      <a:pt x="4" y="50"/>
                    </a:cubicBezTo>
                    <a:cubicBezTo>
                      <a:pt x="5" y="51"/>
                      <a:pt x="5" y="51"/>
                      <a:pt x="5" y="51"/>
                    </a:cubicBezTo>
                    <a:cubicBezTo>
                      <a:pt x="5" y="51"/>
                      <a:pt x="5" y="52"/>
                      <a:pt x="5" y="52"/>
                    </a:cubicBezTo>
                    <a:cubicBezTo>
                      <a:pt x="6" y="53"/>
                      <a:pt x="6" y="56"/>
                      <a:pt x="7" y="57"/>
                    </a:cubicBezTo>
                    <a:cubicBezTo>
                      <a:pt x="7" y="57"/>
                      <a:pt x="7" y="57"/>
                      <a:pt x="8" y="57"/>
                    </a:cubicBezTo>
                    <a:cubicBezTo>
                      <a:pt x="8" y="57"/>
                      <a:pt x="9" y="57"/>
                      <a:pt x="11" y="56"/>
                    </a:cubicBezTo>
                    <a:cubicBezTo>
                      <a:pt x="11" y="56"/>
                      <a:pt x="11" y="57"/>
                      <a:pt x="10" y="57"/>
                    </a:cubicBezTo>
                    <a:cubicBezTo>
                      <a:pt x="12" y="59"/>
                      <a:pt x="12" y="59"/>
                      <a:pt x="13" y="59"/>
                    </a:cubicBezTo>
                    <a:cubicBezTo>
                      <a:pt x="13" y="59"/>
                      <a:pt x="13" y="59"/>
                      <a:pt x="13" y="59"/>
                    </a:cubicBezTo>
                    <a:cubicBezTo>
                      <a:pt x="14" y="59"/>
                      <a:pt x="19" y="55"/>
                      <a:pt x="17" y="52"/>
                    </a:cubicBezTo>
                    <a:cubicBezTo>
                      <a:pt x="17" y="52"/>
                      <a:pt x="17" y="52"/>
                      <a:pt x="17" y="52"/>
                    </a:cubicBezTo>
                    <a:cubicBezTo>
                      <a:pt x="19" y="52"/>
                      <a:pt x="20" y="51"/>
                      <a:pt x="20" y="49"/>
                    </a:cubicBezTo>
                    <a:cubicBezTo>
                      <a:pt x="21" y="47"/>
                      <a:pt x="21" y="47"/>
                      <a:pt x="21" y="47"/>
                    </a:cubicBezTo>
                    <a:cubicBezTo>
                      <a:pt x="21" y="46"/>
                      <a:pt x="21" y="46"/>
                      <a:pt x="21" y="46"/>
                    </a:cubicBezTo>
                    <a:cubicBezTo>
                      <a:pt x="22" y="46"/>
                      <a:pt x="22" y="45"/>
                      <a:pt x="22" y="45"/>
                    </a:cubicBezTo>
                    <a:cubicBezTo>
                      <a:pt x="29" y="45"/>
                      <a:pt x="29" y="44"/>
                      <a:pt x="34" y="39"/>
                    </a:cubicBezTo>
                    <a:cubicBezTo>
                      <a:pt x="35" y="38"/>
                      <a:pt x="35" y="38"/>
                      <a:pt x="35" y="38"/>
                    </a:cubicBezTo>
                    <a:cubicBezTo>
                      <a:pt x="35" y="38"/>
                      <a:pt x="36" y="39"/>
                      <a:pt x="36" y="39"/>
                    </a:cubicBezTo>
                    <a:cubicBezTo>
                      <a:pt x="43" y="38"/>
                      <a:pt x="43" y="37"/>
                      <a:pt x="48" y="34"/>
                    </a:cubicBezTo>
                    <a:cubicBezTo>
                      <a:pt x="48" y="33"/>
                      <a:pt x="48" y="33"/>
                      <a:pt x="48" y="33"/>
                    </a:cubicBezTo>
                    <a:cubicBezTo>
                      <a:pt x="43" y="32"/>
                      <a:pt x="43" y="32"/>
                      <a:pt x="44" y="30"/>
                    </a:cubicBezTo>
                    <a:cubicBezTo>
                      <a:pt x="46" y="32"/>
                      <a:pt x="47" y="33"/>
                      <a:pt x="47" y="33"/>
                    </a:cubicBezTo>
                    <a:cubicBezTo>
                      <a:pt x="48" y="33"/>
                      <a:pt x="48" y="32"/>
                      <a:pt x="48" y="32"/>
                    </a:cubicBezTo>
                    <a:cubicBezTo>
                      <a:pt x="48" y="31"/>
                      <a:pt x="48" y="30"/>
                      <a:pt x="48" y="29"/>
                    </a:cubicBezTo>
                    <a:cubicBezTo>
                      <a:pt x="46" y="29"/>
                      <a:pt x="46" y="28"/>
                      <a:pt x="45" y="27"/>
                    </a:cubicBezTo>
                    <a:cubicBezTo>
                      <a:pt x="46" y="27"/>
                      <a:pt x="46" y="27"/>
                      <a:pt x="46" y="27"/>
                    </a:cubicBezTo>
                    <a:cubicBezTo>
                      <a:pt x="48" y="29"/>
                      <a:pt x="48" y="29"/>
                      <a:pt x="48" y="29"/>
                    </a:cubicBezTo>
                    <a:cubicBezTo>
                      <a:pt x="48" y="28"/>
                      <a:pt x="48" y="27"/>
                      <a:pt x="48" y="26"/>
                    </a:cubicBezTo>
                    <a:cubicBezTo>
                      <a:pt x="47" y="26"/>
                      <a:pt x="47" y="26"/>
                      <a:pt x="46" y="26"/>
                    </a:cubicBezTo>
                    <a:cubicBezTo>
                      <a:pt x="46" y="26"/>
                      <a:pt x="46" y="26"/>
                      <a:pt x="45" y="26"/>
                    </a:cubicBezTo>
                    <a:cubicBezTo>
                      <a:pt x="44" y="25"/>
                      <a:pt x="44" y="25"/>
                      <a:pt x="44" y="25"/>
                    </a:cubicBezTo>
                    <a:cubicBezTo>
                      <a:pt x="44" y="24"/>
                      <a:pt x="44" y="24"/>
                      <a:pt x="44" y="24"/>
                    </a:cubicBezTo>
                    <a:cubicBezTo>
                      <a:pt x="45" y="25"/>
                      <a:pt x="46" y="25"/>
                      <a:pt x="46" y="25"/>
                    </a:cubicBezTo>
                    <a:cubicBezTo>
                      <a:pt x="47" y="25"/>
                      <a:pt x="48" y="24"/>
                      <a:pt x="49" y="24"/>
                    </a:cubicBezTo>
                    <a:cubicBezTo>
                      <a:pt x="49" y="23"/>
                      <a:pt x="49" y="23"/>
                      <a:pt x="49" y="23"/>
                    </a:cubicBezTo>
                    <a:cubicBezTo>
                      <a:pt x="50" y="22"/>
                      <a:pt x="50" y="22"/>
                      <a:pt x="50" y="22"/>
                    </a:cubicBezTo>
                    <a:cubicBezTo>
                      <a:pt x="49" y="21"/>
                      <a:pt x="49" y="21"/>
                      <a:pt x="49" y="21"/>
                    </a:cubicBezTo>
                    <a:cubicBezTo>
                      <a:pt x="48" y="20"/>
                      <a:pt x="48" y="20"/>
                      <a:pt x="48" y="20"/>
                    </a:cubicBezTo>
                    <a:cubicBezTo>
                      <a:pt x="49" y="20"/>
                      <a:pt x="49" y="19"/>
                      <a:pt x="50" y="19"/>
                    </a:cubicBezTo>
                    <a:cubicBezTo>
                      <a:pt x="49" y="18"/>
                      <a:pt x="49" y="18"/>
                      <a:pt x="48" y="18"/>
                    </a:cubicBezTo>
                    <a:cubicBezTo>
                      <a:pt x="47" y="17"/>
                      <a:pt x="47" y="17"/>
                      <a:pt x="47" y="17"/>
                    </a:cubicBezTo>
                    <a:cubicBezTo>
                      <a:pt x="47" y="17"/>
                      <a:pt x="47" y="16"/>
                      <a:pt x="47" y="16"/>
                    </a:cubicBezTo>
                    <a:cubicBezTo>
                      <a:pt x="48" y="16"/>
                      <a:pt x="48" y="16"/>
                      <a:pt x="48" y="16"/>
                    </a:cubicBezTo>
                    <a:cubicBezTo>
                      <a:pt x="49" y="16"/>
                      <a:pt x="49" y="17"/>
                      <a:pt x="50" y="17"/>
                    </a:cubicBezTo>
                    <a:cubicBezTo>
                      <a:pt x="50" y="17"/>
                      <a:pt x="50" y="17"/>
                      <a:pt x="50" y="15"/>
                    </a:cubicBezTo>
                    <a:cubicBezTo>
                      <a:pt x="48" y="14"/>
                      <a:pt x="48" y="14"/>
                      <a:pt x="48" y="14"/>
                    </a:cubicBezTo>
                    <a:cubicBezTo>
                      <a:pt x="48" y="13"/>
                      <a:pt x="48" y="13"/>
                      <a:pt x="48" y="13"/>
                    </a:cubicBezTo>
                    <a:cubicBezTo>
                      <a:pt x="47" y="13"/>
                      <a:pt x="47" y="13"/>
                      <a:pt x="46" y="13"/>
                    </a:cubicBezTo>
                    <a:cubicBezTo>
                      <a:pt x="46" y="11"/>
                      <a:pt x="47" y="11"/>
                      <a:pt x="47" y="11"/>
                    </a:cubicBezTo>
                    <a:cubicBezTo>
                      <a:pt x="47" y="10"/>
                      <a:pt x="47" y="10"/>
                      <a:pt x="47" y="9"/>
                    </a:cubicBezTo>
                    <a:cubicBezTo>
                      <a:pt x="49" y="9"/>
                      <a:pt x="49" y="9"/>
                      <a:pt x="49" y="8"/>
                    </a:cubicBezTo>
                    <a:cubicBezTo>
                      <a:pt x="48" y="8"/>
                      <a:pt x="48" y="8"/>
                      <a:pt x="48" y="8"/>
                    </a:cubicBezTo>
                    <a:cubicBezTo>
                      <a:pt x="48" y="8"/>
                      <a:pt x="48" y="9"/>
                      <a:pt x="47" y="9"/>
                    </a:cubicBezTo>
                    <a:cubicBezTo>
                      <a:pt x="47" y="9"/>
                      <a:pt x="47" y="9"/>
                      <a:pt x="47" y="9"/>
                    </a:cubicBezTo>
                    <a:cubicBezTo>
                      <a:pt x="46" y="9"/>
                      <a:pt x="46" y="9"/>
                      <a:pt x="46" y="9"/>
                    </a:cubicBezTo>
                    <a:cubicBezTo>
                      <a:pt x="46" y="8"/>
                      <a:pt x="46" y="8"/>
                      <a:pt x="46" y="8"/>
                    </a:cubicBezTo>
                    <a:cubicBezTo>
                      <a:pt x="47" y="8"/>
                      <a:pt x="48" y="8"/>
                      <a:pt x="48" y="8"/>
                    </a:cubicBezTo>
                    <a:cubicBezTo>
                      <a:pt x="48" y="8"/>
                      <a:pt x="48" y="8"/>
                      <a:pt x="49" y="8"/>
                    </a:cubicBezTo>
                    <a:cubicBezTo>
                      <a:pt x="49" y="7"/>
                      <a:pt x="49" y="7"/>
                      <a:pt x="49" y="7"/>
                    </a:cubicBezTo>
                    <a:cubicBezTo>
                      <a:pt x="48" y="7"/>
                      <a:pt x="48" y="7"/>
                      <a:pt x="47" y="7"/>
                    </a:cubicBezTo>
                    <a:cubicBezTo>
                      <a:pt x="50" y="6"/>
                      <a:pt x="50" y="6"/>
                      <a:pt x="50" y="6"/>
                    </a:cubicBezTo>
                    <a:cubicBezTo>
                      <a:pt x="51" y="6"/>
                      <a:pt x="51" y="6"/>
                      <a:pt x="51" y="5"/>
                    </a:cubicBezTo>
                    <a:cubicBezTo>
                      <a:pt x="51" y="5"/>
                      <a:pt x="51" y="5"/>
                      <a:pt x="51" y="5"/>
                    </a:cubicBezTo>
                    <a:cubicBezTo>
                      <a:pt x="51" y="4"/>
                      <a:pt x="50" y="4"/>
                      <a:pt x="49" y="4"/>
                    </a:cubicBezTo>
                    <a:cubicBezTo>
                      <a:pt x="48" y="4"/>
                      <a:pt x="48" y="4"/>
                      <a:pt x="47" y="4"/>
                    </a:cubicBezTo>
                    <a:cubicBezTo>
                      <a:pt x="47" y="5"/>
                      <a:pt x="47" y="5"/>
                      <a:pt x="47" y="5"/>
                    </a:cubicBezTo>
                    <a:cubicBezTo>
                      <a:pt x="46" y="5"/>
                      <a:pt x="46" y="5"/>
                      <a:pt x="46" y="4"/>
                    </a:cubicBezTo>
                    <a:cubicBezTo>
                      <a:pt x="45" y="5"/>
                      <a:pt x="45" y="5"/>
                      <a:pt x="45" y="5"/>
                    </a:cubicBezTo>
                    <a:cubicBezTo>
                      <a:pt x="44" y="6"/>
                      <a:pt x="44" y="6"/>
                      <a:pt x="43" y="7"/>
                    </a:cubicBezTo>
                    <a:cubicBezTo>
                      <a:pt x="43" y="6"/>
                      <a:pt x="43" y="6"/>
                      <a:pt x="44" y="5"/>
                    </a:cubicBezTo>
                    <a:cubicBezTo>
                      <a:pt x="44" y="4"/>
                      <a:pt x="44" y="3"/>
                      <a:pt x="43" y="3"/>
                    </a:cubicBezTo>
                    <a:cubicBezTo>
                      <a:pt x="43" y="3"/>
                      <a:pt x="43" y="3"/>
                      <a:pt x="43" y="3"/>
                    </a:cubicBezTo>
                    <a:cubicBezTo>
                      <a:pt x="42" y="4"/>
                      <a:pt x="42" y="5"/>
                      <a:pt x="41" y="5"/>
                    </a:cubicBezTo>
                    <a:cubicBezTo>
                      <a:pt x="41" y="5"/>
                      <a:pt x="41" y="5"/>
                      <a:pt x="41" y="5"/>
                    </a:cubicBezTo>
                    <a:cubicBezTo>
                      <a:pt x="42" y="4"/>
                      <a:pt x="42" y="4"/>
                      <a:pt x="42" y="4"/>
                    </a:cubicBezTo>
                    <a:cubicBezTo>
                      <a:pt x="41" y="4"/>
                      <a:pt x="41" y="4"/>
                      <a:pt x="41" y="4"/>
                    </a:cubicBezTo>
                    <a:cubicBezTo>
                      <a:pt x="40" y="4"/>
                      <a:pt x="40" y="4"/>
                      <a:pt x="38" y="4"/>
                    </a:cubicBezTo>
                    <a:cubicBezTo>
                      <a:pt x="39" y="3"/>
                      <a:pt x="39" y="3"/>
                      <a:pt x="40" y="3"/>
                    </a:cubicBezTo>
                    <a:cubicBezTo>
                      <a:pt x="40" y="3"/>
                      <a:pt x="41" y="3"/>
                      <a:pt x="41" y="3"/>
                    </a:cubicBezTo>
                    <a:cubicBezTo>
                      <a:pt x="41" y="3"/>
                      <a:pt x="41" y="3"/>
                      <a:pt x="42" y="3"/>
                    </a:cubicBezTo>
                    <a:cubicBezTo>
                      <a:pt x="43" y="3"/>
                      <a:pt x="43" y="3"/>
                      <a:pt x="44" y="3"/>
                    </a:cubicBezTo>
                    <a:cubicBezTo>
                      <a:pt x="44" y="3"/>
                      <a:pt x="41" y="0"/>
                      <a:pt x="38" y="0"/>
                    </a:cubicBezTo>
                  </a:path>
                </a:pathLst>
              </a:custGeom>
              <a:solidFill>
                <a:schemeClr val="tx1">
                  <a:lumMod val="50000"/>
                  <a:lumOff val="50000"/>
                </a:schemeClr>
              </a:solidFill>
              <a:ln w="9525">
                <a:noFill/>
                <a:round/>
                <a:headEnd/>
                <a:tailEnd/>
              </a:ln>
            </p:spPr>
            <p:txBody>
              <a:bodyPr wrap="square" lIns="91440" tIns="45720" rIns="91440" bIns="45720" anchor="ctr">
                <a:normAutofit fontScale="62500" lnSpcReduction="20000"/>
              </a:bodyPr>
              <a:lstStyle/>
              <a:p>
                <a:pPr algn="ctr"/>
                <a:endParaRPr/>
              </a:p>
            </p:txBody>
          </p:sp>
          <p:sp>
            <p:nvSpPr>
              <p:cNvPr id="115" name="ïSļídé"/>
              <p:cNvSpPr/>
              <p:nvPr/>
            </p:nvSpPr>
            <p:spPr bwMode="auto">
              <a:xfrm>
                <a:off x="4316413" y="1962150"/>
                <a:ext cx="38100" cy="17463"/>
              </a:xfrm>
              <a:custGeom>
                <a:avLst/>
                <a:gdLst/>
                <a:ahLst/>
                <a:cxnLst>
                  <a:cxn ang="0">
                    <a:pos x="1" y="0"/>
                  </a:cxn>
                  <a:cxn ang="0">
                    <a:pos x="0" y="0"/>
                  </a:cxn>
                  <a:cxn ang="0">
                    <a:pos x="2" y="2"/>
                  </a:cxn>
                  <a:cxn ang="0">
                    <a:pos x="4" y="2"/>
                  </a:cxn>
                  <a:cxn ang="0">
                    <a:pos x="4" y="2"/>
                  </a:cxn>
                  <a:cxn ang="0">
                    <a:pos x="4" y="2"/>
                  </a:cxn>
                  <a:cxn ang="0">
                    <a:pos x="4" y="2"/>
                  </a:cxn>
                  <a:cxn ang="0">
                    <a:pos x="4" y="1"/>
                  </a:cxn>
                  <a:cxn ang="0">
                    <a:pos x="2" y="0"/>
                  </a:cxn>
                  <a:cxn ang="0">
                    <a:pos x="1" y="0"/>
                  </a:cxn>
                </a:cxnLst>
                <a:rect l="0" t="0" r="r" b="b"/>
                <a:pathLst>
                  <a:path w="4" h="2">
                    <a:moveTo>
                      <a:pt x="1" y="0"/>
                    </a:moveTo>
                    <a:cubicBezTo>
                      <a:pt x="0" y="0"/>
                      <a:pt x="0" y="0"/>
                      <a:pt x="0" y="0"/>
                    </a:cubicBezTo>
                    <a:cubicBezTo>
                      <a:pt x="2" y="2"/>
                      <a:pt x="2" y="2"/>
                      <a:pt x="2" y="2"/>
                    </a:cubicBezTo>
                    <a:cubicBezTo>
                      <a:pt x="2" y="2"/>
                      <a:pt x="3" y="2"/>
                      <a:pt x="4" y="2"/>
                    </a:cubicBezTo>
                    <a:cubicBezTo>
                      <a:pt x="4" y="2"/>
                      <a:pt x="4" y="2"/>
                      <a:pt x="4" y="2"/>
                    </a:cubicBezTo>
                    <a:cubicBezTo>
                      <a:pt x="4" y="2"/>
                      <a:pt x="4" y="2"/>
                      <a:pt x="4" y="2"/>
                    </a:cubicBezTo>
                    <a:cubicBezTo>
                      <a:pt x="4" y="2"/>
                      <a:pt x="4" y="2"/>
                      <a:pt x="4" y="2"/>
                    </a:cubicBezTo>
                    <a:cubicBezTo>
                      <a:pt x="4" y="1"/>
                      <a:pt x="4" y="1"/>
                      <a:pt x="4" y="1"/>
                    </a:cubicBezTo>
                    <a:cubicBezTo>
                      <a:pt x="3" y="1"/>
                      <a:pt x="3" y="0"/>
                      <a:pt x="2" y="0"/>
                    </a:cubicBezTo>
                    <a:cubicBezTo>
                      <a:pt x="2" y="0"/>
                      <a:pt x="2"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6" name="iSliďe"/>
              <p:cNvSpPr/>
              <p:nvPr/>
            </p:nvSpPr>
            <p:spPr bwMode="auto">
              <a:xfrm>
                <a:off x="4994276" y="1589088"/>
                <a:ext cx="149225" cy="74613"/>
              </a:xfrm>
              <a:custGeom>
                <a:avLst/>
                <a:gdLst/>
                <a:ahLst/>
                <a:cxnLst>
                  <a:cxn ang="0">
                    <a:pos x="12" y="0"/>
                  </a:cxn>
                  <a:cxn ang="0">
                    <a:pos x="11" y="0"/>
                  </a:cxn>
                  <a:cxn ang="0">
                    <a:pos x="10" y="1"/>
                  </a:cxn>
                  <a:cxn ang="0">
                    <a:pos x="9" y="1"/>
                  </a:cxn>
                  <a:cxn ang="0">
                    <a:pos x="8" y="1"/>
                  </a:cxn>
                  <a:cxn ang="0">
                    <a:pos x="7" y="2"/>
                  </a:cxn>
                  <a:cxn ang="0">
                    <a:pos x="7" y="1"/>
                  </a:cxn>
                  <a:cxn ang="0">
                    <a:pos x="6" y="1"/>
                  </a:cxn>
                  <a:cxn ang="0">
                    <a:pos x="5" y="2"/>
                  </a:cxn>
                  <a:cxn ang="0">
                    <a:pos x="5" y="2"/>
                  </a:cxn>
                  <a:cxn ang="0">
                    <a:pos x="4" y="1"/>
                  </a:cxn>
                  <a:cxn ang="0">
                    <a:pos x="3" y="0"/>
                  </a:cxn>
                  <a:cxn ang="0">
                    <a:pos x="2" y="0"/>
                  </a:cxn>
                  <a:cxn ang="0">
                    <a:pos x="1" y="1"/>
                  </a:cxn>
                  <a:cxn ang="0">
                    <a:pos x="0" y="3"/>
                  </a:cxn>
                  <a:cxn ang="0">
                    <a:pos x="2" y="3"/>
                  </a:cxn>
                  <a:cxn ang="0">
                    <a:pos x="2" y="4"/>
                  </a:cxn>
                  <a:cxn ang="0">
                    <a:pos x="1" y="3"/>
                  </a:cxn>
                  <a:cxn ang="0">
                    <a:pos x="1" y="4"/>
                  </a:cxn>
                  <a:cxn ang="0">
                    <a:pos x="2" y="5"/>
                  </a:cxn>
                  <a:cxn ang="0">
                    <a:pos x="3" y="5"/>
                  </a:cxn>
                  <a:cxn ang="0">
                    <a:pos x="4" y="5"/>
                  </a:cxn>
                  <a:cxn ang="0">
                    <a:pos x="2" y="7"/>
                  </a:cxn>
                  <a:cxn ang="0">
                    <a:pos x="4" y="7"/>
                  </a:cxn>
                  <a:cxn ang="0">
                    <a:pos x="6" y="7"/>
                  </a:cxn>
                  <a:cxn ang="0">
                    <a:pos x="7" y="8"/>
                  </a:cxn>
                  <a:cxn ang="0">
                    <a:pos x="9" y="8"/>
                  </a:cxn>
                  <a:cxn ang="0">
                    <a:pos x="13" y="6"/>
                  </a:cxn>
                  <a:cxn ang="0">
                    <a:pos x="16" y="3"/>
                  </a:cxn>
                  <a:cxn ang="0">
                    <a:pos x="16" y="3"/>
                  </a:cxn>
                  <a:cxn ang="0">
                    <a:pos x="15" y="1"/>
                  </a:cxn>
                  <a:cxn ang="0">
                    <a:pos x="13" y="1"/>
                  </a:cxn>
                  <a:cxn ang="0">
                    <a:pos x="12" y="0"/>
                  </a:cxn>
                </a:cxnLst>
                <a:rect l="0" t="0" r="r" b="b"/>
                <a:pathLst>
                  <a:path w="16" h="8">
                    <a:moveTo>
                      <a:pt x="12" y="0"/>
                    </a:moveTo>
                    <a:cubicBezTo>
                      <a:pt x="11" y="0"/>
                      <a:pt x="11" y="0"/>
                      <a:pt x="11" y="0"/>
                    </a:cubicBezTo>
                    <a:cubicBezTo>
                      <a:pt x="10" y="1"/>
                      <a:pt x="10" y="1"/>
                      <a:pt x="10" y="1"/>
                    </a:cubicBezTo>
                    <a:cubicBezTo>
                      <a:pt x="9" y="1"/>
                      <a:pt x="9" y="1"/>
                      <a:pt x="9" y="1"/>
                    </a:cubicBezTo>
                    <a:cubicBezTo>
                      <a:pt x="8" y="1"/>
                      <a:pt x="8" y="1"/>
                      <a:pt x="8" y="1"/>
                    </a:cubicBezTo>
                    <a:cubicBezTo>
                      <a:pt x="8" y="2"/>
                      <a:pt x="7" y="2"/>
                      <a:pt x="7" y="2"/>
                    </a:cubicBezTo>
                    <a:cubicBezTo>
                      <a:pt x="7" y="1"/>
                      <a:pt x="7" y="1"/>
                      <a:pt x="7" y="1"/>
                    </a:cubicBezTo>
                    <a:cubicBezTo>
                      <a:pt x="6" y="1"/>
                      <a:pt x="6" y="1"/>
                      <a:pt x="6" y="1"/>
                    </a:cubicBezTo>
                    <a:cubicBezTo>
                      <a:pt x="5" y="2"/>
                      <a:pt x="5" y="2"/>
                      <a:pt x="5" y="2"/>
                    </a:cubicBezTo>
                    <a:cubicBezTo>
                      <a:pt x="5" y="2"/>
                      <a:pt x="5" y="2"/>
                      <a:pt x="5" y="2"/>
                    </a:cubicBezTo>
                    <a:cubicBezTo>
                      <a:pt x="4" y="1"/>
                      <a:pt x="4" y="1"/>
                      <a:pt x="4" y="1"/>
                    </a:cubicBezTo>
                    <a:cubicBezTo>
                      <a:pt x="3" y="0"/>
                      <a:pt x="3" y="0"/>
                      <a:pt x="3" y="0"/>
                    </a:cubicBezTo>
                    <a:cubicBezTo>
                      <a:pt x="2" y="0"/>
                      <a:pt x="2" y="0"/>
                      <a:pt x="2" y="0"/>
                    </a:cubicBezTo>
                    <a:cubicBezTo>
                      <a:pt x="1" y="1"/>
                      <a:pt x="1" y="1"/>
                      <a:pt x="1" y="1"/>
                    </a:cubicBezTo>
                    <a:cubicBezTo>
                      <a:pt x="0" y="3"/>
                      <a:pt x="0" y="3"/>
                      <a:pt x="0" y="3"/>
                    </a:cubicBezTo>
                    <a:cubicBezTo>
                      <a:pt x="2" y="3"/>
                      <a:pt x="2" y="3"/>
                      <a:pt x="2" y="3"/>
                    </a:cubicBezTo>
                    <a:cubicBezTo>
                      <a:pt x="2" y="4"/>
                      <a:pt x="2" y="4"/>
                      <a:pt x="2" y="4"/>
                    </a:cubicBezTo>
                    <a:cubicBezTo>
                      <a:pt x="1" y="3"/>
                      <a:pt x="1" y="3"/>
                      <a:pt x="1" y="3"/>
                    </a:cubicBezTo>
                    <a:cubicBezTo>
                      <a:pt x="1" y="4"/>
                      <a:pt x="1" y="4"/>
                      <a:pt x="1" y="4"/>
                    </a:cubicBezTo>
                    <a:cubicBezTo>
                      <a:pt x="2" y="5"/>
                      <a:pt x="2" y="5"/>
                      <a:pt x="2" y="5"/>
                    </a:cubicBezTo>
                    <a:cubicBezTo>
                      <a:pt x="3" y="5"/>
                      <a:pt x="3" y="5"/>
                      <a:pt x="3" y="5"/>
                    </a:cubicBezTo>
                    <a:cubicBezTo>
                      <a:pt x="4" y="5"/>
                      <a:pt x="4" y="5"/>
                      <a:pt x="4" y="5"/>
                    </a:cubicBezTo>
                    <a:cubicBezTo>
                      <a:pt x="4" y="5"/>
                      <a:pt x="4" y="6"/>
                      <a:pt x="2" y="7"/>
                    </a:cubicBezTo>
                    <a:cubicBezTo>
                      <a:pt x="4" y="7"/>
                      <a:pt x="4" y="7"/>
                      <a:pt x="4" y="7"/>
                    </a:cubicBezTo>
                    <a:cubicBezTo>
                      <a:pt x="5" y="7"/>
                      <a:pt x="5" y="7"/>
                      <a:pt x="6" y="7"/>
                    </a:cubicBezTo>
                    <a:cubicBezTo>
                      <a:pt x="7" y="8"/>
                      <a:pt x="7" y="8"/>
                      <a:pt x="7" y="8"/>
                    </a:cubicBezTo>
                    <a:cubicBezTo>
                      <a:pt x="8" y="8"/>
                      <a:pt x="9" y="8"/>
                      <a:pt x="9" y="8"/>
                    </a:cubicBezTo>
                    <a:cubicBezTo>
                      <a:pt x="10" y="7"/>
                      <a:pt x="11" y="6"/>
                      <a:pt x="13" y="6"/>
                    </a:cubicBezTo>
                    <a:cubicBezTo>
                      <a:pt x="13" y="6"/>
                      <a:pt x="14" y="6"/>
                      <a:pt x="16" y="3"/>
                    </a:cubicBezTo>
                    <a:cubicBezTo>
                      <a:pt x="16" y="3"/>
                      <a:pt x="16" y="3"/>
                      <a:pt x="16" y="3"/>
                    </a:cubicBezTo>
                    <a:cubicBezTo>
                      <a:pt x="15" y="1"/>
                      <a:pt x="15" y="1"/>
                      <a:pt x="15" y="1"/>
                    </a:cubicBezTo>
                    <a:cubicBezTo>
                      <a:pt x="13" y="1"/>
                      <a:pt x="13" y="1"/>
                      <a:pt x="13" y="1"/>
                    </a:cubicBezTo>
                    <a:cubicBezTo>
                      <a:pt x="12" y="0"/>
                      <a:pt x="12" y="0"/>
                      <a:pt x="1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7" name="íšḻíḓê"/>
              <p:cNvSpPr/>
              <p:nvPr/>
            </p:nvSpPr>
            <p:spPr bwMode="auto">
              <a:xfrm>
                <a:off x="5235576" y="1858963"/>
                <a:ext cx="84138" cy="84138"/>
              </a:xfrm>
              <a:custGeom>
                <a:avLst/>
                <a:gdLst/>
                <a:ahLst/>
                <a:cxnLst>
                  <a:cxn ang="0">
                    <a:pos x="6" y="0"/>
                  </a:cxn>
                  <a:cxn ang="0">
                    <a:pos x="6" y="0"/>
                  </a:cxn>
                  <a:cxn ang="0">
                    <a:pos x="6" y="0"/>
                  </a:cxn>
                  <a:cxn ang="0">
                    <a:pos x="6" y="0"/>
                  </a:cxn>
                  <a:cxn ang="0">
                    <a:pos x="5" y="0"/>
                  </a:cxn>
                  <a:cxn ang="0">
                    <a:pos x="5" y="0"/>
                  </a:cxn>
                  <a:cxn ang="0">
                    <a:pos x="5" y="0"/>
                  </a:cxn>
                  <a:cxn ang="0">
                    <a:pos x="4" y="0"/>
                  </a:cxn>
                  <a:cxn ang="0">
                    <a:pos x="4" y="0"/>
                  </a:cxn>
                  <a:cxn ang="0">
                    <a:pos x="2" y="2"/>
                  </a:cxn>
                  <a:cxn ang="0">
                    <a:pos x="1" y="2"/>
                  </a:cxn>
                  <a:cxn ang="0">
                    <a:pos x="0" y="4"/>
                  </a:cxn>
                  <a:cxn ang="0">
                    <a:pos x="0" y="5"/>
                  </a:cxn>
                  <a:cxn ang="0">
                    <a:pos x="2" y="5"/>
                  </a:cxn>
                  <a:cxn ang="0">
                    <a:pos x="2" y="5"/>
                  </a:cxn>
                  <a:cxn ang="0">
                    <a:pos x="2" y="6"/>
                  </a:cxn>
                  <a:cxn ang="0">
                    <a:pos x="1" y="7"/>
                  </a:cxn>
                  <a:cxn ang="0">
                    <a:pos x="1" y="9"/>
                  </a:cxn>
                  <a:cxn ang="0">
                    <a:pos x="3" y="9"/>
                  </a:cxn>
                  <a:cxn ang="0">
                    <a:pos x="7" y="7"/>
                  </a:cxn>
                  <a:cxn ang="0">
                    <a:pos x="7" y="4"/>
                  </a:cxn>
                  <a:cxn ang="0">
                    <a:pos x="6" y="3"/>
                  </a:cxn>
                  <a:cxn ang="0">
                    <a:pos x="8" y="2"/>
                  </a:cxn>
                  <a:cxn ang="0">
                    <a:pos x="6" y="0"/>
                  </a:cxn>
                </a:cxnLst>
                <a:rect l="0" t="0" r="r" b="b"/>
                <a:pathLst>
                  <a:path w="9" h="9">
                    <a:moveTo>
                      <a:pt x="6" y="0"/>
                    </a:moveTo>
                    <a:cubicBezTo>
                      <a:pt x="6" y="0"/>
                      <a:pt x="6" y="0"/>
                      <a:pt x="6" y="0"/>
                    </a:cubicBezTo>
                    <a:cubicBezTo>
                      <a:pt x="6" y="0"/>
                      <a:pt x="6" y="0"/>
                      <a:pt x="6" y="0"/>
                    </a:cubicBezTo>
                    <a:cubicBezTo>
                      <a:pt x="6" y="0"/>
                      <a:pt x="6" y="0"/>
                      <a:pt x="6" y="0"/>
                    </a:cubicBezTo>
                    <a:cubicBezTo>
                      <a:pt x="5" y="0"/>
                      <a:pt x="5" y="0"/>
                      <a:pt x="5" y="0"/>
                    </a:cubicBezTo>
                    <a:cubicBezTo>
                      <a:pt x="5" y="0"/>
                      <a:pt x="5" y="0"/>
                      <a:pt x="5" y="0"/>
                    </a:cubicBezTo>
                    <a:cubicBezTo>
                      <a:pt x="5" y="0"/>
                      <a:pt x="5" y="0"/>
                      <a:pt x="5" y="0"/>
                    </a:cubicBezTo>
                    <a:cubicBezTo>
                      <a:pt x="4" y="0"/>
                      <a:pt x="4" y="0"/>
                      <a:pt x="4" y="0"/>
                    </a:cubicBezTo>
                    <a:cubicBezTo>
                      <a:pt x="4" y="0"/>
                      <a:pt x="4" y="0"/>
                      <a:pt x="4" y="0"/>
                    </a:cubicBezTo>
                    <a:cubicBezTo>
                      <a:pt x="4" y="2"/>
                      <a:pt x="3" y="2"/>
                      <a:pt x="2" y="2"/>
                    </a:cubicBezTo>
                    <a:cubicBezTo>
                      <a:pt x="2" y="2"/>
                      <a:pt x="1" y="2"/>
                      <a:pt x="1" y="2"/>
                    </a:cubicBezTo>
                    <a:cubicBezTo>
                      <a:pt x="0" y="4"/>
                      <a:pt x="0" y="4"/>
                      <a:pt x="0" y="4"/>
                    </a:cubicBezTo>
                    <a:cubicBezTo>
                      <a:pt x="0" y="5"/>
                      <a:pt x="0" y="5"/>
                      <a:pt x="0" y="5"/>
                    </a:cubicBezTo>
                    <a:cubicBezTo>
                      <a:pt x="0" y="5"/>
                      <a:pt x="1" y="5"/>
                      <a:pt x="2" y="5"/>
                    </a:cubicBezTo>
                    <a:cubicBezTo>
                      <a:pt x="2" y="5"/>
                      <a:pt x="2" y="5"/>
                      <a:pt x="2" y="5"/>
                    </a:cubicBezTo>
                    <a:cubicBezTo>
                      <a:pt x="2" y="6"/>
                      <a:pt x="2" y="6"/>
                      <a:pt x="2" y="6"/>
                    </a:cubicBezTo>
                    <a:cubicBezTo>
                      <a:pt x="1" y="7"/>
                      <a:pt x="1" y="7"/>
                      <a:pt x="1" y="7"/>
                    </a:cubicBezTo>
                    <a:cubicBezTo>
                      <a:pt x="1" y="9"/>
                      <a:pt x="1" y="9"/>
                      <a:pt x="1" y="9"/>
                    </a:cubicBezTo>
                    <a:cubicBezTo>
                      <a:pt x="2" y="9"/>
                      <a:pt x="2" y="9"/>
                      <a:pt x="3" y="9"/>
                    </a:cubicBezTo>
                    <a:cubicBezTo>
                      <a:pt x="4" y="8"/>
                      <a:pt x="6" y="8"/>
                      <a:pt x="7" y="7"/>
                    </a:cubicBezTo>
                    <a:cubicBezTo>
                      <a:pt x="7" y="4"/>
                      <a:pt x="7" y="4"/>
                      <a:pt x="7" y="4"/>
                    </a:cubicBezTo>
                    <a:cubicBezTo>
                      <a:pt x="6" y="3"/>
                      <a:pt x="6" y="3"/>
                      <a:pt x="6" y="3"/>
                    </a:cubicBezTo>
                    <a:cubicBezTo>
                      <a:pt x="8" y="2"/>
                      <a:pt x="8" y="2"/>
                      <a:pt x="8" y="2"/>
                    </a:cubicBezTo>
                    <a:cubicBezTo>
                      <a:pt x="9" y="1"/>
                      <a:pt x="7" y="0"/>
                      <a:pt x="6"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8" name="ïšļíḋe"/>
              <p:cNvSpPr/>
              <p:nvPr/>
            </p:nvSpPr>
            <p:spPr bwMode="auto">
              <a:xfrm>
                <a:off x="5291138" y="1765300"/>
                <a:ext cx="149225" cy="214313"/>
              </a:xfrm>
              <a:custGeom>
                <a:avLst/>
                <a:gdLst/>
                <a:ahLst/>
                <a:cxnLst>
                  <a:cxn ang="0">
                    <a:pos x="1" y="2"/>
                  </a:cxn>
                  <a:cxn ang="0">
                    <a:pos x="0" y="4"/>
                  </a:cxn>
                  <a:cxn ang="0">
                    <a:pos x="1" y="6"/>
                  </a:cxn>
                  <a:cxn ang="0">
                    <a:pos x="0" y="8"/>
                  </a:cxn>
                  <a:cxn ang="0">
                    <a:pos x="3" y="7"/>
                  </a:cxn>
                  <a:cxn ang="0">
                    <a:pos x="3" y="9"/>
                  </a:cxn>
                  <a:cxn ang="0">
                    <a:pos x="3" y="11"/>
                  </a:cxn>
                  <a:cxn ang="0">
                    <a:pos x="5" y="10"/>
                  </a:cxn>
                  <a:cxn ang="0">
                    <a:pos x="6" y="11"/>
                  </a:cxn>
                  <a:cxn ang="0">
                    <a:pos x="7" y="14"/>
                  </a:cxn>
                  <a:cxn ang="0">
                    <a:pos x="5" y="14"/>
                  </a:cxn>
                  <a:cxn ang="0">
                    <a:pos x="5" y="17"/>
                  </a:cxn>
                  <a:cxn ang="0">
                    <a:pos x="5" y="19"/>
                  </a:cxn>
                  <a:cxn ang="0">
                    <a:pos x="7" y="19"/>
                  </a:cxn>
                  <a:cxn ang="0">
                    <a:pos x="9" y="18"/>
                  </a:cxn>
                  <a:cxn ang="0">
                    <a:pos x="8" y="20"/>
                  </a:cxn>
                  <a:cxn ang="0">
                    <a:pos x="4" y="22"/>
                  </a:cxn>
                  <a:cxn ang="0">
                    <a:pos x="8" y="22"/>
                  </a:cxn>
                  <a:cxn ang="0">
                    <a:pos x="9" y="20"/>
                  </a:cxn>
                  <a:cxn ang="0">
                    <a:pos x="14" y="21"/>
                  </a:cxn>
                  <a:cxn ang="0">
                    <a:pos x="16" y="19"/>
                  </a:cxn>
                  <a:cxn ang="0">
                    <a:pos x="16" y="16"/>
                  </a:cxn>
                  <a:cxn ang="0">
                    <a:pos x="13" y="15"/>
                  </a:cxn>
                  <a:cxn ang="0">
                    <a:pos x="12" y="13"/>
                  </a:cxn>
                  <a:cxn ang="0">
                    <a:pos x="9" y="10"/>
                  </a:cxn>
                  <a:cxn ang="0">
                    <a:pos x="7" y="7"/>
                  </a:cxn>
                  <a:cxn ang="0">
                    <a:pos x="5" y="8"/>
                  </a:cxn>
                  <a:cxn ang="0">
                    <a:pos x="4" y="7"/>
                  </a:cxn>
                  <a:cxn ang="0">
                    <a:pos x="6" y="4"/>
                  </a:cxn>
                  <a:cxn ang="0">
                    <a:pos x="4" y="3"/>
                  </a:cxn>
                  <a:cxn ang="0">
                    <a:pos x="2" y="3"/>
                  </a:cxn>
                  <a:cxn ang="0">
                    <a:pos x="4" y="1"/>
                  </a:cxn>
                  <a:cxn ang="0">
                    <a:pos x="0" y="0"/>
                  </a:cxn>
                </a:cxnLst>
                <a:rect l="0" t="0" r="r" b="b"/>
                <a:pathLst>
                  <a:path w="16" h="23">
                    <a:moveTo>
                      <a:pt x="0" y="0"/>
                    </a:moveTo>
                    <a:cubicBezTo>
                      <a:pt x="1" y="2"/>
                      <a:pt x="1" y="2"/>
                      <a:pt x="1" y="2"/>
                    </a:cubicBezTo>
                    <a:cubicBezTo>
                      <a:pt x="0" y="2"/>
                      <a:pt x="0" y="2"/>
                      <a:pt x="0" y="2"/>
                    </a:cubicBezTo>
                    <a:cubicBezTo>
                      <a:pt x="0" y="4"/>
                      <a:pt x="0" y="4"/>
                      <a:pt x="0" y="4"/>
                    </a:cubicBezTo>
                    <a:cubicBezTo>
                      <a:pt x="1" y="5"/>
                      <a:pt x="1" y="5"/>
                      <a:pt x="1" y="5"/>
                    </a:cubicBezTo>
                    <a:cubicBezTo>
                      <a:pt x="1" y="6"/>
                      <a:pt x="1" y="6"/>
                      <a:pt x="1" y="6"/>
                    </a:cubicBezTo>
                    <a:cubicBezTo>
                      <a:pt x="1" y="6"/>
                      <a:pt x="1" y="6"/>
                      <a:pt x="1" y="6"/>
                    </a:cubicBezTo>
                    <a:cubicBezTo>
                      <a:pt x="0" y="8"/>
                      <a:pt x="0" y="8"/>
                      <a:pt x="0" y="8"/>
                    </a:cubicBezTo>
                    <a:cubicBezTo>
                      <a:pt x="2" y="8"/>
                      <a:pt x="2" y="8"/>
                      <a:pt x="2" y="8"/>
                    </a:cubicBezTo>
                    <a:cubicBezTo>
                      <a:pt x="3" y="7"/>
                      <a:pt x="3" y="7"/>
                      <a:pt x="3" y="7"/>
                    </a:cubicBezTo>
                    <a:cubicBezTo>
                      <a:pt x="3" y="8"/>
                      <a:pt x="3" y="8"/>
                      <a:pt x="3" y="8"/>
                    </a:cubicBezTo>
                    <a:cubicBezTo>
                      <a:pt x="3" y="9"/>
                      <a:pt x="3" y="9"/>
                      <a:pt x="3" y="9"/>
                    </a:cubicBezTo>
                    <a:cubicBezTo>
                      <a:pt x="2" y="10"/>
                      <a:pt x="2" y="10"/>
                      <a:pt x="2" y="10"/>
                    </a:cubicBezTo>
                    <a:cubicBezTo>
                      <a:pt x="3" y="11"/>
                      <a:pt x="3" y="11"/>
                      <a:pt x="3" y="11"/>
                    </a:cubicBezTo>
                    <a:cubicBezTo>
                      <a:pt x="4" y="11"/>
                      <a:pt x="4" y="11"/>
                      <a:pt x="5" y="11"/>
                    </a:cubicBezTo>
                    <a:cubicBezTo>
                      <a:pt x="5" y="10"/>
                      <a:pt x="5" y="10"/>
                      <a:pt x="5" y="10"/>
                    </a:cubicBezTo>
                    <a:cubicBezTo>
                      <a:pt x="6" y="10"/>
                      <a:pt x="6" y="10"/>
                      <a:pt x="6" y="10"/>
                    </a:cubicBezTo>
                    <a:cubicBezTo>
                      <a:pt x="6" y="11"/>
                      <a:pt x="6" y="11"/>
                      <a:pt x="6" y="11"/>
                    </a:cubicBezTo>
                    <a:cubicBezTo>
                      <a:pt x="7" y="12"/>
                      <a:pt x="7" y="12"/>
                      <a:pt x="7" y="12"/>
                    </a:cubicBezTo>
                    <a:cubicBezTo>
                      <a:pt x="7" y="14"/>
                      <a:pt x="7" y="14"/>
                      <a:pt x="7" y="14"/>
                    </a:cubicBezTo>
                    <a:cubicBezTo>
                      <a:pt x="6" y="14"/>
                      <a:pt x="6" y="14"/>
                      <a:pt x="6" y="14"/>
                    </a:cubicBezTo>
                    <a:cubicBezTo>
                      <a:pt x="5" y="14"/>
                      <a:pt x="5" y="14"/>
                      <a:pt x="5" y="14"/>
                    </a:cubicBezTo>
                    <a:cubicBezTo>
                      <a:pt x="4" y="15"/>
                      <a:pt x="4" y="15"/>
                      <a:pt x="4" y="15"/>
                    </a:cubicBezTo>
                    <a:cubicBezTo>
                      <a:pt x="6" y="15"/>
                      <a:pt x="6" y="16"/>
                      <a:pt x="5" y="17"/>
                    </a:cubicBezTo>
                    <a:cubicBezTo>
                      <a:pt x="4" y="18"/>
                      <a:pt x="4" y="18"/>
                      <a:pt x="4" y="18"/>
                    </a:cubicBezTo>
                    <a:cubicBezTo>
                      <a:pt x="5" y="19"/>
                      <a:pt x="5" y="19"/>
                      <a:pt x="5" y="19"/>
                    </a:cubicBezTo>
                    <a:cubicBezTo>
                      <a:pt x="6" y="18"/>
                      <a:pt x="6" y="18"/>
                      <a:pt x="6" y="18"/>
                    </a:cubicBezTo>
                    <a:cubicBezTo>
                      <a:pt x="7" y="19"/>
                      <a:pt x="7" y="19"/>
                      <a:pt x="7" y="19"/>
                    </a:cubicBezTo>
                    <a:cubicBezTo>
                      <a:pt x="8" y="18"/>
                      <a:pt x="8" y="18"/>
                      <a:pt x="8" y="18"/>
                    </a:cubicBezTo>
                    <a:cubicBezTo>
                      <a:pt x="9" y="18"/>
                      <a:pt x="9" y="18"/>
                      <a:pt x="9" y="18"/>
                    </a:cubicBezTo>
                    <a:cubicBezTo>
                      <a:pt x="9" y="19"/>
                      <a:pt x="9" y="19"/>
                      <a:pt x="9" y="19"/>
                    </a:cubicBezTo>
                    <a:cubicBezTo>
                      <a:pt x="8" y="20"/>
                      <a:pt x="8" y="20"/>
                      <a:pt x="8" y="20"/>
                    </a:cubicBezTo>
                    <a:cubicBezTo>
                      <a:pt x="6" y="19"/>
                      <a:pt x="6" y="19"/>
                      <a:pt x="6" y="19"/>
                    </a:cubicBezTo>
                    <a:cubicBezTo>
                      <a:pt x="4" y="22"/>
                      <a:pt x="4" y="22"/>
                      <a:pt x="4" y="22"/>
                    </a:cubicBezTo>
                    <a:cubicBezTo>
                      <a:pt x="5" y="23"/>
                      <a:pt x="5" y="23"/>
                      <a:pt x="5" y="23"/>
                    </a:cubicBezTo>
                    <a:cubicBezTo>
                      <a:pt x="6" y="22"/>
                      <a:pt x="7" y="22"/>
                      <a:pt x="8" y="22"/>
                    </a:cubicBezTo>
                    <a:cubicBezTo>
                      <a:pt x="8" y="20"/>
                      <a:pt x="8" y="20"/>
                      <a:pt x="8" y="20"/>
                    </a:cubicBezTo>
                    <a:cubicBezTo>
                      <a:pt x="8" y="20"/>
                      <a:pt x="9" y="20"/>
                      <a:pt x="9" y="20"/>
                    </a:cubicBezTo>
                    <a:cubicBezTo>
                      <a:pt x="11" y="21"/>
                      <a:pt x="11" y="21"/>
                      <a:pt x="11" y="21"/>
                    </a:cubicBezTo>
                    <a:cubicBezTo>
                      <a:pt x="12" y="21"/>
                      <a:pt x="13" y="21"/>
                      <a:pt x="14" y="21"/>
                    </a:cubicBezTo>
                    <a:cubicBezTo>
                      <a:pt x="15" y="20"/>
                      <a:pt x="15" y="20"/>
                      <a:pt x="15" y="20"/>
                    </a:cubicBezTo>
                    <a:cubicBezTo>
                      <a:pt x="16" y="19"/>
                      <a:pt x="16" y="19"/>
                      <a:pt x="16" y="19"/>
                    </a:cubicBezTo>
                    <a:cubicBezTo>
                      <a:pt x="14" y="19"/>
                      <a:pt x="14" y="19"/>
                      <a:pt x="14" y="19"/>
                    </a:cubicBezTo>
                    <a:cubicBezTo>
                      <a:pt x="15" y="18"/>
                      <a:pt x="16" y="17"/>
                      <a:pt x="16" y="16"/>
                    </a:cubicBezTo>
                    <a:cubicBezTo>
                      <a:pt x="16" y="16"/>
                      <a:pt x="16" y="16"/>
                      <a:pt x="15" y="15"/>
                    </a:cubicBezTo>
                    <a:cubicBezTo>
                      <a:pt x="13" y="15"/>
                      <a:pt x="13" y="15"/>
                      <a:pt x="13" y="15"/>
                    </a:cubicBezTo>
                    <a:cubicBezTo>
                      <a:pt x="12" y="15"/>
                      <a:pt x="12" y="15"/>
                      <a:pt x="12" y="15"/>
                    </a:cubicBezTo>
                    <a:cubicBezTo>
                      <a:pt x="12" y="13"/>
                      <a:pt x="12" y="13"/>
                      <a:pt x="12" y="13"/>
                    </a:cubicBezTo>
                    <a:cubicBezTo>
                      <a:pt x="10" y="10"/>
                      <a:pt x="10" y="10"/>
                      <a:pt x="10" y="10"/>
                    </a:cubicBezTo>
                    <a:cubicBezTo>
                      <a:pt x="9" y="10"/>
                      <a:pt x="9" y="10"/>
                      <a:pt x="9" y="10"/>
                    </a:cubicBezTo>
                    <a:cubicBezTo>
                      <a:pt x="8" y="8"/>
                      <a:pt x="8" y="8"/>
                      <a:pt x="8" y="8"/>
                    </a:cubicBezTo>
                    <a:cubicBezTo>
                      <a:pt x="7" y="7"/>
                      <a:pt x="7" y="7"/>
                      <a:pt x="7" y="7"/>
                    </a:cubicBezTo>
                    <a:cubicBezTo>
                      <a:pt x="7" y="7"/>
                      <a:pt x="6" y="7"/>
                      <a:pt x="6" y="7"/>
                    </a:cubicBezTo>
                    <a:cubicBezTo>
                      <a:pt x="5" y="8"/>
                      <a:pt x="5" y="8"/>
                      <a:pt x="5" y="8"/>
                    </a:cubicBezTo>
                    <a:cubicBezTo>
                      <a:pt x="5" y="8"/>
                      <a:pt x="5" y="8"/>
                      <a:pt x="5" y="8"/>
                    </a:cubicBezTo>
                    <a:cubicBezTo>
                      <a:pt x="4" y="7"/>
                      <a:pt x="4" y="7"/>
                      <a:pt x="4" y="7"/>
                    </a:cubicBezTo>
                    <a:cubicBezTo>
                      <a:pt x="5" y="6"/>
                      <a:pt x="5" y="6"/>
                      <a:pt x="5" y="6"/>
                    </a:cubicBezTo>
                    <a:cubicBezTo>
                      <a:pt x="6" y="4"/>
                      <a:pt x="6" y="4"/>
                      <a:pt x="6" y="4"/>
                    </a:cubicBezTo>
                    <a:cubicBezTo>
                      <a:pt x="6" y="3"/>
                      <a:pt x="6" y="3"/>
                      <a:pt x="6" y="3"/>
                    </a:cubicBezTo>
                    <a:cubicBezTo>
                      <a:pt x="4" y="3"/>
                      <a:pt x="4" y="3"/>
                      <a:pt x="4" y="3"/>
                    </a:cubicBezTo>
                    <a:cubicBezTo>
                      <a:pt x="3" y="4"/>
                      <a:pt x="3" y="4"/>
                      <a:pt x="3" y="4"/>
                    </a:cubicBezTo>
                    <a:cubicBezTo>
                      <a:pt x="2" y="3"/>
                      <a:pt x="2" y="3"/>
                      <a:pt x="2" y="3"/>
                    </a:cubicBezTo>
                    <a:cubicBezTo>
                      <a:pt x="3" y="2"/>
                      <a:pt x="3" y="2"/>
                      <a:pt x="3" y="2"/>
                    </a:cubicBezTo>
                    <a:cubicBezTo>
                      <a:pt x="4" y="1"/>
                      <a:pt x="4" y="1"/>
                      <a:pt x="4" y="1"/>
                    </a:cubicBezTo>
                    <a:cubicBezTo>
                      <a:pt x="2" y="0"/>
                      <a:pt x="2" y="0"/>
                      <a:pt x="2" y="0"/>
                    </a:cubicBezTo>
                    <a:cubicBezTo>
                      <a:pt x="0"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19" name="i$ļídé"/>
              <p:cNvSpPr/>
              <p:nvPr/>
            </p:nvSpPr>
            <p:spPr bwMode="auto">
              <a:xfrm>
                <a:off x="5254626" y="1244600"/>
                <a:ext cx="55563" cy="26988"/>
              </a:xfrm>
              <a:custGeom>
                <a:avLst/>
                <a:gdLst/>
                <a:ahLst/>
                <a:cxnLst>
                  <a:cxn ang="0">
                    <a:pos x="12" y="0"/>
                  </a:cxn>
                  <a:cxn ang="0">
                    <a:pos x="12" y="0"/>
                  </a:cxn>
                  <a:cxn ang="0">
                    <a:pos x="6" y="0"/>
                  </a:cxn>
                  <a:cxn ang="0">
                    <a:pos x="0" y="0"/>
                  </a:cxn>
                  <a:cxn ang="0">
                    <a:pos x="0" y="5"/>
                  </a:cxn>
                  <a:cxn ang="0">
                    <a:pos x="6" y="11"/>
                  </a:cxn>
                  <a:cxn ang="0">
                    <a:pos x="12" y="11"/>
                  </a:cxn>
                  <a:cxn ang="0">
                    <a:pos x="12" y="5"/>
                  </a:cxn>
                  <a:cxn ang="0">
                    <a:pos x="12" y="5"/>
                  </a:cxn>
                  <a:cxn ang="0">
                    <a:pos x="17" y="5"/>
                  </a:cxn>
                  <a:cxn ang="0">
                    <a:pos x="17" y="11"/>
                  </a:cxn>
                  <a:cxn ang="0">
                    <a:pos x="12" y="11"/>
                  </a:cxn>
                  <a:cxn ang="0">
                    <a:pos x="17" y="11"/>
                  </a:cxn>
                  <a:cxn ang="0">
                    <a:pos x="23" y="11"/>
                  </a:cxn>
                  <a:cxn ang="0">
                    <a:pos x="23" y="11"/>
                  </a:cxn>
                  <a:cxn ang="0">
                    <a:pos x="29" y="17"/>
                  </a:cxn>
                  <a:cxn ang="0">
                    <a:pos x="35" y="17"/>
                  </a:cxn>
                  <a:cxn ang="0">
                    <a:pos x="29" y="11"/>
                  </a:cxn>
                  <a:cxn ang="0">
                    <a:pos x="35" y="11"/>
                  </a:cxn>
                  <a:cxn ang="0">
                    <a:pos x="35" y="5"/>
                  </a:cxn>
                  <a:cxn ang="0">
                    <a:pos x="29" y="0"/>
                  </a:cxn>
                  <a:cxn ang="0">
                    <a:pos x="17" y="0"/>
                  </a:cxn>
                  <a:cxn ang="0">
                    <a:pos x="17" y="0"/>
                  </a:cxn>
                  <a:cxn ang="0">
                    <a:pos x="12" y="0"/>
                  </a:cxn>
                </a:cxnLst>
                <a:rect l="0" t="0" r="r" b="b"/>
                <a:pathLst>
                  <a:path w="35" h="17">
                    <a:moveTo>
                      <a:pt x="12" y="0"/>
                    </a:moveTo>
                    <a:lnTo>
                      <a:pt x="12" y="0"/>
                    </a:lnTo>
                    <a:lnTo>
                      <a:pt x="6" y="0"/>
                    </a:lnTo>
                    <a:lnTo>
                      <a:pt x="0" y="0"/>
                    </a:lnTo>
                    <a:lnTo>
                      <a:pt x="0" y="5"/>
                    </a:lnTo>
                    <a:lnTo>
                      <a:pt x="6" y="11"/>
                    </a:lnTo>
                    <a:lnTo>
                      <a:pt x="12" y="11"/>
                    </a:lnTo>
                    <a:lnTo>
                      <a:pt x="12" y="5"/>
                    </a:lnTo>
                    <a:lnTo>
                      <a:pt x="12" y="5"/>
                    </a:lnTo>
                    <a:lnTo>
                      <a:pt x="17" y="5"/>
                    </a:lnTo>
                    <a:lnTo>
                      <a:pt x="17" y="11"/>
                    </a:lnTo>
                    <a:lnTo>
                      <a:pt x="12" y="11"/>
                    </a:lnTo>
                    <a:lnTo>
                      <a:pt x="17" y="11"/>
                    </a:lnTo>
                    <a:lnTo>
                      <a:pt x="23" y="11"/>
                    </a:lnTo>
                    <a:lnTo>
                      <a:pt x="23" y="11"/>
                    </a:lnTo>
                    <a:lnTo>
                      <a:pt x="29" y="17"/>
                    </a:lnTo>
                    <a:lnTo>
                      <a:pt x="35" y="17"/>
                    </a:lnTo>
                    <a:lnTo>
                      <a:pt x="29" y="11"/>
                    </a:lnTo>
                    <a:lnTo>
                      <a:pt x="35" y="11"/>
                    </a:lnTo>
                    <a:lnTo>
                      <a:pt x="35" y="5"/>
                    </a:lnTo>
                    <a:lnTo>
                      <a:pt x="29" y="0"/>
                    </a:lnTo>
                    <a:lnTo>
                      <a:pt x="17" y="0"/>
                    </a:lnTo>
                    <a:lnTo>
                      <a:pt x="17" y="0"/>
                    </a:lnTo>
                    <a:lnTo>
                      <a:pt x="12"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0" name="iṩḻiďe"/>
              <p:cNvSpPr/>
              <p:nvPr/>
            </p:nvSpPr>
            <p:spPr bwMode="auto">
              <a:xfrm>
                <a:off x="5254626" y="1244600"/>
                <a:ext cx="55563" cy="26988"/>
              </a:xfrm>
              <a:custGeom>
                <a:avLst/>
                <a:gdLst/>
                <a:ahLst/>
                <a:cxnLst>
                  <a:cxn ang="0">
                    <a:pos x="12" y="0"/>
                  </a:cxn>
                  <a:cxn ang="0">
                    <a:pos x="12" y="0"/>
                  </a:cxn>
                  <a:cxn ang="0">
                    <a:pos x="6" y="0"/>
                  </a:cxn>
                  <a:cxn ang="0">
                    <a:pos x="0" y="0"/>
                  </a:cxn>
                  <a:cxn ang="0">
                    <a:pos x="0" y="5"/>
                  </a:cxn>
                  <a:cxn ang="0">
                    <a:pos x="6" y="11"/>
                  </a:cxn>
                  <a:cxn ang="0">
                    <a:pos x="12" y="11"/>
                  </a:cxn>
                  <a:cxn ang="0">
                    <a:pos x="12" y="5"/>
                  </a:cxn>
                  <a:cxn ang="0">
                    <a:pos x="12" y="5"/>
                  </a:cxn>
                  <a:cxn ang="0">
                    <a:pos x="17" y="5"/>
                  </a:cxn>
                  <a:cxn ang="0">
                    <a:pos x="17" y="11"/>
                  </a:cxn>
                  <a:cxn ang="0">
                    <a:pos x="12" y="11"/>
                  </a:cxn>
                  <a:cxn ang="0">
                    <a:pos x="17" y="11"/>
                  </a:cxn>
                  <a:cxn ang="0">
                    <a:pos x="23" y="11"/>
                  </a:cxn>
                  <a:cxn ang="0">
                    <a:pos x="23" y="11"/>
                  </a:cxn>
                  <a:cxn ang="0">
                    <a:pos x="29" y="17"/>
                  </a:cxn>
                  <a:cxn ang="0">
                    <a:pos x="35" y="17"/>
                  </a:cxn>
                  <a:cxn ang="0">
                    <a:pos x="29" y="11"/>
                  </a:cxn>
                  <a:cxn ang="0">
                    <a:pos x="35" y="11"/>
                  </a:cxn>
                  <a:cxn ang="0">
                    <a:pos x="35" y="5"/>
                  </a:cxn>
                  <a:cxn ang="0">
                    <a:pos x="29" y="0"/>
                  </a:cxn>
                  <a:cxn ang="0">
                    <a:pos x="17" y="0"/>
                  </a:cxn>
                  <a:cxn ang="0">
                    <a:pos x="17" y="0"/>
                  </a:cxn>
                  <a:cxn ang="0">
                    <a:pos x="12" y="0"/>
                  </a:cxn>
                </a:cxnLst>
                <a:rect l="0" t="0" r="r" b="b"/>
                <a:pathLst>
                  <a:path w="35" h="17">
                    <a:moveTo>
                      <a:pt x="12" y="0"/>
                    </a:moveTo>
                    <a:lnTo>
                      <a:pt x="12" y="0"/>
                    </a:lnTo>
                    <a:lnTo>
                      <a:pt x="6" y="0"/>
                    </a:lnTo>
                    <a:lnTo>
                      <a:pt x="0" y="0"/>
                    </a:lnTo>
                    <a:lnTo>
                      <a:pt x="0" y="5"/>
                    </a:lnTo>
                    <a:lnTo>
                      <a:pt x="6" y="11"/>
                    </a:lnTo>
                    <a:lnTo>
                      <a:pt x="12" y="11"/>
                    </a:lnTo>
                    <a:lnTo>
                      <a:pt x="12" y="5"/>
                    </a:lnTo>
                    <a:lnTo>
                      <a:pt x="12" y="5"/>
                    </a:lnTo>
                    <a:lnTo>
                      <a:pt x="17" y="5"/>
                    </a:lnTo>
                    <a:lnTo>
                      <a:pt x="17" y="11"/>
                    </a:lnTo>
                    <a:lnTo>
                      <a:pt x="12" y="11"/>
                    </a:lnTo>
                    <a:lnTo>
                      <a:pt x="17" y="11"/>
                    </a:lnTo>
                    <a:lnTo>
                      <a:pt x="23" y="11"/>
                    </a:lnTo>
                    <a:lnTo>
                      <a:pt x="23" y="11"/>
                    </a:lnTo>
                    <a:lnTo>
                      <a:pt x="29" y="17"/>
                    </a:lnTo>
                    <a:lnTo>
                      <a:pt x="35" y="17"/>
                    </a:lnTo>
                    <a:lnTo>
                      <a:pt x="29" y="11"/>
                    </a:lnTo>
                    <a:lnTo>
                      <a:pt x="35" y="11"/>
                    </a:lnTo>
                    <a:lnTo>
                      <a:pt x="35" y="5"/>
                    </a:lnTo>
                    <a:lnTo>
                      <a:pt x="29" y="0"/>
                    </a:lnTo>
                    <a:lnTo>
                      <a:pt x="17" y="0"/>
                    </a:lnTo>
                    <a:lnTo>
                      <a:pt x="17" y="0"/>
                    </a:lnTo>
                    <a:lnTo>
                      <a:pt x="12"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1" name="íṩḷïďè"/>
              <p:cNvSpPr/>
              <p:nvPr/>
            </p:nvSpPr>
            <p:spPr bwMode="auto">
              <a:xfrm>
                <a:off x="5532438" y="1830388"/>
                <a:ext cx="9525" cy="19050"/>
              </a:xfrm>
              <a:custGeom>
                <a:avLst/>
                <a:gdLst/>
                <a:ahLst/>
                <a:cxnLst>
                  <a:cxn ang="0">
                    <a:pos x="1" y="0"/>
                  </a:cxn>
                  <a:cxn ang="0">
                    <a:pos x="0" y="0"/>
                  </a:cxn>
                  <a:cxn ang="0">
                    <a:pos x="0" y="1"/>
                  </a:cxn>
                  <a:cxn ang="0">
                    <a:pos x="1" y="2"/>
                  </a:cxn>
                  <a:cxn ang="0">
                    <a:pos x="1" y="0"/>
                  </a:cxn>
                  <a:cxn ang="0">
                    <a:pos x="1" y="0"/>
                  </a:cxn>
                </a:cxnLst>
                <a:rect l="0" t="0" r="r" b="b"/>
                <a:pathLst>
                  <a:path w="1" h="2">
                    <a:moveTo>
                      <a:pt x="1" y="0"/>
                    </a:moveTo>
                    <a:cubicBezTo>
                      <a:pt x="0" y="0"/>
                      <a:pt x="0" y="0"/>
                      <a:pt x="0" y="0"/>
                    </a:cubicBezTo>
                    <a:cubicBezTo>
                      <a:pt x="0" y="0"/>
                      <a:pt x="0" y="1"/>
                      <a:pt x="0" y="1"/>
                    </a:cubicBezTo>
                    <a:cubicBezTo>
                      <a:pt x="1" y="2"/>
                      <a:pt x="1" y="2"/>
                      <a:pt x="1" y="2"/>
                    </a:cubicBezTo>
                    <a:cubicBezTo>
                      <a:pt x="1" y="0"/>
                      <a:pt x="1" y="0"/>
                      <a:pt x="1" y="0"/>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2" name="íşḷîďé"/>
              <p:cNvSpPr/>
              <p:nvPr/>
            </p:nvSpPr>
            <p:spPr bwMode="auto">
              <a:xfrm>
                <a:off x="5541963" y="1820863"/>
                <a:ext cx="28575" cy="19050"/>
              </a:xfrm>
              <a:custGeom>
                <a:avLst/>
                <a:gdLst/>
                <a:ahLst/>
                <a:cxnLst>
                  <a:cxn ang="0">
                    <a:pos x="1" y="0"/>
                  </a:cxn>
                  <a:cxn ang="0">
                    <a:pos x="0" y="1"/>
                  </a:cxn>
                  <a:cxn ang="0">
                    <a:pos x="2" y="2"/>
                  </a:cxn>
                  <a:cxn ang="0">
                    <a:pos x="2" y="2"/>
                  </a:cxn>
                  <a:cxn ang="0">
                    <a:pos x="3" y="2"/>
                  </a:cxn>
                  <a:cxn ang="0">
                    <a:pos x="2" y="1"/>
                  </a:cxn>
                  <a:cxn ang="0">
                    <a:pos x="1" y="0"/>
                  </a:cxn>
                </a:cxnLst>
                <a:rect l="0" t="0" r="r" b="b"/>
                <a:pathLst>
                  <a:path w="3" h="2">
                    <a:moveTo>
                      <a:pt x="1" y="0"/>
                    </a:moveTo>
                    <a:cubicBezTo>
                      <a:pt x="1" y="1"/>
                      <a:pt x="0" y="1"/>
                      <a:pt x="0" y="1"/>
                    </a:cubicBezTo>
                    <a:cubicBezTo>
                      <a:pt x="0" y="1"/>
                      <a:pt x="1" y="2"/>
                      <a:pt x="2" y="2"/>
                    </a:cubicBezTo>
                    <a:cubicBezTo>
                      <a:pt x="2" y="2"/>
                      <a:pt x="2" y="2"/>
                      <a:pt x="2" y="2"/>
                    </a:cubicBezTo>
                    <a:cubicBezTo>
                      <a:pt x="2" y="2"/>
                      <a:pt x="2" y="2"/>
                      <a:pt x="3" y="2"/>
                    </a:cubicBezTo>
                    <a:cubicBezTo>
                      <a:pt x="2" y="1"/>
                      <a:pt x="2" y="1"/>
                      <a:pt x="2" y="1"/>
                    </a:cubicBezTo>
                    <a:cubicBezTo>
                      <a:pt x="1"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3" name="ïṥḷíḋê"/>
              <p:cNvSpPr/>
              <p:nvPr/>
            </p:nvSpPr>
            <p:spPr bwMode="auto">
              <a:xfrm>
                <a:off x="5561013" y="1820863"/>
                <a:ext cx="9525" cy="9525"/>
              </a:xfrm>
              <a:custGeom>
                <a:avLst/>
                <a:gdLst/>
                <a:ahLst/>
                <a:cxnLst>
                  <a:cxn ang="0">
                    <a:pos x="0" y="0"/>
                  </a:cxn>
                  <a:cxn ang="0">
                    <a:pos x="0" y="0"/>
                  </a:cxn>
                  <a:cxn ang="0">
                    <a:pos x="1" y="1"/>
                  </a:cxn>
                  <a:cxn ang="0">
                    <a:pos x="1" y="1"/>
                  </a:cxn>
                  <a:cxn ang="0">
                    <a:pos x="1" y="0"/>
                  </a:cxn>
                  <a:cxn ang="0">
                    <a:pos x="0" y="0"/>
                  </a:cxn>
                </a:cxnLst>
                <a:rect l="0" t="0" r="r" b="b"/>
                <a:pathLst>
                  <a:path w="1" h="1">
                    <a:moveTo>
                      <a:pt x="0" y="0"/>
                    </a:moveTo>
                    <a:cubicBezTo>
                      <a:pt x="0" y="0"/>
                      <a:pt x="0" y="0"/>
                      <a:pt x="0" y="0"/>
                    </a:cubicBezTo>
                    <a:cubicBezTo>
                      <a:pt x="1" y="1"/>
                      <a:pt x="1" y="1"/>
                      <a:pt x="1" y="1"/>
                    </a:cubicBezTo>
                    <a:cubicBezTo>
                      <a:pt x="1" y="1"/>
                      <a:pt x="1" y="1"/>
                      <a:pt x="1" y="1"/>
                    </a:cubicBezTo>
                    <a:cubicBezTo>
                      <a:pt x="1" y="1"/>
                      <a:pt x="1" y="1"/>
                      <a:pt x="1" y="0"/>
                    </a:cubicBezTo>
                    <a:cubicBezTo>
                      <a:pt x="0"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4" name="íṥḻíḋê"/>
              <p:cNvSpPr/>
              <p:nvPr/>
            </p:nvSpPr>
            <p:spPr bwMode="auto">
              <a:xfrm>
                <a:off x="5411788" y="1169988"/>
                <a:ext cx="55563" cy="17463"/>
              </a:xfrm>
              <a:custGeom>
                <a:avLst/>
                <a:gdLst/>
                <a:ahLst/>
                <a:cxnLst>
                  <a:cxn ang="0">
                    <a:pos x="0" y="0"/>
                  </a:cxn>
                  <a:cxn ang="0">
                    <a:pos x="2" y="0"/>
                  </a:cxn>
                  <a:cxn ang="0">
                    <a:pos x="3" y="1"/>
                  </a:cxn>
                  <a:cxn ang="0">
                    <a:pos x="4" y="1"/>
                  </a:cxn>
                  <a:cxn ang="0">
                    <a:pos x="6" y="2"/>
                  </a:cxn>
                  <a:cxn ang="0">
                    <a:pos x="6" y="2"/>
                  </a:cxn>
                  <a:cxn ang="0">
                    <a:pos x="3" y="0"/>
                  </a:cxn>
                  <a:cxn ang="0">
                    <a:pos x="0" y="0"/>
                  </a:cxn>
                </a:cxnLst>
                <a:rect l="0" t="0" r="r" b="b"/>
                <a:pathLst>
                  <a:path w="6" h="2">
                    <a:moveTo>
                      <a:pt x="0" y="0"/>
                    </a:moveTo>
                    <a:cubicBezTo>
                      <a:pt x="2" y="0"/>
                      <a:pt x="2" y="0"/>
                      <a:pt x="2" y="0"/>
                    </a:cubicBezTo>
                    <a:cubicBezTo>
                      <a:pt x="3" y="1"/>
                      <a:pt x="3" y="1"/>
                      <a:pt x="3" y="1"/>
                    </a:cubicBezTo>
                    <a:cubicBezTo>
                      <a:pt x="4" y="1"/>
                      <a:pt x="4" y="1"/>
                      <a:pt x="4" y="1"/>
                    </a:cubicBezTo>
                    <a:cubicBezTo>
                      <a:pt x="6" y="2"/>
                      <a:pt x="6" y="2"/>
                      <a:pt x="6" y="2"/>
                    </a:cubicBezTo>
                    <a:cubicBezTo>
                      <a:pt x="6" y="2"/>
                      <a:pt x="6" y="2"/>
                      <a:pt x="6" y="2"/>
                    </a:cubicBezTo>
                    <a:cubicBezTo>
                      <a:pt x="5" y="1"/>
                      <a:pt x="5" y="1"/>
                      <a:pt x="3" y="0"/>
                    </a:cubicBezTo>
                    <a:cubicBezTo>
                      <a:pt x="0" y="0"/>
                      <a:pt x="0" y="0"/>
                      <a:pt x="0" y="0"/>
                    </a:cubicBezTo>
                  </a:path>
                </a:pathLst>
              </a:custGeom>
              <a:solidFill>
                <a:srgbClr val="DAD7D7"/>
              </a:solidFill>
              <a:ln w="9525">
                <a:noFill/>
                <a:round/>
                <a:headEnd/>
                <a:tailEnd/>
              </a:ln>
            </p:spPr>
            <p:txBody>
              <a:bodyPr wrap="square" lIns="91440" tIns="45720" rIns="91440" bIns="45720" anchor="ctr">
                <a:normAutofit fontScale="25000" lnSpcReduction="20000"/>
              </a:bodyPr>
              <a:lstStyle/>
              <a:p>
                <a:pPr algn="ctr"/>
                <a:endParaRPr/>
              </a:p>
            </p:txBody>
          </p:sp>
          <p:sp>
            <p:nvSpPr>
              <p:cNvPr id="125" name="iš1îďè"/>
              <p:cNvSpPr/>
              <p:nvPr/>
            </p:nvSpPr>
            <p:spPr bwMode="auto">
              <a:xfrm>
                <a:off x="5467351" y="1177925"/>
                <a:ext cx="55563" cy="28575"/>
              </a:xfrm>
              <a:custGeom>
                <a:avLst/>
                <a:gdLst/>
                <a:ahLst/>
                <a:cxnLst>
                  <a:cxn ang="0">
                    <a:pos x="0" y="0"/>
                  </a:cxn>
                  <a:cxn ang="0">
                    <a:pos x="1" y="1"/>
                  </a:cxn>
                  <a:cxn ang="0">
                    <a:pos x="0" y="0"/>
                  </a:cxn>
                  <a:cxn ang="0">
                    <a:pos x="0" y="0"/>
                  </a:cxn>
                  <a:cxn ang="0">
                    <a:pos x="3" y="2"/>
                  </a:cxn>
                  <a:cxn ang="0">
                    <a:pos x="5" y="3"/>
                  </a:cxn>
                  <a:cxn ang="0">
                    <a:pos x="5" y="3"/>
                  </a:cxn>
                  <a:cxn ang="0">
                    <a:pos x="5" y="2"/>
                  </a:cxn>
                  <a:cxn ang="0">
                    <a:pos x="6" y="3"/>
                  </a:cxn>
                  <a:cxn ang="0">
                    <a:pos x="5" y="2"/>
                  </a:cxn>
                  <a:cxn ang="0">
                    <a:pos x="4" y="2"/>
                  </a:cxn>
                  <a:cxn ang="0">
                    <a:pos x="2" y="1"/>
                  </a:cxn>
                  <a:cxn ang="0">
                    <a:pos x="1" y="1"/>
                  </a:cxn>
                  <a:cxn ang="0">
                    <a:pos x="0" y="0"/>
                  </a:cxn>
                </a:cxnLst>
                <a:rect l="0" t="0" r="r" b="b"/>
                <a:pathLst>
                  <a:path w="6" h="3">
                    <a:moveTo>
                      <a:pt x="0" y="0"/>
                    </a:moveTo>
                    <a:cubicBezTo>
                      <a:pt x="1" y="1"/>
                      <a:pt x="1" y="1"/>
                      <a:pt x="1" y="1"/>
                    </a:cubicBezTo>
                    <a:cubicBezTo>
                      <a:pt x="1" y="1"/>
                      <a:pt x="1" y="1"/>
                      <a:pt x="0" y="0"/>
                    </a:cubicBezTo>
                    <a:cubicBezTo>
                      <a:pt x="0" y="0"/>
                      <a:pt x="0" y="0"/>
                      <a:pt x="0" y="0"/>
                    </a:cubicBezTo>
                    <a:cubicBezTo>
                      <a:pt x="1" y="1"/>
                      <a:pt x="2" y="1"/>
                      <a:pt x="3" y="2"/>
                    </a:cubicBezTo>
                    <a:cubicBezTo>
                      <a:pt x="5" y="3"/>
                      <a:pt x="5" y="3"/>
                      <a:pt x="5" y="3"/>
                    </a:cubicBezTo>
                    <a:cubicBezTo>
                      <a:pt x="5" y="3"/>
                      <a:pt x="5" y="3"/>
                      <a:pt x="5" y="3"/>
                    </a:cubicBezTo>
                    <a:cubicBezTo>
                      <a:pt x="5" y="2"/>
                      <a:pt x="5" y="2"/>
                      <a:pt x="5" y="2"/>
                    </a:cubicBezTo>
                    <a:cubicBezTo>
                      <a:pt x="5" y="3"/>
                      <a:pt x="5" y="3"/>
                      <a:pt x="6" y="3"/>
                    </a:cubicBezTo>
                    <a:cubicBezTo>
                      <a:pt x="5" y="2"/>
                      <a:pt x="5" y="2"/>
                      <a:pt x="5" y="2"/>
                    </a:cubicBezTo>
                    <a:cubicBezTo>
                      <a:pt x="4" y="2"/>
                      <a:pt x="4" y="2"/>
                      <a:pt x="4" y="2"/>
                    </a:cubicBezTo>
                    <a:cubicBezTo>
                      <a:pt x="3" y="2"/>
                      <a:pt x="3" y="1"/>
                      <a:pt x="2" y="1"/>
                    </a:cubicBezTo>
                    <a:cubicBezTo>
                      <a:pt x="2" y="1"/>
                      <a:pt x="1" y="1"/>
                      <a:pt x="1" y="1"/>
                    </a:cubicBezTo>
                    <a:cubicBezTo>
                      <a:pt x="0" y="0"/>
                      <a:pt x="0" y="0"/>
                      <a:pt x="0" y="0"/>
                    </a:cubicBezTo>
                  </a:path>
                </a:pathLst>
              </a:custGeom>
              <a:solidFill>
                <a:srgbClr val="DAD7D7"/>
              </a:solidFill>
              <a:ln w="9525">
                <a:noFill/>
                <a:round/>
                <a:headEnd/>
                <a:tailEnd/>
              </a:ln>
            </p:spPr>
            <p:txBody>
              <a:bodyPr wrap="square" lIns="91440" tIns="45720" rIns="91440" bIns="45720" anchor="ctr">
                <a:normAutofit fontScale="25000" lnSpcReduction="20000"/>
              </a:bodyPr>
              <a:lstStyle/>
              <a:p>
                <a:pPr algn="ctr"/>
                <a:endParaRPr/>
              </a:p>
            </p:txBody>
          </p:sp>
          <p:sp>
            <p:nvSpPr>
              <p:cNvPr id="126" name="iśḻïďe"/>
              <p:cNvSpPr/>
              <p:nvPr/>
            </p:nvSpPr>
            <p:spPr bwMode="auto">
              <a:xfrm>
                <a:off x="5486401" y="1187450"/>
                <a:ext cx="65088" cy="28575"/>
              </a:xfrm>
              <a:custGeom>
                <a:avLst/>
                <a:gdLst/>
                <a:ahLst/>
                <a:cxnLst>
                  <a:cxn ang="0">
                    <a:pos x="0" y="0"/>
                  </a:cxn>
                  <a:cxn ang="0">
                    <a:pos x="7" y="3"/>
                  </a:cxn>
                  <a:cxn ang="0">
                    <a:pos x="4" y="2"/>
                  </a:cxn>
                  <a:cxn ang="0">
                    <a:pos x="2" y="1"/>
                  </a:cxn>
                  <a:cxn ang="0">
                    <a:pos x="1" y="0"/>
                  </a:cxn>
                  <a:cxn ang="0">
                    <a:pos x="0" y="0"/>
                  </a:cxn>
                  <a:cxn ang="0">
                    <a:pos x="1" y="1"/>
                  </a:cxn>
                  <a:cxn ang="0">
                    <a:pos x="0" y="0"/>
                  </a:cxn>
                </a:cxnLst>
                <a:rect l="0" t="0" r="r" b="b"/>
                <a:pathLst>
                  <a:path w="7" h="3">
                    <a:moveTo>
                      <a:pt x="0" y="0"/>
                    </a:moveTo>
                    <a:cubicBezTo>
                      <a:pt x="7" y="3"/>
                      <a:pt x="7" y="3"/>
                      <a:pt x="7" y="3"/>
                    </a:cubicBezTo>
                    <a:cubicBezTo>
                      <a:pt x="4" y="2"/>
                      <a:pt x="4" y="2"/>
                      <a:pt x="4" y="2"/>
                    </a:cubicBezTo>
                    <a:cubicBezTo>
                      <a:pt x="4" y="2"/>
                      <a:pt x="4" y="2"/>
                      <a:pt x="2" y="1"/>
                    </a:cubicBezTo>
                    <a:cubicBezTo>
                      <a:pt x="1" y="0"/>
                      <a:pt x="1" y="0"/>
                      <a:pt x="1" y="0"/>
                    </a:cubicBezTo>
                    <a:cubicBezTo>
                      <a:pt x="0" y="0"/>
                      <a:pt x="0" y="0"/>
                      <a:pt x="0" y="0"/>
                    </a:cubicBezTo>
                    <a:cubicBezTo>
                      <a:pt x="1" y="0"/>
                      <a:pt x="1" y="0"/>
                      <a:pt x="1" y="1"/>
                    </a:cubicBezTo>
                    <a:cubicBezTo>
                      <a:pt x="1" y="0"/>
                      <a:pt x="0" y="0"/>
                      <a:pt x="0" y="0"/>
                    </a:cubicBezTo>
                  </a:path>
                </a:pathLst>
              </a:custGeom>
              <a:solidFill>
                <a:srgbClr val="DAD7D7"/>
              </a:solidFill>
              <a:ln w="9525">
                <a:noFill/>
                <a:round/>
                <a:headEnd/>
                <a:tailEnd/>
              </a:ln>
            </p:spPr>
            <p:txBody>
              <a:bodyPr wrap="square" lIns="91440" tIns="45720" rIns="91440" bIns="45720" anchor="ctr">
                <a:normAutofit fontScale="25000" lnSpcReduction="20000"/>
              </a:bodyPr>
              <a:lstStyle/>
              <a:p>
                <a:pPr algn="ctr"/>
                <a:endParaRPr/>
              </a:p>
            </p:txBody>
          </p:sp>
          <p:sp>
            <p:nvSpPr>
              <p:cNvPr id="127" name="is1ide"/>
              <p:cNvSpPr/>
              <p:nvPr/>
            </p:nvSpPr>
            <p:spPr bwMode="auto">
              <a:xfrm>
                <a:off x="6415088" y="2687638"/>
                <a:ext cx="9525" cy="74613"/>
              </a:xfrm>
              <a:custGeom>
                <a:avLst/>
                <a:gdLst/>
                <a:ahLst/>
                <a:cxnLst>
                  <a:cxn ang="0">
                    <a:pos x="1" y="0"/>
                  </a:cxn>
                  <a:cxn ang="0">
                    <a:pos x="1" y="6"/>
                  </a:cxn>
                  <a:cxn ang="0">
                    <a:pos x="0" y="8"/>
                  </a:cxn>
                  <a:cxn ang="0">
                    <a:pos x="1" y="8"/>
                  </a:cxn>
                  <a:cxn ang="0">
                    <a:pos x="1" y="4"/>
                  </a:cxn>
                  <a:cxn ang="0">
                    <a:pos x="1" y="0"/>
                  </a:cxn>
                </a:cxnLst>
                <a:rect l="0" t="0" r="r" b="b"/>
                <a:pathLst>
                  <a:path w="1" h="8">
                    <a:moveTo>
                      <a:pt x="1" y="0"/>
                    </a:moveTo>
                    <a:cubicBezTo>
                      <a:pt x="1" y="2"/>
                      <a:pt x="1" y="4"/>
                      <a:pt x="1" y="6"/>
                    </a:cubicBezTo>
                    <a:cubicBezTo>
                      <a:pt x="0" y="8"/>
                      <a:pt x="0" y="8"/>
                      <a:pt x="0" y="8"/>
                    </a:cubicBezTo>
                    <a:cubicBezTo>
                      <a:pt x="1" y="8"/>
                      <a:pt x="1" y="8"/>
                      <a:pt x="1" y="8"/>
                    </a:cubicBezTo>
                    <a:cubicBezTo>
                      <a:pt x="1" y="7"/>
                      <a:pt x="1" y="5"/>
                      <a:pt x="1" y="4"/>
                    </a:cubicBezTo>
                    <a:cubicBezTo>
                      <a:pt x="1" y="4"/>
                      <a:pt x="1" y="1"/>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8" name="íṡlïḍé"/>
              <p:cNvSpPr/>
              <p:nvPr/>
            </p:nvSpPr>
            <p:spPr bwMode="auto">
              <a:xfrm>
                <a:off x="5597526" y="2166938"/>
                <a:ext cx="28575" cy="46038"/>
              </a:xfrm>
              <a:custGeom>
                <a:avLst/>
                <a:gdLst/>
                <a:ahLst/>
                <a:cxnLst>
                  <a:cxn ang="0">
                    <a:pos x="1" y="0"/>
                  </a:cxn>
                  <a:cxn ang="0">
                    <a:pos x="1" y="0"/>
                  </a:cxn>
                  <a:cxn ang="0">
                    <a:pos x="0" y="1"/>
                  </a:cxn>
                  <a:cxn ang="0">
                    <a:pos x="0" y="2"/>
                  </a:cxn>
                  <a:cxn ang="0">
                    <a:pos x="1" y="3"/>
                  </a:cxn>
                  <a:cxn ang="0">
                    <a:pos x="1" y="5"/>
                  </a:cxn>
                  <a:cxn ang="0">
                    <a:pos x="2" y="5"/>
                  </a:cxn>
                  <a:cxn ang="0">
                    <a:pos x="3" y="4"/>
                  </a:cxn>
                  <a:cxn ang="0">
                    <a:pos x="2" y="1"/>
                  </a:cxn>
                  <a:cxn ang="0">
                    <a:pos x="1" y="0"/>
                  </a:cxn>
                </a:cxnLst>
                <a:rect l="0" t="0" r="r" b="b"/>
                <a:pathLst>
                  <a:path w="3" h="5">
                    <a:moveTo>
                      <a:pt x="1" y="0"/>
                    </a:moveTo>
                    <a:cubicBezTo>
                      <a:pt x="1" y="0"/>
                      <a:pt x="1" y="0"/>
                      <a:pt x="1" y="0"/>
                    </a:cubicBezTo>
                    <a:cubicBezTo>
                      <a:pt x="0" y="1"/>
                      <a:pt x="0" y="1"/>
                      <a:pt x="0" y="1"/>
                    </a:cubicBezTo>
                    <a:cubicBezTo>
                      <a:pt x="0" y="2"/>
                      <a:pt x="0" y="2"/>
                      <a:pt x="0" y="2"/>
                    </a:cubicBezTo>
                    <a:cubicBezTo>
                      <a:pt x="1" y="3"/>
                      <a:pt x="1" y="3"/>
                      <a:pt x="1" y="3"/>
                    </a:cubicBezTo>
                    <a:cubicBezTo>
                      <a:pt x="1" y="5"/>
                      <a:pt x="1" y="5"/>
                      <a:pt x="1" y="5"/>
                    </a:cubicBezTo>
                    <a:cubicBezTo>
                      <a:pt x="2" y="5"/>
                      <a:pt x="2" y="5"/>
                      <a:pt x="2" y="5"/>
                    </a:cubicBezTo>
                    <a:cubicBezTo>
                      <a:pt x="3" y="4"/>
                      <a:pt x="3" y="4"/>
                      <a:pt x="3" y="4"/>
                    </a:cubicBezTo>
                    <a:cubicBezTo>
                      <a:pt x="3" y="3"/>
                      <a:pt x="2" y="2"/>
                      <a:pt x="2" y="1"/>
                    </a:cubicBezTo>
                    <a:cubicBezTo>
                      <a:pt x="2" y="0"/>
                      <a:pt x="1"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29" name="ïšlïḓè"/>
              <p:cNvSpPr/>
              <p:nvPr/>
            </p:nvSpPr>
            <p:spPr bwMode="auto">
              <a:xfrm>
                <a:off x="5597526" y="2128838"/>
                <a:ext cx="19050" cy="28575"/>
              </a:xfrm>
              <a:custGeom>
                <a:avLst/>
                <a:gdLst/>
                <a:ahLst/>
                <a:cxnLst>
                  <a:cxn ang="0">
                    <a:pos x="0" y="0"/>
                  </a:cxn>
                  <a:cxn ang="0">
                    <a:pos x="0" y="6"/>
                  </a:cxn>
                  <a:cxn ang="0">
                    <a:pos x="0" y="18"/>
                  </a:cxn>
                  <a:cxn ang="0">
                    <a:pos x="6" y="18"/>
                  </a:cxn>
                  <a:cxn ang="0">
                    <a:pos x="12" y="6"/>
                  </a:cxn>
                  <a:cxn ang="0">
                    <a:pos x="6" y="0"/>
                  </a:cxn>
                  <a:cxn ang="0">
                    <a:pos x="0" y="0"/>
                  </a:cxn>
                </a:cxnLst>
                <a:rect l="0" t="0" r="r" b="b"/>
                <a:pathLst>
                  <a:path w="12" h="18">
                    <a:moveTo>
                      <a:pt x="0" y="0"/>
                    </a:moveTo>
                    <a:lnTo>
                      <a:pt x="0" y="6"/>
                    </a:lnTo>
                    <a:lnTo>
                      <a:pt x="0" y="18"/>
                    </a:lnTo>
                    <a:lnTo>
                      <a:pt x="6" y="18"/>
                    </a:lnTo>
                    <a:lnTo>
                      <a:pt x="12" y="6"/>
                    </a:lnTo>
                    <a:lnTo>
                      <a:pt x="6" y="0"/>
                    </a:lnTo>
                    <a:lnTo>
                      <a:pt x="0"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0" name="islïḓê"/>
              <p:cNvSpPr/>
              <p:nvPr/>
            </p:nvSpPr>
            <p:spPr bwMode="auto">
              <a:xfrm>
                <a:off x="5597526" y="2128838"/>
                <a:ext cx="19050" cy="28575"/>
              </a:xfrm>
              <a:custGeom>
                <a:avLst/>
                <a:gdLst/>
                <a:ahLst/>
                <a:cxnLst>
                  <a:cxn ang="0">
                    <a:pos x="0" y="0"/>
                  </a:cxn>
                  <a:cxn ang="0">
                    <a:pos x="0" y="6"/>
                  </a:cxn>
                  <a:cxn ang="0">
                    <a:pos x="0" y="18"/>
                  </a:cxn>
                  <a:cxn ang="0">
                    <a:pos x="6" y="18"/>
                  </a:cxn>
                  <a:cxn ang="0">
                    <a:pos x="12" y="6"/>
                  </a:cxn>
                  <a:cxn ang="0">
                    <a:pos x="6" y="0"/>
                  </a:cxn>
                  <a:cxn ang="0">
                    <a:pos x="0" y="0"/>
                  </a:cxn>
                </a:cxnLst>
                <a:rect l="0" t="0" r="r" b="b"/>
                <a:pathLst>
                  <a:path w="12" h="18">
                    <a:moveTo>
                      <a:pt x="0" y="0"/>
                    </a:moveTo>
                    <a:lnTo>
                      <a:pt x="0" y="6"/>
                    </a:lnTo>
                    <a:lnTo>
                      <a:pt x="0" y="18"/>
                    </a:lnTo>
                    <a:lnTo>
                      <a:pt x="6" y="18"/>
                    </a:lnTo>
                    <a:lnTo>
                      <a:pt x="12" y="6"/>
                    </a:lnTo>
                    <a:lnTo>
                      <a:pt x="6" y="0"/>
                    </a:lnTo>
                    <a:lnTo>
                      <a:pt x="0"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1" name="íṧ1íḍé"/>
              <p:cNvSpPr/>
              <p:nvPr/>
            </p:nvSpPr>
            <p:spPr bwMode="auto">
              <a:xfrm>
                <a:off x="5672138" y="2222500"/>
                <a:ext cx="46038" cy="36513"/>
              </a:xfrm>
              <a:custGeom>
                <a:avLst/>
                <a:gdLst/>
                <a:ahLst/>
                <a:cxnLst>
                  <a:cxn ang="0">
                    <a:pos x="29" y="0"/>
                  </a:cxn>
                  <a:cxn ang="0">
                    <a:pos x="6" y="6"/>
                  </a:cxn>
                  <a:cxn ang="0">
                    <a:pos x="0" y="12"/>
                  </a:cxn>
                  <a:cxn ang="0">
                    <a:pos x="12" y="18"/>
                  </a:cxn>
                  <a:cxn ang="0">
                    <a:pos x="12" y="18"/>
                  </a:cxn>
                  <a:cxn ang="0">
                    <a:pos x="23" y="23"/>
                  </a:cxn>
                  <a:cxn ang="0">
                    <a:pos x="29" y="23"/>
                  </a:cxn>
                  <a:cxn ang="0">
                    <a:pos x="29" y="12"/>
                  </a:cxn>
                  <a:cxn ang="0">
                    <a:pos x="29" y="6"/>
                  </a:cxn>
                  <a:cxn ang="0">
                    <a:pos x="29" y="0"/>
                  </a:cxn>
                </a:cxnLst>
                <a:rect l="0" t="0" r="r" b="b"/>
                <a:pathLst>
                  <a:path w="29" h="23">
                    <a:moveTo>
                      <a:pt x="29" y="0"/>
                    </a:moveTo>
                    <a:lnTo>
                      <a:pt x="6" y="6"/>
                    </a:lnTo>
                    <a:lnTo>
                      <a:pt x="0" y="12"/>
                    </a:lnTo>
                    <a:lnTo>
                      <a:pt x="12" y="18"/>
                    </a:lnTo>
                    <a:lnTo>
                      <a:pt x="12" y="18"/>
                    </a:lnTo>
                    <a:lnTo>
                      <a:pt x="23" y="23"/>
                    </a:lnTo>
                    <a:lnTo>
                      <a:pt x="29" y="23"/>
                    </a:lnTo>
                    <a:lnTo>
                      <a:pt x="29" y="12"/>
                    </a:lnTo>
                    <a:lnTo>
                      <a:pt x="29" y="6"/>
                    </a:lnTo>
                    <a:lnTo>
                      <a:pt x="29" y="0"/>
                    </a:lnTo>
                    <a:close/>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2" name="îşļîde"/>
              <p:cNvSpPr/>
              <p:nvPr/>
            </p:nvSpPr>
            <p:spPr bwMode="auto">
              <a:xfrm>
                <a:off x="5672138" y="2222500"/>
                <a:ext cx="46038" cy="36513"/>
              </a:xfrm>
              <a:custGeom>
                <a:avLst/>
                <a:gdLst/>
                <a:ahLst/>
                <a:cxnLst>
                  <a:cxn ang="0">
                    <a:pos x="29" y="0"/>
                  </a:cxn>
                  <a:cxn ang="0">
                    <a:pos x="6" y="6"/>
                  </a:cxn>
                  <a:cxn ang="0">
                    <a:pos x="0" y="12"/>
                  </a:cxn>
                  <a:cxn ang="0">
                    <a:pos x="12" y="18"/>
                  </a:cxn>
                  <a:cxn ang="0">
                    <a:pos x="12" y="18"/>
                  </a:cxn>
                  <a:cxn ang="0">
                    <a:pos x="23" y="23"/>
                  </a:cxn>
                  <a:cxn ang="0">
                    <a:pos x="29" y="23"/>
                  </a:cxn>
                  <a:cxn ang="0">
                    <a:pos x="29" y="12"/>
                  </a:cxn>
                  <a:cxn ang="0">
                    <a:pos x="29" y="6"/>
                  </a:cxn>
                  <a:cxn ang="0">
                    <a:pos x="29" y="0"/>
                  </a:cxn>
                </a:cxnLst>
                <a:rect l="0" t="0" r="r" b="b"/>
                <a:pathLst>
                  <a:path w="29" h="23">
                    <a:moveTo>
                      <a:pt x="29" y="0"/>
                    </a:moveTo>
                    <a:lnTo>
                      <a:pt x="6" y="6"/>
                    </a:lnTo>
                    <a:lnTo>
                      <a:pt x="0" y="12"/>
                    </a:lnTo>
                    <a:lnTo>
                      <a:pt x="12" y="18"/>
                    </a:lnTo>
                    <a:lnTo>
                      <a:pt x="12" y="18"/>
                    </a:lnTo>
                    <a:lnTo>
                      <a:pt x="23" y="23"/>
                    </a:lnTo>
                    <a:lnTo>
                      <a:pt x="29" y="23"/>
                    </a:lnTo>
                    <a:lnTo>
                      <a:pt x="29" y="12"/>
                    </a:lnTo>
                    <a:lnTo>
                      <a:pt x="29" y="6"/>
                    </a:lnTo>
                    <a:lnTo>
                      <a:pt x="29" y="0"/>
                    </a:ln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3" name="ïśľîḓê"/>
              <p:cNvSpPr/>
              <p:nvPr/>
            </p:nvSpPr>
            <p:spPr bwMode="auto">
              <a:xfrm>
                <a:off x="5857876" y="2268538"/>
                <a:ext cx="19050" cy="9525"/>
              </a:xfrm>
              <a:custGeom>
                <a:avLst/>
                <a:gdLst/>
                <a:ahLst/>
                <a:cxnLst>
                  <a:cxn ang="0">
                    <a:pos x="0" y="0"/>
                  </a:cxn>
                  <a:cxn ang="0">
                    <a:pos x="0" y="1"/>
                  </a:cxn>
                  <a:cxn ang="0">
                    <a:pos x="1" y="1"/>
                  </a:cxn>
                  <a:cxn ang="0">
                    <a:pos x="2" y="1"/>
                  </a:cxn>
                  <a:cxn ang="0">
                    <a:pos x="2" y="0"/>
                  </a:cxn>
                  <a:cxn ang="0">
                    <a:pos x="0" y="0"/>
                  </a:cxn>
                </a:cxnLst>
                <a:rect l="0" t="0" r="r" b="b"/>
                <a:pathLst>
                  <a:path w="2" h="1">
                    <a:moveTo>
                      <a:pt x="0" y="0"/>
                    </a:moveTo>
                    <a:cubicBezTo>
                      <a:pt x="0" y="1"/>
                      <a:pt x="0" y="1"/>
                      <a:pt x="0" y="1"/>
                    </a:cubicBezTo>
                    <a:cubicBezTo>
                      <a:pt x="0" y="1"/>
                      <a:pt x="0" y="1"/>
                      <a:pt x="1" y="1"/>
                    </a:cubicBezTo>
                    <a:cubicBezTo>
                      <a:pt x="2" y="1"/>
                      <a:pt x="2" y="1"/>
                      <a:pt x="2" y="1"/>
                    </a:cubicBezTo>
                    <a:cubicBezTo>
                      <a:pt x="2" y="0"/>
                      <a:pt x="2" y="0"/>
                      <a:pt x="2" y="0"/>
                    </a:cubicBezTo>
                    <a:cubicBezTo>
                      <a:pt x="0" y="0"/>
                      <a:pt x="0" y="0"/>
                      <a:pt x="0"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4" name="íSľíḑe"/>
              <p:cNvSpPr/>
              <p:nvPr/>
            </p:nvSpPr>
            <p:spPr bwMode="auto">
              <a:xfrm>
                <a:off x="5876926" y="2268538"/>
                <a:ext cx="17463" cy="9525"/>
              </a:xfrm>
              <a:custGeom>
                <a:avLst/>
                <a:gdLst/>
                <a:ahLst/>
                <a:cxnLst>
                  <a:cxn ang="0">
                    <a:pos x="1" y="0"/>
                  </a:cxn>
                  <a:cxn ang="0">
                    <a:pos x="1" y="0"/>
                  </a:cxn>
                  <a:cxn ang="0">
                    <a:pos x="0" y="0"/>
                  </a:cxn>
                  <a:cxn ang="0">
                    <a:pos x="1" y="1"/>
                  </a:cxn>
                  <a:cxn ang="0">
                    <a:pos x="2" y="1"/>
                  </a:cxn>
                  <a:cxn ang="0">
                    <a:pos x="2" y="0"/>
                  </a:cxn>
                  <a:cxn ang="0">
                    <a:pos x="1" y="0"/>
                  </a:cxn>
                </a:cxnLst>
                <a:rect l="0" t="0" r="r" b="b"/>
                <a:pathLst>
                  <a:path w="2" h="1">
                    <a:moveTo>
                      <a:pt x="1" y="0"/>
                    </a:moveTo>
                    <a:cubicBezTo>
                      <a:pt x="1" y="0"/>
                      <a:pt x="1" y="0"/>
                      <a:pt x="1" y="0"/>
                    </a:cubicBezTo>
                    <a:cubicBezTo>
                      <a:pt x="0" y="0"/>
                      <a:pt x="0" y="0"/>
                      <a:pt x="0" y="0"/>
                    </a:cubicBezTo>
                    <a:cubicBezTo>
                      <a:pt x="0" y="1"/>
                      <a:pt x="1" y="1"/>
                      <a:pt x="1" y="1"/>
                    </a:cubicBezTo>
                    <a:cubicBezTo>
                      <a:pt x="2" y="1"/>
                      <a:pt x="2" y="1"/>
                      <a:pt x="2" y="1"/>
                    </a:cubicBezTo>
                    <a:cubicBezTo>
                      <a:pt x="2" y="0"/>
                      <a:pt x="2" y="0"/>
                      <a:pt x="2" y="0"/>
                    </a:cubicBezTo>
                    <a:cubicBezTo>
                      <a:pt x="2" y="0"/>
                      <a:pt x="2" y="0"/>
                      <a:pt x="1"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5" name="i$ļíḓê"/>
              <p:cNvSpPr/>
              <p:nvPr/>
            </p:nvSpPr>
            <p:spPr bwMode="auto">
              <a:xfrm>
                <a:off x="5978526" y="2251075"/>
                <a:ext cx="19050" cy="26988"/>
              </a:xfrm>
              <a:custGeom>
                <a:avLst/>
                <a:gdLst/>
                <a:ahLst/>
                <a:cxnLst>
                  <a:cxn ang="0">
                    <a:pos x="2" y="0"/>
                  </a:cxn>
                  <a:cxn ang="0">
                    <a:pos x="1" y="1"/>
                  </a:cxn>
                  <a:cxn ang="0">
                    <a:pos x="0" y="2"/>
                  </a:cxn>
                  <a:cxn ang="0">
                    <a:pos x="0" y="3"/>
                  </a:cxn>
                  <a:cxn ang="0">
                    <a:pos x="0" y="3"/>
                  </a:cxn>
                  <a:cxn ang="0">
                    <a:pos x="1" y="3"/>
                  </a:cxn>
                  <a:cxn ang="0">
                    <a:pos x="2" y="0"/>
                  </a:cxn>
                  <a:cxn ang="0">
                    <a:pos x="2" y="0"/>
                  </a:cxn>
                </a:cxnLst>
                <a:rect l="0" t="0" r="r" b="b"/>
                <a:pathLst>
                  <a:path w="2" h="3">
                    <a:moveTo>
                      <a:pt x="2" y="0"/>
                    </a:moveTo>
                    <a:cubicBezTo>
                      <a:pt x="2" y="0"/>
                      <a:pt x="1" y="0"/>
                      <a:pt x="1" y="1"/>
                    </a:cubicBezTo>
                    <a:cubicBezTo>
                      <a:pt x="0" y="1"/>
                      <a:pt x="0" y="1"/>
                      <a:pt x="0" y="2"/>
                    </a:cubicBezTo>
                    <a:cubicBezTo>
                      <a:pt x="0" y="3"/>
                      <a:pt x="0" y="3"/>
                      <a:pt x="0" y="3"/>
                    </a:cubicBezTo>
                    <a:cubicBezTo>
                      <a:pt x="0" y="3"/>
                      <a:pt x="0" y="3"/>
                      <a:pt x="0" y="3"/>
                    </a:cubicBezTo>
                    <a:cubicBezTo>
                      <a:pt x="1" y="3"/>
                      <a:pt x="1" y="3"/>
                      <a:pt x="1" y="3"/>
                    </a:cubicBezTo>
                    <a:cubicBezTo>
                      <a:pt x="2" y="2"/>
                      <a:pt x="2" y="1"/>
                      <a:pt x="2" y="0"/>
                    </a:cubicBezTo>
                    <a:cubicBezTo>
                      <a:pt x="2" y="0"/>
                      <a:pt x="2" y="0"/>
                      <a:pt x="2" y="0"/>
                    </a:cubicBezTo>
                  </a:path>
                </a:pathLst>
              </a:custGeom>
              <a:solidFill>
                <a:schemeClr val="tx1">
                  <a:lumMod val="50000"/>
                  <a:lumOff val="50000"/>
                </a:schemeClr>
              </a:solidFill>
              <a:ln w="9525">
                <a:noFill/>
                <a:round/>
                <a:headEnd/>
                <a:tailEnd/>
              </a:ln>
            </p:spPr>
            <p:txBody>
              <a:bodyPr wrap="square" lIns="91440" tIns="45720" rIns="91440" bIns="45720" anchor="ctr">
                <a:normAutofit fontScale="25000" lnSpcReduction="20000"/>
              </a:bodyPr>
              <a:lstStyle/>
              <a:p>
                <a:pPr algn="ctr"/>
                <a:endParaRPr/>
              </a:p>
            </p:txBody>
          </p:sp>
          <p:sp>
            <p:nvSpPr>
              <p:cNvPr id="136" name="iśliḓe"/>
              <p:cNvSpPr/>
              <p:nvPr/>
            </p:nvSpPr>
            <p:spPr bwMode="auto">
              <a:xfrm>
                <a:off x="5095876" y="1216025"/>
                <a:ext cx="1328738" cy="2432050"/>
              </a:xfrm>
              <a:custGeom>
                <a:avLst/>
                <a:gdLst/>
                <a:ahLst/>
                <a:cxnLst>
                  <a:cxn ang="0">
                    <a:pos x="124" y="166"/>
                  </a:cxn>
                  <a:cxn ang="0">
                    <a:pos x="124" y="133"/>
                  </a:cxn>
                  <a:cxn ang="0">
                    <a:pos x="95" y="82"/>
                  </a:cxn>
                  <a:cxn ang="0">
                    <a:pos x="95" y="93"/>
                  </a:cxn>
                  <a:cxn ang="0">
                    <a:pos x="88" y="84"/>
                  </a:cxn>
                  <a:cxn ang="0">
                    <a:pos x="106" y="85"/>
                  </a:cxn>
                  <a:cxn ang="0">
                    <a:pos x="113" y="93"/>
                  </a:cxn>
                  <a:cxn ang="0">
                    <a:pos x="111" y="96"/>
                  </a:cxn>
                  <a:cxn ang="0">
                    <a:pos x="109" y="92"/>
                  </a:cxn>
                  <a:cxn ang="0">
                    <a:pos x="105" y="87"/>
                  </a:cxn>
                  <a:cxn ang="0">
                    <a:pos x="60" y="30"/>
                  </a:cxn>
                  <a:cxn ang="0">
                    <a:pos x="67" y="38"/>
                  </a:cxn>
                  <a:cxn ang="0">
                    <a:pos x="39" y="21"/>
                  </a:cxn>
                  <a:cxn ang="0">
                    <a:pos x="46" y="25"/>
                  </a:cxn>
                  <a:cxn ang="0">
                    <a:pos x="56" y="4"/>
                  </a:cxn>
                  <a:cxn ang="0">
                    <a:pos x="41" y="5"/>
                  </a:cxn>
                  <a:cxn ang="0">
                    <a:pos x="25" y="8"/>
                  </a:cxn>
                  <a:cxn ang="0">
                    <a:pos x="18" y="5"/>
                  </a:cxn>
                  <a:cxn ang="0">
                    <a:pos x="14" y="6"/>
                  </a:cxn>
                  <a:cxn ang="0">
                    <a:pos x="13" y="13"/>
                  </a:cxn>
                  <a:cxn ang="0">
                    <a:pos x="41" y="26"/>
                  </a:cxn>
                  <a:cxn ang="0">
                    <a:pos x="39" y="30"/>
                  </a:cxn>
                  <a:cxn ang="0">
                    <a:pos x="39" y="38"/>
                  </a:cxn>
                  <a:cxn ang="0">
                    <a:pos x="38" y="57"/>
                  </a:cxn>
                  <a:cxn ang="0">
                    <a:pos x="52" y="66"/>
                  </a:cxn>
                  <a:cxn ang="0">
                    <a:pos x="50" y="49"/>
                  </a:cxn>
                  <a:cxn ang="0">
                    <a:pos x="53" y="46"/>
                  </a:cxn>
                  <a:cxn ang="0">
                    <a:pos x="61" y="55"/>
                  </a:cxn>
                  <a:cxn ang="0">
                    <a:pos x="62" y="68"/>
                  </a:cxn>
                  <a:cxn ang="0">
                    <a:pos x="47" y="71"/>
                  </a:cxn>
                  <a:cxn ang="0">
                    <a:pos x="32" y="83"/>
                  </a:cxn>
                  <a:cxn ang="0">
                    <a:pos x="35" y="93"/>
                  </a:cxn>
                  <a:cxn ang="0">
                    <a:pos x="23" y="114"/>
                  </a:cxn>
                  <a:cxn ang="0">
                    <a:pos x="40" y="104"/>
                  </a:cxn>
                  <a:cxn ang="0">
                    <a:pos x="58" y="99"/>
                  </a:cxn>
                  <a:cxn ang="0">
                    <a:pos x="67" y="101"/>
                  </a:cxn>
                  <a:cxn ang="0">
                    <a:pos x="77" y="107"/>
                  </a:cxn>
                  <a:cxn ang="0">
                    <a:pos x="77" y="102"/>
                  </a:cxn>
                  <a:cxn ang="0">
                    <a:pos x="85" y="99"/>
                  </a:cxn>
                  <a:cxn ang="0">
                    <a:pos x="97" y="109"/>
                  </a:cxn>
                  <a:cxn ang="0">
                    <a:pos x="79" y="120"/>
                  </a:cxn>
                  <a:cxn ang="0">
                    <a:pos x="40" y="116"/>
                  </a:cxn>
                  <a:cxn ang="0">
                    <a:pos x="10" y="154"/>
                  </a:cxn>
                  <a:cxn ang="0">
                    <a:pos x="38" y="187"/>
                  </a:cxn>
                  <a:cxn ang="0">
                    <a:pos x="64" y="209"/>
                  </a:cxn>
                  <a:cxn ang="0">
                    <a:pos x="61" y="249"/>
                  </a:cxn>
                  <a:cxn ang="0">
                    <a:pos x="86" y="244"/>
                  </a:cxn>
                  <a:cxn ang="0">
                    <a:pos x="99" y="238"/>
                  </a:cxn>
                  <a:cxn ang="0">
                    <a:pos x="113" y="222"/>
                  </a:cxn>
                  <a:cxn ang="0">
                    <a:pos x="112" y="196"/>
                  </a:cxn>
                  <a:cxn ang="0">
                    <a:pos x="123" y="173"/>
                  </a:cxn>
                  <a:cxn ang="0">
                    <a:pos x="126" y="167"/>
                  </a:cxn>
                  <a:cxn ang="0">
                    <a:pos x="115" y="166"/>
                  </a:cxn>
                  <a:cxn ang="0">
                    <a:pos x="104" y="138"/>
                  </a:cxn>
                  <a:cxn ang="0">
                    <a:pos x="116" y="162"/>
                  </a:cxn>
                  <a:cxn ang="0">
                    <a:pos x="128" y="148"/>
                  </a:cxn>
                  <a:cxn ang="0">
                    <a:pos x="131" y="136"/>
                  </a:cxn>
                  <a:cxn ang="0">
                    <a:pos x="134" y="127"/>
                  </a:cxn>
                  <a:cxn ang="0">
                    <a:pos x="138" y="152"/>
                  </a:cxn>
                  <a:cxn ang="0">
                    <a:pos x="142" y="128"/>
                  </a:cxn>
                  <a:cxn ang="0">
                    <a:pos x="52" y="1"/>
                  </a:cxn>
                </a:cxnLst>
                <a:rect l="0" t="0" r="r" b="b"/>
                <a:pathLst>
                  <a:path w="143" h="261">
                    <a:moveTo>
                      <a:pt x="50" y="1"/>
                    </a:moveTo>
                    <a:cubicBezTo>
                      <a:pt x="50" y="1"/>
                      <a:pt x="50" y="1"/>
                      <a:pt x="50" y="1"/>
                    </a:cubicBezTo>
                    <a:cubicBezTo>
                      <a:pt x="50" y="1"/>
                      <a:pt x="50" y="1"/>
                      <a:pt x="50" y="1"/>
                    </a:cubicBezTo>
                    <a:cubicBezTo>
                      <a:pt x="50" y="1"/>
                      <a:pt x="50" y="1"/>
                      <a:pt x="50" y="1"/>
                    </a:cubicBezTo>
                    <a:moveTo>
                      <a:pt x="122" y="173"/>
                    </a:moveTo>
                    <a:cubicBezTo>
                      <a:pt x="122" y="172"/>
                      <a:pt x="122" y="172"/>
                      <a:pt x="123" y="171"/>
                    </a:cubicBezTo>
                    <a:cubicBezTo>
                      <a:pt x="123" y="171"/>
                      <a:pt x="123" y="171"/>
                      <a:pt x="123" y="171"/>
                    </a:cubicBezTo>
                    <a:cubicBezTo>
                      <a:pt x="122" y="172"/>
                      <a:pt x="122" y="172"/>
                      <a:pt x="122" y="172"/>
                    </a:cubicBezTo>
                    <a:cubicBezTo>
                      <a:pt x="122" y="173"/>
                      <a:pt x="122" y="173"/>
                      <a:pt x="122" y="173"/>
                    </a:cubicBezTo>
                    <a:moveTo>
                      <a:pt x="124" y="169"/>
                    </a:moveTo>
                    <a:cubicBezTo>
                      <a:pt x="123" y="169"/>
                      <a:pt x="123" y="169"/>
                      <a:pt x="123" y="169"/>
                    </a:cubicBezTo>
                    <a:cubicBezTo>
                      <a:pt x="123" y="168"/>
                      <a:pt x="124" y="167"/>
                      <a:pt x="124" y="166"/>
                    </a:cubicBezTo>
                    <a:cubicBezTo>
                      <a:pt x="124" y="166"/>
                      <a:pt x="124" y="166"/>
                      <a:pt x="124" y="166"/>
                    </a:cubicBezTo>
                    <a:cubicBezTo>
                      <a:pt x="124" y="166"/>
                      <a:pt x="124" y="166"/>
                      <a:pt x="125" y="168"/>
                    </a:cubicBezTo>
                    <a:cubicBezTo>
                      <a:pt x="124" y="168"/>
                      <a:pt x="124" y="168"/>
                      <a:pt x="124" y="169"/>
                    </a:cubicBezTo>
                    <a:cubicBezTo>
                      <a:pt x="124" y="169"/>
                      <a:pt x="124" y="169"/>
                      <a:pt x="124" y="169"/>
                    </a:cubicBezTo>
                    <a:moveTo>
                      <a:pt x="121" y="128"/>
                    </a:moveTo>
                    <a:cubicBezTo>
                      <a:pt x="117" y="124"/>
                      <a:pt x="117" y="124"/>
                      <a:pt x="118" y="121"/>
                    </a:cubicBezTo>
                    <a:cubicBezTo>
                      <a:pt x="121" y="122"/>
                      <a:pt x="122" y="125"/>
                      <a:pt x="124" y="127"/>
                    </a:cubicBezTo>
                    <a:cubicBezTo>
                      <a:pt x="125" y="130"/>
                      <a:pt x="125" y="130"/>
                      <a:pt x="125" y="130"/>
                    </a:cubicBezTo>
                    <a:cubicBezTo>
                      <a:pt x="125" y="131"/>
                      <a:pt x="125" y="131"/>
                      <a:pt x="125" y="131"/>
                    </a:cubicBezTo>
                    <a:cubicBezTo>
                      <a:pt x="126" y="132"/>
                      <a:pt x="126" y="132"/>
                      <a:pt x="126" y="132"/>
                    </a:cubicBezTo>
                    <a:cubicBezTo>
                      <a:pt x="125" y="133"/>
                      <a:pt x="125" y="133"/>
                      <a:pt x="124" y="133"/>
                    </a:cubicBezTo>
                    <a:cubicBezTo>
                      <a:pt x="124" y="133"/>
                      <a:pt x="124" y="133"/>
                      <a:pt x="124" y="133"/>
                    </a:cubicBezTo>
                    <a:cubicBezTo>
                      <a:pt x="123" y="133"/>
                      <a:pt x="123" y="133"/>
                      <a:pt x="123" y="133"/>
                    </a:cubicBezTo>
                    <a:cubicBezTo>
                      <a:pt x="123" y="132"/>
                      <a:pt x="123" y="131"/>
                      <a:pt x="122" y="130"/>
                    </a:cubicBezTo>
                    <a:cubicBezTo>
                      <a:pt x="122" y="129"/>
                      <a:pt x="122" y="129"/>
                      <a:pt x="122" y="129"/>
                    </a:cubicBezTo>
                    <a:cubicBezTo>
                      <a:pt x="121" y="128"/>
                      <a:pt x="121" y="128"/>
                      <a:pt x="121" y="128"/>
                    </a:cubicBezTo>
                    <a:cubicBezTo>
                      <a:pt x="121" y="128"/>
                      <a:pt x="121" y="128"/>
                      <a:pt x="121" y="128"/>
                    </a:cubicBezTo>
                    <a:moveTo>
                      <a:pt x="92" y="86"/>
                    </a:moveTo>
                    <a:cubicBezTo>
                      <a:pt x="91" y="84"/>
                      <a:pt x="91" y="84"/>
                      <a:pt x="91" y="84"/>
                    </a:cubicBezTo>
                    <a:cubicBezTo>
                      <a:pt x="92" y="82"/>
                      <a:pt x="92" y="82"/>
                      <a:pt x="92" y="82"/>
                    </a:cubicBezTo>
                    <a:cubicBezTo>
                      <a:pt x="94" y="81"/>
                      <a:pt x="94" y="81"/>
                      <a:pt x="94" y="81"/>
                    </a:cubicBezTo>
                    <a:cubicBezTo>
                      <a:pt x="95" y="81"/>
                      <a:pt x="95" y="81"/>
                      <a:pt x="95" y="81"/>
                    </a:cubicBezTo>
                    <a:cubicBezTo>
                      <a:pt x="95" y="80"/>
                      <a:pt x="95" y="80"/>
                      <a:pt x="95" y="80"/>
                    </a:cubicBezTo>
                    <a:cubicBezTo>
                      <a:pt x="95" y="82"/>
                      <a:pt x="95" y="82"/>
                      <a:pt x="95" y="82"/>
                    </a:cubicBezTo>
                    <a:cubicBezTo>
                      <a:pt x="96" y="84"/>
                      <a:pt x="96" y="84"/>
                      <a:pt x="96" y="84"/>
                    </a:cubicBezTo>
                    <a:cubicBezTo>
                      <a:pt x="96" y="86"/>
                      <a:pt x="96" y="86"/>
                      <a:pt x="96" y="86"/>
                    </a:cubicBezTo>
                    <a:cubicBezTo>
                      <a:pt x="96" y="86"/>
                      <a:pt x="96" y="87"/>
                      <a:pt x="97" y="87"/>
                    </a:cubicBezTo>
                    <a:cubicBezTo>
                      <a:pt x="98" y="88"/>
                      <a:pt x="98" y="88"/>
                      <a:pt x="98" y="88"/>
                    </a:cubicBezTo>
                    <a:cubicBezTo>
                      <a:pt x="100" y="89"/>
                      <a:pt x="100" y="89"/>
                      <a:pt x="100" y="89"/>
                    </a:cubicBezTo>
                    <a:cubicBezTo>
                      <a:pt x="102" y="91"/>
                      <a:pt x="102" y="91"/>
                      <a:pt x="102" y="91"/>
                    </a:cubicBezTo>
                    <a:cubicBezTo>
                      <a:pt x="104" y="93"/>
                      <a:pt x="104" y="93"/>
                      <a:pt x="104" y="93"/>
                    </a:cubicBezTo>
                    <a:cubicBezTo>
                      <a:pt x="103" y="95"/>
                      <a:pt x="103" y="95"/>
                      <a:pt x="103" y="95"/>
                    </a:cubicBezTo>
                    <a:cubicBezTo>
                      <a:pt x="100" y="96"/>
                      <a:pt x="100" y="96"/>
                      <a:pt x="100" y="96"/>
                    </a:cubicBezTo>
                    <a:cubicBezTo>
                      <a:pt x="97" y="95"/>
                      <a:pt x="97" y="95"/>
                      <a:pt x="97" y="95"/>
                    </a:cubicBezTo>
                    <a:cubicBezTo>
                      <a:pt x="96" y="95"/>
                      <a:pt x="96" y="95"/>
                      <a:pt x="96" y="95"/>
                    </a:cubicBezTo>
                    <a:cubicBezTo>
                      <a:pt x="95" y="93"/>
                      <a:pt x="95" y="93"/>
                      <a:pt x="95" y="93"/>
                    </a:cubicBezTo>
                    <a:cubicBezTo>
                      <a:pt x="92" y="94"/>
                      <a:pt x="92" y="94"/>
                      <a:pt x="92" y="94"/>
                    </a:cubicBezTo>
                    <a:cubicBezTo>
                      <a:pt x="91" y="97"/>
                      <a:pt x="91" y="97"/>
                      <a:pt x="91" y="97"/>
                    </a:cubicBezTo>
                    <a:cubicBezTo>
                      <a:pt x="87" y="97"/>
                      <a:pt x="87" y="97"/>
                      <a:pt x="87" y="97"/>
                    </a:cubicBezTo>
                    <a:cubicBezTo>
                      <a:pt x="85" y="95"/>
                      <a:pt x="85" y="95"/>
                      <a:pt x="85" y="95"/>
                    </a:cubicBezTo>
                    <a:cubicBezTo>
                      <a:pt x="85" y="94"/>
                      <a:pt x="85" y="94"/>
                      <a:pt x="85" y="94"/>
                    </a:cubicBezTo>
                    <a:cubicBezTo>
                      <a:pt x="84" y="91"/>
                      <a:pt x="84" y="91"/>
                      <a:pt x="84" y="91"/>
                    </a:cubicBezTo>
                    <a:cubicBezTo>
                      <a:pt x="85" y="90"/>
                      <a:pt x="85" y="90"/>
                      <a:pt x="85" y="90"/>
                    </a:cubicBezTo>
                    <a:cubicBezTo>
                      <a:pt x="85" y="88"/>
                      <a:pt x="85" y="88"/>
                      <a:pt x="85" y="88"/>
                    </a:cubicBezTo>
                    <a:cubicBezTo>
                      <a:pt x="86" y="86"/>
                      <a:pt x="86" y="86"/>
                      <a:pt x="86" y="86"/>
                    </a:cubicBezTo>
                    <a:cubicBezTo>
                      <a:pt x="86" y="84"/>
                      <a:pt x="86" y="84"/>
                      <a:pt x="86" y="84"/>
                    </a:cubicBezTo>
                    <a:cubicBezTo>
                      <a:pt x="87" y="83"/>
                      <a:pt x="87" y="83"/>
                      <a:pt x="87" y="83"/>
                    </a:cubicBezTo>
                    <a:cubicBezTo>
                      <a:pt x="88" y="84"/>
                      <a:pt x="88" y="84"/>
                      <a:pt x="88" y="84"/>
                    </a:cubicBezTo>
                    <a:cubicBezTo>
                      <a:pt x="90" y="84"/>
                      <a:pt x="90" y="84"/>
                      <a:pt x="90" y="84"/>
                    </a:cubicBezTo>
                    <a:cubicBezTo>
                      <a:pt x="90" y="86"/>
                      <a:pt x="90" y="86"/>
                      <a:pt x="90" y="86"/>
                    </a:cubicBezTo>
                    <a:cubicBezTo>
                      <a:pt x="91" y="88"/>
                      <a:pt x="91" y="88"/>
                      <a:pt x="91" y="88"/>
                    </a:cubicBezTo>
                    <a:cubicBezTo>
                      <a:pt x="92" y="88"/>
                      <a:pt x="92" y="88"/>
                      <a:pt x="92" y="88"/>
                    </a:cubicBezTo>
                    <a:cubicBezTo>
                      <a:pt x="93" y="87"/>
                      <a:pt x="93" y="87"/>
                      <a:pt x="93" y="87"/>
                    </a:cubicBezTo>
                    <a:cubicBezTo>
                      <a:pt x="93" y="87"/>
                      <a:pt x="94" y="86"/>
                      <a:pt x="94" y="86"/>
                    </a:cubicBezTo>
                    <a:cubicBezTo>
                      <a:pt x="94" y="85"/>
                      <a:pt x="94" y="85"/>
                      <a:pt x="94" y="85"/>
                    </a:cubicBezTo>
                    <a:cubicBezTo>
                      <a:pt x="94" y="85"/>
                      <a:pt x="93" y="86"/>
                      <a:pt x="92" y="86"/>
                    </a:cubicBezTo>
                    <a:moveTo>
                      <a:pt x="109" y="89"/>
                    </a:moveTo>
                    <a:cubicBezTo>
                      <a:pt x="109" y="88"/>
                      <a:pt x="109" y="88"/>
                      <a:pt x="109" y="88"/>
                    </a:cubicBezTo>
                    <a:cubicBezTo>
                      <a:pt x="108" y="88"/>
                      <a:pt x="108" y="88"/>
                      <a:pt x="108" y="88"/>
                    </a:cubicBezTo>
                    <a:cubicBezTo>
                      <a:pt x="106" y="85"/>
                      <a:pt x="106" y="85"/>
                      <a:pt x="106" y="85"/>
                    </a:cubicBezTo>
                    <a:cubicBezTo>
                      <a:pt x="105" y="85"/>
                      <a:pt x="105" y="85"/>
                      <a:pt x="105" y="85"/>
                    </a:cubicBezTo>
                    <a:cubicBezTo>
                      <a:pt x="105" y="82"/>
                      <a:pt x="105" y="82"/>
                      <a:pt x="105" y="82"/>
                    </a:cubicBezTo>
                    <a:cubicBezTo>
                      <a:pt x="106" y="80"/>
                      <a:pt x="106" y="80"/>
                      <a:pt x="106" y="80"/>
                    </a:cubicBezTo>
                    <a:cubicBezTo>
                      <a:pt x="108" y="80"/>
                      <a:pt x="108" y="80"/>
                      <a:pt x="108" y="80"/>
                    </a:cubicBezTo>
                    <a:cubicBezTo>
                      <a:pt x="110" y="82"/>
                      <a:pt x="110" y="82"/>
                      <a:pt x="110" y="82"/>
                    </a:cubicBezTo>
                    <a:cubicBezTo>
                      <a:pt x="111" y="85"/>
                      <a:pt x="111" y="85"/>
                      <a:pt x="111" y="85"/>
                    </a:cubicBezTo>
                    <a:cubicBezTo>
                      <a:pt x="109" y="84"/>
                      <a:pt x="109" y="84"/>
                      <a:pt x="109" y="84"/>
                    </a:cubicBezTo>
                    <a:cubicBezTo>
                      <a:pt x="110" y="86"/>
                      <a:pt x="110" y="86"/>
                      <a:pt x="110" y="86"/>
                    </a:cubicBezTo>
                    <a:cubicBezTo>
                      <a:pt x="109" y="87"/>
                      <a:pt x="109" y="87"/>
                      <a:pt x="109" y="87"/>
                    </a:cubicBezTo>
                    <a:cubicBezTo>
                      <a:pt x="111" y="89"/>
                      <a:pt x="111" y="89"/>
                      <a:pt x="111" y="89"/>
                    </a:cubicBezTo>
                    <a:cubicBezTo>
                      <a:pt x="113" y="91"/>
                      <a:pt x="113" y="91"/>
                      <a:pt x="113" y="91"/>
                    </a:cubicBezTo>
                    <a:cubicBezTo>
                      <a:pt x="113" y="93"/>
                      <a:pt x="113" y="93"/>
                      <a:pt x="113" y="93"/>
                    </a:cubicBezTo>
                    <a:cubicBezTo>
                      <a:pt x="115" y="95"/>
                      <a:pt x="115" y="95"/>
                      <a:pt x="115" y="95"/>
                    </a:cubicBezTo>
                    <a:cubicBezTo>
                      <a:pt x="115" y="97"/>
                      <a:pt x="115" y="97"/>
                      <a:pt x="115" y="97"/>
                    </a:cubicBezTo>
                    <a:cubicBezTo>
                      <a:pt x="117" y="99"/>
                      <a:pt x="117" y="99"/>
                      <a:pt x="117" y="99"/>
                    </a:cubicBezTo>
                    <a:cubicBezTo>
                      <a:pt x="118" y="103"/>
                      <a:pt x="118" y="103"/>
                      <a:pt x="118" y="103"/>
                    </a:cubicBezTo>
                    <a:cubicBezTo>
                      <a:pt x="117" y="105"/>
                      <a:pt x="117" y="105"/>
                      <a:pt x="117" y="105"/>
                    </a:cubicBezTo>
                    <a:cubicBezTo>
                      <a:pt x="115" y="104"/>
                      <a:pt x="115" y="104"/>
                      <a:pt x="115" y="104"/>
                    </a:cubicBezTo>
                    <a:cubicBezTo>
                      <a:pt x="113" y="102"/>
                      <a:pt x="113" y="102"/>
                      <a:pt x="113" y="102"/>
                    </a:cubicBezTo>
                    <a:cubicBezTo>
                      <a:pt x="112" y="99"/>
                      <a:pt x="112" y="99"/>
                      <a:pt x="112" y="99"/>
                    </a:cubicBezTo>
                    <a:cubicBezTo>
                      <a:pt x="113" y="100"/>
                      <a:pt x="113" y="100"/>
                      <a:pt x="113" y="100"/>
                    </a:cubicBezTo>
                    <a:cubicBezTo>
                      <a:pt x="112" y="98"/>
                      <a:pt x="112" y="98"/>
                      <a:pt x="112" y="98"/>
                    </a:cubicBezTo>
                    <a:cubicBezTo>
                      <a:pt x="113" y="97"/>
                      <a:pt x="113" y="97"/>
                      <a:pt x="113" y="97"/>
                    </a:cubicBezTo>
                    <a:cubicBezTo>
                      <a:pt x="111" y="96"/>
                      <a:pt x="111" y="96"/>
                      <a:pt x="111" y="96"/>
                    </a:cubicBezTo>
                    <a:cubicBezTo>
                      <a:pt x="111" y="95"/>
                      <a:pt x="111" y="95"/>
                      <a:pt x="111" y="95"/>
                    </a:cubicBezTo>
                    <a:cubicBezTo>
                      <a:pt x="111" y="94"/>
                      <a:pt x="111" y="94"/>
                      <a:pt x="111" y="94"/>
                    </a:cubicBezTo>
                    <a:cubicBezTo>
                      <a:pt x="111" y="94"/>
                      <a:pt x="111" y="94"/>
                      <a:pt x="111" y="94"/>
                    </a:cubicBezTo>
                    <a:cubicBezTo>
                      <a:pt x="111" y="93"/>
                      <a:pt x="111" y="93"/>
                      <a:pt x="111" y="93"/>
                    </a:cubicBezTo>
                    <a:cubicBezTo>
                      <a:pt x="110" y="92"/>
                      <a:pt x="110" y="92"/>
                      <a:pt x="110" y="92"/>
                    </a:cubicBezTo>
                    <a:cubicBezTo>
                      <a:pt x="110" y="91"/>
                      <a:pt x="110" y="91"/>
                      <a:pt x="110" y="91"/>
                    </a:cubicBezTo>
                    <a:cubicBezTo>
                      <a:pt x="111" y="91"/>
                      <a:pt x="111" y="91"/>
                      <a:pt x="111" y="91"/>
                    </a:cubicBezTo>
                    <a:cubicBezTo>
                      <a:pt x="111" y="91"/>
                      <a:pt x="111" y="91"/>
                      <a:pt x="111" y="91"/>
                    </a:cubicBezTo>
                    <a:cubicBezTo>
                      <a:pt x="110" y="90"/>
                      <a:pt x="110" y="90"/>
                      <a:pt x="110" y="90"/>
                    </a:cubicBezTo>
                    <a:cubicBezTo>
                      <a:pt x="109" y="89"/>
                      <a:pt x="109" y="89"/>
                      <a:pt x="109" y="89"/>
                    </a:cubicBezTo>
                    <a:cubicBezTo>
                      <a:pt x="108" y="90"/>
                      <a:pt x="108" y="90"/>
                      <a:pt x="108" y="90"/>
                    </a:cubicBezTo>
                    <a:cubicBezTo>
                      <a:pt x="109" y="92"/>
                      <a:pt x="109" y="92"/>
                      <a:pt x="109" y="92"/>
                    </a:cubicBezTo>
                    <a:cubicBezTo>
                      <a:pt x="109" y="92"/>
                      <a:pt x="109" y="92"/>
                      <a:pt x="109" y="92"/>
                    </a:cubicBezTo>
                    <a:cubicBezTo>
                      <a:pt x="109" y="93"/>
                      <a:pt x="110" y="93"/>
                      <a:pt x="110" y="93"/>
                    </a:cubicBezTo>
                    <a:cubicBezTo>
                      <a:pt x="110" y="93"/>
                      <a:pt x="110" y="93"/>
                      <a:pt x="110" y="93"/>
                    </a:cubicBezTo>
                    <a:cubicBezTo>
                      <a:pt x="108" y="91"/>
                      <a:pt x="108" y="91"/>
                      <a:pt x="108" y="91"/>
                    </a:cubicBezTo>
                    <a:cubicBezTo>
                      <a:pt x="108" y="91"/>
                      <a:pt x="108" y="91"/>
                      <a:pt x="108" y="91"/>
                    </a:cubicBezTo>
                    <a:cubicBezTo>
                      <a:pt x="108" y="90"/>
                      <a:pt x="108" y="90"/>
                      <a:pt x="108" y="90"/>
                    </a:cubicBezTo>
                    <a:cubicBezTo>
                      <a:pt x="108" y="90"/>
                      <a:pt x="108" y="90"/>
                      <a:pt x="108" y="90"/>
                    </a:cubicBezTo>
                    <a:cubicBezTo>
                      <a:pt x="107" y="89"/>
                      <a:pt x="107" y="89"/>
                      <a:pt x="107" y="89"/>
                    </a:cubicBezTo>
                    <a:cubicBezTo>
                      <a:pt x="107" y="89"/>
                      <a:pt x="107" y="89"/>
                      <a:pt x="107" y="89"/>
                    </a:cubicBezTo>
                    <a:cubicBezTo>
                      <a:pt x="107" y="89"/>
                      <a:pt x="107" y="89"/>
                      <a:pt x="107" y="89"/>
                    </a:cubicBezTo>
                    <a:cubicBezTo>
                      <a:pt x="105" y="87"/>
                      <a:pt x="105" y="87"/>
                      <a:pt x="105" y="87"/>
                    </a:cubicBezTo>
                    <a:cubicBezTo>
                      <a:pt x="105" y="87"/>
                      <a:pt x="105" y="87"/>
                      <a:pt x="105" y="87"/>
                    </a:cubicBezTo>
                    <a:cubicBezTo>
                      <a:pt x="106" y="87"/>
                      <a:pt x="106" y="87"/>
                      <a:pt x="106" y="87"/>
                    </a:cubicBezTo>
                    <a:cubicBezTo>
                      <a:pt x="107" y="88"/>
                      <a:pt x="107" y="88"/>
                      <a:pt x="107" y="88"/>
                    </a:cubicBezTo>
                    <a:cubicBezTo>
                      <a:pt x="108" y="88"/>
                      <a:pt x="108" y="88"/>
                      <a:pt x="108" y="88"/>
                    </a:cubicBezTo>
                    <a:cubicBezTo>
                      <a:pt x="109" y="89"/>
                      <a:pt x="109" y="89"/>
                      <a:pt x="109" y="89"/>
                    </a:cubicBezTo>
                    <a:moveTo>
                      <a:pt x="71" y="33"/>
                    </a:moveTo>
                    <a:cubicBezTo>
                      <a:pt x="69" y="33"/>
                      <a:pt x="68" y="32"/>
                      <a:pt x="67" y="30"/>
                    </a:cubicBezTo>
                    <a:cubicBezTo>
                      <a:pt x="68" y="30"/>
                      <a:pt x="69" y="30"/>
                      <a:pt x="71" y="31"/>
                    </a:cubicBezTo>
                    <a:cubicBezTo>
                      <a:pt x="71" y="32"/>
                      <a:pt x="71" y="32"/>
                      <a:pt x="71" y="33"/>
                    </a:cubicBezTo>
                    <a:cubicBezTo>
                      <a:pt x="71" y="33"/>
                      <a:pt x="71" y="33"/>
                      <a:pt x="71" y="33"/>
                    </a:cubicBezTo>
                    <a:moveTo>
                      <a:pt x="64" y="36"/>
                    </a:moveTo>
                    <a:cubicBezTo>
                      <a:pt x="65" y="36"/>
                      <a:pt x="66" y="36"/>
                      <a:pt x="66" y="36"/>
                    </a:cubicBezTo>
                    <a:cubicBezTo>
                      <a:pt x="67" y="33"/>
                      <a:pt x="67" y="33"/>
                      <a:pt x="60" y="30"/>
                    </a:cubicBezTo>
                    <a:cubicBezTo>
                      <a:pt x="60" y="30"/>
                      <a:pt x="60" y="30"/>
                      <a:pt x="60" y="30"/>
                    </a:cubicBezTo>
                    <a:cubicBezTo>
                      <a:pt x="60" y="29"/>
                      <a:pt x="60" y="29"/>
                      <a:pt x="60" y="29"/>
                    </a:cubicBezTo>
                    <a:cubicBezTo>
                      <a:pt x="61" y="29"/>
                      <a:pt x="62" y="29"/>
                      <a:pt x="63" y="29"/>
                    </a:cubicBezTo>
                    <a:cubicBezTo>
                      <a:pt x="63" y="29"/>
                      <a:pt x="64" y="29"/>
                      <a:pt x="65" y="29"/>
                    </a:cubicBezTo>
                    <a:cubicBezTo>
                      <a:pt x="66" y="30"/>
                      <a:pt x="67" y="31"/>
                      <a:pt x="67" y="32"/>
                    </a:cubicBezTo>
                    <a:cubicBezTo>
                      <a:pt x="69" y="33"/>
                      <a:pt x="69" y="33"/>
                      <a:pt x="69" y="33"/>
                    </a:cubicBezTo>
                    <a:cubicBezTo>
                      <a:pt x="70" y="35"/>
                      <a:pt x="70" y="35"/>
                      <a:pt x="70" y="35"/>
                    </a:cubicBezTo>
                    <a:cubicBezTo>
                      <a:pt x="68" y="34"/>
                      <a:pt x="68" y="34"/>
                      <a:pt x="68" y="34"/>
                    </a:cubicBezTo>
                    <a:cubicBezTo>
                      <a:pt x="68" y="37"/>
                      <a:pt x="68" y="37"/>
                      <a:pt x="68" y="37"/>
                    </a:cubicBezTo>
                    <a:cubicBezTo>
                      <a:pt x="70" y="39"/>
                      <a:pt x="70" y="39"/>
                      <a:pt x="70" y="39"/>
                    </a:cubicBezTo>
                    <a:cubicBezTo>
                      <a:pt x="71" y="40"/>
                      <a:pt x="71" y="40"/>
                      <a:pt x="71" y="40"/>
                    </a:cubicBezTo>
                    <a:cubicBezTo>
                      <a:pt x="68" y="39"/>
                      <a:pt x="68" y="39"/>
                      <a:pt x="67" y="38"/>
                    </a:cubicBezTo>
                    <a:cubicBezTo>
                      <a:pt x="67" y="39"/>
                      <a:pt x="67" y="39"/>
                      <a:pt x="67" y="40"/>
                    </a:cubicBezTo>
                    <a:cubicBezTo>
                      <a:pt x="68" y="40"/>
                      <a:pt x="69" y="40"/>
                      <a:pt x="69" y="40"/>
                    </a:cubicBezTo>
                    <a:cubicBezTo>
                      <a:pt x="70" y="42"/>
                      <a:pt x="70" y="42"/>
                      <a:pt x="70" y="42"/>
                    </a:cubicBezTo>
                    <a:cubicBezTo>
                      <a:pt x="70" y="42"/>
                      <a:pt x="70" y="42"/>
                      <a:pt x="70" y="42"/>
                    </a:cubicBezTo>
                    <a:cubicBezTo>
                      <a:pt x="68" y="42"/>
                      <a:pt x="67" y="41"/>
                      <a:pt x="66" y="40"/>
                    </a:cubicBezTo>
                    <a:cubicBezTo>
                      <a:pt x="65" y="40"/>
                      <a:pt x="65" y="40"/>
                      <a:pt x="65" y="40"/>
                    </a:cubicBezTo>
                    <a:cubicBezTo>
                      <a:pt x="63" y="37"/>
                      <a:pt x="63" y="37"/>
                      <a:pt x="63" y="37"/>
                    </a:cubicBezTo>
                    <a:cubicBezTo>
                      <a:pt x="60" y="36"/>
                      <a:pt x="60" y="36"/>
                      <a:pt x="59" y="35"/>
                    </a:cubicBezTo>
                    <a:cubicBezTo>
                      <a:pt x="61" y="35"/>
                      <a:pt x="62" y="36"/>
                      <a:pt x="64" y="36"/>
                    </a:cubicBezTo>
                    <a:moveTo>
                      <a:pt x="44" y="25"/>
                    </a:moveTo>
                    <a:cubicBezTo>
                      <a:pt x="43" y="25"/>
                      <a:pt x="43" y="25"/>
                      <a:pt x="43" y="25"/>
                    </a:cubicBezTo>
                    <a:cubicBezTo>
                      <a:pt x="43" y="25"/>
                      <a:pt x="40" y="23"/>
                      <a:pt x="39" y="21"/>
                    </a:cubicBezTo>
                    <a:cubicBezTo>
                      <a:pt x="41" y="21"/>
                      <a:pt x="41" y="21"/>
                      <a:pt x="42" y="23"/>
                    </a:cubicBezTo>
                    <a:cubicBezTo>
                      <a:pt x="44" y="23"/>
                      <a:pt x="44" y="23"/>
                      <a:pt x="44" y="23"/>
                    </a:cubicBezTo>
                    <a:cubicBezTo>
                      <a:pt x="45" y="24"/>
                      <a:pt x="46" y="24"/>
                      <a:pt x="47" y="25"/>
                    </a:cubicBezTo>
                    <a:cubicBezTo>
                      <a:pt x="47" y="24"/>
                      <a:pt x="46" y="24"/>
                      <a:pt x="46" y="23"/>
                    </a:cubicBezTo>
                    <a:cubicBezTo>
                      <a:pt x="55" y="27"/>
                      <a:pt x="55" y="27"/>
                      <a:pt x="56" y="28"/>
                    </a:cubicBezTo>
                    <a:cubicBezTo>
                      <a:pt x="56" y="29"/>
                      <a:pt x="55" y="29"/>
                      <a:pt x="55" y="29"/>
                    </a:cubicBezTo>
                    <a:cubicBezTo>
                      <a:pt x="54" y="29"/>
                      <a:pt x="52" y="28"/>
                      <a:pt x="50" y="28"/>
                    </a:cubicBezTo>
                    <a:cubicBezTo>
                      <a:pt x="50" y="27"/>
                      <a:pt x="50" y="27"/>
                      <a:pt x="50" y="27"/>
                    </a:cubicBezTo>
                    <a:cubicBezTo>
                      <a:pt x="50" y="26"/>
                      <a:pt x="50" y="26"/>
                      <a:pt x="50" y="26"/>
                    </a:cubicBezTo>
                    <a:cubicBezTo>
                      <a:pt x="48" y="25"/>
                      <a:pt x="48" y="25"/>
                      <a:pt x="48" y="25"/>
                    </a:cubicBezTo>
                    <a:cubicBezTo>
                      <a:pt x="47" y="26"/>
                      <a:pt x="47" y="26"/>
                      <a:pt x="47" y="26"/>
                    </a:cubicBezTo>
                    <a:cubicBezTo>
                      <a:pt x="46" y="25"/>
                      <a:pt x="46" y="25"/>
                      <a:pt x="46" y="25"/>
                    </a:cubicBezTo>
                    <a:cubicBezTo>
                      <a:pt x="46" y="25"/>
                      <a:pt x="46" y="25"/>
                      <a:pt x="46" y="25"/>
                    </a:cubicBezTo>
                    <a:cubicBezTo>
                      <a:pt x="46" y="26"/>
                      <a:pt x="46" y="26"/>
                      <a:pt x="46" y="26"/>
                    </a:cubicBezTo>
                    <a:cubicBezTo>
                      <a:pt x="46" y="26"/>
                      <a:pt x="46" y="26"/>
                      <a:pt x="46" y="26"/>
                    </a:cubicBezTo>
                    <a:cubicBezTo>
                      <a:pt x="45" y="26"/>
                      <a:pt x="45" y="25"/>
                      <a:pt x="44" y="25"/>
                    </a:cubicBezTo>
                    <a:cubicBezTo>
                      <a:pt x="44" y="25"/>
                      <a:pt x="44" y="25"/>
                      <a:pt x="44" y="25"/>
                    </a:cubicBezTo>
                    <a:cubicBezTo>
                      <a:pt x="44" y="25"/>
                      <a:pt x="44" y="25"/>
                      <a:pt x="44" y="25"/>
                    </a:cubicBezTo>
                    <a:moveTo>
                      <a:pt x="49" y="0"/>
                    </a:moveTo>
                    <a:cubicBezTo>
                      <a:pt x="49" y="0"/>
                      <a:pt x="49" y="0"/>
                      <a:pt x="49" y="0"/>
                    </a:cubicBezTo>
                    <a:cubicBezTo>
                      <a:pt x="51" y="1"/>
                      <a:pt x="51" y="1"/>
                      <a:pt x="51" y="1"/>
                    </a:cubicBezTo>
                    <a:cubicBezTo>
                      <a:pt x="51" y="1"/>
                      <a:pt x="51" y="1"/>
                      <a:pt x="51" y="1"/>
                    </a:cubicBezTo>
                    <a:cubicBezTo>
                      <a:pt x="53" y="2"/>
                      <a:pt x="55" y="3"/>
                      <a:pt x="56" y="4"/>
                    </a:cubicBezTo>
                    <a:cubicBezTo>
                      <a:pt x="56" y="4"/>
                      <a:pt x="56" y="4"/>
                      <a:pt x="56" y="4"/>
                    </a:cubicBezTo>
                    <a:cubicBezTo>
                      <a:pt x="57" y="5"/>
                      <a:pt x="58" y="5"/>
                      <a:pt x="59" y="6"/>
                    </a:cubicBezTo>
                    <a:cubicBezTo>
                      <a:pt x="59" y="6"/>
                      <a:pt x="59" y="6"/>
                      <a:pt x="59" y="6"/>
                    </a:cubicBezTo>
                    <a:cubicBezTo>
                      <a:pt x="58" y="6"/>
                      <a:pt x="57" y="6"/>
                      <a:pt x="55" y="5"/>
                    </a:cubicBezTo>
                    <a:cubicBezTo>
                      <a:pt x="54" y="4"/>
                      <a:pt x="54" y="4"/>
                      <a:pt x="54" y="4"/>
                    </a:cubicBezTo>
                    <a:cubicBezTo>
                      <a:pt x="55" y="5"/>
                      <a:pt x="55" y="5"/>
                      <a:pt x="55" y="5"/>
                    </a:cubicBezTo>
                    <a:cubicBezTo>
                      <a:pt x="54" y="5"/>
                      <a:pt x="54" y="5"/>
                      <a:pt x="54" y="5"/>
                    </a:cubicBezTo>
                    <a:cubicBezTo>
                      <a:pt x="54" y="5"/>
                      <a:pt x="54" y="5"/>
                      <a:pt x="54" y="5"/>
                    </a:cubicBezTo>
                    <a:cubicBezTo>
                      <a:pt x="54" y="5"/>
                      <a:pt x="54" y="5"/>
                      <a:pt x="56" y="6"/>
                    </a:cubicBezTo>
                    <a:cubicBezTo>
                      <a:pt x="58" y="8"/>
                      <a:pt x="58" y="8"/>
                      <a:pt x="58" y="9"/>
                    </a:cubicBezTo>
                    <a:cubicBezTo>
                      <a:pt x="50" y="5"/>
                      <a:pt x="46" y="4"/>
                      <a:pt x="43" y="4"/>
                    </a:cubicBezTo>
                    <a:cubicBezTo>
                      <a:pt x="42" y="4"/>
                      <a:pt x="41" y="4"/>
                      <a:pt x="41" y="4"/>
                    </a:cubicBezTo>
                    <a:cubicBezTo>
                      <a:pt x="41" y="5"/>
                      <a:pt x="41" y="5"/>
                      <a:pt x="41" y="5"/>
                    </a:cubicBezTo>
                    <a:cubicBezTo>
                      <a:pt x="41" y="6"/>
                      <a:pt x="41" y="6"/>
                      <a:pt x="41" y="6"/>
                    </a:cubicBezTo>
                    <a:cubicBezTo>
                      <a:pt x="40" y="6"/>
                      <a:pt x="40" y="6"/>
                      <a:pt x="39" y="6"/>
                    </a:cubicBezTo>
                    <a:cubicBezTo>
                      <a:pt x="38" y="6"/>
                      <a:pt x="37" y="6"/>
                      <a:pt x="35" y="6"/>
                    </a:cubicBezTo>
                    <a:cubicBezTo>
                      <a:pt x="34" y="6"/>
                      <a:pt x="34" y="6"/>
                      <a:pt x="34" y="6"/>
                    </a:cubicBezTo>
                    <a:cubicBezTo>
                      <a:pt x="34" y="6"/>
                      <a:pt x="34" y="7"/>
                      <a:pt x="35" y="7"/>
                    </a:cubicBezTo>
                    <a:cubicBezTo>
                      <a:pt x="35" y="7"/>
                      <a:pt x="34" y="7"/>
                      <a:pt x="34" y="7"/>
                    </a:cubicBezTo>
                    <a:cubicBezTo>
                      <a:pt x="34" y="7"/>
                      <a:pt x="33" y="7"/>
                      <a:pt x="33" y="7"/>
                    </a:cubicBezTo>
                    <a:cubicBezTo>
                      <a:pt x="28" y="7"/>
                      <a:pt x="28" y="7"/>
                      <a:pt x="28" y="7"/>
                    </a:cubicBezTo>
                    <a:cubicBezTo>
                      <a:pt x="27" y="7"/>
                      <a:pt x="27" y="7"/>
                      <a:pt x="27" y="7"/>
                    </a:cubicBezTo>
                    <a:cubicBezTo>
                      <a:pt x="26" y="7"/>
                      <a:pt x="26" y="7"/>
                      <a:pt x="26" y="7"/>
                    </a:cubicBezTo>
                    <a:cubicBezTo>
                      <a:pt x="26" y="7"/>
                      <a:pt x="26" y="7"/>
                      <a:pt x="26" y="7"/>
                    </a:cubicBezTo>
                    <a:cubicBezTo>
                      <a:pt x="25" y="8"/>
                      <a:pt x="25" y="8"/>
                      <a:pt x="25" y="8"/>
                    </a:cubicBezTo>
                    <a:cubicBezTo>
                      <a:pt x="25" y="8"/>
                      <a:pt x="25" y="8"/>
                      <a:pt x="25" y="8"/>
                    </a:cubicBezTo>
                    <a:cubicBezTo>
                      <a:pt x="25" y="8"/>
                      <a:pt x="25" y="8"/>
                      <a:pt x="25" y="8"/>
                    </a:cubicBezTo>
                    <a:cubicBezTo>
                      <a:pt x="25" y="8"/>
                      <a:pt x="25" y="8"/>
                      <a:pt x="25" y="8"/>
                    </a:cubicBezTo>
                    <a:cubicBezTo>
                      <a:pt x="25" y="8"/>
                      <a:pt x="24" y="8"/>
                      <a:pt x="24" y="8"/>
                    </a:cubicBezTo>
                    <a:cubicBezTo>
                      <a:pt x="25" y="8"/>
                      <a:pt x="25" y="8"/>
                      <a:pt x="25" y="8"/>
                    </a:cubicBezTo>
                    <a:cubicBezTo>
                      <a:pt x="24" y="7"/>
                      <a:pt x="24" y="7"/>
                      <a:pt x="24" y="7"/>
                    </a:cubicBezTo>
                    <a:cubicBezTo>
                      <a:pt x="23" y="7"/>
                      <a:pt x="23" y="7"/>
                      <a:pt x="23" y="7"/>
                    </a:cubicBezTo>
                    <a:cubicBezTo>
                      <a:pt x="23" y="7"/>
                      <a:pt x="23" y="7"/>
                      <a:pt x="23" y="7"/>
                    </a:cubicBezTo>
                    <a:cubicBezTo>
                      <a:pt x="23" y="6"/>
                      <a:pt x="23" y="6"/>
                      <a:pt x="23" y="6"/>
                    </a:cubicBezTo>
                    <a:cubicBezTo>
                      <a:pt x="21" y="6"/>
                      <a:pt x="20" y="6"/>
                      <a:pt x="19" y="5"/>
                    </a:cubicBezTo>
                    <a:cubicBezTo>
                      <a:pt x="19" y="5"/>
                      <a:pt x="19" y="5"/>
                      <a:pt x="19" y="5"/>
                    </a:cubicBezTo>
                    <a:cubicBezTo>
                      <a:pt x="18" y="5"/>
                      <a:pt x="18" y="5"/>
                      <a:pt x="18" y="5"/>
                    </a:cubicBezTo>
                    <a:cubicBezTo>
                      <a:pt x="18" y="5"/>
                      <a:pt x="18" y="5"/>
                      <a:pt x="18" y="5"/>
                    </a:cubicBezTo>
                    <a:cubicBezTo>
                      <a:pt x="17" y="5"/>
                      <a:pt x="17" y="4"/>
                      <a:pt x="16" y="4"/>
                    </a:cubicBezTo>
                    <a:cubicBezTo>
                      <a:pt x="16" y="4"/>
                      <a:pt x="16" y="4"/>
                      <a:pt x="16" y="5"/>
                    </a:cubicBezTo>
                    <a:cubicBezTo>
                      <a:pt x="17" y="6"/>
                      <a:pt x="17" y="6"/>
                      <a:pt x="17" y="6"/>
                    </a:cubicBezTo>
                    <a:cubicBezTo>
                      <a:pt x="17" y="6"/>
                      <a:pt x="17" y="6"/>
                      <a:pt x="17" y="6"/>
                    </a:cubicBezTo>
                    <a:cubicBezTo>
                      <a:pt x="16" y="5"/>
                      <a:pt x="16" y="5"/>
                      <a:pt x="16" y="5"/>
                    </a:cubicBezTo>
                    <a:cubicBezTo>
                      <a:pt x="15" y="5"/>
                      <a:pt x="15" y="5"/>
                      <a:pt x="15" y="5"/>
                    </a:cubicBezTo>
                    <a:cubicBezTo>
                      <a:pt x="15" y="5"/>
                      <a:pt x="15" y="5"/>
                      <a:pt x="15" y="5"/>
                    </a:cubicBezTo>
                    <a:cubicBezTo>
                      <a:pt x="14" y="5"/>
                      <a:pt x="14" y="5"/>
                      <a:pt x="14" y="5"/>
                    </a:cubicBezTo>
                    <a:cubicBezTo>
                      <a:pt x="14" y="5"/>
                      <a:pt x="14" y="5"/>
                      <a:pt x="13" y="5"/>
                    </a:cubicBezTo>
                    <a:cubicBezTo>
                      <a:pt x="13" y="5"/>
                      <a:pt x="13" y="5"/>
                      <a:pt x="13" y="5"/>
                    </a:cubicBezTo>
                    <a:cubicBezTo>
                      <a:pt x="14" y="6"/>
                      <a:pt x="14" y="6"/>
                      <a:pt x="14" y="6"/>
                    </a:cubicBezTo>
                    <a:cubicBezTo>
                      <a:pt x="12" y="7"/>
                      <a:pt x="9" y="9"/>
                      <a:pt x="6" y="12"/>
                    </a:cubicBezTo>
                    <a:cubicBezTo>
                      <a:pt x="5" y="11"/>
                      <a:pt x="5" y="11"/>
                      <a:pt x="5" y="11"/>
                    </a:cubicBezTo>
                    <a:cubicBezTo>
                      <a:pt x="5" y="10"/>
                      <a:pt x="5" y="10"/>
                      <a:pt x="5" y="10"/>
                    </a:cubicBezTo>
                    <a:cubicBezTo>
                      <a:pt x="1" y="10"/>
                      <a:pt x="1" y="10"/>
                      <a:pt x="0" y="12"/>
                    </a:cubicBezTo>
                    <a:cubicBezTo>
                      <a:pt x="1" y="13"/>
                      <a:pt x="1" y="13"/>
                      <a:pt x="1" y="13"/>
                    </a:cubicBezTo>
                    <a:cubicBezTo>
                      <a:pt x="1" y="13"/>
                      <a:pt x="2" y="13"/>
                      <a:pt x="4" y="13"/>
                    </a:cubicBezTo>
                    <a:cubicBezTo>
                      <a:pt x="4" y="14"/>
                      <a:pt x="4" y="14"/>
                      <a:pt x="4" y="14"/>
                    </a:cubicBezTo>
                    <a:cubicBezTo>
                      <a:pt x="5" y="16"/>
                      <a:pt x="5" y="16"/>
                      <a:pt x="5" y="16"/>
                    </a:cubicBezTo>
                    <a:cubicBezTo>
                      <a:pt x="9" y="15"/>
                      <a:pt x="9" y="15"/>
                      <a:pt x="9" y="14"/>
                    </a:cubicBezTo>
                    <a:cubicBezTo>
                      <a:pt x="9" y="13"/>
                      <a:pt x="9" y="13"/>
                      <a:pt x="9" y="13"/>
                    </a:cubicBezTo>
                    <a:cubicBezTo>
                      <a:pt x="10" y="13"/>
                      <a:pt x="11" y="13"/>
                      <a:pt x="11" y="13"/>
                    </a:cubicBezTo>
                    <a:cubicBezTo>
                      <a:pt x="12" y="13"/>
                      <a:pt x="12" y="13"/>
                      <a:pt x="13" y="13"/>
                    </a:cubicBezTo>
                    <a:cubicBezTo>
                      <a:pt x="12" y="12"/>
                      <a:pt x="12" y="12"/>
                      <a:pt x="12" y="12"/>
                    </a:cubicBezTo>
                    <a:cubicBezTo>
                      <a:pt x="13" y="12"/>
                      <a:pt x="13" y="12"/>
                      <a:pt x="13" y="12"/>
                    </a:cubicBezTo>
                    <a:cubicBezTo>
                      <a:pt x="13" y="12"/>
                      <a:pt x="14" y="12"/>
                      <a:pt x="14" y="12"/>
                    </a:cubicBezTo>
                    <a:cubicBezTo>
                      <a:pt x="15" y="15"/>
                      <a:pt x="16" y="15"/>
                      <a:pt x="17" y="15"/>
                    </a:cubicBezTo>
                    <a:cubicBezTo>
                      <a:pt x="18" y="15"/>
                      <a:pt x="19" y="15"/>
                      <a:pt x="20" y="15"/>
                    </a:cubicBezTo>
                    <a:cubicBezTo>
                      <a:pt x="20" y="16"/>
                      <a:pt x="20" y="16"/>
                      <a:pt x="20" y="16"/>
                    </a:cubicBezTo>
                    <a:cubicBezTo>
                      <a:pt x="18" y="16"/>
                      <a:pt x="17" y="17"/>
                      <a:pt x="18" y="19"/>
                    </a:cubicBezTo>
                    <a:cubicBezTo>
                      <a:pt x="26" y="22"/>
                      <a:pt x="26" y="22"/>
                      <a:pt x="33" y="25"/>
                    </a:cubicBezTo>
                    <a:cubicBezTo>
                      <a:pt x="34" y="24"/>
                      <a:pt x="34" y="24"/>
                      <a:pt x="34" y="24"/>
                    </a:cubicBezTo>
                    <a:cubicBezTo>
                      <a:pt x="37" y="25"/>
                      <a:pt x="37" y="25"/>
                      <a:pt x="39" y="26"/>
                    </a:cubicBezTo>
                    <a:cubicBezTo>
                      <a:pt x="40" y="25"/>
                      <a:pt x="40" y="25"/>
                      <a:pt x="40" y="25"/>
                    </a:cubicBezTo>
                    <a:cubicBezTo>
                      <a:pt x="41" y="26"/>
                      <a:pt x="41" y="26"/>
                      <a:pt x="41" y="26"/>
                    </a:cubicBezTo>
                    <a:cubicBezTo>
                      <a:pt x="42" y="26"/>
                      <a:pt x="42" y="27"/>
                      <a:pt x="43" y="27"/>
                    </a:cubicBezTo>
                    <a:cubicBezTo>
                      <a:pt x="43" y="27"/>
                      <a:pt x="43" y="27"/>
                      <a:pt x="43" y="27"/>
                    </a:cubicBezTo>
                    <a:cubicBezTo>
                      <a:pt x="43" y="28"/>
                      <a:pt x="43" y="28"/>
                      <a:pt x="43" y="28"/>
                    </a:cubicBezTo>
                    <a:cubicBezTo>
                      <a:pt x="42" y="27"/>
                      <a:pt x="42" y="27"/>
                      <a:pt x="42" y="27"/>
                    </a:cubicBezTo>
                    <a:cubicBezTo>
                      <a:pt x="41" y="27"/>
                      <a:pt x="41" y="27"/>
                      <a:pt x="41" y="27"/>
                    </a:cubicBezTo>
                    <a:cubicBezTo>
                      <a:pt x="42" y="28"/>
                      <a:pt x="42" y="28"/>
                      <a:pt x="42" y="28"/>
                    </a:cubicBezTo>
                    <a:cubicBezTo>
                      <a:pt x="41" y="29"/>
                      <a:pt x="41" y="29"/>
                      <a:pt x="41" y="29"/>
                    </a:cubicBezTo>
                    <a:cubicBezTo>
                      <a:pt x="40" y="28"/>
                      <a:pt x="40" y="28"/>
                      <a:pt x="40" y="28"/>
                    </a:cubicBezTo>
                    <a:cubicBezTo>
                      <a:pt x="39" y="28"/>
                      <a:pt x="39" y="28"/>
                      <a:pt x="39" y="28"/>
                    </a:cubicBezTo>
                    <a:cubicBezTo>
                      <a:pt x="40" y="30"/>
                      <a:pt x="40" y="30"/>
                      <a:pt x="40" y="30"/>
                    </a:cubicBezTo>
                    <a:cubicBezTo>
                      <a:pt x="39" y="29"/>
                      <a:pt x="39" y="29"/>
                      <a:pt x="39" y="29"/>
                    </a:cubicBezTo>
                    <a:cubicBezTo>
                      <a:pt x="39" y="30"/>
                      <a:pt x="39" y="30"/>
                      <a:pt x="39" y="30"/>
                    </a:cubicBezTo>
                    <a:cubicBezTo>
                      <a:pt x="40" y="31"/>
                      <a:pt x="40" y="31"/>
                      <a:pt x="40" y="31"/>
                    </a:cubicBezTo>
                    <a:cubicBezTo>
                      <a:pt x="39" y="32"/>
                      <a:pt x="39" y="32"/>
                      <a:pt x="39" y="32"/>
                    </a:cubicBezTo>
                    <a:cubicBezTo>
                      <a:pt x="38" y="31"/>
                      <a:pt x="38" y="31"/>
                      <a:pt x="38" y="31"/>
                    </a:cubicBezTo>
                    <a:cubicBezTo>
                      <a:pt x="37" y="31"/>
                      <a:pt x="37" y="31"/>
                      <a:pt x="37" y="31"/>
                    </a:cubicBezTo>
                    <a:cubicBezTo>
                      <a:pt x="38" y="33"/>
                      <a:pt x="38" y="33"/>
                      <a:pt x="38" y="33"/>
                    </a:cubicBezTo>
                    <a:cubicBezTo>
                      <a:pt x="39" y="33"/>
                      <a:pt x="39" y="33"/>
                      <a:pt x="39" y="33"/>
                    </a:cubicBezTo>
                    <a:cubicBezTo>
                      <a:pt x="40" y="32"/>
                      <a:pt x="40" y="32"/>
                      <a:pt x="40" y="32"/>
                    </a:cubicBezTo>
                    <a:cubicBezTo>
                      <a:pt x="40" y="33"/>
                      <a:pt x="40" y="33"/>
                      <a:pt x="40" y="33"/>
                    </a:cubicBezTo>
                    <a:cubicBezTo>
                      <a:pt x="39" y="34"/>
                      <a:pt x="39" y="34"/>
                      <a:pt x="39" y="34"/>
                    </a:cubicBezTo>
                    <a:cubicBezTo>
                      <a:pt x="40" y="35"/>
                      <a:pt x="40" y="35"/>
                      <a:pt x="40" y="35"/>
                    </a:cubicBezTo>
                    <a:cubicBezTo>
                      <a:pt x="39" y="37"/>
                      <a:pt x="39" y="37"/>
                      <a:pt x="39" y="37"/>
                    </a:cubicBezTo>
                    <a:cubicBezTo>
                      <a:pt x="39" y="38"/>
                      <a:pt x="39" y="38"/>
                      <a:pt x="39" y="38"/>
                    </a:cubicBezTo>
                    <a:cubicBezTo>
                      <a:pt x="39" y="39"/>
                      <a:pt x="39" y="39"/>
                      <a:pt x="39" y="39"/>
                    </a:cubicBezTo>
                    <a:cubicBezTo>
                      <a:pt x="39" y="43"/>
                      <a:pt x="39" y="43"/>
                      <a:pt x="39" y="43"/>
                    </a:cubicBezTo>
                    <a:cubicBezTo>
                      <a:pt x="39" y="44"/>
                      <a:pt x="39" y="44"/>
                      <a:pt x="39" y="44"/>
                    </a:cubicBezTo>
                    <a:cubicBezTo>
                      <a:pt x="38" y="45"/>
                      <a:pt x="38" y="45"/>
                      <a:pt x="38" y="45"/>
                    </a:cubicBezTo>
                    <a:cubicBezTo>
                      <a:pt x="39" y="46"/>
                      <a:pt x="39" y="46"/>
                      <a:pt x="39" y="46"/>
                    </a:cubicBezTo>
                    <a:cubicBezTo>
                      <a:pt x="39" y="46"/>
                      <a:pt x="38" y="46"/>
                      <a:pt x="38" y="46"/>
                    </a:cubicBezTo>
                    <a:cubicBezTo>
                      <a:pt x="38" y="46"/>
                      <a:pt x="38" y="47"/>
                      <a:pt x="37" y="48"/>
                    </a:cubicBezTo>
                    <a:cubicBezTo>
                      <a:pt x="37" y="48"/>
                      <a:pt x="35" y="49"/>
                      <a:pt x="35" y="49"/>
                    </a:cubicBezTo>
                    <a:cubicBezTo>
                      <a:pt x="34" y="51"/>
                      <a:pt x="34" y="51"/>
                      <a:pt x="37" y="55"/>
                    </a:cubicBezTo>
                    <a:cubicBezTo>
                      <a:pt x="36" y="56"/>
                      <a:pt x="36" y="56"/>
                      <a:pt x="36" y="56"/>
                    </a:cubicBezTo>
                    <a:cubicBezTo>
                      <a:pt x="36" y="57"/>
                      <a:pt x="36" y="57"/>
                      <a:pt x="36" y="57"/>
                    </a:cubicBezTo>
                    <a:cubicBezTo>
                      <a:pt x="38" y="57"/>
                      <a:pt x="38" y="57"/>
                      <a:pt x="38" y="57"/>
                    </a:cubicBezTo>
                    <a:cubicBezTo>
                      <a:pt x="37" y="59"/>
                      <a:pt x="37" y="59"/>
                      <a:pt x="37" y="59"/>
                    </a:cubicBezTo>
                    <a:cubicBezTo>
                      <a:pt x="39" y="60"/>
                      <a:pt x="39" y="60"/>
                      <a:pt x="39" y="60"/>
                    </a:cubicBezTo>
                    <a:cubicBezTo>
                      <a:pt x="41" y="61"/>
                      <a:pt x="41" y="61"/>
                      <a:pt x="41" y="61"/>
                    </a:cubicBezTo>
                    <a:cubicBezTo>
                      <a:pt x="43" y="59"/>
                      <a:pt x="43" y="59"/>
                      <a:pt x="43" y="59"/>
                    </a:cubicBezTo>
                    <a:cubicBezTo>
                      <a:pt x="43" y="57"/>
                      <a:pt x="43" y="57"/>
                      <a:pt x="43" y="57"/>
                    </a:cubicBezTo>
                    <a:cubicBezTo>
                      <a:pt x="44" y="57"/>
                      <a:pt x="44" y="57"/>
                      <a:pt x="44" y="57"/>
                    </a:cubicBezTo>
                    <a:cubicBezTo>
                      <a:pt x="44" y="56"/>
                      <a:pt x="44" y="56"/>
                      <a:pt x="44" y="56"/>
                    </a:cubicBezTo>
                    <a:cubicBezTo>
                      <a:pt x="45" y="57"/>
                      <a:pt x="45" y="57"/>
                      <a:pt x="45" y="57"/>
                    </a:cubicBezTo>
                    <a:cubicBezTo>
                      <a:pt x="46" y="58"/>
                      <a:pt x="46" y="58"/>
                      <a:pt x="46" y="58"/>
                    </a:cubicBezTo>
                    <a:cubicBezTo>
                      <a:pt x="49" y="62"/>
                      <a:pt x="49" y="62"/>
                      <a:pt x="49" y="62"/>
                    </a:cubicBezTo>
                    <a:cubicBezTo>
                      <a:pt x="51" y="65"/>
                      <a:pt x="51" y="65"/>
                      <a:pt x="51" y="65"/>
                    </a:cubicBezTo>
                    <a:cubicBezTo>
                      <a:pt x="52" y="66"/>
                      <a:pt x="52" y="66"/>
                      <a:pt x="52" y="66"/>
                    </a:cubicBezTo>
                    <a:cubicBezTo>
                      <a:pt x="53" y="66"/>
                      <a:pt x="53" y="66"/>
                      <a:pt x="53" y="66"/>
                    </a:cubicBezTo>
                    <a:cubicBezTo>
                      <a:pt x="53" y="64"/>
                      <a:pt x="53" y="64"/>
                      <a:pt x="53" y="64"/>
                    </a:cubicBezTo>
                    <a:cubicBezTo>
                      <a:pt x="54" y="64"/>
                      <a:pt x="54" y="64"/>
                      <a:pt x="55" y="64"/>
                    </a:cubicBezTo>
                    <a:cubicBezTo>
                      <a:pt x="55" y="62"/>
                      <a:pt x="55" y="62"/>
                      <a:pt x="55" y="62"/>
                    </a:cubicBezTo>
                    <a:cubicBezTo>
                      <a:pt x="54" y="58"/>
                      <a:pt x="54" y="58"/>
                      <a:pt x="54" y="58"/>
                    </a:cubicBezTo>
                    <a:cubicBezTo>
                      <a:pt x="55" y="57"/>
                      <a:pt x="55" y="57"/>
                      <a:pt x="55" y="57"/>
                    </a:cubicBezTo>
                    <a:cubicBezTo>
                      <a:pt x="55" y="56"/>
                      <a:pt x="55" y="56"/>
                      <a:pt x="55" y="56"/>
                    </a:cubicBezTo>
                    <a:cubicBezTo>
                      <a:pt x="55" y="54"/>
                      <a:pt x="55" y="54"/>
                      <a:pt x="55" y="54"/>
                    </a:cubicBezTo>
                    <a:cubicBezTo>
                      <a:pt x="53" y="53"/>
                      <a:pt x="53" y="53"/>
                      <a:pt x="53" y="53"/>
                    </a:cubicBezTo>
                    <a:cubicBezTo>
                      <a:pt x="51" y="52"/>
                      <a:pt x="51" y="52"/>
                      <a:pt x="51" y="52"/>
                    </a:cubicBezTo>
                    <a:cubicBezTo>
                      <a:pt x="50" y="50"/>
                      <a:pt x="50" y="50"/>
                      <a:pt x="50" y="50"/>
                    </a:cubicBezTo>
                    <a:cubicBezTo>
                      <a:pt x="50" y="49"/>
                      <a:pt x="50" y="49"/>
                      <a:pt x="50" y="49"/>
                    </a:cubicBezTo>
                    <a:cubicBezTo>
                      <a:pt x="50" y="47"/>
                      <a:pt x="50" y="47"/>
                      <a:pt x="50" y="47"/>
                    </a:cubicBezTo>
                    <a:cubicBezTo>
                      <a:pt x="50" y="46"/>
                      <a:pt x="50" y="46"/>
                      <a:pt x="50" y="46"/>
                    </a:cubicBezTo>
                    <a:cubicBezTo>
                      <a:pt x="51" y="45"/>
                      <a:pt x="51" y="45"/>
                      <a:pt x="51" y="45"/>
                    </a:cubicBezTo>
                    <a:cubicBezTo>
                      <a:pt x="51" y="45"/>
                      <a:pt x="51" y="45"/>
                      <a:pt x="51" y="40"/>
                    </a:cubicBezTo>
                    <a:cubicBezTo>
                      <a:pt x="51" y="39"/>
                      <a:pt x="51" y="39"/>
                      <a:pt x="51" y="39"/>
                    </a:cubicBezTo>
                    <a:cubicBezTo>
                      <a:pt x="52" y="39"/>
                      <a:pt x="53" y="39"/>
                      <a:pt x="54" y="39"/>
                    </a:cubicBezTo>
                    <a:cubicBezTo>
                      <a:pt x="54" y="40"/>
                      <a:pt x="54" y="40"/>
                      <a:pt x="54" y="40"/>
                    </a:cubicBezTo>
                    <a:cubicBezTo>
                      <a:pt x="54" y="40"/>
                      <a:pt x="54" y="40"/>
                      <a:pt x="55" y="41"/>
                    </a:cubicBezTo>
                    <a:cubicBezTo>
                      <a:pt x="54" y="41"/>
                      <a:pt x="54" y="41"/>
                      <a:pt x="54" y="41"/>
                    </a:cubicBezTo>
                    <a:cubicBezTo>
                      <a:pt x="54" y="44"/>
                      <a:pt x="54" y="44"/>
                      <a:pt x="54" y="44"/>
                    </a:cubicBezTo>
                    <a:cubicBezTo>
                      <a:pt x="54" y="45"/>
                      <a:pt x="54" y="45"/>
                      <a:pt x="54" y="45"/>
                    </a:cubicBezTo>
                    <a:cubicBezTo>
                      <a:pt x="53" y="46"/>
                      <a:pt x="53" y="46"/>
                      <a:pt x="53" y="46"/>
                    </a:cubicBezTo>
                    <a:cubicBezTo>
                      <a:pt x="54" y="48"/>
                      <a:pt x="54" y="48"/>
                      <a:pt x="54" y="48"/>
                    </a:cubicBezTo>
                    <a:cubicBezTo>
                      <a:pt x="56" y="50"/>
                      <a:pt x="56" y="50"/>
                      <a:pt x="56" y="50"/>
                    </a:cubicBezTo>
                    <a:cubicBezTo>
                      <a:pt x="56" y="50"/>
                      <a:pt x="56" y="51"/>
                      <a:pt x="57" y="52"/>
                    </a:cubicBezTo>
                    <a:cubicBezTo>
                      <a:pt x="60" y="53"/>
                      <a:pt x="60" y="53"/>
                      <a:pt x="60" y="53"/>
                    </a:cubicBezTo>
                    <a:cubicBezTo>
                      <a:pt x="61" y="52"/>
                      <a:pt x="63" y="52"/>
                      <a:pt x="64" y="51"/>
                    </a:cubicBezTo>
                    <a:cubicBezTo>
                      <a:pt x="65" y="50"/>
                      <a:pt x="65" y="50"/>
                      <a:pt x="65" y="50"/>
                    </a:cubicBezTo>
                    <a:cubicBezTo>
                      <a:pt x="66" y="52"/>
                      <a:pt x="66" y="52"/>
                      <a:pt x="66" y="52"/>
                    </a:cubicBezTo>
                    <a:cubicBezTo>
                      <a:pt x="67" y="52"/>
                      <a:pt x="67" y="52"/>
                      <a:pt x="67" y="52"/>
                    </a:cubicBezTo>
                    <a:cubicBezTo>
                      <a:pt x="66" y="53"/>
                      <a:pt x="66" y="53"/>
                      <a:pt x="66" y="53"/>
                    </a:cubicBezTo>
                    <a:cubicBezTo>
                      <a:pt x="66" y="54"/>
                      <a:pt x="65" y="54"/>
                      <a:pt x="65" y="54"/>
                    </a:cubicBezTo>
                    <a:cubicBezTo>
                      <a:pt x="64" y="54"/>
                      <a:pt x="64" y="54"/>
                      <a:pt x="64" y="54"/>
                    </a:cubicBezTo>
                    <a:cubicBezTo>
                      <a:pt x="61" y="55"/>
                      <a:pt x="61" y="55"/>
                      <a:pt x="61" y="55"/>
                    </a:cubicBezTo>
                    <a:cubicBezTo>
                      <a:pt x="62" y="56"/>
                      <a:pt x="62" y="56"/>
                      <a:pt x="62" y="56"/>
                    </a:cubicBezTo>
                    <a:cubicBezTo>
                      <a:pt x="63" y="57"/>
                      <a:pt x="63" y="57"/>
                      <a:pt x="63" y="57"/>
                    </a:cubicBezTo>
                    <a:cubicBezTo>
                      <a:pt x="64" y="58"/>
                      <a:pt x="64" y="58"/>
                      <a:pt x="64" y="58"/>
                    </a:cubicBezTo>
                    <a:cubicBezTo>
                      <a:pt x="64" y="59"/>
                      <a:pt x="64" y="59"/>
                      <a:pt x="64" y="59"/>
                    </a:cubicBezTo>
                    <a:cubicBezTo>
                      <a:pt x="64" y="59"/>
                      <a:pt x="65" y="60"/>
                      <a:pt x="65" y="60"/>
                    </a:cubicBezTo>
                    <a:cubicBezTo>
                      <a:pt x="64" y="60"/>
                      <a:pt x="62" y="60"/>
                      <a:pt x="61" y="60"/>
                    </a:cubicBezTo>
                    <a:cubicBezTo>
                      <a:pt x="61" y="62"/>
                      <a:pt x="61" y="62"/>
                      <a:pt x="61" y="62"/>
                    </a:cubicBezTo>
                    <a:cubicBezTo>
                      <a:pt x="62" y="64"/>
                      <a:pt x="62" y="64"/>
                      <a:pt x="62" y="64"/>
                    </a:cubicBezTo>
                    <a:cubicBezTo>
                      <a:pt x="63" y="66"/>
                      <a:pt x="63" y="66"/>
                      <a:pt x="63" y="66"/>
                    </a:cubicBezTo>
                    <a:cubicBezTo>
                      <a:pt x="63" y="66"/>
                      <a:pt x="63" y="66"/>
                      <a:pt x="63" y="66"/>
                    </a:cubicBezTo>
                    <a:cubicBezTo>
                      <a:pt x="62" y="66"/>
                      <a:pt x="62" y="66"/>
                      <a:pt x="62" y="66"/>
                    </a:cubicBezTo>
                    <a:cubicBezTo>
                      <a:pt x="62" y="68"/>
                      <a:pt x="62" y="68"/>
                      <a:pt x="62" y="68"/>
                    </a:cubicBezTo>
                    <a:cubicBezTo>
                      <a:pt x="61" y="68"/>
                      <a:pt x="60" y="67"/>
                      <a:pt x="59" y="67"/>
                    </a:cubicBezTo>
                    <a:cubicBezTo>
                      <a:pt x="58" y="68"/>
                      <a:pt x="57" y="69"/>
                      <a:pt x="55" y="70"/>
                    </a:cubicBezTo>
                    <a:cubicBezTo>
                      <a:pt x="55" y="69"/>
                      <a:pt x="54" y="69"/>
                      <a:pt x="53" y="69"/>
                    </a:cubicBezTo>
                    <a:cubicBezTo>
                      <a:pt x="51" y="69"/>
                      <a:pt x="50" y="69"/>
                      <a:pt x="49" y="69"/>
                    </a:cubicBezTo>
                    <a:cubicBezTo>
                      <a:pt x="46" y="69"/>
                      <a:pt x="46" y="68"/>
                      <a:pt x="46" y="66"/>
                    </a:cubicBezTo>
                    <a:cubicBezTo>
                      <a:pt x="46" y="65"/>
                      <a:pt x="47" y="65"/>
                      <a:pt x="47" y="64"/>
                    </a:cubicBezTo>
                    <a:cubicBezTo>
                      <a:pt x="46" y="63"/>
                      <a:pt x="46" y="63"/>
                      <a:pt x="46" y="63"/>
                    </a:cubicBezTo>
                    <a:cubicBezTo>
                      <a:pt x="46" y="61"/>
                      <a:pt x="46" y="61"/>
                      <a:pt x="46" y="61"/>
                    </a:cubicBezTo>
                    <a:cubicBezTo>
                      <a:pt x="45" y="62"/>
                      <a:pt x="45" y="63"/>
                      <a:pt x="44" y="63"/>
                    </a:cubicBezTo>
                    <a:cubicBezTo>
                      <a:pt x="44" y="64"/>
                      <a:pt x="44" y="65"/>
                      <a:pt x="44" y="65"/>
                    </a:cubicBezTo>
                    <a:cubicBezTo>
                      <a:pt x="46" y="68"/>
                      <a:pt x="46" y="68"/>
                      <a:pt x="46" y="68"/>
                    </a:cubicBezTo>
                    <a:cubicBezTo>
                      <a:pt x="47" y="71"/>
                      <a:pt x="47" y="71"/>
                      <a:pt x="47" y="71"/>
                    </a:cubicBezTo>
                    <a:cubicBezTo>
                      <a:pt x="46" y="72"/>
                      <a:pt x="46" y="72"/>
                      <a:pt x="46" y="72"/>
                    </a:cubicBezTo>
                    <a:cubicBezTo>
                      <a:pt x="44" y="71"/>
                      <a:pt x="44" y="71"/>
                      <a:pt x="44" y="71"/>
                    </a:cubicBezTo>
                    <a:cubicBezTo>
                      <a:pt x="43" y="72"/>
                      <a:pt x="43" y="72"/>
                      <a:pt x="43" y="72"/>
                    </a:cubicBezTo>
                    <a:cubicBezTo>
                      <a:pt x="42" y="72"/>
                      <a:pt x="42" y="72"/>
                      <a:pt x="42" y="72"/>
                    </a:cubicBezTo>
                    <a:cubicBezTo>
                      <a:pt x="42" y="74"/>
                      <a:pt x="42" y="74"/>
                      <a:pt x="42" y="74"/>
                    </a:cubicBezTo>
                    <a:cubicBezTo>
                      <a:pt x="41" y="73"/>
                      <a:pt x="41" y="73"/>
                      <a:pt x="41" y="73"/>
                    </a:cubicBezTo>
                    <a:cubicBezTo>
                      <a:pt x="40" y="78"/>
                      <a:pt x="40" y="78"/>
                      <a:pt x="37" y="79"/>
                    </a:cubicBezTo>
                    <a:cubicBezTo>
                      <a:pt x="37" y="81"/>
                      <a:pt x="37" y="81"/>
                      <a:pt x="37" y="81"/>
                    </a:cubicBezTo>
                    <a:cubicBezTo>
                      <a:pt x="36" y="81"/>
                      <a:pt x="36" y="81"/>
                      <a:pt x="36" y="81"/>
                    </a:cubicBezTo>
                    <a:cubicBezTo>
                      <a:pt x="35" y="83"/>
                      <a:pt x="35" y="83"/>
                      <a:pt x="35" y="83"/>
                    </a:cubicBezTo>
                    <a:cubicBezTo>
                      <a:pt x="33" y="83"/>
                      <a:pt x="33" y="83"/>
                      <a:pt x="33" y="83"/>
                    </a:cubicBezTo>
                    <a:cubicBezTo>
                      <a:pt x="32" y="83"/>
                      <a:pt x="32" y="83"/>
                      <a:pt x="32" y="83"/>
                    </a:cubicBezTo>
                    <a:cubicBezTo>
                      <a:pt x="33" y="85"/>
                      <a:pt x="33" y="85"/>
                      <a:pt x="33" y="85"/>
                    </a:cubicBezTo>
                    <a:cubicBezTo>
                      <a:pt x="32" y="85"/>
                      <a:pt x="32" y="85"/>
                      <a:pt x="32" y="85"/>
                    </a:cubicBezTo>
                    <a:cubicBezTo>
                      <a:pt x="31" y="85"/>
                      <a:pt x="31" y="85"/>
                      <a:pt x="31" y="85"/>
                    </a:cubicBezTo>
                    <a:cubicBezTo>
                      <a:pt x="30" y="84"/>
                      <a:pt x="30" y="84"/>
                      <a:pt x="30" y="84"/>
                    </a:cubicBezTo>
                    <a:cubicBezTo>
                      <a:pt x="28" y="84"/>
                      <a:pt x="28" y="84"/>
                      <a:pt x="28" y="84"/>
                    </a:cubicBezTo>
                    <a:cubicBezTo>
                      <a:pt x="27" y="85"/>
                      <a:pt x="27" y="85"/>
                      <a:pt x="27" y="85"/>
                    </a:cubicBezTo>
                    <a:cubicBezTo>
                      <a:pt x="28" y="86"/>
                      <a:pt x="28" y="86"/>
                      <a:pt x="28" y="86"/>
                    </a:cubicBezTo>
                    <a:cubicBezTo>
                      <a:pt x="31" y="87"/>
                      <a:pt x="31" y="87"/>
                      <a:pt x="31" y="87"/>
                    </a:cubicBezTo>
                    <a:cubicBezTo>
                      <a:pt x="33" y="89"/>
                      <a:pt x="33" y="89"/>
                      <a:pt x="33" y="89"/>
                    </a:cubicBezTo>
                    <a:cubicBezTo>
                      <a:pt x="35" y="91"/>
                      <a:pt x="35" y="91"/>
                      <a:pt x="35" y="91"/>
                    </a:cubicBezTo>
                    <a:cubicBezTo>
                      <a:pt x="36" y="92"/>
                      <a:pt x="36" y="92"/>
                      <a:pt x="36" y="92"/>
                    </a:cubicBezTo>
                    <a:cubicBezTo>
                      <a:pt x="35" y="93"/>
                      <a:pt x="35" y="93"/>
                      <a:pt x="35" y="93"/>
                    </a:cubicBezTo>
                    <a:cubicBezTo>
                      <a:pt x="35" y="95"/>
                      <a:pt x="35" y="95"/>
                      <a:pt x="35" y="95"/>
                    </a:cubicBezTo>
                    <a:cubicBezTo>
                      <a:pt x="35" y="97"/>
                      <a:pt x="35" y="97"/>
                      <a:pt x="35" y="97"/>
                    </a:cubicBezTo>
                    <a:cubicBezTo>
                      <a:pt x="30" y="98"/>
                      <a:pt x="30" y="98"/>
                      <a:pt x="30" y="98"/>
                    </a:cubicBezTo>
                    <a:cubicBezTo>
                      <a:pt x="29" y="97"/>
                      <a:pt x="29" y="97"/>
                      <a:pt x="29" y="97"/>
                    </a:cubicBezTo>
                    <a:cubicBezTo>
                      <a:pt x="24" y="97"/>
                      <a:pt x="24" y="97"/>
                      <a:pt x="24" y="97"/>
                    </a:cubicBezTo>
                    <a:cubicBezTo>
                      <a:pt x="22" y="98"/>
                      <a:pt x="22" y="98"/>
                      <a:pt x="22" y="98"/>
                    </a:cubicBezTo>
                    <a:cubicBezTo>
                      <a:pt x="21" y="99"/>
                      <a:pt x="21" y="99"/>
                      <a:pt x="21" y="99"/>
                    </a:cubicBezTo>
                    <a:cubicBezTo>
                      <a:pt x="22" y="101"/>
                      <a:pt x="22" y="101"/>
                      <a:pt x="22" y="101"/>
                    </a:cubicBezTo>
                    <a:cubicBezTo>
                      <a:pt x="22" y="107"/>
                      <a:pt x="22" y="107"/>
                      <a:pt x="22" y="107"/>
                    </a:cubicBezTo>
                    <a:cubicBezTo>
                      <a:pt x="21" y="108"/>
                      <a:pt x="21" y="108"/>
                      <a:pt x="21" y="108"/>
                    </a:cubicBezTo>
                    <a:cubicBezTo>
                      <a:pt x="23" y="111"/>
                      <a:pt x="23" y="111"/>
                      <a:pt x="23" y="111"/>
                    </a:cubicBezTo>
                    <a:cubicBezTo>
                      <a:pt x="23" y="112"/>
                      <a:pt x="23" y="113"/>
                      <a:pt x="23" y="114"/>
                    </a:cubicBezTo>
                    <a:cubicBezTo>
                      <a:pt x="26" y="113"/>
                      <a:pt x="26" y="113"/>
                      <a:pt x="26" y="113"/>
                    </a:cubicBezTo>
                    <a:cubicBezTo>
                      <a:pt x="27" y="113"/>
                      <a:pt x="27" y="113"/>
                      <a:pt x="27" y="113"/>
                    </a:cubicBezTo>
                    <a:cubicBezTo>
                      <a:pt x="28" y="115"/>
                      <a:pt x="28" y="115"/>
                      <a:pt x="28" y="115"/>
                    </a:cubicBezTo>
                    <a:cubicBezTo>
                      <a:pt x="30" y="115"/>
                      <a:pt x="30" y="115"/>
                      <a:pt x="30" y="115"/>
                    </a:cubicBezTo>
                    <a:cubicBezTo>
                      <a:pt x="33" y="114"/>
                      <a:pt x="33" y="114"/>
                      <a:pt x="33" y="114"/>
                    </a:cubicBezTo>
                    <a:cubicBezTo>
                      <a:pt x="34" y="114"/>
                      <a:pt x="35" y="114"/>
                      <a:pt x="36" y="114"/>
                    </a:cubicBezTo>
                    <a:cubicBezTo>
                      <a:pt x="37" y="113"/>
                      <a:pt x="37" y="113"/>
                      <a:pt x="37" y="113"/>
                    </a:cubicBezTo>
                    <a:cubicBezTo>
                      <a:pt x="37" y="111"/>
                      <a:pt x="37" y="111"/>
                      <a:pt x="37" y="111"/>
                    </a:cubicBezTo>
                    <a:cubicBezTo>
                      <a:pt x="39" y="111"/>
                      <a:pt x="39" y="111"/>
                      <a:pt x="39" y="111"/>
                    </a:cubicBezTo>
                    <a:cubicBezTo>
                      <a:pt x="40" y="109"/>
                      <a:pt x="40" y="109"/>
                      <a:pt x="40" y="109"/>
                    </a:cubicBezTo>
                    <a:cubicBezTo>
                      <a:pt x="39" y="108"/>
                      <a:pt x="39" y="108"/>
                      <a:pt x="39" y="108"/>
                    </a:cubicBezTo>
                    <a:cubicBezTo>
                      <a:pt x="40" y="104"/>
                      <a:pt x="40" y="104"/>
                      <a:pt x="40" y="104"/>
                    </a:cubicBezTo>
                    <a:cubicBezTo>
                      <a:pt x="42" y="103"/>
                      <a:pt x="42" y="103"/>
                      <a:pt x="42" y="103"/>
                    </a:cubicBezTo>
                    <a:cubicBezTo>
                      <a:pt x="44" y="101"/>
                      <a:pt x="44" y="101"/>
                      <a:pt x="44" y="101"/>
                    </a:cubicBezTo>
                    <a:cubicBezTo>
                      <a:pt x="44" y="100"/>
                      <a:pt x="44" y="100"/>
                      <a:pt x="44" y="100"/>
                    </a:cubicBezTo>
                    <a:cubicBezTo>
                      <a:pt x="44" y="97"/>
                      <a:pt x="44" y="97"/>
                      <a:pt x="44" y="97"/>
                    </a:cubicBezTo>
                    <a:cubicBezTo>
                      <a:pt x="46" y="97"/>
                      <a:pt x="46" y="97"/>
                      <a:pt x="46" y="97"/>
                    </a:cubicBezTo>
                    <a:cubicBezTo>
                      <a:pt x="48" y="97"/>
                      <a:pt x="48" y="97"/>
                      <a:pt x="48" y="97"/>
                    </a:cubicBezTo>
                    <a:cubicBezTo>
                      <a:pt x="50" y="98"/>
                      <a:pt x="50" y="98"/>
                      <a:pt x="50" y="98"/>
                    </a:cubicBezTo>
                    <a:cubicBezTo>
                      <a:pt x="50" y="96"/>
                      <a:pt x="51" y="96"/>
                      <a:pt x="52" y="95"/>
                    </a:cubicBezTo>
                    <a:cubicBezTo>
                      <a:pt x="52" y="94"/>
                      <a:pt x="53" y="94"/>
                      <a:pt x="53" y="94"/>
                    </a:cubicBezTo>
                    <a:cubicBezTo>
                      <a:pt x="54" y="94"/>
                      <a:pt x="54" y="94"/>
                      <a:pt x="55" y="95"/>
                    </a:cubicBezTo>
                    <a:cubicBezTo>
                      <a:pt x="55" y="96"/>
                      <a:pt x="56" y="97"/>
                      <a:pt x="56" y="98"/>
                    </a:cubicBezTo>
                    <a:cubicBezTo>
                      <a:pt x="58" y="99"/>
                      <a:pt x="58" y="99"/>
                      <a:pt x="58" y="99"/>
                    </a:cubicBezTo>
                    <a:cubicBezTo>
                      <a:pt x="61" y="101"/>
                      <a:pt x="61" y="101"/>
                      <a:pt x="61" y="101"/>
                    </a:cubicBezTo>
                    <a:cubicBezTo>
                      <a:pt x="63" y="101"/>
                      <a:pt x="63" y="101"/>
                      <a:pt x="63" y="101"/>
                    </a:cubicBezTo>
                    <a:cubicBezTo>
                      <a:pt x="65" y="104"/>
                      <a:pt x="65" y="104"/>
                      <a:pt x="65" y="104"/>
                    </a:cubicBezTo>
                    <a:cubicBezTo>
                      <a:pt x="68" y="105"/>
                      <a:pt x="68" y="105"/>
                      <a:pt x="68" y="105"/>
                    </a:cubicBezTo>
                    <a:cubicBezTo>
                      <a:pt x="67" y="108"/>
                      <a:pt x="67" y="108"/>
                      <a:pt x="67" y="108"/>
                    </a:cubicBezTo>
                    <a:cubicBezTo>
                      <a:pt x="68" y="109"/>
                      <a:pt x="68" y="109"/>
                      <a:pt x="68" y="109"/>
                    </a:cubicBezTo>
                    <a:cubicBezTo>
                      <a:pt x="69" y="108"/>
                      <a:pt x="69" y="107"/>
                      <a:pt x="70" y="106"/>
                    </a:cubicBezTo>
                    <a:cubicBezTo>
                      <a:pt x="70" y="106"/>
                      <a:pt x="69" y="105"/>
                      <a:pt x="69" y="104"/>
                    </a:cubicBezTo>
                    <a:cubicBezTo>
                      <a:pt x="69" y="103"/>
                      <a:pt x="69" y="103"/>
                      <a:pt x="69" y="103"/>
                    </a:cubicBezTo>
                    <a:cubicBezTo>
                      <a:pt x="70" y="103"/>
                      <a:pt x="70" y="103"/>
                      <a:pt x="71" y="103"/>
                    </a:cubicBezTo>
                    <a:cubicBezTo>
                      <a:pt x="72" y="103"/>
                      <a:pt x="72" y="103"/>
                      <a:pt x="72" y="103"/>
                    </a:cubicBezTo>
                    <a:cubicBezTo>
                      <a:pt x="70" y="101"/>
                      <a:pt x="69" y="101"/>
                      <a:pt x="67" y="101"/>
                    </a:cubicBezTo>
                    <a:cubicBezTo>
                      <a:pt x="67" y="100"/>
                      <a:pt x="67" y="100"/>
                      <a:pt x="66" y="99"/>
                    </a:cubicBezTo>
                    <a:cubicBezTo>
                      <a:pt x="63" y="99"/>
                      <a:pt x="63" y="99"/>
                      <a:pt x="62" y="95"/>
                    </a:cubicBezTo>
                    <a:cubicBezTo>
                      <a:pt x="58" y="94"/>
                      <a:pt x="58" y="93"/>
                      <a:pt x="57" y="91"/>
                    </a:cubicBezTo>
                    <a:cubicBezTo>
                      <a:pt x="58" y="91"/>
                      <a:pt x="58" y="91"/>
                      <a:pt x="59" y="90"/>
                    </a:cubicBezTo>
                    <a:cubicBezTo>
                      <a:pt x="59" y="90"/>
                      <a:pt x="59" y="90"/>
                      <a:pt x="59" y="90"/>
                    </a:cubicBezTo>
                    <a:cubicBezTo>
                      <a:pt x="60" y="90"/>
                      <a:pt x="60" y="90"/>
                      <a:pt x="60" y="90"/>
                    </a:cubicBezTo>
                    <a:cubicBezTo>
                      <a:pt x="60" y="92"/>
                      <a:pt x="60" y="92"/>
                      <a:pt x="60" y="92"/>
                    </a:cubicBezTo>
                    <a:cubicBezTo>
                      <a:pt x="62" y="92"/>
                      <a:pt x="62" y="92"/>
                      <a:pt x="62" y="92"/>
                    </a:cubicBezTo>
                    <a:cubicBezTo>
                      <a:pt x="62" y="92"/>
                      <a:pt x="62" y="92"/>
                      <a:pt x="62" y="92"/>
                    </a:cubicBezTo>
                    <a:cubicBezTo>
                      <a:pt x="66" y="97"/>
                      <a:pt x="73" y="100"/>
                      <a:pt x="76" y="106"/>
                    </a:cubicBezTo>
                    <a:cubicBezTo>
                      <a:pt x="77" y="106"/>
                      <a:pt x="77" y="106"/>
                      <a:pt x="78" y="106"/>
                    </a:cubicBezTo>
                    <a:cubicBezTo>
                      <a:pt x="77" y="107"/>
                      <a:pt x="77" y="107"/>
                      <a:pt x="77" y="107"/>
                    </a:cubicBezTo>
                    <a:cubicBezTo>
                      <a:pt x="77" y="109"/>
                      <a:pt x="78" y="111"/>
                      <a:pt x="80" y="111"/>
                    </a:cubicBezTo>
                    <a:cubicBezTo>
                      <a:pt x="80" y="110"/>
                      <a:pt x="80" y="110"/>
                      <a:pt x="80" y="110"/>
                    </a:cubicBezTo>
                    <a:cubicBezTo>
                      <a:pt x="79" y="109"/>
                      <a:pt x="79" y="109"/>
                      <a:pt x="79" y="109"/>
                    </a:cubicBezTo>
                    <a:cubicBezTo>
                      <a:pt x="80" y="109"/>
                      <a:pt x="80" y="108"/>
                      <a:pt x="80" y="108"/>
                    </a:cubicBezTo>
                    <a:cubicBezTo>
                      <a:pt x="81" y="108"/>
                      <a:pt x="81" y="108"/>
                      <a:pt x="81" y="108"/>
                    </a:cubicBezTo>
                    <a:cubicBezTo>
                      <a:pt x="81" y="107"/>
                      <a:pt x="81" y="107"/>
                      <a:pt x="81" y="107"/>
                    </a:cubicBezTo>
                    <a:cubicBezTo>
                      <a:pt x="81" y="106"/>
                      <a:pt x="81" y="106"/>
                      <a:pt x="81" y="106"/>
                    </a:cubicBezTo>
                    <a:cubicBezTo>
                      <a:pt x="80" y="105"/>
                      <a:pt x="80" y="105"/>
                      <a:pt x="80" y="105"/>
                    </a:cubicBezTo>
                    <a:cubicBezTo>
                      <a:pt x="79" y="105"/>
                      <a:pt x="78" y="104"/>
                      <a:pt x="78" y="104"/>
                    </a:cubicBezTo>
                    <a:cubicBezTo>
                      <a:pt x="77" y="103"/>
                      <a:pt x="77" y="103"/>
                      <a:pt x="77" y="103"/>
                    </a:cubicBezTo>
                    <a:cubicBezTo>
                      <a:pt x="77" y="102"/>
                      <a:pt x="77" y="102"/>
                      <a:pt x="77" y="102"/>
                    </a:cubicBezTo>
                    <a:cubicBezTo>
                      <a:pt x="77" y="102"/>
                      <a:pt x="77" y="102"/>
                      <a:pt x="77" y="102"/>
                    </a:cubicBezTo>
                    <a:cubicBezTo>
                      <a:pt x="77" y="102"/>
                      <a:pt x="77" y="102"/>
                      <a:pt x="77" y="102"/>
                    </a:cubicBezTo>
                    <a:cubicBezTo>
                      <a:pt x="77" y="102"/>
                      <a:pt x="77" y="102"/>
                      <a:pt x="77" y="102"/>
                    </a:cubicBezTo>
                    <a:cubicBezTo>
                      <a:pt x="77" y="102"/>
                      <a:pt x="77" y="102"/>
                      <a:pt x="77" y="102"/>
                    </a:cubicBezTo>
                    <a:cubicBezTo>
                      <a:pt x="77" y="102"/>
                      <a:pt x="77" y="102"/>
                      <a:pt x="77" y="102"/>
                    </a:cubicBezTo>
                    <a:cubicBezTo>
                      <a:pt x="78" y="101"/>
                      <a:pt x="78" y="101"/>
                      <a:pt x="78" y="101"/>
                    </a:cubicBezTo>
                    <a:cubicBezTo>
                      <a:pt x="79" y="102"/>
                      <a:pt x="79" y="102"/>
                      <a:pt x="79" y="102"/>
                    </a:cubicBezTo>
                    <a:cubicBezTo>
                      <a:pt x="79" y="102"/>
                      <a:pt x="79" y="102"/>
                      <a:pt x="79" y="102"/>
                    </a:cubicBezTo>
                    <a:cubicBezTo>
                      <a:pt x="79" y="100"/>
                      <a:pt x="79" y="100"/>
                      <a:pt x="79" y="100"/>
                    </a:cubicBezTo>
                    <a:cubicBezTo>
                      <a:pt x="80" y="100"/>
                      <a:pt x="81" y="100"/>
                      <a:pt x="82" y="100"/>
                    </a:cubicBezTo>
                    <a:cubicBezTo>
                      <a:pt x="83" y="101"/>
                      <a:pt x="83" y="101"/>
                      <a:pt x="83" y="101"/>
                    </a:cubicBezTo>
                    <a:cubicBezTo>
                      <a:pt x="84" y="101"/>
                      <a:pt x="84" y="101"/>
                      <a:pt x="84" y="101"/>
                    </a:cubicBezTo>
                    <a:cubicBezTo>
                      <a:pt x="84" y="100"/>
                      <a:pt x="85" y="99"/>
                      <a:pt x="85" y="99"/>
                    </a:cubicBezTo>
                    <a:cubicBezTo>
                      <a:pt x="86" y="99"/>
                      <a:pt x="87" y="99"/>
                      <a:pt x="88" y="100"/>
                    </a:cubicBezTo>
                    <a:cubicBezTo>
                      <a:pt x="88" y="100"/>
                      <a:pt x="87" y="100"/>
                      <a:pt x="87" y="101"/>
                    </a:cubicBezTo>
                    <a:cubicBezTo>
                      <a:pt x="84" y="101"/>
                      <a:pt x="84" y="101"/>
                      <a:pt x="83" y="103"/>
                    </a:cubicBezTo>
                    <a:cubicBezTo>
                      <a:pt x="84" y="103"/>
                      <a:pt x="84" y="103"/>
                      <a:pt x="84" y="103"/>
                    </a:cubicBezTo>
                    <a:cubicBezTo>
                      <a:pt x="85" y="104"/>
                      <a:pt x="85" y="104"/>
                      <a:pt x="85" y="104"/>
                    </a:cubicBezTo>
                    <a:cubicBezTo>
                      <a:pt x="85" y="104"/>
                      <a:pt x="85" y="105"/>
                      <a:pt x="85" y="106"/>
                    </a:cubicBezTo>
                    <a:cubicBezTo>
                      <a:pt x="88" y="110"/>
                      <a:pt x="88" y="110"/>
                      <a:pt x="92" y="110"/>
                    </a:cubicBezTo>
                    <a:cubicBezTo>
                      <a:pt x="92" y="110"/>
                      <a:pt x="91" y="110"/>
                      <a:pt x="91" y="109"/>
                    </a:cubicBezTo>
                    <a:cubicBezTo>
                      <a:pt x="92" y="109"/>
                      <a:pt x="92" y="109"/>
                      <a:pt x="93" y="109"/>
                    </a:cubicBezTo>
                    <a:cubicBezTo>
                      <a:pt x="93" y="109"/>
                      <a:pt x="94" y="110"/>
                      <a:pt x="94" y="110"/>
                    </a:cubicBezTo>
                    <a:cubicBezTo>
                      <a:pt x="95" y="110"/>
                      <a:pt x="95" y="110"/>
                      <a:pt x="96" y="110"/>
                    </a:cubicBezTo>
                    <a:cubicBezTo>
                      <a:pt x="97" y="109"/>
                      <a:pt x="97" y="109"/>
                      <a:pt x="97" y="109"/>
                    </a:cubicBezTo>
                    <a:cubicBezTo>
                      <a:pt x="98" y="108"/>
                      <a:pt x="98" y="108"/>
                      <a:pt x="98" y="108"/>
                    </a:cubicBezTo>
                    <a:cubicBezTo>
                      <a:pt x="99" y="108"/>
                      <a:pt x="99" y="108"/>
                      <a:pt x="99" y="108"/>
                    </a:cubicBezTo>
                    <a:cubicBezTo>
                      <a:pt x="100" y="108"/>
                      <a:pt x="100" y="108"/>
                      <a:pt x="100" y="108"/>
                    </a:cubicBezTo>
                    <a:cubicBezTo>
                      <a:pt x="99" y="109"/>
                      <a:pt x="99" y="109"/>
                      <a:pt x="99" y="109"/>
                    </a:cubicBezTo>
                    <a:cubicBezTo>
                      <a:pt x="100" y="112"/>
                      <a:pt x="101" y="114"/>
                      <a:pt x="100" y="121"/>
                    </a:cubicBezTo>
                    <a:cubicBezTo>
                      <a:pt x="98" y="122"/>
                      <a:pt x="98" y="122"/>
                      <a:pt x="97" y="122"/>
                    </a:cubicBezTo>
                    <a:cubicBezTo>
                      <a:pt x="97" y="122"/>
                      <a:pt x="96" y="122"/>
                      <a:pt x="96" y="121"/>
                    </a:cubicBezTo>
                    <a:cubicBezTo>
                      <a:pt x="93" y="121"/>
                      <a:pt x="91" y="123"/>
                      <a:pt x="89" y="123"/>
                    </a:cubicBezTo>
                    <a:cubicBezTo>
                      <a:pt x="89" y="123"/>
                      <a:pt x="88" y="122"/>
                      <a:pt x="88" y="122"/>
                    </a:cubicBezTo>
                    <a:cubicBezTo>
                      <a:pt x="87" y="122"/>
                      <a:pt x="87" y="122"/>
                      <a:pt x="86" y="122"/>
                    </a:cubicBezTo>
                    <a:cubicBezTo>
                      <a:pt x="86" y="122"/>
                      <a:pt x="86" y="122"/>
                      <a:pt x="85" y="122"/>
                    </a:cubicBezTo>
                    <a:cubicBezTo>
                      <a:pt x="82" y="120"/>
                      <a:pt x="82" y="120"/>
                      <a:pt x="79" y="120"/>
                    </a:cubicBezTo>
                    <a:cubicBezTo>
                      <a:pt x="77" y="122"/>
                      <a:pt x="77" y="122"/>
                      <a:pt x="77" y="122"/>
                    </a:cubicBezTo>
                    <a:cubicBezTo>
                      <a:pt x="78" y="124"/>
                      <a:pt x="78" y="124"/>
                      <a:pt x="78" y="124"/>
                    </a:cubicBezTo>
                    <a:cubicBezTo>
                      <a:pt x="77" y="127"/>
                      <a:pt x="77" y="127"/>
                      <a:pt x="77" y="127"/>
                    </a:cubicBezTo>
                    <a:cubicBezTo>
                      <a:pt x="73" y="124"/>
                      <a:pt x="73" y="124"/>
                      <a:pt x="71" y="124"/>
                    </a:cubicBezTo>
                    <a:cubicBezTo>
                      <a:pt x="68" y="121"/>
                      <a:pt x="63" y="122"/>
                      <a:pt x="60" y="118"/>
                    </a:cubicBezTo>
                    <a:cubicBezTo>
                      <a:pt x="60" y="118"/>
                      <a:pt x="61" y="117"/>
                      <a:pt x="61" y="116"/>
                    </a:cubicBezTo>
                    <a:cubicBezTo>
                      <a:pt x="61" y="116"/>
                      <a:pt x="60" y="115"/>
                      <a:pt x="60" y="115"/>
                    </a:cubicBezTo>
                    <a:cubicBezTo>
                      <a:pt x="60" y="115"/>
                      <a:pt x="60" y="114"/>
                      <a:pt x="60" y="114"/>
                    </a:cubicBezTo>
                    <a:cubicBezTo>
                      <a:pt x="61" y="113"/>
                      <a:pt x="61" y="113"/>
                      <a:pt x="61" y="113"/>
                    </a:cubicBezTo>
                    <a:cubicBezTo>
                      <a:pt x="60" y="112"/>
                      <a:pt x="59" y="112"/>
                      <a:pt x="59" y="111"/>
                    </a:cubicBezTo>
                    <a:cubicBezTo>
                      <a:pt x="43" y="115"/>
                      <a:pt x="41" y="116"/>
                      <a:pt x="40" y="116"/>
                    </a:cubicBezTo>
                    <a:cubicBezTo>
                      <a:pt x="40" y="116"/>
                      <a:pt x="40" y="116"/>
                      <a:pt x="40" y="116"/>
                    </a:cubicBezTo>
                    <a:cubicBezTo>
                      <a:pt x="39" y="116"/>
                      <a:pt x="38" y="117"/>
                      <a:pt x="38" y="118"/>
                    </a:cubicBezTo>
                    <a:cubicBezTo>
                      <a:pt x="36" y="118"/>
                      <a:pt x="34" y="118"/>
                      <a:pt x="33" y="118"/>
                    </a:cubicBezTo>
                    <a:cubicBezTo>
                      <a:pt x="31" y="117"/>
                      <a:pt x="31" y="117"/>
                      <a:pt x="31" y="117"/>
                    </a:cubicBezTo>
                    <a:cubicBezTo>
                      <a:pt x="31" y="116"/>
                      <a:pt x="31" y="116"/>
                      <a:pt x="31" y="116"/>
                    </a:cubicBezTo>
                    <a:cubicBezTo>
                      <a:pt x="31" y="117"/>
                      <a:pt x="31" y="117"/>
                      <a:pt x="26" y="122"/>
                    </a:cubicBezTo>
                    <a:cubicBezTo>
                      <a:pt x="24" y="122"/>
                      <a:pt x="24" y="122"/>
                      <a:pt x="24" y="122"/>
                    </a:cubicBezTo>
                    <a:cubicBezTo>
                      <a:pt x="22" y="125"/>
                      <a:pt x="22" y="125"/>
                      <a:pt x="22" y="125"/>
                    </a:cubicBezTo>
                    <a:cubicBezTo>
                      <a:pt x="23" y="134"/>
                      <a:pt x="14" y="136"/>
                      <a:pt x="12" y="143"/>
                    </a:cubicBezTo>
                    <a:cubicBezTo>
                      <a:pt x="10" y="144"/>
                      <a:pt x="10" y="144"/>
                      <a:pt x="10" y="144"/>
                    </a:cubicBezTo>
                    <a:cubicBezTo>
                      <a:pt x="8" y="150"/>
                      <a:pt x="8" y="150"/>
                      <a:pt x="8" y="150"/>
                    </a:cubicBezTo>
                    <a:cubicBezTo>
                      <a:pt x="8" y="151"/>
                      <a:pt x="8" y="151"/>
                      <a:pt x="8" y="152"/>
                    </a:cubicBezTo>
                    <a:cubicBezTo>
                      <a:pt x="8" y="152"/>
                      <a:pt x="9" y="153"/>
                      <a:pt x="10" y="154"/>
                    </a:cubicBezTo>
                    <a:cubicBezTo>
                      <a:pt x="9" y="155"/>
                      <a:pt x="9" y="155"/>
                      <a:pt x="9" y="155"/>
                    </a:cubicBezTo>
                    <a:cubicBezTo>
                      <a:pt x="9" y="156"/>
                      <a:pt x="10" y="157"/>
                      <a:pt x="10" y="157"/>
                    </a:cubicBezTo>
                    <a:cubicBezTo>
                      <a:pt x="8" y="164"/>
                      <a:pt x="8" y="164"/>
                      <a:pt x="8" y="165"/>
                    </a:cubicBezTo>
                    <a:cubicBezTo>
                      <a:pt x="8" y="168"/>
                      <a:pt x="9" y="171"/>
                      <a:pt x="9" y="171"/>
                    </a:cubicBezTo>
                    <a:cubicBezTo>
                      <a:pt x="11" y="173"/>
                      <a:pt x="11" y="173"/>
                      <a:pt x="16" y="179"/>
                    </a:cubicBezTo>
                    <a:cubicBezTo>
                      <a:pt x="17" y="181"/>
                      <a:pt x="17" y="181"/>
                      <a:pt x="17" y="181"/>
                    </a:cubicBezTo>
                    <a:cubicBezTo>
                      <a:pt x="19" y="183"/>
                      <a:pt x="19" y="183"/>
                      <a:pt x="19" y="183"/>
                    </a:cubicBezTo>
                    <a:cubicBezTo>
                      <a:pt x="21" y="184"/>
                      <a:pt x="21" y="184"/>
                      <a:pt x="21" y="184"/>
                    </a:cubicBezTo>
                    <a:cubicBezTo>
                      <a:pt x="23" y="186"/>
                      <a:pt x="23" y="186"/>
                      <a:pt x="23" y="186"/>
                    </a:cubicBezTo>
                    <a:cubicBezTo>
                      <a:pt x="24" y="188"/>
                      <a:pt x="26" y="188"/>
                      <a:pt x="28" y="188"/>
                    </a:cubicBezTo>
                    <a:cubicBezTo>
                      <a:pt x="30" y="188"/>
                      <a:pt x="31" y="188"/>
                      <a:pt x="33" y="187"/>
                    </a:cubicBezTo>
                    <a:cubicBezTo>
                      <a:pt x="35" y="187"/>
                      <a:pt x="36" y="187"/>
                      <a:pt x="38" y="187"/>
                    </a:cubicBezTo>
                    <a:cubicBezTo>
                      <a:pt x="38" y="187"/>
                      <a:pt x="38" y="187"/>
                      <a:pt x="38" y="187"/>
                    </a:cubicBezTo>
                    <a:cubicBezTo>
                      <a:pt x="39" y="187"/>
                      <a:pt x="40" y="187"/>
                      <a:pt x="40" y="187"/>
                    </a:cubicBezTo>
                    <a:cubicBezTo>
                      <a:pt x="50" y="185"/>
                      <a:pt x="53" y="184"/>
                      <a:pt x="54" y="184"/>
                    </a:cubicBezTo>
                    <a:cubicBezTo>
                      <a:pt x="54" y="184"/>
                      <a:pt x="54" y="184"/>
                      <a:pt x="54" y="184"/>
                    </a:cubicBezTo>
                    <a:cubicBezTo>
                      <a:pt x="55" y="186"/>
                      <a:pt x="55" y="186"/>
                      <a:pt x="55" y="186"/>
                    </a:cubicBezTo>
                    <a:cubicBezTo>
                      <a:pt x="61" y="187"/>
                      <a:pt x="61" y="187"/>
                      <a:pt x="62" y="187"/>
                    </a:cubicBezTo>
                    <a:cubicBezTo>
                      <a:pt x="62" y="190"/>
                      <a:pt x="62" y="190"/>
                      <a:pt x="61" y="195"/>
                    </a:cubicBezTo>
                    <a:cubicBezTo>
                      <a:pt x="60" y="197"/>
                      <a:pt x="60" y="197"/>
                      <a:pt x="60" y="197"/>
                    </a:cubicBezTo>
                    <a:cubicBezTo>
                      <a:pt x="60" y="198"/>
                      <a:pt x="60" y="198"/>
                      <a:pt x="60" y="198"/>
                    </a:cubicBezTo>
                    <a:cubicBezTo>
                      <a:pt x="61" y="201"/>
                      <a:pt x="63" y="203"/>
                      <a:pt x="64" y="205"/>
                    </a:cubicBezTo>
                    <a:cubicBezTo>
                      <a:pt x="65" y="207"/>
                      <a:pt x="65" y="207"/>
                      <a:pt x="65" y="207"/>
                    </a:cubicBezTo>
                    <a:cubicBezTo>
                      <a:pt x="65" y="208"/>
                      <a:pt x="65" y="208"/>
                      <a:pt x="64" y="209"/>
                    </a:cubicBezTo>
                    <a:cubicBezTo>
                      <a:pt x="66" y="212"/>
                      <a:pt x="66" y="212"/>
                      <a:pt x="66" y="212"/>
                    </a:cubicBezTo>
                    <a:cubicBezTo>
                      <a:pt x="65" y="214"/>
                      <a:pt x="65" y="214"/>
                      <a:pt x="65" y="214"/>
                    </a:cubicBezTo>
                    <a:cubicBezTo>
                      <a:pt x="66" y="220"/>
                      <a:pt x="62" y="223"/>
                      <a:pt x="61" y="228"/>
                    </a:cubicBezTo>
                    <a:cubicBezTo>
                      <a:pt x="60" y="228"/>
                      <a:pt x="60" y="228"/>
                      <a:pt x="60" y="229"/>
                    </a:cubicBezTo>
                    <a:cubicBezTo>
                      <a:pt x="60" y="229"/>
                      <a:pt x="60" y="229"/>
                      <a:pt x="60" y="229"/>
                    </a:cubicBezTo>
                    <a:cubicBezTo>
                      <a:pt x="60" y="230"/>
                      <a:pt x="60" y="230"/>
                      <a:pt x="60" y="230"/>
                    </a:cubicBezTo>
                    <a:cubicBezTo>
                      <a:pt x="60" y="231"/>
                      <a:pt x="60" y="231"/>
                      <a:pt x="60" y="231"/>
                    </a:cubicBezTo>
                    <a:cubicBezTo>
                      <a:pt x="60" y="231"/>
                      <a:pt x="60" y="231"/>
                      <a:pt x="60" y="231"/>
                    </a:cubicBezTo>
                    <a:cubicBezTo>
                      <a:pt x="60" y="232"/>
                      <a:pt x="60" y="232"/>
                      <a:pt x="60" y="232"/>
                    </a:cubicBezTo>
                    <a:cubicBezTo>
                      <a:pt x="60" y="232"/>
                      <a:pt x="60" y="232"/>
                      <a:pt x="60" y="232"/>
                    </a:cubicBezTo>
                    <a:cubicBezTo>
                      <a:pt x="59" y="232"/>
                      <a:pt x="59" y="232"/>
                      <a:pt x="59" y="232"/>
                    </a:cubicBezTo>
                    <a:cubicBezTo>
                      <a:pt x="61" y="235"/>
                      <a:pt x="61" y="235"/>
                      <a:pt x="61" y="249"/>
                    </a:cubicBezTo>
                    <a:cubicBezTo>
                      <a:pt x="61" y="250"/>
                      <a:pt x="61" y="250"/>
                      <a:pt x="61" y="250"/>
                    </a:cubicBezTo>
                    <a:cubicBezTo>
                      <a:pt x="61" y="250"/>
                      <a:pt x="61" y="250"/>
                      <a:pt x="61" y="250"/>
                    </a:cubicBezTo>
                    <a:cubicBezTo>
                      <a:pt x="61" y="251"/>
                      <a:pt x="61" y="252"/>
                      <a:pt x="61" y="253"/>
                    </a:cubicBezTo>
                    <a:cubicBezTo>
                      <a:pt x="61" y="255"/>
                      <a:pt x="61" y="255"/>
                      <a:pt x="61" y="255"/>
                    </a:cubicBezTo>
                    <a:cubicBezTo>
                      <a:pt x="61" y="256"/>
                      <a:pt x="61" y="256"/>
                      <a:pt x="60" y="258"/>
                    </a:cubicBezTo>
                    <a:cubicBezTo>
                      <a:pt x="60" y="259"/>
                      <a:pt x="60" y="260"/>
                      <a:pt x="60" y="260"/>
                    </a:cubicBezTo>
                    <a:cubicBezTo>
                      <a:pt x="61" y="261"/>
                      <a:pt x="61" y="261"/>
                      <a:pt x="61" y="261"/>
                    </a:cubicBezTo>
                    <a:cubicBezTo>
                      <a:pt x="61" y="261"/>
                      <a:pt x="61" y="261"/>
                      <a:pt x="70" y="259"/>
                    </a:cubicBezTo>
                    <a:cubicBezTo>
                      <a:pt x="72" y="258"/>
                      <a:pt x="72" y="258"/>
                      <a:pt x="72" y="258"/>
                    </a:cubicBezTo>
                    <a:cubicBezTo>
                      <a:pt x="76" y="255"/>
                      <a:pt x="79" y="251"/>
                      <a:pt x="83" y="248"/>
                    </a:cubicBezTo>
                    <a:cubicBezTo>
                      <a:pt x="85" y="245"/>
                      <a:pt x="85" y="245"/>
                      <a:pt x="85" y="245"/>
                    </a:cubicBezTo>
                    <a:cubicBezTo>
                      <a:pt x="86" y="244"/>
                      <a:pt x="86" y="244"/>
                      <a:pt x="86" y="244"/>
                    </a:cubicBezTo>
                    <a:cubicBezTo>
                      <a:pt x="86" y="243"/>
                      <a:pt x="86" y="243"/>
                      <a:pt x="86" y="243"/>
                    </a:cubicBezTo>
                    <a:cubicBezTo>
                      <a:pt x="87" y="242"/>
                      <a:pt x="87" y="242"/>
                      <a:pt x="87" y="242"/>
                    </a:cubicBezTo>
                    <a:cubicBezTo>
                      <a:pt x="90" y="240"/>
                      <a:pt x="90" y="240"/>
                      <a:pt x="90" y="240"/>
                    </a:cubicBezTo>
                    <a:cubicBezTo>
                      <a:pt x="92" y="236"/>
                      <a:pt x="92" y="236"/>
                      <a:pt x="92" y="236"/>
                    </a:cubicBezTo>
                    <a:cubicBezTo>
                      <a:pt x="92" y="234"/>
                      <a:pt x="93" y="232"/>
                      <a:pt x="94" y="231"/>
                    </a:cubicBezTo>
                    <a:cubicBezTo>
                      <a:pt x="95" y="231"/>
                      <a:pt x="95" y="232"/>
                      <a:pt x="95" y="232"/>
                    </a:cubicBezTo>
                    <a:cubicBezTo>
                      <a:pt x="95" y="233"/>
                      <a:pt x="96" y="233"/>
                      <a:pt x="97" y="233"/>
                    </a:cubicBezTo>
                    <a:cubicBezTo>
                      <a:pt x="97" y="234"/>
                      <a:pt x="97" y="234"/>
                      <a:pt x="97" y="234"/>
                    </a:cubicBezTo>
                    <a:cubicBezTo>
                      <a:pt x="98" y="234"/>
                      <a:pt x="98" y="234"/>
                      <a:pt x="98" y="234"/>
                    </a:cubicBezTo>
                    <a:cubicBezTo>
                      <a:pt x="97" y="235"/>
                      <a:pt x="97" y="236"/>
                      <a:pt x="96" y="236"/>
                    </a:cubicBezTo>
                    <a:cubicBezTo>
                      <a:pt x="97" y="237"/>
                      <a:pt x="97" y="237"/>
                      <a:pt x="97" y="237"/>
                    </a:cubicBezTo>
                    <a:cubicBezTo>
                      <a:pt x="97" y="237"/>
                      <a:pt x="98" y="238"/>
                      <a:pt x="99" y="238"/>
                    </a:cubicBezTo>
                    <a:cubicBezTo>
                      <a:pt x="99" y="239"/>
                      <a:pt x="99" y="239"/>
                      <a:pt x="99" y="239"/>
                    </a:cubicBezTo>
                    <a:cubicBezTo>
                      <a:pt x="100" y="239"/>
                      <a:pt x="100" y="239"/>
                      <a:pt x="100" y="239"/>
                    </a:cubicBezTo>
                    <a:cubicBezTo>
                      <a:pt x="99" y="240"/>
                      <a:pt x="99" y="240"/>
                      <a:pt x="99" y="241"/>
                    </a:cubicBezTo>
                    <a:cubicBezTo>
                      <a:pt x="100" y="241"/>
                      <a:pt x="100" y="241"/>
                      <a:pt x="100" y="241"/>
                    </a:cubicBezTo>
                    <a:cubicBezTo>
                      <a:pt x="101" y="241"/>
                      <a:pt x="101" y="240"/>
                      <a:pt x="103" y="239"/>
                    </a:cubicBezTo>
                    <a:cubicBezTo>
                      <a:pt x="104" y="238"/>
                      <a:pt x="104" y="238"/>
                      <a:pt x="104" y="238"/>
                    </a:cubicBezTo>
                    <a:cubicBezTo>
                      <a:pt x="104" y="238"/>
                      <a:pt x="104" y="238"/>
                      <a:pt x="104" y="238"/>
                    </a:cubicBezTo>
                    <a:cubicBezTo>
                      <a:pt x="104" y="237"/>
                      <a:pt x="105" y="236"/>
                      <a:pt x="105" y="235"/>
                    </a:cubicBezTo>
                    <a:cubicBezTo>
                      <a:pt x="106" y="234"/>
                      <a:pt x="107" y="233"/>
                      <a:pt x="108" y="231"/>
                    </a:cubicBezTo>
                    <a:cubicBezTo>
                      <a:pt x="110" y="228"/>
                      <a:pt x="112" y="226"/>
                      <a:pt x="114" y="223"/>
                    </a:cubicBezTo>
                    <a:cubicBezTo>
                      <a:pt x="113" y="224"/>
                      <a:pt x="113" y="224"/>
                      <a:pt x="113" y="224"/>
                    </a:cubicBezTo>
                    <a:cubicBezTo>
                      <a:pt x="113" y="222"/>
                      <a:pt x="113" y="222"/>
                      <a:pt x="113" y="222"/>
                    </a:cubicBezTo>
                    <a:cubicBezTo>
                      <a:pt x="116" y="219"/>
                      <a:pt x="117" y="215"/>
                      <a:pt x="117" y="214"/>
                    </a:cubicBezTo>
                    <a:cubicBezTo>
                      <a:pt x="116" y="214"/>
                      <a:pt x="116" y="214"/>
                      <a:pt x="116" y="214"/>
                    </a:cubicBezTo>
                    <a:cubicBezTo>
                      <a:pt x="116" y="211"/>
                      <a:pt x="116" y="211"/>
                      <a:pt x="114" y="209"/>
                    </a:cubicBezTo>
                    <a:cubicBezTo>
                      <a:pt x="114" y="209"/>
                      <a:pt x="112" y="206"/>
                      <a:pt x="114" y="203"/>
                    </a:cubicBezTo>
                    <a:cubicBezTo>
                      <a:pt x="114" y="202"/>
                      <a:pt x="114" y="202"/>
                      <a:pt x="114" y="202"/>
                    </a:cubicBezTo>
                    <a:cubicBezTo>
                      <a:pt x="113" y="202"/>
                      <a:pt x="113" y="202"/>
                      <a:pt x="113" y="202"/>
                    </a:cubicBezTo>
                    <a:cubicBezTo>
                      <a:pt x="113" y="200"/>
                      <a:pt x="113" y="200"/>
                      <a:pt x="113" y="200"/>
                    </a:cubicBezTo>
                    <a:cubicBezTo>
                      <a:pt x="113" y="201"/>
                      <a:pt x="113" y="201"/>
                      <a:pt x="113" y="201"/>
                    </a:cubicBezTo>
                    <a:cubicBezTo>
                      <a:pt x="112" y="201"/>
                      <a:pt x="112" y="201"/>
                      <a:pt x="113" y="199"/>
                    </a:cubicBezTo>
                    <a:cubicBezTo>
                      <a:pt x="113" y="198"/>
                      <a:pt x="113" y="198"/>
                      <a:pt x="113" y="197"/>
                    </a:cubicBezTo>
                    <a:cubicBezTo>
                      <a:pt x="112" y="197"/>
                      <a:pt x="112" y="197"/>
                      <a:pt x="112" y="197"/>
                    </a:cubicBezTo>
                    <a:cubicBezTo>
                      <a:pt x="112" y="196"/>
                      <a:pt x="112" y="196"/>
                      <a:pt x="112" y="196"/>
                    </a:cubicBezTo>
                    <a:cubicBezTo>
                      <a:pt x="111" y="195"/>
                      <a:pt x="111" y="195"/>
                      <a:pt x="111" y="195"/>
                    </a:cubicBezTo>
                    <a:cubicBezTo>
                      <a:pt x="110" y="196"/>
                      <a:pt x="109" y="197"/>
                      <a:pt x="109" y="197"/>
                    </a:cubicBezTo>
                    <a:cubicBezTo>
                      <a:pt x="111" y="193"/>
                      <a:pt x="113" y="190"/>
                      <a:pt x="116" y="186"/>
                    </a:cubicBezTo>
                    <a:cubicBezTo>
                      <a:pt x="116" y="188"/>
                      <a:pt x="117" y="189"/>
                      <a:pt x="117" y="189"/>
                    </a:cubicBezTo>
                    <a:cubicBezTo>
                      <a:pt x="117" y="188"/>
                      <a:pt x="117" y="188"/>
                      <a:pt x="117" y="187"/>
                    </a:cubicBezTo>
                    <a:cubicBezTo>
                      <a:pt x="116" y="185"/>
                      <a:pt x="116" y="185"/>
                      <a:pt x="116" y="185"/>
                    </a:cubicBezTo>
                    <a:cubicBezTo>
                      <a:pt x="117" y="184"/>
                      <a:pt x="118" y="182"/>
                      <a:pt x="119" y="181"/>
                    </a:cubicBezTo>
                    <a:cubicBezTo>
                      <a:pt x="119" y="179"/>
                      <a:pt x="120" y="178"/>
                      <a:pt x="121" y="176"/>
                    </a:cubicBezTo>
                    <a:cubicBezTo>
                      <a:pt x="121" y="176"/>
                      <a:pt x="121" y="176"/>
                      <a:pt x="121" y="176"/>
                    </a:cubicBezTo>
                    <a:cubicBezTo>
                      <a:pt x="121" y="177"/>
                      <a:pt x="121" y="177"/>
                      <a:pt x="122" y="177"/>
                    </a:cubicBezTo>
                    <a:cubicBezTo>
                      <a:pt x="122" y="177"/>
                      <a:pt x="122" y="177"/>
                      <a:pt x="122" y="176"/>
                    </a:cubicBezTo>
                    <a:cubicBezTo>
                      <a:pt x="123" y="175"/>
                      <a:pt x="123" y="175"/>
                      <a:pt x="123" y="173"/>
                    </a:cubicBezTo>
                    <a:cubicBezTo>
                      <a:pt x="123" y="173"/>
                      <a:pt x="123" y="173"/>
                      <a:pt x="123" y="173"/>
                    </a:cubicBezTo>
                    <a:cubicBezTo>
                      <a:pt x="124" y="174"/>
                      <a:pt x="124" y="174"/>
                      <a:pt x="124" y="174"/>
                    </a:cubicBezTo>
                    <a:cubicBezTo>
                      <a:pt x="123" y="176"/>
                      <a:pt x="123" y="176"/>
                      <a:pt x="123" y="176"/>
                    </a:cubicBezTo>
                    <a:cubicBezTo>
                      <a:pt x="123" y="179"/>
                      <a:pt x="123" y="179"/>
                      <a:pt x="123" y="179"/>
                    </a:cubicBezTo>
                    <a:cubicBezTo>
                      <a:pt x="123" y="179"/>
                      <a:pt x="123" y="179"/>
                      <a:pt x="123" y="179"/>
                    </a:cubicBezTo>
                    <a:cubicBezTo>
                      <a:pt x="124" y="178"/>
                      <a:pt x="124" y="178"/>
                      <a:pt x="124" y="178"/>
                    </a:cubicBezTo>
                    <a:cubicBezTo>
                      <a:pt x="124" y="176"/>
                      <a:pt x="124" y="176"/>
                      <a:pt x="124" y="176"/>
                    </a:cubicBezTo>
                    <a:cubicBezTo>
                      <a:pt x="125" y="175"/>
                      <a:pt x="125" y="175"/>
                      <a:pt x="125" y="175"/>
                    </a:cubicBezTo>
                    <a:cubicBezTo>
                      <a:pt x="125" y="174"/>
                      <a:pt x="125" y="174"/>
                      <a:pt x="125" y="172"/>
                    </a:cubicBezTo>
                    <a:cubicBezTo>
                      <a:pt x="125" y="171"/>
                      <a:pt x="125" y="171"/>
                      <a:pt x="126" y="170"/>
                    </a:cubicBezTo>
                    <a:cubicBezTo>
                      <a:pt x="126" y="169"/>
                      <a:pt x="125" y="169"/>
                      <a:pt x="125" y="168"/>
                    </a:cubicBezTo>
                    <a:cubicBezTo>
                      <a:pt x="125" y="168"/>
                      <a:pt x="125" y="167"/>
                      <a:pt x="126" y="167"/>
                    </a:cubicBezTo>
                    <a:cubicBezTo>
                      <a:pt x="126" y="165"/>
                      <a:pt x="126" y="165"/>
                      <a:pt x="126" y="165"/>
                    </a:cubicBezTo>
                    <a:cubicBezTo>
                      <a:pt x="124" y="164"/>
                      <a:pt x="124" y="164"/>
                      <a:pt x="124" y="164"/>
                    </a:cubicBezTo>
                    <a:cubicBezTo>
                      <a:pt x="124" y="164"/>
                      <a:pt x="124" y="164"/>
                      <a:pt x="124" y="164"/>
                    </a:cubicBezTo>
                    <a:cubicBezTo>
                      <a:pt x="124" y="163"/>
                      <a:pt x="124" y="163"/>
                      <a:pt x="124" y="162"/>
                    </a:cubicBezTo>
                    <a:cubicBezTo>
                      <a:pt x="123" y="162"/>
                      <a:pt x="122" y="163"/>
                      <a:pt x="121" y="164"/>
                    </a:cubicBezTo>
                    <a:cubicBezTo>
                      <a:pt x="121" y="163"/>
                      <a:pt x="121" y="163"/>
                      <a:pt x="121" y="163"/>
                    </a:cubicBezTo>
                    <a:cubicBezTo>
                      <a:pt x="120" y="163"/>
                      <a:pt x="120" y="163"/>
                      <a:pt x="120" y="163"/>
                    </a:cubicBezTo>
                    <a:cubicBezTo>
                      <a:pt x="120" y="163"/>
                      <a:pt x="120" y="163"/>
                      <a:pt x="120" y="163"/>
                    </a:cubicBezTo>
                    <a:cubicBezTo>
                      <a:pt x="120" y="164"/>
                      <a:pt x="120" y="164"/>
                      <a:pt x="120" y="164"/>
                    </a:cubicBezTo>
                    <a:cubicBezTo>
                      <a:pt x="119" y="166"/>
                      <a:pt x="117" y="167"/>
                      <a:pt x="117" y="167"/>
                    </a:cubicBezTo>
                    <a:cubicBezTo>
                      <a:pt x="116" y="165"/>
                      <a:pt x="116" y="165"/>
                      <a:pt x="116" y="165"/>
                    </a:cubicBezTo>
                    <a:cubicBezTo>
                      <a:pt x="115" y="166"/>
                      <a:pt x="115" y="166"/>
                      <a:pt x="115" y="166"/>
                    </a:cubicBezTo>
                    <a:cubicBezTo>
                      <a:pt x="114" y="164"/>
                      <a:pt x="114" y="164"/>
                      <a:pt x="114" y="164"/>
                    </a:cubicBezTo>
                    <a:cubicBezTo>
                      <a:pt x="115" y="163"/>
                      <a:pt x="115" y="163"/>
                      <a:pt x="115" y="163"/>
                    </a:cubicBezTo>
                    <a:cubicBezTo>
                      <a:pt x="114" y="160"/>
                      <a:pt x="114" y="160"/>
                      <a:pt x="114" y="160"/>
                    </a:cubicBezTo>
                    <a:cubicBezTo>
                      <a:pt x="112" y="158"/>
                      <a:pt x="112" y="158"/>
                      <a:pt x="112" y="158"/>
                    </a:cubicBezTo>
                    <a:cubicBezTo>
                      <a:pt x="110" y="157"/>
                      <a:pt x="110" y="157"/>
                      <a:pt x="110" y="157"/>
                    </a:cubicBezTo>
                    <a:cubicBezTo>
                      <a:pt x="110" y="155"/>
                      <a:pt x="110" y="155"/>
                      <a:pt x="110" y="155"/>
                    </a:cubicBezTo>
                    <a:cubicBezTo>
                      <a:pt x="108" y="149"/>
                      <a:pt x="108" y="149"/>
                      <a:pt x="108" y="149"/>
                    </a:cubicBezTo>
                    <a:cubicBezTo>
                      <a:pt x="107" y="149"/>
                      <a:pt x="107" y="149"/>
                      <a:pt x="107" y="149"/>
                    </a:cubicBezTo>
                    <a:cubicBezTo>
                      <a:pt x="106" y="143"/>
                      <a:pt x="106" y="143"/>
                      <a:pt x="106" y="143"/>
                    </a:cubicBezTo>
                    <a:cubicBezTo>
                      <a:pt x="105" y="141"/>
                      <a:pt x="105" y="141"/>
                      <a:pt x="105" y="141"/>
                    </a:cubicBezTo>
                    <a:cubicBezTo>
                      <a:pt x="104" y="140"/>
                      <a:pt x="104" y="140"/>
                      <a:pt x="104" y="140"/>
                    </a:cubicBezTo>
                    <a:cubicBezTo>
                      <a:pt x="104" y="138"/>
                      <a:pt x="104" y="138"/>
                      <a:pt x="104" y="138"/>
                    </a:cubicBezTo>
                    <a:cubicBezTo>
                      <a:pt x="100" y="132"/>
                      <a:pt x="100" y="132"/>
                      <a:pt x="101" y="129"/>
                    </a:cubicBezTo>
                    <a:cubicBezTo>
                      <a:pt x="101" y="126"/>
                      <a:pt x="101" y="126"/>
                      <a:pt x="101" y="126"/>
                    </a:cubicBezTo>
                    <a:cubicBezTo>
                      <a:pt x="101" y="130"/>
                      <a:pt x="105" y="133"/>
                      <a:pt x="106" y="136"/>
                    </a:cubicBezTo>
                    <a:cubicBezTo>
                      <a:pt x="106" y="137"/>
                      <a:pt x="106" y="137"/>
                      <a:pt x="106" y="137"/>
                    </a:cubicBezTo>
                    <a:cubicBezTo>
                      <a:pt x="108" y="138"/>
                      <a:pt x="108" y="138"/>
                      <a:pt x="109" y="143"/>
                    </a:cubicBezTo>
                    <a:cubicBezTo>
                      <a:pt x="110" y="145"/>
                      <a:pt x="110" y="145"/>
                      <a:pt x="110" y="145"/>
                    </a:cubicBezTo>
                    <a:cubicBezTo>
                      <a:pt x="111" y="145"/>
                      <a:pt x="111" y="145"/>
                      <a:pt x="111" y="145"/>
                    </a:cubicBezTo>
                    <a:cubicBezTo>
                      <a:pt x="114" y="153"/>
                      <a:pt x="114" y="153"/>
                      <a:pt x="115" y="157"/>
                    </a:cubicBezTo>
                    <a:cubicBezTo>
                      <a:pt x="115" y="160"/>
                      <a:pt x="115" y="160"/>
                      <a:pt x="115" y="160"/>
                    </a:cubicBezTo>
                    <a:cubicBezTo>
                      <a:pt x="116" y="162"/>
                      <a:pt x="116" y="162"/>
                      <a:pt x="116" y="162"/>
                    </a:cubicBezTo>
                    <a:cubicBezTo>
                      <a:pt x="116" y="162"/>
                      <a:pt x="116" y="162"/>
                      <a:pt x="116" y="162"/>
                    </a:cubicBezTo>
                    <a:cubicBezTo>
                      <a:pt x="116" y="162"/>
                      <a:pt x="116" y="162"/>
                      <a:pt x="116" y="162"/>
                    </a:cubicBezTo>
                    <a:cubicBezTo>
                      <a:pt x="116" y="164"/>
                      <a:pt x="116" y="164"/>
                      <a:pt x="116" y="164"/>
                    </a:cubicBezTo>
                    <a:cubicBezTo>
                      <a:pt x="116" y="166"/>
                      <a:pt x="116" y="166"/>
                      <a:pt x="116" y="166"/>
                    </a:cubicBezTo>
                    <a:cubicBezTo>
                      <a:pt x="117" y="163"/>
                      <a:pt x="117" y="163"/>
                      <a:pt x="117" y="163"/>
                    </a:cubicBezTo>
                    <a:cubicBezTo>
                      <a:pt x="117" y="161"/>
                      <a:pt x="117" y="161"/>
                      <a:pt x="117" y="161"/>
                    </a:cubicBezTo>
                    <a:cubicBezTo>
                      <a:pt x="118" y="161"/>
                      <a:pt x="119" y="160"/>
                      <a:pt x="120" y="159"/>
                    </a:cubicBezTo>
                    <a:cubicBezTo>
                      <a:pt x="121" y="158"/>
                      <a:pt x="121" y="158"/>
                      <a:pt x="121" y="158"/>
                    </a:cubicBezTo>
                    <a:cubicBezTo>
                      <a:pt x="121" y="158"/>
                      <a:pt x="122" y="158"/>
                      <a:pt x="122" y="157"/>
                    </a:cubicBezTo>
                    <a:cubicBezTo>
                      <a:pt x="123" y="156"/>
                      <a:pt x="124" y="154"/>
                      <a:pt x="125" y="152"/>
                    </a:cubicBezTo>
                    <a:cubicBezTo>
                      <a:pt x="126" y="150"/>
                      <a:pt x="126" y="150"/>
                      <a:pt x="126" y="150"/>
                    </a:cubicBezTo>
                    <a:cubicBezTo>
                      <a:pt x="126" y="150"/>
                      <a:pt x="127" y="150"/>
                      <a:pt x="127" y="150"/>
                    </a:cubicBezTo>
                    <a:cubicBezTo>
                      <a:pt x="128" y="149"/>
                      <a:pt x="128" y="148"/>
                      <a:pt x="128" y="147"/>
                    </a:cubicBezTo>
                    <a:cubicBezTo>
                      <a:pt x="128" y="148"/>
                      <a:pt x="128" y="148"/>
                      <a:pt x="128" y="148"/>
                    </a:cubicBezTo>
                    <a:cubicBezTo>
                      <a:pt x="129" y="149"/>
                      <a:pt x="129" y="149"/>
                      <a:pt x="129" y="149"/>
                    </a:cubicBezTo>
                    <a:cubicBezTo>
                      <a:pt x="129" y="149"/>
                      <a:pt x="129" y="150"/>
                      <a:pt x="130" y="151"/>
                    </a:cubicBezTo>
                    <a:cubicBezTo>
                      <a:pt x="130" y="150"/>
                      <a:pt x="130" y="150"/>
                      <a:pt x="130" y="150"/>
                    </a:cubicBezTo>
                    <a:cubicBezTo>
                      <a:pt x="129" y="149"/>
                      <a:pt x="129" y="149"/>
                      <a:pt x="129" y="148"/>
                    </a:cubicBezTo>
                    <a:cubicBezTo>
                      <a:pt x="129" y="148"/>
                      <a:pt x="129" y="147"/>
                      <a:pt x="129" y="147"/>
                    </a:cubicBezTo>
                    <a:cubicBezTo>
                      <a:pt x="129" y="147"/>
                      <a:pt x="129" y="147"/>
                      <a:pt x="129" y="147"/>
                    </a:cubicBezTo>
                    <a:cubicBezTo>
                      <a:pt x="129" y="145"/>
                      <a:pt x="129" y="145"/>
                      <a:pt x="129" y="145"/>
                    </a:cubicBezTo>
                    <a:cubicBezTo>
                      <a:pt x="130" y="144"/>
                      <a:pt x="130" y="144"/>
                      <a:pt x="130" y="144"/>
                    </a:cubicBezTo>
                    <a:cubicBezTo>
                      <a:pt x="130" y="141"/>
                      <a:pt x="130" y="141"/>
                      <a:pt x="130" y="141"/>
                    </a:cubicBezTo>
                    <a:cubicBezTo>
                      <a:pt x="130" y="140"/>
                      <a:pt x="130" y="140"/>
                      <a:pt x="130" y="140"/>
                    </a:cubicBezTo>
                    <a:cubicBezTo>
                      <a:pt x="131" y="138"/>
                      <a:pt x="131" y="138"/>
                      <a:pt x="131" y="138"/>
                    </a:cubicBezTo>
                    <a:cubicBezTo>
                      <a:pt x="131" y="136"/>
                      <a:pt x="131" y="136"/>
                      <a:pt x="131" y="136"/>
                    </a:cubicBezTo>
                    <a:cubicBezTo>
                      <a:pt x="130" y="133"/>
                      <a:pt x="130" y="133"/>
                      <a:pt x="130" y="133"/>
                    </a:cubicBezTo>
                    <a:cubicBezTo>
                      <a:pt x="129" y="133"/>
                      <a:pt x="129" y="133"/>
                      <a:pt x="129" y="133"/>
                    </a:cubicBezTo>
                    <a:cubicBezTo>
                      <a:pt x="128" y="133"/>
                      <a:pt x="128" y="133"/>
                      <a:pt x="128" y="133"/>
                    </a:cubicBezTo>
                    <a:cubicBezTo>
                      <a:pt x="127" y="129"/>
                      <a:pt x="127" y="129"/>
                      <a:pt x="127" y="129"/>
                    </a:cubicBezTo>
                    <a:cubicBezTo>
                      <a:pt x="126" y="130"/>
                      <a:pt x="126" y="130"/>
                      <a:pt x="126" y="130"/>
                    </a:cubicBezTo>
                    <a:cubicBezTo>
                      <a:pt x="126" y="127"/>
                      <a:pt x="126" y="127"/>
                      <a:pt x="126" y="127"/>
                    </a:cubicBezTo>
                    <a:cubicBezTo>
                      <a:pt x="126" y="126"/>
                      <a:pt x="126" y="126"/>
                      <a:pt x="126" y="126"/>
                    </a:cubicBezTo>
                    <a:cubicBezTo>
                      <a:pt x="126" y="126"/>
                      <a:pt x="126" y="126"/>
                      <a:pt x="126" y="126"/>
                    </a:cubicBezTo>
                    <a:cubicBezTo>
                      <a:pt x="126" y="126"/>
                      <a:pt x="127" y="126"/>
                      <a:pt x="127" y="127"/>
                    </a:cubicBezTo>
                    <a:cubicBezTo>
                      <a:pt x="128" y="129"/>
                      <a:pt x="128" y="129"/>
                      <a:pt x="129" y="129"/>
                    </a:cubicBezTo>
                    <a:cubicBezTo>
                      <a:pt x="131" y="129"/>
                      <a:pt x="132" y="128"/>
                      <a:pt x="134" y="127"/>
                    </a:cubicBezTo>
                    <a:cubicBezTo>
                      <a:pt x="134" y="127"/>
                      <a:pt x="134" y="127"/>
                      <a:pt x="134" y="127"/>
                    </a:cubicBezTo>
                    <a:cubicBezTo>
                      <a:pt x="134" y="127"/>
                      <a:pt x="134" y="127"/>
                      <a:pt x="134" y="127"/>
                    </a:cubicBezTo>
                    <a:cubicBezTo>
                      <a:pt x="134" y="129"/>
                      <a:pt x="134" y="129"/>
                      <a:pt x="134" y="129"/>
                    </a:cubicBezTo>
                    <a:cubicBezTo>
                      <a:pt x="135" y="129"/>
                      <a:pt x="135" y="129"/>
                      <a:pt x="135" y="129"/>
                    </a:cubicBezTo>
                    <a:cubicBezTo>
                      <a:pt x="135" y="130"/>
                      <a:pt x="135" y="130"/>
                      <a:pt x="135" y="130"/>
                    </a:cubicBezTo>
                    <a:cubicBezTo>
                      <a:pt x="135" y="130"/>
                      <a:pt x="135" y="130"/>
                      <a:pt x="135" y="130"/>
                    </a:cubicBezTo>
                    <a:cubicBezTo>
                      <a:pt x="136" y="130"/>
                      <a:pt x="136" y="130"/>
                      <a:pt x="136" y="130"/>
                    </a:cubicBezTo>
                    <a:cubicBezTo>
                      <a:pt x="136" y="129"/>
                      <a:pt x="136" y="129"/>
                      <a:pt x="136" y="129"/>
                    </a:cubicBezTo>
                    <a:cubicBezTo>
                      <a:pt x="136" y="130"/>
                      <a:pt x="136" y="130"/>
                      <a:pt x="136" y="130"/>
                    </a:cubicBezTo>
                    <a:cubicBezTo>
                      <a:pt x="136" y="132"/>
                      <a:pt x="136" y="135"/>
                      <a:pt x="136" y="140"/>
                    </a:cubicBezTo>
                    <a:cubicBezTo>
                      <a:pt x="136" y="145"/>
                      <a:pt x="136" y="147"/>
                      <a:pt x="137" y="148"/>
                    </a:cubicBezTo>
                    <a:cubicBezTo>
                      <a:pt x="138" y="150"/>
                      <a:pt x="138" y="150"/>
                      <a:pt x="138" y="150"/>
                    </a:cubicBezTo>
                    <a:cubicBezTo>
                      <a:pt x="138" y="151"/>
                      <a:pt x="138" y="152"/>
                      <a:pt x="138" y="152"/>
                    </a:cubicBezTo>
                    <a:cubicBezTo>
                      <a:pt x="138" y="151"/>
                      <a:pt x="138" y="150"/>
                      <a:pt x="138" y="150"/>
                    </a:cubicBezTo>
                    <a:cubicBezTo>
                      <a:pt x="139" y="148"/>
                      <a:pt x="139" y="146"/>
                      <a:pt x="140" y="145"/>
                    </a:cubicBezTo>
                    <a:cubicBezTo>
                      <a:pt x="140" y="146"/>
                      <a:pt x="141" y="149"/>
                      <a:pt x="141" y="151"/>
                    </a:cubicBezTo>
                    <a:cubicBezTo>
                      <a:pt x="141" y="153"/>
                      <a:pt x="141" y="154"/>
                      <a:pt x="140" y="156"/>
                    </a:cubicBezTo>
                    <a:cubicBezTo>
                      <a:pt x="140" y="161"/>
                      <a:pt x="135" y="164"/>
                      <a:pt x="138" y="169"/>
                    </a:cubicBezTo>
                    <a:cubicBezTo>
                      <a:pt x="141" y="164"/>
                      <a:pt x="140" y="159"/>
                      <a:pt x="141" y="155"/>
                    </a:cubicBezTo>
                    <a:cubicBezTo>
                      <a:pt x="142" y="157"/>
                      <a:pt x="142" y="159"/>
                      <a:pt x="142" y="162"/>
                    </a:cubicBezTo>
                    <a:cubicBezTo>
                      <a:pt x="142" y="160"/>
                      <a:pt x="142" y="160"/>
                      <a:pt x="143" y="156"/>
                    </a:cubicBezTo>
                    <a:cubicBezTo>
                      <a:pt x="143" y="149"/>
                      <a:pt x="143" y="148"/>
                      <a:pt x="143" y="146"/>
                    </a:cubicBezTo>
                    <a:cubicBezTo>
                      <a:pt x="143" y="143"/>
                      <a:pt x="143" y="139"/>
                      <a:pt x="143" y="139"/>
                    </a:cubicBezTo>
                    <a:cubicBezTo>
                      <a:pt x="143" y="136"/>
                      <a:pt x="143" y="132"/>
                      <a:pt x="142" y="127"/>
                    </a:cubicBezTo>
                    <a:cubicBezTo>
                      <a:pt x="142" y="128"/>
                      <a:pt x="142" y="128"/>
                      <a:pt x="142" y="128"/>
                    </a:cubicBezTo>
                    <a:cubicBezTo>
                      <a:pt x="142" y="127"/>
                      <a:pt x="142" y="127"/>
                      <a:pt x="142" y="127"/>
                    </a:cubicBezTo>
                    <a:cubicBezTo>
                      <a:pt x="140" y="115"/>
                      <a:pt x="137" y="103"/>
                      <a:pt x="132" y="89"/>
                    </a:cubicBezTo>
                    <a:cubicBezTo>
                      <a:pt x="129" y="80"/>
                      <a:pt x="124" y="72"/>
                      <a:pt x="120" y="64"/>
                    </a:cubicBezTo>
                    <a:cubicBezTo>
                      <a:pt x="112" y="50"/>
                      <a:pt x="101" y="36"/>
                      <a:pt x="86" y="24"/>
                    </a:cubicBezTo>
                    <a:cubicBezTo>
                      <a:pt x="79" y="19"/>
                      <a:pt x="74" y="15"/>
                      <a:pt x="69" y="12"/>
                    </a:cubicBezTo>
                    <a:cubicBezTo>
                      <a:pt x="68" y="11"/>
                      <a:pt x="67" y="10"/>
                      <a:pt x="65" y="9"/>
                    </a:cubicBezTo>
                    <a:cubicBezTo>
                      <a:pt x="65" y="9"/>
                      <a:pt x="65" y="9"/>
                      <a:pt x="65" y="9"/>
                    </a:cubicBezTo>
                    <a:cubicBezTo>
                      <a:pt x="65" y="9"/>
                      <a:pt x="65" y="9"/>
                      <a:pt x="65" y="9"/>
                    </a:cubicBezTo>
                    <a:cubicBezTo>
                      <a:pt x="62" y="7"/>
                      <a:pt x="57" y="4"/>
                      <a:pt x="52" y="1"/>
                    </a:cubicBezTo>
                    <a:cubicBezTo>
                      <a:pt x="52" y="2"/>
                      <a:pt x="52" y="2"/>
                      <a:pt x="52" y="2"/>
                    </a:cubicBezTo>
                    <a:cubicBezTo>
                      <a:pt x="52" y="1"/>
                      <a:pt x="52" y="1"/>
                      <a:pt x="52" y="1"/>
                    </a:cubicBezTo>
                    <a:cubicBezTo>
                      <a:pt x="52" y="1"/>
                      <a:pt x="52" y="1"/>
                      <a:pt x="52" y="1"/>
                    </a:cubicBezTo>
                    <a:cubicBezTo>
                      <a:pt x="52" y="1"/>
                      <a:pt x="52" y="1"/>
                      <a:pt x="52" y="1"/>
                    </a:cubicBezTo>
                    <a:cubicBezTo>
                      <a:pt x="50" y="1"/>
                      <a:pt x="50" y="1"/>
                      <a:pt x="50" y="1"/>
                    </a:cubicBezTo>
                    <a:cubicBezTo>
                      <a:pt x="49" y="0"/>
                      <a:pt x="49" y="0"/>
                      <a:pt x="49" y="0"/>
                    </a:cubicBezTo>
                  </a:path>
                </a:pathLst>
              </a:custGeom>
              <a:solidFill>
                <a:schemeClr val="tx1">
                  <a:lumMod val="50000"/>
                  <a:lumOff val="50000"/>
                </a:schemeClr>
              </a:solidFill>
              <a:ln w="9525">
                <a:noFill/>
                <a:round/>
                <a:headEnd/>
                <a:tailEnd/>
              </a:ln>
            </p:spPr>
            <p:txBody>
              <a:bodyPr wrap="square" lIns="91440" tIns="45720" rIns="91440" bIns="45720" anchor="ctr">
                <a:normAutofit/>
              </a:bodyPr>
              <a:lstStyle/>
              <a:p>
                <a:pPr algn="ctr"/>
                <a:endParaRPr/>
              </a:p>
            </p:txBody>
          </p:sp>
        </p:grpSp>
        <p:sp>
          <p:nvSpPr>
            <p:cNvPr id="29" name="i$ḻîḋé"/>
            <p:cNvSpPr/>
            <p:nvPr/>
          </p:nvSpPr>
          <p:spPr bwMode="auto">
            <a:xfrm>
              <a:off x="5253872" y="1700808"/>
              <a:ext cx="2137604" cy="1160171"/>
            </a:xfrm>
            <a:custGeom>
              <a:avLst/>
              <a:gdLst/>
              <a:ahLst/>
              <a:cxnLst>
                <a:cxn ang="0">
                  <a:pos x="334" y="6"/>
                </a:cxn>
                <a:cxn ang="0">
                  <a:pos x="0" y="170"/>
                </a:cxn>
                <a:cxn ang="0">
                  <a:pos x="262" y="223"/>
                </a:cxn>
                <a:cxn ang="0">
                  <a:pos x="266" y="226"/>
                </a:cxn>
                <a:cxn ang="0">
                  <a:pos x="334" y="247"/>
                </a:cxn>
                <a:cxn ang="0">
                  <a:pos x="455" y="126"/>
                </a:cxn>
                <a:cxn ang="0">
                  <a:pos x="334" y="6"/>
                </a:cxn>
              </a:cxnLst>
              <a:rect l="0" t="0" r="r" b="b"/>
              <a:pathLst>
                <a:path w="455" h="247">
                  <a:moveTo>
                    <a:pt x="334" y="6"/>
                  </a:moveTo>
                  <a:cubicBezTo>
                    <a:pt x="200" y="0"/>
                    <a:pt x="73" y="63"/>
                    <a:pt x="0" y="170"/>
                  </a:cubicBezTo>
                  <a:cubicBezTo>
                    <a:pt x="70" y="155"/>
                    <a:pt x="175" y="162"/>
                    <a:pt x="262" y="223"/>
                  </a:cubicBezTo>
                  <a:cubicBezTo>
                    <a:pt x="264" y="224"/>
                    <a:pt x="265" y="225"/>
                    <a:pt x="266" y="226"/>
                  </a:cubicBezTo>
                  <a:cubicBezTo>
                    <a:pt x="285" y="239"/>
                    <a:pt x="309" y="247"/>
                    <a:pt x="334" y="247"/>
                  </a:cubicBezTo>
                  <a:cubicBezTo>
                    <a:pt x="401" y="247"/>
                    <a:pt x="455" y="193"/>
                    <a:pt x="455" y="126"/>
                  </a:cubicBezTo>
                  <a:cubicBezTo>
                    <a:pt x="455" y="60"/>
                    <a:pt x="401" y="9"/>
                    <a:pt x="334" y="6"/>
                  </a:cubicBezTo>
                  <a:close/>
                </a:path>
              </a:pathLst>
            </a:custGeom>
            <a:solidFill>
              <a:schemeClr val="bg1">
                <a:lumMod val="85000"/>
              </a:schemeClr>
            </a:solidFill>
            <a:ln w="9525">
              <a:noFill/>
              <a:round/>
              <a:headEnd/>
              <a:tailEnd/>
            </a:ln>
          </p:spPr>
          <p:txBody>
            <a:bodyPr wrap="square" lIns="91440" tIns="45720" rIns="91440" bIns="45720" anchor="ctr">
              <a:normAutofit/>
            </a:bodyPr>
            <a:lstStyle/>
            <a:p>
              <a:pPr algn="ctr"/>
              <a:endParaRPr/>
            </a:p>
          </p:txBody>
        </p:sp>
        <p:sp>
          <p:nvSpPr>
            <p:cNvPr id="30" name="ïṡḷidè"/>
            <p:cNvSpPr/>
            <p:nvPr/>
          </p:nvSpPr>
          <p:spPr bwMode="auto">
            <a:xfrm>
              <a:off x="5521604" y="1832549"/>
              <a:ext cx="1757256" cy="915813"/>
            </a:xfrm>
            <a:custGeom>
              <a:avLst/>
              <a:gdLst/>
              <a:ahLst/>
              <a:cxnLst>
                <a:cxn ang="0">
                  <a:pos x="151" y="18"/>
                </a:cxn>
                <a:cxn ang="0">
                  <a:pos x="41" y="75"/>
                </a:cxn>
                <a:cxn ang="0">
                  <a:pos x="0" y="111"/>
                </a:cxn>
                <a:cxn ang="0">
                  <a:pos x="72" y="116"/>
                </a:cxn>
                <a:cxn ang="0">
                  <a:pos x="219" y="175"/>
                </a:cxn>
                <a:cxn ang="0">
                  <a:pos x="223" y="178"/>
                </a:cxn>
                <a:cxn ang="0">
                  <a:pos x="277" y="195"/>
                </a:cxn>
                <a:cxn ang="0">
                  <a:pos x="374" y="98"/>
                </a:cxn>
                <a:cxn ang="0">
                  <a:pos x="276" y="2"/>
                </a:cxn>
                <a:cxn ang="0">
                  <a:pos x="151" y="18"/>
                </a:cxn>
              </a:cxnLst>
              <a:rect l="0" t="0" r="r" b="b"/>
              <a:pathLst>
                <a:path w="374" h="195">
                  <a:moveTo>
                    <a:pt x="151" y="18"/>
                  </a:moveTo>
                  <a:cubicBezTo>
                    <a:pt x="111" y="31"/>
                    <a:pt x="74" y="50"/>
                    <a:pt x="41" y="75"/>
                  </a:cubicBezTo>
                  <a:cubicBezTo>
                    <a:pt x="26" y="86"/>
                    <a:pt x="13" y="98"/>
                    <a:pt x="0" y="111"/>
                  </a:cubicBezTo>
                  <a:cubicBezTo>
                    <a:pt x="24" y="110"/>
                    <a:pt x="48" y="112"/>
                    <a:pt x="72" y="116"/>
                  </a:cubicBezTo>
                  <a:cubicBezTo>
                    <a:pt x="125" y="125"/>
                    <a:pt x="175" y="144"/>
                    <a:pt x="219" y="175"/>
                  </a:cubicBezTo>
                  <a:cubicBezTo>
                    <a:pt x="221" y="176"/>
                    <a:pt x="222" y="177"/>
                    <a:pt x="223" y="178"/>
                  </a:cubicBezTo>
                  <a:cubicBezTo>
                    <a:pt x="239" y="189"/>
                    <a:pt x="258" y="195"/>
                    <a:pt x="277" y="195"/>
                  </a:cubicBezTo>
                  <a:cubicBezTo>
                    <a:pt x="330" y="195"/>
                    <a:pt x="374" y="152"/>
                    <a:pt x="374" y="98"/>
                  </a:cubicBezTo>
                  <a:cubicBezTo>
                    <a:pt x="374" y="44"/>
                    <a:pt x="329" y="4"/>
                    <a:pt x="276" y="2"/>
                  </a:cubicBezTo>
                  <a:cubicBezTo>
                    <a:pt x="234" y="0"/>
                    <a:pt x="191" y="6"/>
                    <a:pt x="151" y="18"/>
                  </a:cubicBezTo>
                  <a:close/>
                </a:path>
              </a:pathLst>
            </a:custGeom>
            <a:solidFill>
              <a:schemeClr val="bg1">
                <a:lumMod val="95000"/>
              </a:schemeClr>
            </a:solidFill>
            <a:ln w="9525">
              <a:noFill/>
              <a:round/>
              <a:headEnd/>
              <a:tailEnd/>
            </a:ln>
          </p:spPr>
          <p:txBody>
            <a:bodyPr wrap="square" lIns="91440" tIns="45720" rIns="91440" bIns="45720" anchor="ctr">
              <a:normAutofit/>
            </a:bodyPr>
            <a:lstStyle/>
            <a:p>
              <a:pPr algn="ctr"/>
              <a:endParaRPr/>
            </a:p>
          </p:txBody>
        </p:sp>
        <p:sp>
          <p:nvSpPr>
            <p:cNvPr id="31" name="ïṣlíḍê"/>
            <p:cNvSpPr/>
            <p:nvPr/>
          </p:nvSpPr>
          <p:spPr bwMode="auto">
            <a:xfrm>
              <a:off x="5253872" y="4452495"/>
              <a:ext cx="2137604" cy="1158047"/>
            </a:xfrm>
            <a:custGeom>
              <a:avLst/>
              <a:gdLst/>
              <a:ahLst/>
              <a:cxnLst>
                <a:cxn ang="0">
                  <a:pos x="121" y="241"/>
                </a:cxn>
                <a:cxn ang="0">
                  <a:pos x="455" y="76"/>
                </a:cxn>
                <a:cxn ang="0">
                  <a:pos x="193" y="23"/>
                </a:cxn>
                <a:cxn ang="0">
                  <a:pos x="189" y="21"/>
                </a:cxn>
                <a:cxn ang="0">
                  <a:pos x="121" y="0"/>
                </a:cxn>
                <a:cxn ang="0">
                  <a:pos x="0" y="120"/>
                </a:cxn>
                <a:cxn ang="0">
                  <a:pos x="121" y="241"/>
                </a:cxn>
              </a:cxnLst>
              <a:rect l="0" t="0" r="r" b="b"/>
              <a:pathLst>
                <a:path w="455" h="247">
                  <a:moveTo>
                    <a:pt x="121" y="241"/>
                  </a:moveTo>
                  <a:cubicBezTo>
                    <a:pt x="255" y="247"/>
                    <a:pt x="382" y="183"/>
                    <a:pt x="455" y="76"/>
                  </a:cubicBezTo>
                  <a:cubicBezTo>
                    <a:pt x="385" y="92"/>
                    <a:pt x="280" y="85"/>
                    <a:pt x="193" y="23"/>
                  </a:cubicBezTo>
                  <a:cubicBezTo>
                    <a:pt x="192" y="22"/>
                    <a:pt x="190" y="22"/>
                    <a:pt x="189" y="21"/>
                  </a:cubicBezTo>
                  <a:cubicBezTo>
                    <a:pt x="170" y="7"/>
                    <a:pt x="146" y="0"/>
                    <a:pt x="121" y="0"/>
                  </a:cubicBezTo>
                  <a:cubicBezTo>
                    <a:pt x="54" y="0"/>
                    <a:pt x="0" y="54"/>
                    <a:pt x="0" y="120"/>
                  </a:cubicBezTo>
                  <a:cubicBezTo>
                    <a:pt x="0" y="187"/>
                    <a:pt x="54" y="238"/>
                    <a:pt x="121" y="241"/>
                  </a:cubicBezTo>
                  <a:close/>
                </a:path>
              </a:pathLst>
            </a:custGeom>
            <a:solidFill>
              <a:schemeClr val="bg1">
                <a:lumMod val="85000"/>
              </a:schemeClr>
            </a:solidFill>
            <a:ln w="9525">
              <a:noFill/>
              <a:round/>
              <a:headEnd/>
              <a:tailEnd/>
            </a:ln>
          </p:spPr>
          <p:txBody>
            <a:bodyPr wrap="square" lIns="91440" tIns="45720" rIns="91440" bIns="45720" anchor="ctr">
              <a:normAutofit/>
            </a:bodyPr>
            <a:lstStyle/>
            <a:p>
              <a:pPr algn="ctr"/>
              <a:endParaRPr/>
            </a:p>
          </p:txBody>
        </p:sp>
        <p:sp>
          <p:nvSpPr>
            <p:cNvPr id="32" name="îşlïde"/>
            <p:cNvSpPr/>
            <p:nvPr/>
          </p:nvSpPr>
          <p:spPr bwMode="auto">
            <a:xfrm>
              <a:off x="5372864" y="4565113"/>
              <a:ext cx="1750880" cy="909438"/>
            </a:xfrm>
            <a:custGeom>
              <a:avLst/>
              <a:gdLst/>
              <a:ahLst/>
              <a:cxnLst>
                <a:cxn ang="0">
                  <a:pos x="223" y="176"/>
                </a:cxn>
                <a:cxn ang="0">
                  <a:pos x="333" y="120"/>
                </a:cxn>
                <a:cxn ang="0">
                  <a:pos x="373" y="84"/>
                </a:cxn>
                <a:cxn ang="0">
                  <a:pos x="302" y="79"/>
                </a:cxn>
                <a:cxn ang="0">
                  <a:pos x="154" y="19"/>
                </a:cxn>
                <a:cxn ang="0">
                  <a:pos x="150" y="17"/>
                </a:cxn>
                <a:cxn ang="0">
                  <a:pos x="96" y="0"/>
                </a:cxn>
                <a:cxn ang="0">
                  <a:pos x="0" y="96"/>
                </a:cxn>
                <a:cxn ang="0">
                  <a:pos x="97" y="193"/>
                </a:cxn>
                <a:cxn ang="0">
                  <a:pos x="223" y="176"/>
                </a:cxn>
              </a:cxnLst>
              <a:rect l="0" t="0" r="r" b="b"/>
              <a:pathLst>
                <a:path w="373" h="194">
                  <a:moveTo>
                    <a:pt x="223" y="176"/>
                  </a:moveTo>
                  <a:cubicBezTo>
                    <a:pt x="262" y="164"/>
                    <a:pt x="300" y="145"/>
                    <a:pt x="333" y="120"/>
                  </a:cubicBezTo>
                  <a:cubicBezTo>
                    <a:pt x="347" y="109"/>
                    <a:pt x="361" y="97"/>
                    <a:pt x="373" y="84"/>
                  </a:cubicBezTo>
                  <a:cubicBezTo>
                    <a:pt x="349" y="84"/>
                    <a:pt x="325" y="83"/>
                    <a:pt x="302" y="79"/>
                  </a:cubicBezTo>
                  <a:cubicBezTo>
                    <a:pt x="249" y="70"/>
                    <a:pt x="198" y="50"/>
                    <a:pt x="154" y="19"/>
                  </a:cubicBezTo>
                  <a:cubicBezTo>
                    <a:pt x="153" y="18"/>
                    <a:pt x="151" y="18"/>
                    <a:pt x="150" y="17"/>
                  </a:cubicBezTo>
                  <a:cubicBezTo>
                    <a:pt x="134" y="6"/>
                    <a:pt x="115" y="0"/>
                    <a:pt x="96" y="0"/>
                  </a:cubicBezTo>
                  <a:cubicBezTo>
                    <a:pt x="43" y="0"/>
                    <a:pt x="0" y="43"/>
                    <a:pt x="0" y="96"/>
                  </a:cubicBezTo>
                  <a:cubicBezTo>
                    <a:pt x="0" y="150"/>
                    <a:pt x="44" y="190"/>
                    <a:pt x="97" y="193"/>
                  </a:cubicBezTo>
                  <a:cubicBezTo>
                    <a:pt x="140" y="194"/>
                    <a:pt x="182" y="189"/>
                    <a:pt x="223" y="176"/>
                  </a:cubicBezTo>
                  <a:close/>
                </a:path>
              </a:pathLst>
            </a:custGeom>
            <a:solidFill>
              <a:schemeClr val="bg1">
                <a:lumMod val="95000"/>
              </a:schemeClr>
            </a:solidFill>
            <a:ln w="9525">
              <a:noFill/>
              <a:round/>
              <a:headEnd/>
              <a:tailEnd/>
            </a:ln>
          </p:spPr>
          <p:txBody>
            <a:bodyPr wrap="square" lIns="91440" tIns="45720" rIns="91440" bIns="45720" anchor="ctr">
              <a:normAutofit/>
            </a:bodyPr>
            <a:lstStyle/>
            <a:p>
              <a:pPr algn="ctr"/>
              <a:endParaRPr/>
            </a:p>
          </p:txBody>
        </p:sp>
        <p:sp>
          <p:nvSpPr>
            <p:cNvPr id="33" name="iślïḑê"/>
            <p:cNvSpPr/>
            <p:nvPr/>
          </p:nvSpPr>
          <p:spPr bwMode="auto">
            <a:xfrm>
              <a:off x="4367808" y="2588998"/>
              <a:ext cx="1158047" cy="2135480"/>
            </a:xfrm>
            <a:custGeom>
              <a:avLst/>
              <a:gdLst/>
              <a:ahLst/>
              <a:cxnLst>
                <a:cxn ang="0">
                  <a:pos x="6" y="121"/>
                </a:cxn>
                <a:cxn ang="0">
                  <a:pos x="171" y="455"/>
                </a:cxn>
                <a:cxn ang="0">
                  <a:pos x="224" y="193"/>
                </a:cxn>
                <a:cxn ang="0">
                  <a:pos x="226" y="189"/>
                </a:cxn>
                <a:cxn ang="0">
                  <a:pos x="247" y="121"/>
                </a:cxn>
                <a:cxn ang="0">
                  <a:pos x="127" y="0"/>
                </a:cxn>
                <a:cxn ang="0">
                  <a:pos x="6" y="121"/>
                </a:cxn>
              </a:cxnLst>
              <a:rect l="0" t="0" r="r" b="b"/>
              <a:pathLst>
                <a:path w="247" h="455">
                  <a:moveTo>
                    <a:pt x="6" y="121"/>
                  </a:moveTo>
                  <a:cubicBezTo>
                    <a:pt x="0" y="255"/>
                    <a:pt x="64" y="381"/>
                    <a:pt x="171" y="455"/>
                  </a:cubicBezTo>
                  <a:cubicBezTo>
                    <a:pt x="155" y="385"/>
                    <a:pt x="162" y="280"/>
                    <a:pt x="224" y="193"/>
                  </a:cubicBezTo>
                  <a:cubicBezTo>
                    <a:pt x="225" y="191"/>
                    <a:pt x="225" y="190"/>
                    <a:pt x="226" y="189"/>
                  </a:cubicBezTo>
                  <a:cubicBezTo>
                    <a:pt x="240" y="170"/>
                    <a:pt x="247" y="146"/>
                    <a:pt x="247" y="121"/>
                  </a:cubicBezTo>
                  <a:cubicBezTo>
                    <a:pt x="247" y="54"/>
                    <a:pt x="193" y="0"/>
                    <a:pt x="127" y="0"/>
                  </a:cubicBezTo>
                  <a:cubicBezTo>
                    <a:pt x="60" y="0"/>
                    <a:pt x="9" y="54"/>
                    <a:pt x="6" y="121"/>
                  </a:cubicBezTo>
                  <a:close/>
                </a:path>
              </a:pathLst>
            </a:custGeom>
            <a:solidFill>
              <a:schemeClr val="bg1">
                <a:lumMod val="85000"/>
              </a:schemeClr>
            </a:solidFill>
            <a:ln w="9525">
              <a:noFill/>
              <a:round/>
              <a:headEnd/>
              <a:tailEnd/>
            </a:ln>
          </p:spPr>
          <p:txBody>
            <a:bodyPr wrap="square" lIns="91440" tIns="45720" rIns="91440" bIns="45720" anchor="ctr">
              <a:normAutofit/>
            </a:bodyPr>
            <a:lstStyle/>
            <a:p>
              <a:pPr algn="ctr"/>
              <a:endParaRPr/>
            </a:p>
          </p:txBody>
        </p:sp>
        <p:sp>
          <p:nvSpPr>
            <p:cNvPr id="34" name="îṧļíḍé"/>
            <p:cNvSpPr/>
            <p:nvPr/>
          </p:nvSpPr>
          <p:spPr bwMode="auto">
            <a:xfrm>
              <a:off x="4503799" y="2701615"/>
              <a:ext cx="909438" cy="1755130"/>
            </a:xfrm>
            <a:custGeom>
              <a:avLst/>
              <a:gdLst/>
              <a:ahLst/>
              <a:cxnLst>
                <a:cxn ang="0">
                  <a:pos x="18" y="223"/>
                </a:cxn>
                <a:cxn ang="0">
                  <a:pos x="74" y="333"/>
                </a:cxn>
                <a:cxn ang="0">
                  <a:pos x="110" y="374"/>
                </a:cxn>
                <a:cxn ang="0">
                  <a:pos x="115" y="302"/>
                </a:cxn>
                <a:cxn ang="0">
                  <a:pos x="175" y="154"/>
                </a:cxn>
                <a:cxn ang="0">
                  <a:pos x="177" y="151"/>
                </a:cxn>
                <a:cxn ang="0">
                  <a:pos x="194" y="97"/>
                </a:cxn>
                <a:cxn ang="0">
                  <a:pos x="98" y="0"/>
                </a:cxn>
                <a:cxn ang="0">
                  <a:pos x="1" y="98"/>
                </a:cxn>
                <a:cxn ang="0">
                  <a:pos x="18" y="223"/>
                </a:cxn>
              </a:cxnLst>
              <a:rect l="0" t="0" r="r" b="b"/>
              <a:pathLst>
                <a:path w="194" h="374">
                  <a:moveTo>
                    <a:pt x="18" y="223"/>
                  </a:moveTo>
                  <a:cubicBezTo>
                    <a:pt x="30" y="263"/>
                    <a:pt x="49" y="300"/>
                    <a:pt x="74" y="333"/>
                  </a:cubicBezTo>
                  <a:cubicBezTo>
                    <a:pt x="85" y="348"/>
                    <a:pt x="97" y="361"/>
                    <a:pt x="110" y="374"/>
                  </a:cubicBezTo>
                  <a:cubicBezTo>
                    <a:pt x="110" y="350"/>
                    <a:pt x="111" y="326"/>
                    <a:pt x="115" y="302"/>
                  </a:cubicBezTo>
                  <a:cubicBezTo>
                    <a:pt x="124" y="249"/>
                    <a:pt x="144" y="199"/>
                    <a:pt x="175" y="154"/>
                  </a:cubicBezTo>
                  <a:cubicBezTo>
                    <a:pt x="176" y="153"/>
                    <a:pt x="176" y="152"/>
                    <a:pt x="177" y="151"/>
                  </a:cubicBezTo>
                  <a:cubicBezTo>
                    <a:pt x="188" y="135"/>
                    <a:pt x="194" y="116"/>
                    <a:pt x="194" y="97"/>
                  </a:cubicBezTo>
                  <a:cubicBezTo>
                    <a:pt x="194" y="44"/>
                    <a:pt x="151" y="0"/>
                    <a:pt x="98" y="0"/>
                  </a:cubicBezTo>
                  <a:cubicBezTo>
                    <a:pt x="43" y="0"/>
                    <a:pt x="4" y="45"/>
                    <a:pt x="1" y="98"/>
                  </a:cubicBezTo>
                  <a:cubicBezTo>
                    <a:pt x="0" y="140"/>
                    <a:pt x="5" y="183"/>
                    <a:pt x="18" y="223"/>
                  </a:cubicBezTo>
                  <a:close/>
                </a:path>
              </a:pathLst>
            </a:custGeom>
            <a:solidFill>
              <a:schemeClr val="bg1">
                <a:lumMod val="95000"/>
              </a:schemeClr>
            </a:solidFill>
            <a:ln w="9525">
              <a:noFill/>
              <a:round/>
              <a:headEnd/>
              <a:tailEnd/>
            </a:ln>
          </p:spPr>
          <p:txBody>
            <a:bodyPr wrap="square" lIns="91440" tIns="45720" rIns="91440" bIns="45720" anchor="ctr">
              <a:normAutofit/>
            </a:bodyPr>
            <a:lstStyle/>
            <a:p>
              <a:pPr algn="ctr"/>
              <a:endParaRPr/>
            </a:p>
          </p:txBody>
        </p:sp>
        <p:sp>
          <p:nvSpPr>
            <p:cNvPr id="35" name="iṧḷïḑè"/>
            <p:cNvSpPr/>
            <p:nvPr/>
          </p:nvSpPr>
          <p:spPr bwMode="auto">
            <a:xfrm>
              <a:off x="7117370" y="2588998"/>
              <a:ext cx="1160171" cy="2135480"/>
            </a:xfrm>
            <a:custGeom>
              <a:avLst/>
              <a:gdLst/>
              <a:ahLst/>
              <a:cxnLst>
                <a:cxn ang="0">
                  <a:pos x="241" y="334"/>
                </a:cxn>
                <a:cxn ang="0">
                  <a:pos x="77" y="0"/>
                </a:cxn>
                <a:cxn ang="0">
                  <a:pos x="24" y="262"/>
                </a:cxn>
                <a:cxn ang="0">
                  <a:pos x="21" y="266"/>
                </a:cxn>
                <a:cxn ang="0">
                  <a:pos x="0" y="334"/>
                </a:cxn>
                <a:cxn ang="0">
                  <a:pos x="121" y="455"/>
                </a:cxn>
                <a:cxn ang="0">
                  <a:pos x="241" y="334"/>
                </a:cxn>
              </a:cxnLst>
              <a:rect l="0" t="0" r="r" b="b"/>
              <a:pathLst>
                <a:path w="247" h="455">
                  <a:moveTo>
                    <a:pt x="241" y="334"/>
                  </a:moveTo>
                  <a:cubicBezTo>
                    <a:pt x="247" y="200"/>
                    <a:pt x="184" y="73"/>
                    <a:pt x="77" y="0"/>
                  </a:cubicBezTo>
                  <a:cubicBezTo>
                    <a:pt x="92" y="70"/>
                    <a:pt x="85" y="175"/>
                    <a:pt x="24" y="262"/>
                  </a:cubicBezTo>
                  <a:cubicBezTo>
                    <a:pt x="23" y="263"/>
                    <a:pt x="22" y="265"/>
                    <a:pt x="21" y="266"/>
                  </a:cubicBezTo>
                  <a:cubicBezTo>
                    <a:pt x="8" y="285"/>
                    <a:pt x="0" y="309"/>
                    <a:pt x="0" y="334"/>
                  </a:cubicBezTo>
                  <a:cubicBezTo>
                    <a:pt x="0" y="401"/>
                    <a:pt x="54" y="455"/>
                    <a:pt x="121" y="455"/>
                  </a:cubicBezTo>
                  <a:cubicBezTo>
                    <a:pt x="187" y="455"/>
                    <a:pt x="238" y="400"/>
                    <a:pt x="241" y="334"/>
                  </a:cubicBezTo>
                  <a:close/>
                </a:path>
              </a:pathLst>
            </a:custGeom>
            <a:solidFill>
              <a:schemeClr val="bg1">
                <a:lumMod val="85000"/>
              </a:schemeClr>
            </a:solidFill>
            <a:ln w="9525">
              <a:noFill/>
              <a:round/>
              <a:headEnd/>
              <a:tailEnd/>
            </a:ln>
          </p:spPr>
          <p:txBody>
            <a:bodyPr wrap="square" lIns="91440" tIns="45720" rIns="91440" bIns="45720" anchor="ctr">
              <a:normAutofit/>
            </a:bodyPr>
            <a:lstStyle/>
            <a:p>
              <a:pPr algn="ctr"/>
              <a:endParaRPr/>
            </a:p>
          </p:txBody>
        </p:sp>
        <p:sp>
          <p:nvSpPr>
            <p:cNvPr id="36" name="íS1iḍe"/>
            <p:cNvSpPr/>
            <p:nvPr/>
          </p:nvSpPr>
          <p:spPr bwMode="auto">
            <a:xfrm>
              <a:off x="7229988" y="2856730"/>
              <a:ext cx="915813" cy="1750881"/>
            </a:xfrm>
            <a:custGeom>
              <a:avLst/>
              <a:gdLst/>
              <a:ahLst/>
              <a:cxnLst>
                <a:cxn ang="0">
                  <a:pos x="176" y="150"/>
                </a:cxn>
                <a:cxn ang="0">
                  <a:pos x="120" y="40"/>
                </a:cxn>
                <a:cxn ang="0">
                  <a:pos x="84" y="0"/>
                </a:cxn>
                <a:cxn ang="0">
                  <a:pos x="79" y="71"/>
                </a:cxn>
                <a:cxn ang="0">
                  <a:pos x="20" y="219"/>
                </a:cxn>
                <a:cxn ang="0">
                  <a:pos x="17" y="223"/>
                </a:cxn>
                <a:cxn ang="0">
                  <a:pos x="0" y="277"/>
                </a:cxn>
                <a:cxn ang="0">
                  <a:pos x="97" y="373"/>
                </a:cxn>
                <a:cxn ang="0">
                  <a:pos x="193" y="276"/>
                </a:cxn>
                <a:cxn ang="0">
                  <a:pos x="176" y="150"/>
                </a:cxn>
              </a:cxnLst>
              <a:rect l="0" t="0" r="r" b="b"/>
              <a:pathLst>
                <a:path w="195" h="373">
                  <a:moveTo>
                    <a:pt x="176" y="150"/>
                  </a:moveTo>
                  <a:cubicBezTo>
                    <a:pt x="164" y="111"/>
                    <a:pt x="145" y="73"/>
                    <a:pt x="120" y="40"/>
                  </a:cubicBezTo>
                  <a:cubicBezTo>
                    <a:pt x="109" y="26"/>
                    <a:pt x="97" y="12"/>
                    <a:pt x="84" y="0"/>
                  </a:cubicBezTo>
                  <a:cubicBezTo>
                    <a:pt x="85" y="24"/>
                    <a:pt x="83" y="48"/>
                    <a:pt x="79" y="71"/>
                  </a:cubicBezTo>
                  <a:cubicBezTo>
                    <a:pt x="70" y="124"/>
                    <a:pt x="51" y="175"/>
                    <a:pt x="20" y="219"/>
                  </a:cubicBezTo>
                  <a:cubicBezTo>
                    <a:pt x="19" y="220"/>
                    <a:pt x="18" y="222"/>
                    <a:pt x="17" y="223"/>
                  </a:cubicBezTo>
                  <a:cubicBezTo>
                    <a:pt x="6" y="239"/>
                    <a:pt x="0" y="258"/>
                    <a:pt x="0" y="277"/>
                  </a:cubicBezTo>
                  <a:cubicBezTo>
                    <a:pt x="0" y="330"/>
                    <a:pt x="43" y="373"/>
                    <a:pt x="97" y="373"/>
                  </a:cubicBezTo>
                  <a:cubicBezTo>
                    <a:pt x="151" y="373"/>
                    <a:pt x="191" y="329"/>
                    <a:pt x="193" y="276"/>
                  </a:cubicBezTo>
                  <a:cubicBezTo>
                    <a:pt x="195" y="233"/>
                    <a:pt x="189" y="191"/>
                    <a:pt x="176" y="150"/>
                  </a:cubicBezTo>
                  <a:close/>
                </a:path>
              </a:pathLst>
            </a:custGeom>
            <a:solidFill>
              <a:schemeClr val="bg1">
                <a:lumMod val="95000"/>
              </a:schemeClr>
            </a:solidFill>
            <a:ln w="9525">
              <a:noFill/>
              <a:round/>
              <a:headEnd/>
              <a:tailEnd/>
            </a:ln>
          </p:spPr>
          <p:txBody>
            <a:bodyPr wrap="square" lIns="91440" tIns="45720" rIns="91440" bIns="45720" anchor="ctr">
              <a:normAutofit/>
            </a:bodyPr>
            <a:lstStyle/>
            <a:p>
              <a:pPr algn="ctr"/>
              <a:endParaRPr/>
            </a:p>
          </p:txBody>
        </p:sp>
        <p:sp>
          <p:nvSpPr>
            <p:cNvPr id="37" name="îṧḷîḍê">
              <a:extLst>
                <a:ext uri="{FF2B5EF4-FFF2-40B4-BE49-F238E27FC236}">
                  <a16:creationId xmlns:a16="http://schemas.microsoft.com/office/drawing/2014/main" id="{E402F5FC-B760-4E0F-9E75-2FBA77EFFE0F}"/>
                </a:ext>
              </a:extLst>
            </p:cNvPr>
            <p:cNvSpPr txBox="1"/>
            <p:nvPr/>
          </p:nvSpPr>
          <p:spPr bwMode="auto">
            <a:xfrm>
              <a:off x="1325725" y="2718564"/>
              <a:ext cx="3042083" cy="435393"/>
            </a:xfrm>
            <a:prstGeom prst="rect">
              <a:avLst/>
            </a:prstGeom>
            <a:noFill/>
          </p:spPr>
          <p:txBody>
            <a:bodyPr wrap="square" lIns="91440" tIns="45720" rIns="91440" bIns="45720" anchor="ctr">
              <a:normAutofit/>
            </a:bodyPr>
            <a:lstStyle/>
            <a:p>
              <a:pPr algn="r" latinLnBrk="0"/>
              <a:r>
                <a:rPr lang="en-US" altLang="zh-CN" b="1" dirty="0">
                  <a:effectLst/>
                </a:rPr>
                <a:t>Storage</a:t>
              </a:r>
              <a:endParaRPr lang="zh-CN" altLang="en-US" b="1" dirty="0">
                <a:effectLst/>
              </a:endParaRPr>
            </a:p>
          </p:txBody>
        </p:sp>
        <p:sp>
          <p:nvSpPr>
            <p:cNvPr id="38" name="í$ḻïḍè">
              <a:extLst>
                <a:ext uri="{FF2B5EF4-FFF2-40B4-BE49-F238E27FC236}">
                  <a16:creationId xmlns:a16="http://schemas.microsoft.com/office/drawing/2014/main" id="{D730D548-04C6-47B6-B276-352BAE2B5AC1}"/>
                </a:ext>
              </a:extLst>
            </p:cNvPr>
            <p:cNvSpPr txBox="1"/>
            <p:nvPr/>
          </p:nvSpPr>
          <p:spPr bwMode="auto">
            <a:xfrm>
              <a:off x="2211787" y="4799080"/>
              <a:ext cx="3042083" cy="435393"/>
            </a:xfrm>
            <a:prstGeom prst="rect">
              <a:avLst/>
            </a:prstGeom>
            <a:noFill/>
          </p:spPr>
          <p:txBody>
            <a:bodyPr wrap="square" lIns="91440" tIns="45720" rIns="91440" bIns="45720" anchor="ctr">
              <a:normAutofit/>
            </a:bodyPr>
            <a:lstStyle/>
            <a:p>
              <a:pPr algn="r" latinLnBrk="0"/>
              <a:r>
                <a:rPr lang="en-US" altLang="zh-CN" b="1" dirty="0">
                  <a:effectLst/>
                </a:rPr>
                <a:t>Easy to use</a:t>
              </a:r>
              <a:endParaRPr lang="zh-CN" altLang="en-US" b="1" dirty="0">
                <a:effectLst/>
              </a:endParaRPr>
            </a:p>
          </p:txBody>
        </p:sp>
        <p:sp>
          <p:nvSpPr>
            <p:cNvPr id="39" name="ïŝľïḑe">
              <a:extLst>
                <a:ext uri="{FF2B5EF4-FFF2-40B4-BE49-F238E27FC236}">
                  <a16:creationId xmlns:a16="http://schemas.microsoft.com/office/drawing/2014/main" id="{FD5C45AE-02C6-430A-ABDC-93250FEF6CE0}"/>
                </a:ext>
              </a:extLst>
            </p:cNvPr>
            <p:cNvSpPr txBox="1"/>
            <p:nvPr/>
          </p:nvSpPr>
          <p:spPr bwMode="auto">
            <a:xfrm>
              <a:off x="8277541" y="3464992"/>
              <a:ext cx="3136702" cy="435393"/>
            </a:xfrm>
            <a:prstGeom prst="rect">
              <a:avLst/>
            </a:prstGeom>
            <a:noFill/>
          </p:spPr>
          <p:txBody>
            <a:bodyPr wrap="square" lIns="91440" tIns="45720" rIns="91440" bIns="45720" anchor="ctr">
              <a:normAutofit/>
            </a:bodyPr>
            <a:lstStyle/>
            <a:p>
              <a:pPr latinLnBrk="0"/>
              <a:r>
                <a:rPr lang="en-US" altLang="zh-CN" b="1" dirty="0" err="1">
                  <a:effectLst/>
                </a:rPr>
                <a:t>Serverless</a:t>
              </a:r>
              <a:endParaRPr lang="zh-CN" altLang="en-US" b="1" dirty="0">
                <a:effectLst/>
              </a:endParaRPr>
            </a:p>
          </p:txBody>
        </p:sp>
        <p:sp>
          <p:nvSpPr>
            <p:cNvPr id="40" name="i$lïḋe">
              <a:extLst>
                <a:ext uri="{FF2B5EF4-FFF2-40B4-BE49-F238E27FC236}">
                  <a16:creationId xmlns:a16="http://schemas.microsoft.com/office/drawing/2014/main" id="{D059FCDE-C7A6-4626-B91B-A1131EA97E93}"/>
                </a:ext>
              </a:extLst>
            </p:cNvPr>
            <p:cNvSpPr txBox="1"/>
            <p:nvPr/>
          </p:nvSpPr>
          <p:spPr bwMode="auto">
            <a:xfrm>
              <a:off x="7000502" y="1524778"/>
              <a:ext cx="3136702" cy="435393"/>
            </a:xfrm>
            <a:prstGeom prst="rect">
              <a:avLst/>
            </a:prstGeom>
            <a:noFill/>
          </p:spPr>
          <p:txBody>
            <a:bodyPr wrap="square" lIns="91440" tIns="45720" rIns="91440" bIns="45720" anchor="ctr">
              <a:normAutofit/>
            </a:bodyPr>
            <a:lstStyle/>
            <a:p>
              <a:pPr latinLnBrk="0"/>
              <a:r>
                <a:rPr lang="en-US" altLang="zh-CN" b="1" dirty="0"/>
                <a:t>Cost</a:t>
              </a:r>
              <a:endParaRPr lang="zh-CN" altLang="en-US" b="1" dirty="0">
                <a:effectLst/>
              </a:endParaRPr>
            </a:p>
          </p:txBody>
        </p:sp>
        <p:sp>
          <p:nvSpPr>
            <p:cNvPr id="41" name="íṩļïdé">
              <a:extLst>
                <a:ext uri="{FF2B5EF4-FFF2-40B4-BE49-F238E27FC236}">
                  <a16:creationId xmlns:a16="http://schemas.microsoft.com/office/drawing/2014/main" id="{54F8AB66-A399-4733-8AE7-38188648C0BA}"/>
                </a:ext>
              </a:extLst>
            </p:cNvPr>
            <p:cNvSpPr/>
            <p:nvPr/>
          </p:nvSpPr>
          <p:spPr bwMode="auto">
            <a:xfrm>
              <a:off x="6469501" y="2022102"/>
              <a:ext cx="493722" cy="375040"/>
            </a:xfrm>
            <a:custGeom>
              <a:avLst/>
              <a:gdLst>
                <a:gd name="T0" fmla="*/ 2664 w 2711"/>
                <a:gd name="T1" fmla="*/ 1581 h 2062"/>
                <a:gd name="T2" fmla="*/ 909 w 2711"/>
                <a:gd name="T3" fmla="*/ 1581 h 2062"/>
                <a:gd name="T4" fmla="*/ 861 w 2711"/>
                <a:gd name="T5" fmla="*/ 1534 h 2062"/>
                <a:gd name="T6" fmla="*/ 861 w 2711"/>
                <a:gd name="T7" fmla="*/ 434 h 2062"/>
                <a:gd name="T8" fmla="*/ 909 w 2711"/>
                <a:gd name="T9" fmla="*/ 386 h 2062"/>
                <a:gd name="T10" fmla="*/ 2664 w 2711"/>
                <a:gd name="T11" fmla="*/ 386 h 2062"/>
                <a:gd name="T12" fmla="*/ 2711 w 2711"/>
                <a:gd name="T13" fmla="*/ 434 h 2062"/>
                <a:gd name="T14" fmla="*/ 2711 w 2711"/>
                <a:gd name="T15" fmla="*/ 1534 h 2062"/>
                <a:gd name="T16" fmla="*/ 2664 w 2711"/>
                <a:gd name="T17" fmla="*/ 1581 h 2062"/>
                <a:gd name="T18" fmla="*/ 2177 w 2711"/>
                <a:gd name="T19" fmla="*/ 1928 h 2062"/>
                <a:gd name="T20" fmla="*/ 2000 w 2711"/>
                <a:gd name="T21" fmla="*/ 1928 h 2062"/>
                <a:gd name="T22" fmla="*/ 2000 w 2711"/>
                <a:gd name="T23" fmla="*/ 1715 h 2062"/>
                <a:gd name="T24" fmla="*/ 1573 w 2711"/>
                <a:gd name="T25" fmla="*/ 1715 h 2062"/>
                <a:gd name="T26" fmla="*/ 1573 w 2711"/>
                <a:gd name="T27" fmla="*/ 1928 h 2062"/>
                <a:gd name="T28" fmla="*/ 1395 w 2711"/>
                <a:gd name="T29" fmla="*/ 1928 h 2062"/>
                <a:gd name="T30" fmla="*/ 1329 w 2711"/>
                <a:gd name="T31" fmla="*/ 1995 h 2062"/>
                <a:gd name="T32" fmla="*/ 1395 w 2711"/>
                <a:gd name="T33" fmla="*/ 2062 h 2062"/>
                <a:gd name="T34" fmla="*/ 1640 w 2711"/>
                <a:gd name="T35" fmla="*/ 2062 h 2062"/>
                <a:gd name="T36" fmla="*/ 1933 w 2711"/>
                <a:gd name="T37" fmla="*/ 2062 h 2062"/>
                <a:gd name="T38" fmla="*/ 2177 w 2711"/>
                <a:gd name="T39" fmla="*/ 2062 h 2062"/>
                <a:gd name="T40" fmla="*/ 2244 w 2711"/>
                <a:gd name="T41" fmla="*/ 1995 h 2062"/>
                <a:gd name="T42" fmla="*/ 2177 w 2711"/>
                <a:gd name="T43" fmla="*/ 1928 h 2062"/>
                <a:gd name="T44" fmla="*/ 1065 w 2711"/>
                <a:gd name="T45" fmla="*/ 253 h 2062"/>
                <a:gd name="T46" fmla="*/ 909 w 2711"/>
                <a:gd name="T47" fmla="*/ 253 h 2062"/>
                <a:gd name="T48" fmla="*/ 880 w 2711"/>
                <a:gd name="T49" fmla="*/ 255 h 2062"/>
                <a:gd name="T50" fmla="*/ 863 w 2711"/>
                <a:gd name="T51" fmla="*/ 253 h 2062"/>
                <a:gd name="T52" fmla="*/ 201 w 2711"/>
                <a:gd name="T53" fmla="*/ 253 h 2062"/>
                <a:gd name="T54" fmla="*/ 135 w 2711"/>
                <a:gd name="T55" fmla="*/ 320 h 2062"/>
                <a:gd name="T56" fmla="*/ 201 w 2711"/>
                <a:gd name="T57" fmla="*/ 386 h 2062"/>
                <a:gd name="T58" fmla="*/ 735 w 2711"/>
                <a:gd name="T59" fmla="*/ 386 h 2062"/>
                <a:gd name="T60" fmla="*/ 728 w 2711"/>
                <a:gd name="T61" fmla="*/ 434 h 2062"/>
                <a:gd name="T62" fmla="*/ 728 w 2711"/>
                <a:gd name="T63" fmla="*/ 558 h 2062"/>
                <a:gd name="T64" fmla="*/ 201 w 2711"/>
                <a:gd name="T65" fmla="*/ 558 h 2062"/>
                <a:gd name="T66" fmla="*/ 135 w 2711"/>
                <a:gd name="T67" fmla="*/ 624 h 2062"/>
                <a:gd name="T68" fmla="*/ 201 w 2711"/>
                <a:gd name="T69" fmla="*/ 691 h 2062"/>
                <a:gd name="T70" fmla="*/ 728 w 2711"/>
                <a:gd name="T71" fmla="*/ 691 h 2062"/>
                <a:gd name="T72" fmla="*/ 728 w 2711"/>
                <a:gd name="T73" fmla="*/ 863 h 2062"/>
                <a:gd name="T74" fmla="*/ 201 w 2711"/>
                <a:gd name="T75" fmla="*/ 863 h 2062"/>
                <a:gd name="T76" fmla="*/ 135 w 2711"/>
                <a:gd name="T77" fmla="*/ 929 h 2062"/>
                <a:gd name="T78" fmla="*/ 201 w 2711"/>
                <a:gd name="T79" fmla="*/ 996 h 2062"/>
                <a:gd name="T80" fmla="*/ 728 w 2711"/>
                <a:gd name="T81" fmla="*/ 996 h 2062"/>
                <a:gd name="T82" fmla="*/ 728 w 2711"/>
                <a:gd name="T83" fmla="*/ 1534 h 2062"/>
                <a:gd name="T84" fmla="*/ 909 w 2711"/>
                <a:gd name="T85" fmla="*/ 1715 h 2062"/>
                <a:gd name="T86" fmla="*/ 1065 w 2711"/>
                <a:gd name="T87" fmla="*/ 1715 h 2062"/>
                <a:gd name="T88" fmla="*/ 1065 w 2711"/>
                <a:gd name="T89" fmla="*/ 1995 h 2062"/>
                <a:gd name="T90" fmla="*/ 998 w 2711"/>
                <a:gd name="T91" fmla="*/ 2062 h 2062"/>
                <a:gd name="T92" fmla="*/ 67 w 2711"/>
                <a:gd name="T93" fmla="*/ 2062 h 2062"/>
                <a:gd name="T94" fmla="*/ 0 w 2711"/>
                <a:gd name="T95" fmla="*/ 1995 h 2062"/>
                <a:gd name="T96" fmla="*/ 0 w 2711"/>
                <a:gd name="T97" fmla="*/ 66 h 2062"/>
                <a:gd name="T98" fmla="*/ 67 w 2711"/>
                <a:gd name="T99" fmla="*/ 0 h 2062"/>
                <a:gd name="T100" fmla="*/ 998 w 2711"/>
                <a:gd name="T101" fmla="*/ 0 h 2062"/>
                <a:gd name="T102" fmla="*/ 1065 w 2711"/>
                <a:gd name="T103" fmla="*/ 66 h 2062"/>
                <a:gd name="T104" fmla="*/ 1065 w 2711"/>
                <a:gd name="T105" fmla="*/ 253 h 2062"/>
                <a:gd name="T106" fmla="*/ 430 w 2711"/>
                <a:gd name="T107" fmla="*/ 1569 h 2062"/>
                <a:gd name="T108" fmla="*/ 532 w 2711"/>
                <a:gd name="T109" fmla="*/ 1672 h 2062"/>
                <a:gd name="T110" fmla="*/ 635 w 2711"/>
                <a:gd name="T111" fmla="*/ 1569 h 2062"/>
                <a:gd name="T112" fmla="*/ 532 w 2711"/>
                <a:gd name="T113" fmla="*/ 1466 h 2062"/>
                <a:gd name="T114" fmla="*/ 430 w 2711"/>
                <a:gd name="T115" fmla="*/ 156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2062">
                  <a:moveTo>
                    <a:pt x="2664" y="1581"/>
                  </a:moveTo>
                  <a:lnTo>
                    <a:pt x="909" y="1581"/>
                  </a:lnTo>
                  <a:cubicBezTo>
                    <a:pt x="883" y="1581"/>
                    <a:pt x="861" y="1560"/>
                    <a:pt x="861" y="1534"/>
                  </a:cubicBezTo>
                  <a:lnTo>
                    <a:pt x="861" y="434"/>
                  </a:lnTo>
                  <a:cubicBezTo>
                    <a:pt x="861" y="407"/>
                    <a:pt x="883" y="386"/>
                    <a:pt x="909" y="386"/>
                  </a:cubicBezTo>
                  <a:lnTo>
                    <a:pt x="2664" y="386"/>
                  </a:lnTo>
                  <a:cubicBezTo>
                    <a:pt x="2690" y="386"/>
                    <a:pt x="2711" y="408"/>
                    <a:pt x="2711" y="434"/>
                  </a:cubicBezTo>
                  <a:lnTo>
                    <a:pt x="2711" y="1534"/>
                  </a:lnTo>
                  <a:cubicBezTo>
                    <a:pt x="2711" y="1560"/>
                    <a:pt x="2690" y="1581"/>
                    <a:pt x="2664" y="1581"/>
                  </a:cubicBezTo>
                  <a:close/>
                  <a:moveTo>
                    <a:pt x="2177" y="1928"/>
                  </a:moveTo>
                  <a:lnTo>
                    <a:pt x="2000" y="1928"/>
                  </a:lnTo>
                  <a:lnTo>
                    <a:pt x="2000" y="1715"/>
                  </a:lnTo>
                  <a:lnTo>
                    <a:pt x="1573" y="1715"/>
                  </a:lnTo>
                  <a:lnTo>
                    <a:pt x="1573" y="1928"/>
                  </a:lnTo>
                  <a:lnTo>
                    <a:pt x="1395" y="1928"/>
                  </a:lnTo>
                  <a:cubicBezTo>
                    <a:pt x="1358" y="1928"/>
                    <a:pt x="1329" y="1958"/>
                    <a:pt x="1329" y="1995"/>
                  </a:cubicBezTo>
                  <a:cubicBezTo>
                    <a:pt x="1329" y="2032"/>
                    <a:pt x="1358" y="2062"/>
                    <a:pt x="1395" y="2062"/>
                  </a:cubicBezTo>
                  <a:lnTo>
                    <a:pt x="1640" y="2062"/>
                  </a:lnTo>
                  <a:lnTo>
                    <a:pt x="1933" y="2062"/>
                  </a:lnTo>
                  <a:lnTo>
                    <a:pt x="2177" y="2062"/>
                  </a:lnTo>
                  <a:cubicBezTo>
                    <a:pt x="2214" y="2062"/>
                    <a:pt x="2244" y="2032"/>
                    <a:pt x="2244" y="1995"/>
                  </a:cubicBezTo>
                  <a:cubicBezTo>
                    <a:pt x="2244" y="1958"/>
                    <a:pt x="2214" y="1928"/>
                    <a:pt x="2177" y="1928"/>
                  </a:cubicBezTo>
                  <a:close/>
                  <a:moveTo>
                    <a:pt x="1065" y="253"/>
                  </a:moveTo>
                  <a:lnTo>
                    <a:pt x="909" y="253"/>
                  </a:lnTo>
                  <a:cubicBezTo>
                    <a:pt x="899" y="253"/>
                    <a:pt x="890" y="254"/>
                    <a:pt x="880" y="255"/>
                  </a:cubicBezTo>
                  <a:cubicBezTo>
                    <a:pt x="875" y="254"/>
                    <a:pt x="869" y="253"/>
                    <a:pt x="863" y="253"/>
                  </a:cubicBezTo>
                  <a:lnTo>
                    <a:pt x="201" y="253"/>
                  </a:lnTo>
                  <a:cubicBezTo>
                    <a:pt x="164" y="253"/>
                    <a:pt x="135" y="283"/>
                    <a:pt x="135" y="320"/>
                  </a:cubicBezTo>
                  <a:cubicBezTo>
                    <a:pt x="135" y="356"/>
                    <a:pt x="164" y="386"/>
                    <a:pt x="201" y="386"/>
                  </a:cubicBezTo>
                  <a:lnTo>
                    <a:pt x="735" y="386"/>
                  </a:lnTo>
                  <a:cubicBezTo>
                    <a:pt x="730" y="401"/>
                    <a:pt x="728" y="417"/>
                    <a:pt x="728" y="434"/>
                  </a:cubicBezTo>
                  <a:lnTo>
                    <a:pt x="728" y="558"/>
                  </a:lnTo>
                  <a:lnTo>
                    <a:pt x="201" y="558"/>
                  </a:lnTo>
                  <a:cubicBezTo>
                    <a:pt x="164" y="558"/>
                    <a:pt x="135" y="588"/>
                    <a:pt x="135" y="624"/>
                  </a:cubicBezTo>
                  <a:cubicBezTo>
                    <a:pt x="135" y="661"/>
                    <a:pt x="164" y="691"/>
                    <a:pt x="201" y="691"/>
                  </a:cubicBezTo>
                  <a:lnTo>
                    <a:pt x="728" y="691"/>
                  </a:lnTo>
                  <a:lnTo>
                    <a:pt x="728" y="863"/>
                  </a:lnTo>
                  <a:lnTo>
                    <a:pt x="201" y="863"/>
                  </a:lnTo>
                  <a:cubicBezTo>
                    <a:pt x="164" y="863"/>
                    <a:pt x="135" y="893"/>
                    <a:pt x="135" y="929"/>
                  </a:cubicBezTo>
                  <a:cubicBezTo>
                    <a:pt x="135" y="966"/>
                    <a:pt x="164" y="996"/>
                    <a:pt x="201" y="996"/>
                  </a:cubicBezTo>
                  <a:lnTo>
                    <a:pt x="728" y="996"/>
                  </a:lnTo>
                  <a:lnTo>
                    <a:pt x="728" y="1534"/>
                  </a:lnTo>
                  <a:cubicBezTo>
                    <a:pt x="728" y="1633"/>
                    <a:pt x="809" y="1715"/>
                    <a:pt x="909" y="1715"/>
                  </a:cubicBezTo>
                  <a:lnTo>
                    <a:pt x="1065" y="1715"/>
                  </a:lnTo>
                  <a:lnTo>
                    <a:pt x="1065" y="1995"/>
                  </a:lnTo>
                  <a:cubicBezTo>
                    <a:pt x="1065" y="2032"/>
                    <a:pt x="1035" y="2062"/>
                    <a:pt x="998" y="2062"/>
                  </a:cubicBezTo>
                  <a:lnTo>
                    <a:pt x="67" y="2062"/>
                  </a:lnTo>
                  <a:cubicBezTo>
                    <a:pt x="30" y="2062"/>
                    <a:pt x="0" y="2032"/>
                    <a:pt x="0" y="1995"/>
                  </a:cubicBezTo>
                  <a:lnTo>
                    <a:pt x="0" y="66"/>
                  </a:lnTo>
                  <a:cubicBezTo>
                    <a:pt x="0" y="29"/>
                    <a:pt x="30" y="0"/>
                    <a:pt x="67" y="0"/>
                  </a:cubicBezTo>
                  <a:lnTo>
                    <a:pt x="998" y="0"/>
                  </a:lnTo>
                  <a:cubicBezTo>
                    <a:pt x="1035" y="0"/>
                    <a:pt x="1065" y="29"/>
                    <a:pt x="1065" y="66"/>
                  </a:cubicBezTo>
                  <a:lnTo>
                    <a:pt x="1065" y="253"/>
                  </a:lnTo>
                  <a:close/>
                  <a:moveTo>
                    <a:pt x="430" y="1569"/>
                  </a:moveTo>
                  <a:cubicBezTo>
                    <a:pt x="430" y="1626"/>
                    <a:pt x="476" y="1672"/>
                    <a:pt x="532" y="1672"/>
                  </a:cubicBezTo>
                  <a:cubicBezTo>
                    <a:pt x="589" y="1672"/>
                    <a:pt x="635" y="1626"/>
                    <a:pt x="635" y="1569"/>
                  </a:cubicBezTo>
                  <a:cubicBezTo>
                    <a:pt x="635" y="1512"/>
                    <a:pt x="589" y="1466"/>
                    <a:pt x="532" y="1466"/>
                  </a:cubicBezTo>
                  <a:cubicBezTo>
                    <a:pt x="476" y="1466"/>
                    <a:pt x="430" y="1512"/>
                    <a:pt x="430" y="1569"/>
                  </a:cubicBezTo>
                  <a:close/>
                </a:path>
              </a:pathLst>
            </a:custGeom>
            <a:solidFill>
              <a:schemeClr val="accent1"/>
            </a:solidFill>
            <a:ln>
              <a:noFill/>
            </a:ln>
          </p:spPr>
          <p:txBody>
            <a:bodyPr/>
            <a:lstStyle/>
            <a:p>
              <a:endParaRPr lang="zh-CN" altLang="en-US"/>
            </a:p>
          </p:txBody>
        </p:sp>
        <p:sp>
          <p:nvSpPr>
            <p:cNvPr id="42" name="ïšļiḑé">
              <a:extLst>
                <a:ext uri="{FF2B5EF4-FFF2-40B4-BE49-F238E27FC236}">
                  <a16:creationId xmlns:a16="http://schemas.microsoft.com/office/drawing/2014/main" id="{520FABAD-ED55-4B2B-B64C-A473A67EA1ED}"/>
                </a:ext>
              </a:extLst>
            </p:cNvPr>
            <p:cNvSpPr/>
            <p:nvPr/>
          </p:nvSpPr>
          <p:spPr bwMode="auto">
            <a:xfrm>
              <a:off x="5566990" y="4829256"/>
              <a:ext cx="493722" cy="375040"/>
            </a:xfrm>
            <a:custGeom>
              <a:avLst/>
              <a:gdLst>
                <a:gd name="T0" fmla="*/ 2664 w 2711"/>
                <a:gd name="T1" fmla="*/ 1581 h 2062"/>
                <a:gd name="T2" fmla="*/ 909 w 2711"/>
                <a:gd name="T3" fmla="*/ 1581 h 2062"/>
                <a:gd name="T4" fmla="*/ 861 w 2711"/>
                <a:gd name="T5" fmla="*/ 1534 h 2062"/>
                <a:gd name="T6" fmla="*/ 861 w 2711"/>
                <a:gd name="T7" fmla="*/ 434 h 2062"/>
                <a:gd name="T8" fmla="*/ 909 w 2711"/>
                <a:gd name="T9" fmla="*/ 386 h 2062"/>
                <a:gd name="T10" fmla="*/ 2664 w 2711"/>
                <a:gd name="T11" fmla="*/ 386 h 2062"/>
                <a:gd name="T12" fmla="*/ 2711 w 2711"/>
                <a:gd name="T13" fmla="*/ 434 h 2062"/>
                <a:gd name="T14" fmla="*/ 2711 w 2711"/>
                <a:gd name="T15" fmla="*/ 1534 h 2062"/>
                <a:gd name="T16" fmla="*/ 2664 w 2711"/>
                <a:gd name="T17" fmla="*/ 1581 h 2062"/>
                <a:gd name="T18" fmla="*/ 2177 w 2711"/>
                <a:gd name="T19" fmla="*/ 1928 h 2062"/>
                <a:gd name="T20" fmla="*/ 2000 w 2711"/>
                <a:gd name="T21" fmla="*/ 1928 h 2062"/>
                <a:gd name="T22" fmla="*/ 2000 w 2711"/>
                <a:gd name="T23" fmla="*/ 1715 h 2062"/>
                <a:gd name="T24" fmla="*/ 1573 w 2711"/>
                <a:gd name="T25" fmla="*/ 1715 h 2062"/>
                <a:gd name="T26" fmla="*/ 1573 w 2711"/>
                <a:gd name="T27" fmla="*/ 1928 h 2062"/>
                <a:gd name="T28" fmla="*/ 1395 w 2711"/>
                <a:gd name="T29" fmla="*/ 1928 h 2062"/>
                <a:gd name="T30" fmla="*/ 1329 w 2711"/>
                <a:gd name="T31" fmla="*/ 1995 h 2062"/>
                <a:gd name="T32" fmla="*/ 1395 w 2711"/>
                <a:gd name="T33" fmla="*/ 2062 h 2062"/>
                <a:gd name="T34" fmla="*/ 1640 w 2711"/>
                <a:gd name="T35" fmla="*/ 2062 h 2062"/>
                <a:gd name="T36" fmla="*/ 1933 w 2711"/>
                <a:gd name="T37" fmla="*/ 2062 h 2062"/>
                <a:gd name="T38" fmla="*/ 2177 w 2711"/>
                <a:gd name="T39" fmla="*/ 2062 h 2062"/>
                <a:gd name="T40" fmla="*/ 2244 w 2711"/>
                <a:gd name="T41" fmla="*/ 1995 h 2062"/>
                <a:gd name="T42" fmla="*/ 2177 w 2711"/>
                <a:gd name="T43" fmla="*/ 1928 h 2062"/>
                <a:gd name="T44" fmla="*/ 1065 w 2711"/>
                <a:gd name="T45" fmla="*/ 253 h 2062"/>
                <a:gd name="T46" fmla="*/ 909 w 2711"/>
                <a:gd name="T47" fmla="*/ 253 h 2062"/>
                <a:gd name="T48" fmla="*/ 880 w 2711"/>
                <a:gd name="T49" fmla="*/ 255 h 2062"/>
                <a:gd name="T50" fmla="*/ 863 w 2711"/>
                <a:gd name="T51" fmla="*/ 253 h 2062"/>
                <a:gd name="T52" fmla="*/ 201 w 2711"/>
                <a:gd name="T53" fmla="*/ 253 h 2062"/>
                <a:gd name="T54" fmla="*/ 135 w 2711"/>
                <a:gd name="T55" fmla="*/ 320 h 2062"/>
                <a:gd name="T56" fmla="*/ 201 w 2711"/>
                <a:gd name="T57" fmla="*/ 386 h 2062"/>
                <a:gd name="T58" fmla="*/ 735 w 2711"/>
                <a:gd name="T59" fmla="*/ 386 h 2062"/>
                <a:gd name="T60" fmla="*/ 728 w 2711"/>
                <a:gd name="T61" fmla="*/ 434 h 2062"/>
                <a:gd name="T62" fmla="*/ 728 w 2711"/>
                <a:gd name="T63" fmla="*/ 558 h 2062"/>
                <a:gd name="T64" fmla="*/ 201 w 2711"/>
                <a:gd name="T65" fmla="*/ 558 h 2062"/>
                <a:gd name="T66" fmla="*/ 135 w 2711"/>
                <a:gd name="T67" fmla="*/ 624 h 2062"/>
                <a:gd name="T68" fmla="*/ 201 w 2711"/>
                <a:gd name="T69" fmla="*/ 691 h 2062"/>
                <a:gd name="T70" fmla="*/ 728 w 2711"/>
                <a:gd name="T71" fmla="*/ 691 h 2062"/>
                <a:gd name="T72" fmla="*/ 728 w 2711"/>
                <a:gd name="T73" fmla="*/ 863 h 2062"/>
                <a:gd name="T74" fmla="*/ 201 w 2711"/>
                <a:gd name="T75" fmla="*/ 863 h 2062"/>
                <a:gd name="T76" fmla="*/ 135 w 2711"/>
                <a:gd name="T77" fmla="*/ 929 h 2062"/>
                <a:gd name="T78" fmla="*/ 201 w 2711"/>
                <a:gd name="T79" fmla="*/ 996 h 2062"/>
                <a:gd name="T80" fmla="*/ 728 w 2711"/>
                <a:gd name="T81" fmla="*/ 996 h 2062"/>
                <a:gd name="T82" fmla="*/ 728 w 2711"/>
                <a:gd name="T83" fmla="*/ 1534 h 2062"/>
                <a:gd name="T84" fmla="*/ 909 w 2711"/>
                <a:gd name="T85" fmla="*/ 1715 h 2062"/>
                <a:gd name="T86" fmla="*/ 1065 w 2711"/>
                <a:gd name="T87" fmla="*/ 1715 h 2062"/>
                <a:gd name="T88" fmla="*/ 1065 w 2711"/>
                <a:gd name="T89" fmla="*/ 1995 h 2062"/>
                <a:gd name="T90" fmla="*/ 998 w 2711"/>
                <a:gd name="T91" fmla="*/ 2062 h 2062"/>
                <a:gd name="T92" fmla="*/ 67 w 2711"/>
                <a:gd name="T93" fmla="*/ 2062 h 2062"/>
                <a:gd name="T94" fmla="*/ 0 w 2711"/>
                <a:gd name="T95" fmla="*/ 1995 h 2062"/>
                <a:gd name="T96" fmla="*/ 0 w 2711"/>
                <a:gd name="T97" fmla="*/ 66 h 2062"/>
                <a:gd name="T98" fmla="*/ 67 w 2711"/>
                <a:gd name="T99" fmla="*/ 0 h 2062"/>
                <a:gd name="T100" fmla="*/ 998 w 2711"/>
                <a:gd name="T101" fmla="*/ 0 h 2062"/>
                <a:gd name="T102" fmla="*/ 1065 w 2711"/>
                <a:gd name="T103" fmla="*/ 66 h 2062"/>
                <a:gd name="T104" fmla="*/ 1065 w 2711"/>
                <a:gd name="T105" fmla="*/ 253 h 2062"/>
                <a:gd name="T106" fmla="*/ 430 w 2711"/>
                <a:gd name="T107" fmla="*/ 1569 h 2062"/>
                <a:gd name="T108" fmla="*/ 532 w 2711"/>
                <a:gd name="T109" fmla="*/ 1672 h 2062"/>
                <a:gd name="T110" fmla="*/ 635 w 2711"/>
                <a:gd name="T111" fmla="*/ 1569 h 2062"/>
                <a:gd name="T112" fmla="*/ 532 w 2711"/>
                <a:gd name="T113" fmla="*/ 1466 h 2062"/>
                <a:gd name="T114" fmla="*/ 430 w 2711"/>
                <a:gd name="T115" fmla="*/ 156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2062">
                  <a:moveTo>
                    <a:pt x="2664" y="1581"/>
                  </a:moveTo>
                  <a:lnTo>
                    <a:pt x="909" y="1581"/>
                  </a:lnTo>
                  <a:cubicBezTo>
                    <a:pt x="883" y="1581"/>
                    <a:pt x="861" y="1560"/>
                    <a:pt x="861" y="1534"/>
                  </a:cubicBezTo>
                  <a:lnTo>
                    <a:pt x="861" y="434"/>
                  </a:lnTo>
                  <a:cubicBezTo>
                    <a:pt x="861" y="407"/>
                    <a:pt x="883" y="386"/>
                    <a:pt x="909" y="386"/>
                  </a:cubicBezTo>
                  <a:lnTo>
                    <a:pt x="2664" y="386"/>
                  </a:lnTo>
                  <a:cubicBezTo>
                    <a:pt x="2690" y="386"/>
                    <a:pt x="2711" y="408"/>
                    <a:pt x="2711" y="434"/>
                  </a:cubicBezTo>
                  <a:lnTo>
                    <a:pt x="2711" y="1534"/>
                  </a:lnTo>
                  <a:cubicBezTo>
                    <a:pt x="2711" y="1560"/>
                    <a:pt x="2690" y="1581"/>
                    <a:pt x="2664" y="1581"/>
                  </a:cubicBezTo>
                  <a:close/>
                  <a:moveTo>
                    <a:pt x="2177" y="1928"/>
                  </a:moveTo>
                  <a:lnTo>
                    <a:pt x="2000" y="1928"/>
                  </a:lnTo>
                  <a:lnTo>
                    <a:pt x="2000" y="1715"/>
                  </a:lnTo>
                  <a:lnTo>
                    <a:pt x="1573" y="1715"/>
                  </a:lnTo>
                  <a:lnTo>
                    <a:pt x="1573" y="1928"/>
                  </a:lnTo>
                  <a:lnTo>
                    <a:pt x="1395" y="1928"/>
                  </a:lnTo>
                  <a:cubicBezTo>
                    <a:pt x="1358" y="1928"/>
                    <a:pt x="1329" y="1958"/>
                    <a:pt x="1329" y="1995"/>
                  </a:cubicBezTo>
                  <a:cubicBezTo>
                    <a:pt x="1329" y="2032"/>
                    <a:pt x="1358" y="2062"/>
                    <a:pt x="1395" y="2062"/>
                  </a:cubicBezTo>
                  <a:lnTo>
                    <a:pt x="1640" y="2062"/>
                  </a:lnTo>
                  <a:lnTo>
                    <a:pt x="1933" y="2062"/>
                  </a:lnTo>
                  <a:lnTo>
                    <a:pt x="2177" y="2062"/>
                  </a:lnTo>
                  <a:cubicBezTo>
                    <a:pt x="2214" y="2062"/>
                    <a:pt x="2244" y="2032"/>
                    <a:pt x="2244" y="1995"/>
                  </a:cubicBezTo>
                  <a:cubicBezTo>
                    <a:pt x="2244" y="1958"/>
                    <a:pt x="2214" y="1928"/>
                    <a:pt x="2177" y="1928"/>
                  </a:cubicBezTo>
                  <a:close/>
                  <a:moveTo>
                    <a:pt x="1065" y="253"/>
                  </a:moveTo>
                  <a:lnTo>
                    <a:pt x="909" y="253"/>
                  </a:lnTo>
                  <a:cubicBezTo>
                    <a:pt x="899" y="253"/>
                    <a:pt x="890" y="254"/>
                    <a:pt x="880" y="255"/>
                  </a:cubicBezTo>
                  <a:cubicBezTo>
                    <a:pt x="875" y="254"/>
                    <a:pt x="869" y="253"/>
                    <a:pt x="863" y="253"/>
                  </a:cubicBezTo>
                  <a:lnTo>
                    <a:pt x="201" y="253"/>
                  </a:lnTo>
                  <a:cubicBezTo>
                    <a:pt x="164" y="253"/>
                    <a:pt x="135" y="283"/>
                    <a:pt x="135" y="320"/>
                  </a:cubicBezTo>
                  <a:cubicBezTo>
                    <a:pt x="135" y="356"/>
                    <a:pt x="164" y="386"/>
                    <a:pt x="201" y="386"/>
                  </a:cubicBezTo>
                  <a:lnTo>
                    <a:pt x="735" y="386"/>
                  </a:lnTo>
                  <a:cubicBezTo>
                    <a:pt x="730" y="401"/>
                    <a:pt x="728" y="417"/>
                    <a:pt x="728" y="434"/>
                  </a:cubicBezTo>
                  <a:lnTo>
                    <a:pt x="728" y="558"/>
                  </a:lnTo>
                  <a:lnTo>
                    <a:pt x="201" y="558"/>
                  </a:lnTo>
                  <a:cubicBezTo>
                    <a:pt x="164" y="558"/>
                    <a:pt x="135" y="588"/>
                    <a:pt x="135" y="624"/>
                  </a:cubicBezTo>
                  <a:cubicBezTo>
                    <a:pt x="135" y="661"/>
                    <a:pt x="164" y="691"/>
                    <a:pt x="201" y="691"/>
                  </a:cubicBezTo>
                  <a:lnTo>
                    <a:pt x="728" y="691"/>
                  </a:lnTo>
                  <a:lnTo>
                    <a:pt x="728" y="863"/>
                  </a:lnTo>
                  <a:lnTo>
                    <a:pt x="201" y="863"/>
                  </a:lnTo>
                  <a:cubicBezTo>
                    <a:pt x="164" y="863"/>
                    <a:pt x="135" y="893"/>
                    <a:pt x="135" y="929"/>
                  </a:cubicBezTo>
                  <a:cubicBezTo>
                    <a:pt x="135" y="966"/>
                    <a:pt x="164" y="996"/>
                    <a:pt x="201" y="996"/>
                  </a:cubicBezTo>
                  <a:lnTo>
                    <a:pt x="728" y="996"/>
                  </a:lnTo>
                  <a:lnTo>
                    <a:pt x="728" y="1534"/>
                  </a:lnTo>
                  <a:cubicBezTo>
                    <a:pt x="728" y="1633"/>
                    <a:pt x="809" y="1715"/>
                    <a:pt x="909" y="1715"/>
                  </a:cubicBezTo>
                  <a:lnTo>
                    <a:pt x="1065" y="1715"/>
                  </a:lnTo>
                  <a:lnTo>
                    <a:pt x="1065" y="1995"/>
                  </a:lnTo>
                  <a:cubicBezTo>
                    <a:pt x="1065" y="2032"/>
                    <a:pt x="1035" y="2062"/>
                    <a:pt x="998" y="2062"/>
                  </a:cubicBezTo>
                  <a:lnTo>
                    <a:pt x="67" y="2062"/>
                  </a:lnTo>
                  <a:cubicBezTo>
                    <a:pt x="30" y="2062"/>
                    <a:pt x="0" y="2032"/>
                    <a:pt x="0" y="1995"/>
                  </a:cubicBezTo>
                  <a:lnTo>
                    <a:pt x="0" y="66"/>
                  </a:lnTo>
                  <a:cubicBezTo>
                    <a:pt x="0" y="29"/>
                    <a:pt x="30" y="0"/>
                    <a:pt x="67" y="0"/>
                  </a:cubicBezTo>
                  <a:lnTo>
                    <a:pt x="998" y="0"/>
                  </a:lnTo>
                  <a:cubicBezTo>
                    <a:pt x="1035" y="0"/>
                    <a:pt x="1065" y="29"/>
                    <a:pt x="1065" y="66"/>
                  </a:cubicBezTo>
                  <a:lnTo>
                    <a:pt x="1065" y="253"/>
                  </a:lnTo>
                  <a:close/>
                  <a:moveTo>
                    <a:pt x="430" y="1569"/>
                  </a:moveTo>
                  <a:cubicBezTo>
                    <a:pt x="430" y="1626"/>
                    <a:pt x="476" y="1672"/>
                    <a:pt x="532" y="1672"/>
                  </a:cubicBezTo>
                  <a:cubicBezTo>
                    <a:pt x="589" y="1672"/>
                    <a:pt x="635" y="1626"/>
                    <a:pt x="635" y="1569"/>
                  </a:cubicBezTo>
                  <a:cubicBezTo>
                    <a:pt x="635" y="1512"/>
                    <a:pt x="589" y="1466"/>
                    <a:pt x="532" y="1466"/>
                  </a:cubicBezTo>
                  <a:cubicBezTo>
                    <a:pt x="476" y="1466"/>
                    <a:pt x="430" y="1512"/>
                    <a:pt x="430" y="1569"/>
                  </a:cubicBezTo>
                  <a:close/>
                </a:path>
              </a:pathLst>
            </a:custGeom>
            <a:solidFill>
              <a:schemeClr val="accent1"/>
            </a:solidFill>
            <a:ln>
              <a:noFill/>
            </a:ln>
          </p:spPr>
          <p:txBody>
            <a:bodyPr/>
            <a:lstStyle/>
            <a:p>
              <a:endParaRPr lang="zh-CN" altLang="en-US"/>
            </a:p>
          </p:txBody>
        </p:sp>
        <p:sp>
          <p:nvSpPr>
            <p:cNvPr id="43" name="ísḷiḑè">
              <a:extLst>
                <a:ext uri="{FF2B5EF4-FFF2-40B4-BE49-F238E27FC236}">
                  <a16:creationId xmlns:a16="http://schemas.microsoft.com/office/drawing/2014/main" id="{F9919E8D-3529-4B01-BAA0-D42F176E5E61}"/>
                </a:ext>
              </a:extLst>
            </p:cNvPr>
            <p:cNvSpPr/>
            <p:nvPr/>
          </p:nvSpPr>
          <p:spPr bwMode="auto">
            <a:xfrm>
              <a:off x="4747773" y="2867328"/>
              <a:ext cx="493722" cy="375040"/>
            </a:xfrm>
            <a:custGeom>
              <a:avLst/>
              <a:gdLst>
                <a:gd name="T0" fmla="*/ 2664 w 2711"/>
                <a:gd name="T1" fmla="*/ 1581 h 2062"/>
                <a:gd name="T2" fmla="*/ 909 w 2711"/>
                <a:gd name="T3" fmla="*/ 1581 h 2062"/>
                <a:gd name="T4" fmla="*/ 861 w 2711"/>
                <a:gd name="T5" fmla="*/ 1534 h 2062"/>
                <a:gd name="T6" fmla="*/ 861 w 2711"/>
                <a:gd name="T7" fmla="*/ 434 h 2062"/>
                <a:gd name="T8" fmla="*/ 909 w 2711"/>
                <a:gd name="T9" fmla="*/ 386 h 2062"/>
                <a:gd name="T10" fmla="*/ 2664 w 2711"/>
                <a:gd name="T11" fmla="*/ 386 h 2062"/>
                <a:gd name="T12" fmla="*/ 2711 w 2711"/>
                <a:gd name="T13" fmla="*/ 434 h 2062"/>
                <a:gd name="T14" fmla="*/ 2711 w 2711"/>
                <a:gd name="T15" fmla="*/ 1534 h 2062"/>
                <a:gd name="T16" fmla="*/ 2664 w 2711"/>
                <a:gd name="T17" fmla="*/ 1581 h 2062"/>
                <a:gd name="T18" fmla="*/ 2177 w 2711"/>
                <a:gd name="T19" fmla="*/ 1928 h 2062"/>
                <a:gd name="T20" fmla="*/ 2000 w 2711"/>
                <a:gd name="T21" fmla="*/ 1928 h 2062"/>
                <a:gd name="T22" fmla="*/ 2000 w 2711"/>
                <a:gd name="T23" fmla="*/ 1715 h 2062"/>
                <a:gd name="T24" fmla="*/ 1573 w 2711"/>
                <a:gd name="T25" fmla="*/ 1715 h 2062"/>
                <a:gd name="T26" fmla="*/ 1573 w 2711"/>
                <a:gd name="T27" fmla="*/ 1928 h 2062"/>
                <a:gd name="T28" fmla="*/ 1395 w 2711"/>
                <a:gd name="T29" fmla="*/ 1928 h 2062"/>
                <a:gd name="T30" fmla="*/ 1329 w 2711"/>
                <a:gd name="T31" fmla="*/ 1995 h 2062"/>
                <a:gd name="T32" fmla="*/ 1395 w 2711"/>
                <a:gd name="T33" fmla="*/ 2062 h 2062"/>
                <a:gd name="T34" fmla="*/ 1640 w 2711"/>
                <a:gd name="T35" fmla="*/ 2062 h 2062"/>
                <a:gd name="T36" fmla="*/ 1933 w 2711"/>
                <a:gd name="T37" fmla="*/ 2062 h 2062"/>
                <a:gd name="T38" fmla="*/ 2177 w 2711"/>
                <a:gd name="T39" fmla="*/ 2062 h 2062"/>
                <a:gd name="T40" fmla="*/ 2244 w 2711"/>
                <a:gd name="T41" fmla="*/ 1995 h 2062"/>
                <a:gd name="T42" fmla="*/ 2177 w 2711"/>
                <a:gd name="T43" fmla="*/ 1928 h 2062"/>
                <a:gd name="T44" fmla="*/ 1065 w 2711"/>
                <a:gd name="T45" fmla="*/ 253 h 2062"/>
                <a:gd name="T46" fmla="*/ 909 w 2711"/>
                <a:gd name="T47" fmla="*/ 253 h 2062"/>
                <a:gd name="T48" fmla="*/ 880 w 2711"/>
                <a:gd name="T49" fmla="*/ 255 h 2062"/>
                <a:gd name="T50" fmla="*/ 863 w 2711"/>
                <a:gd name="T51" fmla="*/ 253 h 2062"/>
                <a:gd name="T52" fmla="*/ 201 w 2711"/>
                <a:gd name="T53" fmla="*/ 253 h 2062"/>
                <a:gd name="T54" fmla="*/ 135 w 2711"/>
                <a:gd name="T55" fmla="*/ 320 h 2062"/>
                <a:gd name="T56" fmla="*/ 201 w 2711"/>
                <a:gd name="T57" fmla="*/ 386 h 2062"/>
                <a:gd name="T58" fmla="*/ 735 w 2711"/>
                <a:gd name="T59" fmla="*/ 386 h 2062"/>
                <a:gd name="T60" fmla="*/ 728 w 2711"/>
                <a:gd name="T61" fmla="*/ 434 h 2062"/>
                <a:gd name="T62" fmla="*/ 728 w 2711"/>
                <a:gd name="T63" fmla="*/ 558 h 2062"/>
                <a:gd name="T64" fmla="*/ 201 w 2711"/>
                <a:gd name="T65" fmla="*/ 558 h 2062"/>
                <a:gd name="T66" fmla="*/ 135 w 2711"/>
                <a:gd name="T67" fmla="*/ 624 h 2062"/>
                <a:gd name="T68" fmla="*/ 201 w 2711"/>
                <a:gd name="T69" fmla="*/ 691 h 2062"/>
                <a:gd name="T70" fmla="*/ 728 w 2711"/>
                <a:gd name="T71" fmla="*/ 691 h 2062"/>
                <a:gd name="T72" fmla="*/ 728 w 2711"/>
                <a:gd name="T73" fmla="*/ 863 h 2062"/>
                <a:gd name="T74" fmla="*/ 201 w 2711"/>
                <a:gd name="T75" fmla="*/ 863 h 2062"/>
                <a:gd name="T76" fmla="*/ 135 w 2711"/>
                <a:gd name="T77" fmla="*/ 929 h 2062"/>
                <a:gd name="T78" fmla="*/ 201 w 2711"/>
                <a:gd name="T79" fmla="*/ 996 h 2062"/>
                <a:gd name="T80" fmla="*/ 728 w 2711"/>
                <a:gd name="T81" fmla="*/ 996 h 2062"/>
                <a:gd name="T82" fmla="*/ 728 w 2711"/>
                <a:gd name="T83" fmla="*/ 1534 h 2062"/>
                <a:gd name="T84" fmla="*/ 909 w 2711"/>
                <a:gd name="T85" fmla="*/ 1715 h 2062"/>
                <a:gd name="T86" fmla="*/ 1065 w 2711"/>
                <a:gd name="T87" fmla="*/ 1715 h 2062"/>
                <a:gd name="T88" fmla="*/ 1065 w 2711"/>
                <a:gd name="T89" fmla="*/ 1995 h 2062"/>
                <a:gd name="T90" fmla="*/ 998 w 2711"/>
                <a:gd name="T91" fmla="*/ 2062 h 2062"/>
                <a:gd name="T92" fmla="*/ 67 w 2711"/>
                <a:gd name="T93" fmla="*/ 2062 h 2062"/>
                <a:gd name="T94" fmla="*/ 0 w 2711"/>
                <a:gd name="T95" fmla="*/ 1995 h 2062"/>
                <a:gd name="T96" fmla="*/ 0 w 2711"/>
                <a:gd name="T97" fmla="*/ 66 h 2062"/>
                <a:gd name="T98" fmla="*/ 67 w 2711"/>
                <a:gd name="T99" fmla="*/ 0 h 2062"/>
                <a:gd name="T100" fmla="*/ 998 w 2711"/>
                <a:gd name="T101" fmla="*/ 0 h 2062"/>
                <a:gd name="T102" fmla="*/ 1065 w 2711"/>
                <a:gd name="T103" fmla="*/ 66 h 2062"/>
                <a:gd name="T104" fmla="*/ 1065 w 2711"/>
                <a:gd name="T105" fmla="*/ 253 h 2062"/>
                <a:gd name="T106" fmla="*/ 430 w 2711"/>
                <a:gd name="T107" fmla="*/ 1569 h 2062"/>
                <a:gd name="T108" fmla="*/ 532 w 2711"/>
                <a:gd name="T109" fmla="*/ 1672 h 2062"/>
                <a:gd name="T110" fmla="*/ 635 w 2711"/>
                <a:gd name="T111" fmla="*/ 1569 h 2062"/>
                <a:gd name="T112" fmla="*/ 532 w 2711"/>
                <a:gd name="T113" fmla="*/ 1466 h 2062"/>
                <a:gd name="T114" fmla="*/ 430 w 2711"/>
                <a:gd name="T115" fmla="*/ 156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2062">
                  <a:moveTo>
                    <a:pt x="2664" y="1581"/>
                  </a:moveTo>
                  <a:lnTo>
                    <a:pt x="909" y="1581"/>
                  </a:lnTo>
                  <a:cubicBezTo>
                    <a:pt x="883" y="1581"/>
                    <a:pt x="861" y="1560"/>
                    <a:pt x="861" y="1534"/>
                  </a:cubicBezTo>
                  <a:lnTo>
                    <a:pt x="861" y="434"/>
                  </a:lnTo>
                  <a:cubicBezTo>
                    <a:pt x="861" y="407"/>
                    <a:pt x="883" y="386"/>
                    <a:pt x="909" y="386"/>
                  </a:cubicBezTo>
                  <a:lnTo>
                    <a:pt x="2664" y="386"/>
                  </a:lnTo>
                  <a:cubicBezTo>
                    <a:pt x="2690" y="386"/>
                    <a:pt x="2711" y="408"/>
                    <a:pt x="2711" y="434"/>
                  </a:cubicBezTo>
                  <a:lnTo>
                    <a:pt x="2711" y="1534"/>
                  </a:lnTo>
                  <a:cubicBezTo>
                    <a:pt x="2711" y="1560"/>
                    <a:pt x="2690" y="1581"/>
                    <a:pt x="2664" y="1581"/>
                  </a:cubicBezTo>
                  <a:close/>
                  <a:moveTo>
                    <a:pt x="2177" y="1928"/>
                  </a:moveTo>
                  <a:lnTo>
                    <a:pt x="2000" y="1928"/>
                  </a:lnTo>
                  <a:lnTo>
                    <a:pt x="2000" y="1715"/>
                  </a:lnTo>
                  <a:lnTo>
                    <a:pt x="1573" y="1715"/>
                  </a:lnTo>
                  <a:lnTo>
                    <a:pt x="1573" y="1928"/>
                  </a:lnTo>
                  <a:lnTo>
                    <a:pt x="1395" y="1928"/>
                  </a:lnTo>
                  <a:cubicBezTo>
                    <a:pt x="1358" y="1928"/>
                    <a:pt x="1329" y="1958"/>
                    <a:pt x="1329" y="1995"/>
                  </a:cubicBezTo>
                  <a:cubicBezTo>
                    <a:pt x="1329" y="2032"/>
                    <a:pt x="1358" y="2062"/>
                    <a:pt x="1395" y="2062"/>
                  </a:cubicBezTo>
                  <a:lnTo>
                    <a:pt x="1640" y="2062"/>
                  </a:lnTo>
                  <a:lnTo>
                    <a:pt x="1933" y="2062"/>
                  </a:lnTo>
                  <a:lnTo>
                    <a:pt x="2177" y="2062"/>
                  </a:lnTo>
                  <a:cubicBezTo>
                    <a:pt x="2214" y="2062"/>
                    <a:pt x="2244" y="2032"/>
                    <a:pt x="2244" y="1995"/>
                  </a:cubicBezTo>
                  <a:cubicBezTo>
                    <a:pt x="2244" y="1958"/>
                    <a:pt x="2214" y="1928"/>
                    <a:pt x="2177" y="1928"/>
                  </a:cubicBezTo>
                  <a:close/>
                  <a:moveTo>
                    <a:pt x="1065" y="253"/>
                  </a:moveTo>
                  <a:lnTo>
                    <a:pt x="909" y="253"/>
                  </a:lnTo>
                  <a:cubicBezTo>
                    <a:pt x="899" y="253"/>
                    <a:pt x="890" y="254"/>
                    <a:pt x="880" y="255"/>
                  </a:cubicBezTo>
                  <a:cubicBezTo>
                    <a:pt x="875" y="254"/>
                    <a:pt x="869" y="253"/>
                    <a:pt x="863" y="253"/>
                  </a:cubicBezTo>
                  <a:lnTo>
                    <a:pt x="201" y="253"/>
                  </a:lnTo>
                  <a:cubicBezTo>
                    <a:pt x="164" y="253"/>
                    <a:pt x="135" y="283"/>
                    <a:pt x="135" y="320"/>
                  </a:cubicBezTo>
                  <a:cubicBezTo>
                    <a:pt x="135" y="356"/>
                    <a:pt x="164" y="386"/>
                    <a:pt x="201" y="386"/>
                  </a:cubicBezTo>
                  <a:lnTo>
                    <a:pt x="735" y="386"/>
                  </a:lnTo>
                  <a:cubicBezTo>
                    <a:pt x="730" y="401"/>
                    <a:pt x="728" y="417"/>
                    <a:pt x="728" y="434"/>
                  </a:cubicBezTo>
                  <a:lnTo>
                    <a:pt x="728" y="558"/>
                  </a:lnTo>
                  <a:lnTo>
                    <a:pt x="201" y="558"/>
                  </a:lnTo>
                  <a:cubicBezTo>
                    <a:pt x="164" y="558"/>
                    <a:pt x="135" y="588"/>
                    <a:pt x="135" y="624"/>
                  </a:cubicBezTo>
                  <a:cubicBezTo>
                    <a:pt x="135" y="661"/>
                    <a:pt x="164" y="691"/>
                    <a:pt x="201" y="691"/>
                  </a:cubicBezTo>
                  <a:lnTo>
                    <a:pt x="728" y="691"/>
                  </a:lnTo>
                  <a:lnTo>
                    <a:pt x="728" y="863"/>
                  </a:lnTo>
                  <a:lnTo>
                    <a:pt x="201" y="863"/>
                  </a:lnTo>
                  <a:cubicBezTo>
                    <a:pt x="164" y="863"/>
                    <a:pt x="135" y="893"/>
                    <a:pt x="135" y="929"/>
                  </a:cubicBezTo>
                  <a:cubicBezTo>
                    <a:pt x="135" y="966"/>
                    <a:pt x="164" y="996"/>
                    <a:pt x="201" y="996"/>
                  </a:cubicBezTo>
                  <a:lnTo>
                    <a:pt x="728" y="996"/>
                  </a:lnTo>
                  <a:lnTo>
                    <a:pt x="728" y="1534"/>
                  </a:lnTo>
                  <a:cubicBezTo>
                    <a:pt x="728" y="1633"/>
                    <a:pt x="809" y="1715"/>
                    <a:pt x="909" y="1715"/>
                  </a:cubicBezTo>
                  <a:lnTo>
                    <a:pt x="1065" y="1715"/>
                  </a:lnTo>
                  <a:lnTo>
                    <a:pt x="1065" y="1995"/>
                  </a:lnTo>
                  <a:cubicBezTo>
                    <a:pt x="1065" y="2032"/>
                    <a:pt x="1035" y="2062"/>
                    <a:pt x="998" y="2062"/>
                  </a:cubicBezTo>
                  <a:lnTo>
                    <a:pt x="67" y="2062"/>
                  </a:lnTo>
                  <a:cubicBezTo>
                    <a:pt x="30" y="2062"/>
                    <a:pt x="0" y="2032"/>
                    <a:pt x="0" y="1995"/>
                  </a:cubicBezTo>
                  <a:lnTo>
                    <a:pt x="0" y="66"/>
                  </a:lnTo>
                  <a:cubicBezTo>
                    <a:pt x="0" y="29"/>
                    <a:pt x="30" y="0"/>
                    <a:pt x="67" y="0"/>
                  </a:cubicBezTo>
                  <a:lnTo>
                    <a:pt x="998" y="0"/>
                  </a:lnTo>
                  <a:cubicBezTo>
                    <a:pt x="1035" y="0"/>
                    <a:pt x="1065" y="29"/>
                    <a:pt x="1065" y="66"/>
                  </a:cubicBezTo>
                  <a:lnTo>
                    <a:pt x="1065" y="253"/>
                  </a:lnTo>
                  <a:close/>
                  <a:moveTo>
                    <a:pt x="430" y="1569"/>
                  </a:moveTo>
                  <a:cubicBezTo>
                    <a:pt x="430" y="1626"/>
                    <a:pt x="476" y="1672"/>
                    <a:pt x="532" y="1672"/>
                  </a:cubicBezTo>
                  <a:cubicBezTo>
                    <a:pt x="589" y="1672"/>
                    <a:pt x="635" y="1626"/>
                    <a:pt x="635" y="1569"/>
                  </a:cubicBezTo>
                  <a:cubicBezTo>
                    <a:pt x="635" y="1512"/>
                    <a:pt x="589" y="1466"/>
                    <a:pt x="532" y="1466"/>
                  </a:cubicBezTo>
                  <a:cubicBezTo>
                    <a:pt x="476" y="1466"/>
                    <a:pt x="430" y="1512"/>
                    <a:pt x="430" y="1569"/>
                  </a:cubicBezTo>
                  <a:close/>
                </a:path>
              </a:pathLst>
            </a:custGeom>
            <a:solidFill>
              <a:schemeClr val="accent1"/>
            </a:solidFill>
            <a:ln>
              <a:noFill/>
            </a:ln>
          </p:spPr>
          <p:txBody>
            <a:bodyPr/>
            <a:lstStyle/>
            <a:p>
              <a:endParaRPr lang="zh-CN" altLang="en-US"/>
            </a:p>
          </p:txBody>
        </p:sp>
        <p:sp>
          <p:nvSpPr>
            <p:cNvPr id="44" name="isḻiďè">
              <a:extLst>
                <a:ext uri="{FF2B5EF4-FFF2-40B4-BE49-F238E27FC236}">
                  <a16:creationId xmlns:a16="http://schemas.microsoft.com/office/drawing/2014/main" id="{7C3462C3-0F6B-42F5-A07D-DDE5C5D19B1F}"/>
                </a:ext>
              </a:extLst>
            </p:cNvPr>
            <p:cNvSpPr/>
            <p:nvPr/>
          </p:nvSpPr>
          <p:spPr bwMode="auto">
            <a:xfrm>
              <a:off x="7479412" y="3918856"/>
              <a:ext cx="493722" cy="375040"/>
            </a:xfrm>
            <a:custGeom>
              <a:avLst/>
              <a:gdLst>
                <a:gd name="T0" fmla="*/ 2664 w 2711"/>
                <a:gd name="T1" fmla="*/ 1581 h 2062"/>
                <a:gd name="T2" fmla="*/ 909 w 2711"/>
                <a:gd name="T3" fmla="*/ 1581 h 2062"/>
                <a:gd name="T4" fmla="*/ 861 w 2711"/>
                <a:gd name="T5" fmla="*/ 1534 h 2062"/>
                <a:gd name="T6" fmla="*/ 861 w 2711"/>
                <a:gd name="T7" fmla="*/ 434 h 2062"/>
                <a:gd name="T8" fmla="*/ 909 w 2711"/>
                <a:gd name="T9" fmla="*/ 386 h 2062"/>
                <a:gd name="T10" fmla="*/ 2664 w 2711"/>
                <a:gd name="T11" fmla="*/ 386 h 2062"/>
                <a:gd name="T12" fmla="*/ 2711 w 2711"/>
                <a:gd name="T13" fmla="*/ 434 h 2062"/>
                <a:gd name="T14" fmla="*/ 2711 w 2711"/>
                <a:gd name="T15" fmla="*/ 1534 h 2062"/>
                <a:gd name="T16" fmla="*/ 2664 w 2711"/>
                <a:gd name="T17" fmla="*/ 1581 h 2062"/>
                <a:gd name="T18" fmla="*/ 2177 w 2711"/>
                <a:gd name="T19" fmla="*/ 1928 h 2062"/>
                <a:gd name="T20" fmla="*/ 2000 w 2711"/>
                <a:gd name="T21" fmla="*/ 1928 h 2062"/>
                <a:gd name="T22" fmla="*/ 2000 w 2711"/>
                <a:gd name="T23" fmla="*/ 1715 h 2062"/>
                <a:gd name="T24" fmla="*/ 1573 w 2711"/>
                <a:gd name="T25" fmla="*/ 1715 h 2062"/>
                <a:gd name="T26" fmla="*/ 1573 w 2711"/>
                <a:gd name="T27" fmla="*/ 1928 h 2062"/>
                <a:gd name="T28" fmla="*/ 1395 w 2711"/>
                <a:gd name="T29" fmla="*/ 1928 h 2062"/>
                <a:gd name="T30" fmla="*/ 1329 w 2711"/>
                <a:gd name="T31" fmla="*/ 1995 h 2062"/>
                <a:gd name="T32" fmla="*/ 1395 w 2711"/>
                <a:gd name="T33" fmla="*/ 2062 h 2062"/>
                <a:gd name="T34" fmla="*/ 1640 w 2711"/>
                <a:gd name="T35" fmla="*/ 2062 h 2062"/>
                <a:gd name="T36" fmla="*/ 1933 w 2711"/>
                <a:gd name="T37" fmla="*/ 2062 h 2062"/>
                <a:gd name="T38" fmla="*/ 2177 w 2711"/>
                <a:gd name="T39" fmla="*/ 2062 h 2062"/>
                <a:gd name="T40" fmla="*/ 2244 w 2711"/>
                <a:gd name="T41" fmla="*/ 1995 h 2062"/>
                <a:gd name="T42" fmla="*/ 2177 w 2711"/>
                <a:gd name="T43" fmla="*/ 1928 h 2062"/>
                <a:gd name="T44" fmla="*/ 1065 w 2711"/>
                <a:gd name="T45" fmla="*/ 253 h 2062"/>
                <a:gd name="T46" fmla="*/ 909 w 2711"/>
                <a:gd name="T47" fmla="*/ 253 h 2062"/>
                <a:gd name="T48" fmla="*/ 880 w 2711"/>
                <a:gd name="T49" fmla="*/ 255 h 2062"/>
                <a:gd name="T50" fmla="*/ 863 w 2711"/>
                <a:gd name="T51" fmla="*/ 253 h 2062"/>
                <a:gd name="T52" fmla="*/ 201 w 2711"/>
                <a:gd name="T53" fmla="*/ 253 h 2062"/>
                <a:gd name="T54" fmla="*/ 135 w 2711"/>
                <a:gd name="T55" fmla="*/ 320 h 2062"/>
                <a:gd name="T56" fmla="*/ 201 w 2711"/>
                <a:gd name="T57" fmla="*/ 386 h 2062"/>
                <a:gd name="T58" fmla="*/ 735 w 2711"/>
                <a:gd name="T59" fmla="*/ 386 h 2062"/>
                <a:gd name="T60" fmla="*/ 728 w 2711"/>
                <a:gd name="T61" fmla="*/ 434 h 2062"/>
                <a:gd name="T62" fmla="*/ 728 w 2711"/>
                <a:gd name="T63" fmla="*/ 558 h 2062"/>
                <a:gd name="T64" fmla="*/ 201 w 2711"/>
                <a:gd name="T65" fmla="*/ 558 h 2062"/>
                <a:gd name="T66" fmla="*/ 135 w 2711"/>
                <a:gd name="T67" fmla="*/ 624 h 2062"/>
                <a:gd name="T68" fmla="*/ 201 w 2711"/>
                <a:gd name="T69" fmla="*/ 691 h 2062"/>
                <a:gd name="T70" fmla="*/ 728 w 2711"/>
                <a:gd name="T71" fmla="*/ 691 h 2062"/>
                <a:gd name="T72" fmla="*/ 728 w 2711"/>
                <a:gd name="T73" fmla="*/ 863 h 2062"/>
                <a:gd name="T74" fmla="*/ 201 w 2711"/>
                <a:gd name="T75" fmla="*/ 863 h 2062"/>
                <a:gd name="T76" fmla="*/ 135 w 2711"/>
                <a:gd name="T77" fmla="*/ 929 h 2062"/>
                <a:gd name="T78" fmla="*/ 201 w 2711"/>
                <a:gd name="T79" fmla="*/ 996 h 2062"/>
                <a:gd name="T80" fmla="*/ 728 w 2711"/>
                <a:gd name="T81" fmla="*/ 996 h 2062"/>
                <a:gd name="T82" fmla="*/ 728 w 2711"/>
                <a:gd name="T83" fmla="*/ 1534 h 2062"/>
                <a:gd name="T84" fmla="*/ 909 w 2711"/>
                <a:gd name="T85" fmla="*/ 1715 h 2062"/>
                <a:gd name="T86" fmla="*/ 1065 w 2711"/>
                <a:gd name="T87" fmla="*/ 1715 h 2062"/>
                <a:gd name="T88" fmla="*/ 1065 w 2711"/>
                <a:gd name="T89" fmla="*/ 1995 h 2062"/>
                <a:gd name="T90" fmla="*/ 998 w 2711"/>
                <a:gd name="T91" fmla="*/ 2062 h 2062"/>
                <a:gd name="T92" fmla="*/ 67 w 2711"/>
                <a:gd name="T93" fmla="*/ 2062 h 2062"/>
                <a:gd name="T94" fmla="*/ 0 w 2711"/>
                <a:gd name="T95" fmla="*/ 1995 h 2062"/>
                <a:gd name="T96" fmla="*/ 0 w 2711"/>
                <a:gd name="T97" fmla="*/ 66 h 2062"/>
                <a:gd name="T98" fmla="*/ 67 w 2711"/>
                <a:gd name="T99" fmla="*/ 0 h 2062"/>
                <a:gd name="T100" fmla="*/ 998 w 2711"/>
                <a:gd name="T101" fmla="*/ 0 h 2062"/>
                <a:gd name="T102" fmla="*/ 1065 w 2711"/>
                <a:gd name="T103" fmla="*/ 66 h 2062"/>
                <a:gd name="T104" fmla="*/ 1065 w 2711"/>
                <a:gd name="T105" fmla="*/ 253 h 2062"/>
                <a:gd name="T106" fmla="*/ 430 w 2711"/>
                <a:gd name="T107" fmla="*/ 1569 h 2062"/>
                <a:gd name="T108" fmla="*/ 532 w 2711"/>
                <a:gd name="T109" fmla="*/ 1672 h 2062"/>
                <a:gd name="T110" fmla="*/ 635 w 2711"/>
                <a:gd name="T111" fmla="*/ 1569 h 2062"/>
                <a:gd name="T112" fmla="*/ 532 w 2711"/>
                <a:gd name="T113" fmla="*/ 1466 h 2062"/>
                <a:gd name="T114" fmla="*/ 430 w 2711"/>
                <a:gd name="T115" fmla="*/ 156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11" h="2062">
                  <a:moveTo>
                    <a:pt x="2664" y="1581"/>
                  </a:moveTo>
                  <a:lnTo>
                    <a:pt x="909" y="1581"/>
                  </a:lnTo>
                  <a:cubicBezTo>
                    <a:pt x="883" y="1581"/>
                    <a:pt x="861" y="1560"/>
                    <a:pt x="861" y="1534"/>
                  </a:cubicBezTo>
                  <a:lnTo>
                    <a:pt x="861" y="434"/>
                  </a:lnTo>
                  <a:cubicBezTo>
                    <a:pt x="861" y="407"/>
                    <a:pt x="883" y="386"/>
                    <a:pt x="909" y="386"/>
                  </a:cubicBezTo>
                  <a:lnTo>
                    <a:pt x="2664" y="386"/>
                  </a:lnTo>
                  <a:cubicBezTo>
                    <a:pt x="2690" y="386"/>
                    <a:pt x="2711" y="408"/>
                    <a:pt x="2711" y="434"/>
                  </a:cubicBezTo>
                  <a:lnTo>
                    <a:pt x="2711" y="1534"/>
                  </a:lnTo>
                  <a:cubicBezTo>
                    <a:pt x="2711" y="1560"/>
                    <a:pt x="2690" y="1581"/>
                    <a:pt x="2664" y="1581"/>
                  </a:cubicBezTo>
                  <a:close/>
                  <a:moveTo>
                    <a:pt x="2177" y="1928"/>
                  </a:moveTo>
                  <a:lnTo>
                    <a:pt x="2000" y="1928"/>
                  </a:lnTo>
                  <a:lnTo>
                    <a:pt x="2000" y="1715"/>
                  </a:lnTo>
                  <a:lnTo>
                    <a:pt x="1573" y="1715"/>
                  </a:lnTo>
                  <a:lnTo>
                    <a:pt x="1573" y="1928"/>
                  </a:lnTo>
                  <a:lnTo>
                    <a:pt x="1395" y="1928"/>
                  </a:lnTo>
                  <a:cubicBezTo>
                    <a:pt x="1358" y="1928"/>
                    <a:pt x="1329" y="1958"/>
                    <a:pt x="1329" y="1995"/>
                  </a:cubicBezTo>
                  <a:cubicBezTo>
                    <a:pt x="1329" y="2032"/>
                    <a:pt x="1358" y="2062"/>
                    <a:pt x="1395" y="2062"/>
                  </a:cubicBezTo>
                  <a:lnTo>
                    <a:pt x="1640" y="2062"/>
                  </a:lnTo>
                  <a:lnTo>
                    <a:pt x="1933" y="2062"/>
                  </a:lnTo>
                  <a:lnTo>
                    <a:pt x="2177" y="2062"/>
                  </a:lnTo>
                  <a:cubicBezTo>
                    <a:pt x="2214" y="2062"/>
                    <a:pt x="2244" y="2032"/>
                    <a:pt x="2244" y="1995"/>
                  </a:cubicBezTo>
                  <a:cubicBezTo>
                    <a:pt x="2244" y="1958"/>
                    <a:pt x="2214" y="1928"/>
                    <a:pt x="2177" y="1928"/>
                  </a:cubicBezTo>
                  <a:close/>
                  <a:moveTo>
                    <a:pt x="1065" y="253"/>
                  </a:moveTo>
                  <a:lnTo>
                    <a:pt x="909" y="253"/>
                  </a:lnTo>
                  <a:cubicBezTo>
                    <a:pt x="899" y="253"/>
                    <a:pt x="890" y="254"/>
                    <a:pt x="880" y="255"/>
                  </a:cubicBezTo>
                  <a:cubicBezTo>
                    <a:pt x="875" y="254"/>
                    <a:pt x="869" y="253"/>
                    <a:pt x="863" y="253"/>
                  </a:cubicBezTo>
                  <a:lnTo>
                    <a:pt x="201" y="253"/>
                  </a:lnTo>
                  <a:cubicBezTo>
                    <a:pt x="164" y="253"/>
                    <a:pt x="135" y="283"/>
                    <a:pt x="135" y="320"/>
                  </a:cubicBezTo>
                  <a:cubicBezTo>
                    <a:pt x="135" y="356"/>
                    <a:pt x="164" y="386"/>
                    <a:pt x="201" y="386"/>
                  </a:cubicBezTo>
                  <a:lnTo>
                    <a:pt x="735" y="386"/>
                  </a:lnTo>
                  <a:cubicBezTo>
                    <a:pt x="730" y="401"/>
                    <a:pt x="728" y="417"/>
                    <a:pt x="728" y="434"/>
                  </a:cubicBezTo>
                  <a:lnTo>
                    <a:pt x="728" y="558"/>
                  </a:lnTo>
                  <a:lnTo>
                    <a:pt x="201" y="558"/>
                  </a:lnTo>
                  <a:cubicBezTo>
                    <a:pt x="164" y="558"/>
                    <a:pt x="135" y="588"/>
                    <a:pt x="135" y="624"/>
                  </a:cubicBezTo>
                  <a:cubicBezTo>
                    <a:pt x="135" y="661"/>
                    <a:pt x="164" y="691"/>
                    <a:pt x="201" y="691"/>
                  </a:cubicBezTo>
                  <a:lnTo>
                    <a:pt x="728" y="691"/>
                  </a:lnTo>
                  <a:lnTo>
                    <a:pt x="728" y="863"/>
                  </a:lnTo>
                  <a:lnTo>
                    <a:pt x="201" y="863"/>
                  </a:lnTo>
                  <a:cubicBezTo>
                    <a:pt x="164" y="863"/>
                    <a:pt x="135" y="893"/>
                    <a:pt x="135" y="929"/>
                  </a:cubicBezTo>
                  <a:cubicBezTo>
                    <a:pt x="135" y="966"/>
                    <a:pt x="164" y="996"/>
                    <a:pt x="201" y="996"/>
                  </a:cubicBezTo>
                  <a:lnTo>
                    <a:pt x="728" y="996"/>
                  </a:lnTo>
                  <a:lnTo>
                    <a:pt x="728" y="1534"/>
                  </a:lnTo>
                  <a:cubicBezTo>
                    <a:pt x="728" y="1633"/>
                    <a:pt x="809" y="1715"/>
                    <a:pt x="909" y="1715"/>
                  </a:cubicBezTo>
                  <a:lnTo>
                    <a:pt x="1065" y="1715"/>
                  </a:lnTo>
                  <a:lnTo>
                    <a:pt x="1065" y="1995"/>
                  </a:lnTo>
                  <a:cubicBezTo>
                    <a:pt x="1065" y="2032"/>
                    <a:pt x="1035" y="2062"/>
                    <a:pt x="998" y="2062"/>
                  </a:cubicBezTo>
                  <a:lnTo>
                    <a:pt x="67" y="2062"/>
                  </a:lnTo>
                  <a:cubicBezTo>
                    <a:pt x="30" y="2062"/>
                    <a:pt x="0" y="2032"/>
                    <a:pt x="0" y="1995"/>
                  </a:cubicBezTo>
                  <a:lnTo>
                    <a:pt x="0" y="66"/>
                  </a:lnTo>
                  <a:cubicBezTo>
                    <a:pt x="0" y="29"/>
                    <a:pt x="30" y="0"/>
                    <a:pt x="67" y="0"/>
                  </a:cubicBezTo>
                  <a:lnTo>
                    <a:pt x="998" y="0"/>
                  </a:lnTo>
                  <a:cubicBezTo>
                    <a:pt x="1035" y="0"/>
                    <a:pt x="1065" y="29"/>
                    <a:pt x="1065" y="66"/>
                  </a:cubicBezTo>
                  <a:lnTo>
                    <a:pt x="1065" y="253"/>
                  </a:lnTo>
                  <a:close/>
                  <a:moveTo>
                    <a:pt x="430" y="1569"/>
                  </a:moveTo>
                  <a:cubicBezTo>
                    <a:pt x="430" y="1626"/>
                    <a:pt x="476" y="1672"/>
                    <a:pt x="532" y="1672"/>
                  </a:cubicBezTo>
                  <a:cubicBezTo>
                    <a:pt x="589" y="1672"/>
                    <a:pt x="635" y="1626"/>
                    <a:pt x="635" y="1569"/>
                  </a:cubicBezTo>
                  <a:cubicBezTo>
                    <a:pt x="635" y="1512"/>
                    <a:pt x="589" y="1466"/>
                    <a:pt x="532" y="1466"/>
                  </a:cubicBezTo>
                  <a:cubicBezTo>
                    <a:pt x="476" y="1466"/>
                    <a:pt x="430" y="1512"/>
                    <a:pt x="430" y="1569"/>
                  </a:cubicBezTo>
                  <a:close/>
                </a:path>
              </a:pathLst>
            </a:custGeom>
            <a:solidFill>
              <a:schemeClr val="accent1"/>
            </a:solidFill>
            <a:ln>
              <a:noFill/>
            </a:ln>
          </p:spPr>
          <p:txBody>
            <a:bodyPr/>
            <a:lstStyle/>
            <a:p>
              <a:endParaRPr lang="zh-CN" altLang="en-US"/>
            </a:p>
          </p:txBody>
        </p:sp>
      </p:grpSp>
    </p:spTree>
    <p:extLst>
      <p:ext uri="{BB962C8B-B14F-4D97-AF65-F5344CB8AC3E}">
        <p14:creationId xmlns:p14="http://schemas.microsoft.com/office/powerpoint/2010/main" val="3153135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圆角矩形 4"/>
          <p:cNvSpPr/>
          <p:nvPr/>
        </p:nvSpPr>
        <p:spPr>
          <a:xfrm>
            <a:off x="5529408" y="296518"/>
            <a:ext cx="3395050" cy="1240325"/>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6" name="圆角矩形 5"/>
          <p:cNvSpPr/>
          <p:nvPr/>
        </p:nvSpPr>
        <p:spPr>
          <a:xfrm>
            <a:off x="5891546" y="753718"/>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latin typeface="微软雅黑"/>
              <a:ea typeface="微软雅黑"/>
              <a:sym typeface="微软雅黑"/>
            </a:endParaRPr>
          </a:p>
        </p:txBody>
      </p:sp>
      <p:sp>
        <p:nvSpPr>
          <p:cNvPr id="7" name="TextBox 6"/>
          <p:cNvSpPr txBox="1"/>
          <p:nvPr/>
        </p:nvSpPr>
        <p:spPr>
          <a:xfrm>
            <a:off x="6697307" y="384386"/>
            <a:ext cx="860078" cy="369332"/>
          </a:xfrm>
          <a:prstGeom prst="rect">
            <a:avLst/>
          </a:prstGeom>
          <a:noFill/>
        </p:spPr>
        <p:txBody>
          <a:bodyPr wrap="square" rtlCol="0">
            <a:spAutoFit/>
          </a:bodyPr>
          <a:lstStyle/>
          <a:p>
            <a:r>
              <a:rPr lang="en-US" altLang="zh-CN" dirty="0">
                <a:latin typeface="微软雅黑"/>
                <a:ea typeface="微软雅黑"/>
                <a:sym typeface="微软雅黑"/>
              </a:rPr>
              <a:t>client</a:t>
            </a:r>
            <a:endParaRPr lang="zh-CN" altLang="en-US" dirty="0">
              <a:latin typeface="微软雅黑"/>
              <a:ea typeface="微软雅黑"/>
              <a:sym typeface="微软雅黑"/>
            </a:endParaRPr>
          </a:p>
        </p:txBody>
      </p:sp>
      <p:sp>
        <p:nvSpPr>
          <p:cNvPr id="8" name="圆角矩形 7"/>
          <p:cNvSpPr/>
          <p:nvPr/>
        </p:nvSpPr>
        <p:spPr>
          <a:xfrm>
            <a:off x="7408003" y="753718"/>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latin typeface="微软雅黑"/>
              <a:ea typeface="微软雅黑"/>
              <a:sym typeface="微软雅黑"/>
            </a:endParaRPr>
          </a:p>
        </p:txBody>
      </p:sp>
      <p:sp>
        <p:nvSpPr>
          <p:cNvPr id="9" name="圆角矩形 8"/>
          <p:cNvSpPr/>
          <p:nvPr/>
        </p:nvSpPr>
        <p:spPr>
          <a:xfrm>
            <a:off x="3481815" y="1853486"/>
            <a:ext cx="8511766" cy="4700258"/>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10" name="圆角矩形 9"/>
          <p:cNvSpPr/>
          <p:nvPr/>
        </p:nvSpPr>
        <p:spPr>
          <a:xfrm>
            <a:off x="4999782" y="2351424"/>
            <a:ext cx="3395050" cy="1240325"/>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12" name="圆角矩形 11"/>
          <p:cNvSpPr/>
          <p:nvPr/>
        </p:nvSpPr>
        <p:spPr>
          <a:xfrm>
            <a:off x="9850930" y="2733932"/>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微软雅黑"/>
                <a:ea typeface="微软雅黑"/>
                <a:sym typeface="微软雅黑"/>
              </a:rPr>
              <a:t>GTM</a:t>
            </a:r>
            <a:endParaRPr lang="zh-CN" altLang="en-US" dirty="0">
              <a:solidFill>
                <a:schemeClr val="tx1"/>
              </a:solidFill>
              <a:latin typeface="微软雅黑"/>
              <a:ea typeface="微软雅黑"/>
              <a:sym typeface="微软雅黑"/>
            </a:endParaRPr>
          </a:p>
        </p:txBody>
      </p:sp>
      <p:sp>
        <p:nvSpPr>
          <p:cNvPr id="13" name="圆角矩形 12"/>
          <p:cNvSpPr/>
          <p:nvPr/>
        </p:nvSpPr>
        <p:spPr>
          <a:xfrm>
            <a:off x="5416239" y="2709827"/>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solidFill>
              <a:latin typeface="微软雅黑"/>
              <a:ea typeface="微软雅黑"/>
              <a:sym typeface="微软雅黑"/>
            </a:endParaRPr>
          </a:p>
        </p:txBody>
      </p:sp>
      <p:sp>
        <p:nvSpPr>
          <p:cNvPr id="14" name="圆角矩形 13"/>
          <p:cNvSpPr/>
          <p:nvPr/>
        </p:nvSpPr>
        <p:spPr>
          <a:xfrm>
            <a:off x="7177141" y="2734003"/>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latin typeface="微软雅黑"/>
              <a:ea typeface="微软雅黑"/>
              <a:sym typeface="微软雅黑"/>
            </a:endParaRPr>
          </a:p>
        </p:txBody>
      </p:sp>
      <p:sp>
        <p:nvSpPr>
          <p:cNvPr id="15" name="TextBox 14"/>
          <p:cNvSpPr txBox="1"/>
          <p:nvPr/>
        </p:nvSpPr>
        <p:spPr>
          <a:xfrm>
            <a:off x="3871116" y="1874381"/>
            <a:ext cx="1848415" cy="369332"/>
          </a:xfrm>
          <a:prstGeom prst="rect">
            <a:avLst/>
          </a:prstGeom>
          <a:noFill/>
        </p:spPr>
        <p:txBody>
          <a:bodyPr wrap="square" rtlCol="0">
            <a:spAutoFit/>
          </a:bodyPr>
          <a:lstStyle/>
          <a:p>
            <a:r>
              <a:rPr lang="en-US" altLang="zh-CN" dirty="0">
                <a:latin typeface="微软雅黑"/>
                <a:ea typeface="微软雅黑"/>
                <a:sym typeface="微软雅黑"/>
              </a:rPr>
              <a:t>TDSQL3.0</a:t>
            </a:r>
            <a:endParaRPr lang="zh-CN" altLang="en-US" dirty="0">
              <a:latin typeface="微软雅黑"/>
              <a:ea typeface="微软雅黑"/>
              <a:sym typeface="微软雅黑"/>
            </a:endParaRPr>
          </a:p>
        </p:txBody>
      </p:sp>
      <p:sp>
        <p:nvSpPr>
          <p:cNvPr id="16" name="TextBox 15"/>
          <p:cNvSpPr txBox="1"/>
          <p:nvPr/>
        </p:nvSpPr>
        <p:spPr>
          <a:xfrm>
            <a:off x="6034895" y="2369545"/>
            <a:ext cx="1848415" cy="369332"/>
          </a:xfrm>
          <a:prstGeom prst="rect">
            <a:avLst/>
          </a:prstGeom>
          <a:noFill/>
        </p:spPr>
        <p:txBody>
          <a:bodyPr wrap="square" rtlCol="0">
            <a:spAutoFit/>
          </a:bodyPr>
          <a:lstStyle/>
          <a:p>
            <a:r>
              <a:rPr lang="en-US" altLang="zh-CN" dirty="0" err="1">
                <a:latin typeface="微软雅黑"/>
                <a:ea typeface="微软雅黑"/>
                <a:sym typeface="微软雅黑"/>
              </a:rPr>
              <a:t>SQLEngine</a:t>
            </a:r>
            <a:endParaRPr lang="zh-CN" altLang="en-US" dirty="0">
              <a:latin typeface="微软雅黑"/>
              <a:ea typeface="微软雅黑"/>
              <a:sym typeface="微软雅黑"/>
            </a:endParaRPr>
          </a:p>
        </p:txBody>
      </p:sp>
      <p:cxnSp>
        <p:nvCxnSpPr>
          <p:cNvPr id="18" name="直接箭头连接符 17"/>
          <p:cNvCxnSpPr>
            <a:stCxn id="12" idx="1"/>
            <a:endCxn id="10" idx="3"/>
          </p:cNvCxnSpPr>
          <p:nvPr/>
        </p:nvCxnSpPr>
        <p:spPr>
          <a:xfrm flipH="1">
            <a:off x="8394832" y="2971586"/>
            <a:ext cx="145609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78514" y="2709827"/>
            <a:ext cx="1080377" cy="307777"/>
          </a:xfrm>
          <a:prstGeom prst="rect">
            <a:avLst/>
          </a:prstGeom>
          <a:noFill/>
        </p:spPr>
        <p:txBody>
          <a:bodyPr wrap="square" rtlCol="0">
            <a:spAutoFit/>
          </a:bodyPr>
          <a:lstStyle/>
          <a:p>
            <a:r>
              <a:rPr lang="en-US" altLang="zh-CN" sz="1400" dirty="0">
                <a:latin typeface="微软雅黑"/>
                <a:ea typeface="微软雅黑"/>
                <a:sym typeface="微软雅黑"/>
              </a:rPr>
              <a:t>Control</a:t>
            </a:r>
            <a:endParaRPr lang="zh-CN" altLang="en-US" dirty="0">
              <a:latin typeface="微软雅黑"/>
              <a:ea typeface="微软雅黑"/>
              <a:sym typeface="微软雅黑"/>
            </a:endParaRPr>
          </a:p>
        </p:txBody>
      </p:sp>
      <p:cxnSp>
        <p:nvCxnSpPr>
          <p:cNvPr id="20" name="直接箭头连接符 19"/>
          <p:cNvCxnSpPr/>
          <p:nvPr/>
        </p:nvCxnSpPr>
        <p:spPr>
          <a:xfrm>
            <a:off x="6697307" y="3550293"/>
            <a:ext cx="0" cy="653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3972212" y="4203615"/>
            <a:ext cx="6829331" cy="2141900"/>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24" name="圆角矩形 23"/>
          <p:cNvSpPr/>
          <p:nvPr/>
        </p:nvSpPr>
        <p:spPr>
          <a:xfrm>
            <a:off x="4465625" y="4346998"/>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P0</a:t>
            </a:r>
            <a:endParaRPr lang="zh-CN" altLang="en-US" sz="1400" dirty="0">
              <a:solidFill>
                <a:schemeClr val="tx1"/>
              </a:solidFill>
              <a:latin typeface="微软雅黑"/>
              <a:ea typeface="微软雅黑"/>
              <a:sym typeface="微软雅黑"/>
            </a:endParaRPr>
          </a:p>
        </p:txBody>
      </p:sp>
      <p:sp>
        <p:nvSpPr>
          <p:cNvPr id="49" name="圆角矩形 48"/>
          <p:cNvSpPr/>
          <p:nvPr/>
        </p:nvSpPr>
        <p:spPr>
          <a:xfrm>
            <a:off x="4465624" y="473705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PB1</a:t>
            </a:r>
            <a:endParaRPr lang="zh-CN" altLang="en-US" sz="1400" dirty="0">
              <a:solidFill>
                <a:schemeClr val="tx1"/>
              </a:solidFill>
              <a:latin typeface="微软雅黑"/>
              <a:ea typeface="微软雅黑"/>
              <a:sym typeface="微软雅黑"/>
            </a:endParaRPr>
          </a:p>
        </p:txBody>
      </p:sp>
      <p:sp>
        <p:nvSpPr>
          <p:cNvPr id="50" name="圆角矩形 49"/>
          <p:cNvSpPr/>
          <p:nvPr/>
        </p:nvSpPr>
        <p:spPr>
          <a:xfrm>
            <a:off x="4465623" y="5155738"/>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PA2</a:t>
            </a:r>
            <a:endParaRPr lang="zh-CN" altLang="en-US" sz="1400" dirty="0">
              <a:solidFill>
                <a:schemeClr val="tx1"/>
              </a:solidFill>
              <a:latin typeface="微软雅黑"/>
              <a:ea typeface="微软雅黑"/>
              <a:sym typeface="微软雅黑"/>
            </a:endParaRPr>
          </a:p>
        </p:txBody>
      </p:sp>
      <p:sp>
        <p:nvSpPr>
          <p:cNvPr id="51" name="圆角矩形 50"/>
          <p:cNvSpPr/>
          <p:nvPr/>
        </p:nvSpPr>
        <p:spPr>
          <a:xfrm>
            <a:off x="4465622" y="554579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P3</a:t>
            </a:r>
            <a:endParaRPr lang="zh-CN" altLang="en-US" sz="1400" dirty="0">
              <a:solidFill>
                <a:schemeClr val="tx1"/>
              </a:solidFill>
              <a:latin typeface="微软雅黑"/>
              <a:ea typeface="微软雅黑"/>
              <a:sym typeface="微软雅黑"/>
            </a:endParaRPr>
          </a:p>
        </p:txBody>
      </p:sp>
      <p:sp>
        <p:nvSpPr>
          <p:cNvPr id="52" name="圆角矩形 51"/>
          <p:cNvSpPr/>
          <p:nvPr/>
        </p:nvSpPr>
        <p:spPr>
          <a:xfrm>
            <a:off x="4476188" y="6006009"/>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P4</a:t>
            </a:r>
            <a:endParaRPr lang="zh-CN" altLang="en-US" sz="1400" dirty="0">
              <a:solidFill>
                <a:schemeClr val="tx1"/>
              </a:solidFill>
              <a:latin typeface="微软雅黑"/>
              <a:ea typeface="微软雅黑"/>
              <a:sym typeface="微软雅黑"/>
            </a:endParaRPr>
          </a:p>
        </p:txBody>
      </p:sp>
      <p:sp>
        <p:nvSpPr>
          <p:cNvPr id="54" name="TextBox 53"/>
          <p:cNvSpPr txBox="1"/>
          <p:nvPr/>
        </p:nvSpPr>
        <p:spPr>
          <a:xfrm>
            <a:off x="6697307" y="3723065"/>
            <a:ext cx="3061584" cy="307777"/>
          </a:xfrm>
          <a:prstGeom prst="rect">
            <a:avLst/>
          </a:prstGeom>
          <a:noFill/>
        </p:spPr>
        <p:txBody>
          <a:bodyPr wrap="square" rtlCol="0">
            <a:spAutoFit/>
          </a:bodyPr>
          <a:lstStyle/>
          <a:p>
            <a:r>
              <a:rPr lang="en-US" altLang="zh-CN" sz="1400" dirty="0">
                <a:latin typeface="微软雅黑"/>
                <a:ea typeface="微软雅黑"/>
                <a:sym typeface="微软雅黑"/>
              </a:rPr>
              <a:t>Range </a:t>
            </a:r>
            <a:r>
              <a:rPr lang="en-US" altLang="zh-CN" sz="1400" strike="sngStrike" dirty="0">
                <a:latin typeface="微软雅黑"/>
                <a:ea typeface="微软雅黑"/>
                <a:sym typeface="微软雅黑"/>
              </a:rPr>
              <a:t>hash</a:t>
            </a:r>
            <a:endParaRPr lang="zh-CN" altLang="en-US" sz="1400" strike="sngStrike" dirty="0">
              <a:latin typeface="微软雅黑"/>
              <a:ea typeface="微软雅黑"/>
              <a:sym typeface="微软雅黑"/>
            </a:endParaRPr>
          </a:p>
        </p:txBody>
      </p:sp>
      <p:sp>
        <p:nvSpPr>
          <p:cNvPr id="56" name="圆角矩形 55"/>
          <p:cNvSpPr/>
          <p:nvPr/>
        </p:nvSpPr>
        <p:spPr>
          <a:xfrm>
            <a:off x="5865898" y="438057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P0</a:t>
            </a:r>
            <a:endParaRPr lang="zh-CN" altLang="en-US" sz="1400" dirty="0">
              <a:solidFill>
                <a:schemeClr val="tx1"/>
              </a:solidFill>
              <a:latin typeface="微软雅黑"/>
              <a:ea typeface="微软雅黑"/>
              <a:sym typeface="微软雅黑"/>
            </a:endParaRPr>
          </a:p>
        </p:txBody>
      </p:sp>
      <p:sp>
        <p:nvSpPr>
          <p:cNvPr id="57" name="圆角矩形 56"/>
          <p:cNvSpPr/>
          <p:nvPr/>
        </p:nvSpPr>
        <p:spPr>
          <a:xfrm>
            <a:off x="5865897" y="4770625"/>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P1</a:t>
            </a:r>
            <a:endParaRPr lang="zh-CN" altLang="en-US" sz="1400" dirty="0">
              <a:solidFill>
                <a:schemeClr val="tx1"/>
              </a:solidFill>
              <a:latin typeface="微软雅黑"/>
              <a:ea typeface="微软雅黑"/>
              <a:sym typeface="微软雅黑"/>
            </a:endParaRPr>
          </a:p>
        </p:txBody>
      </p:sp>
      <p:sp>
        <p:nvSpPr>
          <p:cNvPr id="58" name="圆角矩形 57"/>
          <p:cNvSpPr/>
          <p:nvPr/>
        </p:nvSpPr>
        <p:spPr>
          <a:xfrm>
            <a:off x="5865896" y="518931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PB2</a:t>
            </a:r>
            <a:endParaRPr lang="zh-CN" altLang="en-US" sz="1400" dirty="0">
              <a:solidFill>
                <a:schemeClr val="tx1"/>
              </a:solidFill>
              <a:latin typeface="微软雅黑"/>
              <a:ea typeface="微软雅黑"/>
              <a:sym typeface="微软雅黑"/>
            </a:endParaRPr>
          </a:p>
        </p:txBody>
      </p:sp>
      <p:sp>
        <p:nvSpPr>
          <p:cNvPr id="59" name="圆角矩形 58"/>
          <p:cNvSpPr/>
          <p:nvPr/>
        </p:nvSpPr>
        <p:spPr>
          <a:xfrm>
            <a:off x="5865895" y="5579365"/>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PA3</a:t>
            </a:r>
            <a:endParaRPr lang="zh-CN" altLang="en-US" sz="1400" dirty="0">
              <a:solidFill>
                <a:schemeClr val="tx1"/>
              </a:solidFill>
              <a:latin typeface="微软雅黑"/>
              <a:ea typeface="微软雅黑"/>
              <a:sym typeface="微软雅黑"/>
            </a:endParaRPr>
          </a:p>
        </p:txBody>
      </p:sp>
      <p:sp>
        <p:nvSpPr>
          <p:cNvPr id="60" name="圆角矩形 59"/>
          <p:cNvSpPr/>
          <p:nvPr/>
        </p:nvSpPr>
        <p:spPr>
          <a:xfrm>
            <a:off x="5876461" y="603958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P4</a:t>
            </a:r>
            <a:endParaRPr lang="zh-CN" altLang="en-US" sz="1400" dirty="0">
              <a:solidFill>
                <a:schemeClr val="tx1"/>
              </a:solidFill>
              <a:latin typeface="微软雅黑"/>
              <a:ea typeface="微软雅黑"/>
              <a:sym typeface="微软雅黑"/>
            </a:endParaRPr>
          </a:p>
        </p:txBody>
      </p:sp>
      <p:sp>
        <p:nvSpPr>
          <p:cNvPr id="61" name="圆角矩形 60"/>
          <p:cNvSpPr/>
          <p:nvPr/>
        </p:nvSpPr>
        <p:spPr>
          <a:xfrm>
            <a:off x="7127349" y="437872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P0</a:t>
            </a:r>
            <a:endParaRPr lang="zh-CN" altLang="en-US" sz="1400" dirty="0">
              <a:solidFill>
                <a:schemeClr val="tx1"/>
              </a:solidFill>
              <a:latin typeface="微软雅黑"/>
              <a:ea typeface="微软雅黑"/>
              <a:sym typeface="微软雅黑"/>
            </a:endParaRPr>
          </a:p>
        </p:txBody>
      </p:sp>
      <p:sp>
        <p:nvSpPr>
          <p:cNvPr id="62" name="圆角矩形 61"/>
          <p:cNvSpPr/>
          <p:nvPr/>
        </p:nvSpPr>
        <p:spPr>
          <a:xfrm>
            <a:off x="7127348" y="476877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P1</a:t>
            </a:r>
            <a:endParaRPr lang="zh-CN" altLang="en-US" sz="1400" dirty="0">
              <a:solidFill>
                <a:schemeClr val="tx1"/>
              </a:solidFill>
              <a:latin typeface="微软雅黑"/>
              <a:ea typeface="微软雅黑"/>
              <a:sym typeface="微软雅黑"/>
            </a:endParaRPr>
          </a:p>
        </p:txBody>
      </p:sp>
      <p:sp>
        <p:nvSpPr>
          <p:cNvPr id="63" name="圆角矩形 62"/>
          <p:cNvSpPr/>
          <p:nvPr/>
        </p:nvSpPr>
        <p:spPr>
          <a:xfrm>
            <a:off x="7127347" y="5187461"/>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P2</a:t>
            </a:r>
            <a:endParaRPr lang="zh-CN" altLang="en-US" sz="1400" dirty="0">
              <a:solidFill>
                <a:schemeClr val="tx1"/>
              </a:solidFill>
              <a:latin typeface="微软雅黑"/>
              <a:ea typeface="微软雅黑"/>
              <a:sym typeface="微软雅黑"/>
            </a:endParaRPr>
          </a:p>
        </p:txBody>
      </p:sp>
      <p:sp>
        <p:nvSpPr>
          <p:cNvPr id="64" name="圆角矩形 63"/>
          <p:cNvSpPr/>
          <p:nvPr/>
        </p:nvSpPr>
        <p:spPr>
          <a:xfrm>
            <a:off x="7127346" y="557751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PB3</a:t>
            </a:r>
            <a:endParaRPr lang="zh-CN" altLang="en-US" sz="1400" dirty="0">
              <a:solidFill>
                <a:schemeClr val="tx1"/>
              </a:solidFill>
              <a:latin typeface="微软雅黑"/>
              <a:ea typeface="微软雅黑"/>
              <a:sym typeface="微软雅黑"/>
            </a:endParaRPr>
          </a:p>
        </p:txBody>
      </p:sp>
      <p:sp>
        <p:nvSpPr>
          <p:cNvPr id="65" name="圆角矩形 64"/>
          <p:cNvSpPr/>
          <p:nvPr/>
        </p:nvSpPr>
        <p:spPr>
          <a:xfrm>
            <a:off x="7137912" y="6037732"/>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PA4</a:t>
            </a:r>
            <a:endParaRPr lang="zh-CN" altLang="en-US" sz="1400" dirty="0">
              <a:solidFill>
                <a:schemeClr val="tx1"/>
              </a:solidFill>
              <a:latin typeface="微软雅黑"/>
              <a:ea typeface="微软雅黑"/>
              <a:sym typeface="微软雅黑"/>
            </a:endParaRPr>
          </a:p>
        </p:txBody>
      </p:sp>
      <p:sp>
        <p:nvSpPr>
          <p:cNvPr id="66" name="圆角矩形 65"/>
          <p:cNvSpPr/>
          <p:nvPr/>
        </p:nvSpPr>
        <p:spPr>
          <a:xfrm>
            <a:off x="8358617" y="4380571"/>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PA0</a:t>
            </a:r>
            <a:endParaRPr lang="zh-CN" altLang="en-US" sz="1400" dirty="0">
              <a:solidFill>
                <a:schemeClr val="tx1"/>
              </a:solidFill>
              <a:latin typeface="微软雅黑"/>
              <a:ea typeface="微软雅黑"/>
              <a:sym typeface="微软雅黑"/>
            </a:endParaRPr>
          </a:p>
        </p:txBody>
      </p:sp>
      <p:sp>
        <p:nvSpPr>
          <p:cNvPr id="67" name="圆角矩形 66"/>
          <p:cNvSpPr/>
          <p:nvPr/>
        </p:nvSpPr>
        <p:spPr>
          <a:xfrm>
            <a:off x="8358616" y="477062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P1</a:t>
            </a:r>
            <a:endParaRPr lang="zh-CN" altLang="en-US" sz="1400" dirty="0">
              <a:solidFill>
                <a:schemeClr val="tx1"/>
              </a:solidFill>
              <a:latin typeface="微软雅黑"/>
              <a:ea typeface="微软雅黑"/>
              <a:sym typeface="微软雅黑"/>
            </a:endParaRPr>
          </a:p>
        </p:txBody>
      </p:sp>
      <p:sp>
        <p:nvSpPr>
          <p:cNvPr id="68" name="圆角矩形 67"/>
          <p:cNvSpPr/>
          <p:nvPr/>
        </p:nvSpPr>
        <p:spPr>
          <a:xfrm>
            <a:off x="8358615" y="518931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P2</a:t>
            </a:r>
            <a:endParaRPr lang="zh-CN" altLang="en-US" sz="1400" dirty="0">
              <a:solidFill>
                <a:schemeClr val="tx1"/>
              </a:solidFill>
              <a:latin typeface="微软雅黑"/>
              <a:ea typeface="微软雅黑"/>
              <a:sym typeface="微软雅黑"/>
            </a:endParaRPr>
          </a:p>
        </p:txBody>
      </p:sp>
      <p:sp>
        <p:nvSpPr>
          <p:cNvPr id="69" name="圆角矩形 68"/>
          <p:cNvSpPr/>
          <p:nvPr/>
        </p:nvSpPr>
        <p:spPr>
          <a:xfrm>
            <a:off x="8358614" y="5579365"/>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P3</a:t>
            </a:r>
            <a:endParaRPr lang="zh-CN" altLang="en-US" sz="1400" dirty="0">
              <a:solidFill>
                <a:schemeClr val="tx1"/>
              </a:solidFill>
              <a:latin typeface="微软雅黑"/>
              <a:ea typeface="微软雅黑"/>
              <a:sym typeface="微软雅黑"/>
            </a:endParaRPr>
          </a:p>
        </p:txBody>
      </p:sp>
      <p:sp>
        <p:nvSpPr>
          <p:cNvPr id="70" name="圆角矩形 69"/>
          <p:cNvSpPr/>
          <p:nvPr/>
        </p:nvSpPr>
        <p:spPr>
          <a:xfrm>
            <a:off x="8369180" y="603958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PB4</a:t>
            </a:r>
            <a:endParaRPr lang="zh-CN" altLang="en-US" sz="1400" dirty="0">
              <a:solidFill>
                <a:schemeClr val="tx1"/>
              </a:solidFill>
              <a:latin typeface="微软雅黑"/>
              <a:ea typeface="微软雅黑"/>
              <a:sym typeface="微软雅黑"/>
            </a:endParaRPr>
          </a:p>
        </p:txBody>
      </p:sp>
      <p:sp>
        <p:nvSpPr>
          <p:cNvPr id="71" name="圆角矩形 70"/>
          <p:cNvSpPr/>
          <p:nvPr/>
        </p:nvSpPr>
        <p:spPr>
          <a:xfrm>
            <a:off x="9531795" y="437872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PB0</a:t>
            </a:r>
            <a:endParaRPr lang="zh-CN" altLang="en-US" sz="1400" dirty="0">
              <a:solidFill>
                <a:schemeClr val="tx1"/>
              </a:solidFill>
              <a:latin typeface="微软雅黑"/>
              <a:ea typeface="微软雅黑"/>
              <a:sym typeface="微软雅黑"/>
            </a:endParaRPr>
          </a:p>
        </p:txBody>
      </p:sp>
      <p:sp>
        <p:nvSpPr>
          <p:cNvPr id="72" name="圆角矩形 71"/>
          <p:cNvSpPr/>
          <p:nvPr/>
        </p:nvSpPr>
        <p:spPr>
          <a:xfrm>
            <a:off x="9531794" y="4768775"/>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PA1</a:t>
            </a:r>
            <a:endParaRPr lang="zh-CN" altLang="en-US" sz="1400" dirty="0">
              <a:solidFill>
                <a:schemeClr val="tx1"/>
              </a:solidFill>
              <a:latin typeface="微软雅黑"/>
              <a:ea typeface="微软雅黑"/>
              <a:sym typeface="微软雅黑"/>
            </a:endParaRPr>
          </a:p>
        </p:txBody>
      </p:sp>
      <p:sp>
        <p:nvSpPr>
          <p:cNvPr id="73" name="圆角矩形 72"/>
          <p:cNvSpPr/>
          <p:nvPr/>
        </p:nvSpPr>
        <p:spPr>
          <a:xfrm>
            <a:off x="9531793" y="518746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P2</a:t>
            </a:r>
            <a:endParaRPr lang="zh-CN" altLang="en-US" sz="1400" dirty="0">
              <a:solidFill>
                <a:schemeClr val="tx1"/>
              </a:solidFill>
              <a:latin typeface="微软雅黑"/>
              <a:ea typeface="微软雅黑"/>
              <a:sym typeface="微软雅黑"/>
            </a:endParaRPr>
          </a:p>
        </p:txBody>
      </p:sp>
      <p:sp>
        <p:nvSpPr>
          <p:cNvPr id="74" name="圆角矩形 73"/>
          <p:cNvSpPr/>
          <p:nvPr/>
        </p:nvSpPr>
        <p:spPr>
          <a:xfrm>
            <a:off x="9531792" y="557751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P3</a:t>
            </a:r>
            <a:endParaRPr lang="zh-CN" altLang="en-US" sz="1400" dirty="0">
              <a:solidFill>
                <a:schemeClr val="tx1"/>
              </a:solidFill>
              <a:latin typeface="微软雅黑"/>
              <a:ea typeface="微软雅黑"/>
              <a:sym typeface="微软雅黑"/>
            </a:endParaRPr>
          </a:p>
        </p:txBody>
      </p:sp>
      <p:sp>
        <p:nvSpPr>
          <p:cNvPr id="75" name="圆角矩形 74"/>
          <p:cNvSpPr/>
          <p:nvPr/>
        </p:nvSpPr>
        <p:spPr>
          <a:xfrm>
            <a:off x="9542358" y="6037732"/>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P4</a:t>
            </a:r>
            <a:endParaRPr lang="zh-CN" altLang="en-US" sz="1400" dirty="0">
              <a:solidFill>
                <a:schemeClr val="tx1"/>
              </a:solidFill>
              <a:latin typeface="微软雅黑"/>
              <a:ea typeface="微软雅黑"/>
              <a:sym typeface="微软雅黑"/>
            </a:endParaRPr>
          </a:p>
        </p:txBody>
      </p:sp>
      <p:cxnSp>
        <p:nvCxnSpPr>
          <p:cNvPr id="76" name="直接箭头连接符 75"/>
          <p:cNvCxnSpPr/>
          <p:nvPr/>
        </p:nvCxnSpPr>
        <p:spPr>
          <a:xfrm flipH="1">
            <a:off x="9122881" y="3123986"/>
            <a:ext cx="880449" cy="1079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18572953">
            <a:off x="8924458" y="3437860"/>
            <a:ext cx="1080377" cy="307777"/>
          </a:xfrm>
          <a:prstGeom prst="rect">
            <a:avLst/>
          </a:prstGeom>
          <a:noFill/>
        </p:spPr>
        <p:txBody>
          <a:bodyPr wrap="square" rtlCol="0">
            <a:spAutoFit/>
          </a:bodyPr>
          <a:lstStyle/>
          <a:p>
            <a:r>
              <a:rPr lang="en-US" altLang="zh-CN" sz="1400" dirty="0">
                <a:latin typeface="微软雅黑"/>
                <a:ea typeface="微软雅黑"/>
                <a:sym typeface="微软雅黑"/>
              </a:rPr>
              <a:t>Control</a:t>
            </a:r>
            <a:endParaRPr lang="zh-CN" altLang="en-US" dirty="0">
              <a:latin typeface="微软雅黑"/>
              <a:ea typeface="微软雅黑"/>
              <a:sym typeface="微软雅黑"/>
            </a:endParaRPr>
          </a:p>
        </p:txBody>
      </p:sp>
      <p:cxnSp>
        <p:nvCxnSpPr>
          <p:cNvPr id="79" name="直接箭头连接符 78"/>
          <p:cNvCxnSpPr/>
          <p:nvPr/>
        </p:nvCxnSpPr>
        <p:spPr>
          <a:xfrm flipH="1">
            <a:off x="7161201" y="1526825"/>
            <a:ext cx="5285" cy="326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152142" y="1526825"/>
            <a:ext cx="1080377" cy="276999"/>
          </a:xfrm>
          <a:prstGeom prst="rect">
            <a:avLst/>
          </a:prstGeom>
          <a:noFill/>
        </p:spPr>
        <p:txBody>
          <a:bodyPr wrap="square" rtlCol="0">
            <a:spAutoFit/>
          </a:bodyPr>
          <a:lstStyle/>
          <a:p>
            <a:r>
              <a:rPr lang="en-US" altLang="zh-CN" sz="1200" dirty="0">
                <a:latin typeface="微软雅黑"/>
                <a:ea typeface="微软雅黑"/>
                <a:sym typeface="微软雅黑"/>
              </a:rPr>
              <a:t>SQL</a:t>
            </a:r>
            <a:endParaRPr lang="zh-CN" altLang="en-US" sz="1200" dirty="0">
              <a:latin typeface="微软雅黑"/>
              <a:ea typeface="微软雅黑"/>
              <a:sym typeface="微软雅黑"/>
            </a:endParaRPr>
          </a:p>
        </p:txBody>
      </p:sp>
      <p:sp>
        <p:nvSpPr>
          <p:cNvPr id="82" name="TextBox 81"/>
          <p:cNvSpPr txBox="1"/>
          <p:nvPr/>
        </p:nvSpPr>
        <p:spPr>
          <a:xfrm>
            <a:off x="41929" y="2059047"/>
            <a:ext cx="3439885" cy="2862322"/>
          </a:xfrm>
          <a:prstGeom prst="rect">
            <a:avLst/>
          </a:prstGeom>
          <a:noFill/>
        </p:spPr>
        <p:txBody>
          <a:bodyPr wrap="square" rtlCol="0">
            <a:spAutoFit/>
          </a:bodyPr>
          <a:lstStyle/>
          <a:p>
            <a:pPr marL="285750" indent="-285750">
              <a:buFont typeface="Wingdings" pitchFamily="2" charset="2"/>
              <a:buChar char="ü"/>
            </a:pPr>
            <a:r>
              <a:rPr lang="en-US" altLang="zh-CN" strike="sngStrike" dirty="0">
                <a:latin typeface="微软雅黑"/>
                <a:ea typeface="微软雅黑"/>
                <a:sym typeface="微软雅黑"/>
              </a:rPr>
              <a:t>Thread pool </a:t>
            </a:r>
            <a:r>
              <a:rPr lang="en-US" altLang="zh-CN" dirty="0">
                <a:latin typeface="微软雅黑"/>
                <a:ea typeface="微软雅黑"/>
                <a:sym typeface="微软雅黑"/>
              </a:rPr>
              <a:t>  </a:t>
            </a:r>
            <a:r>
              <a:rPr lang="en-US" altLang="zh-CN" dirty="0" err="1">
                <a:latin typeface="微软雅黑"/>
                <a:ea typeface="微软雅黑"/>
                <a:sym typeface="微软雅黑"/>
              </a:rPr>
              <a:t>coroutines</a:t>
            </a:r>
            <a:endParaRPr lang="en-US" altLang="zh-CN" dirty="0">
              <a:latin typeface="微软雅黑"/>
              <a:ea typeface="微软雅黑"/>
              <a:sym typeface="微软雅黑"/>
            </a:endParaRPr>
          </a:p>
          <a:p>
            <a:pPr marL="285750" indent="-285750">
              <a:buFont typeface="Wingdings" pitchFamily="2" charset="2"/>
              <a:buChar char="ü"/>
            </a:pPr>
            <a:r>
              <a:rPr lang="en-US" altLang="zh-CN" dirty="0">
                <a:latin typeface="微软雅黑"/>
                <a:ea typeface="微软雅黑"/>
                <a:sym typeface="微软雅黑"/>
              </a:rPr>
              <a:t>Based on MySQL 8.0</a:t>
            </a:r>
          </a:p>
          <a:p>
            <a:pPr marL="285750" indent="-285750">
              <a:buFont typeface="Wingdings" pitchFamily="2" charset="2"/>
              <a:buChar char="ü"/>
            </a:pPr>
            <a:r>
              <a:rPr lang="en-US" altLang="zh-CN" dirty="0">
                <a:latin typeface="微软雅黑"/>
                <a:ea typeface="微软雅黑"/>
                <a:sym typeface="微软雅黑"/>
              </a:rPr>
              <a:t>Share nothing  </a:t>
            </a:r>
          </a:p>
          <a:p>
            <a:pPr marL="285750" indent="-285750">
              <a:buFont typeface="Wingdings" pitchFamily="2" charset="2"/>
              <a:buChar char="ü"/>
            </a:pPr>
            <a:r>
              <a:rPr lang="en-US" altLang="zh-CN" dirty="0">
                <a:latin typeface="微软雅黑"/>
                <a:ea typeface="微软雅黑"/>
                <a:sym typeface="微软雅黑"/>
              </a:rPr>
              <a:t>Separate the computing layer and storage layer</a:t>
            </a:r>
          </a:p>
          <a:p>
            <a:pPr marL="285750" indent="-285750">
              <a:buFont typeface="Wingdings" pitchFamily="2" charset="2"/>
              <a:buChar char="ü"/>
            </a:pPr>
            <a:endParaRPr lang="en-US" altLang="zh-CN" dirty="0">
              <a:latin typeface="微软雅黑"/>
              <a:ea typeface="微软雅黑"/>
              <a:sym typeface="微软雅黑"/>
            </a:endParaRPr>
          </a:p>
          <a:p>
            <a:pPr marL="285750" indent="-285750">
              <a:buFont typeface="Wingdings" pitchFamily="2" charset="2"/>
              <a:buChar char="ü"/>
            </a:pPr>
            <a:r>
              <a:rPr lang="en-US" altLang="zh-CN" dirty="0">
                <a:latin typeface="微软雅黑"/>
                <a:ea typeface="微软雅黑"/>
                <a:sym typeface="微软雅黑"/>
              </a:rPr>
              <a:t>Not just </a:t>
            </a:r>
            <a:r>
              <a:rPr lang="en-US" altLang="zh-CN" dirty="0" err="1">
                <a:latin typeface="微软雅黑"/>
                <a:ea typeface="微软雅黑"/>
                <a:sym typeface="微软雅黑"/>
              </a:rPr>
              <a:t>grammer</a:t>
            </a:r>
            <a:r>
              <a:rPr lang="en-US" altLang="zh-CN" dirty="0">
                <a:latin typeface="微软雅黑"/>
                <a:ea typeface="微软雅黑"/>
                <a:sym typeface="微软雅黑"/>
              </a:rPr>
              <a:t> ,but also function Stored procedure and trigger </a:t>
            </a:r>
          </a:p>
          <a:p>
            <a:r>
              <a:rPr lang="en-US" altLang="zh-CN" dirty="0">
                <a:latin typeface="微软雅黑"/>
                <a:ea typeface="微软雅黑"/>
                <a:sym typeface="微软雅黑"/>
              </a:rPr>
              <a:t> </a:t>
            </a:r>
            <a:endParaRPr lang="zh-CN" altLang="en-US" dirty="0">
              <a:latin typeface="微软雅黑"/>
              <a:ea typeface="微软雅黑"/>
              <a:sym typeface="微软雅黑"/>
            </a:endParaRPr>
          </a:p>
        </p:txBody>
      </p:sp>
      <p:sp>
        <p:nvSpPr>
          <p:cNvPr id="84" name="矩形 83"/>
          <p:cNvSpPr/>
          <p:nvPr/>
        </p:nvSpPr>
        <p:spPr>
          <a:xfrm>
            <a:off x="41931" y="1"/>
            <a:ext cx="4203498" cy="400110"/>
          </a:xfrm>
          <a:prstGeom prst="rect">
            <a:avLst/>
          </a:prstGeom>
        </p:spPr>
        <p:txBody>
          <a:bodyPr wrap="square">
            <a:spAutoFit/>
          </a:bodyPr>
          <a:lstStyle/>
          <a:p>
            <a:r>
              <a:rPr lang="en-US" altLang="zh-CN" sz="2000" dirty="0">
                <a:latin typeface="微软雅黑"/>
                <a:ea typeface="微软雅黑"/>
                <a:sym typeface="微软雅黑"/>
              </a:rPr>
              <a:t>The  architecture of TDSQL V3.0 </a:t>
            </a:r>
          </a:p>
        </p:txBody>
      </p:sp>
    </p:spTree>
    <p:extLst>
      <p:ext uri="{BB962C8B-B14F-4D97-AF65-F5344CB8AC3E}">
        <p14:creationId xmlns:p14="http://schemas.microsoft.com/office/powerpoint/2010/main" val="3863175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50697E2-3682-4942-BD1C-06A9EF20FA0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2">
            <a:extLst>
              <a:ext uri="{FF2B5EF4-FFF2-40B4-BE49-F238E27FC236}">
                <a16:creationId xmlns:a16="http://schemas.microsoft.com/office/drawing/2014/main" id="{F75FFBE4-242A-9944-AB93-6F507F972C7C}"/>
              </a:ext>
            </a:extLst>
          </p:cNvPr>
          <p:cNvSpPr txBox="1">
            <a:spLocks noChangeArrowheads="1"/>
          </p:cNvSpPr>
          <p:nvPr/>
        </p:nvSpPr>
        <p:spPr bwMode="auto">
          <a:xfrm>
            <a:off x="2880824" y="2008888"/>
            <a:ext cx="6430350" cy="1231106"/>
          </a:xfrm>
          <a:prstGeom prst="rect">
            <a:avLst/>
          </a:prstGeom>
          <a:noFill/>
          <a:ln>
            <a:noFill/>
          </a:ln>
        </p:spPr>
        <p:txBody>
          <a:bodyPr wrap="square" lIns="0" tIns="0" rIns="0" bIns="0">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algn="ctr" eaLnBrk="1" hangingPunct="1"/>
            <a:r>
              <a:rPr lang="en-US" altLang="zh-CN" sz="8000" b="1" dirty="0">
                <a:solidFill>
                  <a:schemeClr val="bg1"/>
                </a:solidFill>
                <a:latin typeface="微软雅黑"/>
                <a:ea typeface="微软雅黑"/>
                <a:cs typeface="+mn-ea"/>
                <a:sym typeface="微软雅黑"/>
              </a:rPr>
              <a:t>THANK YOU! </a:t>
            </a:r>
          </a:p>
        </p:txBody>
      </p:sp>
      <p:pic>
        <p:nvPicPr>
          <p:cNvPr id="8" name="图片 7">
            <a:extLst>
              <a:ext uri="{FF2B5EF4-FFF2-40B4-BE49-F238E27FC236}">
                <a16:creationId xmlns:a16="http://schemas.microsoft.com/office/drawing/2014/main" id="{B157AC1F-0142-DF43-85B2-1BC36DF914ED}"/>
              </a:ext>
            </a:extLst>
          </p:cNvPr>
          <p:cNvPicPr>
            <a:picLocks noChangeAspect="1"/>
          </p:cNvPicPr>
          <p:nvPr/>
        </p:nvPicPr>
        <p:blipFill>
          <a:blip r:embed="rId3"/>
          <a:stretch>
            <a:fillRect/>
          </a:stretch>
        </p:blipFill>
        <p:spPr>
          <a:xfrm>
            <a:off x="4918544" y="5600044"/>
            <a:ext cx="2354910" cy="421344"/>
          </a:xfrm>
          <a:prstGeom prst="rect">
            <a:avLst/>
          </a:prstGeom>
        </p:spPr>
      </p:pic>
    </p:spTree>
    <p:extLst>
      <p:ext uri="{BB962C8B-B14F-4D97-AF65-F5344CB8AC3E}">
        <p14:creationId xmlns:p14="http://schemas.microsoft.com/office/powerpoint/2010/main" val="757861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内容占位符 5">
            <a:extLst>
              <a:ext uri="{FF2B5EF4-FFF2-40B4-BE49-F238E27FC236}">
                <a16:creationId xmlns:a16="http://schemas.microsoft.com/office/drawing/2014/main" id="{407DCBF8-F2E2-4C61-9B36-0BFEDD8648FD}"/>
              </a:ext>
            </a:extLst>
          </p:cNvPr>
          <p:cNvPicPr>
            <a:picLocks noChangeAspect="1"/>
          </p:cNvPicPr>
          <p:nvPr/>
        </p:nvPicPr>
        <p:blipFill>
          <a:blip r:embed="rId3"/>
          <a:stretch>
            <a:fillRect/>
          </a:stretch>
        </p:blipFill>
        <p:spPr>
          <a:xfrm>
            <a:off x="4341754" y="1745957"/>
            <a:ext cx="8013714" cy="4351338"/>
          </a:xfrm>
          <a:prstGeom prst="rect">
            <a:avLst/>
          </a:prstGeom>
        </p:spPr>
      </p:pic>
      <p:sp>
        <p:nvSpPr>
          <p:cNvPr id="5" name="矩形 4">
            <a:extLst>
              <a:ext uri="{FF2B5EF4-FFF2-40B4-BE49-F238E27FC236}">
                <a16:creationId xmlns:a16="http://schemas.microsoft.com/office/drawing/2014/main" id="{5253FDD1-8931-4654-A3FE-0DAA85BDD34F}"/>
              </a:ext>
            </a:extLst>
          </p:cNvPr>
          <p:cNvSpPr/>
          <p:nvPr/>
        </p:nvSpPr>
        <p:spPr>
          <a:xfrm>
            <a:off x="4720399" y="3244334"/>
            <a:ext cx="2751202" cy="369332"/>
          </a:xfrm>
          <a:prstGeom prst="rect">
            <a:avLst/>
          </a:prstGeom>
        </p:spPr>
        <p:txBody>
          <a:bodyPr wrap="none">
            <a:spAutoFit/>
          </a:bodyPr>
          <a:lstStyle/>
          <a:p>
            <a:r>
              <a:rPr lang="en-US" altLang="zh-CN">
                <a:solidFill>
                  <a:schemeClr val="bg1"/>
                </a:solidFill>
                <a:latin typeface="微软雅黑"/>
                <a:ea typeface="微软雅黑"/>
                <a:sym typeface="微软雅黑"/>
              </a:rPr>
              <a:t>parallel  OLAP executer</a:t>
            </a:r>
            <a:endParaRPr lang="zh-CN" altLang="en-US"/>
          </a:p>
        </p:txBody>
      </p:sp>
      <p:sp>
        <p:nvSpPr>
          <p:cNvPr id="6" name="矩形 5">
            <a:extLst>
              <a:ext uri="{FF2B5EF4-FFF2-40B4-BE49-F238E27FC236}">
                <a16:creationId xmlns:a16="http://schemas.microsoft.com/office/drawing/2014/main" id="{504DA031-C5D7-43D0-A624-0168044AEFE9}"/>
              </a:ext>
            </a:extLst>
          </p:cNvPr>
          <p:cNvSpPr/>
          <p:nvPr/>
        </p:nvSpPr>
        <p:spPr>
          <a:xfrm>
            <a:off x="202823" y="122527"/>
            <a:ext cx="4015995" cy="2161642"/>
          </a:xfrm>
          <a:prstGeom prst="rect">
            <a:avLst/>
          </a:prstGeom>
          <a:solidFill>
            <a:schemeClr val="accent1">
              <a:lumMod val="20000"/>
              <a:lumOff val="80000"/>
              <a:alpha val="27000"/>
            </a:schemeClr>
          </a:solidFill>
          <a:ln w="15875">
            <a:solidFill>
              <a:srgbClr val="6847B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7" name="文本框 118">
            <a:extLst>
              <a:ext uri="{FF2B5EF4-FFF2-40B4-BE49-F238E27FC236}">
                <a16:creationId xmlns:a16="http://schemas.microsoft.com/office/drawing/2014/main" id="{C6828CFF-BFB9-4631-823F-57E313835861}"/>
              </a:ext>
            </a:extLst>
          </p:cNvPr>
          <p:cNvSpPr txBox="1">
            <a:spLocks noChangeArrowheads="1"/>
          </p:cNvSpPr>
          <p:nvPr/>
        </p:nvSpPr>
        <p:spPr bwMode="auto">
          <a:xfrm>
            <a:off x="1246230" y="751043"/>
            <a:ext cx="236526" cy="113810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zh-CN" altLang="en-US" dirty="0">
              <a:latin typeface="微软雅黑"/>
              <a:ea typeface="微软雅黑"/>
              <a:sym typeface="微软雅黑"/>
            </a:endParaRPr>
          </a:p>
        </p:txBody>
      </p:sp>
      <p:sp>
        <p:nvSpPr>
          <p:cNvPr id="8" name="圆柱形 7">
            <a:extLst>
              <a:ext uri="{FF2B5EF4-FFF2-40B4-BE49-F238E27FC236}">
                <a16:creationId xmlns:a16="http://schemas.microsoft.com/office/drawing/2014/main" id="{6CEF109E-DDBB-4C79-A1F9-B9540C28105B}"/>
              </a:ext>
            </a:extLst>
          </p:cNvPr>
          <p:cNvSpPr/>
          <p:nvPr/>
        </p:nvSpPr>
        <p:spPr>
          <a:xfrm>
            <a:off x="284662" y="234794"/>
            <a:ext cx="763905"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Error log</a:t>
            </a:r>
            <a:endParaRPr lang="zh-CN" sz="800" dirty="0">
              <a:solidFill>
                <a:schemeClr val="bg1"/>
              </a:solidFill>
              <a:latin typeface="微软雅黑"/>
              <a:ea typeface="微软雅黑"/>
              <a:sym typeface="微软雅黑"/>
            </a:endParaRPr>
          </a:p>
        </p:txBody>
      </p:sp>
      <p:sp>
        <p:nvSpPr>
          <p:cNvPr id="9" name="圆柱形 8">
            <a:extLst>
              <a:ext uri="{FF2B5EF4-FFF2-40B4-BE49-F238E27FC236}">
                <a16:creationId xmlns:a16="http://schemas.microsoft.com/office/drawing/2014/main" id="{2A47DA22-439C-4E46-8521-9D51349A658F}"/>
              </a:ext>
            </a:extLst>
          </p:cNvPr>
          <p:cNvSpPr/>
          <p:nvPr/>
        </p:nvSpPr>
        <p:spPr>
          <a:xfrm>
            <a:off x="247203" y="1385503"/>
            <a:ext cx="797956" cy="429260"/>
          </a:xfrm>
          <a:prstGeom prst="can">
            <a:avLst/>
          </a:prstGeom>
          <a:solidFill>
            <a:schemeClr val="accent5">
              <a:lumMod val="75000"/>
            </a:schemeClr>
          </a:solidFill>
          <a:ln>
            <a:noFill/>
          </a:ln>
        </p:spPr>
        <p:txBody>
          <a:bodyPr anchor="ctr"/>
          <a:lstStyle/>
          <a:p>
            <a:pPr algn="ctr"/>
            <a:r>
              <a:rPr lang="en-US" altLang="zh-CN" sz="800" dirty="0">
                <a:solidFill>
                  <a:schemeClr val="bg1"/>
                </a:solidFill>
                <a:latin typeface="微软雅黑"/>
                <a:ea typeface="微软雅黑"/>
                <a:sym typeface="微软雅黑"/>
              </a:rPr>
              <a:t>Performance data</a:t>
            </a:r>
            <a:endParaRPr lang="zh-CN" sz="800" dirty="0">
              <a:solidFill>
                <a:schemeClr val="bg1"/>
              </a:solidFill>
              <a:latin typeface="微软雅黑"/>
              <a:ea typeface="微软雅黑"/>
              <a:sym typeface="微软雅黑"/>
            </a:endParaRPr>
          </a:p>
        </p:txBody>
      </p:sp>
      <p:sp>
        <p:nvSpPr>
          <p:cNvPr id="10" name="文本框 118">
            <a:extLst>
              <a:ext uri="{FF2B5EF4-FFF2-40B4-BE49-F238E27FC236}">
                <a16:creationId xmlns:a16="http://schemas.microsoft.com/office/drawing/2014/main" id="{32798673-0539-4365-AC03-ADCE167566B9}"/>
              </a:ext>
            </a:extLst>
          </p:cNvPr>
          <p:cNvSpPr txBox="1">
            <a:spLocks noChangeArrowheads="1"/>
          </p:cNvSpPr>
          <p:nvPr/>
        </p:nvSpPr>
        <p:spPr bwMode="auto">
          <a:xfrm>
            <a:off x="1776910" y="751043"/>
            <a:ext cx="236526" cy="113810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zh-CN" altLang="en-US" dirty="0">
              <a:latin typeface="微软雅黑"/>
              <a:ea typeface="微软雅黑"/>
              <a:sym typeface="微软雅黑"/>
            </a:endParaRPr>
          </a:p>
        </p:txBody>
      </p:sp>
      <p:sp>
        <p:nvSpPr>
          <p:cNvPr id="11" name="文本框 118">
            <a:extLst>
              <a:ext uri="{FF2B5EF4-FFF2-40B4-BE49-F238E27FC236}">
                <a16:creationId xmlns:a16="http://schemas.microsoft.com/office/drawing/2014/main" id="{8D7BA941-BFB3-4FB1-A155-5661A41A6E81}"/>
              </a:ext>
            </a:extLst>
          </p:cNvPr>
          <p:cNvSpPr txBox="1">
            <a:spLocks noChangeArrowheads="1"/>
          </p:cNvSpPr>
          <p:nvPr/>
        </p:nvSpPr>
        <p:spPr bwMode="auto">
          <a:xfrm>
            <a:off x="2369544" y="317288"/>
            <a:ext cx="236526" cy="1571863"/>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zh-CN" altLang="en-US" dirty="0">
              <a:latin typeface="微软雅黑"/>
              <a:ea typeface="微软雅黑"/>
              <a:sym typeface="微软雅黑"/>
            </a:endParaRPr>
          </a:p>
        </p:txBody>
      </p:sp>
      <p:sp>
        <p:nvSpPr>
          <p:cNvPr id="12" name="文本框 118">
            <a:extLst>
              <a:ext uri="{FF2B5EF4-FFF2-40B4-BE49-F238E27FC236}">
                <a16:creationId xmlns:a16="http://schemas.microsoft.com/office/drawing/2014/main" id="{14FB96EF-3C4A-40DB-A8F5-2A9B56DEA442}"/>
              </a:ext>
            </a:extLst>
          </p:cNvPr>
          <p:cNvSpPr txBox="1">
            <a:spLocks noChangeArrowheads="1"/>
          </p:cNvSpPr>
          <p:nvPr/>
        </p:nvSpPr>
        <p:spPr bwMode="auto">
          <a:xfrm>
            <a:off x="2990370" y="508782"/>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training</a:t>
            </a:r>
            <a:endParaRPr lang="zh-CN" altLang="en-US" dirty="0">
              <a:latin typeface="微软雅黑"/>
              <a:ea typeface="微软雅黑"/>
              <a:sym typeface="微软雅黑"/>
            </a:endParaRPr>
          </a:p>
        </p:txBody>
      </p:sp>
      <p:sp>
        <p:nvSpPr>
          <p:cNvPr id="13" name="矩形 12">
            <a:extLst>
              <a:ext uri="{FF2B5EF4-FFF2-40B4-BE49-F238E27FC236}">
                <a16:creationId xmlns:a16="http://schemas.microsoft.com/office/drawing/2014/main" id="{49D2AEFE-28A0-44ED-842C-1AB2D4DFEDB4}"/>
              </a:ext>
            </a:extLst>
          </p:cNvPr>
          <p:cNvSpPr/>
          <p:nvPr/>
        </p:nvSpPr>
        <p:spPr>
          <a:xfrm>
            <a:off x="3013959" y="1048217"/>
            <a:ext cx="983310" cy="1089204"/>
          </a:xfrm>
          <a:prstGeom prst="rect">
            <a:avLst/>
          </a:prstGeom>
          <a:solidFill>
            <a:schemeClr val="accent1">
              <a:lumMod val="20000"/>
              <a:lumOff val="80000"/>
              <a:alpha val="27000"/>
            </a:schemeClr>
          </a:solidFill>
          <a:ln w="15875">
            <a:solidFill>
              <a:srgbClr val="6847B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a:ea typeface="微软雅黑"/>
              <a:sym typeface="微软雅黑"/>
            </a:endParaRPr>
          </a:p>
        </p:txBody>
      </p:sp>
      <p:sp>
        <p:nvSpPr>
          <p:cNvPr id="14" name="上箭头 61">
            <a:extLst>
              <a:ext uri="{FF2B5EF4-FFF2-40B4-BE49-F238E27FC236}">
                <a16:creationId xmlns:a16="http://schemas.microsoft.com/office/drawing/2014/main" id="{23E97C27-B36B-46C6-8D60-E798D5EC1509}"/>
              </a:ext>
            </a:extLst>
          </p:cNvPr>
          <p:cNvSpPr/>
          <p:nvPr/>
        </p:nvSpPr>
        <p:spPr>
          <a:xfrm rot="5400000">
            <a:off x="1069753" y="1476973"/>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上箭头 63">
            <a:extLst>
              <a:ext uri="{FF2B5EF4-FFF2-40B4-BE49-F238E27FC236}">
                <a16:creationId xmlns:a16="http://schemas.microsoft.com/office/drawing/2014/main" id="{1CC556DB-04BA-4B9E-B047-C536F4E78F6D}"/>
              </a:ext>
            </a:extLst>
          </p:cNvPr>
          <p:cNvSpPr/>
          <p:nvPr/>
        </p:nvSpPr>
        <p:spPr>
          <a:xfrm rot="5400000">
            <a:off x="1578863" y="1489247"/>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上箭头 64">
            <a:extLst>
              <a:ext uri="{FF2B5EF4-FFF2-40B4-BE49-F238E27FC236}">
                <a16:creationId xmlns:a16="http://schemas.microsoft.com/office/drawing/2014/main" id="{89E7BD6D-E3AD-4DE4-8BB6-39F6814DE323}"/>
              </a:ext>
            </a:extLst>
          </p:cNvPr>
          <p:cNvSpPr/>
          <p:nvPr/>
        </p:nvSpPr>
        <p:spPr>
          <a:xfrm rot="5400000">
            <a:off x="2079980" y="1467484"/>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0D5B30D3-E08E-4A17-A8BE-82BA2F42ABE1}"/>
              </a:ext>
            </a:extLst>
          </p:cNvPr>
          <p:cNvCxnSpPr/>
          <p:nvPr/>
        </p:nvCxnSpPr>
        <p:spPr>
          <a:xfrm>
            <a:off x="1360079" y="426168"/>
            <a:ext cx="9204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文本框 118">
            <a:extLst>
              <a:ext uri="{FF2B5EF4-FFF2-40B4-BE49-F238E27FC236}">
                <a16:creationId xmlns:a16="http://schemas.microsoft.com/office/drawing/2014/main" id="{311CC9DE-B1C7-46C7-9DBC-C7E2C6BC2358}"/>
              </a:ext>
            </a:extLst>
          </p:cNvPr>
          <p:cNvSpPr txBox="1">
            <a:spLocks noChangeArrowheads="1"/>
          </p:cNvSpPr>
          <p:nvPr/>
        </p:nvSpPr>
        <p:spPr bwMode="auto">
          <a:xfrm>
            <a:off x="3066891" y="1165724"/>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t> </a:t>
            </a:r>
            <a:r>
              <a:rPr lang="en-US" altLang="zh-CN" sz="1050" b="1" dirty="0">
                <a:hlinkClick r:id="rId4"/>
              </a:rPr>
              <a:t>anomaly</a:t>
            </a:r>
            <a:endParaRPr lang="zh-CN" altLang="en-US" dirty="0">
              <a:latin typeface="微软雅黑"/>
              <a:ea typeface="微软雅黑"/>
              <a:sym typeface="微软雅黑"/>
            </a:endParaRPr>
          </a:p>
        </p:txBody>
      </p:sp>
      <p:sp>
        <p:nvSpPr>
          <p:cNvPr id="19" name="文本框 118">
            <a:extLst>
              <a:ext uri="{FF2B5EF4-FFF2-40B4-BE49-F238E27FC236}">
                <a16:creationId xmlns:a16="http://schemas.microsoft.com/office/drawing/2014/main" id="{315BC750-01D7-4DBF-A9FC-E7C3ED7FC2A6}"/>
              </a:ext>
            </a:extLst>
          </p:cNvPr>
          <p:cNvSpPr txBox="1">
            <a:spLocks noChangeArrowheads="1"/>
          </p:cNvSpPr>
          <p:nvPr/>
        </p:nvSpPr>
        <p:spPr bwMode="auto">
          <a:xfrm>
            <a:off x="3088450" y="1475741"/>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latin typeface="微软雅黑"/>
                <a:ea typeface="微软雅黑"/>
                <a:sym typeface="微软雅黑"/>
              </a:rPr>
              <a:t>relevance</a:t>
            </a:r>
            <a:endParaRPr lang="zh-CN" altLang="en-US" dirty="0">
              <a:latin typeface="微软雅黑"/>
              <a:ea typeface="微软雅黑"/>
              <a:sym typeface="微软雅黑"/>
            </a:endParaRPr>
          </a:p>
        </p:txBody>
      </p:sp>
      <p:sp>
        <p:nvSpPr>
          <p:cNvPr id="20" name="文本框 118">
            <a:extLst>
              <a:ext uri="{FF2B5EF4-FFF2-40B4-BE49-F238E27FC236}">
                <a16:creationId xmlns:a16="http://schemas.microsoft.com/office/drawing/2014/main" id="{D37B58DD-DE35-4D6A-B9E0-8597792F619E}"/>
              </a:ext>
            </a:extLst>
          </p:cNvPr>
          <p:cNvSpPr txBox="1">
            <a:spLocks noChangeArrowheads="1"/>
          </p:cNvSpPr>
          <p:nvPr/>
        </p:nvSpPr>
        <p:spPr bwMode="auto">
          <a:xfrm>
            <a:off x="3066891" y="1803825"/>
            <a:ext cx="877446" cy="201787"/>
          </a:xfrm>
          <a:prstGeom prst="rect">
            <a:avLst/>
          </a:prstGeom>
          <a:solidFill>
            <a:srgbClr val="00B0F0"/>
          </a:solidFill>
          <a:ln w="9525" algn="ctr">
            <a:solidFill>
              <a:schemeClr val="tx1"/>
            </a:solidFill>
            <a:round/>
            <a:headEnd/>
            <a:tailEnd/>
          </a:ln>
        </p:spPr>
        <p:txBody>
          <a:bodyPr/>
          <a:lstStyle>
            <a:defPPr>
              <a:defRPr lang="zh-CN"/>
            </a:defPPr>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ym typeface="微软雅黑"/>
              </a:rPr>
              <a:t>trend</a:t>
            </a:r>
            <a:endParaRPr lang="zh-CN" altLang="en-US" dirty="0">
              <a:latin typeface="微软雅黑"/>
              <a:ea typeface="微软雅黑"/>
              <a:sym typeface="微软雅黑"/>
            </a:endParaRPr>
          </a:p>
        </p:txBody>
      </p:sp>
      <p:sp>
        <p:nvSpPr>
          <p:cNvPr id="21" name="椭圆 20">
            <a:extLst>
              <a:ext uri="{FF2B5EF4-FFF2-40B4-BE49-F238E27FC236}">
                <a16:creationId xmlns:a16="http://schemas.microsoft.com/office/drawing/2014/main" id="{3C664E0C-2BED-4A6B-8163-2DC019E7F021}"/>
              </a:ext>
            </a:extLst>
          </p:cNvPr>
          <p:cNvSpPr/>
          <p:nvPr/>
        </p:nvSpPr>
        <p:spPr>
          <a:xfrm>
            <a:off x="3021162" y="204167"/>
            <a:ext cx="212202" cy="222001"/>
          </a:xfrm>
          <a:prstGeom prst="ellipse">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BFDD987C-71CC-40D2-A679-3473F7CFAC28}"/>
              </a:ext>
            </a:extLst>
          </p:cNvPr>
          <p:cNvSpPr/>
          <p:nvPr/>
        </p:nvSpPr>
        <p:spPr>
          <a:xfrm>
            <a:off x="3322992" y="204167"/>
            <a:ext cx="212202" cy="222001"/>
          </a:xfrm>
          <a:prstGeom prst="ellipse">
            <a:avLst/>
          </a:prstGeom>
          <a:pattFill prst="lt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61FE11DC-48DA-4DD2-B01D-769CE575A3BF}"/>
              </a:ext>
            </a:extLst>
          </p:cNvPr>
          <p:cNvSpPr/>
          <p:nvPr/>
        </p:nvSpPr>
        <p:spPr>
          <a:xfrm>
            <a:off x="3628950" y="212795"/>
            <a:ext cx="212202" cy="222001"/>
          </a:xfrm>
          <a:prstGeom prst="ellipse">
            <a:avLst/>
          </a:prstGeom>
          <a:pattFill prst="pct7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上箭头 85">
            <a:extLst>
              <a:ext uri="{FF2B5EF4-FFF2-40B4-BE49-F238E27FC236}">
                <a16:creationId xmlns:a16="http://schemas.microsoft.com/office/drawing/2014/main" id="{CD58FF44-06E8-4B3D-9313-0CF5FA0E02AD}"/>
              </a:ext>
            </a:extLst>
          </p:cNvPr>
          <p:cNvSpPr/>
          <p:nvPr/>
        </p:nvSpPr>
        <p:spPr>
          <a:xfrm rot="5400000">
            <a:off x="2752860" y="1680665"/>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上箭头 86">
            <a:extLst>
              <a:ext uri="{FF2B5EF4-FFF2-40B4-BE49-F238E27FC236}">
                <a16:creationId xmlns:a16="http://schemas.microsoft.com/office/drawing/2014/main" id="{32C8C01B-98F7-470B-A47C-2557F191DC43}"/>
              </a:ext>
            </a:extLst>
          </p:cNvPr>
          <p:cNvSpPr/>
          <p:nvPr/>
        </p:nvSpPr>
        <p:spPr>
          <a:xfrm rot="5400000">
            <a:off x="2745238" y="490181"/>
            <a:ext cx="154788" cy="246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97">
            <a:extLst>
              <a:ext uri="{FF2B5EF4-FFF2-40B4-BE49-F238E27FC236}">
                <a16:creationId xmlns:a16="http://schemas.microsoft.com/office/drawing/2014/main" id="{D04AC8FB-487A-4131-8484-7A4D41C23117}"/>
              </a:ext>
            </a:extLst>
          </p:cNvPr>
          <p:cNvSpPr txBox="1"/>
          <p:nvPr/>
        </p:nvSpPr>
        <p:spPr>
          <a:xfrm rot="5400000">
            <a:off x="808191" y="1391934"/>
            <a:ext cx="1128981" cy="261610"/>
          </a:xfrm>
          <a:prstGeom prst="rect">
            <a:avLst/>
          </a:prstGeom>
          <a:noFill/>
        </p:spPr>
        <p:txBody>
          <a:bodyPr wrap="square" rtlCol="0">
            <a:spAutoFit/>
          </a:bodyPr>
          <a:lstStyle/>
          <a:p>
            <a:r>
              <a:rPr lang="en-US" altLang="zh-CN" sz="1100" dirty="0">
                <a:solidFill>
                  <a:schemeClr val="bg1"/>
                </a:solidFill>
              </a:rPr>
              <a:t>pattern</a:t>
            </a:r>
            <a:endParaRPr lang="zh-CN" altLang="en-US" dirty="0">
              <a:solidFill>
                <a:schemeClr val="bg1"/>
              </a:solidFill>
            </a:endParaRPr>
          </a:p>
        </p:txBody>
      </p:sp>
      <p:sp>
        <p:nvSpPr>
          <p:cNvPr id="27" name="TextBox 98">
            <a:extLst>
              <a:ext uri="{FF2B5EF4-FFF2-40B4-BE49-F238E27FC236}">
                <a16:creationId xmlns:a16="http://schemas.microsoft.com/office/drawing/2014/main" id="{39CD46ED-5B39-4301-8CCE-CC205AF40F76}"/>
              </a:ext>
            </a:extLst>
          </p:cNvPr>
          <p:cNvSpPr txBox="1"/>
          <p:nvPr/>
        </p:nvSpPr>
        <p:spPr>
          <a:xfrm rot="5400000">
            <a:off x="1479242" y="1214754"/>
            <a:ext cx="856945" cy="261610"/>
          </a:xfrm>
          <a:prstGeom prst="rect">
            <a:avLst/>
          </a:prstGeom>
          <a:noFill/>
        </p:spPr>
        <p:txBody>
          <a:bodyPr wrap="square" rtlCol="0">
            <a:spAutoFit/>
          </a:bodyPr>
          <a:lstStyle/>
          <a:p>
            <a:r>
              <a:rPr lang="en-US" altLang="zh-CN" sz="1100" dirty="0">
                <a:solidFill>
                  <a:schemeClr val="bg1"/>
                </a:solidFill>
              </a:rPr>
              <a:t>algorithm</a:t>
            </a:r>
            <a:endParaRPr lang="zh-CN" altLang="en-US" sz="1100" dirty="0">
              <a:solidFill>
                <a:schemeClr val="bg1"/>
              </a:solidFill>
            </a:endParaRPr>
          </a:p>
        </p:txBody>
      </p:sp>
      <p:sp>
        <p:nvSpPr>
          <p:cNvPr id="28" name="矩形 27">
            <a:extLst>
              <a:ext uri="{FF2B5EF4-FFF2-40B4-BE49-F238E27FC236}">
                <a16:creationId xmlns:a16="http://schemas.microsoft.com/office/drawing/2014/main" id="{91A50166-2A08-4D80-BB4D-FDE47F86B4E9}"/>
              </a:ext>
            </a:extLst>
          </p:cNvPr>
          <p:cNvSpPr/>
          <p:nvPr/>
        </p:nvSpPr>
        <p:spPr>
          <a:xfrm rot="5400000">
            <a:off x="1950127" y="1050252"/>
            <a:ext cx="1075359" cy="276999"/>
          </a:xfrm>
          <a:prstGeom prst="rect">
            <a:avLst/>
          </a:prstGeom>
        </p:spPr>
        <p:txBody>
          <a:bodyPr wrap="none">
            <a:spAutoFit/>
          </a:bodyPr>
          <a:lstStyle/>
          <a:p>
            <a:r>
              <a:rPr lang="en-US" altLang="zh-CN" sz="1200" dirty="0">
                <a:solidFill>
                  <a:schemeClr val="bg1"/>
                </a:solidFill>
              </a:rPr>
              <a:t>feature data</a:t>
            </a:r>
            <a:endParaRPr lang="zh-CN" altLang="en-US" sz="1200" dirty="0">
              <a:solidFill>
                <a:schemeClr val="bg1"/>
              </a:solidFill>
            </a:endParaRPr>
          </a:p>
        </p:txBody>
      </p:sp>
      <p:sp>
        <p:nvSpPr>
          <p:cNvPr id="29" name="矩形 28">
            <a:extLst>
              <a:ext uri="{FF2B5EF4-FFF2-40B4-BE49-F238E27FC236}">
                <a16:creationId xmlns:a16="http://schemas.microsoft.com/office/drawing/2014/main" id="{89042885-E4C7-4937-90C1-3E4A369499A2}"/>
              </a:ext>
            </a:extLst>
          </p:cNvPr>
          <p:cNvSpPr/>
          <p:nvPr/>
        </p:nvSpPr>
        <p:spPr>
          <a:xfrm>
            <a:off x="212478" y="2016081"/>
            <a:ext cx="1423788" cy="261610"/>
          </a:xfrm>
          <a:prstGeom prst="rect">
            <a:avLst/>
          </a:prstGeom>
        </p:spPr>
        <p:txBody>
          <a:bodyPr wrap="none">
            <a:spAutoFit/>
          </a:bodyPr>
          <a:lstStyle/>
          <a:p>
            <a:r>
              <a:rPr lang="en-US" altLang="zh-CN" sz="1100" dirty="0">
                <a:solidFill>
                  <a:schemeClr val="bg1"/>
                </a:solidFill>
              </a:rPr>
              <a:t>stream computing</a:t>
            </a:r>
            <a:endParaRPr lang="zh-CN" altLang="en-US" sz="1100" dirty="0">
              <a:solidFill>
                <a:schemeClr val="bg1"/>
              </a:solidFill>
            </a:endParaRPr>
          </a:p>
        </p:txBody>
      </p:sp>
    </p:spTree>
    <p:extLst>
      <p:ext uri="{BB962C8B-B14F-4D97-AF65-F5344CB8AC3E}">
        <p14:creationId xmlns:p14="http://schemas.microsoft.com/office/powerpoint/2010/main" val="367775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标题 1">
            <a:extLst>
              <a:ext uri="{FF2B5EF4-FFF2-40B4-BE49-F238E27FC236}">
                <a16:creationId xmlns:a16="http://schemas.microsoft.com/office/drawing/2014/main" id="{5DAA468C-D329-7449-B63F-8855805436C1}"/>
              </a:ext>
            </a:extLst>
          </p:cNvPr>
          <p:cNvSpPr txBox="1">
            <a:spLocks/>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2400" b="1" kern="1200">
                <a:solidFill>
                  <a:srgbClr val="006E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zh-CN" altLang="en-US" dirty="0">
                <a:latin typeface="Arial" panose="020B0604020202020204" pitchFamily="34" charset="0"/>
                <a:ea typeface="Microsoft YaHei" panose="020B0503020204020204" pitchFamily="34" charset="-122"/>
                <a:sym typeface="Arial" panose="020B0604020202020204" pitchFamily="34" charset="0"/>
              </a:rPr>
              <a:t>超大规模集群支持</a:t>
            </a:r>
          </a:p>
        </p:txBody>
      </p:sp>
      <p:pic>
        <p:nvPicPr>
          <p:cNvPr id="28" name="内容占位符 5">
            <a:extLst>
              <a:ext uri="{FF2B5EF4-FFF2-40B4-BE49-F238E27FC236}">
                <a16:creationId xmlns:a16="http://schemas.microsoft.com/office/drawing/2014/main" id="{A1F6612D-9251-8F47-9F40-34E20D14D1CC}"/>
              </a:ext>
            </a:extLst>
          </p:cNvPr>
          <p:cNvPicPr>
            <a:picLocks noChangeAspect="1"/>
          </p:cNvPicPr>
          <p:nvPr/>
        </p:nvPicPr>
        <p:blipFill>
          <a:blip r:embed="rId3"/>
          <a:stretch>
            <a:fillRect/>
          </a:stretch>
        </p:blipFill>
        <p:spPr>
          <a:xfrm>
            <a:off x="1973640" y="1321468"/>
            <a:ext cx="8013714" cy="4351338"/>
          </a:xfrm>
          <a:prstGeom prst="rect">
            <a:avLst/>
          </a:prstGeom>
        </p:spPr>
      </p:pic>
    </p:spTree>
    <p:extLst>
      <p:ext uri="{BB962C8B-B14F-4D97-AF65-F5344CB8AC3E}">
        <p14:creationId xmlns:p14="http://schemas.microsoft.com/office/powerpoint/2010/main" val="2955952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AD2FDE5D-E49B-3C42-A348-8969FCBDBD3A}"/>
              </a:ext>
            </a:extLst>
          </p:cNvPr>
          <p:cNvSpPr txBox="1">
            <a:spLocks/>
          </p:cNvSpPr>
          <p:nvPr/>
        </p:nvSpPr>
        <p:spPr bwMode="auto">
          <a:xfrm>
            <a:off x="838200" y="10827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2400" b="1" kern="1200">
                <a:solidFill>
                  <a:srgbClr val="006E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zh-CN" altLang="en-US" dirty="0">
                <a:latin typeface="微软雅黑"/>
                <a:ea typeface="微软雅黑"/>
                <a:sym typeface="微软雅黑"/>
              </a:rPr>
              <a:t>强大的数据治理方案</a:t>
            </a:r>
            <a:r>
              <a:rPr lang="en-US" altLang="zh-CN" dirty="0">
                <a:latin typeface="微软雅黑"/>
                <a:ea typeface="微软雅黑"/>
                <a:sym typeface="微软雅黑"/>
              </a:rPr>
              <a:t>---</a:t>
            </a:r>
            <a:r>
              <a:rPr lang="zh-CN" altLang="en-US" sz="1800" dirty="0">
                <a:latin typeface="微软雅黑"/>
                <a:ea typeface="微软雅黑"/>
                <a:sym typeface="微软雅黑"/>
              </a:rPr>
              <a:t>数据分片与分区</a:t>
            </a:r>
            <a:endParaRPr lang="zh-CN" altLang="en-US" dirty="0">
              <a:latin typeface="微软雅黑"/>
              <a:ea typeface="微软雅黑"/>
              <a:sym typeface="微软雅黑"/>
            </a:endParaRPr>
          </a:p>
        </p:txBody>
      </p:sp>
      <p:pic>
        <p:nvPicPr>
          <p:cNvPr id="8" name="图片 7">
            <a:extLst>
              <a:ext uri="{FF2B5EF4-FFF2-40B4-BE49-F238E27FC236}">
                <a16:creationId xmlns:a16="http://schemas.microsoft.com/office/drawing/2014/main" id="{F690CF58-390A-D24D-BF98-ECD6AC0DEE80}"/>
              </a:ext>
            </a:extLst>
          </p:cNvPr>
          <p:cNvPicPr>
            <a:picLocks noChangeAspect="1"/>
          </p:cNvPicPr>
          <p:nvPr/>
        </p:nvPicPr>
        <p:blipFill>
          <a:blip r:embed="rId2"/>
          <a:stretch>
            <a:fillRect/>
          </a:stretch>
        </p:blipFill>
        <p:spPr>
          <a:xfrm>
            <a:off x="668866" y="1335651"/>
            <a:ext cx="8369229" cy="4669847"/>
          </a:xfrm>
          <a:prstGeom prst="rect">
            <a:avLst/>
          </a:prstGeom>
        </p:spPr>
      </p:pic>
    </p:spTree>
    <p:extLst>
      <p:ext uri="{BB962C8B-B14F-4D97-AF65-F5344CB8AC3E}">
        <p14:creationId xmlns:p14="http://schemas.microsoft.com/office/powerpoint/2010/main" val="1324886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文本框 38"/>
          <p:cNvSpPr txBox="1"/>
          <p:nvPr/>
        </p:nvSpPr>
        <p:spPr>
          <a:xfrm>
            <a:off x="7264400" y="-1397000"/>
            <a:ext cx="184731" cy="369332"/>
          </a:xfrm>
          <a:prstGeom prst="rect">
            <a:avLst/>
          </a:prstGeom>
          <a:noFill/>
        </p:spPr>
        <p:txBody>
          <a:bodyPr wrap="none" rtlCol="0">
            <a:spAutoFit/>
          </a:bodyPr>
          <a:lstStyle/>
          <a:p>
            <a:endParaRPr kumimoji="1" lang="zh-CN" altLang="en-US" dirty="0">
              <a:latin typeface="微软雅黑"/>
              <a:ea typeface="微软雅黑"/>
              <a:sym typeface="微软雅黑"/>
            </a:endParaRPr>
          </a:p>
        </p:txBody>
      </p:sp>
      <p:sp>
        <p:nvSpPr>
          <p:cNvPr id="3" name="文本框 2"/>
          <p:cNvSpPr txBox="1"/>
          <p:nvPr/>
        </p:nvSpPr>
        <p:spPr>
          <a:xfrm>
            <a:off x="11510563" y="6238641"/>
            <a:ext cx="495907" cy="369332"/>
          </a:xfrm>
          <a:prstGeom prst="rect">
            <a:avLst/>
          </a:prstGeom>
          <a:noFill/>
        </p:spPr>
        <p:txBody>
          <a:bodyPr wrap="square" rtlCol="0">
            <a:spAutoFit/>
          </a:bodyPr>
          <a:lstStyle/>
          <a:p>
            <a:r>
              <a:rPr kumimoji="1" lang="en-US" altLang="zh-CN" dirty="0">
                <a:latin typeface="微软雅黑"/>
                <a:ea typeface="微软雅黑"/>
                <a:sym typeface="微软雅黑"/>
              </a:rPr>
              <a:t>01</a:t>
            </a:r>
            <a:endParaRPr kumimoji="1" lang="zh-CN" altLang="en-US" dirty="0">
              <a:latin typeface="微软雅黑"/>
              <a:ea typeface="微软雅黑"/>
              <a:sym typeface="微软雅黑"/>
            </a:endParaRPr>
          </a:p>
        </p:txBody>
      </p:sp>
      <p:sp>
        <p:nvSpPr>
          <p:cNvPr id="21" name="标题 1"/>
          <p:cNvSpPr>
            <a:spLocks noChangeArrowheads="1"/>
          </p:cNvSpPr>
          <p:nvPr/>
        </p:nvSpPr>
        <p:spPr bwMode="auto">
          <a:xfrm>
            <a:off x="587375" y="808990"/>
            <a:ext cx="5551805" cy="583565"/>
          </a:xfrm>
          <a:prstGeom prst="rect">
            <a:avLst/>
          </a:prstGeom>
          <a:noFill/>
          <a:ln>
            <a:noFill/>
          </a:ln>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sym typeface="Calibri" panose="020F0502020204030204" charset="0"/>
              </a:defRPr>
            </a:lvl9pPr>
          </a:lstStyle>
          <a:p>
            <a:pPr algn="l" eaLnBrk="1" hangingPunct="1">
              <a:lnSpc>
                <a:spcPct val="100000"/>
              </a:lnSpc>
              <a:spcBef>
                <a:spcPct val="0"/>
              </a:spcBef>
              <a:buFont typeface="Arial" panose="020B0604020202020204" pitchFamily="34" charset="0"/>
              <a:buNone/>
            </a:pPr>
            <a:r>
              <a:rPr kumimoji="1" lang="zh-CN" altLang="en-US" sz="3200" b="1" dirty="0">
                <a:solidFill>
                  <a:schemeClr val="bg1"/>
                </a:solidFill>
                <a:latin typeface="微软雅黑"/>
                <a:ea typeface="微软雅黑"/>
                <a:sym typeface="微软雅黑"/>
              </a:rPr>
              <a:t>DBbrain核心功能</a:t>
            </a:r>
            <a:r>
              <a:rPr kumimoji="1" lang="en-US" altLang="zh-CN" sz="3200" b="1" dirty="0">
                <a:solidFill>
                  <a:schemeClr val="bg1"/>
                </a:solidFill>
                <a:latin typeface="微软雅黑"/>
                <a:ea typeface="微软雅黑"/>
                <a:sym typeface="微软雅黑"/>
              </a:rPr>
              <a:t>-</a:t>
            </a:r>
            <a:r>
              <a:rPr kumimoji="1" lang="zh-CN" altLang="en-US" sz="3200" b="1" dirty="0">
                <a:solidFill>
                  <a:schemeClr val="bg1"/>
                </a:solidFill>
                <a:latin typeface="微软雅黑"/>
                <a:ea typeface="微软雅黑"/>
                <a:sym typeface="微软雅黑"/>
              </a:rPr>
              <a:t>性能优化</a:t>
            </a:r>
          </a:p>
        </p:txBody>
      </p:sp>
      <p:pic>
        <p:nvPicPr>
          <p:cNvPr id="20" name="图片 19"/>
          <p:cNvPicPr>
            <a:picLocks noChangeAspect="1"/>
          </p:cNvPicPr>
          <p:nvPr/>
        </p:nvPicPr>
        <p:blipFill>
          <a:blip r:embed="rId2"/>
          <a:stretch>
            <a:fillRect/>
          </a:stretch>
        </p:blipFill>
        <p:spPr>
          <a:xfrm>
            <a:off x="10580714" y="392768"/>
            <a:ext cx="1069922" cy="191432"/>
          </a:xfrm>
          <a:prstGeom prst="rect">
            <a:avLst/>
          </a:prstGeom>
        </p:spPr>
      </p:pic>
      <p:sp>
        <p:nvSpPr>
          <p:cNvPr id="13" name="矩形 12"/>
          <p:cNvSpPr/>
          <p:nvPr/>
        </p:nvSpPr>
        <p:spPr>
          <a:xfrm>
            <a:off x="880710" y="1509741"/>
            <a:ext cx="788987" cy="71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latin typeface="微软雅黑"/>
              <a:ea typeface="微软雅黑"/>
              <a:sym typeface="微软雅黑"/>
            </a:endParaRPr>
          </a:p>
        </p:txBody>
      </p:sp>
      <p:sp>
        <p:nvSpPr>
          <p:cNvPr id="18" name="Rectangle 2"/>
          <p:cNvSpPr/>
          <p:nvPr/>
        </p:nvSpPr>
        <p:spPr>
          <a:xfrm>
            <a:off x="691198" y="1846580"/>
            <a:ext cx="3883660" cy="3138170"/>
          </a:xfrm>
          <a:prstGeom prst="rect">
            <a:avLst/>
          </a:prstGeom>
          <a:ln>
            <a:noFill/>
          </a:ln>
        </p:spPr>
        <p:txBody>
          <a:bodyPr wrap="none">
            <a:spAutoFit/>
          </a:bodyPr>
          <a:lstStyle/>
          <a:p>
            <a:pPr marL="285750" indent="-285750" algn="l" eaLnBrk="1" hangingPunct="1">
              <a:lnSpc>
                <a:spcPct val="150000"/>
              </a:lnSpc>
              <a:buFont typeface="Wingdings" panose="05000000000000000000" charset="0"/>
              <a:buChar char=""/>
            </a:pPr>
            <a:r>
              <a:rPr lang="zh-CN" altLang="en-US" sz="2000" b="1" dirty="0">
                <a:solidFill>
                  <a:srgbClr val="118FFF"/>
                </a:solidFill>
                <a:latin typeface="微软雅黑"/>
                <a:ea typeface="微软雅黑"/>
                <a:sym typeface="微软雅黑"/>
              </a:rPr>
              <a:t>遵循编译优化器规则</a:t>
            </a:r>
            <a:endParaRPr lang="en-US" altLang="zh-CN" sz="1600" dirty="0">
              <a:solidFill>
                <a:schemeClr val="bg1"/>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r>
              <a:rPr lang="zh-CN" altLang="en-US" sz="1600" dirty="0">
                <a:solidFill>
                  <a:schemeClr val="bg1"/>
                </a:solidFill>
                <a:latin typeface="微软雅黑"/>
                <a:ea typeface="微软雅黑"/>
                <a:sym typeface="微软雅黑"/>
              </a:rPr>
              <a:t>计算代价和成本</a:t>
            </a:r>
            <a:endParaRPr lang="en-US" altLang="zh-CN" sz="1600" dirty="0">
              <a:solidFill>
                <a:schemeClr val="bg1"/>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r>
              <a:rPr lang="zh-CN" altLang="en-US" sz="1600" dirty="0">
                <a:solidFill>
                  <a:schemeClr val="bg1"/>
                </a:solidFill>
                <a:latin typeface="微软雅黑"/>
                <a:ea typeface="微软雅黑"/>
                <a:sym typeface="微软雅黑"/>
              </a:rPr>
              <a:t>遵循各类引擎规则</a:t>
            </a:r>
            <a:endParaRPr lang="en-US" altLang="zh-CN" sz="1600" dirty="0">
              <a:solidFill>
                <a:srgbClr val="D4D3D2"/>
              </a:solidFill>
              <a:latin typeface="微软雅黑"/>
              <a:ea typeface="微软雅黑"/>
              <a:sym typeface="微软雅黑"/>
            </a:endParaRPr>
          </a:p>
          <a:p>
            <a:pPr lvl="1" indent="0" algn="l" eaLnBrk="1" hangingPunct="1">
              <a:lnSpc>
                <a:spcPct val="150000"/>
              </a:lnSpc>
              <a:buFont typeface="Arial" panose="020B0604020202020204" pitchFamily="34" charset="0"/>
              <a:buNone/>
            </a:pPr>
            <a:endParaRPr lang="en-US" altLang="zh-CN" sz="1200" dirty="0">
              <a:solidFill>
                <a:srgbClr val="D4D3D2"/>
              </a:solidFill>
              <a:latin typeface="微软雅黑"/>
              <a:ea typeface="微软雅黑"/>
              <a:sym typeface="微软雅黑"/>
            </a:endParaRPr>
          </a:p>
          <a:p>
            <a:pPr marL="285750" indent="-285750" algn="l" eaLnBrk="1" hangingPunct="1">
              <a:lnSpc>
                <a:spcPct val="150000"/>
              </a:lnSpc>
              <a:buFont typeface="Wingdings" panose="05000000000000000000" charset="0"/>
              <a:buChar char=""/>
            </a:pPr>
            <a:r>
              <a:rPr lang="zh-CN" altLang="en-US" sz="2000" b="1" dirty="0">
                <a:solidFill>
                  <a:srgbClr val="118FFF"/>
                </a:solidFill>
                <a:latin typeface="微软雅黑"/>
                <a:ea typeface="微软雅黑"/>
                <a:sym typeface="微软雅黑"/>
              </a:rPr>
              <a:t>索引</a:t>
            </a:r>
            <a:r>
              <a:rPr lang="en-US" altLang="zh-CN" sz="2000" b="1" dirty="0">
                <a:solidFill>
                  <a:srgbClr val="118FFF"/>
                </a:solidFill>
                <a:latin typeface="微软雅黑"/>
                <a:ea typeface="微软雅黑"/>
                <a:sym typeface="微软雅黑"/>
              </a:rPr>
              <a:t>+</a:t>
            </a:r>
            <a:r>
              <a:rPr lang="zh-CN" altLang="en-US" sz="2000" b="1" dirty="0">
                <a:solidFill>
                  <a:srgbClr val="118FFF"/>
                </a:solidFill>
                <a:latin typeface="微软雅黑"/>
                <a:ea typeface="微软雅黑"/>
                <a:sym typeface="微软雅黑"/>
              </a:rPr>
              <a:t>重写 相结合</a:t>
            </a:r>
            <a:endParaRPr lang="zh-CN" altLang="en-US" sz="2000" dirty="0">
              <a:solidFill>
                <a:srgbClr val="118FFF"/>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r>
              <a:rPr lang="zh-CN" altLang="en-US" sz="1600" dirty="0">
                <a:solidFill>
                  <a:schemeClr val="bg1"/>
                </a:solidFill>
                <a:latin typeface="微软雅黑"/>
                <a:ea typeface="微软雅黑"/>
                <a:sym typeface="微软雅黑"/>
              </a:rPr>
              <a:t>融合各种优化经验</a:t>
            </a:r>
          </a:p>
          <a:p>
            <a:pPr marL="671830" lvl="1" indent="-214630" algn="l" eaLnBrk="1" hangingPunct="1">
              <a:lnSpc>
                <a:spcPct val="150000"/>
              </a:lnSpc>
              <a:buFont typeface="Arial" panose="020B0604020202020204" pitchFamily="34" charset="0"/>
              <a:buChar char="•"/>
            </a:pPr>
            <a:r>
              <a:rPr lang="en-US" altLang="zh-CN" sz="1600" dirty="0">
                <a:solidFill>
                  <a:schemeClr val="bg1"/>
                </a:solidFill>
                <a:latin typeface="微软雅黑"/>
                <a:ea typeface="微软雅黑"/>
                <a:sym typeface="微软雅黑"/>
              </a:rPr>
              <a:t>SQL</a:t>
            </a:r>
            <a:r>
              <a:rPr lang="zh-CN" altLang="en-US" sz="1600" dirty="0">
                <a:solidFill>
                  <a:schemeClr val="bg1"/>
                </a:solidFill>
                <a:latin typeface="微软雅黑"/>
                <a:ea typeface="微软雅黑"/>
                <a:sym typeface="微软雅黑"/>
              </a:rPr>
              <a:t>自身不够优质，相同逻辑重写</a:t>
            </a:r>
            <a:endParaRPr lang="zh-CN" altLang="en-US" sz="1600" dirty="0">
              <a:solidFill>
                <a:srgbClr val="D4D3D2"/>
              </a:solidFill>
              <a:latin typeface="微软雅黑"/>
              <a:ea typeface="微软雅黑"/>
              <a:sym typeface="微软雅黑"/>
            </a:endParaRPr>
          </a:p>
          <a:p>
            <a:pPr lvl="1" indent="0" algn="l" eaLnBrk="1" hangingPunct="1">
              <a:lnSpc>
                <a:spcPct val="150000"/>
              </a:lnSpc>
              <a:buNone/>
            </a:pPr>
            <a:endParaRPr lang="zh-CN" altLang="en-US" sz="1600" dirty="0">
              <a:solidFill>
                <a:srgbClr val="D4D3D2"/>
              </a:solidFill>
              <a:latin typeface="微软雅黑"/>
              <a:ea typeface="微软雅黑"/>
              <a:sym typeface="微软雅黑"/>
            </a:endParaRPr>
          </a:p>
        </p:txBody>
      </p:sp>
      <p:sp>
        <p:nvSpPr>
          <p:cNvPr id="8" name="Rectangle 2"/>
          <p:cNvSpPr/>
          <p:nvPr/>
        </p:nvSpPr>
        <p:spPr>
          <a:xfrm>
            <a:off x="691515" y="4768215"/>
            <a:ext cx="4338955" cy="1660525"/>
          </a:xfrm>
          <a:prstGeom prst="rect">
            <a:avLst/>
          </a:prstGeom>
          <a:ln>
            <a:noFill/>
          </a:ln>
        </p:spPr>
        <p:txBody>
          <a:bodyPr wrap="square">
            <a:spAutoFit/>
          </a:bodyPr>
          <a:lstStyle/>
          <a:p>
            <a:pPr marL="285750" indent="-285750" algn="l" eaLnBrk="1" hangingPunct="1">
              <a:lnSpc>
                <a:spcPct val="150000"/>
              </a:lnSpc>
              <a:buFont typeface="Wingdings" panose="05000000000000000000" charset="0"/>
              <a:buChar char=""/>
            </a:pPr>
            <a:r>
              <a:rPr lang="zh-CN" altLang="en-US" sz="2000" b="1" dirty="0">
                <a:solidFill>
                  <a:srgbClr val="118FFF"/>
                </a:solidFill>
                <a:latin typeface="微软雅黑"/>
                <a:ea typeface="微软雅黑"/>
                <a:sym typeface="微软雅黑"/>
              </a:rPr>
              <a:t>不只有</a:t>
            </a:r>
            <a:r>
              <a:rPr lang="en-US" altLang="zh-CN" sz="2000" b="1" dirty="0">
                <a:solidFill>
                  <a:srgbClr val="118FFF"/>
                </a:solidFill>
                <a:latin typeface="微软雅黑"/>
                <a:ea typeface="微软雅黑"/>
                <a:sym typeface="微软雅黑"/>
              </a:rPr>
              <a:t>SQL</a:t>
            </a:r>
            <a:r>
              <a:rPr lang="zh-CN" altLang="en-US" sz="2000" b="1" dirty="0">
                <a:solidFill>
                  <a:srgbClr val="118FFF"/>
                </a:solidFill>
                <a:latin typeface="微软雅黑"/>
                <a:ea typeface="微软雅黑"/>
                <a:sym typeface="微软雅黑"/>
              </a:rPr>
              <a:t>优化</a:t>
            </a:r>
            <a:endParaRPr lang="en-US" altLang="zh-CN" sz="1600" dirty="0">
              <a:solidFill>
                <a:schemeClr val="bg1"/>
              </a:solidFill>
              <a:latin typeface="微软雅黑"/>
              <a:ea typeface="微软雅黑"/>
              <a:sym typeface="微软雅黑"/>
            </a:endParaRPr>
          </a:p>
          <a:p>
            <a:pPr marL="671830" lvl="1" indent="-214630" algn="l" eaLnBrk="1" hangingPunct="1">
              <a:lnSpc>
                <a:spcPct val="150000"/>
              </a:lnSpc>
              <a:buFont typeface="Arial" panose="020B0604020202020204" pitchFamily="34" charset="0"/>
              <a:buChar char="•"/>
            </a:pPr>
            <a:r>
              <a:rPr lang="zh-CN" altLang="en-US" sz="1600" dirty="0">
                <a:solidFill>
                  <a:schemeClr val="bg1"/>
                </a:solidFill>
                <a:latin typeface="微软雅黑"/>
                <a:ea typeface="微软雅黑"/>
                <a:sym typeface="微软雅黑"/>
              </a:rPr>
              <a:t>资源配置最优化组合</a:t>
            </a:r>
          </a:p>
          <a:p>
            <a:pPr marL="671830" lvl="1" indent="-214630" algn="l" eaLnBrk="1" hangingPunct="1">
              <a:lnSpc>
                <a:spcPct val="150000"/>
              </a:lnSpc>
              <a:buFont typeface="Arial" panose="020B0604020202020204" pitchFamily="34" charset="0"/>
              <a:buChar char="•"/>
            </a:pPr>
            <a:r>
              <a:rPr lang="zh-CN" altLang="en-US" sz="1600" dirty="0">
                <a:solidFill>
                  <a:schemeClr val="bg1"/>
                </a:solidFill>
                <a:latin typeface="微软雅黑"/>
                <a:ea typeface="微软雅黑"/>
                <a:sym typeface="微软雅黑"/>
              </a:rPr>
              <a:t>数据库参数智能调优</a:t>
            </a:r>
          </a:p>
          <a:p>
            <a:pPr lvl="1" indent="0" algn="l" eaLnBrk="1" hangingPunct="1">
              <a:lnSpc>
                <a:spcPct val="150000"/>
              </a:lnSpc>
              <a:buFont typeface="Arial" panose="020B0604020202020204" pitchFamily="34" charset="0"/>
              <a:buNone/>
            </a:pPr>
            <a:endParaRPr lang="zh-CN" altLang="en-US" sz="1600" dirty="0">
              <a:solidFill>
                <a:srgbClr val="D4D3D2"/>
              </a:solidFill>
              <a:latin typeface="微软雅黑"/>
              <a:ea typeface="微软雅黑"/>
              <a:sym typeface="微软雅黑"/>
            </a:endParaRPr>
          </a:p>
        </p:txBody>
      </p:sp>
      <p:sp>
        <p:nvSpPr>
          <p:cNvPr id="2" name="椭圆 1"/>
          <p:cNvSpPr/>
          <p:nvPr/>
        </p:nvSpPr>
        <p:spPr>
          <a:xfrm>
            <a:off x="6255385" y="3190875"/>
            <a:ext cx="3034030" cy="28638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14" name="椭圆 13"/>
          <p:cNvSpPr/>
          <p:nvPr/>
        </p:nvSpPr>
        <p:spPr>
          <a:xfrm>
            <a:off x="8616950" y="3190875"/>
            <a:ext cx="3034030" cy="2863850"/>
          </a:xfrm>
          <a:prstGeom prst="ellipse">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17" name="椭圆 16"/>
          <p:cNvSpPr/>
          <p:nvPr/>
        </p:nvSpPr>
        <p:spPr>
          <a:xfrm>
            <a:off x="7449185" y="1510030"/>
            <a:ext cx="3034030" cy="2863850"/>
          </a:xfrm>
          <a:prstGeom prst="ellipse">
            <a:avLst/>
          </a:prstGeom>
          <a:solidFill>
            <a:srgbClr val="0267F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sym typeface="微软雅黑"/>
            </a:endParaRPr>
          </a:p>
        </p:txBody>
      </p:sp>
      <p:sp>
        <p:nvSpPr>
          <p:cNvPr id="64" name="矩形 63"/>
          <p:cNvSpPr/>
          <p:nvPr/>
        </p:nvSpPr>
        <p:spPr>
          <a:xfrm>
            <a:off x="8544560" y="2610485"/>
            <a:ext cx="986155" cy="663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zh-CN" sz="2400" b="1" dirty="0">
                <a:solidFill>
                  <a:schemeClr val="bg1"/>
                </a:solidFill>
                <a:latin typeface="微软雅黑"/>
                <a:ea typeface="微软雅黑"/>
                <a:sym typeface="微软雅黑"/>
              </a:rPr>
              <a:t>SQL</a:t>
            </a:r>
            <a:r>
              <a:rPr kumimoji="1" lang="zh-CN" altLang="en-US" sz="2400" b="1" dirty="0">
                <a:solidFill>
                  <a:schemeClr val="bg1"/>
                </a:solidFill>
                <a:latin typeface="微软雅黑"/>
                <a:ea typeface="微软雅黑"/>
                <a:sym typeface="微软雅黑"/>
              </a:rPr>
              <a:t>优化</a:t>
            </a:r>
          </a:p>
        </p:txBody>
      </p:sp>
      <p:sp>
        <p:nvSpPr>
          <p:cNvPr id="19" name="矩形 18"/>
          <p:cNvSpPr/>
          <p:nvPr/>
        </p:nvSpPr>
        <p:spPr>
          <a:xfrm>
            <a:off x="7298055" y="4373880"/>
            <a:ext cx="948690" cy="663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zh-CN" altLang="en-US" sz="2400" b="1" dirty="0">
                <a:solidFill>
                  <a:schemeClr val="bg1"/>
                </a:solidFill>
                <a:latin typeface="微软雅黑"/>
                <a:ea typeface="微软雅黑"/>
                <a:sym typeface="微软雅黑"/>
              </a:rPr>
              <a:t>资源配置</a:t>
            </a:r>
          </a:p>
        </p:txBody>
      </p:sp>
      <p:sp>
        <p:nvSpPr>
          <p:cNvPr id="22" name="矩形 21"/>
          <p:cNvSpPr/>
          <p:nvPr/>
        </p:nvSpPr>
        <p:spPr>
          <a:xfrm>
            <a:off x="9754235" y="4434840"/>
            <a:ext cx="948690" cy="6635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zh-CN" altLang="en-US" sz="2400" b="1" dirty="0">
                <a:solidFill>
                  <a:schemeClr val="bg1"/>
                </a:solidFill>
                <a:latin typeface="微软雅黑"/>
                <a:ea typeface="微软雅黑"/>
                <a:sym typeface="微软雅黑"/>
              </a:rPr>
              <a:t>参数调优</a:t>
            </a:r>
          </a:p>
        </p:txBody>
      </p:sp>
    </p:spTree>
    <p:extLst>
      <p:ext uri="{BB962C8B-B14F-4D97-AF65-F5344CB8AC3E}">
        <p14:creationId xmlns:p14="http://schemas.microsoft.com/office/powerpoint/2010/main" val="612511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AD2FDE5D-E49B-3C42-A348-8969FCBDBD3A}"/>
              </a:ext>
            </a:extLst>
          </p:cNvPr>
          <p:cNvSpPr txBox="1">
            <a:spLocks/>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2400" b="1" kern="1200">
                <a:solidFill>
                  <a:srgbClr val="006E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zh-CN" altLang="en-US" dirty="0">
                <a:latin typeface="微软雅黑"/>
                <a:ea typeface="微软雅黑"/>
                <a:sym typeface="微软雅黑"/>
              </a:rPr>
              <a:t>强大的数据治理方案</a:t>
            </a:r>
            <a:r>
              <a:rPr lang="en-US" altLang="zh-CN" dirty="0">
                <a:latin typeface="微软雅黑"/>
                <a:ea typeface="微软雅黑"/>
                <a:sym typeface="微软雅黑"/>
              </a:rPr>
              <a:t>---</a:t>
            </a:r>
            <a:r>
              <a:rPr lang="zh-CN" altLang="en-US" sz="1800" dirty="0">
                <a:latin typeface="微软雅黑"/>
                <a:ea typeface="微软雅黑"/>
                <a:sym typeface="微软雅黑"/>
              </a:rPr>
              <a:t>数据防倾斜方案</a:t>
            </a:r>
            <a:endParaRPr lang="zh-CN" altLang="en-US" dirty="0">
              <a:latin typeface="微软雅黑"/>
              <a:ea typeface="微软雅黑"/>
              <a:sym typeface="微软雅黑"/>
            </a:endParaRPr>
          </a:p>
        </p:txBody>
      </p:sp>
      <p:pic>
        <p:nvPicPr>
          <p:cNvPr id="3" name="图片 2">
            <a:extLst>
              <a:ext uri="{FF2B5EF4-FFF2-40B4-BE49-F238E27FC236}">
                <a16:creationId xmlns:a16="http://schemas.microsoft.com/office/drawing/2014/main" id="{A9ED8ABC-BACB-4A89-A5BC-F16A968EE317}"/>
              </a:ext>
            </a:extLst>
          </p:cNvPr>
          <p:cNvPicPr>
            <a:picLocks noChangeAspect="1"/>
          </p:cNvPicPr>
          <p:nvPr/>
        </p:nvPicPr>
        <p:blipFill>
          <a:blip r:embed="rId3"/>
          <a:stretch>
            <a:fillRect/>
          </a:stretch>
        </p:blipFill>
        <p:spPr>
          <a:xfrm>
            <a:off x="1648381" y="1407665"/>
            <a:ext cx="8895238" cy="4590476"/>
          </a:xfrm>
          <a:prstGeom prst="rect">
            <a:avLst/>
          </a:prstGeom>
        </p:spPr>
      </p:pic>
    </p:spTree>
    <p:extLst>
      <p:ext uri="{BB962C8B-B14F-4D97-AF65-F5344CB8AC3E}">
        <p14:creationId xmlns:p14="http://schemas.microsoft.com/office/powerpoint/2010/main" val="714405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标题 1">
            <a:extLst>
              <a:ext uri="{FF2B5EF4-FFF2-40B4-BE49-F238E27FC236}">
                <a16:creationId xmlns:a16="http://schemas.microsoft.com/office/drawing/2014/main" id="{B6831310-8FDA-1440-8066-82F5A1B549F4}"/>
              </a:ext>
            </a:extLst>
          </p:cNvPr>
          <p:cNvSpPr>
            <a:spLocks noGrp="1"/>
          </p:cNvSpPr>
          <p:nvPr>
            <p:ph type="title"/>
          </p:nvPr>
        </p:nvSpPr>
        <p:spPr>
          <a:xfrm>
            <a:off x="1" y="0"/>
            <a:ext cx="3513762" cy="688369"/>
          </a:xfrm>
        </p:spPr>
        <p:txBody>
          <a:bodyPr/>
          <a:lstStyle/>
          <a:p>
            <a:r>
              <a:rPr kumimoji="1" lang="zh-CN" altLang="en-US" dirty="0">
                <a:latin typeface="微软雅黑"/>
                <a:ea typeface="微软雅黑"/>
                <a:sym typeface="微软雅黑"/>
              </a:rPr>
              <a:t>分布式事务支持</a:t>
            </a:r>
            <a:r>
              <a:rPr kumimoji="1" lang="en-US" altLang="zh-CN" dirty="0">
                <a:latin typeface="微软雅黑"/>
                <a:ea typeface="微软雅黑"/>
                <a:sym typeface="微软雅黑"/>
              </a:rPr>
              <a:t>---</a:t>
            </a:r>
            <a:r>
              <a:rPr kumimoji="1" lang="en-US" altLang="zh-CN" sz="1800" dirty="0">
                <a:latin typeface="微软雅黑"/>
                <a:ea typeface="微软雅黑"/>
                <a:sym typeface="微软雅黑"/>
              </a:rPr>
              <a:t>2PC</a:t>
            </a:r>
            <a:endParaRPr kumimoji="1" lang="zh-CN" altLang="en-US" dirty="0">
              <a:latin typeface="微软雅黑"/>
              <a:ea typeface="微软雅黑"/>
              <a:sym typeface="微软雅黑"/>
            </a:endParaRPr>
          </a:p>
        </p:txBody>
      </p:sp>
      <p:sp>
        <p:nvSpPr>
          <p:cNvPr id="39" name="内容占位符 2">
            <a:extLst>
              <a:ext uri="{FF2B5EF4-FFF2-40B4-BE49-F238E27FC236}">
                <a16:creationId xmlns:a16="http://schemas.microsoft.com/office/drawing/2014/main" id="{A760823D-7716-5C4C-A9CA-00D878879024}"/>
              </a:ext>
            </a:extLst>
          </p:cNvPr>
          <p:cNvSpPr txBox="1">
            <a:spLocks/>
          </p:cNvSpPr>
          <p:nvPr/>
        </p:nvSpPr>
        <p:spPr>
          <a:xfrm>
            <a:off x="838200" y="1825625"/>
            <a:ext cx="10515600" cy="435133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zh-CN" altLang="en-US" dirty="0">
              <a:latin typeface="微软雅黑"/>
              <a:ea typeface="微软雅黑"/>
              <a:sym typeface="微软雅黑"/>
            </a:endParaRPr>
          </a:p>
        </p:txBody>
      </p:sp>
      <p:pic>
        <p:nvPicPr>
          <p:cNvPr id="3" name="图片 2">
            <a:extLst>
              <a:ext uri="{FF2B5EF4-FFF2-40B4-BE49-F238E27FC236}">
                <a16:creationId xmlns:a16="http://schemas.microsoft.com/office/drawing/2014/main" id="{24BF7EAE-294E-4D7C-AE9D-9E3EAFEB77F7}"/>
              </a:ext>
            </a:extLst>
          </p:cNvPr>
          <p:cNvPicPr>
            <a:picLocks noChangeAspect="1"/>
          </p:cNvPicPr>
          <p:nvPr/>
        </p:nvPicPr>
        <p:blipFill>
          <a:blip r:embed="rId3"/>
          <a:stretch>
            <a:fillRect/>
          </a:stretch>
        </p:blipFill>
        <p:spPr>
          <a:xfrm>
            <a:off x="191344" y="1628800"/>
            <a:ext cx="6457143" cy="2685714"/>
          </a:xfrm>
          <a:prstGeom prst="rect">
            <a:avLst/>
          </a:prstGeom>
        </p:spPr>
      </p:pic>
      <p:sp>
        <p:nvSpPr>
          <p:cNvPr id="4" name="矩形 3">
            <a:extLst>
              <a:ext uri="{FF2B5EF4-FFF2-40B4-BE49-F238E27FC236}">
                <a16:creationId xmlns:a16="http://schemas.microsoft.com/office/drawing/2014/main" id="{5242C369-3277-4AAD-B668-03ECD2FED0C3}"/>
              </a:ext>
            </a:extLst>
          </p:cNvPr>
          <p:cNvSpPr/>
          <p:nvPr/>
        </p:nvSpPr>
        <p:spPr>
          <a:xfrm>
            <a:off x="7255041" y="976952"/>
            <a:ext cx="4943872" cy="1015663"/>
          </a:xfrm>
          <a:prstGeom prst="rect">
            <a:avLst/>
          </a:prstGeom>
        </p:spPr>
        <p:txBody>
          <a:bodyPr wrap="square">
            <a:spAutoFit/>
          </a:bodyPr>
          <a:lstStyle/>
          <a:p>
            <a:pPr marL="171450" indent="-171450">
              <a:buFont typeface="Wingdings" panose="05000000000000000000" pitchFamily="2" charset="2"/>
              <a:buChar char="ü"/>
            </a:pPr>
            <a:r>
              <a:rPr lang="zh-CN" altLang="en-US" sz="1200" dirty="0">
                <a:solidFill>
                  <a:srgbClr val="333333"/>
                </a:solidFill>
                <a:latin typeface="微软雅黑"/>
                <a:ea typeface="微软雅黑"/>
                <a:sym typeface="微软雅黑"/>
              </a:rPr>
              <a:t>第一阶段：事务管理器要求每个涉及到事务的数据库节点预提交</a:t>
            </a:r>
            <a:r>
              <a:rPr lang="en-US" altLang="zh-CN" sz="1200" dirty="0">
                <a:solidFill>
                  <a:srgbClr val="333333"/>
                </a:solidFill>
                <a:latin typeface="微软雅黑"/>
                <a:ea typeface="微软雅黑"/>
                <a:sym typeface="微软雅黑"/>
              </a:rPr>
              <a:t>(</a:t>
            </a:r>
            <a:r>
              <a:rPr lang="en-US" altLang="zh-CN" sz="1200" dirty="0" err="1">
                <a:solidFill>
                  <a:srgbClr val="333333"/>
                </a:solidFill>
                <a:latin typeface="微软雅黑"/>
                <a:ea typeface="微软雅黑"/>
                <a:sym typeface="微软雅黑"/>
              </a:rPr>
              <a:t>precommit</a:t>
            </a:r>
            <a:r>
              <a:rPr lang="en-US" altLang="zh-CN" sz="1200" dirty="0">
                <a:solidFill>
                  <a:srgbClr val="333333"/>
                </a:solidFill>
                <a:latin typeface="微软雅黑"/>
                <a:ea typeface="微软雅黑"/>
                <a:sym typeface="微软雅黑"/>
              </a:rPr>
              <a:t>)</a:t>
            </a:r>
            <a:r>
              <a:rPr lang="zh-CN" altLang="en-US" sz="1200" dirty="0">
                <a:solidFill>
                  <a:srgbClr val="333333"/>
                </a:solidFill>
                <a:latin typeface="微软雅黑"/>
                <a:ea typeface="微软雅黑"/>
                <a:sym typeface="微软雅黑"/>
              </a:rPr>
              <a:t>，并反馈是否可以提交。</a:t>
            </a:r>
            <a:endParaRPr lang="en-US" altLang="zh-CN" sz="1200" dirty="0">
              <a:solidFill>
                <a:srgbClr val="333333"/>
              </a:solidFill>
              <a:latin typeface="微软雅黑"/>
              <a:ea typeface="微软雅黑"/>
              <a:sym typeface="微软雅黑"/>
            </a:endParaRPr>
          </a:p>
          <a:p>
            <a:pPr marL="171450" indent="-171450">
              <a:buFont typeface="Wingdings" panose="05000000000000000000" pitchFamily="2" charset="2"/>
              <a:buChar char="ü"/>
            </a:pPr>
            <a:endParaRPr lang="en-US" altLang="zh-CN" sz="1200" dirty="0">
              <a:solidFill>
                <a:srgbClr val="333333"/>
              </a:solidFill>
              <a:latin typeface="微软雅黑"/>
              <a:ea typeface="微软雅黑"/>
              <a:sym typeface="微软雅黑"/>
            </a:endParaRPr>
          </a:p>
          <a:p>
            <a:pPr marL="171450" indent="-171450">
              <a:buFont typeface="Wingdings" panose="05000000000000000000" pitchFamily="2" charset="2"/>
              <a:buChar char="ü"/>
            </a:pPr>
            <a:r>
              <a:rPr lang="zh-CN" altLang="en-US" sz="1200" dirty="0">
                <a:solidFill>
                  <a:srgbClr val="333333"/>
                </a:solidFill>
                <a:latin typeface="微软雅黑"/>
                <a:ea typeface="微软雅黑"/>
                <a:sym typeface="微软雅黑"/>
              </a:rPr>
              <a:t>第二阶段：事务管理器要求每个涉及的数据库节点要么提交数据，要么回滚数据。</a:t>
            </a:r>
            <a:endParaRPr lang="zh-CN" altLang="en-US" sz="1200" b="0" i="0" dirty="0">
              <a:solidFill>
                <a:srgbClr val="333333"/>
              </a:solidFill>
              <a:effectLst/>
              <a:latin typeface="微软雅黑"/>
              <a:ea typeface="微软雅黑"/>
              <a:sym typeface="微软雅黑"/>
            </a:endParaRPr>
          </a:p>
        </p:txBody>
      </p:sp>
      <p:graphicFrame>
        <p:nvGraphicFramePr>
          <p:cNvPr id="5" name="表格 4">
            <a:extLst>
              <a:ext uri="{FF2B5EF4-FFF2-40B4-BE49-F238E27FC236}">
                <a16:creationId xmlns:a16="http://schemas.microsoft.com/office/drawing/2014/main" id="{954288D8-D9DB-49EB-9511-EA5CDBAE288D}"/>
              </a:ext>
            </a:extLst>
          </p:cNvPr>
          <p:cNvGraphicFramePr>
            <a:graphicFrameLocks noGrp="1"/>
          </p:cNvGraphicFramePr>
          <p:nvPr/>
        </p:nvGraphicFramePr>
        <p:xfrm>
          <a:off x="335360" y="4437112"/>
          <a:ext cx="7128792" cy="1566545"/>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3868578138"/>
                    </a:ext>
                  </a:extLst>
                </a:gridCol>
                <a:gridCol w="1224136">
                  <a:extLst>
                    <a:ext uri="{9D8B030D-6E8A-4147-A177-3AD203B41FA5}">
                      <a16:colId xmlns:a16="http://schemas.microsoft.com/office/drawing/2014/main" val="4161021542"/>
                    </a:ext>
                  </a:extLst>
                </a:gridCol>
                <a:gridCol w="1296144">
                  <a:extLst>
                    <a:ext uri="{9D8B030D-6E8A-4147-A177-3AD203B41FA5}">
                      <a16:colId xmlns:a16="http://schemas.microsoft.com/office/drawing/2014/main" val="3702242186"/>
                    </a:ext>
                  </a:extLst>
                </a:gridCol>
                <a:gridCol w="1656184">
                  <a:extLst>
                    <a:ext uri="{9D8B030D-6E8A-4147-A177-3AD203B41FA5}">
                      <a16:colId xmlns:a16="http://schemas.microsoft.com/office/drawing/2014/main" val="680575012"/>
                    </a:ext>
                  </a:extLst>
                </a:gridCol>
                <a:gridCol w="1656184">
                  <a:extLst>
                    <a:ext uri="{9D8B030D-6E8A-4147-A177-3AD203B41FA5}">
                      <a16:colId xmlns:a16="http://schemas.microsoft.com/office/drawing/2014/main" val="78744760"/>
                    </a:ext>
                  </a:extLst>
                </a:gridCol>
              </a:tblGrid>
              <a:tr h="266065">
                <a:tc>
                  <a:txBody>
                    <a:bodyPr/>
                    <a:lstStyle/>
                    <a:p>
                      <a:pPr algn="just">
                        <a:spcBef>
                          <a:spcPts val="780"/>
                        </a:spcBef>
                        <a:spcAft>
                          <a:spcPts val="0"/>
                        </a:spcAft>
                      </a:pPr>
                      <a:r>
                        <a:rPr lang="en-US" sz="1200" dirty="0">
                          <a:effectLst/>
                          <a:latin typeface="微软雅黑"/>
                          <a:ea typeface="微软雅黑"/>
                          <a:sym typeface="微软雅黑"/>
                        </a:rPr>
                        <a:t>PREPARED</a:t>
                      </a:r>
                      <a:r>
                        <a:rPr lang="zh-CN" sz="1200" dirty="0">
                          <a:effectLst/>
                          <a:latin typeface="微软雅黑"/>
                          <a:ea typeface="微软雅黑"/>
                          <a:sym typeface="微软雅黑"/>
                        </a:rPr>
                        <a:t>状态</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a:effectLst/>
                          <a:latin typeface="微软雅黑"/>
                          <a:ea typeface="微软雅黑"/>
                          <a:sym typeface="微软雅黑"/>
                        </a:rPr>
                        <a:t>COMMIT</a:t>
                      </a:r>
                      <a:r>
                        <a:rPr lang="zh-CN" sz="1200">
                          <a:effectLst/>
                          <a:latin typeface="微软雅黑"/>
                          <a:ea typeface="微软雅黑"/>
                          <a:sym typeface="微软雅黑"/>
                        </a:rPr>
                        <a:t>状态</a:t>
                      </a:r>
                      <a:endParaRPr lang="zh-CN" sz="120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a:effectLst/>
                          <a:latin typeface="微软雅黑"/>
                          <a:ea typeface="微软雅黑"/>
                          <a:sym typeface="微软雅黑"/>
                        </a:rPr>
                        <a:t>ROLLBACK</a:t>
                      </a:r>
                      <a:r>
                        <a:rPr lang="zh-CN" sz="1200">
                          <a:effectLst/>
                          <a:latin typeface="微软雅黑"/>
                          <a:ea typeface="微软雅黑"/>
                          <a:sym typeface="微软雅黑"/>
                        </a:rPr>
                        <a:t>状态</a:t>
                      </a:r>
                      <a:endParaRPr lang="zh-CN" sz="120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zh-CN" sz="1200" dirty="0">
                          <a:effectLst/>
                          <a:latin typeface="微软雅黑"/>
                          <a:ea typeface="微软雅黑"/>
                          <a:sym typeface="微软雅黑"/>
                        </a:rPr>
                        <a:t>异常阶段及原因</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zh-CN" sz="1200" dirty="0">
                          <a:effectLst/>
                          <a:latin typeface="微软雅黑"/>
                          <a:ea typeface="微软雅黑"/>
                          <a:sym typeface="微软雅黑"/>
                        </a:rPr>
                        <a:t>动作</a:t>
                      </a:r>
                      <a:endParaRPr lang="zh-CN" sz="1200" dirty="0">
                        <a:effectLst/>
                        <a:latin typeface="微软雅黑"/>
                        <a:ea typeface="微软雅黑"/>
                        <a:cs typeface="宋体" panose="02010600030101010101" pitchFamily="2" charset="-122"/>
                        <a:sym typeface="微软雅黑"/>
                      </a:endParaRPr>
                    </a:p>
                  </a:txBody>
                  <a:tcPr marL="68580" marR="68580" marT="0" marB="0"/>
                </a:tc>
                <a:extLst>
                  <a:ext uri="{0D108BD9-81ED-4DB2-BD59-A6C34878D82A}">
                    <a16:rowId xmlns:a16="http://schemas.microsoft.com/office/drawing/2014/main" val="2849504821"/>
                  </a:ext>
                </a:extLst>
              </a:tr>
              <a:tr h="0">
                <a:tc>
                  <a:txBody>
                    <a:bodyPr/>
                    <a:lstStyle/>
                    <a:p>
                      <a:pPr indent="266700" algn="just">
                        <a:spcBef>
                          <a:spcPts val="780"/>
                        </a:spcBef>
                        <a:spcAft>
                          <a:spcPts val="0"/>
                        </a:spcAft>
                      </a:pPr>
                      <a:r>
                        <a:rPr lang="zh-CN" sz="1200" dirty="0">
                          <a:effectLst/>
                          <a:latin typeface="微软雅黑"/>
                          <a:ea typeface="微软雅黑"/>
                          <a:sym typeface="微软雅黑"/>
                        </a:rPr>
                        <a:t>有</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indent="266700" algn="just">
                        <a:spcBef>
                          <a:spcPts val="780"/>
                        </a:spcBef>
                        <a:spcAft>
                          <a:spcPts val="0"/>
                        </a:spcAft>
                      </a:pPr>
                      <a:r>
                        <a:rPr lang="zh-CN" sz="1200" dirty="0">
                          <a:effectLst/>
                          <a:latin typeface="微软雅黑"/>
                          <a:ea typeface="微软雅黑"/>
                          <a:sym typeface="微软雅黑"/>
                        </a:rPr>
                        <a:t>有</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indent="266700" algn="just">
                        <a:spcBef>
                          <a:spcPts val="780"/>
                        </a:spcBef>
                        <a:spcAft>
                          <a:spcPts val="0"/>
                        </a:spcAft>
                      </a:pPr>
                      <a:r>
                        <a:rPr lang="zh-CN" sz="1200" dirty="0">
                          <a:effectLst/>
                          <a:latin typeface="微软雅黑"/>
                          <a:ea typeface="微软雅黑"/>
                          <a:sym typeface="微软雅黑"/>
                        </a:rPr>
                        <a:t>无</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dirty="0">
                          <a:effectLst/>
                          <a:latin typeface="微软雅黑"/>
                          <a:ea typeface="微软雅黑"/>
                          <a:sym typeface="微软雅黑"/>
                        </a:rPr>
                        <a:t>commit</a:t>
                      </a:r>
                      <a:r>
                        <a:rPr lang="zh-CN" sz="1200" dirty="0">
                          <a:effectLst/>
                          <a:latin typeface="微软雅黑"/>
                          <a:ea typeface="微软雅黑"/>
                          <a:sym typeface="微软雅黑"/>
                        </a:rPr>
                        <a:t>阶段异常</a:t>
                      </a:r>
                    </a:p>
                    <a:p>
                      <a:pPr algn="just">
                        <a:spcBef>
                          <a:spcPts val="780"/>
                        </a:spcBef>
                        <a:spcAft>
                          <a:spcPts val="0"/>
                        </a:spcAft>
                      </a:pPr>
                      <a:r>
                        <a:rPr lang="zh-CN" sz="1200" dirty="0">
                          <a:effectLst/>
                          <a:latin typeface="微软雅黑"/>
                          <a:ea typeface="微软雅黑"/>
                          <a:sym typeface="微软雅黑"/>
                        </a:rPr>
                        <a:t>参与节点故障</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dirty="0">
                          <a:effectLst/>
                          <a:latin typeface="微软雅黑"/>
                          <a:ea typeface="微软雅黑"/>
                          <a:sym typeface="微软雅黑"/>
                        </a:rPr>
                        <a:t>COMMIT</a:t>
                      </a:r>
                      <a:r>
                        <a:rPr lang="zh-CN" sz="1200" dirty="0">
                          <a:effectLst/>
                          <a:latin typeface="微软雅黑"/>
                          <a:ea typeface="微软雅黑"/>
                          <a:sym typeface="微软雅黑"/>
                        </a:rPr>
                        <a:t>剩余事务</a:t>
                      </a:r>
                      <a:endParaRPr lang="zh-CN" sz="1200" dirty="0">
                        <a:effectLst/>
                        <a:latin typeface="微软雅黑"/>
                        <a:ea typeface="微软雅黑"/>
                        <a:cs typeface="宋体" panose="02010600030101010101" pitchFamily="2" charset="-122"/>
                        <a:sym typeface="微软雅黑"/>
                      </a:endParaRPr>
                    </a:p>
                  </a:txBody>
                  <a:tcPr marL="68580" marR="68580" marT="0" marB="0"/>
                </a:tc>
                <a:extLst>
                  <a:ext uri="{0D108BD9-81ED-4DB2-BD59-A6C34878D82A}">
                    <a16:rowId xmlns:a16="http://schemas.microsoft.com/office/drawing/2014/main" val="318950901"/>
                  </a:ext>
                </a:extLst>
              </a:tr>
              <a:tr h="0">
                <a:tc>
                  <a:txBody>
                    <a:bodyPr/>
                    <a:lstStyle/>
                    <a:p>
                      <a:pPr indent="266700" algn="just">
                        <a:spcBef>
                          <a:spcPts val="780"/>
                        </a:spcBef>
                        <a:spcAft>
                          <a:spcPts val="0"/>
                        </a:spcAft>
                      </a:pPr>
                      <a:r>
                        <a:rPr lang="zh-CN" sz="1200" dirty="0">
                          <a:effectLst/>
                          <a:latin typeface="微软雅黑"/>
                          <a:ea typeface="微软雅黑"/>
                          <a:sym typeface="微软雅黑"/>
                        </a:rPr>
                        <a:t>有</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indent="266700" algn="just">
                        <a:spcBef>
                          <a:spcPts val="780"/>
                        </a:spcBef>
                        <a:spcAft>
                          <a:spcPts val="0"/>
                        </a:spcAft>
                      </a:pPr>
                      <a:r>
                        <a:rPr lang="zh-CN" sz="1200" dirty="0">
                          <a:effectLst/>
                          <a:latin typeface="微软雅黑"/>
                          <a:ea typeface="微软雅黑"/>
                          <a:sym typeface="微软雅黑"/>
                        </a:rPr>
                        <a:t>无</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indent="266700" algn="just">
                        <a:spcBef>
                          <a:spcPts val="780"/>
                        </a:spcBef>
                        <a:spcAft>
                          <a:spcPts val="0"/>
                        </a:spcAft>
                      </a:pPr>
                      <a:r>
                        <a:rPr lang="zh-CN" sz="1200" dirty="0">
                          <a:effectLst/>
                          <a:latin typeface="微软雅黑"/>
                          <a:ea typeface="微软雅黑"/>
                          <a:sym typeface="微软雅黑"/>
                        </a:rPr>
                        <a:t>有</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dirty="0">
                          <a:effectLst/>
                          <a:latin typeface="微软雅黑"/>
                          <a:ea typeface="微软雅黑"/>
                          <a:sym typeface="微软雅黑"/>
                        </a:rPr>
                        <a:t>prepare</a:t>
                      </a:r>
                      <a:r>
                        <a:rPr lang="zh-CN" sz="1200" dirty="0">
                          <a:effectLst/>
                          <a:latin typeface="微软雅黑"/>
                          <a:ea typeface="微软雅黑"/>
                          <a:sym typeface="微软雅黑"/>
                        </a:rPr>
                        <a:t>阶段异常</a:t>
                      </a:r>
                    </a:p>
                    <a:p>
                      <a:pPr algn="just">
                        <a:spcBef>
                          <a:spcPts val="780"/>
                        </a:spcBef>
                        <a:spcAft>
                          <a:spcPts val="0"/>
                        </a:spcAft>
                      </a:pPr>
                      <a:r>
                        <a:rPr lang="zh-CN" sz="1200" dirty="0">
                          <a:effectLst/>
                          <a:latin typeface="微软雅黑"/>
                          <a:ea typeface="微软雅黑"/>
                          <a:sym typeface="微软雅黑"/>
                        </a:rPr>
                        <a:t>参与节点宕机</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dirty="0">
                          <a:effectLst/>
                          <a:latin typeface="微软雅黑"/>
                          <a:ea typeface="微软雅黑"/>
                          <a:sym typeface="微软雅黑"/>
                        </a:rPr>
                        <a:t>ROLLBACK</a:t>
                      </a:r>
                      <a:r>
                        <a:rPr lang="zh-CN" sz="1200" dirty="0">
                          <a:effectLst/>
                          <a:latin typeface="微软雅黑"/>
                          <a:ea typeface="微软雅黑"/>
                          <a:sym typeface="微软雅黑"/>
                        </a:rPr>
                        <a:t>剩余事务</a:t>
                      </a:r>
                      <a:endParaRPr lang="zh-CN" sz="1200" dirty="0">
                        <a:effectLst/>
                        <a:latin typeface="微软雅黑"/>
                        <a:ea typeface="微软雅黑"/>
                        <a:cs typeface="宋体" panose="02010600030101010101" pitchFamily="2" charset="-122"/>
                        <a:sym typeface="微软雅黑"/>
                      </a:endParaRPr>
                    </a:p>
                  </a:txBody>
                  <a:tcPr marL="68580" marR="68580" marT="0" marB="0"/>
                </a:tc>
                <a:extLst>
                  <a:ext uri="{0D108BD9-81ED-4DB2-BD59-A6C34878D82A}">
                    <a16:rowId xmlns:a16="http://schemas.microsoft.com/office/drawing/2014/main" val="1486411545"/>
                  </a:ext>
                </a:extLst>
              </a:tr>
              <a:tr h="35560">
                <a:tc>
                  <a:txBody>
                    <a:bodyPr/>
                    <a:lstStyle/>
                    <a:p>
                      <a:pPr indent="266700" algn="just">
                        <a:spcBef>
                          <a:spcPts val="780"/>
                        </a:spcBef>
                        <a:spcAft>
                          <a:spcPts val="0"/>
                        </a:spcAft>
                      </a:pPr>
                      <a:r>
                        <a:rPr lang="zh-CN" sz="1200" dirty="0">
                          <a:effectLst/>
                          <a:latin typeface="微软雅黑"/>
                          <a:ea typeface="微软雅黑"/>
                          <a:sym typeface="微软雅黑"/>
                        </a:rPr>
                        <a:t>有</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indent="266700" algn="just">
                        <a:spcBef>
                          <a:spcPts val="780"/>
                        </a:spcBef>
                        <a:spcAft>
                          <a:spcPts val="0"/>
                        </a:spcAft>
                      </a:pPr>
                      <a:r>
                        <a:rPr lang="zh-CN" sz="1200" dirty="0">
                          <a:effectLst/>
                          <a:latin typeface="微软雅黑"/>
                          <a:ea typeface="微软雅黑"/>
                          <a:sym typeface="微软雅黑"/>
                        </a:rPr>
                        <a:t>无</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indent="266700" algn="just">
                        <a:spcBef>
                          <a:spcPts val="780"/>
                        </a:spcBef>
                        <a:spcAft>
                          <a:spcPts val="0"/>
                        </a:spcAft>
                      </a:pPr>
                      <a:r>
                        <a:rPr lang="zh-CN" sz="1200" dirty="0">
                          <a:effectLst/>
                          <a:latin typeface="微软雅黑"/>
                          <a:ea typeface="微软雅黑"/>
                          <a:sym typeface="微软雅黑"/>
                        </a:rPr>
                        <a:t>无</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dirty="0">
                          <a:effectLst/>
                          <a:latin typeface="微软雅黑"/>
                          <a:ea typeface="微软雅黑"/>
                          <a:sym typeface="微软雅黑"/>
                        </a:rPr>
                        <a:t>prepare</a:t>
                      </a:r>
                      <a:r>
                        <a:rPr lang="zh-CN" sz="1200" dirty="0">
                          <a:effectLst/>
                          <a:latin typeface="微软雅黑"/>
                          <a:ea typeface="微软雅黑"/>
                          <a:sym typeface="微软雅黑"/>
                        </a:rPr>
                        <a:t>阶段异常发起节点宕机</a:t>
                      </a:r>
                      <a:endParaRPr lang="zh-CN" sz="1200" dirty="0">
                        <a:effectLst/>
                        <a:latin typeface="微软雅黑"/>
                        <a:ea typeface="微软雅黑"/>
                        <a:cs typeface="宋体" panose="02010600030101010101" pitchFamily="2" charset="-122"/>
                        <a:sym typeface="微软雅黑"/>
                      </a:endParaRPr>
                    </a:p>
                  </a:txBody>
                  <a:tcPr marL="68580" marR="68580" marT="0" marB="0"/>
                </a:tc>
                <a:tc>
                  <a:txBody>
                    <a:bodyPr/>
                    <a:lstStyle/>
                    <a:p>
                      <a:pPr algn="just">
                        <a:spcBef>
                          <a:spcPts val="780"/>
                        </a:spcBef>
                        <a:spcAft>
                          <a:spcPts val="0"/>
                        </a:spcAft>
                      </a:pPr>
                      <a:r>
                        <a:rPr lang="en-US" sz="1200" dirty="0">
                          <a:effectLst/>
                          <a:latin typeface="微软雅黑"/>
                          <a:ea typeface="微软雅黑"/>
                          <a:sym typeface="微软雅黑"/>
                        </a:rPr>
                        <a:t>ROLLBACK</a:t>
                      </a:r>
                      <a:r>
                        <a:rPr lang="zh-CN" sz="1200" dirty="0">
                          <a:effectLst/>
                          <a:latin typeface="微软雅黑"/>
                          <a:ea typeface="微软雅黑"/>
                          <a:sym typeface="微软雅黑"/>
                        </a:rPr>
                        <a:t>剩余事务</a:t>
                      </a:r>
                      <a:endParaRPr lang="zh-CN" sz="1200" dirty="0">
                        <a:effectLst/>
                        <a:latin typeface="微软雅黑"/>
                        <a:ea typeface="微软雅黑"/>
                        <a:cs typeface="宋体" panose="02010600030101010101" pitchFamily="2" charset="-122"/>
                        <a:sym typeface="微软雅黑"/>
                      </a:endParaRPr>
                    </a:p>
                  </a:txBody>
                  <a:tcPr marL="68580" marR="68580" marT="0" marB="0"/>
                </a:tc>
                <a:extLst>
                  <a:ext uri="{0D108BD9-81ED-4DB2-BD59-A6C34878D82A}">
                    <a16:rowId xmlns:a16="http://schemas.microsoft.com/office/drawing/2014/main" val="3492824471"/>
                  </a:ext>
                </a:extLst>
              </a:tr>
            </a:tbl>
          </a:graphicData>
        </a:graphic>
      </p:graphicFrame>
      <p:sp>
        <p:nvSpPr>
          <p:cNvPr id="6" name="矩形 5">
            <a:extLst>
              <a:ext uri="{FF2B5EF4-FFF2-40B4-BE49-F238E27FC236}">
                <a16:creationId xmlns:a16="http://schemas.microsoft.com/office/drawing/2014/main" id="{91387B54-0407-4480-90F4-CA39D8617425}"/>
              </a:ext>
            </a:extLst>
          </p:cNvPr>
          <p:cNvSpPr/>
          <p:nvPr/>
        </p:nvSpPr>
        <p:spPr>
          <a:xfrm>
            <a:off x="7248128" y="2482731"/>
            <a:ext cx="4824536" cy="2492990"/>
          </a:xfrm>
          <a:prstGeom prst="rect">
            <a:avLst/>
          </a:prstGeom>
        </p:spPr>
        <p:txBody>
          <a:bodyPr wrap="square">
            <a:spAutoFit/>
          </a:bodyPr>
          <a:lstStyle/>
          <a:p>
            <a:pPr marL="171450" indent="-171450">
              <a:buFont typeface="Wingdings" panose="05000000000000000000" pitchFamily="2" charset="2"/>
              <a:buChar char="ü"/>
            </a:pPr>
            <a:r>
              <a:rPr lang="zh-CN" altLang="en-US" sz="1200" dirty="0">
                <a:solidFill>
                  <a:srgbClr val="333333"/>
                </a:solidFill>
                <a:latin typeface="微软雅黑"/>
                <a:ea typeface="微软雅黑"/>
                <a:sym typeface="微软雅黑"/>
              </a:rPr>
              <a:t>需要解决的问题</a:t>
            </a:r>
            <a:r>
              <a:rPr lang="en-US" altLang="zh-CN" sz="1200" dirty="0">
                <a:solidFill>
                  <a:srgbClr val="333333"/>
                </a:solidFill>
                <a:latin typeface="微软雅黑"/>
                <a:ea typeface="微软雅黑"/>
                <a:sym typeface="微软雅黑"/>
              </a:rPr>
              <a:t>:</a:t>
            </a:r>
          </a:p>
          <a:p>
            <a:pPr marL="171450" indent="-171450">
              <a:buFont typeface="Wingdings" panose="05000000000000000000" pitchFamily="2" charset="2"/>
              <a:buChar char="ü"/>
            </a:pPr>
            <a:r>
              <a:rPr lang="zh-CN" altLang="en-US" sz="1200" b="1" dirty="0">
                <a:solidFill>
                  <a:srgbClr val="FF0000"/>
                </a:solidFill>
                <a:latin typeface="微软雅黑"/>
                <a:ea typeface="微软雅黑"/>
                <a:sym typeface="微软雅黑"/>
              </a:rPr>
              <a:t>资源阻塞问题</a:t>
            </a:r>
            <a:r>
              <a:rPr lang="zh-CN" altLang="en-US" sz="1200" dirty="0">
                <a:solidFill>
                  <a:srgbClr val="333333"/>
                </a:solidFill>
                <a:latin typeface="微软雅黑"/>
                <a:ea typeface="微软雅黑"/>
                <a:sym typeface="微软雅黑"/>
              </a:rPr>
              <a:t>：残留的存在</a:t>
            </a:r>
            <a:r>
              <a:rPr lang="en-US" altLang="zh-CN" sz="1200" dirty="0">
                <a:solidFill>
                  <a:srgbClr val="333333"/>
                </a:solidFill>
                <a:latin typeface="微软雅黑"/>
                <a:ea typeface="微软雅黑"/>
                <a:sym typeface="微软雅黑"/>
              </a:rPr>
              <a:t>prepare</a:t>
            </a:r>
            <a:r>
              <a:rPr lang="zh-CN" altLang="en-US" sz="1200" dirty="0">
                <a:solidFill>
                  <a:srgbClr val="333333"/>
                </a:solidFill>
                <a:latin typeface="微软雅黑"/>
                <a:ea typeface="微软雅黑"/>
                <a:sym typeface="微软雅黑"/>
              </a:rPr>
              <a:t>状态的两阶段事务仍然持有一些资源锁，这将会阻塞之后对部分数据的访问和更新操作。</a:t>
            </a:r>
            <a:endParaRPr lang="en-US" altLang="zh-CN" sz="1200" dirty="0">
              <a:solidFill>
                <a:srgbClr val="333333"/>
              </a:solidFill>
              <a:latin typeface="微软雅黑"/>
              <a:ea typeface="微软雅黑"/>
              <a:sym typeface="微软雅黑"/>
            </a:endParaRPr>
          </a:p>
          <a:p>
            <a:pPr marL="171450" indent="-171450">
              <a:buFont typeface="Wingdings" panose="05000000000000000000" pitchFamily="2" charset="2"/>
              <a:buChar char="ü"/>
            </a:pPr>
            <a:endParaRPr lang="zh-CN" altLang="en-US" sz="1200" dirty="0">
              <a:solidFill>
                <a:srgbClr val="333333"/>
              </a:solidFill>
              <a:latin typeface="微软雅黑"/>
              <a:ea typeface="微软雅黑"/>
              <a:sym typeface="微软雅黑"/>
            </a:endParaRPr>
          </a:p>
          <a:p>
            <a:pPr marL="171450" indent="-171450">
              <a:buFont typeface="Wingdings" panose="05000000000000000000" pitchFamily="2" charset="2"/>
              <a:buChar char="ü"/>
            </a:pPr>
            <a:r>
              <a:rPr lang="zh-CN" altLang="en-US" sz="1200" b="1" dirty="0">
                <a:solidFill>
                  <a:srgbClr val="FF0000"/>
                </a:solidFill>
                <a:latin typeface="微软雅黑"/>
                <a:ea typeface="微软雅黑"/>
                <a:sym typeface="微软雅黑"/>
              </a:rPr>
              <a:t>数据不一致问题</a:t>
            </a:r>
            <a:r>
              <a:rPr lang="zh-CN" altLang="en-US" sz="1200" dirty="0">
                <a:solidFill>
                  <a:srgbClr val="333333"/>
                </a:solidFill>
                <a:latin typeface="微软雅黑"/>
                <a:ea typeface="微软雅黑"/>
                <a:sym typeface="微软雅黑"/>
              </a:rPr>
              <a:t>：数据不一致问题集中体现在第二阶段的故障场景中。当两阶段提交事务出现了部分</a:t>
            </a:r>
            <a:r>
              <a:rPr lang="en-US" altLang="zh-CN" sz="1200" dirty="0">
                <a:solidFill>
                  <a:srgbClr val="333333"/>
                </a:solidFill>
                <a:latin typeface="微软雅黑"/>
                <a:ea typeface="微软雅黑"/>
                <a:sym typeface="微软雅黑"/>
              </a:rPr>
              <a:t>commit</a:t>
            </a:r>
            <a:r>
              <a:rPr lang="zh-CN" altLang="en-US" sz="1200" dirty="0">
                <a:solidFill>
                  <a:srgbClr val="333333"/>
                </a:solidFill>
                <a:latin typeface="微软雅黑"/>
                <a:ea typeface="微软雅黑"/>
                <a:sym typeface="微软雅黑"/>
              </a:rPr>
              <a:t>部分</a:t>
            </a:r>
            <a:r>
              <a:rPr lang="en-US" altLang="zh-CN" sz="1200" dirty="0">
                <a:solidFill>
                  <a:srgbClr val="333333"/>
                </a:solidFill>
                <a:latin typeface="微软雅黑"/>
                <a:ea typeface="微软雅黑"/>
                <a:sym typeface="微软雅黑"/>
              </a:rPr>
              <a:t>prepare</a:t>
            </a:r>
            <a:r>
              <a:rPr lang="zh-CN" altLang="en-US" sz="1200" dirty="0">
                <a:solidFill>
                  <a:srgbClr val="333333"/>
                </a:solidFill>
                <a:latin typeface="微软雅黑"/>
                <a:ea typeface="微软雅黑"/>
                <a:sym typeface="微软雅黑"/>
              </a:rPr>
              <a:t>，那么更新数据在部分</a:t>
            </a:r>
            <a:r>
              <a:rPr lang="en-US" altLang="zh-CN" sz="1200" dirty="0">
                <a:solidFill>
                  <a:srgbClr val="333333"/>
                </a:solidFill>
                <a:latin typeface="微软雅黑"/>
                <a:ea typeface="微软雅黑"/>
                <a:sym typeface="微软雅黑"/>
              </a:rPr>
              <a:t>commit</a:t>
            </a:r>
            <a:r>
              <a:rPr lang="zh-CN" altLang="en-US" sz="1200" dirty="0">
                <a:solidFill>
                  <a:srgbClr val="333333"/>
                </a:solidFill>
                <a:latin typeface="微软雅黑"/>
                <a:ea typeface="微软雅黑"/>
                <a:sym typeface="微软雅黑"/>
              </a:rPr>
              <a:t>的节点可见；当两阶段提交事务出现了部分</a:t>
            </a:r>
            <a:r>
              <a:rPr lang="en-US" altLang="zh-CN" sz="1200" dirty="0">
                <a:solidFill>
                  <a:srgbClr val="333333"/>
                </a:solidFill>
                <a:latin typeface="微软雅黑"/>
                <a:ea typeface="微软雅黑"/>
                <a:sym typeface="微软雅黑"/>
              </a:rPr>
              <a:t>commit</a:t>
            </a:r>
            <a:r>
              <a:rPr lang="zh-CN" altLang="en-US" sz="1200" dirty="0">
                <a:solidFill>
                  <a:srgbClr val="333333"/>
                </a:solidFill>
                <a:latin typeface="微软雅黑"/>
                <a:ea typeface="微软雅黑"/>
                <a:sym typeface="微软雅黑"/>
              </a:rPr>
              <a:t>部分</a:t>
            </a:r>
            <a:r>
              <a:rPr lang="en-US" altLang="zh-CN" sz="1200" dirty="0">
                <a:solidFill>
                  <a:srgbClr val="333333"/>
                </a:solidFill>
                <a:latin typeface="微软雅黑"/>
                <a:ea typeface="微软雅黑"/>
                <a:sym typeface="微软雅黑"/>
              </a:rPr>
              <a:t>rollback</a:t>
            </a:r>
            <a:r>
              <a:rPr lang="zh-CN" altLang="en-US" sz="1200" dirty="0">
                <a:solidFill>
                  <a:srgbClr val="333333"/>
                </a:solidFill>
                <a:latin typeface="微软雅黑"/>
                <a:ea typeface="微软雅黑"/>
                <a:sym typeface="微软雅黑"/>
              </a:rPr>
              <a:t>，那么数据在所有节点出现了不可恢复的不一致状态。</a:t>
            </a:r>
            <a:endParaRPr lang="en-US" altLang="zh-CN" sz="1200" dirty="0">
              <a:solidFill>
                <a:srgbClr val="333333"/>
              </a:solidFill>
              <a:latin typeface="微软雅黑"/>
              <a:ea typeface="微软雅黑"/>
              <a:sym typeface="微软雅黑"/>
            </a:endParaRPr>
          </a:p>
          <a:p>
            <a:pPr marL="171450" indent="-171450">
              <a:buFont typeface="Wingdings" panose="05000000000000000000" pitchFamily="2" charset="2"/>
              <a:buChar char="ü"/>
            </a:pPr>
            <a:endParaRPr lang="zh-CN" altLang="en-US" sz="1200" dirty="0">
              <a:solidFill>
                <a:srgbClr val="333333"/>
              </a:solidFill>
              <a:latin typeface="微软雅黑"/>
              <a:ea typeface="微软雅黑"/>
              <a:sym typeface="微软雅黑"/>
            </a:endParaRPr>
          </a:p>
          <a:p>
            <a:pPr marL="171450" indent="-171450">
              <a:buFont typeface="Wingdings" panose="05000000000000000000" pitchFamily="2" charset="2"/>
              <a:buChar char="ü"/>
            </a:pPr>
            <a:r>
              <a:rPr lang="zh-CN" altLang="en-US" sz="1200" b="1" dirty="0">
                <a:solidFill>
                  <a:srgbClr val="FF0000"/>
                </a:solidFill>
                <a:latin typeface="微软雅黑"/>
                <a:ea typeface="微软雅黑"/>
                <a:sym typeface="微软雅黑"/>
              </a:rPr>
              <a:t>参与节点宕机问题</a:t>
            </a:r>
            <a:r>
              <a:rPr lang="zh-CN" altLang="en-US" sz="1200" dirty="0">
                <a:solidFill>
                  <a:srgbClr val="333333"/>
                </a:solidFill>
                <a:latin typeface="微软雅黑"/>
                <a:ea typeface="微软雅黑"/>
                <a:sym typeface="微软雅黑"/>
              </a:rPr>
              <a:t>：当出现协调节点宕机的情况，即便是有做了主备倒换，产生了新的协调节点，参与节点中的异常两阶段事务将一直残留下来。</a:t>
            </a:r>
          </a:p>
        </p:txBody>
      </p:sp>
    </p:spTree>
    <p:extLst>
      <p:ext uri="{BB962C8B-B14F-4D97-AF65-F5344CB8AC3E}">
        <p14:creationId xmlns:p14="http://schemas.microsoft.com/office/powerpoint/2010/main" val="900353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0985-1A35-1143-9850-5697421BFD69}"/>
              </a:ext>
            </a:extLst>
          </p:cNvPr>
          <p:cNvSpPr>
            <a:spLocks noGrp="1"/>
          </p:cNvSpPr>
          <p:nvPr>
            <p:ph type="title"/>
          </p:nvPr>
        </p:nvSpPr>
        <p:spPr>
          <a:xfrm>
            <a:off x="5806" y="-52777"/>
            <a:ext cx="7740711" cy="857931"/>
          </a:xfrm>
        </p:spPr>
        <p:txBody>
          <a:bodyPr>
            <a:normAutofit fontScale="90000"/>
          </a:bodyPr>
          <a:lstStyle/>
          <a:p>
            <a:r>
              <a:rPr lang="en-US" altLang="zh-CN" sz="3600" dirty="0" err="1">
                <a:latin typeface="微软雅黑"/>
                <a:ea typeface="微软雅黑"/>
                <a:sym typeface="微软雅黑"/>
              </a:rPr>
              <a:t>TBase</a:t>
            </a:r>
            <a:r>
              <a:rPr lang="en-US" altLang="zh-CN" sz="3600" dirty="0">
                <a:latin typeface="微软雅黑"/>
                <a:ea typeface="微软雅黑"/>
                <a:sym typeface="微软雅黑"/>
              </a:rPr>
              <a:t> </a:t>
            </a:r>
            <a:r>
              <a:rPr lang="zh-CN" altLang="en-US" sz="3600" dirty="0">
                <a:latin typeface="微软雅黑"/>
                <a:ea typeface="微软雅黑"/>
                <a:sym typeface="微软雅黑"/>
              </a:rPr>
              <a:t>典型场景</a:t>
            </a:r>
            <a:r>
              <a:rPr lang="en-US" altLang="zh-CN" sz="3600" dirty="0">
                <a:latin typeface="微软雅黑"/>
                <a:ea typeface="微软雅黑"/>
                <a:sym typeface="微软雅黑"/>
              </a:rPr>
              <a:t>—HTAP</a:t>
            </a:r>
            <a:r>
              <a:rPr lang="zh-CN" altLang="en-US" sz="3600" dirty="0">
                <a:latin typeface="微软雅黑"/>
                <a:ea typeface="微软雅黑"/>
                <a:sym typeface="微软雅黑"/>
              </a:rPr>
              <a:t>超融合处理系统</a:t>
            </a:r>
            <a:endParaRPr lang="en-US" sz="3600" dirty="0">
              <a:latin typeface="微软雅黑"/>
              <a:ea typeface="微软雅黑"/>
              <a:sym typeface="微软雅黑"/>
            </a:endParaRPr>
          </a:p>
        </p:txBody>
      </p:sp>
      <p:sp>
        <p:nvSpPr>
          <p:cNvPr id="23" name="磁盘 3">
            <a:extLst>
              <a:ext uri="{FF2B5EF4-FFF2-40B4-BE49-F238E27FC236}">
                <a16:creationId xmlns:a16="http://schemas.microsoft.com/office/drawing/2014/main" id="{5729808A-8D12-4BC6-A1C7-8649302ECFA5}"/>
              </a:ext>
            </a:extLst>
          </p:cNvPr>
          <p:cNvSpPr/>
          <p:nvPr/>
        </p:nvSpPr>
        <p:spPr>
          <a:xfrm>
            <a:off x="891983" y="1885145"/>
            <a:ext cx="1135875" cy="364652"/>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900" dirty="0">
                <a:solidFill>
                  <a:schemeClr val="bg1">
                    <a:lumMod val="95000"/>
                  </a:schemeClr>
                </a:solidFill>
                <a:latin typeface="微软雅黑"/>
                <a:ea typeface="微软雅黑"/>
                <a:sym typeface="微软雅黑"/>
              </a:rPr>
              <a:t>FTP</a:t>
            </a:r>
            <a:r>
              <a:rPr kumimoji="1" lang="zh-CN" altLang="en-US" sz="900" dirty="0">
                <a:solidFill>
                  <a:schemeClr val="bg1">
                    <a:lumMod val="95000"/>
                  </a:schemeClr>
                </a:solidFill>
                <a:latin typeface="微软雅黑"/>
                <a:ea typeface="微软雅黑"/>
                <a:sym typeface="微软雅黑"/>
              </a:rPr>
              <a:t>文件服务器</a:t>
            </a:r>
          </a:p>
        </p:txBody>
      </p:sp>
      <p:sp>
        <p:nvSpPr>
          <p:cNvPr id="24" name="磁盘 7">
            <a:extLst>
              <a:ext uri="{FF2B5EF4-FFF2-40B4-BE49-F238E27FC236}">
                <a16:creationId xmlns:a16="http://schemas.microsoft.com/office/drawing/2014/main" id="{295137E5-B00C-4DBB-99EE-145F84B274C9}"/>
              </a:ext>
            </a:extLst>
          </p:cNvPr>
          <p:cNvSpPr/>
          <p:nvPr/>
        </p:nvSpPr>
        <p:spPr>
          <a:xfrm>
            <a:off x="903594" y="2637445"/>
            <a:ext cx="1124265" cy="29641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zh-CN" altLang="en-US" sz="900" dirty="0">
                <a:solidFill>
                  <a:schemeClr val="bg1">
                    <a:lumMod val="95000"/>
                  </a:schemeClr>
                </a:solidFill>
                <a:latin typeface="微软雅黑"/>
                <a:ea typeface="微软雅黑"/>
                <a:sym typeface="微软雅黑"/>
              </a:rPr>
              <a:t>关系数据库</a:t>
            </a:r>
          </a:p>
        </p:txBody>
      </p:sp>
      <p:sp>
        <p:nvSpPr>
          <p:cNvPr id="25" name="磁盘 8">
            <a:extLst>
              <a:ext uri="{FF2B5EF4-FFF2-40B4-BE49-F238E27FC236}">
                <a16:creationId xmlns:a16="http://schemas.microsoft.com/office/drawing/2014/main" id="{79BDACD3-F501-4411-9F6E-7EFE20EA847F}"/>
              </a:ext>
            </a:extLst>
          </p:cNvPr>
          <p:cNvSpPr/>
          <p:nvPr/>
        </p:nvSpPr>
        <p:spPr>
          <a:xfrm>
            <a:off x="903594" y="3355415"/>
            <a:ext cx="1109397" cy="29181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zh-CN" altLang="en-US" sz="900" dirty="0">
                <a:solidFill>
                  <a:schemeClr val="bg1">
                    <a:lumMod val="95000"/>
                  </a:schemeClr>
                </a:solidFill>
                <a:latin typeface="微软雅黑"/>
                <a:ea typeface="微软雅黑"/>
                <a:sym typeface="微软雅黑"/>
              </a:rPr>
              <a:t>消息中间件</a:t>
            </a:r>
          </a:p>
        </p:txBody>
      </p:sp>
      <p:sp>
        <p:nvSpPr>
          <p:cNvPr id="26" name="磁盘 9">
            <a:extLst>
              <a:ext uri="{FF2B5EF4-FFF2-40B4-BE49-F238E27FC236}">
                <a16:creationId xmlns:a16="http://schemas.microsoft.com/office/drawing/2014/main" id="{0C599031-CABF-41CA-8B8C-7CD537AFB443}"/>
              </a:ext>
            </a:extLst>
          </p:cNvPr>
          <p:cNvSpPr/>
          <p:nvPr/>
        </p:nvSpPr>
        <p:spPr>
          <a:xfrm>
            <a:off x="3938148" y="2290949"/>
            <a:ext cx="2057030" cy="1785410"/>
          </a:xfrm>
          <a:prstGeom prst="flowChartMagneticDisk">
            <a:avLst/>
          </a:prstGeom>
          <a:solidFill>
            <a:srgbClr val="0070C0"/>
          </a:solidFill>
          <a:ln>
            <a:solidFill>
              <a:srgbClr val="184A7F"/>
            </a:solid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1900" dirty="0" err="1">
                <a:solidFill>
                  <a:schemeClr val="bg1">
                    <a:lumMod val="95000"/>
                  </a:schemeClr>
                </a:solidFill>
                <a:latin typeface="微软雅黑"/>
                <a:ea typeface="微软雅黑"/>
                <a:sym typeface="微软雅黑"/>
              </a:rPr>
              <a:t>TBase</a:t>
            </a:r>
            <a:r>
              <a:rPr kumimoji="1" lang="zh-CN" altLang="en-US" sz="1900" dirty="0">
                <a:solidFill>
                  <a:schemeClr val="bg1">
                    <a:lumMod val="95000"/>
                  </a:schemeClr>
                </a:solidFill>
                <a:latin typeface="微软雅黑"/>
                <a:ea typeface="微软雅黑"/>
                <a:sym typeface="微软雅黑"/>
              </a:rPr>
              <a:t>汇聚库</a:t>
            </a:r>
          </a:p>
        </p:txBody>
      </p:sp>
      <p:sp>
        <p:nvSpPr>
          <p:cNvPr id="27" name="右箭头 10">
            <a:extLst>
              <a:ext uri="{FF2B5EF4-FFF2-40B4-BE49-F238E27FC236}">
                <a16:creationId xmlns:a16="http://schemas.microsoft.com/office/drawing/2014/main" id="{19E70F45-71C4-46ED-A2E4-56F10BE58A54}"/>
              </a:ext>
            </a:extLst>
          </p:cNvPr>
          <p:cNvSpPr/>
          <p:nvPr/>
        </p:nvSpPr>
        <p:spPr>
          <a:xfrm>
            <a:off x="2498264" y="3043594"/>
            <a:ext cx="1444403" cy="541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endParaRPr kumimoji="1" lang="zh-CN" altLang="en-US">
              <a:solidFill>
                <a:schemeClr val="bg1">
                  <a:lumMod val="95000"/>
                </a:schemeClr>
              </a:solidFill>
              <a:latin typeface="微软雅黑"/>
              <a:ea typeface="微软雅黑"/>
              <a:sym typeface="微软雅黑"/>
            </a:endParaRPr>
          </a:p>
        </p:txBody>
      </p:sp>
      <p:sp>
        <p:nvSpPr>
          <p:cNvPr id="28" name="磁盘 11">
            <a:extLst>
              <a:ext uri="{FF2B5EF4-FFF2-40B4-BE49-F238E27FC236}">
                <a16:creationId xmlns:a16="http://schemas.microsoft.com/office/drawing/2014/main" id="{F27B5F71-2ED6-440C-AC6C-D86B6791F3BA}"/>
              </a:ext>
            </a:extLst>
          </p:cNvPr>
          <p:cNvSpPr/>
          <p:nvPr/>
        </p:nvSpPr>
        <p:spPr>
          <a:xfrm>
            <a:off x="903594" y="4073384"/>
            <a:ext cx="1109397" cy="35250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zh-CN" altLang="en-US" sz="900" dirty="0">
                <a:solidFill>
                  <a:schemeClr val="bg1">
                    <a:lumMod val="95000"/>
                  </a:schemeClr>
                </a:solidFill>
                <a:latin typeface="微软雅黑"/>
                <a:ea typeface="微软雅黑"/>
                <a:sym typeface="微软雅黑"/>
              </a:rPr>
              <a:t>其它数据源</a:t>
            </a:r>
          </a:p>
        </p:txBody>
      </p:sp>
      <p:sp>
        <p:nvSpPr>
          <p:cNvPr id="29" name="文本框 28">
            <a:extLst>
              <a:ext uri="{FF2B5EF4-FFF2-40B4-BE49-F238E27FC236}">
                <a16:creationId xmlns:a16="http://schemas.microsoft.com/office/drawing/2014/main" id="{BDBD6FDD-2512-4B3B-92A5-40644846637E}"/>
              </a:ext>
            </a:extLst>
          </p:cNvPr>
          <p:cNvSpPr txBox="1"/>
          <p:nvPr/>
        </p:nvSpPr>
        <p:spPr>
          <a:xfrm>
            <a:off x="1330344" y="3756873"/>
            <a:ext cx="287258" cy="406024"/>
          </a:xfrm>
          <a:prstGeom prst="rect">
            <a:avLst/>
          </a:prstGeom>
          <a:noFill/>
        </p:spPr>
        <p:txBody>
          <a:bodyPr vert="eaVert" wrap="square" lIns="60936" tIns="30468" rIns="60936" bIns="30468" rtlCol="0">
            <a:spAutoFit/>
          </a:bodyPr>
          <a:lstStyle/>
          <a:p>
            <a:r>
              <a:rPr kumimoji="1" lang="en-US" altLang="zh-CN" sz="900" dirty="0">
                <a:solidFill>
                  <a:schemeClr val="bg1">
                    <a:lumMod val="95000"/>
                  </a:schemeClr>
                </a:solidFill>
                <a:latin typeface="微软雅黑"/>
                <a:ea typeface="微软雅黑"/>
                <a:sym typeface="微软雅黑"/>
              </a:rPr>
              <a:t>…….</a:t>
            </a:r>
            <a:endParaRPr kumimoji="1" lang="zh-CN" altLang="en-US" sz="900" dirty="0">
              <a:solidFill>
                <a:schemeClr val="bg1">
                  <a:lumMod val="95000"/>
                </a:schemeClr>
              </a:solidFill>
              <a:latin typeface="微软雅黑"/>
              <a:ea typeface="微软雅黑"/>
              <a:sym typeface="微软雅黑"/>
            </a:endParaRPr>
          </a:p>
        </p:txBody>
      </p:sp>
      <p:sp>
        <p:nvSpPr>
          <p:cNvPr id="30" name="文本框 29">
            <a:extLst>
              <a:ext uri="{FF2B5EF4-FFF2-40B4-BE49-F238E27FC236}">
                <a16:creationId xmlns:a16="http://schemas.microsoft.com/office/drawing/2014/main" id="{F1760FEF-E392-4022-869A-E2CABB919FC8}"/>
              </a:ext>
            </a:extLst>
          </p:cNvPr>
          <p:cNvSpPr txBox="1"/>
          <p:nvPr/>
        </p:nvSpPr>
        <p:spPr>
          <a:xfrm>
            <a:off x="2948575" y="3222016"/>
            <a:ext cx="566852" cy="184495"/>
          </a:xfrm>
          <a:prstGeom prst="rect">
            <a:avLst/>
          </a:prstGeom>
          <a:noFill/>
        </p:spPr>
        <p:txBody>
          <a:bodyPr wrap="square" lIns="60936" tIns="30468" rIns="60936" bIns="30468" rtlCol="0">
            <a:spAutoFit/>
          </a:bodyPr>
          <a:lstStyle/>
          <a:p>
            <a:r>
              <a:rPr kumimoji="1" lang="en-US" altLang="zh-CN" sz="800" dirty="0">
                <a:solidFill>
                  <a:schemeClr val="bg1">
                    <a:lumMod val="95000"/>
                  </a:schemeClr>
                </a:solidFill>
                <a:latin typeface="微软雅黑"/>
                <a:ea typeface="微软雅黑"/>
                <a:sym typeface="微软雅黑"/>
              </a:rPr>
              <a:t>ETL</a:t>
            </a:r>
            <a:endParaRPr kumimoji="1" lang="zh-CN" altLang="en-US" sz="800" dirty="0">
              <a:solidFill>
                <a:schemeClr val="bg1">
                  <a:lumMod val="95000"/>
                </a:schemeClr>
              </a:solidFill>
              <a:latin typeface="微软雅黑"/>
              <a:ea typeface="微软雅黑"/>
              <a:sym typeface="微软雅黑"/>
            </a:endParaRPr>
          </a:p>
        </p:txBody>
      </p:sp>
      <p:sp>
        <p:nvSpPr>
          <p:cNvPr id="31" name="可选流程 14">
            <a:extLst>
              <a:ext uri="{FF2B5EF4-FFF2-40B4-BE49-F238E27FC236}">
                <a16:creationId xmlns:a16="http://schemas.microsoft.com/office/drawing/2014/main" id="{0A1A43AB-A110-4DA8-AE69-457ADCB6CBC3}"/>
              </a:ext>
            </a:extLst>
          </p:cNvPr>
          <p:cNvSpPr/>
          <p:nvPr/>
        </p:nvSpPr>
        <p:spPr>
          <a:xfrm>
            <a:off x="9056294" y="1268641"/>
            <a:ext cx="2009281" cy="971752"/>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r>
              <a:rPr kumimoji="1" lang="zh-CN" altLang="en-US" sz="1600" dirty="0">
                <a:solidFill>
                  <a:schemeClr val="bg1">
                    <a:lumMod val="95000"/>
                  </a:schemeClr>
                </a:solidFill>
                <a:latin typeface="微软雅黑"/>
                <a:ea typeface="微软雅黑"/>
                <a:sym typeface="微软雅黑"/>
              </a:rPr>
              <a:t>数据资源管理系统</a:t>
            </a:r>
            <a:endParaRPr kumimoji="1" lang="en-US" altLang="zh-CN" sz="1600" dirty="0">
              <a:solidFill>
                <a:schemeClr val="bg1">
                  <a:lumMod val="95000"/>
                </a:schemeClr>
              </a:solidFill>
              <a:latin typeface="微软雅黑"/>
              <a:ea typeface="微软雅黑"/>
              <a:sym typeface="微软雅黑"/>
            </a:endParaRPr>
          </a:p>
          <a:p>
            <a:pPr marL="114254" indent="-114254">
              <a:buFont typeface="Arial" panose="020B0604020202020204" pitchFamily="34" charset="0"/>
              <a:buChar char="•"/>
            </a:pPr>
            <a:r>
              <a:rPr kumimoji="1" lang="zh-CN" altLang="en-US" sz="1300" dirty="0">
                <a:solidFill>
                  <a:schemeClr val="bg1">
                    <a:lumMod val="95000"/>
                  </a:schemeClr>
                </a:solidFill>
                <a:latin typeface="微软雅黑"/>
                <a:ea typeface="微软雅黑"/>
                <a:sym typeface="微软雅黑"/>
              </a:rPr>
              <a:t>元数据管理</a:t>
            </a:r>
            <a:endParaRPr kumimoji="1" lang="en-US" altLang="zh-CN" sz="1300" dirty="0">
              <a:solidFill>
                <a:schemeClr val="bg1">
                  <a:lumMod val="95000"/>
                </a:schemeClr>
              </a:solidFill>
              <a:latin typeface="微软雅黑"/>
              <a:ea typeface="微软雅黑"/>
              <a:sym typeface="微软雅黑"/>
            </a:endParaRPr>
          </a:p>
          <a:p>
            <a:pPr marL="114254" indent="-114254">
              <a:buFont typeface="Arial" panose="020B0604020202020204" pitchFamily="34" charset="0"/>
              <a:buChar char="•"/>
            </a:pPr>
            <a:r>
              <a:rPr kumimoji="1" lang="zh-CN" altLang="en-US" sz="1300" dirty="0">
                <a:solidFill>
                  <a:schemeClr val="bg1">
                    <a:lumMod val="95000"/>
                  </a:schemeClr>
                </a:solidFill>
                <a:latin typeface="微软雅黑"/>
                <a:ea typeface="微软雅黑"/>
                <a:sym typeface="微软雅黑"/>
              </a:rPr>
              <a:t>数据量统计</a:t>
            </a:r>
            <a:endParaRPr kumimoji="1" lang="en-US" altLang="zh-CN" sz="1300" dirty="0">
              <a:solidFill>
                <a:schemeClr val="bg1">
                  <a:lumMod val="95000"/>
                </a:schemeClr>
              </a:solidFill>
              <a:latin typeface="微软雅黑"/>
              <a:ea typeface="微软雅黑"/>
              <a:sym typeface="微软雅黑"/>
            </a:endParaRPr>
          </a:p>
          <a:p>
            <a:pPr marL="114254" indent="-114254">
              <a:buFont typeface="Arial" panose="020B0604020202020204" pitchFamily="34" charset="0"/>
              <a:buChar char="•"/>
            </a:pPr>
            <a:r>
              <a:rPr kumimoji="1" lang="en-US" altLang="zh-CN" sz="1300" dirty="0">
                <a:solidFill>
                  <a:schemeClr val="bg1">
                    <a:lumMod val="95000"/>
                  </a:schemeClr>
                </a:solidFill>
                <a:latin typeface="微软雅黑"/>
                <a:ea typeface="微软雅黑"/>
                <a:sym typeface="微软雅黑"/>
              </a:rPr>
              <a:t>BI</a:t>
            </a:r>
            <a:r>
              <a:rPr kumimoji="1" lang="zh-CN" altLang="en-US" sz="1300" dirty="0">
                <a:solidFill>
                  <a:schemeClr val="bg1">
                    <a:lumMod val="95000"/>
                  </a:schemeClr>
                </a:solidFill>
                <a:latin typeface="微软雅黑"/>
                <a:ea typeface="微软雅黑"/>
                <a:sym typeface="微软雅黑"/>
              </a:rPr>
              <a:t>报表</a:t>
            </a:r>
            <a:endParaRPr kumimoji="1" lang="en-US" altLang="zh-CN" sz="1300" dirty="0">
              <a:solidFill>
                <a:schemeClr val="bg1">
                  <a:lumMod val="95000"/>
                </a:schemeClr>
              </a:solidFill>
              <a:latin typeface="微软雅黑"/>
              <a:ea typeface="微软雅黑"/>
              <a:sym typeface="微软雅黑"/>
            </a:endParaRPr>
          </a:p>
        </p:txBody>
      </p:sp>
      <p:sp>
        <p:nvSpPr>
          <p:cNvPr id="32" name="可选流程 16">
            <a:extLst>
              <a:ext uri="{FF2B5EF4-FFF2-40B4-BE49-F238E27FC236}">
                <a16:creationId xmlns:a16="http://schemas.microsoft.com/office/drawing/2014/main" id="{22B0B1C0-D9D4-4DAF-BA2A-C3BDE9D465F8}"/>
              </a:ext>
            </a:extLst>
          </p:cNvPr>
          <p:cNvSpPr/>
          <p:nvPr/>
        </p:nvSpPr>
        <p:spPr>
          <a:xfrm>
            <a:off x="9056294" y="2613631"/>
            <a:ext cx="2009282" cy="552480"/>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r>
              <a:rPr kumimoji="1" lang="zh-CN" altLang="en-US" sz="1600" dirty="0">
                <a:solidFill>
                  <a:schemeClr val="bg1">
                    <a:lumMod val="95000"/>
                  </a:schemeClr>
                </a:solidFill>
                <a:latin typeface="微软雅黑"/>
                <a:ea typeface="微软雅黑"/>
                <a:sym typeface="微软雅黑"/>
              </a:rPr>
              <a:t>大数据平台离线计算</a:t>
            </a:r>
            <a:endParaRPr kumimoji="1" lang="en-US" altLang="zh-CN" sz="1600" dirty="0">
              <a:solidFill>
                <a:schemeClr val="bg1">
                  <a:lumMod val="95000"/>
                </a:schemeClr>
              </a:solidFill>
              <a:latin typeface="微软雅黑"/>
              <a:ea typeface="微软雅黑"/>
              <a:sym typeface="微软雅黑"/>
            </a:endParaRPr>
          </a:p>
        </p:txBody>
      </p:sp>
      <p:sp>
        <p:nvSpPr>
          <p:cNvPr id="33" name="可选流程 19">
            <a:extLst>
              <a:ext uri="{FF2B5EF4-FFF2-40B4-BE49-F238E27FC236}">
                <a16:creationId xmlns:a16="http://schemas.microsoft.com/office/drawing/2014/main" id="{4894750B-4F9B-473C-A25B-81ED1291B2E0}"/>
              </a:ext>
            </a:extLst>
          </p:cNvPr>
          <p:cNvSpPr/>
          <p:nvPr/>
        </p:nvSpPr>
        <p:spPr>
          <a:xfrm>
            <a:off x="9056294" y="3647236"/>
            <a:ext cx="2057029" cy="763847"/>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r>
              <a:rPr kumimoji="1" lang="zh-CN" altLang="en-US" sz="1600" dirty="0">
                <a:solidFill>
                  <a:schemeClr val="bg1">
                    <a:lumMod val="95000"/>
                  </a:schemeClr>
                </a:solidFill>
                <a:latin typeface="微软雅黑"/>
                <a:ea typeface="微软雅黑"/>
                <a:sym typeface="微软雅黑"/>
              </a:rPr>
              <a:t>操作日志写回</a:t>
            </a:r>
            <a:r>
              <a:rPr kumimoji="1" lang="en-US" altLang="zh-CN" sz="1600" dirty="0">
                <a:solidFill>
                  <a:schemeClr val="bg1">
                    <a:lumMod val="95000"/>
                  </a:schemeClr>
                </a:solidFill>
                <a:latin typeface="微软雅黑"/>
                <a:ea typeface="微软雅黑"/>
                <a:sym typeface="微软雅黑"/>
              </a:rPr>
              <a:t>TBase</a:t>
            </a:r>
          </a:p>
          <a:p>
            <a:r>
              <a:rPr kumimoji="1" lang="zh-CN" altLang="en-US" sz="1600" dirty="0">
                <a:solidFill>
                  <a:schemeClr val="bg1">
                    <a:lumMod val="95000"/>
                  </a:schemeClr>
                </a:solidFill>
                <a:latin typeface="微软雅黑"/>
                <a:ea typeface="微软雅黑"/>
                <a:sym typeface="微软雅黑"/>
              </a:rPr>
              <a:t>关联查询</a:t>
            </a:r>
            <a:endParaRPr kumimoji="1" lang="en-US" altLang="zh-CN" sz="1600" dirty="0">
              <a:solidFill>
                <a:schemeClr val="bg1">
                  <a:lumMod val="95000"/>
                </a:schemeClr>
              </a:solidFill>
              <a:latin typeface="微软雅黑"/>
              <a:ea typeface="微软雅黑"/>
              <a:sym typeface="微软雅黑"/>
            </a:endParaRPr>
          </a:p>
        </p:txBody>
      </p:sp>
      <p:cxnSp>
        <p:nvCxnSpPr>
          <p:cNvPr id="34" name="直线箭头连接符 23">
            <a:extLst>
              <a:ext uri="{FF2B5EF4-FFF2-40B4-BE49-F238E27FC236}">
                <a16:creationId xmlns:a16="http://schemas.microsoft.com/office/drawing/2014/main" id="{22CC6175-BBA1-496E-A954-B3BF9B6F50E3}"/>
              </a:ext>
            </a:extLst>
          </p:cNvPr>
          <p:cNvCxnSpPr>
            <a:cxnSpLocks/>
            <a:stCxn id="26" idx="4"/>
            <a:endCxn id="31" idx="1"/>
          </p:cNvCxnSpPr>
          <p:nvPr/>
        </p:nvCxnSpPr>
        <p:spPr>
          <a:xfrm flipV="1">
            <a:off x="5995178" y="1754517"/>
            <a:ext cx="3061117" cy="1429137"/>
          </a:xfrm>
          <a:prstGeom prst="straightConnector1">
            <a:avLst/>
          </a:prstGeom>
          <a:ln w="19050">
            <a:solidFill>
              <a:srgbClr val="184A7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25">
            <a:extLst>
              <a:ext uri="{FF2B5EF4-FFF2-40B4-BE49-F238E27FC236}">
                <a16:creationId xmlns:a16="http://schemas.microsoft.com/office/drawing/2014/main" id="{F4848368-5B66-47FE-81A1-87F48B71D5A2}"/>
              </a:ext>
            </a:extLst>
          </p:cNvPr>
          <p:cNvCxnSpPr>
            <a:cxnSpLocks/>
            <a:stCxn id="26" idx="4"/>
            <a:endCxn id="32" idx="1"/>
          </p:cNvCxnSpPr>
          <p:nvPr/>
        </p:nvCxnSpPr>
        <p:spPr>
          <a:xfrm flipV="1">
            <a:off x="5995177" y="2889871"/>
            <a:ext cx="3061116" cy="293783"/>
          </a:xfrm>
          <a:prstGeom prst="straightConnector1">
            <a:avLst/>
          </a:prstGeom>
          <a:ln w="19050">
            <a:solidFill>
              <a:srgbClr val="184A7F"/>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直线箭头连接符 28">
            <a:extLst>
              <a:ext uri="{FF2B5EF4-FFF2-40B4-BE49-F238E27FC236}">
                <a16:creationId xmlns:a16="http://schemas.microsoft.com/office/drawing/2014/main" id="{50EACC73-B62F-4EA1-9E01-C3AFFEF0BF5A}"/>
              </a:ext>
            </a:extLst>
          </p:cNvPr>
          <p:cNvCxnSpPr>
            <a:cxnSpLocks/>
            <a:stCxn id="26" idx="4"/>
            <a:endCxn id="33" idx="1"/>
          </p:cNvCxnSpPr>
          <p:nvPr/>
        </p:nvCxnSpPr>
        <p:spPr>
          <a:xfrm>
            <a:off x="5995178" y="3183654"/>
            <a:ext cx="3061117" cy="845506"/>
          </a:xfrm>
          <a:prstGeom prst="straightConnector1">
            <a:avLst/>
          </a:prstGeom>
          <a:ln w="19050">
            <a:solidFill>
              <a:srgbClr val="184A7F"/>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5EEDEC2C-4491-4E1F-AF8E-1D2684F14B17}"/>
              </a:ext>
            </a:extLst>
          </p:cNvPr>
          <p:cNvSpPr txBox="1"/>
          <p:nvPr/>
        </p:nvSpPr>
        <p:spPr>
          <a:xfrm>
            <a:off x="2294455" y="2920577"/>
            <a:ext cx="1717063" cy="230808"/>
          </a:xfrm>
          <a:prstGeom prst="rect">
            <a:avLst/>
          </a:prstGeom>
          <a:noFill/>
        </p:spPr>
        <p:txBody>
          <a:bodyPr wrap="square" lIns="60936" tIns="30468" rIns="60936" bIns="30468" rtlCol="0">
            <a:spAutoFit/>
          </a:bodyPr>
          <a:lstStyle/>
          <a:p>
            <a:r>
              <a:rPr kumimoji="1" lang="zh-CN" altLang="en-US" sz="1100" dirty="0">
                <a:solidFill>
                  <a:schemeClr val="bg1">
                    <a:lumMod val="95000"/>
                  </a:schemeClr>
                </a:solidFill>
                <a:latin typeface="微软雅黑"/>
                <a:ea typeface="微软雅黑"/>
                <a:sym typeface="微软雅黑"/>
              </a:rPr>
              <a:t>实时入库效率：</a:t>
            </a:r>
            <a:r>
              <a:rPr kumimoji="1" lang="en-US" altLang="zh-CN" sz="1100" dirty="0">
                <a:solidFill>
                  <a:schemeClr val="bg1">
                    <a:lumMod val="95000"/>
                  </a:schemeClr>
                </a:solidFill>
                <a:latin typeface="微软雅黑"/>
                <a:ea typeface="微软雅黑"/>
                <a:sym typeface="微软雅黑"/>
              </a:rPr>
              <a:t>10w</a:t>
            </a:r>
            <a:r>
              <a:rPr kumimoji="1" lang="zh-CN" altLang="en-US" sz="1100" dirty="0">
                <a:solidFill>
                  <a:schemeClr val="bg1">
                    <a:lumMod val="95000"/>
                  </a:schemeClr>
                </a:solidFill>
                <a:latin typeface="微软雅黑"/>
                <a:ea typeface="微软雅黑"/>
                <a:sym typeface="微软雅黑"/>
              </a:rPr>
              <a:t>条</a:t>
            </a:r>
            <a:r>
              <a:rPr kumimoji="1" lang="en-US" altLang="zh-CN" sz="1100" dirty="0">
                <a:solidFill>
                  <a:schemeClr val="bg1">
                    <a:lumMod val="95000"/>
                  </a:schemeClr>
                </a:solidFill>
                <a:latin typeface="微软雅黑"/>
                <a:ea typeface="微软雅黑"/>
                <a:sym typeface="微软雅黑"/>
              </a:rPr>
              <a:t>/s</a:t>
            </a:r>
          </a:p>
        </p:txBody>
      </p:sp>
      <p:sp>
        <p:nvSpPr>
          <p:cNvPr id="38" name="可选流程 39">
            <a:extLst>
              <a:ext uri="{FF2B5EF4-FFF2-40B4-BE49-F238E27FC236}">
                <a16:creationId xmlns:a16="http://schemas.microsoft.com/office/drawing/2014/main" id="{B03928BE-D9A3-47F2-BF1E-733D92B79F20}"/>
              </a:ext>
            </a:extLst>
          </p:cNvPr>
          <p:cNvSpPr/>
          <p:nvPr/>
        </p:nvSpPr>
        <p:spPr>
          <a:xfrm>
            <a:off x="9056293" y="4974750"/>
            <a:ext cx="2009282" cy="674918"/>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r>
              <a:rPr kumimoji="1" lang="zh-CN" altLang="en-US" sz="1600" dirty="0">
                <a:solidFill>
                  <a:schemeClr val="bg1">
                    <a:lumMod val="95000"/>
                  </a:schemeClr>
                </a:solidFill>
                <a:latin typeface="微软雅黑"/>
                <a:ea typeface="微软雅黑"/>
                <a:sym typeface="微软雅黑"/>
              </a:rPr>
              <a:t>智能</a:t>
            </a:r>
            <a:r>
              <a:rPr kumimoji="1" lang="zh-CN" altLang="en-US" sz="1600">
                <a:solidFill>
                  <a:schemeClr val="bg1">
                    <a:lumMod val="95000"/>
                  </a:schemeClr>
                </a:solidFill>
                <a:latin typeface="微软雅黑"/>
                <a:ea typeface="微软雅黑"/>
                <a:sym typeface="微软雅黑"/>
              </a:rPr>
              <a:t>模型构建</a:t>
            </a:r>
            <a:endParaRPr kumimoji="1" lang="en-US" altLang="zh-CN" sz="1600" dirty="0">
              <a:solidFill>
                <a:schemeClr val="bg1">
                  <a:lumMod val="95000"/>
                </a:schemeClr>
              </a:solidFill>
              <a:latin typeface="微软雅黑"/>
              <a:ea typeface="微软雅黑"/>
              <a:sym typeface="微软雅黑"/>
            </a:endParaRPr>
          </a:p>
          <a:p>
            <a:r>
              <a:rPr kumimoji="1" lang="zh-CN" altLang="en-US" sz="1600" dirty="0">
                <a:solidFill>
                  <a:schemeClr val="bg1">
                    <a:lumMod val="95000"/>
                  </a:schemeClr>
                </a:solidFill>
                <a:latin typeface="微软雅黑"/>
                <a:ea typeface="微软雅黑"/>
                <a:sym typeface="微软雅黑"/>
              </a:rPr>
              <a:t>实时点查询</a:t>
            </a:r>
          </a:p>
        </p:txBody>
      </p:sp>
      <p:cxnSp>
        <p:nvCxnSpPr>
          <p:cNvPr id="39" name="直线箭头连接符 43">
            <a:extLst>
              <a:ext uri="{FF2B5EF4-FFF2-40B4-BE49-F238E27FC236}">
                <a16:creationId xmlns:a16="http://schemas.microsoft.com/office/drawing/2014/main" id="{3D639AE9-E554-428C-871D-2EA10CF9C0B5}"/>
              </a:ext>
            </a:extLst>
          </p:cNvPr>
          <p:cNvCxnSpPr>
            <a:cxnSpLocks/>
            <a:stCxn id="26" idx="4"/>
            <a:endCxn id="38" idx="1"/>
          </p:cNvCxnSpPr>
          <p:nvPr/>
        </p:nvCxnSpPr>
        <p:spPr>
          <a:xfrm>
            <a:off x="5995178" y="3183654"/>
            <a:ext cx="3061115" cy="2128555"/>
          </a:xfrm>
          <a:prstGeom prst="straightConnector1">
            <a:avLst/>
          </a:prstGeom>
          <a:ln w="19050">
            <a:solidFill>
              <a:srgbClr val="184A7F"/>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47E0932-945C-4756-9B16-463C34C0E155}"/>
              </a:ext>
            </a:extLst>
          </p:cNvPr>
          <p:cNvSpPr txBox="1"/>
          <p:nvPr/>
        </p:nvSpPr>
        <p:spPr>
          <a:xfrm rot="21176274">
            <a:off x="7248291" y="2637292"/>
            <a:ext cx="1228383" cy="553974"/>
          </a:xfrm>
          <a:prstGeom prst="rect">
            <a:avLst/>
          </a:prstGeom>
          <a:noFill/>
        </p:spPr>
        <p:txBody>
          <a:bodyPr wrap="square" lIns="60936" tIns="30468" rIns="60936" bIns="30468" rtlCol="0">
            <a:spAutoFit/>
          </a:bodyPr>
          <a:lstStyle>
            <a:defPPr>
              <a:defRPr lang="zh-CN"/>
            </a:defPPr>
            <a:lvl1pPr>
              <a:defRPr kumimoji="1" sz="1600">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微软雅黑"/>
                <a:ea typeface="微软雅黑"/>
                <a:sym typeface="微软雅黑"/>
              </a:rPr>
              <a:t>数据抽取</a:t>
            </a:r>
            <a:r>
              <a:rPr lang="en-US" altLang="zh-CN" dirty="0">
                <a:solidFill>
                  <a:schemeClr val="bg1">
                    <a:lumMod val="95000"/>
                  </a:schemeClr>
                </a:solidFill>
                <a:latin typeface="微软雅黑"/>
                <a:ea typeface="微软雅黑"/>
                <a:sym typeface="微软雅黑"/>
              </a:rPr>
              <a:t>6w</a:t>
            </a:r>
            <a:r>
              <a:rPr lang="zh-CN" altLang="en-US" dirty="0">
                <a:solidFill>
                  <a:schemeClr val="bg1">
                    <a:lumMod val="95000"/>
                  </a:schemeClr>
                </a:solidFill>
                <a:latin typeface="微软雅黑"/>
                <a:ea typeface="微软雅黑"/>
                <a:sym typeface="微软雅黑"/>
              </a:rPr>
              <a:t>条</a:t>
            </a:r>
            <a:r>
              <a:rPr lang="en-US" altLang="zh-CN" dirty="0">
                <a:solidFill>
                  <a:schemeClr val="bg1">
                    <a:lumMod val="95000"/>
                  </a:schemeClr>
                </a:solidFill>
                <a:latin typeface="微软雅黑"/>
                <a:ea typeface="微软雅黑"/>
                <a:sym typeface="微软雅黑"/>
              </a:rPr>
              <a:t>/s</a:t>
            </a:r>
            <a:endParaRPr lang="zh-CN" altLang="en-US" dirty="0">
              <a:solidFill>
                <a:schemeClr val="bg1">
                  <a:lumMod val="95000"/>
                </a:schemeClr>
              </a:solidFill>
              <a:latin typeface="微软雅黑"/>
              <a:ea typeface="微软雅黑"/>
              <a:sym typeface="微软雅黑"/>
            </a:endParaRPr>
          </a:p>
        </p:txBody>
      </p:sp>
      <p:sp>
        <p:nvSpPr>
          <p:cNvPr id="41" name="文本框 40">
            <a:extLst>
              <a:ext uri="{FF2B5EF4-FFF2-40B4-BE49-F238E27FC236}">
                <a16:creationId xmlns:a16="http://schemas.microsoft.com/office/drawing/2014/main" id="{DDABE3DC-9A5A-405F-9732-2CF48CB981F2}"/>
              </a:ext>
            </a:extLst>
          </p:cNvPr>
          <p:cNvSpPr txBox="1"/>
          <p:nvPr/>
        </p:nvSpPr>
        <p:spPr>
          <a:xfrm>
            <a:off x="4165852" y="4162897"/>
            <a:ext cx="1601621" cy="1046416"/>
          </a:xfrm>
          <a:prstGeom prst="rect">
            <a:avLst/>
          </a:prstGeom>
          <a:noFill/>
        </p:spPr>
        <p:txBody>
          <a:bodyPr wrap="square" lIns="60936" tIns="30468" rIns="60936" bIns="30468" rtlCol="0">
            <a:spAutoFit/>
          </a:bodyPr>
          <a:lstStyle>
            <a:defPPr>
              <a:defRPr lang="zh-CN"/>
            </a:defPPr>
            <a:lvl1pPr>
              <a:defRPr kumimoji="1" sz="1600">
                <a:latin typeface="微软雅黑" panose="020B0503020204020204" pitchFamily="34" charset="-122"/>
                <a:ea typeface="微软雅黑" panose="020B0503020204020204" pitchFamily="34" charset="-122"/>
              </a:defRPr>
            </a:lvl1pPr>
          </a:lstStyle>
          <a:p>
            <a:r>
              <a:rPr lang="en-US" altLang="zh-CN" dirty="0">
                <a:solidFill>
                  <a:schemeClr val="bg1">
                    <a:lumMod val="95000"/>
                  </a:schemeClr>
                </a:solidFill>
                <a:latin typeface="微软雅黑"/>
                <a:ea typeface="微软雅黑"/>
                <a:sym typeface="微软雅黑"/>
              </a:rPr>
              <a:t>Datanode</a:t>
            </a:r>
            <a:r>
              <a:rPr lang="zh-CN" altLang="en-US" dirty="0">
                <a:solidFill>
                  <a:schemeClr val="bg1">
                    <a:lumMod val="95000"/>
                  </a:schemeClr>
                </a:solidFill>
                <a:latin typeface="微软雅黑"/>
                <a:ea typeface="微软雅黑"/>
                <a:sym typeface="微软雅黑"/>
              </a:rPr>
              <a:t>节点*</a:t>
            </a:r>
            <a:r>
              <a:rPr lang="en-US" altLang="zh-CN" dirty="0">
                <a:solidFill>
                  <a:schemeClr val="bg1">
                    <a:lumMod val="95000"/>
                  </a:schemeClr>
                </a:solidFill>
                <a:latin typeface="微软雅黑"/>
                <a:ea typeface="微软雅黑"/>
                <a:sym typeface="微软雅黑"/>
              </a:rPr>
              <a:t>24</a:t>
            </a:r>
            <a:r>
              <a:rPr lang="zh-CN" altLang="en-US" dirty="0">
                <a:solidFill>
                  <a:schemeClr val="bg1">
                    <a:lumMod val="95000"/>
                  </a:schemeClr>
                </a:solidFill>
                <a:latin typeface="微软雅黑"/>
                <a:ea typeface="微软雅黑"/>
                <a:sym typeface="微软雅黑"/>
              </a:rPr>
              <a:t>个，</a:t>
            </a:r>
            <a:endParaRPr lang="en-US" altLang="zh-CN" dirty="0">
              <a:solidFill>
                <a:schemeClr val="bg1">
                  <a:lumMod val="95000"/>
                </a:schemeClr>
              </a:solidFill>
              <a:latin typeface="微软雅黑"/>
              <a:ea typeface="微软雅黑"/>
              <a:sym typeface="微软雅黑"/>
            </a:endParaRPr>
          </a:p>
          <a:p>
            <a:r>
              <a:rPr lang="zh-CN" altLang="en-US" dirty="0">
                <a:solidFill>
                  <a:schemeClr val="bg1">
                    <a:lumMod val="95000"/>
                  </a:schemeClr>
                </a:solidFill>
                <a:latin typeface="微软雅黑"/>
                <a:ea typeface="微软雅黑"/>
                <a:sym typeface="微软雅黑"/>
              </a:rPr>
              <a:t>存储共计</a:t>
            </a:r>
            <a:r>
              <a:rPr lang="en-US" altLang="zh-CN" dirty="0">
                <a:solidFill>
                  <a:schemeClr val="bg1">
                    <a:lumMod val="95000"/>
                  </a:schemeClr>
                </a:solidFill>
                <a:latin typeface="微软雅黑"/>
                <a:ea typeface="微软雅黑"/>
                <a:sym typeface="微软雅黑"/>
              </a:rPr>
              <a:t>150TB+</a:t>
            </a:r>
          </a:p>
        </p:txBody>
      </p:sp>
      <p:sp>
        <p:nvSpPr>
          <p:cNvPr id="42" name="文本框 41">
            <a:extLst>
              <a:ext uri="{FF2B5EF4-FFF2-40B4-BE49-F238E27FC236}">
                <a16:creationId xmlns:a16="http://schemas.microsoft.com/office/drawing/2014/main" id="{233CBAC0-6A6C-4890-9FE4-160A13CFD028}"/>
              </a:ext>
            </a:extLst>
          </p:cNvPr>
          <p:cNvSpPr txBox="1"/>
          <p:nvPr/>
        </p:nvSpPr>
        <p:spPr>
          <a:xfrm rot="910535">
            <a:off x="7236739" y="3344499"/>
            <a:ext cx="1648124" cy="553974"/>
          </a:xfrm>
          <a:prstGeom prst="rect">
            <a:avLst/>
          </a:prstGeom>
          <a:noFill/>
        </p:spPr>
        <p:txBody>
          <a:bodyPr wrap="square" lIns="60936" tIns="30468" rIns="60936" bIns="30468" rtlCol="0">
            <a:spAutoFit/>
          </a:bodyPr>
          <a:lstStyle>
            <a:defPPr>
              <a:defRPr lang="zh-CN"/>
            </a:defPPr>
            <a:lvl1pPr>
              <a:defRPr kumimoji="1" sz="1600">
                <a:latin typeface="微软雅黑" panose="020B0503020204020204" pitchFamily="34" charset="-122"/>
                <a:ea typeface="微软雅黑" panose="020B0503020204020204" pitchFamily="34" charset="-122"/>
              </a:defRPr>
            </a:lvl1pPr>
          </a:lstStyle>
          <a:p>
            <a:r>
              <a:rPr lang="en-US" altLang="zh-CN" dirty="0">
                <a:solidFill>
                  <a:schemeClr val="bg1">
                    <a:lumMod val="95000"/>
                  </a:schemeClr>
                </a:solidFill>
                <a:latin typeface="微软雅黑"/>
                <a:ea typeface="微软雅黑"/>
                <a:sym typeface="微软雅黑"/>
              </a:rPr>
              <a:t>1</a:t>
            </a:r>
            <a:r>
              <a:rPr lang="zh-CN" altLang="en-US" dirty="0">
                <a:solidFill>
                  <a:schemeClr val="bg1">
                    <a:lumMod val="95000"/>
                  </a:schemeClr>
                </a:solidFill>
                <a:latin typeface="微软雅黑"/>
                <a:ea typeface="微软雅黑"/>
                <a:sym typeface="微软雅黑"/>
              </a:rPr>
              <a:t>亿记录关联，</a:t>
            </a:r>
            <a:r>
              <a:rPr lang="en-US" altLang="zh-CN" dirty="0">
                <a:solidFill>
                  <a:schemeClr val="bg1">
                    <a:lumMod val="95000"/>
                  </a:schemeClr>
                </a:solidFill>
                <a:latin typeface="微软雅黑"/>
                <a:ea typeface="微软雅黑"/>
                <a:sym typeface="微软雅黑"/>
              </a:rPr>
              <a:t>3</a:t>
            </a:r>
            <a:r>
              <a:rPr lang="zh-CN" altLang="en-US" dirty="0">
                <a:solidFill>
                  <a:schemeClr val="bg1">
                    <a:lumMod val="95000"/>
                  </a:schemeClr>
                </a:solidFill>
                <a:latin typeface="微软雅黑"/>
                <a:ea typeface="微软雅黑"/>
                <a:sym typeface="微软雅黑"/>
              </a:rPr>
              <a:t>秒返回</a:t>
            </a:r>
          </a:p>
        </p:txBody>
      </p:sp>
      <p:sp>
        <p:nvSpPr>
          <p:cNvPr id="43" name="文本框 42">
            <a:extLst>
              <a:ext uri="{FF2B5EF4-FFF2-40B4-BE49-F238E27FC236}">
                <a16:creationId xmlns:a16="http://schemas.microsoft.com/office/drawing/2014/main" id="{90D63336-A0C2-4573-8CB4-B9D4E5609207}"/>
              </a:ext>
            </a:extLst>
          </p:cNvPr>
          <p:cNvSpPr txBox="1"/>
          <p:nvPr/>
        </p:nvSpPr>
        <p:spPr>
          <a:xfrm rot="20046793">
            <a:off x="6992533" y="1956698"/>
            <a:ext cx="1511663" cy="553974"/>
          </a:xfrm>
          <a:prstGeom prst="rect">
            <a:avLst/>
          </a:prstGeom>
          <a:noFill/>
        </p:spPr>
        <p:txBody>
          <a:bodyPr wrap="square" lIns="60936" tIns="30468" rIns="60936" bIns="30468" rtlCol="0">
            <a:spAutoFit/>
          </a:bodyPr>
          <a:lstStyle>
            <a:defPPr>
              <a:defRPr lang="zh-CN"/>
            </a:defPPr>
            <a:lvl1pPr>
              <a:defRPr kumimoji="1" sz="1600">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微软雅黑"/>
                <a:ea typeface="微软雅黑"/>
                <a:sym typeface="微软雅黑"/>
              </a:rPr>
              <a:t>返回</a:t>
            </a:r>
            <a:r>
              <a:rPr lang="en-US" altLang="zh-CN" dirty="0">
                <a:solidFill>
                  <a:schemeClr val="bg1">
                    <a:lumMod val="95000"/>
                  </a:schemeClr>
                </a:solidFill>
                <a:latin typeface="微软雅黑"/>
                <a:ea typeface="微软雅黑"/>
                <a:sym typeface="微软雅黑"/>
              </a:rPr>
              <a:t>5k+</a:t>
            </a:r>
            <a:r>
              <a:rPr lang="zh-CN" altLang="en-US" dirty="0">
                <a:solidFill>
                  <a:schemeClr val="bg1">
                    <a:lumMod val="95000"/>
                  </a:schemeClr>
                </a:solidFill>
                <a:latin typeface="微软雅黑"/>
                <a:ea typeface="微软雅黑"/>
                <a:sym typeface="微软雅黑"/>
              </a:rPr>
              <a:t>记录，</a:t>
            </a:r>
            <a:r>
              <a:rPr lang="en-US" altLang="zh-CN" dirty="0">
                <a:solidFill>
                  <a:schemeClr val="bg1">
                    <a:lumMod val="95000"/>
                  </a:schemeClr>
                </a:solidFill>
                <a:latin typeface="微软雅黑"/>
                <a:ea typeface="微软雅黑"/>
                <a:sym typeface="微软雅黑"/>
              </a:rPr>
              <a:t>1.3</a:t>
            </a:r>
            <a:r>
              <a:rPr lang="zh-CN" altLang="en-US" dirty="0">
                <a:solidFill>
                  <a:schemeClr val="bg1">
                    <a:lumMod val="95000"/>
                  </a:schemeClr>
                </a:solidFill>
                <a:latin typeface="微软雅黑"/>
                <a:ea typeface="微软雅黑"/>
                <a:sym typeface="微软雅黑"/>
              </a:rPr>
              <a:t>秒</a:t>
            </a:r>
          </a:p>
        </p:txBody>
      </p:sp>
      <p:sp>
        <p:nvSpPr>
          <p:cNvPr id="44" name="文本框 43">
            <a:extLst>
              <a:ext uri="{FF2B5EF4-FFF2-40B4-BE49-F238E27FC236}">
                <a16:creationId xmlns:a16="http://schemas.microsoft.com/office/drawing/2014/main" id="{0D0B321F-25C7-47AA-9B7A-6A72B35B9E28}"/>
              </a:ext>
            </a:extLst>
          </p:cNvPr>
          <p:cNvSpPr txBox="1"/>
          <p:nvPr/>
        </p:nvSpPr>
        <p:spPr>
          <a:xfrm rot="2063325">
            <a:off x="7221018" y="4162766"/>
            <a:ext cx="1231857" cy="307752"/>
          </a:xfrm>
          <a:prstGeom prst="rect">
            <a:avLst/>
          </a:prstGeom>
          <a:noFill/>
        </p:spPr>
        <p:txBody>
          <a:bodyPr wrap="square" lIns="60936" tIns="30468" rIns="60936" bIns="30468" rtlCol="0">
            <a:spAutoFit/>
          </a:bodyPr>
          <a:lstStyle>
            <a:defPPr>
              <a:defRPr lang="zh-CN"/>
            </a:defPPr>
            <a:lvl1pPr>
              <a:defRPr kumimoji="1" sz="1600">
                <a:latin typeface="微软雅黑" panose="020B0503020204020204" pitchFamily="34" charset="-122"/>
                <a:ea typeface="微软雅黑" panose="020B0503020204020204" pitchFamily="34" charset="-122"/>
              </a:defRPr>
            </a:lvl1pPr>
          </a:lstStyle>
          <a:p>
            <a:r>
              <a:rPr lang="zh-CN" altLang="en-US" dirty="0">
                <a:solidFill>
                  <a:schemeClr val="bg1">
                    <a:lumMod val="95000"/>
                  </a:schemeClr>
                </a:solidFill>
                <a:latin typeface="微软雅黑"/>
                <a:ea typeface="微软雅黑"/>
                <a:sym typeface="微软雅黑"/>
              </a:rPr>
              <a:t>毫秒级返回</a:t>
            </a:r>
          </a:p>
        </p:txBody>
      </p:sp>
      <p:cxnSp>
        <p:nvCxnSpPr>
          <p:cNvPr id="45" name="直接连接符 44">
            <a:extLst>
              <a:ext uri="{FF2B5EF4-FFF2-40B4-BE49-F238E27FC236}">
                <a16:creationId xmlns:a16="http://schemas.microsoft.com/office/drawing/2014/main" id="{7F18F9B0-CE52-4577-8FEC-2455676423A0}"/>
              </a:ext>
            </a:extLst>
          </p:cNvPr>
          <p:cNvCxnSpPr/>
          <p:nvPr/>
        </p:nvCxnSpPr>
        <p:spPr>
          <a:xfrm>
            <a:off x="2246424" y="2069118"/>
            <a:ext cx="5805" cy="2153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E6863074-3047-4587-8C9F-5B743DCCB897}"/>
              </a:ext>
            </a:extLst>
          </p:cNvPr>
          <p:cNvCxnSpPr>
            <a:cxnSpLocks/>
            <a:stCxn id="23" idx="4"/>
          </p:cNvCxnSpPr>
          <p:nvPr/>
        </p:nvCxnSpPr>
        <p:spPr>
          <a:xfrm>
            <a:off x="2027858" y="2067471"/>
            <a:ext cx="218565" cy="1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AF3D7A7-C18B-4F0B-BF84-29BEE8962A64}"/>
              </a:ext>
            </a:extLst>
          </p:cNvPr>
          <p:cNvCxnSpPr>
            <a:cxnSpLocks/>
            <a:stCxn id="24" idx="4"/>
          </p:cNvCxnSpPr>
          <p:nvPr/>
        </p:nvCxnSpPr>
        <p:spPr>
          <a:xfrm>
            <a:off x="2027858" y="2785653"/>
            <a:ext cx="224371" cy="1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81BE642-D1BE-420C-8856-22071BBD8DA7}"/>
              </a:ext>
            </a:extLst>
          </p:cNvPr>
          <p:cNvCxnSpPr/>
          <p:nvPr/>
        </p:nvCxnSpPr>
        <p:spPr>
          <a:xfrm flipV="1">
            <a:off x="2007185" y="3503621"/>
            <a:ext cx="2095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1A804A6A-639F-4244-9F41-8A0D7F544F29}"/>
              </a:ext>
            </a:extLst>
          </p:cNvPr>
          <p:cNvCxnSpPr/>
          <p:nvPr/>
        </p:nvCxnSpPr>
        <p:spPr>
          <a:xfrm flipV="1">
            <a:off x="2250524" y="3324377"/>
            <a:ext cx="22437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A081D1F4-A712-4C43-A395-06C4F95903F7}"/>
              </a:ext>
            </a:extLst>
          </p:cNvPr>
          <p:cNvCxnSpPr/>
          <p:nvPr/>
        </p:nvCxnSpPr>
        <p:spPr>
          <a:xfrm flipV="1">
            <a:off x="2008389" y="4220156"/>
            <a:ext cx="243840" cy="1"/>
          </a:xfrm>
          <a:prstGeom prst="line">
            <a:avLst/>
          </a:prstGeom>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2D6F177A-55A2-48B6-9A3B-C2BF29D72A81}"/>
              </a:ext>
            </a:extLst>
          </p:cNvPr>
          <p:cNvSpPr txBox="1"/>
          <p:nvPr/>
        </p:nvSpPr>
        <p:spPr>
          <a:xfrm>
            <a:off x="245592" y="6113155"/>
            <a:ext cx="11041971" cy="261586"/>
          </a:xfrm>
          <a:prstGeom prst="rect">
            <a:avLst/>
          </a:prstGeom>
          <a:noFill/>
        </p:spPr>
        <p:txBody>
          <a:bodyPr wrap="square" lIns="60936" tIns="30468" rIns="60936" bIns="30468" rtlCol="0">
            <a:spAutoFit/>
          </a:bodyPr>
          <a:lstStyle/>
          <a:p>
            <a:r>
              <a:rPr kumimoji="1" lang="zh-CN" altLang="en-US" sz="1300" dirty="0">
                <a:solidFill>
                  <a:schemeClr val="bg1">
                    <a:lumMod val="95000"/>
                  </a:schemeClr>
                </a:solidFill>
                <a:latin typeface="微软雅黑"/>
                <a:ea typeface="微软雅黑"/>
                <a:sym typeface="微软雅黑"/>
              </a:rPr>
              <a:t>注：原</a:t>
            </a:r>
            <a:r>
              <a:rPr kumimoji="1" lang="en-US" altLang="zh-CN" sz="1300" dirty="0">
                <a:solidFill>
                  <a:schemeClr val="bg1">
                    <a:lumMod val="95000"/>
                  </a:schemeClr>
                </a:solidFill>
                <a:latin typeface="微软雅黑"/>
                <a:ea typeface="微软雅黑"/>
                <a:sym typeface="微软雅黑"/>
              </a:rPr>
              <a:t>Oracle RAC</a:t>
            </a:r>
            <a:r>
              <a:rPr kumimoji="1" lang="zh-CN" altLang="en-US" sz="1300" dirty="0">
                <a:solidFill>
                  <a:schemeClr val="bg1">
                    <a:lumMod val="95000"/>
                  </a:schemeClr>
                </a:solidFill>
                <a:latin typeface="微软雅黑"/>
                <a:ea typeface="微软雅黑"/>
                <a:sym typeface="微软雅黑"/>
              </a:rPr>
              <a:t>支撑数据量到</a:t>
            </a:r>
            <a:r>
              <a:rPr kumimoji="1" lang="en-US" altLang="zh-CN" sz="1300" dirty="0">
                <a:solidFill>
                  <a:schemeClr val="bg1">
                    <a:lumMod val="95000"/>
                  </a:schemeClr>
                </a:solidFill>
                <a:latin typeface="微软雅黑"/>
                <a:ea typeface="微软雅黑"/>
                <a:sym typeface="微软雅黑"/>
              </a:rPr>
              <a:t>300</a:t>
            </a:r>
            <a:r>
              <a:rPr kumimoji="1" lang="zh-CN" altLang="en-US" sz="1300" dirty="0">
                <a:solidFill>
                  <a:schemeClr val="bg1">
                    <a:lumMod val="95000"/>
                  </a:schemeClr>
                </a:solidFill>
                <a:latin typeface="微软雅黑"/>
                <a:ea typeface="微软雅黑"/>
                <a:sym typeface="微软雅黑"/>
              </a:rPr>
              <a:t>亿数据，计算和查询的时候已经到达瓶颈，超时宕机的场景频发，入库速率极限值使用</a:t>
            </a:r>
            <a:r>
              <a:rPr kumimoji="1" lang="en-US" altLang="zh-CN" sz="1300" dirty="0">
                <a:solidFill>
                  <a:schemeClr val="bg1">
                    <a:lumMod val="95000"/>
                  </a:schemeClr>
                </a:solidFill>
                <a:latin typeface="微软雅黑"/>
                <a:ea typeface="微软雅黑"/>
                <a:sym typeface="微软雅黑"/>
              </a:rPr>
              <a:t>Oracle</a:t>
            </a:r>
            <a:r>
              <a:rPr kumimoji="1" lang="zh-CN" altLang="en-US" sz="1300" dirty="0">
                <a:solidFill>
                  <a:schemeClr val="bg1">
                    <a:lumMod val="95000"/>
                  </a:schemeClr>
                </a:solidFill>
                <a:latin typeface="微软雅黑"/>
                <a:ea typeface="微软雅黑"/>
                <a:sym typeface="微软雅黑"/>
              </a:rPr>
              <a:t>只能达到</a:t>
            </a:r>
            <a:r>
              <a:rPr kumimoji="1" lang="en-US" altLang="zh-CN" sz="1300" dirty="0">
                <a:solidFill>
                  <a:schemeClr val="bg1">
                    <a:lumMod val="95000"/>
                  </a:schemeClr>
                </a:solidFill>
                <a:latin typeface="微软雅黑"/>
                <a:ea typeface="微软雅黑"/>
                <a:sym typeface="微软雅黑"/>
              </a:rPr>
              <a:t>3000</a:t>
            </a:r>
            <a:r>
              <a:rPr kumimoji="1" lang="zh-CN" altLang="en-US" sz="1300" dirty="0">
                <a:solidFill>
                  <a:schemeClr val="bg1">
                    <a:lumMod val="95000"/>
                  </a:schemeClr>
                </a:solidFill>
                <a:latin typeface="微软雅黑"/>
                <a:ea typeface="微软雅黑"/>
                <a:sym typeface="微软雅黑"/>
              </a:rPr>
              <a:t>条</a:t>
            </a:r>
            <a:r>
              <a:rPr kumimoji="1" lang="en-US" altLang="zh-CN" sz="1300" dirty="0">
                <a:solidFill>
                  <a:schemeClr val="bg1">
                    <a:lumMod val="95000"/>
                  </a:schemeClr>
                </a:solidFill>
                <a:latin typeface="微软雅黑"/>
                <a:ea typeface="微软雅黑"/>
                <a:sym typeface="微软雅黑"/>
              </a:rPr>
              <a:t>/</a:t>
            </a:r>
            <a:r>
              <a:rPr kumimoji="1" lang="zh-CN" altLang="en-US" sz="1300" dirty="0">
                <a:solidFill>
                  <a:schemeClr val="bg1">
                    <a:lumMod val="95000"/>
                  </a:schemeClr>
                </a:solidFill>
                <a:latin typeface="微软雅黑"/>
                <a:ea typeface="微软雅黑"/>
                <a:sym typeface="微软雅黑"/>
              </a:rPr>
              <a:t>秒</a:t>
            </a:r>
            <a:endParaRPr kumimoji="1" lang="en-US" altLang="zh-CN" sz="1300" dirty="0">
              <a:solidFill>
                <a:schemeClr val="bg1">
                  <a:lumMod val="95000"/>
                </a:schemeClr>
              </a:solidFill>
              <a:latin typeface="微软雅黑"/>
              <a:ea typeface="微软雅黑"/>
              <a:sym typeface="微软雅黑"/>
            </a:endParaRPr>
          </a:p>
        </p:txBody>
      </p:sp>
    </p:spTree>
    <p:extLst>
      <p:ext uri="{BB962C8B-B14F-4D97-AF65-F5344CB8AC3E}">
        <p14:creationId xmlns:p14="http://schemas.microsoft.com/office/powerpoint/2010/main" val="23085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5C693B-FF56-3543-A1C9-3C18C0636EED}"/>
              </a:ext>
            </a:extLst>
          </p:cNvPr>
          <p:cNvSpPr txBox="1">
            <a:spLocks noChangeArrowheads="1"/>
          </p:cNvSpPr>
          <p:nvPr/>
        </p:nvSpPr>
        <p:spPr>
          <a:xfrm>
            <a:off x="56516" y="-45723"/>
            <a:ext cx="10515600" cy="569913"/>
          </a:xfrm>
          <a:prstGeom prst="rect">
            <a:avLst/>
          </a:prstGeom>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dirty="0">
                <a:latin typeface="Arial" pitchFamily="34" charset="0"/>
                <a:cs typeface="Arial" pitchFamily="34" charset="0"/>
              </a:rPr>
              <a:t>Core Architecture</a:t>
            </a:r>
            <a:r>
              <a:rPr lang="zh-CN" altLang="en-US" sz="2400" dirty="0">
                <a:latin typeface="Arial" pitchFamily="34" charset="0"/>
                <a:cs typeface="Arial" pitchFamily="34" charset="0"/>
              </a:rPr>
              <a:t>  </a:t>
            </a:r>
            <a:r>
              <a:rPr lang="en-US" altLang="zh-CN" sz="2400" dirty="0">
                <a:latin typeface="Arial" pitchFamily="34" charset="0"/>
                <a:cs typeface="Arial" pitchFamily="34" charset="0"/>
              </a:rPr>
              <a:t>of</a:t>
            </a:r>
            <a:r>
              <a:rPr lang="zh-CN" altLang="en-US" sz="2400" dirty="0">
                <a:latin typeface="Arial" pitchFamily="34" charset="0"/>
                <a:cs typeface="Arial" pitchFamily="34" charset="0"/>
              </a:rPr>
              <a:t> </a:t>
            </a:r>
            <a:r>
              <a:rPr lang="en-US" altLang="zh-CN" sz="2400" dirty="0">
                <a:latin typeface="Arial" pitchFamily="34" charset="0"/>
                <a:cs typeface="Arial" pitchFamily="34" charset="0"/>
              </a:rPr>
              <a:t>TDSQL</a:t>
            </a:r>
            <a:r>
              <a:rPr lang="zh-CN" altLang="en-US" sz="2400" dirty="0">
                <a:latin typeface="Arial" pitchFamily="34" charset="0"/>
                <a:cs typeface="Arial" pitchFamily="34" charset="0"/>
              </a:rPr>
              <a:t> </a:t>
            </a:r>
            <a:r>
              <a:rPr lang="en-US" altLang="zh-CN" sz="2400" dirty="0">
                <a:latin typeface="Arial" pitchFamily="34" charset="0"/>
                <a:cs typeface="Arial" pitchFamily="34" charset="0"/>
              </a:rPr>
              <a:t>V2</a:t>
            </a:r>
            <a:endParaRPr lang="en-US" altLang="zh-CN" sz="2400" b="1" dirty="0">
              <a:solidFill>
                <a:srgbClr val="006EFF"/>
              </a:solidFill>
              <a:latin typeface="Arial"/>
              <a:ea typeface="汉仪中宋简"/>
              <a:sym typeface="Arial"/>
            </a:endParaRPr>
          </a:p>
        </p:txBody>
      </p:sp>
      <p:sp>
        <p:nvSpPr>
          <p:cNvPr id="92" name="矩形 91">
            <a:extLst>
              <a:ext uri="{FF2B5EF4-FFF2-40B4-BE49-F238E27FC236}">
                <a16:creationId xmlns:a16="http://schemas.microsoft.com/office/drawing/2014/main" id="{E6453958-7BD5-E14B-8B02-B72FBC89C96F}"/>
              </a:ext>
            </a:extLst>
          </p:cNvPr>
          <p:cNvSpPr/>
          <p:nvPr/>
        </p:nvSpPr>
        <p:spPr>
          <a:xfrm>
            <a:off x="3540186" y="3234025"/>
            <a:ext cx="1272540" cy="17335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itchFamily="34" charset="0"/>
              <a:cs typeface="Arial" pitchFamily="34" charset="0"/>
            </a:endParaRPr>
          </a:p>
        </p:txBody>
      </p:sp>
      <p:sp>
        <p:nvSpPr>
          <p:cNvPr id="93" name="矩形 92">
            <a:extLst>
              <a:ext uri="{FF2B5EF4-FFF2-40B4-BE49-F238E27FC236}">
                <a16:creationId xmlns:a16="http://schemas.microsoft.com/office/drawing/2014/main" id="{8157BB0E-811A-E248-AF3D-833945970810}"/>
              </a:ext>
            </a:extLst>
          </p:cNvPr>
          <p:cNvSpPr/>
          <p:nvPr/>
        </p:nvSpPr>
        <p:spPr>
          <a:xfrm>
            <a:off x="6546911" y="3070196"/>
            <a:ext cx="3417570" cy="201739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itchFamily="34" charset="0"/>
              <a:cs typeface="Arial" pitchFamily="34" charset="0"/>
            </a:endParaRPr>
          </a:p>
        </p:txBody>
      </p:sp>
      <p:sp>
        <p:nvSpPr>
          <p:cNvPr id="94" name="矩形 93">
            <a:extLst>
              <a:ext uri="{FF2B5EF4-FFF2-40B4-BE49-F238E27FC236}">
                <a16:creationId xmlns:a16="http://schemas.microsoft.com/office/drawing/2014/main" id="{A0146325-B5F9-F647-A0D4-E5FF002E0641}"/>
              </a:ext>
            </a:extLst>
          </p:cNvPr>
          <p:cNvSpPr/>
          <p:nvPr/>
        </p:nvSpPr>
        <p:spPr>
          <a:xfrm>
            <a:off x="4873687" y="2020541"/>
            <a:ext cx="1353185" cy="5734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zh-CN" sz="1400">
              <a:latin typeface="Arial" pitchFamily="34" charset="0"/>
              <a:cs typeface="Arial" pitchFamily="34" charset="0"/>
            </a:endParaRPr>
          </a:p>
        </p:txBody>
      </p:sp>
      <p:sp>
        <p:nvSpPr>
          <p:cNvPr id="95" name="矩形 94">
            <a:extLst>
              <a:ext uri="{FF2B5EF4-FFF2-40B4-BE49-F238E27FC236}">
                <a16:creationId xmlns:a16="http://schemas.microsoft.com/office/drawing/2014/main" id="{0C71FA4C-5BE0-5D45-A963-2E8C3ED570EE}"/>
              </a:ext>
            </a:extLst>
          </p:cNvPr>
          <p:cNvSpPr/>
          <p:nvPr/>
        </p:nvSpPr>
        <p:spPr>
          <a:xfrm>
            <a:off x="3665282" y="3404205"/>
            <a:ext cx="981075" cy="326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itchFamily="34" charset="0"/>
                <a:cs typeface="Arial" pitchFamily="34" charset="0"/>
              </a:rPr>
              <a:t>SQL engine</a:t>
            </a:r>
          </a:p>
        </p:txBody>
      </p:sp>
      <p:sp>
        <p:nvSpPr>
          <p:cNvPr id="96" name="矩形 95">
            <a:extLst>
              <a:ext uri="{FF2B5EF4-FFF2-40B4-BE49-F238E27FC236}">
                <a16:creationId xmlns:a16="http://schemas.microsoft.com/office/drawing/2014/main" id="{B908C420-49E7-1843-A65B-70C6D26D588D}"/>
              </a:ext>
            </a:extLst>
          </p:cNvPr>
          <p:cNvSpPr/>
          <p:nvPr/>
        </p:nvSpPr>
        <p:spPr>
          <a:xfrm>
            <a:off x="5612827" y="928976"/>
            <a:ext cx="1353185" cy="573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itchFamily="34" charset="0"/>
                <a:cs typeface="Arial" pitchFamily="34" charset="0"/>
              </a:rPr>
              <a:t>Scheduler</a:t>
            </a:r>
          </a:p>
        </p:txBody>
      </p:sp>
      <p:sp>
        <p:nvSpPr>
          <p:cNvPr id="97" name="矩形 96">
            <a:extLst>
              <a:ext uri="{FF2B5EF4-FFF2-40B4-BE49-F238E27FC236}">
                <a16:creationId xmlns:a16="http://schemas.microsoft.com/office/drawing/2014/main" id="{2CAB8DC0-54DB-7647-9DE6-CD8AC9E49F69}"/>
              </a:ext>
            </a:extLst>
          </p:cNvPr>
          <p:cNvSpPr/>
          <p:nvPr/>
        </p:nvSpPr>
        <p:spPr>
          <a:xfrm>
            <a:off x="3670997" y="3934430"/>
            <a:ext cx="981075" cy="326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Arial" pitchFamily="34" charset="0"/>
                <a:cs typeface="Arial" pitchFamily="34" charset="0"/>
              </a:rPr>
              <a:t>SQL engine</a:t>
            </a:r>
          </a:p>
        </p:txBody>
      </p:sp>
      <p:sp>
        <p:nvSpPr>
          <p:cNvPr id="98" name="矩形 97">
            <a:extLst>
              <a:ext uri="{FF2B5EF4-FFF2-40B4-BE49-F238E27FC236}">
                <a16:creationId xmlns:a16="http://schemas.microsoft.com/office/drawing/2014/main" id="{CE214DAC-A30F-1D42-849E-1E583E71749D}"/>
              </a:ext>
            </a:extLst>
          </p:cNvPr>
          <p:cNvSpPr/>
          <p:nvPr/>
        </p:nvSpPr>
        <p:spPr>
          <a:xfrm>
            <a:off x="3670997" y="4448780"/>
            <a:ext cx="981075" cy="326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itchFamily="34" charset="0"/>
                <a:cs typeface="Arial" pitchFamily="34" charset="0"/>
              </a:rPr>
              <a:t>SQL engine</a:t>
            </a:r>
          </a:p>
        </p:txBody>
      </p:sp>
      <p:sp>
        <p:nvSpPr>
          <p:cNvPr id="99" name="矩形 98">
            <a:extLst>
              <a:ext uri="{FF2B5EF4-FFF2-40B4-BE49-F238E27FC236}">
                <a16:creationId xmlns:a16="http://schemas.microsoft.com/office/drawing/2014/main" id="{A750FDA3-E962-1745-9D60-8F4033CCC0F9}"/>
              </a:ext>
            </a:extLst>
          </p:cNvPr>
          <p:cNvSpPr/>
          <p:nvPr/>
        </p:nvSpPr>
        <p:spPr>
          <a:xfrm>
            <a:off x="6786307" y="3471515"/>
            <a:ext cx="1298258"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300" dirty="0">
                <a:latin typeface="Arial" pitchFamily="34" charset="0"/>
                <a:cs typeface="Arial" pitchFamily="34" charset="0"/>
              </a:rPr>
              <a:t>Master</a:t>
            </a:r>
          </a:p>
        </p:txBody>
      </p:sp>
      <p:sp>
        <p:nvSpPr>
          <p:cNvPr id="100" name="矩形 99">
            <a:extLst>
              <a:ext uri="{FF2B5EF4-FFF2-40B4-BE49-F238E27FC236}">
                <a16:creationId xmlns:a16="http://schemas.microsoft.com/office/drawing/2014/main" id="{50BC6472-6353-7F40-9ADA-3DE9F264F835}"/>
              </a:ext>
            </a:extLst>
          </p:cNvPr>
          <p:cNvSpPr/>
          <p:nvPr/>
        </p:nvSpPr>
        <p:spPr>
          <a:xfrm>
            <a:off x="8200767" y="3481040"/>
            <a:ext cx="715011" cy="45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a:latin typeface="Arial" pitchFamily="34" charset="0"/>
                <a:cs typeface="Arial" pitchFamily="34" charset="0"/>
              </a:rPr>
              <a:t>Slave 1</a:t>
            </a:r>
          </a:p>
        </p:txBody>
      </p:sp>
      <p:sp>
        <p:nvSpPr>
          <p:cNvPr id="101" name="矩形 100">
            <a:extLst>
              <a:ext uri="{FF2B5EF4-FFF2-40B4-BE49-F238E27FC236}">
                <a16:creationId xmlns:a16="http://schemas.microsoft.com/office/drawing/2014/main" id="{E76DECD7-3144-914D-91C1-EA246A8BCEDF}"/>
              </a:ext>
            </a:extLst>
          </p:cNvPr>
          <p:cNvSpPr/>
          <p:nvPr/>
        </p:nvSpPr>
        <p:spPr>
          <a:xfrm>
            <a:off x="9032303" y="3481040"/>
            <a:ext cx="711834" cy="45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pitchFamily="34" charset="0"/>
                <a:cs typeface="Arial" pitchFamily="34" charset="0"/>
              </a:rPr>
              <a:t>Slave N</a:t>
            </a:r>
          </a:p>
        </p:txBody>
      </p:sp>
      <p:sp>
        <p:nvSpPr>
          <p:cNvPr id="102" name="矩形 101">
            <a:extLst>
              <a:ext uri="{FF2B5EF4-FFF2-40B4-BE49-F238E27FC236}">
                <a16:creationId xmlns:a16="http://schemas.microsoft.com/office/drawing/2014/main" id="{84824239-0944-9F47-823E-B1CDAE6C8C54}"/>
              </a:ext>
            </a:extLst>
          </p:cNvPr>
          <p:cNvSpPr/>
          <p:nvPr/>
        </p:nvSpPr>
        <p:spPr>
          <a:xfrm>
            <a:off x="6646606" y="3181955"/>
            <a:ext cx="3197860" cy="842645"/>
          </a:xfrm>
          <a:prstGeom prst="rect">
            <a:avLst/>
          </a:prstGeom>
          <a:noFill/>
          <a:ln>
            <a:solidFill>
              <a:schemeClr val="tx1"/>
            </a:solidFill>
            <a:prstDash val="sys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itchFamily="34" charset="0"/>
              <a:cs typeface="Arial" pitchFamily="34" charset="0"/>
            </a:endParaRPr>
          </a:p>
        </p:txBody>
      </p:sp>
      <p:sp>
        <p:nvSpPr>
          <p:cNvPr id="103" name="文本框 102">
            <a:extLst>
              <a:ext uri="{FF2B5EF4-FFF2-40B4-BE49-F238E27FC236}">
                <a16:creationId xmlns:a16="http://schemas.microsoft.com/office/drawing/2014/main" id="{6526BBEB-2255-0143-9DBA-A7327B915DA4}"/>
              </a:ext>
            </a:extLst>
          </p:cNvPr>
          <p:cNvSpPr txBox="1"/>
          <p:nvPr/>
        </p:nvSpPr>
        <p:spPr>
          <a:xfrm>
            <a:off x="6732966" y="3181955"/>
            <a:ext cx="1444625" cy="306705"/>
          </a:xfrm>
          <a:prstGeom prst="rect">
            <a:avLst/>
          </a:prstGeom>
          <a:noFill/>
        </p:spPr>
        <p:txBody>
          <a:bodyPr wrap="square" rtlCol="0">
            <a:spAutoFit/>
          </a:bodyPr>
          <a:lstStyle/>
          <a:p>
            <a:r>
              <a:rPr lang="en-US" sz="1400">
                <a:latin typeface="Arial" pitchFamily="34" charset="0"/>
                <a:cs typeface="Arial" pitchFamily="34" charset="0"/>
              </a:rPr>
              <a:t>Set 1</a:t>
            </a:r>
          </a:p>
        </p:txBody>
      </p:sp>
      <p:sp>
        <p:nvSpPr>
          <p:cNvPr id="104" name="矩形 103">
            <a:extLst>
              <a:ext uri="{FF2B5EF4-FFF2-40B4-BE49-F238E27FC236}">
                <a16:creationId xmlns:a16="http://schemas.microsoft.com/office/drawing/2014/main" id="{963CBA48-D575-D347-883D-BCD32A3473BA}"/>
              </a:ext>
            </a:extLst>
          </p:cNvPr>
          <p:cNvSpPr/>
          <p:nvPr/>
        </p:nvSpPr>
        <p:spPr>
          <a:xfrm>
            <a:off x="4995607" y="2125951"/>
            <a:ext cx="1353185" cy="57340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latin typeface="Arial" pitchFamily="34" charset="0"/>
                <a:cs typeface="Arial" pitchFamily="34" charset="0"/>
              </a:rPr>
              <a:t>Manage System</a:t>
            </a:r>
          </a:p>
        </p:txBody>
      </p:sp>
      <p:cxnSp>
        <p:nvCxnSpPr>
          <p:cNvPr id="105" name="直接箭头连接符 25">
            <a:extLst>
              <a:ext uri="{FF2B5EF4-FFF2-40B4-BE49-F238E27FC236}">
                <a16:creationId xmlns:a16="http://schemas.microsoft.com/office/drawing/2014/main" id="{8A780E18-B403-DB4E-B4A8-997B5A57DD95}"/>
              </a:ext>
            </a:extLst>
          </p:cNvPr>
          <p:cNvCxnSpPr>
            <a:stCxn id="92" idx="3"/>
            <a:endCxn id="93" idx="1"/>
          </p:cNvCxnSpPr>
          <p:nvPr/>
        </p:nvCxnSpPr>
        <p:spPr>
          <a:xfrm flipV="1">
            <a:off x="4812727" y="4086830"/>
            <a:ext cx="1734185" cy="215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6" name="肘形连接符 105">
            <a:extLst>
              <a:ext uri="{FF2B5EF4-FFF2-40B4-BE49-F238E27FC236}">
                <a16:creationId xmlns:a16="http://schemas.microsoft.com/office/drawing/2014/main" id="{5E16AF23-E9CC-D245-92A7-7322DC35666B}"/>
              </a:ext>
            </a:extLst>
          </p:cNvPr>
          <p:cNvCxnSpPr>
            <a:stCxn id="93" idx="0"/>
            <a:endCxn id="104" idx="3"/>
          </p:cNvCxnSpPr>
          <p:nvPr/>
        </p:nvCxnSpPr>
        <p:spPr>
          <a:xfrm rot="16200000" flipV="1">
            <a:off x="6973632" y="1795751"/>
            <a:ext cx="657225" cy="1906905"/>
          </a:xfrm>
          <a:prstGeom prst="bentConnector2">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7" name="直接箭头连接符 27">
            <a:extLst>
              <a:ext uri="{FF2B5EF4-FFF2-40B4-BE49-F238E27FC236}">
                <a16:creationId xmlns:a16="http://schemas.microsoft.com/office/drawing/2014/main" id="{C3AB5533-6AA4-7046-B01D-CC67BE521B98}"/>
              </a:ext>
            </a:extLst>
          </p:cNvPr>
          <p:cNvCxnSpPr>
            <a:stCxn id="126" idx="2"/>
            <a:endCxn id="94" idx="0"/>
          </p:cNvCxnSpPr>
          <p:nvPr/>
        </p:nvCxnSpPr>
        <p:spPr>
          <a:xfrm>
            <a:off x="4814632" y="1612870"/>
            <a:ext cx="735965" cy="4076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8" name="肘形连接符 107">
            <a:extLst>
              <a:ext uri="{FF2B5EF4-FFF2-40B4-BE49-F238E27FC236}">
                <a16:creationId xmlns:a16="http://schemas.microsoft.com/office/drawing/2014/main" id="{23AB5BB5-8E52-2942-811B-D60612FAA909}"/>
              </a:ext>
            </a:extLst>
          </p:cNvPr>
          <p:cNvCxnSpPr>
            <a:stCxn id="92" idx="0"/>
            <a:endCxn id="94" idx="1"/>
          </p:cNvCxnSpPr>
          <p:nvPr/>
        </p:nvCxnSpPr>
        <p:spPr>
          <a:xfrm rot="16200000">
            <a:off x="4061522" y="2421860"/>
            <a:ext cx="926465" cy="69723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9F050D61-7994-0D4C-8AD5-7579362ABEC6}"/>
              </a:ext>
            </a:extLst>
          </p:cNvPr>
          <p:cNvSpPr/>
          <p:nvPr/>
        </p:nvSpPr>
        <p:spPr>
          <a:xfrm>
            <a:off x="2030791" y="3889029"/>
            <a:ext cx="1052830" cy="411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rial" pitchFamily="34" charset="0"/>
                <a:cs typeface="Arial" pitchFamily="34" charset="0"/>
              </a:rPr>
              <a:t>load balancer</a:t>
            </a:r>
          </a:p>
        </p:txBody>
      </p:sp>
      <p:grpSp>
        <p:nvGrpSpPr>
          <p:cNvPr id="110" name="组合 109">
            <a:extLst>
              <a:ext uri="{FF2B5EF4-FFF2-40B4-BE49-F238E27FC236}">
                <a16:creationId xmlns:a16="http://schemas.microsoft.com/office/drawing/2014/main" id="{5EEB93E0-113B-214D-9957-85DD9E4C1B34}"/>
              </a:ext>
            </a:extLst>
          </p:cNvPr>
          <p:cNvGrpSpPr/>
          <p:nvPr/>
        </p:nvGrpSpPr>
        <p:grpSpPr>
          <a:xfrm>
            <a:off x="6656766" y="4124930"/>
            <a:ext cx="3197860" cy="842645"/>
            <a:chOff x="7285" y="5530"/>
            <a:chExt cx="5036" cy="1327"/>
          </a:xfrm>
        </p:grpSpPr>
        <p:sp>
          <p:nvSpPr>
            <p:cNvPr id="111" name="矩形 110">
              <a:extLst>
                <a:ext uri="{FF2B5EF4-FFF2-40B4-BE49-F238E27FC236}">
                  <a16:creationId xmlns:a16="http://schemas.microsoft.com/office/drawing/2014/main" id="{CE48E3D6-F6DD-0441-BF89-FF8E2ECA547B}"/>
                </a:ext>
              </a:extLst>
            </p:cNvPr>
            <p:cNvSpPr/>
            <p:nvPr/>
          </p:nvSpPr>
          <p:spPr>
            <a:xfrm>
              <a:off x="7285" y="5530"/>
              <a:ext cx="5036" cy="1327"/>
            </a:xfrm>
            <a:prstGeom prst="rect">
              <a:avLst/>
            </a:prstGeom>
            <a:noFill/>
            <a:ln>
              <a:solidFill>
                <a:schemeClr val="tx1"/>
              </a:solidFill>
              <a:prstDash val="sys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itchFamily="34" charset="0"/>
                <a:cs typeface="Arial" pitchFamily="34" charset="0"/>
              </a:endParaRPr>
            </a:p>
          </p:txBody>
        </p:sp>
        <p:sp>
          <p:nvSpPr>
            <p:cNvPr id="112" name="文本框 111">
              <a:extLst>
                <a:ext uri="{FF2B5EF4-FFF2-40B4-BE49-F238E27FC236}">
                  <a16:creationId xmlns:a16="http://schemas.microsoft.com/office/drawing/2014/main" id="{B539FC42-65E6-DB4B-8268-4A2F8EE459CB}"/>
                </a:ext>
              </a:extLst>
            </p:cNvPr>
            <p:cNvSpPr txBox="1"/>
            <p:nvPr/>
          </p:nvSpPr>
          <p:spPr>
            <a:xfrm>
              <a:off x="7421" y="5530"/>
              <a:ext cx="2275" cy="483"/>
            </a:xfrm>
            <a:prstGeom prst="rect">
              <a:avLst/>
            </a:prstGeom>
            <a:noFill/>
          </p:spPr>
          <p:txBody>
            <a:bodyPr wrap="square" rtlCol="0">
              <a:spAutoFit/>
            </a:bodyPr>
            <a:lstStyle/>
            <a:p>
              <a:r>
                <a:rPr lang="en-US" sz="1400">
                  <a:latin typeface="Arial" pitchFamily="34" charset="0"/>
                  <a:cs typeface="Arial" pitchFamily="34" charset="0"/>
                </a:rPr>
                <a:t>Set 1</a:t>
              </a:r>
            </a:p>
          </p:txBody>
        </p:sp>
      </p:grpSp>
      <p:cxnSp>
        <p:nvCxnSpPr>
          <p:cNvPr id="113" name="直接箭头连接符 41">
            <a:extLst>
              <a:ext uri="{FF2B5EF4-FFF2-40B4-BE49-F238E27FC236}">
                <a16:creationId xmlns:a16="http://schemas.microsoft.com/office/drawing/2014/main" id="{23683D5A-ACDE-0342-A54B-E667C9C12046}"/>
              </a:ext>
            </a:extLst>
          </p:cNvPr>
          <p:cNvCxnSpPr>
            <a:stCxn id="109" idx="3"/>
            <a:endCxn id="92" idx="1"/>
          </p:cNvCxnSpPr>
          <p:nvPr/>
        </p:nvCxnSpPr>
        <p:spPr>
          <a:xfrm>
            <a:off x="3083621" y="4094769"/>
            <a:ext cx="456565" cy="603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14" name="矩形 113">
            <a:extLst>
              <a:ext uri="{FF2B5EF4-FFF2-40B4-BE49-F238E27FC236}">
                <a16:creationId xmlns:a16="http://schemas.microsoft.com/office/drawing/2014/main" id="{F50BA157-A90E-8E40-AE11-C3DBE7AE5E78}"/>
              </a:ext>
            </a:extLst>
          </p:cNvPr>
          <p:cNvSpPr/>
          <p:nvPr/>
        </p:nvSpPr>
        <p:spPr>
          <a:xfrm>
            <a:off x="8262643" y="696064"/>
            <a:ext cx="1774372" cy="1581321"/>
          </a:xfrm>
          <a:prstGeom prst="rect">
            <a:avLst/>
          </a:prstGeom>
          <a:solidFill>
            <a:schemeClr val="accent6">
              <a:lumMod val="40000"/>
              <a:lumOff val="6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latin typeface="Arial" pitchFamily="34" charset="0"/>
              <a:ea typeface="微软雅黑" panose="020B0503020204020204" pitchFamily="34" charset="-122"/>
              <a:cs typeface="Arial" pitchFamily="34" charset="0"/>
            </a:endParaRPr>
          </a:p>
        </p:txBody>
      </p:sp>
      <p:sp>
        <p:nvSpPr>
          <p:cNvPr id="115" name="流程图: 磁盘 186">
            <a:extLst>
              <a:ext uri="{FF2B5EF4-FFF2-40B4-BE49-F238E27FC236}">
                <a16:creationId xmlns:a16="http://schemas.microsoft.com/office/drawing/2014/main" id="{C27E9B6A-5CD6-FB46-89BE-BB4278836F30}"/>
              </a:ext>
            </a:extLst>
          </p:cNvPr>
          <p:cNvSpPr/>
          <p:nvPr/>
        </p:nvSpPr>
        <p:spPr>
          <a:xfrm>
            <a:off x="8440513" y="1216273"/>
            <a:ext cx="1225364" cy="585800"/>
          </a:xfrm>
          <a:prstGeom prst="flowChartMagneticDisk">
            <a:avLst/>
          </a:prstGeom>
          <a:solidFill>
            <a:schemeClr val="accent4">
              <a:lumMod val="60000"/>
              <a:lumOff val="4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latin typeface="Arial" pitchFamily="34" charset="0"/>
              <a:cs typeface="Arial" pitchFamily="34" charset="0"/>
            </a:endParaRPr>
          </a:p>
        </p:txBody>
      </p:sp>
      <p:sp>
        <p:nvSpPr>
          <p:cNvPr id="116" name="流程图: 磁盘 187">
            <a:extLst>
              <a:ext uri="{FF2B5EF4-FFF2-40B4-BE49-F238E27FC236}">
                <a16:creationId xmlns:a16="http://schemas.microsoft.com/office/drawing/2014/main" id="{D87258F8-6C52-4B4E-AC93-882EA4D9447A}"/>
              </a:ext>
            </a:extLst>
          </p:cNvPr>
          <p:cNvSpPr/>
          <p:nvPr/>
        </p:nvSpPr>
        <p:spPr>
          <a:xfrm>
            <a:off x="8561258" y="1401690"/>
            <a:ext cx="1225364" cy="585800"/>
          </a:xfrm>
          <a:prstGeom prst="flowChartMagneticDisk">
            <a:avLst/>
          </a:prstGeom>
          <a:solidFill>
            <a:schemeClr val="accent4">
              <a:lumMod val="60000"/>
              <a:lumOff val="4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latin typeface="Arial" pitchFamily="34" charset="0"/>
              <a:cs typeface="Arial" pitchFamily="34" charset="0"/>
            </a:endParaRPr>
          </a:p>
        </p:txBody>
      </p:sp>
      <p:sp>
        <p:nvSpPr>
          <p:cNvPr id="117" name="流程图: 磁盘 188">
            <a:extLst>
              <a:ext uri="{FF2B5EF4-FFF2-40B4-BE49-F238E27FC236}">
                <a16:creationId xmlns:a16="http://schemas.microsoft.com/office/drawing/2014/main" id="{F48BF7E8-59AD-314B-A12D-9CDA79BAE070}"/>
              </a:ext>
            </a:extLst>
          </p:cNvPr>
          <p:cNvSpPr/>
          <p:nvPr/>
        </p:nvSpPr>
        <p:spPr>
          <a:xfrm>
            <a:off x="8724964" y="1520906"/>
            <a:ext cx="1225364" cy="585800"/>
          </a:xfrm>
          <a:prstGeom prst="flowChartMagneticDisk">
            <a:avLst/>
          </a:prstGeom>
          <a:solidFill>
            <a:schemeClr val="accent4">
              <a:lumMod val="60000"/>
              <a:lumOff val="40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black">
                  <a:lumMod val="75000"/>
                  <a:lumOff val="25000"/>
                </a:prstClr>
              </a:solidFill>
              <a:latin typeface="Arial" pitchFamily="34" charset="0"/>
              <a:cs typeface="Arial" pitchFamily="34" charset="0"/>
            </a:endParaRPr>
          </a:p>
        </p:txBody>
      </p:sp>
      <p:sp>
        <p:nvSpPr>
          <p:cNvPr id="118" name="文本框 117">
            <a:extLst>
              <a:ext uri="{FF2B5EF4-FFF2-40B4-BE49-F238E27FC236}">
                <a16:creationId xmlns:a16="http://schemas.microsoft.com/office/drawing/2014/main" id="{4DECB04B-F556-1D44-B5DC-58BC38BC83F7}"/>
              </a:ext>
            </a:extLst>
          </p:cNvPr>
          <p:cNvSpPr txBox="1"/>
          <p:nvPr/>
        </p:nvSpPr>
        <p:spPr>
          <a:xfrm>
            <a:off x="8668952" y="837512"/>
            <a:ext cx="1993849" cy="292388"/>
          </a:xfrm>
          <a:prstGeom prst="rect">
            <a:avLst/>
          </a:prstGeom>
          <a:noFill/>
        </p:spPr>
        <p:txBody>
          <a:bodyPr wrap="square" rtlCol="0">
            <a:spAutoFit/>
          </a:bodyPr>
          <a:lstStyle/>
          <a:p>
            <a:r>
              <a:rPr lang="en-US" sz="1300" dirty="0">
                <a:latin typeface="Arial" pitchFamily="34" charset="0"/>
                <a:cs typeface="Arial" pitchFamily="34" charset="0"/>
              </a:rPr>
              <a:t>Backup</a:t>
            </a:r>
          </a:p>
        </p:txBody>
      </p:sp>
      <p:sp>
        <p:nvSpPr>
          <p:cNvPr id="119" name="上下箭头 118">
            <a:extLst>
              <a:ext uri="{FF2B5EF4-FFF2-40B4-BE49-F238E27FC236}">
                <a16:creationId xmlns:a16="http://schemas.microsoft.com/office/drawing/2014/main" id="{1B3989EF-DC05-B740-8E94-983C0E7C8188}"/>
              </a:ext>
            </a:extLst>
          </p:cNvPr>
          <p:cNvSpPr/>
          <p:nvPr/>
        </p:nvSpPr>
        <p:spPr>
          <a:xfrm>
            <a:off x="9015792" y="2362805"/>
            <a:ext cx="316865" cy="641350"/>
          </a:xfrm>
          <a:prstGeom prst="up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itchFamily="34" charset="0"/>
              <a:cs typeface="Arial" pitchFamily="34" charset="0"/>
            </a:endParaRPr>
          </a:p>
        </p:txBody>
      </p:sp>
      <p:sp>
        <p:nvSpPr>
          <p:cNvPr id="120" name="矩形 119">
            <a:extLst>
              <a:ext uri="{FF2B5EF4-FFF2-40B4-BE49-F238E27FC236}">
                <a16:creationId xmlns:a16="http://schemas.microsoft.com/office/drawing/2014/main" id="{23B702D3-8B8D-5344-8AA0-A65B603A422F}"/>
              </a:ext>
            </a:extLst>
          </p:cNvPr>
          <p:cNvSpPr/>
          <p:nvPr/>
        </p:nvSpPr>
        <p:spPr>
          <a:xfrm>
            <a:off x="5739827" y="1055976"/>
            <a:ext cx="1353185" cy="573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itchFamily="34" charset="0"/>
                <a:cs typeface="Arial" pitchFamily="34" charset="0"/>
              </a:rPr>
              <a:t>Manage System</a:t>
            </a:r>
          </a:p>
        </p:txBody>
      </p:sp>
      <p:sp>
        <p:nvSpPr>
          <p:cNvPr id="121" name="流程图: 数据 17">
            <a:extLst>
              <a:ext uri="{FF2B5EF4-FFF2-40B4-BE49-F238E27FC236}">
                <a16:creationId xmlns:a16="http://schemas.microsoft.com/office/drawing/2014/main" id="{74E7E705-711D-E742-A422-C96B6F8E07D0}"/>
              </a:ext>
            </a:extLst>
          </p:cNvPr>
          <p:cNvSpPr/>
          <p:nvPr/>
        </p:nvSpPr>
        <p:spPr>
          <a:xfrm>
            <a:off x="1986977" y="923260"/>
            <a:ext cx="1377315" cy="54610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itchFamily="34" charset="0"/>
                <a:cs typeface="Arial" pitchFamily="34" charset="0"/>
              </a:rPr>
              <a:t>Ops Console</a:t>
            </a:r>
          </a:p>
        </p:txBody>
      </p:sp>
      <p:sp>
        <p:nvSpPr>
          <p:cNvPr id="122" name="流程图: 磁盘 20">
            <a:extLst>
              <a:ext uri="{FF2B5EF4-FFF2-40B4-BE49-F238E27FC236}">
                <a16:creationId xmlns:a16="http://schemas.microsoft.com/office/drawing/2014/main" id="{E2BD327C-9987-6D4D-91EC-BE68B4AF5506}"/>
              </a:ext>
            </a:extLst>
          </p:cNvPr>
          <p:cNvSpPr/>
          <p:nvPr/>
        </p:nvSpPr>
        <p:spPr>
          <a:xfrm>
            <a:off x="2030791" y="1877031"/>
            <a:ext cx="1287780" cy="393065"/>
          </a:xfrm>
          <a:prstGeom prst="flowChartMagneticDisk">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rial" pitchFamily="34" charset="0"/>
                <a:cs typeface="Arial" pitchFamily="34" charset="0"/>
              </a:rPr>
              <a:t>Monitoring and collection</a:t>
            </a:r>
          </a:p>
        </p:txBody>
      </p:sp>
      <p:cxnSp>
        <p:nvCxnSpPr>
          <p:cNvPr id="123" name="直接箭头连接符 30">
            <a:extLst>
              <a:ext uri="{FF2B5EF4-FFF2-40B4-BE49-F238E27FC236}">
                <a16:creationId xmlns:a16="http://schemas.microsoft.com/office/drawing/2014/main" id="{BA667671-7C44-9142-AB6A-CEF3FCEEE42C}"/>
              </a:ext>
            </a:extLst>
          </p:cNvPr>
          <p:cNvCxnSpPr>
            <a:stCxn id="121" idx="5"/>
            <a:endCxn id="125" idx="1"/>
          </p:cNvCxnSpPr>
          <p:nvPr/>
        </p:nvCxnSpPr>
        <p:spPr>
          <a:xfrm>
            <a:off x="3226497" y="1196311"/>
            <a:ext cx="784225"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4" name="直接箭头连接符 31">
            <a:extLst>
              <a:ext uri="{FF2B5EF4-FFF2-40B4-BE49-F238E27FC236}">
                <a16:creationId xmlns:a16="http://schemas.microsoft.com/office/drawing/2014/main" id="{D2EFFF50-8242-8F47-B2BC-0B04700E1EE2}"/>
              </a:ext>
            </a:extLst>
          </p:cNvPr>
          <p:cNvCxnSpPr>
            <a:stCxn id="122" idx="4"/>
          </p:cNvCxnSpPr>
          <p:nvPr/>
        </p:nvCxnSpPr>
        <p:spPr>
          <a:xfrm>
            <a:off x="3318572" y="2073880"/>
            <a:ext cx="1555115" cy="25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5" name="矩形 124">
            <a:extLst>
              <a:ext uri="{FF2B5EF4-FFF2-40B4-BE49-F238E27FC236}">
                <a16:creationId xmlns:a16="http://schemas.microsoft.com/office/drawing/2014/main" id="{BBAEA58E-07F0-F84A-B4EF-0CEB97A9F73B}"/>
              </a:ext>
            </a:extLst>
          </p:cNvPr>
          <p:cNvSpPr/>
          <p:nvPr/>
        </p:nvSpPr>
        <p:spPr>
          <a:xfrm>
            <a:off x="4010722" y="912466"/>
            <a:ext cx="1353185" cy="573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Arial" pitchFamily="34" charset="0"/>
                <a:cs typeface="Arial" pitchFamily="34" charset="0"/>
              </a:rPr>
              <a:t>Scheduler</a:t>
            </a:r>
          </a:p>
        </p:txBody>
      </p:sp>
      <p:sp>
        <p:nvSpPr>
          <p:cNvPr id="126" name="矩形 125">
            <a:extLst>
              <a:ext uri="{FF2B5EF4-FFF2-40B4-BE49-F238E27FC236}">
                <a16:creationId xmlns:a16="http://schemas.microsoft.com/office/drawing/2014/main" id="{428C4B98-6091-384C-8160-8D333D39E52F}"/>
              </a:ext>
            </a:extLst>
          </p:cNvPr>
          <p:cNvSpPr/>
          <p:nvPr/>
        </p:nvSpPr>
        <p:spPr>
          <a:xfrm>
            <a:off x="4137722" y="1039466"/>
            <a:ext cx="1353185" cy="573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Arial" pitchFamily="34" charset="0"/>
                <a:cs typeface="Arial" pitchFamily="34" charset="0"/>
              </a:rPr>
              <a:t>Manage System</a:t>
            </a:r>
          </a:p>
        </p:txBody>
      </p:sp>
      <p:cxnSp>
        <p:nvCxnSpPr>
          <p:cNvPr id="127" name="直接箭头连接符 43">
            <a:extLst>
              <a:ext uri="{FF2B5EF4-FFF2-40B4-BE49-F238E27FC236}">
                <a16:creationId xmlns:a16="http://schemas.microsoft.com/office/drawing/2014/main" id="{33DDB8B2-75D0-ED4B-9EBE-14F026668BA2}"/>
              </a:ext>
            </a:extLst>
          </p:cNvPr>
          <p:cNvCxnSpPr>
            <a:stCxn id="120" idx="2"/>
            <a:endCxn id="94" idx="0"/>
          </p:cNvCxnSpPr>
          <p:nvPr/>
        </p:nvCxnSpPr>
        <p:spPr>
          <a:xfrm flipH="1">
            <a:off x="5550596" y="1629380"/>
            <a:ext cx="866140" cy="3911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8" name="直接箭头连接符 44">
            <a:extLst>
              <a:ext uri="{FF2B5EF4-FFF2-40B4-BE49-F238E27FC236}">
                <a16:creationId xmlns:a16="http://schemas.microsoft.com/office/drawing/2014/main" id="{265F7000-6E8E-114F-AC3A-91E01D96A3BC}"/>
              </a:ext>
            </a:extLst>
          </p:cNvPr>
          <p:cNvCxnSpPr>
            <a:stCxn id="121" idx="4"/>
            <a:endCxn id="122" idx="1"/>
          </p:cNvCxnSpPr>
          <p:nvPr/>
        </p:nvCxnSpPr>
        <p:spPr>
          <a:xfrm flipH="1">
            <a:off x="2674681" y="1469360"/>
            <a:ext cx="1270" cy="4076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9" name="矩形 128">
            <a:extLst>
              <a:ext uri="{FF2B5EF4-FFF2-40B4-BE49-F238E27FC236}">
                <a16:creationId xmlns:a16="http://schemas.microsoft.com/office/drawing/2014/main" id="{E55B8AEE-F699-0349-B286-658BB55F482F}"/>
              </a:ext>
            </a:extLst>
          </p:cNvPr>
          <p:cNvSpPr/>
          <p:nvPr/>
        </p:nvSpPr>
        <p:spPr>
          <a:xfrm>
            <a:off x="6769797" y="4375755"/>
            <a:ext cx="1298258" cy="462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300" dirty="0">
                <a:latin typeface="Arial" pitchFamily="34" charset="0"/>
                <a:cs typeface="Arial" pitchFamily="34" charset="0"/>
              </a:rPr>
              <a:t>Master</a:t>
            </a:r>
          </a:p>
        </p:txBody>
      </p:sp>
      <p:sp>
        <p:nvSpPr>
          <p:cNvPr id="130" name="矩形 129">
            <a:extLst>
              <a:ext uri="{FF2B5EF4-FFF2-40B4-BE49-F238E27FC236}">
                <a16:creationId xmlns:a16="http://schemas.microsoft.com/office/drawing/2014/main" id="{DE00F03D-1077-A34F-8769-74E32DBAD0F6}"/>
              </a:ext>
            </a:extLst>
          </p:cNvPr>
          <p:cNvSpPr/>
          <p:nvPr/>
        </p:nvSpPr>
        <p:spPr>
          <a:xfrm>
            <a:off x="8184257" y="4385280"/>
            <a:ext cx="715011" cy="45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pitchFamily="34" charset="0"/>
                <a:cs typeface="Arial" pitchFamily="34" charset="0"/>
              </a:rPr>
              <a:t>Slave 1</a:t>
            </a:r>
          </a:p>
        </p:txBody>
      </p:sp>
      <p:sp>
        <p:nvSpPr>
          <p:cNvPr id="131" name="矩形 130">
            <a:extLst>
              <a:ext uri="{FF2B5EF4-FFF2-40B4-BE49-F238E27FC236}">
                <a16:creationId xmlns:a16="http://schemas.microsoft.com/office/drawing/2014/main" id="{543362E9-220E-F44C-84C3-E7310F6DC52E}"/>
              </a:ext>
            </a:extLst>
          </p:cNvPr>
          <p:cNvSpPr/>
          <p:nvPr/>
        </p:nvSpPr>
        <p:spPr>
          <a:xfrm>
            <a:off x="9015793" y="4385280"/>
            <a:ext cx="711834" cy="453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pitchFamily="34" charset="0"/>
                <a:cs typeface="Arial" pitchFamily="34" charset="0"/>
              </a:rPr>
              <a:t>Slave N</a:t>
            </a:r>
          </a:p>
        </p:txBody>
      </p:sp>
      <p:sp>
        <p:nvSpPr>
          <p:cNvPr id="3" name="矩形 2">
            <a:extLst>
              <a:ext uri="{FF2B5EF4-FFF2-40B4-BE49-F238E27FC236}">
                <a16:creationId xmlns:a16="http://schemas.microsoft.com/office/drawing/2014/main" id="{9512189D-85DD-8C42-BAD0-8FBC9442C869}"/>
              </a:ext>
            </a:extLst>
          </p:cNvPr>
          <p:cNvSpPr/>
          <p:nvPr/>
        </p:nvSpPr>
        <p:spPr>
          <a:xfrm>
            <a:off x="930161" y="5727233"/>
            <a:ext cx="10837262" cy="615553"/>
          </a:xfrm>
          <a:prstGeom prst="rect">
            <a:avLst/>
          </a:prstGeom>
        </p:spPr>
        <p:txBody>
          <a:bodyPr wrap="square">
            <a:spAutoFit/>
          </a:bodyPr>
          <a:lstStyle/>
          <a:p>
            <a:pPr lvl="1"/>
            <a:r>
              <a:rPr lang="en-US" altLang="zh-CN" sz="1700" dirty="0">
                <a:latin typeface="Arial" pitchFamily="34" charset="0"/>
                <a:cs typeface="Arial" pitchFamily="34" charset="0"/>
              </a:rPr>
              <a:t>TDSQL is mainly designed for handling online transactions in the </a:t>
            </a:r>
            <a:r>
              <a:rPr lang="en-US" altLang="zh-CN" sz="1700" dirty="0">
                <a:solidFill>
                  <a:srgbClr val="FF0000"/>
                </a:solidFill>
                <a:latin typeface="Arial" pitchFamily="34" charset="0"/>
                <a:cs typeface="Arial" pitchFamily="34" charset="0"/>
              </a:rPr>
              <a:t>OLTP environment</a:t>
            </a:r>
            <a:r>
              <a:rPr lang="en-US" altLang="zh-CN" sz="1700" dirty="0">
                <a:latin typeface="Arial" pitchFamily="34" charset="0"/>
                <a:cs typeface="Arial" pitchFamily="34" charset="0"/>
              </a:rPr>
              <a:t>.</a:t>
            </a:r>
          </a:p>
          <a:p>
            <a:pPr lvl="1"/>
            <a:r>
              <a:rPr lang="en-US" altLang="zh-CN" sz="1700" dirty="0">
                <a:latin typeface="Arial" pitchFamily="34" charset="0"/>
                <a:cs typeface="Arial" pitchFamily="34" charset="0"/>
              </a:rPr>
              <a:t>It is not suitable for handling complex analytical SQL statements in the OLAP environment.</a:t>
            </a:r>
          </a:p>
        </p:txBody>
      </p:sp>
    </p:spTree>
    <p:extLst>
      <p:ext uri="{BB962C8B-B14F-4D97-AF65-F5344CB8AC3E}">
        <p14:creationId xmlns:p14="http://schemas.microsoft.com/office/powerpoint/2010/main" val="2045136017"/>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9335" y="29723"/>
            <a:ext cx="7281783" cy="662970"/>
          </a:xfrm>
        </p:spPr>
        <p:txBody>
          <a:bodyPr>
            <a:normAutofit fontScale="90000"/>
          </a:bodyPr>
          <a:lstStyle/>
          <a:p>
            <a:r>
              <a:rPr lang="en-US" dirty="0">
                <a:solidFill>
                  <a:schemeClr val="bg1"/>
                </a:solidFill>
                <a:latin typeface="微软雅黑"/>
                <a:ea typeface="微软雅黑"/>
                <a:sym typeface="微软雅黑"/>
              </a:rPr>
              <a:t>Typical </a:t>
            </a:r>
            <a:r>
              <a:rPr lang="en-US" altLang="zh-CN" dirty="0">
                <a:solidFill>
                  <a:schemeClr val="bg1"/>
                </a:solidFill>
                <a:latin typeface="微软雅黑"/>
                <a:ea typeface="微软雅黑"/>
                <a:sym typeface="微软雅黑"/>
              </a:rPr>
              <a:t>Industry</a:t>
            </a:r>
            <a:endParaRPr lang="zh-CN" dirty="0">
              <a:solidFill>
                <a:schemeClr val="bg1"/>
              </a:solidFill>
              <a:latin typeface="微软雅黑"/>
              <a:ea typeface="微软雅黑"/>
              <a:sym typeface="微软雅黑"/>
            </a:endParaRPr>
          </a:p>
        </p:txBody>
      </p:sp>
      <p:grpSp>
        <p:nvGrpSpPr>
          <p:cNvPr id="14" name="组合 13"/>
          <p:cNvGrpSpPr/>
          <p:nvPr/>
        </p:nvGrpSpPr>
        <p:grpSpPr>
          <a:xfrm>
            <a:off x="1894536" y="2761260"/>
            <a:ext cx="2160000" cy="2160000"/>
            <a:chOff x="3323704" y="2960960"/>
            <a:chExt cx="2160000" cy="2160000"/>
          </a:xfrm>
        </p:grpSpPr>
        <p:grpSp>
          <p:nvGrpSpPr>
            <p:cNvPr id="9" name="组合 8"/>
            <p:cNvGrpSpPr/>
            <p:nvPr/>
          </p:nvGrpSpPr>
          <p:grpSpPr>
            <a:xfrm>
              <a:off x="3323704" y="2960960"/>
              <a:ext cx="2160000" cy="2160000"/>
              <a:chOff x="3323704" y="2960960"/>
              <a:chExt cx="1656000" cy="1656000"/>
            </a:xfrm>
          </p:grpSpPr>
          <p:sp>
            <p:nvSpPr>
              <p:cNvPr id="6" name="椭圆 5"/>
              <p:cNvSpPr/>
              <p:nvPr/>
            </p:nvSpPr>
            <p:spPr>
              <a:xfrm>
                <a:off x="3323704" y="2960960"/>
                <a:ext cx="1656000" cy="1656000"/>
              </a:xfrm>
              <a:prstGeom prst="ellipse">
                <a:avLst/>
              </a:prstGeom>
              <a:solidFill>
                <a:srgbClr val="FFC000"/>
              </a:solidFill>
              <a:ln>
                <a:noFill/>
              </a:ln>
            </p:spPr>
            <p:txBody>
              <a:bodyPr anchor="ctr"/>
              <a:lstStyle/>
              <a:p>
                <a:pPr algn="ctr"/>
                <a:endParaRPr lang="zh-CN" sz="1400">
                  <a:solidFill>
                    <a:schemeClr val="bg1"/>
                  </a:solidFill>
                  <a:latin typeface="微软雅黑"/>
                  <a:ea typeface="微软雅黑"/>
                  <a:sym typeface="微软雅黑"/>
                </a:endParaRPr>
              </a:p>
            </p:txBody>
          </p:sp>
          <p:sp>
            <p:nvSpPr>
              <p:cNvPr id="5" name="椭圆 4"/>
              <p:cNvSpPr/>
              <p:nvPr/>
            </p:nvSpPr>
            <p:spPr>
              <a:xfrm>
                <a:off x="3359704" y="2996960"/>
                <a:ext cx="1584000" cy="1584000"/>
              </a:xfrm>
              <a:prstGeom prst="ellipse">
                <a:avLst/>
              </a:prstGeom>
              <a:solidFill>
                <a:schemeClr val="tx1">
                  <a:lumMod val="95000"/>
                  <a:lumOff val="5000"/>
                </a:schemeClr>
              </a:solidFill>
              <a:ln>
                <a:noFill/>
              </a:ln>
            </p:spPr>
            <p:txBody>
              <a:bodyPr anchor="ctr"/>
              <a:lstStyle/>
              <a:p>
                <a:pPr algn="ctr"/>
                <a:endParaRPr lang="zh-CN" sz="1400">
                  <a:solidFill>
                    <a:schemeClr val="bg1"/>
                  </a:solidFill>
                  <a:latin typeface="微软雅黑"/>
                  <a:ea typeface="微软雅黑"/>
                  <a:sym typeface="微软雅黑"/>
                </a:endParaRPr>
              </a:p>
            </p:txBody>
          </p:sp>
          <p:sp>
            <p:nvSpPr>
              <p:cNvPr id="4" name="椭圆 3"/>
              <p:cNvSpPr/>
              <p:nvPr/>
            </p:nvSpPr>
            <p:spPr>
              <a:xfrm>
                <a:off x="3431704" y="3068960"/>
                <a:ext cx="1440000" cy="1440000"/>
              </a:xfrm>
              <a:prstGeom prst="ellipse">
                <a:avLst/>
              </a:prstGeom>
              <a:solidFill>
                <a:srgbClr val="FFC000"/>
              </a:solidFill>
              <a:ln>
                <a:noFill/>
              </a:ln>
            </p:spPr>
            <p:txBody>
              <a:bodyPr anchor="ctr"/>
              <a:lstStyle/>
              <a:p>
                <a:pPr algn="ctr"/>
                <a:endParaRPr lang="zh-CN" sz="1400">
                  <a:solidFill>
                    <a:schemeClr val="bg1"/>
                  </a:solidFill>
                  <a:latin typeface="微软雅黑"/>
                  <a:ea typeface="微软雅黑"/>
                  <a:sym typeface="微软雅黑"/>
                </a:endParaRPr>
              </a:p>
            </p:txBody>
          </p:sp>
          <p:pic>
            <p:nvPicPr>
              <p:cNvPr id="8" name="图片 7"/>
              <p:cNvPicPr/>
              <p:nvPr/>
            </p:nvPicPr>
            <p:blipFill>
              <a:blip r:embed="rId2"/>
              <a:stretch/>
            </p:blipFill>
            <p:spPr>
              <a:xfrm>
                <a:off x="3555608" y="3068960"/>
                <a:ext cx="1192191" cy="1192191"/>
              </a:xfrm>
              <a:prstGeom prst="rect">
                <a:avLst/>
              </a:prstGeom>
            </p:spPr>
          </p:pic>
        </p:grpSp>
        <p:sp>
          <p:nvSpPr>
            <p:cNvPr id="10" name="文本框 9"/>
            <p:cNvSpPr txBox="1"/>
            <p:nvPr/>
          </p:nvSpPr>
          <p:spPr>
            <a:xfrm>
              <a:off x="3965121" y="4402394"/>
              <a:ext cx="971741" cy="646331"/>
            </a:xfrm>
            <a:prstGeom prst="rect">
              <a:avLst/>
            </a:prstGeom>
            <a:noFill/>
          </p:spPr>
          <p:txBody>
            <a:bodyPr wrap="none"/>
            <a:lstStyle/>
            <a:p>
              <a:r>
                <a:rPr lang="en-US" sz="1400" b="1">
                  <a:solidFill>
                    <a:schemeClr val="bg1"/>
                  </a:solidFill>
                  <a:latin typeface="微软雅黑"/>
                  <a:ea typeface="微软雅黑"/>
                  <a:sym typeface="微软雅黑"/>
                </a:rPr>
                <a:t>Public </a:t>
              </a:r>
              <a:br>
                <a:rPr lang="en-US" sz="1400">
                  <a:solidFill>
                    <a:schemeClr val="bg1"/>
                  </a:solidFill>
                  <a:latin typeface="微软雅黑"/>
                  <a:ea typeface="微软雅黑"/>
                  <a:sym typeface="微软雅黑"/>
                </a:rPr>
              </a:br>
              <a:r>
                <a:rPr lang="en-US" sz="1400" b="1">
                  <a:solidFill>
                    <a:schemeClr val="bg1"/>
                  </a:solidFill>
                  <a:latin typeface="微软雅黑"/>
                  <a:ea typeface="微软雅黑"/>
                  <a:sym typeface="微软雅黑"/>
                </a:rPr>
                <a:t>Cloud</a:t>
              </a:r>
              <a:endParaRPr lang="x-none" sz="1400">
                <a:solidFill>
                  <a:schemeClr val="bg1"/>
                </a:solidFill>
                <a:latin typeface="微软雅黑"/>
                <a:ea typeface="微软雅黑"/>
                <a:sym typeface="微软雅黑"/>
              </a:endParaRPr>
            </a:p>
          </p:txBody>
        </p:sp>
        <p:pic>
          <p:nvPicPr>
            <p:cNvPr id="12" name="图片 11"/>
            <p:cNvPicPr/>
            <p:nvPr/>
          </p:nvPicPr>
          <p:blipFill>
            <a:blip r:embed="rId3"/>
            <a:stretch/>
          </p:blipFill>
          <p:spPr>
            <a:xfrm>
              <a:off x="4855928" y="4221088"/>
              <a:ext cx="231960" cy="231960"/>
            </a:xfrm>
            <a:prstGeom prst="rect">
              <a:avLst/>
            </a:prstGeom>
          </p:spPr>
        </p:pic>
        <p:sp>
          <p:nvSpPr>
            <p:cNvPr id="13" name="文本框 12"/>
            <p:cNvSpPr txBox="1"/>
            <p:nvPr/>
          </p:nvSpPr>
          <p:spPr>
            <a:xfrm>
              <a:off x="4020857" y="3807507"/>
              <a:ext cx="763351" cy="307777"/>
            </a:xfrm>
            <a:prstGeom prst="rect">
              <a:avLst/>
            </a:prstGeom>
            <a:noFill/>
          </p:spPr>
          <p:txBody>
            <a:bodyPr wrap="none">
              <a:spAutoFit/>
            </a:bodyPr>
            <a:lstStyle/>
            <a:p>
              <a:r>
                <a:rPr lang="en-US" altLang="zh-CN" sz="1400" b="1" dirty="0">
                  <a:solidFill>
                    <a:schemeClr val="bg1"/>
                  </a:solidFill>
                  <a:latin typeface="微软雅黑"/>
                  <a:ea typeface="微软雅黑"/>
                  <a:sym typeface="微软雅黑"/>
                </a:rPr>
                <a:t>10</a:t>
              </a:r>
              <a:r>
                <a:rPr lang="en-US" sz="1400" b="1" dirty="0">
                  <a:solidFill>
                    <a:schemeClr val="bg1"/>
                  </a:solidFill>
                  <a:latin typeface="微软雅黑"/>
                  <a:ea typeface="微软雅黑"/>
                  <a:sym typeface="微软雅黑"/>
                </a:rPr>
                <a:t>00+</a:t>
              </a:r>
              <a:endParaRPr lang="zh-CN" sz="1400" b="1" dirty="0">
                <a:solidFill>
                  <a:schemeClr val="bg1"/>
                </a:solidFill>
                <a:latin typeface="微软雅黑"/>
                <a:ea typeface="微软雅黑"/>
                <a:sym typeface="微软雅黑"/>
              </a:endParaRPr>
            </a:p>
          </p:txBody>
        </p:sp>
      </p:grpSp>
      <p:grpSp>
        <p:nvGrpSpPr>
          <p:cNvPr id="15" name="组合 14"/>
          <p:cNvGrpSpPr/>
          <p:nvPr/>
        </p:nvGrpSpPr>
        <p:grpSpPr>
          <a:xfrm>
            <a:off x="8001218" y="2975306"/>
            <a:ext cx="2160000" cy="2160000"/>
            <a:chOff x="3323704" y="2960960"/>
            <a:chExt cx="2160000" cy="2160000"/>
          </a:xfrm>
        </p:grpSpPr>
        <p:grpSp>
          <p:nvGrpSpPr>
            <p:cNvPr id="16" name="组合 15"/>
            <p:cNvGrpSpPr/>
            <p:nvPr/>
          </p:nvGrpSpPr>
          <p:grpSpPr>
            <a:xfrm>
              <a:off x="3323704" y="2960960"/>
              <a:ext cx="2160000" cy="2160000"/>
              <a:chOff x="3323704" y="2960960"/>
              <a:chExt cx="1656000" cy="1656000"/>
            </a:xfrm>
          </p:grpSpPr>
          <p:sp>
            <p:nvSpPr>
              <p:cNvPr id="20" name="椭圆 19"/>
              <p:cNvSpPr/>
              <p:nvPr/>
            </p:nvSpPr>
            <p:spPr>
              <a:xfrm>
                <a:off x="3323704" y="2960960"/>
                <a:ext cx="1656000" cy="1656000"/>
              </a:xfrm>
              <a:prstGeom prst="ellipse">
                <a:avLst/>
              </a:prstGeom>
              <a:solidFill>
                <a:srgbClr val="FFC000"/>
              </a:solidFill>
              <a:ln>
                <a:noFill/>
              </a:ln>
            </p:spPr>
            <p:txBody>
              <a:bodyPr anchor="ctr"/>
              <a:lstStyle/>
              <a:p>
                <a:pPr algn="ctr"/>
                <a:endParaRPr lang="zh-CN" sz="1400">
                  <a:solidFill>
                    <a:schemeClr val="bg1"/>
                  </a:solidFill>
                  <a:latin typeface="微软雅黑"/>
                  <a:ea typeface="微软雅黑"/>
                  <a:sym typeface="微软雅黑"/>
                </a:endParaRPr>
              </a:p>
            </p:txBody>
          </p:sp>
          <p:sp>
            <p:nvSpPr>
              <p:cNvPr id="21" name="椭圆 20"/>
              <p:cNvSpPr/>
              <p:nvPr/>
            </p:nvSpPr>
            <p:spPr>
              <a:xfrm>
                <a:off x="3359704" y="2996960"/>
                <a:ext cx="1584000" cy="1584000"/>
              </a:xfrm>
              <a:prstGeom prst="ellipse">
                <a:avLst/>
              </a:prstGeom>
              <a:solidFill>
                <a:schemeClr val="tx1">
                  <a:lumMod val="95000"/>
                  <a:lumOff val="5000"/>
                </a:schemeClr>
              </a:solidFill>
              <a:ln>
                <a:noFill/>
              </a:ln>
            </p:spPr>
            <p:txBody>
              <a:bodyPr anchor="ctr"/>
              <a:lstStyle/>
              <a:p>
                <a:pPr algn="ctr"/>
                <a:endParaRPr lang="zh-CN" sz="1400">
                  <a:solidFill>
                    <a:schemeClr val="bg1"/>
                  </a:solidFill>
                  <a:latin typeface="微软雅黑"/>
                  <a:ea typeface="微软雅黑"/>
                  <a:sym typeface="微软雅黑"/>
                </a:endParaRPr>
              </a:p>
            </p:txBody>
          </p:sp>
          <p:sp>
            <p:nvSpPr>
              <p:cNvPr id="22" name="椭圆 21"/>
              <p:cNvSpPr/>
              <p:nvPr/>
            </p:nvSpPr>
            <p:spPr>
              <a:xfrm>
                <a:off x="3431704" y="3068960"/>
                <a:ext cx="1440000" cy="1440000"/>
              </a:xfrm>
              <a:prstGeom prst="ellipse">
                <a:avLst/>
              </a:prstGeom>
              <a:solidFill>
                <a:srgbClr val="FFC000"/>
              </a:solidFill>
              <a:ln>
                <a:noFill/>
              </a:ln>
            </p:spPr>
            <p:txBody>
              <a:bodyPr anchor="ctr"/>
              <a:lstStyle/>
              <a:p>
                <a:pPr algn="ctr"/>
                <a:endParaRPr lang="zh-CN" sz="1400">
                  <a:solidFill>
                    <a:schemeClr val="bg1"/>
                  </a:solidFill>
                  <a:latin typeface="微软雅黑"/>
                  <a:ea typeface="微软雅黑"/>
                  <a:sym typeface="微软雅黑"/>
                </a:endParaRPr>
              </a:p>
            </p:txBody>
          </p:sp>
          <p:pic>
            <p:nvPicPr>
              <p:cNvPr id="23" name="图片 22"/>
              <p:cNvPicPr/>
              <p:nvPr/>
            </p:nvPicPr>
            <p:blipFill>
              <a:blip r:embed="rId2"/>
              <a:stretch/>
            </p:blipFill>
            <p:spPr>
              <a:xfrm>
                <a:off x="3555608" y="3068960"/>
                <a:ext cx="1192191" cy="1192191"/>
              </a:xfrm>
              <a:prstGeom prst="rect">
                <a:avLst/>
              </a:prstGeom>
            </p:spPr>
          </p:pic>
        </p:grpSp>
        <p:sp>
          <p:nvSpPr>
            <p:cNvPr id="17" name="文本框 16"/>
            <p:cNvSpPr txBox="1"/>
            <p:nvPr/>
          </p:nvSpPr>
          <p:spPr>
            <a:xfrm>
              <a:off x="3803432" y="4426704"/>
              <a:ext cx="877163" cy="369332"/>
            </a:xfrm>
            <a:prstGeom prst="rect">
              <a:avLst/>
            </a:prstGeom>
            <a:noFill/>
          </p:spPr>
          <p:txBody>
            <a:bodyPr wrap="none"/>
            <a:lstStyle/>
            <a:p>
              <a:r>
                <a:rPr lang="en-US" altLang="zh-CN" sz="1400" b="1" dirty="0">
                  <a:solidFill>
                    <a:schemeClr val="bg1"/>
                  </a:solidFill>
                  <a:latin typeface="微软雅黑"/>
                  <a:ea typeface="微软雅黑"/>
                  <a:sym typeface="微软雅黑"/>
                </a:rPr>
                <a:t>O</a:t>
              </a:r>
              <a:r>
                <a:rPr lang="zh-CN" sz="1400" b="1" dirty="0">
                  <a:solidFill>
                    <a:schemeClr val="bg1"/>
                  </a:solidFill>
                  <a:latin typeface="微软雅黑"/>
                  <a:ea typeface="微软雅黑"/>
                  <a:sym typeface="微软雅黑"/>
                </a:rPr>
                <a:t>n </a:t>
              </a:r>
              <a:r>
                <a:rPr lang="en-US" altLang="zh-CN" sz="1400" b="1" dirty="0">
                  <a:solidFill>
                    <a:schemeClr val="bg1"/>
                  </a:solidFill>
                  <a:latin typeface="微软雅黑"/>
                  <a:ea typeface="微软雅黑"/>
                  <a:sym typeface="微软雅黑"/>
                </a:rPr>
                <a:t>P</a:t>
              </a:r>
              <a:r>
                <a:rPr lang="zh-CN" sz="1400" b="1" dirty="0">
                  <a:solidFill>
                    <a:schemeClr val="bg1"/>
                  </a:solidFill>
                  <a:latin typeface="微软雅黑"/>
                  <a:ea typeface="微软雅黑"/>
                  <a:sym typeface="微软雅黑"/>
                </a:rPr>
                <a:t>remise</a:t>
              </a:r>
            </a:p>
          </p:txBody>
        </p:sp>
        <p:sp>
          <p:nvSpPr>
            <p:cNvPr id="19" name="文本框 18"/>
            <p:cNvSpPr txBox="1"/>
            <p:nvPr/>
          </p:nvSpPr>
          <p:spPr>
            <a:xfrm>
              <a:off x="4029336" y="3790528"/>
              <a:ext cx="542136" cy="307777"/>
            </a:xfrm>
            <a:prstGeom prst="rect">
              <a:avLst/>
            </a:prstGeom>
            <a:noFill/>
          </p:spPr>
          <p:txBody>
            <a:bodyPr wrap="none">
              <a:spAutoFit/>
            </a:bodyPr>
            <a:lstStyle/>
            <a:p>
              <a:r>
                <a:rPr lang="en-US" altLang="zh-CN" sz="1400" b="1" dirty="0">
                  <a:solidFill>
                    <a:schemeClr val="bg1"/>
                  </a:solidFill>
                  <a:latin typeface="微软雅黑"/>
                  <a:ea typeface="微软雅黑"/>
                  <a:sym typeface="微软雅黑"/>
                </a:rPr>
                <a:t>40</a:t>
              </a:r>
              <a:r>
                <a:rPr lang="en-US" sz="1400" b="1" dirty="0">
                  <a:solidFill>
                    <a:schemeClr val="bg1"/>
                  </a:solidFill>
                  <a:latin typeface="微软雅黑"/>
                  <a:ea typeface="微软雅黑"/>
                  <a:sym typeface="微软雅黑"/>
                </a:rPr>
                <a:t>+</a:t>
              </a:r>
              <a:endParaRPr lang="zh-CN" sz="1400" b="1" dirty="0">
                <a:solidFill>
                  <a:schemeClr val="bg1"/>
                </a:solidFill>
                <a:latin typeface="微软雅黑"/>
                <a:ea typeface="微软雅黑"/>
                <a:sym typeface="微软雅黑"/>
              </a:endParaRPr>
            </a:p>
          </p:txBody>
        </p:sp>
      </p:grpSp>
      <p:pic>
        <p:nvPicPr>
          <p:cNvPr id="25" name="图片 24"/>
          <p:cNvPicPr/>
          <p:nvPr/>
        </p:nvPicPr>
        <p:blipFill>
          <a:blip r:embed="rId4"/>
          <a:stretch/>
        </p:blipFill>
        <p:spPr>
          <a:xfrm>
            <a:off x="9528564" y="4238484"/>
            <a:ext cx="230400" cy="230400"/>
          </a:xfrm>
          <a:prstGeom prst="rect">
            <a:avLst/>
          </a:prstGeom>
        </p:spPr>
      </p:pic>
      <p:cxnSp>
        <p:nvCxnSpPr>
          <p:cNvPr id="27" name="直接连接符 26"/>
          <p:cNvCxnSpPr/>
          <p:nvPr/>
        </p:nvCxnSpPr>
        <p:spPr>
          <a:xfrm>
            <a:off x="458929" y="4328792"/>
            <a:ext cx="1576477" cy="0"/>
          </a:xfrm>
          <a:prstGeom prst="line">
            <a:avLst/>
          </a:prstGeom>
          <a:ln w="12700">
            <a:solidFill>
              <a:srgbClr val="FFC000"/>
            </a:solidFill>
            <a:prstDash val="solid"/>
            <a:miter/>
          </a:ln>
        </p:spPr>
      </p:cxnSp>
      <p:cxnSp>
        <p:nvCxnSpPr>
          <p:cNvPr id="28" name="直接连接符 27"/>
          <p:cNvCxnSpPr/>
          <p:nvPr/>
        </p:nvCxnSpPr>
        <p:spPr>
          <a:xfrm>
            <a:off x="10114262" y="4281448"/>
            <a:ext cx="1232843" cy="0"/>
          </a:xfrm>
          <a:prstGeom prst="line">
            <a:avLst/>
          </a:prstGeom>
          <a:ln w="12700">
            <a:solidFill>
              <a:srgbClr val="FFC000"/>
            </a:solidFill>
            <a:prstDash val="solid"/>
            <a:miter/>
          </a:ln>
        </p:spPr>
      </p:cxnSp>
      <p:cxnSp>
        <p:nvCxnSpPr>
          <p:cNvPr id="29" name="直接连接符 28"/>
          <p:cNvCxnSpPr/>
          <p:nvPr/>
        </p:nvCxnSpPr>
        <p:spPr>
          <a:xfrm>
            <a:off x="10114261" y="3766632"/>
            <a:ext cx="1127317" cy="0"/>
          </a:xfrm>
          <a:prstGeom prst="line">
            <a:avLst/>
          </a:prstGeom>
          <a:ln w="12700">
            <a:solidFill>
              <a:srgbClr val="FFC000"/>
            </a:solidFill>
            <a:prstDash val="solid"/>
            <a:miter/>
          </a:ln>
        </p:spPr>
      </p:cxnSp>
      <p:cxnSp>
        <p:nvCxnSpPr>
          <p:cNvPr id="30" name="直接连接符 29"/>
          <p:cNvCxnSpPr/>
          <p:nvPr/>
        </p:nvCxnSpPr>
        <p:spPr>
          <a:xfrm flipV="1">
            <a:off x="9758964" y="3223081"/>
            <a:ext cx="1410606" cy="2171"/>
          </a:xfrm>
          <a:prstGeom prst="line">
            <a:avLst/>
          </a:prstGeom>
          <a:ln w="12700">
            <a:solidFill>
              <a:srgbClr val="FFC000"/>
            </a:solidFill>
            <a:prstDash val="solid"/>
            <a:miter/>
          </a:ln>
        </p:spPr>
      </p:cxnSp>
      <p:cxnSp>
        <p:nvCxnSpPr>
          <p:cNvPr id="31" name="直接连接符 30"/>
          <p:cNvCxnSpPr/>
          <p:nvPr/>
        </p:nvCxnSpPr>
        <p:spPr>
          <a:xfrm>
            <a:off x="9858733" y="4779766"/>
            <a:ext cx="1576477" cy="0"/>
          </a:xfrm>
          <a:prstGeom prst="line">
            <a:avLst/>
          </a:prstGeom>
          <a:ln w="12700">
            <a:solidFill>
              <a:srgbClr val="FFC000"/>
            </a:solidFill>
            <a:prstDash val="solid"/>
            <a:miter/>
          </a:ln>
        </p:spPr>
      </p:cxnSp>
      <p:sp>
        <p:nvSpPr>
          <p:cNvPr id="32" name="文本框 31"/>
          <p:cNvSpPr txBox="1"/>
          <p:nvPr/>
        </p:nvSpPr>
        <p:spPr>
          <a:xfrm>
            <a:off x="10251708" y="2915304"/>
            <a:ext cx="604653" cy="307777"/>
          </a:xfrm>
          <a:prstGeom prst="rect">
            <a:avLst/>
          </a:prstGeom>
          <a:noFill/>
        </p:spPr>
        <p:txBody>
          <a:bodyPr wrap="none">
            <a:spAutoFit/>
          </a:bodyPr>
          <a:lstStyle/>
          <a:p>
            <a:r>
              <a:rPr lang="en-US" sz="1400">
                <a:solidFill>
                  <a:schemeClr val="bg1"/>
                </a:solidFill>
                <a:latin typeface="微软雅黑"/>
                <a:ea typeface="微软雅黑"/>
                <a:sym typeface="微软雅黑"/>
              </a:rPr>
              <a:t>Bank</a:t>
            </a:r>
            <a:endParaRPr lang="zh-CN" sz="1400">
              <a:solidFill>
                <a:schemeClr val="bg1"/>
              </a:solidFill>
              <a:latin typeface="微软雅黑"/>
              <a:ea typeface="微软雅黑"/>
              <a:sym typeface="微软雅黑"/>
            </a:endParaRPr>
          </a:p>
        </p:txBody>
      </p:sp>
      <p:sp>
        <p:nvSpPr>
          <p:cNvPr id="33" name="文本框 32"/>
          <p:cNvSpPr txBox="1"/>
          <p:nvPr/>
        </p:nvSpPr>
        <p:spPr>
          <a:xfrm>
            <a:off x="10547202" y="3458855"/>
            <a:ext cx="1013419" cy="307777"/>
          </a:xfrm>
          <a:prstGeom prst="rect">
            <a:avLst/>
          </a:prstGeom>
          <a:noFill/>
        </p:spPr>
        <p:txBody>
          <a:bodyPr wrap="none">
            <a:spAutoFit/>
          </a:bodyPr>
          <a:lstStyle/>
          <a:p>
            <a:r>
              <a:rPr lang="en-US" sz="1400">
                <a:solidFill>
                  <a:schemeClr val="bg1"/>
                </a:solidFill>
                <a:latin typeface="微软雅黑"/>
                <a:ea typeface="微软雅黑"/>
                <a:sym typeface="微软雅黑"/>
              </a:rPr>
              <a:t>Insurance</a:t>
            </a:r>
            <a:endParaRPr lang="zh-CN" sz="1400">
              <a:solidFill>
                <a:schemeClr val="bg1"/>
              </a:solidFill>
              <a:latin typeface="微软雅黑"/>
              <a:ea typeface="微软雅黑"/>
              <a:sym typeface="微软雅黑"/>
            </a:endParaRPr>
          </a:p>
        </p:txBody>
      </p:sp>
      <p:sp>
        <p:nvSpPr>
          <p:cNvPr id="34" name="文本框 33"/>
          <p:cNvSpPr txBox="1"/>
          <p:nvPr/>
        </p:nvSpPr>
        <p:spPr>
          <a:xfrm>
            <a:off x="10531887" y="3972865"/>
            <a:ext cx="1255600" cy="307777"/>
          </a:xfrm>
          <a:prstGeom prst="rect">
            <a:avLst/>
          </a:prstGeom>
          <a:noFill/>
        </p:spPr>
        <p:txBody>
          <a:bodyPr wrap="none">
            <a:spAutoFit/>
          </a:bodyPr>
          <a:lstStyle/>
          <a:p>
            <a:r>
              <a:rPr lang="en-US" sz="1400">
                <a:solidFill>
                  <a:schemeClr val="bg1"/>
                </a:solidFill>
                <a:latin typeface="微软雅黑"/>
                <a:ea typeface="微软雅黑"/>
                <a:sym typeface="微软雅黑"/>
              </a:rPr>
              <a:t>Government</a:t>
            </a:r>
            <a:endParaRPr lang="zh-CN" sz="1400">
              <a:solidFill>
                <a:schemeClr val="bg1"/>
              </a:solidFill>
              <a:latin typeface="微软雅黑"/>
              <a:ea typeface="微软雅黑"/>
              <a:sym typeface="微软雅黑"/>
            </a:endParaRPr>
          </a:p>
        </p:txBody>
      </p:sp>
      <p:sp>
        <p:nvSpPr>
          <p:cNvPr id="35" name="文本框 34"/>
          <p:cNvSpPr txBox="1"/>
          <p:nvPr/>
        </p:nvSpPr>
        <p:spPr>
          <a:xfrm>
            <a:off x="10444294" y="4473951"/>
            <a:ext cx="661720" cy="307777"/>
          </a:xfrm>
          <a:prstGeom prst="rect">
            <a:avLst/>
          </a:prstGeom>
          <a:noFill/>
        </p:spPr>
        <p:txBody>
          <a:bodyPr wrap="none">
            <a:spAutoFit/>
          </a:bodyPr>
          <a:lstStyle/>
          <a:p>
            <a:r>
              <a:rPr lang="en-US" sz="1400">
                <a:solidFill>
                  <a:schemeClr val="bg1"/>
                </a:solidFill>
                <a:latin typeface="微软雅黑"/>
                <a:ea typeface="微软雅黑"/>
                <a:sym typeface="微软雅黑"/>
              </a:rPr>
              <a:t>Retail</a:t>
            </a:r>
            <a:endParaRPr lang="zh-CN" sz="1400">
              <a:solidFill>
                <a:schemeClr val="bg1"/>
              </a:solidFill>
              <a:latin typeface="微软雅黑"/>
              <a:ea typeface="微软雅黑"/>
              <a:sym typeface="微软雅黑"/>
            </a:endParaRPr>
          </a:p>
        </p:txBody>
      </p:sp>
      <p:cxnSp>
        <p:nvCxnSpPr>
          <p:cNvPr id="39" name="直接连接符 38"/>
          <p:cNvCxnSpPr/>
          <p:nvPr/>
        </p:nvCxnSpPr>
        <p:spPr>
          <a:xfrm>
            <a:off x="6520853" y="4540768"/>
            <a:ext cx="1576477" cy="0"/>
          </a:xfrm>
          <a:prstGeom prst="line">
            <a:avLst/>
          </a:prstGeom>
          <a:ln w="12700">
            <a:solidFill>
              <a:srgbClr val="FFC000"/>
            </a:solidFill>
            <a:prstDash val="solid"/>
            <a:miter/>
          </a:ln>
        </p:spPr>
      </p:cxnSp>
      <p:sp>
        <p:nvSpPr>
          <p:cNvPr id="40" name="文本框 39"/>
          <p:cNvSpPr txBox="1"/>
          <p:nvPr/>
        </p:nvSpPr>
        <p:spPr>
          <a:xfrm>
            <a:off x="7106414" y="4234953"/>
            <a:ext cx="771365" cy="307777"/>
          </a:xfrm>
          <a:prstGeom prst="rect">
            <a:avLst/>
          </a:prstGeom>
          <a:noFill/>
        </p:spPr>
        <p:txBody>
          <a:bodyPr wrap="none">
            <a:spAutoFit/>
          </a:bodyPr>
          <a:lstStyle/>
          <a:p>
            <a:r>
              <a:rPr lang="en-US" sz="1400">
                <a:solidFill>
                  <a:schemeClr val="bg1"/>
                </a:solidFill>
                <a:latin typeface="微软雅黑"/>
                <a:ea typeface="微软雅黑"/>
                <a:sym typeface="微软雅黑"/>
              </a:rPr>
              <a:t>Games</a:t>
            </a:r>
            <a:endParaRPr lang="zh-CN" sz="1400">
              <a:solidFill>
                <a:schemeClr val="bg1"/>
              </a:solidFill>
              <a:latin typeface="微软雅黑"/>
              <a:ea typeface="微软雅黑"/>
              <a:sym typeface="微软雅黑"/>
            </a:endParaRPr>
          </a:p>
        </p:txBody>
      </p:sp>
      <p:cxnSp>
        <p:nvCxnSpPr>
          <p:cNvPr id="41" name="直接连接符 40"/>
          <p:cNvCxnSpPr/>
          <p:nvPr/>
        </p:nvCxnSpPr>
        <p:spPr>
          <a:xfrm>
            <a:off x="6501249" y="3785951"/>
            <a:ext cx="1576477" cy="0"/>
          </a:xfrm>
          <a:prstGeom prst="line">
            <a:avLst/>
          </a:prstGeom>
          <a:ln w="12700">
            <a:solidFill>
              <a:srgbClr val="FFC000"/>
            </a:solidFill>
            <a:prstDash val="solid"/>
            <a:miter/>
          </a:ln>
        </p:spPr>
      </p:cxnSp>
      <p:sp>
        <p:nvSpPr>
          <p:cNvPr id="42" name="文本框 41"/>
          <p:cNvSpPr txBox="1"/>
          <p:nvPr/>
        </p:nvSpPr>
        <p:spPr>
          <a:xfrm>
            <a:off x="6514564" y="3533483"/>
            <a:ext cx="1454244" cy="307777"/>
          </a:xfrm>
          <a:prstGeom prst="rect">
            <a:avLst/>
          </a:prstGeom>
          <a:noFill/>
        </p:spPr>
        <p:txBody>
          <a:bodyPr wrap="none">
            <a:spAutoFit/>
          </a:bodyPr>
          <a:lstStyle/>
          <a:p>
            <a:r>
              <a:rPr lang="en-US" sz="1400">
                <a:solidFill>
                  <a:schemeClr val="bg1"/>
                </a:solidFill>
                <a:latin typeface="微软雅黑"/>
                <a:ea typeface="微软雅黑"/>
                <a:sym typeface="微软雅黑"/>
              </a:rPr>
              <a:t>Manufacruring</a:t>
            </a:r>
            <a:endParaRPr lang="zh-CN" sz="1400">
              <a:solidFill>
                <a:schemeClr val="bg1"/>
              </a:solidFill>
              <a:latin typeface="微软雅黑"/>
              <a:ea typeface="微软雅黑"/>
              <a:sym typeface="微软雅黑"/>
            </a:endParaRPr>
          </a:p>
        </p:txBody>
      </p:sp>
      <p:cxnSp>
        <p:nvCxnSpPr>
          <p:cNvPr id="43" name="直接连接符 42"/>
          <p:cNvCxnSpPr/>
          <p:nvPr/>
        </p:nvCxnSpPr>
        <p:spPr>
          <a:xfrm>
            <a:off x="6778005" y="3279051"/>
            <a:ext cx="1576477" cy="0"/>
          </a:xfrm>
          <a:prstGeom prst="line">
            <a:avLst/>
          </a:prstGeom>
          <a:ln w="12700">
            <a:solidFill>
              <a:srgbClr val="FFC000"/>
            </a:solidFill>
            <a:prstDash val="solid"/>
            <a:miter/>
          </a:ln>
        </p:spPr>
      </p:cxnSp>
      <p:sp>
        <p:nvSpPr>
          <p:cNvPr id="44" name="文本框 43"/>
          <p:cNvSpPr txBox="1"/>
          <p:nvPr/>
        </p:nvSpPr>
        <p:spPr>
          <a:xfrm>
            <a:off x="7363566" y="2973236"/>
            <a:ext cx="1010213" cy="307777"/>
          </a:xfrm>
          <a:prstGeom prst="rect">
            <a:avLst/>
          </a:prstGeom>
          <a:noFill/>
        </p:spPr>
        <p:txBody>
          <a:bodyPr wrap="none">
            <a:spAutoFit/>
          </a:bodyPr>
          <a:lstStyle/>
          <a:p>
            <a:r>
              <a:rPr lang="en-US" sz="1400">
                <a:solidFill>
                  <a:schemeClr val="bg1"/>
                </a:solidFill>
                <a:latin typeface="微软雅黑"/>
                <a:ea typeface="微软雅黑"/>
                <a:sym typeface="微软雅黑"/>
              </a:rPr>
              <a:t>Securities</a:t>
            </a:r>
            <a:endParaRPr lang="zh-CN" sz="1400">
              <a:solidFill>
                <a:schemeClr val="bg1"/>
              </a:solidFill>
              <a:latin typeface="微软雅黑"/>
              <a:ea typeface="微软雅黑"/>
              <a:sym typeface="微软雅黑"/>
            </a:endParaRPr>
          </a:p>
        </p:txBody>
      </p:sp>
      <p:cxnSp>
        <p:nvCxnSpPr>
          <p:cNvPr id="36" name="直接连接符 35"/>
          <p:cNvCxnSpPr/>
          <p:nvPr/>
        </p:nvCxnSpPr>
        <p:spPr>
          <a:xfrm>
            <a:off x="365016" y="3877372"/>
            <a:ext cx="1576477" cy="0"/>
          </a:xfrm>
          <a:prstGeom prst="line">
            <a:avLst/>
          </a:prstGeom>
          <a:ln w="12700">
            <a:solidFill>
              <a:srgbClr val="FFC000"/>
            </a:solidFill>
            <a:prstDash val="solid"/>
            <a:miter/>
          </a:ln>
        </p:spPr>
      </p:cxnSp>
      <p:cxnSp>
        <p:nvCxnSpPr>
          <p:cNvPr id="37" name="直接连接符 36"/>
          <p:cNvCxnSpPr/>
          <p:nvPr/>
        </p:nvCxnSpPr>
        <p:spPr>
          <a:xfrm>
            <a:off x="424787" y="3538005"/>
            <a:ext cx="1576477" cy="0"/>
          </a:xfrm>
          <a:prstGeom prst="line">
            <a:avLst/>
          </a:prstGeom>
          <a:ln w="12700">
            <a:solidFill>
              <a:srgbClr val="FFC000"/>
            </a:solidFill>
            <a:prstDash val="solid"/>
            <a:miter/>
          </a:ln>
        </p:spPr>
      </p:cxnSp>
      <p:cxnSp>
        <p:nvCxnSpPr>
          <p:cNvPr id="38" name="直接连接符 37"/>
          <p:cNvCxnSpPr/>
          <p:nvPr/>
        </p:nvCxnSpPr>
        <p:spPr>
          <a:xfrm>
            <a:off x="1350614" y="4921260"/>
            <a:ext cx="1576477" cy="0"/>
          </a:xfrm>
          <a:prstGeom prst="line">
            <a:avLst/>
          </a:prstGeom>
          <a:ln w="12700">
            <a:solidFill>
              <a:srgbClr val="FFC000"/>
            </a:solidFill>
            <a:prstDash val="solid"/>
            <a:miter/>
          </a:ln>
        </p:spPr>
      </p:cxnSp>
      <p:sp>
        <p:nvSpPr>
          <p:cNvPr id="45" name="文本框 44"/>
          <p:cNvSpPr txBox="1"/>
          <p:nvPr/>
        </p:nvSpPr>
        <p:spPr>
          <a:xfrm>
            <a:off x="833104" y="3215731"/>
            <a:ext cx="604653" cy="307777"/>
          </a:xfrm>
          <a:prstGeom prst="rect">
            <a:avLst/>
          </a:prstGeom>
          <a:noFill/>
        </p:spPr>
        <p:txBody>
          <a:bodyPr wrap="none">
            <a:spAutoFit/>
          </a:bodyPr>
          <a:lstStyle/>
          <a:p>
            <a:r>
              <a:rPr lang="en-US" sz="1400">
                <a:solidFill>
                  <a:schemeClr val="bg1"/>
                </a:solidFill>
                <a:latin typeface="微软雅黑"/>
                <a:ea typeface="微软雅黑"/>
                <a:sym typeface="微软雅黑"/>
              </a:rPr>
              <a:t>Bank</a:t>
            </a:r>
            <a:endParaRPr lang="zh-CN" sz="1400">
              <a:solidFill>
                <a:schemeClr val="bg1"/>
              </a:solidFill>
              <a:latin typeface="微软雅黑"/>
              <a:ea typeface="微软雅黑"/>
              <a:sym typeface="微软雅黑"/>
            </a:endParaRPr>
          </a:p>
        </p:txBody>
      </p:sp>
      <p:sp>
        <p:nvSpPr>
          <p:cNvPr id="46" name="文本框 45"/>
          <p:cNvSpPr txBox="1"/>
          <p:nvPr/>
        </p:nvSpPr>
        <p:spPr>
          <a:xfrm>
            <a:off x="608191" y="3592898"/>
            <a:ext cx="1013419" cy="307777"/>
          </a:xfrm>
          <a:prstGeom prst="rect">
            <a:avLst/>
          </a:prstGeom>
          <a:noFill/>
        </p:spPr>
        <p:txBody>
          <a:bodyPr wrap="none">
            <a:spAutoFit/>
          </a:bodyPr>
          <a:lstStyle/>
          <a:p>
            <a:r>
              <a:rPr lang="en-US" sz="1400">
                <a:solidFill>
                  <a:schemeClr val="bg1"/>
                </a:solidFill>
                <a:latin typeface="微软雅黑"/>
                <a:ea typeface="微软雅黑"/>
                <a:sym typeface="微软雅黑"/>
              </a:rPr>
              <a:t>Insurance</a:t>
            </a:r>
            <a:endParaRPr lang="zh-CN" sz="1400">
              <a:solidFill>
                <a:schemeClr val="bg1"/>
              </a:solidFill>
              <a:latin typeface="微软雅黑"/>
              <a:ea typeface="微软雅黑"/>
              <a:sym typeface="微软雅黑"/>
            </a:endParaRPr>
          </a:p>
        </p:txBody>
      </p:sp>
      <p:sp>
        <p:nvSpPr>
          <p:cNvPr id="47" name="文本框 46"/>
          <p:cNvSpPr txBox="1"/>
          <p:nvPr/>
        </p:nvSpPr>
        <p:spPr>
          <a:xfrm>
            <a:off x="414233" y="4055306"/>
            <a:ext cx="1575881" cy="307777"/>
          </a:xfrm>
          <a:prstGeom prst="rect">
            <a:avLst/>
          </a:prstGeom>
          <a:noFill/>
        </p:spPr>
        <p:txBody>
          <a:bodyPr wrap="none">
            <a:spAutoFit/>
          </a:bodyPr>
          <a:lstStyle/>
          <a:p>
            <a:r>
              <a:rPr lang="en-US" sz="1400" dirty="0">
                <a:solidFill>
                  <a:schemeClr val="bg1"/>
                </a:solidFill>
                <a:latin typeface="微软雅黑"/>
                <a:ea typeface="微软雅黑"/>
                <a:sym typeface="微软雅黑"/>
              </a:rPr>
              <a:t>Internet Finance</a:t>
            </a:r>
            <a:endParaRPr lang="zh-CN" sz="1400" dirty="0">
              <a:solidFill>
                <a:schemeClr val="bg1"/>
              </a:solidFill>
              <a:latin typeface="微软雅黑"/>
              <a:ea typeface="微软雅黑"/>
              <a:sym typeface="微软雅黑"/>
            </a:endParaRPr>
          </a:p>
        </p:txBody>
      </p:sp>
      <p:sp>
        <p:nvSpPr>
          <p:cNvPr id="48" name="文本框 47"/>
          <p:cNvSpPr txBox="1"/>
          <p:nvPr/>
        </p:nvSpPr>
        <p:spPr>
          <a:xfrm>
            <a:off x="1457525" y="4601590"/>
            <a:ext cx="931858" cy="307777"/>
          </a:xfrm>
          <a:prstGeom prst="rect">
            <a:avLst/>
          </a:prstGeom>
          <a:noFill/>
        </p:spPr>
        <p:txBody>
          <a:bodyPr wrap="none">
            <a:spAutoFit/>
          </a:bodyPr>
          <a:lstStyle/>
          <a:p>
            <a:r>
              <a:rPr lang="en-US" sz="1400" dirty="0">
                <a:solidFill>
                  <a:schemeClr val="bg1"/>
                </a:solidFill>
                <a:latin typeface="微软雅黑"/>
                <a:ea typeface="微软雅黑"/>
                <a:sym typeface="微软雅黑"/>
              </a:rPr>
              <a:t>Payment</a:t>
            </a:r>
            <a:endParaRPr lang="zh-CN" sz="1400" dirty="0">
              <a:solidFill>
                <a:schemeClr val="bg1"/>
              </a:solidFill>
              <a:latin typeface="微软雅黑"/>
              <a:ea typeface="微软雅黑"/>
              <a:sym typeface="微软雅黑"/>
            </a:endParaRPr>
          </a:p>
        </p:txBody>
      </p:sp>
      <p:cxnSp>
        <p:nvCxnSpPr>
          <p:cNvPr id="49" name="直接连接符 48"/>
          <p:cNvCxnSpPr/>
          <p:nvPr/>
        </p:nvCxnSpPr>
        <p:spPr>
          <a:xfrm>
            <a:off x="631305" y="3104649"/>
            <a:ext cx="1576477" cy="0"/>
          </a:xfrm>
          <a:prstGeom prst="line">
            <a:avLst/>
          </a:prstGeom>
          <a:ln w="12700">
            <a:solidFill>
              <a:srgbClr val="FFC000"/>
            </a:solidFill>
            <a:prstDash val="solid"/>
            <a:miter/>
          </a:ln>
        </p:spPr>
      </p:cxnSp>
      <p:sp>
        <p:nvSpPr>
          <p:cNvPr id="50" name="文本框 49"/>
          <p:cNvSpPr txBox="1"/>
          <p:nvPr/>
        </p:nvSpPr>
        <p:spPr>
          <a:xfrm>
            <a:off x="1039622" y="2782375"/>
            <a:ext cx="661720" cy="307777"/>
          </a:xfrm>
          <a:prstGeom prst="rect">
            <a:avLst/>
          </a:prstGeom>
          <a:noFill/>
        </p:spPr>
        <p:txBody>
          <a:bodyPr wrap="none">
            <a:spAutoFit/>
          </a:bodyPr>
          <a:lstStyle/>
          <a:p>
            <a:r>
              <a:rPr lang="en-US" sz="1400">
                <a:solidFill>
                  <a:schemeClr val="bg1"/>
                </a:solidFill>
                <a:latin typeface="微软雅黑"/>
                <a:ea typeface="微软雅黑"/>
                <a:sym typeface="微软雅黑"/>
              </a:rPr>
              <a:t>Retail</a:t>
            </a:r>
            <a:endParaRPr lang="zh-CN" sz="1400">
              <a:solidFill>
                <a:schemeClr val="bg1"/>
              </a:solidFill>
              <a:latin typeface="微软雅黑"/>
              <a:ea typeface="微软雅黑"/>
              <a:sym typeface="微软雅黑"/>
            </a:endParaRPr>
          </a:p>
        </p:txBody>
      </p:sp>
      <p:cxnSp>
        <p:nvCxnSpPr>
          <p:cNvPr id="51" name="直接连接符 50">
            <a:extLst>
              <a:ext uri="{FF2B5EF4-FFF2-40B4-BE49-F238E27FC236}">
                <a16:creationId xmlns:a16="http://schemas.microsoft.com/office/drawing/2014/main" id="{8534EF07-AF6A-4351-B714-191A2BE44661}"/>
              </a:ext>
            </a:extLst>
          </p:cNvPr>
          <p:cNvCxnSpPr/>
          <p:nvPr/>
        </p:nvCxnSpPr>
        <p:spPr>
          <a:xfrm>
            <a:off x="3704514" y="4634607"/>
            <a:ext cx="1576477" cy="0"/>
          </a:xfrm>
          <a:prstGeom prst="line">
            <a:avLst/>
          </a:prstGeom>
          <a:ln w="12700">
            <a:solidFill>
              <a:srgbClr val="FFC000"/>
            </a:solidFill>
            <a:prstDash val="solid"/>
            <a:miter/>
          </a:ln>
        </p:spPr>
      </p:cxnSp>
      <p:sp>
        <p:nvSpPr>
          <p:cNvPr id="52" name="文本框 51">
            <a:extLst>
              <a:ext uri="{FF2B5EF4-FFF2-40B4-BE49-F238E27FC236}">
                <a16:creationId xmlns:a16="http://schemas.microsoft.com/office/drawing/2014/main" id="{C73D62E7-3E4D-49C8-8A82-4C94D9365B24}"/>
              </a:ext>
            </a:extLst>
          </p:cNvPr>
          <p:cNvSpPr txBox="1"/>
          <p:nvPr/>
        </p:nvSpPr>
        <p:spPr>
          <a:xfrm>
            <a:off x="4290075" y="4328792"/>
            <a:ext cx="771365" cy="307777"/>
          </a:xfrm>
          <a:prstGeom prst="rect">
            <a:avLst/>
          </a:prstGeom>
          <a:noFill/>
        </p:spPr>
        <p:txBody>
          <a:bodyPr wrap="none">
            <a:spAutoFit/>
          </a:bodyPr>
          <a:lstStyle/>
          <a:p>
            <a:r>
              <a:rPr lang="en-US" sz="1400">
                <a:solidFill>
                  <a:schemeClr val="bg1"/>
                </a:solidFill>
                <a:latin typeface="微软雅黑"/>
                <a:ea typeface="微软雅黑"/>
                <a:sym typeface="微软雅黑"/>
              </a:rPr>
              <a:t>Games</a:t>
            </a:r>
            <a:endParaRPr lang="zh-CN" sz="1400">
              <a:solidFill>
                <a:schemeClr val="bg1"/>
              </a:solidFill>
              <a:latin typeface="微软雅黑"/>
              <a:ea typeface="微软雅黑"/>
              <a:sym typeface="微软雅黑"/>
            </a:endParaRPr>
          </a:p>
        </p:txBody>
      </p:sp>
      <p:cxnSp>
        <p:nvCxnSpPr>
          <p:cNvPr id="53" name="直接连接符 52">
            <a:extLst>
              <a:ext uri="{FF2B5EF4-FFF2-40B4-BE49-F238E27FC236}">
                <a16:creationId xmlns:a16="http://schemas.microsoft.com/office/drawing/2014/main" id="{1056D3B1-B0AB-40AD-A40B-297D74ECD54E}"/>
              </a:ext>
            </a:extLst>
          </p:cNvPr>
          <p:cNvCxnSpPr/>
          <p:nvPr/>
        </p:nvCxnSpPr>
        <p:spPr>
          <a:xfrm>
            <a:off x="4007580" y="3710947"/>
            <a:ext cx="1576477" cy="0"/>
          </a:xfrm>
          <a:prstGeom prst="line">
            <a:avLst/>
          </a:prstGeom>
          <a:ln w="12700">
            <a:solidFill>
              <a:srgbClr val="FFC000"/>
            </a:solidFill>
            <a:prstDash val="solid"/>
            <a:miter/>
          </a:ln>
        </p:spPr>
      </p:cxnSp>
      <p:sp>
        <p:nvSpPr>
          <p:cNvPr id="54" name="文本框 53">
            <a:extLst>
              <a:ext uri="{FF2B5EF4-FFF2-40B4-BE49-F238E27FC236}">
                <a16:creationId xmlns:a16="http://schemas.microsoft.com/office/drawing/2014/main" id="{DA3E2F5F-B007-4302-B769-7E3DA67A747B}"/>
              </a:ext>
            </a:extLst>
          </p:cNvPr>
          <p:cNvSpPr txBox="1"/>
          <p:nvPr/>
        </p:nvSpPr>
        <p:spPr>
          <a:xfrm>
            <a:off x="4007802" y="3442214"/>
            <a:ext cx="1755535" cy="307777"/>
          </a:xfrm>
          <a:prstGeom prst="rect">
            <a:avLst/>
          </a:prstGeom>
          <a:noFill/>
        </p:spPr>
        <p:txBody>
          <a:bodyPr wrap="square">
            <a:spAutoFit/>
          </a:bodyPr>
          <a:lstStyle/>
          <a:p>
            <a:r>
              <a:rPr lang="en-US" altLang="zh-CN" sz="1400" dirty="0">
                <a:solidFill>
                  <a:schemeClr val="bg1"/>
                </a:solidFill>
                <a:latin typeface="微软雅黑"/>
                <a:ea typeface="微软雅黑"/>
                <a:sym typeface="微软雅黑"/>
              </a:rPr>
              <a:t>e-commerce</a:t>
            </a:r>
            <a:endParaRPr lang="zh-CN" sz="1400" dirty="0">
              <a:solidFill>
                <a:schemeClr val="bg1"/>
              </a:solidFill>
              <a:latin typeface="微软雅黑"/>
              <a:ea typeface="微软雅黑"/>
              <a:sym typeface="微软雅黑"/>
            </a:endParaRPr>
          </a:p>
        </p:txBody>
      </p:sp>
    </p:spTree>
    <p:extLst>
      <p:ext uri="{BB962C8B-B14F-4D97-AF65-F5344CB8AC3E}">
        <p14:creationId xmlns:p14="http://schemas.microsoft.com/office/powerpoint/2010/main" val="730626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标题 1"/>
          <p:cNvSpPr>
            <a:spLocks noGrp="1"/>
          </p:cNvSpPr>
          <p:nvPr>
            <p:ph type="title"/>
          </p:nvPr>
        </p:nvSpPr>
        <p:spPr>
          <a:xfrm>
            <a:off x="50085" y="72692"/>
            <a:ext cx="10515600" cy="569913"/>
          </a:xfrm>
        </p:spPr>
        <p:txBody>
          <a:bodyPr/>
          <a:lstStyle/>
          <a:p>
            <a:r>
              <a:rPr lang="en-US">
                <a:sym typeface="微软雅黑"/>
              </a:rPr>
              <a:t>The first internet bank –webank</a:t>
            </a:r>
            <a:endParaRPr lang="zh-CN">
              <a:sym typeface="微软雅黑"/>
            </a:endParaRPr>
          </a:p>
        </p:txBody>
      </p:sp>
      <p:pic>
        <p:nvPicPr>
          <p:cNvPr id="55300" name="Picture 39"/>
          <p:cNvPicPr/>
          <p:nvPr/>
        </p:nvPicPr>
        <p:blipFill>
          <a:blip r:embed="rId3"/>
          <a:stretch/>
        </p:blipFill>
        <p:spPr>
          <a:xfrm>
            <a:off x="5111252" y="1319953"/>
            <a:ext cx="245794" cy="394406"/>
          </a:xfrm>
          <a:prstGeom prst="rect">
            <a:avLst/>
          </a:prstGeom>
          <a:noFill/>
          <a:ln>
            <a:noFill/>
          </a:ln>
        </p:spPr>
      </p:pic>
      <p:sp>
        <p:nvSpPr>
          <p:cNvPr id="54" name="L 形 53"/>
          <p:cNvSpPr/>
          <p:nvPr/>
        </p:nvSpPr>
        <p:spPr>
          <a:xfrm flipV="1">
            <a:off x="1122357" y="2599478"/>
            <a:ext cx="4745037" cy="1833562"/>
          </a:xfrm>
          <a:prstGeom prst="corner">
            <a:avLst>
              <a:gd name="adj1" fmla="val 49428"/>
              <a:gd name="adj2" fmla="val 54857"/>
            </a:avLst>
          </a:prstGeom>
          <a:noFill/>
          <a:ln w="12700">
            <a:solidFill>
              <a:schemeClr val="accent2"/>
            </a:solidFill>
            <a:prstDash val="dash"/>
            <a:miter/>
            <a:headEnd type="none" w="med" len="med"/>
            <a:tailEnd type="none" w="med" len="med"/>
          </a:ln>
        </p:spPr>
        <p:txBody>
          <a:bodyPr lIns="68577" tIns="34289" rIns="68577" bIns="34289" anchor="ctr"/>
          <a:lstStyle/>
          <a:p>
            <a:pPr>
              <a:buFont typeface="Arial" charset="0"/>
              <a:buNone/>
              <a:defRPr>
                <a:solidFill>
                  <a:schemeClr val="dk1"/>
                </a:solidFill>
              </a:defRPr>
            </a:pPr>
            <a:endParaRPr lang="zh-CN" sz="800" b="1">
              <a:latin typeface="微软雅黑"/>
              <a:ea typeface="微软雅黑"/>
              <a:sym typeface="微软雅黑"/>
            </a:endParaRPr>
          </a:p>
        </p:txBody>
      </p:sp>
      <p:sp>
        <p:nvSpPr>
          <p:cNvPr id="55302" name="矩形 38"/>
          <p:cNvSpPr/>
          <p:nvPr/>
        </p:nvSpPr>
        <p:spPr>
          <a:xfrm>
            <a:off x="1573875" y="2127307"/>
            <a:ext cx="619604" cy="225857"/>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CDN</a:t>
            </a:r>
            <a:endParaRPr lang="zh-CN" sz="800" b="1">
              <a:solidFill>
                <a:srgbClr val="FFFFFF"/>
              </a:solidFill>
              <a:latin typeface="微软雅黑"/>
              <a:ea typeface="微软雅黑"/>
              <a:sym typeface="微软雅黑"/>
            </a:endParaRPr>
          </a:p>
        </p:txBody>
      </p:sp>
      <p:sp>
        <p:nvSpPr>
          <p:cNvPr id="55303" name="矩形 40"/>
          <p:cNvSpPr/>
          <p:nvPr/>
        </p:nvSpPr>
        <p:spPr>
          <a:xfrm>
            <a:off x="3242198" y="2693634"/>
            <a:ext cx="1095829" cy="663244"/>
          </a:xfrm>
          <a:prstGeom prst="rect">
            <a:avLst/>
          </a:prstGeom>
          <a:solidFill>
            <a:schemeClr val="accent1"/>
          </a:solidFill>
          <a:ln w="9525">
            <a:solidFill>
              <a:schemeClr val="tx1"/>
            </a:solidFill>
            <a:round/>
          </a:ln>
        </p:spPr>
        <p:txBody>
          <a:bodyPr lIns="68577" tIns="34289" rIns="68577" bIns="34289" anchor="b"/>
          <a:lstStyle/>
          <a:p>
            <a:pPr algn="ctr">
              <a:buFont typeface="Arial" charset="0"/>
              <a:buNone/>
            </a:pPr>
            <a:r>
              <a:rPr lang="en-US" sz="800" b="1">
                <a:solidFill>
                  <a:srgbClr val="FFFFFF"/>
                </a:solidFill>
                <a:latin typeface="微软雅黑"/>
                <a:ea typeface="微软雅黑"/>
                <a:sym typeface="微软雅黑"/>
              </a:rPr>
              <a:t>Online Network</a:t>
            </a:r>
            <a:endParaRPr lang="zh-CN" sz="800" b="1">
              <a:solidFill>
                <a:srgbClr val="FFFFFF"/>
              </a:solidFill>
              <a:latin typeface="微软雅黑"/>
              <a:ea typeface="微软雅黑"/>
              <a:sym typeface="微软雅黑"/>
            </a:endParaRPr>
          </a:p>
        </p:txBody>
      </p:sp>
      <p:sp>
        <p:nvSpPr>
          <p:cNvPr id="55304" name="矩形 41"/>
          <p:cNvSpPr/>
          <p:nvPr/>
        </p:nvSpPr>
        <p:spPr>
          <a:xfrm>
            <a:off x="4539575" y="2693634"/>
            <a:ext cx="1096853" cy="663244"/>
          </a:xfrm>
          <a:prstGeom prst="rect">
            <a:avLst/>
          </a:prstGeom>
          <a:solidFill>
            <a:schemeClr val="accent1"/>
          </a:solidFill>
          <a:ln w="9525">
            <a:solidFill>
              <a:schemeClr val="tx1"/>
            </a:solidFill>
            <a:round/>
          </a:ln>
        </p:spPr>
        <p:txBody>
          <a:bodyPr lIns="68577" tIns="34289" rIns="68577" bIns="34289" anchor="b"/>
          <a:lstStyle/>
          <a:p>
            <a:pPr algn="ctr">
              <a:buFont typeface="Arial" charset="0"/>
              <a:buNone/>
            </a:pPr>
            <a:r>
              <a:rPr lang="en-US" sz="800" b="1">
                <a:solidFill>
                  <a:srgbClr val="FFFFFF"/>
                </a:solidFill>
                <a:latin typeface="微软雅黑"/>
                <a:ea typeface="微软雅黑"/>
                <a:sym typeface="微软雅黑"/>
              </a:rPr>
              <a:t>DZ IDC</a:t>
            </a:r>
            <a:endParaRPr lang="zh-CN" sz="800" b="1">
              <a:solidFill>
                <a:srgbClr val="FFFFFF"/>
              </a:solidFill>
              <a:latin typeface="微软雅黑"/>
              <a:ea typeface="微软雅黑"/>
              <a:sym typeface="微软雅黑"/>
            </a:endParaRPr>
          </a:p>
        </p:txBody>
      </p:sp>
      <p:sp>
        <p:nvSpPr>
          <p:cNvPr id="55305" name="矩形 42"/>
          <p:cNvSpPr/>
          <p:nvPr/>
        </p:nvSpPr>
        <p:spPr>
          <a:xfrm>
            <a:off x="2313305" y="2693634"/>
            <a:ext cx="811118" cy="663244"/>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dirty="0">
                <a:solidFill>
                  <a:schemeClr val="bg1"/>
                </a:solidFill>
                <a:latin typeface="微软雅黑"/>
                <a:ea typeface="微软雅黑"/>
                <a:sym typeface="微软雅黑"/>
              </a:rPr>
              <a:t>Intercity</a:t>
            </a:r>
            <a:endParaRPr lang="en-US" sz="800" b="1" dirty="0">
              <a:solidFill>
                <a:schemeClr val="bg1"/>
              </a:solidFill>
              <a:latin typeface="微软雅黑"/>
              <a:ea typeface="微软雅黑"/>
              <a:sym typeface="微软雅黑"/>
            </a:endParaRPr>
          </a:p>
          <a:p>
            <a:pPr algn="ctr">
              <a:buFont typeface="Arial" charset="0"/>
              <a:buNone/>
            </a:pPr>
            <a:r>
              <a:rPr lang="en-US" sz="800" b="1" dirty="0">
                <a:solidFill>
                  <a:srgbClr val="FFFFFF"/>
                </a:solidFill>
                <a:latin typeface="微软雅黑"/>
                <a:ea typeface="微软雅黑"/>
                <a:sym typeface="微软雅黑"/>
              </a:rPr>
              <a:t>DZ</a:t>
            </a:r>
          </a:p>
          <a:p>
            <a:pPr algn="ctr">
              <a:buFont typeface="Arial" charset="0"/>
              <a:buNone/>
            </a:pPr>
            <a:r>
              <a:rPr lang="en-US" sz="800" b="1" dirty="0">
                <a:solidFill>
                  <a:srgbClr val="FFFFFF"/>
                </a:solidFill>
                <a:latin typeface="微软雅黑"/>
                <a:ea typeface="微软雅黑"/>
                <a:sym typeface="微软雅黑"/>
              </a:rPr>
              <a:t>IDC</a:t>
            </a:r>
          </a:p>
        </p:txBody>
      </p:sp>
      <p:sp>
        <p:nvSpPr>
          <p:cNvPr id="55306" name="矩形 44"/>
          <p:cNvSpPr/>
          <p:nvPr/>
        </p:nvSpPr>
        <p:spPr>
          <a:xfrm>
            <a:off x="1280970" y="3114164"/>
            <a:ext cx="737380" cy="51744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Dev</a:t>
            </a:r>
          </a:p>
          <a:p>
            <a:pPr algn="ctr">
              <a:buFont typeface="Arial" charset="0"/>
              <a:buNone/>
            </a:pPr>
            <a:r>
              <a:rPr lang="en-US" sz="800" b="1">
                <a:solidFill>
                  <a:srgbClr val="FFFFFF"/>
                </a:solidFill>
                <a:latin typeface="微软雅黑"/>
                <a:ea typeface="微软雅黑"/>
                <a:sym typeface="微软雅黑"/>
              </a:rPr>
              <a:t>IDC</a:t>
            </a:r>
            <a:endParaRPr lang="zh-CN" sz="800" b="1">
              <a:solidFill>
                <a:srgbClr val="FFFFFF"/>
              </a:solidFill>
              <a:latin typeface="微软雅黑"/>
              <a:ea typeface="微软雅黑"/>
              <a:sym typeface="微软雅黑"/>
            </a:endParaRPr>
          </a:p>
        </p:txBody>
      </p:sp>
      <p:sp>
        <p:nvSpPr>
          <p:cNvPr id="55307" name="矩形 45"/>
          <p:cNvSpPr/>
          <p:nvPr/>
        </p:nvSpPr>
        <p:spPr>
          <a:xfrm>
            <a:off x="1280970" y="3785837"/>
            <a:ext cx="737380" cy="51744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Test</a:t>
            </a:r>
          </a:p>
          <a:p>
            <a:pPr algn="ctr">
              <a:buFont typeface="Arial" charset="0"/>
              <a:buNone/>
            </a:pPr>
            <a:r>
              <a:rPr lang="en-US" sz="800" b="1">
                <a:solidFill>
                  <a:srgbClr val="FFFFFF"/>
                </a:solidFill>
                <a:latin typeface="微软雅黑"/>
                <a:ea typeface="微软雅黑"/>
                <a:sym typeface="微软雅黑"/>
              </a:rPr>
              <a:t>IDC</a:t>
            </a:r>
          </a:p>
        </p:txBody>
      </p:sp>
      <p:sp>
        <p:nvSpPr>
          <p:cNvPr id="55308" name="椭圆 48"/>
          <p:cNvSpPr/>
          <p:nvPr/>
        </p:nvSpPr>
        <p:spPr>
          <a:xfrm>
            <a:off x="5095051" y="3956593"/>
            <a:ext cx="1260715" cy="420532"/>
          </a:xfrm>
          <a:prstGeom prst="ellipse">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dirty="0">
                <a:solidFill>
                  <a:srgbClr val="FFFFFF"/>
                </a:solidFill>
                <a:latin typeface="微软雅黑"/>
                <a:ea typeface="微软雅黑"/>
                <a:sym typeface="微软雅黑"/>
              </a:rPr>
              <a:t>Office network</a:t>
            </a:r>
            <a:endParaRPr lang="zh-CN" sz="800" b="1" dirty="0">
              <a:solidFill>
                <a:srgbClr val="FFFFFF"/>
              </a:solidFill>
              <a:latin typeface="微软雅黑"/>
              <a:ea typeface="微软雅黑"/>
              <a:sym typeface="微软雅黑"/>
            </a:endParaRPr>
          </a:p>
        </p:txBody>
      </p:sp>
      <p:cxnSp>
        <p:nvCxnSpPr>
          <p:cNvPr id="55309" name="直接连接符 50"/>
          <p:cNvCxnSpPr>
            <a:stCxn id="55305" idx="2"/>
          </p:cNvCxnSpPr>
          <p:nvPr/>
        </p:nvCxnSpPr>
        <p:spPr>
          <a:xfrm rot="16200000" flipH="1">
            <a:off x="2797335" y="3278405"/>
            <a:ext cx="396091" cy="553035"/>
          </a:xfrm>
          <a:prstGeom prst="line">
            <a:avLst/>
          </a:prstGeom>
          <a:noFill/>
          <a:ln w="9525">
            <a:solidFill>
              <a:schemeClr val="bg1"/>
            </a:solidFill>
            <a:round/>
          </a:ln>
        </p:spPr>
      </p:cxnSp>
      <p:cxnSp>
        <p:nvCxnSpPr>
          <p:cNvPr id="55310" name="直接连接符 53"/>
          <p:cNvCxnSpPr>
            <a:endCxn id="80" idx="2"/>
          </p:cNvCxnSpPr>
          <p:nvPr/>
        </p:nvCxnSpPr>
        <p:spPr>
          <a:xfrm flipV="1">
            <a:off x="2018350" y="1965498"/>
            <a:ext cx="483394" cy="161808"/>
          </a:xfrm>
          <a:prstGeom prst="line">
            <a:avLst/>
          </a:prstGeom>
          <a:noFill/>
          <a:ln w="9525">
            <a:solidFill>
              <a:schemeClr val="tx1"/>
            </a:solidFill>
            <a:round/>
          </a:ln>
        </p:spPr>
      </p:cxnSp>
      <p:cxnSp>
        <p:nvCxnSpPr>
          <p:cNvPr id="55311" name="直接连接符 55"/>
          <p:cNvCxnSpPr>
            <a:stCxn id="55316" idx="0"/>
          </p:cNvCxnSpPr>
          <p:nvPr/>
        </p:nvCxnSpPr>
        <p:spPr>
          <a:xfrm rot="5400000" flipH="1" flipV="1">
            <a:off x="2847326" y="2009086"/>
            <a:ext cx="137369" cy="373811"/>
          </a:xfrm>
          <a:prstGeom prst="line">
            <a:avLst/>
          </a:prstGeom>
          <a:noFill/>
          <a:ln w="9525">
            <a:solidFill>
              <a:schemeClr val="tx1"/>
            </a:solidFill>
            <a:round/>
          </a:ln>
        </p:spPr>
      </p:cxnSp>
      <p:cxnSp>
        <p:nvCxnSpPr>
          <p:cNvPr id="55312" name="直接连接符 59"/>
          <p:cNvCxnSpPr/>
          <p:nvPr/>
        </p:nvCxnSpPr>
        <p:spPr>
          <a:xfrm rot="10800000">
            <a:off x="2419815" y="1672224"/>
            <a:ext cx="533577" cy="235126"/>
          </a:xfrm>
          <a:prstGeom prst="line">
            <a:avLst/>
          </a:prstGeom>
          <a:noFill/>
          <a:ln w="9525">
            <a:solidFill>
              <a:schemeClr val="tx1"/>
            </a:solidFill>
            <a:round/>
          </a:ln>
        </p:spPr>
      </p:cxnSp>
      <p:cxnSp>
        <p:nvCxnSpPr>
          <p:cNvPr id="55313" name="直接连接符 62"/>
          <p:cNvCxnSpPr/>
          <p:nvPr/>
        </p:nvCxnSpPr>
        <p:spPr>
          <a:xfrm flipV="1">
            <a:off x="4225369" y="1601431"/>
            <a:ext cx="589903" cy="112928"/>
          </a:xfrm>
          <a:prstGeom prst="line">
            <a:avLst/>
          </a:prstGeom>
          <a:noFill/>
          <a:ln w="9525">
            <a:solidFill>
              <a:schemeClr val="tx1"/>
            </a:solidFill>
            <a:round/>
          </a:ln>
        </p:spPr>
      </p:cxnSp>
      <p:sp>
        <p:nvSpPr>
          <p:cNvPr id="55314" name="矩形 66"/>
          <p:cNvSpPr/>
          <p:nvPr/>
        </p:nvSpPr>
        <p:spPr>
          <a:xfrm>
            <a:off x="4815274" y="2053986"/>
            <a:ext cx="619605" cy="22669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CDN</a:t>
            </a:r>
            <a:endParaRPr lang="zh-CN" sz="800" b="1">
              <a:solidFill>
                <a:srgbClr val="FFFFFF"/>
              </a:solidFill>
              <a:latin typeface="微软雅黑"/>
              <a:ea typeface="微软雅黑"/>
              <a:sym typeface="微软雅黑"/>
            </a:endParaRPr>
          </a:p>
        </p:txBody>
      </p:sp>
      <p:cxnSp>
        <p:nvCxnSpPr>
          <p:cNvPr id="55315" name="直接连接符 67"/>
          <p:cNvCxnSpPr>
            <a:stCxn id="55314" idx="1"/>
          </p:cNvCxnSpPr>
          <p:nvPr/>
        </p:nvCxnSpPr>
        <p:spPr>
          <a:xfrm rot="10800000">
            <a:off x="4369775" y="2053986"/>
            <a:ext cx="445499" cy="113771"/>
          </a:xfrm>
          <a:prstGeom prst="line">
            <a:avLst/>
          </a:prstGeom>
          <a:noFill/>
          <a:ln w="9525">
            <a:solidFill>
              <a:schemeClr val="tx1"/>
            </a:solidFill>
            <a:round/>
          </a:ln>
        </p:spPr>
      </p:cxnSp>
      <p:sp>
        <p:nvSpPr>
          <p:cNvPr id="55316" name="矩形 39"/>
          <p:cNvSpPr/>
          <p:nvPr/>
        </p:nvSpPr>
        <p:spPr>
          <a:xfrm>
            <a:off x="2419813" y="2264676"/>
            <a:ext cx="619604" cy="226699"/>
          </a:xfrm>
          <a:prstGeom prst="rect">
            <a:avLst/>
          </a:prstGeom>
          <a:solidFill>
            <a:schemeClr val="accent1"/>
          </a:solidFill>
          <a:ln w="9525">
            <a:solidFill>
              <a:schemeClr val="tx1"/>
            </a:solidFill>
            <a:roun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CDN</a:t>
            </a:r>
            <a:endParaRPr lang="zh-CN" sz="800" b="1">
              <a:solidFill>
                <a:srgbClr val="FFFFFF"/>
              </a:solidFill>
              <a:latin typeface="微软雅黑"/>
              <a:ea typeface="微软雅黑"/>
              <a:sym typeface="微软雅黑"/>
            </a:endParaRPr>
          </a:p>
        </p:txBody>
      </p:sp>
      <p:sp>
        <p:nvSpPr>
          <p:cNvPr id="70" name="矩形 69"/>
          <p:cNvSpPr/>
          <p:nvPr/>
        </p:nvSpPr>
        <p:spPr>
          <a:xfrm>
            <a:off x="3465507" y="2799503"/>
            <a:ext cx="649287" cy="225424"/>
          </a:xfrm>
          <a:prstGeom prst="rect">
            <a:avLst/>
          </a:prstGeom>
          <a:solidFill>
            <a:schemeClr val="accent1">
              <a:lumMod val="75000"/>
            </a:schemeClr>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dirty="0">
                <a:solidFill>
                  <a:srgbClr val="FFFFFF"/>
                </a:solidFill>
                <a:latin typeface="微软雅黑"/>
                <a:ea typeface="微软雅黑"/>
                <a:sym typeface="微软雅黑"/>
              </a:rPr>
              <a:t>DMZ</a:t>
            </a:r>
            <a:endParaRPr lang="zh-CN" sz="800" b="1" dirty="0">
              <a:solidFill>
                <a:srgbClr val="FFFFFF"/>
              </a:solidFill>
              <a:latin typeface="微软雅黑"/>
              <a:ea typeface="微软雅黑"/>
              <a:sym typeface="微软雅黑"/>
            </a:endParaRPr>
          </a:p>
        </p:txBody>
      </p:sp>
      <p:sp>
        <p:nvSpPr>
          <p:cNvPr id="71" name="矩形 70"/>
          <p:cNvSpPr/>
          <p:nvPr/>
        </p:nvSpPr>
        <p:spPr>
          <a:xfrm>
            <a:off x="4772019" y="2799503"/>
            <a:ext cx="647700" cy="225424"/>
          </a:xfrm>
          <a:prstGeom prst="rect">
            <a:avLst/>
          </a:prstGeom>
          <a:solidFill>
            <a:schemeClr val="accent1">
              <a:lumMod val="75000"/>
            </a:schemeClr>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DMZ</a:t>
            </a:r>
            <a:endParaRPr lang="zh-CN" sz="800" b="1">
              <a:solidFill>
                <a:srgbClr val="FFFFFF"/>
              </a:solidFill>
              <a:latin typeface="微软雅黑"/>
              <a:ea typeface="微软雅黑"/>
              <a:sym typeface="微软雅黑"/>
            </a:endParaRPr>
          </a:p>
        </p:txBody>
      </p:sp>
      <p:cxnSp>
        <p:nvCxnSpPr>
          <p:cNvPr id="55319" name="直接连接符 75"/>
          <p:cNvCxnSpPr>
            <a:stCxn id="55303" idx="2"/>
            <a:endCxn id="79" idx="3"/>
          </p:cNvCxnSpPr>
          <p:nvPr/>
        </p:nvCxnSpPr>
        <p:spPr>
          <a:xfrm flipH="1">
            <a:off x="3741972" y="3356878"/>
            <a:ext cx="48141" cy="560716"/>
          </a:xfrm>
          <a:prstGeom prst="line">
            <a:avLst/>
          </a:prstGeom>
          <a:noFill/>
          <a:ln w="9525">
            <a:solidFill>
              <a:schemeClr val="bg1"/>
            </a:solidFill>
            <a:round/>
          </a:ln>
        </p:spPr>
      </p:cxnSp>
      <p:cxnSp>
        <p:nvCxnSpPr>
          <p:cNvPr id="55320" name="直接连接符 78"/>
          <p:cNvCxnSpPr>
            <a:stCxn id="80" idx="1"/>
            <a:endCxn id="70" idx="0"/>
          </p:cNvCxnSpPr>
          <p:nvPr/>
        </p:nvCxnSpPr>
        <p:spPr>
          <a:xfrm rot="16200000" flipH="1">
            <a:off x="3381770" y="2390636"/>
            <a:ext cx="583183" cy="233504"/>
          </a:xfrm>
          <a:prstGeom prst="line">
            <a:avLst/>
          </a:prstGeom>
          <a:noFill/>
          <a:ln w="9525">
            <a:solidFill>
              <a:schemeClr val="bg1"/>
            </a:solidFill>
            <a:round/>
          </a:ln>
        </p:spPr>
      </p:cxnSp>
      <p:cxnSp>
        <p:nvCxnSpPr>
          <p:cNvPr id="55321" name="直接连接符 81"/>
          <p:cNvCxnSpPr>
            <a:endCxn id="71" idx="0"/>
          </p:cNvCxnSpPr>
          <p:nvPr/>
        </p:nvCxnSpPr>
        <p:spPr>
          <a:xfrm>
            <a:off x="4193416" y="2143316"/>
            <a:ext cx="902266" cy="655659"/>
          </a:xfrm>
          <a:prstGeom prst="line">
            <a:avLst/>
          </a:prstGeom>
          <a:noFill/>
          <a:ln w="9525">
            <a:solidFill>
              <a:schemeClr val="bg1"/>
            </a:solidFill>
            <a:round/>
          </a:ln>
        </p:spPr>
      </p:cxnSp>
      <p:cxnSp>
        <p:nvCxnSpPr>
          <p:cNvPr id="55322" name="直接连接符 89"/>
          <p:cNvCxnSpPr>
            <a:stCxn id="55304" idx="2"/>
          </p:cNvCxnSpPr>
          <p:nvPr/>
        </p:nvCxnSpPr>
        <p:spPr>
          <a:xfrm rot="5400000">
            <a:off x="4576522" y="3192939"/>
            <a:ext cx="348056" cy="675931"/>
          </a:xfrm>
          <a:prstGeom prst="line">
            <a:avLst/>
          </a:prstGeom>
          <a:noFill/>
          <a:ln w="9525">
            <a:solidFill>
              <a:schemeClr val="bg1"/>
            </a:solidFill>
            <a:round/>
          </a:ln>
        </p:spPr>
      </p:cxnSp>
      <p:cxnSp>
        <p:nvCxnSpPr>
          <p:cNvPr id="55323" name="直接连接符 92"/>
          <p:cNvCxnSpPr>
            <a:stCxn id="55308" idx="2"/>
            <a:endCxn id="79" idx="0"/>
          </p:cNvCxnSpPr>
          <p:nvPr/>
        </p:nvCxnSpPr>
        <p:spPr>
          <a:xfrm flipH="1" flipV="1">
            <a:off x="4802239" y="4139738"/>
            <a:ext cx="292812" cy="27121"/>
          </a:xfrm>
          <a:prstGeom prst="line">
            <a:avLst/>
          </a:prstGeom>
          <a:noFill/>
          <a:ln w="9525">
            <a:solidFill>
              <a:schemeClr val="bg1"/>
            </a:solidFill>
            <a:round/>
          </a:ln>
        </p:spPr>
      </p:cxnSp>
      <p:cxnSp>
        <p:nvCxnSpPr>
          <p:cNvPr id="55324" name="直接连接符 95"/>
          <p:cNvCxnSpPr>
            <a:endCxn id="55306" idx="3"/>
          </p:cNvCxnSpPr>
          <p:nvPr/>
        </p:nvCxnSpPr>
        <p:spPr>
          <a:xfrm rot="10800000">
            <a:off x="2018354" y="3372889"/>
            <a:ext cx="840817" cy="420532"/>
          </a:xfrm>
          <a:prstGeom prst="line">
            <a:avLst/>
          </a:prstGeom>
          <a:noFill/>
          <a:ln w="9525">
            <a:solidFill>
              <a:schemeClr val="bg1"/>
            </a:solidFill>
            <a:round/>
          </a:ln>
        </p:spPr>
      </p:cxnSp>
      <p:cxnSp>
        <p:nvCxnSpPr>
          <p:cNvPr id="55325" name="直接连接符 98"/>
          <p:cNvCxnSpPr>
            <a:stCxn id="79" idx="2"/>
            <a:endCxn id="55307" idx="3"/>
          </p:cNvCxnSpPr>
          <p:nvPr/>
        </p:nvCxnSpPr>
        <p:spPr>
          <a:xfrm flipH="1" flipV="1">
            <a:off x="2018350" y="4044562"/>
            <a:ext cx="668173" cy="95176"/>
          </a:xfrm>
          <a:prstGeom prst="line">
            <a:avLst/>
          </a:prstGeom>
          <a:noFill/>
          <a:ln w="9525">
            <a:solidFill>
              <a:schemeClr val="bg1"/>
            </a:solidFill>
            <a:round/>
          </a:ln>
        </p:spPr>
      </p:cxnSp>
      <p:sp>
        <p:nvSpPr>
          <p:cNvPr id="79" name="云形 78"/>
          <p:cNvSpPr/>
          <p:nvPr/>
        </p:nvSpPr>
        <p:spPr>
          <a:xfrm>
            <a:off x="2679934" y="3888912"/>
            <a:ext cx="2124075" cy="501651"/>
          </a:xfrm>
          <a:prstGeom prst="cloud">
            <a:avLst/>
          </a:prstGeom>
          <a:solidFill>
            <a:schemeClr val="accent1"/>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Tencent network</a:t>
            </a:r>
            <a:endParaRPr lang="zh-CN" sz="800" b="1">
              <a:solidFill>
                <a:srgbClr val="FFFFFF"/>
              </a:solidFill>
              <a:latin typeface="微软雅黑"/>
              <a:ea typeface="微软雅黑"/>
              <a:sym typeface="微软雅黑"/>
            </a:endParaRPr>
          </a:p>
        </p:txBody>
      </p:sp>
      <p:sp>
        <p:nvSpPr>
          <p:cNvPr id="80" name="云形 79"/>
          <p:cNvSpPr/>
          <p:nvPr/>
        </p:nvSpPr>
        <p:spPr>
          <a:xfrm>
            <a:off x="2493957" y="1713653"/>
            <a:ext cx="2124075" cy="501651"/>
          </a:xfrm>
          <a:prstGeom prst="cloud">
            <a:avLst/>
          </a:prstGeom>
          <a:solidFill>
            <a:schemeClr val="accent1"/>
          </a:solidFill>
          <a:ln w="9525" cap="flat" cmpd="sng">
            <a:solidFill>
              <a:schemeClr val="tx1"/>
            </a:solidFill>
            <a:prstDash val="solid"/>
            <a:round/>
            <a:headEnd type="none" w="med" len="med"/>
            <a:tailEnd type="none" w="med" len="med"/>
          </a:ln>
        </p:spPr>
        <p:txBody>
          <a:bodyPr lIns="68577" tIns="34289" rIns="68577" bIns="34289" anchor="ctr"/>
          <a:lstStyle/>
          <a:p>
            <a:pPr algn="ctr">
              <a:buFont typeface="Arial" charset="0"/>
              <a:buNone/>
            </a:pPr>
            <a:r>
              <a:rPr lang="en-US" sz="800" b="1">
                <a:solidFill>
                  <a:srgbClr val="FFFFFF"/>
                </a:solidFill>
                <a:latin typeface="微软雅黑"/>
                <a:ea typeface="微软雅黑"/>
                <a:sym typeface="微软雅黑"/>
              </a:rPr>
              <a:t>INTERNET</a:t>
            </a:r>
            <a:endParaRPr lang="zh-CN" sz="800" b="1">
              <a:solidFill>
                <a:srgbClr val="FFFFFF"/>
              </a:solidFill>
              <a:latin typeface="微软雅黑"/>
              <a:ea typeface="微软雅黑"/>
              <a:sym typeface="微软雅黑"/>
            </a:endParaRPr>
          </a:p>
        </p:txBody>
      </p:sp>
      <p:pic>
        <p:nvPicPr>
          <p:cNvPr id="55329" name="Picture 38"/>
          <p:cNvPicPr/>
          <p:nvPr/>
        </p:nvPicPr>
        <p:blipFill>
          <a:blip r:embed="rId4"/>
          <a:stretch/>
        </p:blipFill>
        <p:spPr>
          <a:xfrm>
            <a:off x="1950759" y="1479234"/>
            <a:ext cx="469056" cy="385978"/>
          </a:xfrm>
          <a:prstGeom prst="rect">
            <a:avLst/>
          </a:prstGeom>
          <a:noFill/>
          <a:ln>
            <a:noFill/>
          </a:ln>
        </p:spPr>
      </p:pic>
      <p:pic>
        <p:nvPicPr>
          <p:cNvPr id="55330" name="Picture 39"/>
          <p:cNvPicPr/>
          <p:nvPr/>
        </p:nvPicPr>
        <p:blipFill>
          <a:blip r:embed="rId3"/>
          <a:stretch/>
        </p:blipFill>
        <p:spPr>
          <a:xfrm>
            <a:off x="4804009" y="1383158"/>
            <a:ext cx="245794" cy="394406"/>
          </a:xfrm>
          <a:prstGeom prst="rect">
            <a:avLst/>
          </a:prstGeom>
          <a:noFill/>
          <a:ln>
            <a:noFill/>
          </a:ln>
        </p:spPr>
      </p:pic>
      <p:pic>
        <p:nvPicPr>
          <p:cNvPr id="55331" name="Picture 38"/>
          <p:cNvPicPr/>
          <p:nvPr/>
        </p:nvPicPr>
        <p:blipFill>
          <a:blip r:embed="rId4"/>
          <a:stretch/>
        </p:blipFill>
        <p:spPr>
          <a:xfrm>
            <a:off x="1573876" y="1326696"/>
            <a:ext cx="469056" cy="385978"/>
          </a:xfrm>
          <a:prstGeom prst="rect">
            <a:avLst/>
          </a:prstGeom>
          <a:noFill/>
          <a:ln>
            <a:noFill/>
          </a:ln>
        </p:spPr>
      </p:pic>
      <p:sp>
        <p:nvSpPr>
          <p:cNvPr id="86" name="圆角矩形 85"/>
          <p:cNvSpPr/>
          <p:nvPr/>
        </p:nvSpPr>
        <p:spPr>
          <a:xfrm>
            <a:off x="635178" y="4778055"/>
            <a:ext cx="9410700" cy="1379537"/>
          </a:xfrm>
          <a:prstGeom prst="roundRect">
            <a:avLst/>
          </a:prstGeom>
          <a:solidFill>
            <a:schemeClr val="lt1"/>
          </a:solidFill>
          <a:ln w="12700" cap="flat" cmpd="sng">
            <a:solidFill>
              <a:schemeClr val="accent5"/>
            </a:solidFill>
            <a:prstDash val="solid"/>
            <a:miter/>
          </a:ln>
        </p:spPr>
        <p:txBody>
          <a:bodyPr lIns="68577" tIns="34289" rIns="68577" bIns="34289" anchor="ctr"/>
          <a:lstStyle/>
          <a:p>
            <a:pPr>
              <a:buFont typeface="Arial" charset="0"/>
              <a:buNone/>
              <a:defRPr>
                <a:solidFill>
                  <a:schemeClr val="dk1"/>
                </a:solidFill>
              </a:defRPr>
            </a:pPr>
            <a:endParaRPr lang="zh-CN" sz="1100">
              <a:solidFill>
                <a:schemeClr val="dk1"/>
              </a:solidFill>
              <a:latin typeface="微软雅黑"/>
              <a:ea typeface="微软雅黑"/>
              <a:sym typeface="微软雅黑"/>
            </a:endParaRPr>
          </a:p>
        </p:txBody>
      </p:sp>
      <p:sp>
        <p:nvSpPr>
          <p:cNvPr id="55334" name="TextBox 86"/>
          <p:cNvSpPr txBox="1"/>
          <p:nvPr/>
        </p:nvSpPr>
        <p:spPr>
          <a:xfrm>
            <a:off x="737305" y="4763765"/>
            <a:ext cx="4227367" cy="346247"/>
          </a:xfrm>
          <a:prstGeom prst="rect">
            <a:avLst/>
          </a:prstGeom>
          <a:noFill/>
          <a:ln>
            <a:noFill/>
          </a:ln>
        </p:spPr>
        <p:txBody>
          <a:bodyPr wrap="square"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b="1">
                <a:latin typeface="微软雅黑"/>
                <a:ea typeface="微软雅黑"/>
                <a:sym typeface="微软雅黑"/>
              </a:rPr>
              <a:t>Business system</a:t>
            </a:r>
            <a:endParaRPr lang="zh-CN" b="1">
              <a:latin typeface="微软雅黑"/>
              <a:ea typeface="微软雅黑"/>
              <a:sym typeface="微软雅黑"/>
            </a:endParaRPr>
          </a:p>
        </p:txBody>
      </p:sp>
      <p:sp>
        <p:nvSpPr>
          <p:cNvPr id="55335" name="TextBox 87"/>
          <p:cNvSpPr txBox="1"/>
          <p:nvPr/>
        </p:nvSpPr>
        <p:spPr>
          <a:xfrm>
            <a:off x="6328782" y="5281483"/>
            <a:ext cx="817665" cy="300080"/>
          </a:xfrm>
          <a:prstGeom prst="rect">
            <a:avLst/>
          </a:prstGeom>
          <a:noFill/>
          <a:ln>
            <a:noFill/>
          </a:ln>
        </p:spPr>
        <p:txBody>
          <a:bodyPr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sz="1500" b="1">
                <a:latin typeface="微软雅黑"/>
                <a:ea typeface="微软雅黑"/>
                <a:sym typeface="微软雅黑"/>
              </a:rPr>
              <a:t>…</a:t>
            </a:r>
            <a:endParaRPr lang="zh-CN" sz="1500" b="1">
              <a:latin typeface="微软雅黑"/>
              <a:ea typeface="微软雅黑"/>
              <a:sym typeface="微软雅黑"/>
            </a:endParaRPr>
          </a:p>
        </p:txBody>
      </p:sp>
      <p:sp>
        <p:nvSpPr>
          <p:cNvPr id="89" name="圆角矩形 88"/>
          <p:cNvSpPr/>
          <p:nvPr/>
        </p:nvSpPr>
        <p:spPr>
          <a:xfrm>
            <a:off x="7199489" y="4892354"/>
            <a:ext cx="1930400" cy="342900"/>
          </a:xfrm>
          <a:prstGeom prst="roundRect">
            <a:avLst/>
          </a:prstGeom>
          <a:gradFill rotWithShape="1">
            <a:gsLst>
              <a:gs pos="0">
                <a:schemeClr val="accent2">
                  <a:lumMod val="102000"/>
                  <a:tint val="94000"/>
                </a:schemeClr>
              </a:gs>
              <a:gs pos="50000">
                <a:schemeClr val="accent2">
                  <a:shade val="100000"/>
                  <a:lumMod val="100000"/>
                </a:schemeClr>
              </a:gs>
              <a:gs pos="100000">
                <a:schemeClr val="accent2">
                  <a:shade val="78000"/>
                  <a:lumMod val="99000"/>
                </a:schemeClr>
              </a:gs>
            </a:gsLst>
            <a:lin ang="5400000" scaled="0"/>
          </a:gradFill>
          <a:ln w="6350" cap="flat" cmpd="sng">
            <a:solidFill>
              <a:schemeClr val="accent2"/>
            </a:solidFill>
            <a:prstDash val="solid"/>
            <a:miter/>
          </a:ln>
        </p:spPr>
        <p:txBody>
          <a:bodyPr lIns="68577" tIns="34289" rIns="68577" bIns="34289" anchor="ctr"/>
          <a:lstStyle/>
          <a:p>
            <a:pPr algn="ctr">
              <a:defRPr>
                <a:solidFill>
                  <a:schemeClr val="lt1"/>
                </a:solidFill>
              </a:defRPr>
            </a:pPr>
            <a:r>
              <a:rPr lang="en-US" sz="1100">
                <a:solidFill>
                  <a:schemeClr val="lt1"/>
                </a:solidFill>
                <a:latin typeface="微软雅黑"/>
                <a:ea typeface="微软雅黑"/>
                <a:sym typeface="微软雅黑"/>
              </a:rPr>
              <a:t>Facce </a:t>
            </a:r>
            <a:r>
              <a:rPr lang="en-US" sz="1100" b="1">
                <a:solidFill>
                  <a:schemeClr val="lt1"/>
                </a:solidFill>
                <a:latin typeface="微软雅黑"/>
                <a:ea typeface="微软雅黑"/>
                <a:sym typeface="微软雅黑"/>
              </a:rPr>
              <a:t>recognition</a:t>
            </a:r>
          </a:p>
        </p:txBody>
      </p:sp>
      <p:sp>
        <p:nvSpPr>
          <p:cNvPr id="90" name="圆角矩形 89"/>
          <p:cNvSpPr/>
          <p:nvPr/>
        </p:nvSpPr>
        <p:spPr>
          <a:xfrm>
            <a:off x="7199489" y="5320980"/>
            <a:ext cx="1930400" cy="330200"/>
          </a:xfrm>
          <a:prstGeom prst="roundRect">
            <a:avLst/>
          </a:prstGeom>
          <a:gradFill rotWithShape="1">
            <a:gsLst>
              <a:gs pos="0">
                <a:schemeClr val="accent2">
                  <a:lumMod val="102000"/>
                  <a:tint val="94000"/>
                </a:schemeClr>
              </a:gs>
              <a:gs pos="50000">
                <a:schemeClr val="accent2">
                  <a:shade val="100000"/>
                  <a:lumMod val="100000"/>
                </a:schemeClr>
              </a:gs>
              <a:gs pos="100000">
                <a:schemeClr val="accent2">
                  <a:shade val="78000"/>
                  <a:lumMod val="99000"/>
                </a:schemeClr>
              </a:gs>
            </a:gsLst>
            <a:lin ang="5400000" scaled="0"/>
          </a:gradFill>
          <a:ln w="6350" cap="flat" cmpd="sng">
            <a:solidFill>
              <a:schemeClr val="accent2"/>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safety  control &amp; big data</a:t>
            </a:r>
            <a:endParaRPr lang="zh-CN" sz="1100">
              <a:solidFill>
                <a:schemeClr val="lt1"/>
              </a:solidFill>
              <a:latin typeface="微软雅黑"/>
              <a:ea typeface="微软雅黑"/>
              <a:sym typeface="微软雅黑"/>
            </a:endParaRPr>
          </a:p>
        </p:txBody>
      </p:sp>
      <p:sp>
        <p:nvSpPr>
          <p:cNvPr id="91" name="圆角矩形 90"/>
          <p:cNvSpPr/>
          <p:nvPr/>
        </p:nvSpPr>
        <p:spPr>
          <a:xfrm>
            <a:off x="2802116" y="4846318"/>
            <a:ext cx="1568450"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deposit business</a:t>
            </a:r>
            <a:endParaRPr lang="zh-CN" sz="1100">
              <a:solidFill>
                <a:schemeClr val="lt1"/>
              </a:solidFill>
              <a:latin typeface="微软雅黑"/>
              <a:ea typeface="微软雅黑"/>
              <a:sym typeface="微软雅黑"/>
            </a:endParaRPr>
          </a:p>
        </p:txBody>
      </p:sp>
      <p:sp>
        <p:nvSpPr>
          <p:cNvPr id="92" name="圆角矩形 91"/>
          <p:cNvSpPr/>
          <p:nvPr/>
        </p:nvSpPr>
        <p:spPr>
          <a:xfrm>
            <a:off x="2781478" y="5293991"/>
            <a:ext cx="1568450"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loan business</a:t>
            </a:r>
            <a:endParaRPr lang="zh-CN" sz="1100">
              <a:solidFill>
                <a:schemeClr val="lt1"/>
              </a:solidFill>
              <a:latin typeface="微软雅黑"/>
              <a:ea typeface="微软雅黑"/>
              <a:sym typeface="微软雅黑"/>
            </a:endParaRPr>
          </a:p>
        </p:txBody>
      </p:sp>
      <p:sp>
        <p:nvSpPr>
          <p:cNvPr id="93" name="圆角矩形 92"/>
          <p:cNvSpPr/>
          <p:nvPr/>
        </p:nvSpPr>
        <p:spPr>
          <a:xfrm>
            <a:off x="943153" y="5320980"/>
            <a:ext cx="1587500"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Credit card</a:t>
            </a:r>
            <a:endParaRPr lang="zh-CN" sz="1100">
              <a:solidFill>
                <a:schemeClr val="lt1"/>
              </a:solidFill>
              <a:latin typeface="微软雅黑"/>
              <a:ea typeface="微软雅黑"/>
              <a:sym typeface="微软雅黑"/>
            </a:endParaRPr>
          </a:p>
        </p:txBody>
      </p:sp>
      <p:sp>
        <p:nvSpPr>
          <p:cNvPr id="94" name="圆角矩形 93"/>
          <p:cNvSpPr/>
          <p:nvPr/>
        </p:nvSpPr>
        <p:spPr>
          <a:xfrm>
            <a:off x="4632503" y="4846318"/>
            <a:ext cx="1609725"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defRPr>
                <a:solidFill>
                  <a:schemeClr val="lt1"/>
                </a:solidFill>
              </a:defRPr>
            </a:pPr>
            <a:r>
              <a:rPr lang="en-US" sz="1100">
                <a:solidFill>
                  <a:schemeClr val="lt1"/>
                </a:solidFill>
                <a:latin typeface="微软雅黑"/>
                <a:ea typeface="微软雅黑"/>
                <a:sym typeface="微软雅黑"/>
              </a:rPr>
              <a:t>Clearing system</a:t>
            </a:r>
            <a:endParaRPr lang="zh-CN" sz="1100">
              <a:solidFill>
                <a:schemeClr val="lt1"/>
              </a:solidFill>
              <a:latin typeface="微软雅黑"/>
              <a:ea typeface="微软雅黑"/>
              <a:sym typeface="微软雅黑"/>
            </a:endParaRPr>
          </a:p>
        </p:txBody>
      </p:sp>
      <p:sp>
        <p:nvSpPr>
          <p:cNvPr id="95" name="圆角矩形 94"/>
          <p:cNvSpPr/>
          <p:nvPr/>
        </p:nvSpPr>
        <p:spPr>
          <a:xfrm>
            <a:off x="4646790" y="5297166"/>
            <a:ext cx="1595438" cy="330200"/>
          </a:xfrm>
          <a:prstGeom prst="roundRect">
            <a:avLst/>
          </a:prstGeom>
          <a:gradFill rotWithShape="1">
            <a:gsLst>
              <a:gs pos="0">
                <a:schemeClr val="accent1">
                  <a:lumMod val="102000"/>
                  <a:tint val="94000"/>
                </a:schemeClr>
              </a:gs>
              <a:gs pos="50000">
                <a:schemeClr val="accent1">
                  <a:shade val="100000"/>
                  <a:lumMod val="100000"/>
                </a:schemeClr>
              </a:gs>
              <a:gs pos="100000">
                <a:schemeClr val="accent1">
                  <a:shade val="78000"/>
                  <a:lumMod val="99000"/>
                </a:schemeClr>
              </a:gs>
            </a:gsLst>
            <a:lin ang="5400000" scaled="0"/>
          </a:gradFill>
          <a:ln w="6350" cap="flat" cmpd="sng">
            <a:solidFill>
              <a:schemeClr val="accent1"/>
            </a:solidFill>
            <a:prstDash val="solid"/>
            <a:miter/>
          </a:ln>
        </p:spPr>
        <p:txBody>
          <a:bodyPr lIns="68577" tIns="34289" rIns="68577" bIns="34289" anchor="ctr"/>
          <a:lstStyle/>
          <a:p>
            <a:pPr algn="ctr">
              <a:buFont typeface="Arial" charset="0"/>
              <a:buNone/>
            </a:pPr>
            <a:r>
              <a:rPr lang="en-US" sz="1100" b="0" i="0" strike="noStrike" spc="0">
                <a:solidFill>
                  <a:srgbClr val="FFFFFF"/>
                </a:solidFill>
                <a:latin typeface="微软雅黑"/>
                <a:ea typeface="微软雅黑"/>
                <a:sym typeface="微软雅黑"/>
              </a:rPr>
              <a:t>business platform</a:t>
            </a:r>
          </a:p>
        </p:txBody>
      </p:sp>
      <p:sp>
        <p:nvSpPr>
          <p:cNvPr id="55343" name="TextBox 95"/>
          <p:cNvSpPr txBox="1"/>
          <p:nvPr/>
        </p:nvSpPr>
        <p:spPr>
          <a:xfrm>
            <a:off x="2691164" y="5777901"/>
            <a:ext cx="2514425" cy="253914"/>
          </a:xfrm>
          <a:prstGeom prst="rect">
            <a:avLst/>
          </a:prstGeom>
          <a:noFill/>
          <a:ln>
            <a:noFill/>
          </a:ln>
        </p:spPr>
        <p:txBody>
          <a:bodyPr wrap="square"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r>
              <a:rPr lang="en-US" sz="1200">
                <a:latin typeface="微软雅黑"/>
                <a:ea typeface="微软雅黑"/>
                <a:sym typeface="微软雅黑"/>
              </a:rPr>
              <a:t>traditional</a:t>
            </a:r>
            <a:r>
              <a:rPr lang="zh-CN" sz="1200">
                <a:latin typeface="微软雅黑"/>
                <a:ea typeface="微软雅黑"/>
                <a:sym typeface="微软雅黑"/>
              </a:rPr>
              <a:t> </a:t>
            </a:r>
            <a:r>
              <a:rPr lang="en-US" sz="1200">
                <a:latin typeface="微软雅黑"/>
                <a:ea typeface="微软雅黑"/>
                <a:sym typeface="微软雅黑"/>
              </a:rPr>
              <a:t>financial module</a:t>
            </a:r>
            <a:endParaRPr lang="zh-CN" sz="1200">
              <a:latin typeface="微软雅黑"/>
              <a:ea typeface="微软雅黑"/>
              <a:sym typeface="微软雅黑"/>
            </a:endParaRPr>
          </a:p>
        </p:txBody>
      </p:sp>
      <p:sp>
        <p:nvSpPr>
          <p:cNvPr id="55344" name="TextBox 96"/>
          <p:cNvSpPr txBox="1"/>
          <p:nvPr/>
        </p:nvSpPr>
        <p:spPr>
          <a:xfrm>
            <a:off x="7177716" y="5777901"/>
            <a:ext cx="1973998" cy="253914"/>
          </a:xfrm>
          <a:prstGeom prst="rect">
            <a:avLst/>
          </a:prstGeom>
          <a:noFill/>
          <a:ln>
            <a:noFill/>
          </a:ln>
        </p:spPr>
        <p:txBody>
          <a:bodyPr lIns="68577" tIns="34289" rIns="68577" bIns="3428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sz="1200">
                <a:latin typeface="微软雅黑"/>
                <a:ea typeface="微软雅黑"/>
                <a:sym typeface="微软雅黑"/>
              </a:rPr>
              <a:t>New</a:t>
            </a:r>
            <a:r>
              <a:rPr lang="zh-CN" sz="1200">
                <a:latin typeface="微软雅黑"/>
                <a:ea typeface="微软雅黑"/>
                <a:sym typeface="微软雅黑"/>
              </a:rPr>
              <a:t> </a:t>
            </a:r>
            <a:r>
              <a:rPr lang="en-US" sz="1200">
                <a:latin typeface="微软雅黑"/>
                <a:ea typeface="微软雅黑"/>
                <a:sym typeface="微软雅黑"/>
              </a:rPr>
              <a:t>financial module</a:t>
            </a:r>
            <a:endParaRPr lang="zh-CN" sz="1200">
              <a:latin typeface="微软雅黑"/>
              <a:ea typeface="微软雅黑"/>
              <a:sym typeface="微软雅黑"/>
            </a:endParaRPr>
          </a:p>
        </p:txBody>
      </p:sp>
      <p:sp>
        <p:nvSpPr>
          <p:cNvPr id="3" name="矩形 2">
            <a:extLst>
              <a:ext uri="{FF2B5EF4-FFF2-40B4-BE49-F238E27FC236}">
                <a16:creationId xmlns:a16="http://schemas.microsoft.com/office/drawing/2014/main" id="{9BF881AC-275A-4EB4-9E19-98324A0AB0B4}"/>
              </a:ext>
            </a:extLst>
          </p:cNvPr>
          <p:cNvSpPr/>
          <p:nvPr/>
        </p:nvSpPr>
        <p:spPr>
          <a:xfrm>
            <a:off x="6722221" y="1163965"/>
            <a:ext cx="6096000" cy="3139321"/>
          </a:xfrm>
          <a:prstGeom prst="rect">
            <a:avLst/>
          </a:prstGeom>
        </p:spPr>
        <p:txBody>
          <a:bodyPr>
            <a:spAutoFit/>
          </a:bodyPr>
          <a:lstStyle/>
          <a:p>
            <a:r>
              <a:rPr lang="zh-CN" altLang="en-US" dirty="0">
                <a:latin typeface="微软雅黑"/>
                <a:ea typeface="微软雅黑"/>
                <a:sym typeface="微软雅黑"/>
              </a:rPr>
              <a:t>300+ sets</a:t>
            </a:r>
          </a:p>
          <a:p>
            <a:endParaRPr lang="zh-CN" altLang="en-US" dirty="0">
              <a:latin typeface="微软雅黑"/>
              <a:ea typeface="微软雅黑"/>
              <a:sym typeface="微软雅黑"/>
            </a:endParaRPr>
          </a:p>
          <a:p>
            <a:r>
              <a:rPr lang="zh-CN" altLang="en-US" dirty="0">
                <a:latin typeface="微软雅黑"/>
                <a:ea typeface="微软雅黑"/>
                <a:sym typeface="微软雅黑"/>
              </a:rPr>
              <a:t>1800+ instance</a:t>
            </a:r>
          </a:p>
          <a:p>
            <a:endParaRPr lang="zh-CN" altLang="en-US" dirty="0">
              <a:latin typeface="微软雅黑"/>
              <a:ea typeface="微软雅黑"/>
              <a:sym typeface="微软雅黑"/>
            </a:endParaRPr>
          </a:p>
          <a:p>
            <a:r>
              <a:rPr lang="zh-CN" altLang="en-US" dirty="0">
                <a:latin typeface="微软雅黑"/>
                <a:ea typeface="微软雅黑"/>
                <a:sym typeface="微软雅黑"/>
              </a:rPr>
              <a:t>PB level storage</a:t>
            </a:r>
          </a:p>
          <a:p>
            <a:endParaRPr lang="zh-CN" altLang="en-US" dirty="0">
              <a:latin typeface="微软雅黑"/>
              <a:ea typeface="微软雅黑"/>
              <a:sym typeface="微软雅黑"/>
            </a:endParaRPr>
          </a:p>
          <a:p>
            <a:r>
              <a:rPr lang="zh-CN" altLang="en-US" dirty="0">
                <a:latin typeface="微软雅黑"/>
                <a:ea typeface="微软雅黑"/>
                <a:sym typeface="微软雅黑"/>
              </a:rPr>
              <a:t>Hundreds of kernel system</a:t>
            </a:r>
          </a:p>
          <a:p>
            <a:endParaRPr lang="zh-CN" altLang="en-US" dirty="0">
              <a:latin typeface="微软雅黑"/>
              <a:ea typeface="微软雅黑"/>
              <a:sym typeface="微软雅黑"/>
            </a:endParaRPr>
          </a:p>
          <a:p>
            <a:r>
              <a:rPr lang="zh-CN" altLang="en-US" dirty="0">
                <a:latin typeface="微软雅黑"/>
                <a:ea typeface="微软雅黑"/>
                <a:sym typeface="微软雅黑"/>
              </a:rPr>
              <a:t>Peak </a:t>
            </a:r>
            <a:r>
              <a:rPr lang="en-US" altLang="zh-CN" dirty="0">
                <a:latin typeface="微软雅黑"/>
                <a:ea typeface="微软雅黑"/>
                <a:sym typeface="微软雅黑"/>
              </a:rPr>
              <a:t>TPS</a:t>
            </a:r>
            <a:r>
              <a:rPr lang="zh-CN" altLang="en-US" dirty="0">
                <a:latin typeface="微软雅黑"/>
                <a:ea typeface="微软雅黑"/>
                <a:sym typeface="微软雅黑"/>
              </a:rPr>
              <a:t> 100 thousand </a:t>
            </a:r>
          </a:p>
          <a:p>
            <a:endParaRPr lang="zh-CN" altLang="en-US" dirty="0">
              <a:latin typeface="微软雅黑"/>
              <a:ea typeface="微软雅黑"/>
              <a:sym typeface="微软雅黑"/>
            </a:endParaRPr>
          </a:p>
          <a:p>
            <a:r>
              <a:rPr lang="zh-CN" altLang="en-US" dirty="0">
                <a:latin typeface="微软雅黑"/>
                <a:ea typeface="微软雅黑"/>
                <a:sym typeface="微软雅黑"/>
              </a:rPr>
              <a:t>360 million trading volume </a:t>
            </a:r>
          </a:p>
        </p:txBody>
      </p:sp>
    </p:spTree>
    <p:extLst>
      <p:ext uri="{BB962C8B-B14F-4D97-AF65-F5344CB8AC3E}">
        <p14:creationId xmlns:p14="http://schemas.microsoft.com/office/powerpoint/2010/main" val="33507749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矩形: 圆角 13"/>
          <p:cNvSpPr/>
          <p:nvPr/>
        </p:nvSpPr>
        <p:spPr>
          <a:xfrm>
            <a:off x="768096" y="3730169"/>
            <a:ext cx="5327904" cy="399582"/>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RMB</a:t>
            </a:r>
            <a:r>
              <a:rPr lang="zh-CN" sz="1200">
                <a:latin typeface="微软雅黑"/>
                <a:ea typeface="微软雅黑"/>
                <a:sym typeface="微软雅黑"/>
              </a:rPr>
              <a:t>（</a:t>
            </a:r>
            <a:r>
              <a:rPr lang="en-US" sz="1200">
                <a:latin typeface="微软雅黑"/>
                <a:ea typeface="微软雅黑"/>
                <a:sym typeface="微软雅黑"/>
              </a:rPr>
              <a:t>message bus</a:t>
            </a:r>
            <a:r>
              <a:rPr lang="zh-CN" sz="1200">
                <a:latin typeface="微软雅黑"/>
                <a:ea typeface="微软雅黑"/>
                <a:sym typeface="微软雅黑"/>
              </a:rPr>
              <a:t>）</a:t>
            </a:r>
          </a:p>
        </p:txBody>
      </p:sp>
      <p:sp>
        <p:nvSpPr>
          <p:cNvPr id="11" name="矩形: 圆角 10"/>
          <p:cNvSpPr/>
          <p:nvPr/>
        </p:nvSpPr>
        <p:spPr>
          <a:xfrm>
            <a:off x="1014984" y="4550646"/>
            <a:ext cx="941832" cy="1472184"/>
          </a:xfrm>
          <a:prstGeom prst="roundRect">
            <a:avLst/>
          </a:prstGeom>
          <a:solidFill>
            <a:schemeClr val="tx2">
              <a:lumMod val="75000"/>
            </a:schemeClr>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12" name="矩形 11"/>
          <p:cNvSpPr/>
          <p:nvPr/>
        </p:nvSpPr>
        <p:spPr>
          <a:xfrm>
            <a:off x="1120140" y="4758120"/>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17" name="矩形 16"/>
          <p:cNvSpPr/>
          <p:nvPr/>
        </p:nvSpPr>
        <p:spPr>
          <a:xfrm>
            <a:off x="1120140" y="5086225"/>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18" name="矩形 17"/>
          <p:cNvSpPr/>
          <p:nvPr/>
        </p:nvSpPr>
        <p:spPr>
          <a:xfrm>
            <a:off x="1120140" y="5411199"/>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19" name="矩形: 圆角 18"/>
          <p:cNvSpPr/>
          <p:nvPr/>
        </p:nvSpPr>
        <p:spPr>
          <a:xfrm>
            <a:off x="2179320" y="4550646"/>
            <a:ext cx="941832" cy="1472184"/>
          </a:xfrm>
          <a:prstGeom prst="roundRect">
            <a:avLst/>
          </a:prstGeom>
          <a:solidFill>
            <a:srgbClr val="003BB0"/>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20" name="矩形 19"/>
          <p:cNvSpPr/>
          <p:nvPr/>
        </p:nvSpPr>
        <p:spPr>
          <a:xfrm>
            <a:off x="2284476" y="4758120"/>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21" name="矩形 20"/>
          <p:cNvSpPr/>
          <p:nvPr/>
        </p:nvSpPr>
        <p:spPr>
          <a:xfrm>
            <a:off x="2284476" y="5095369"/>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22" name="矩形 21"/>
          <p:cNvSpPr/>
          <p:nvPr/>
        </p:nvSpPr>
        <p:spPr>
          <a:xfrm>
            <a:off x="2284476" y="5411199"/>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23" name="矩形: 圆角 22"/>
          <p:cNvSpPr/>
          <p:nvPr/>
        </p:nvSpPr>
        <p:spPr>
          <a:xfrm>
            <a:off x="3342132" y="4523214"/>
            <a:ext cx="941832" cy="1472184"/>
          </a:xfrm>
          <a:prstGeom prst="roundRect">
            <a:avLst/>
          </a:prstGeom>
          <a:solidFill>
            <a:srgbClr val="003BB0"/>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24" name="矩形 23"/>
          <p:cNvSpPr/>
          <p:nvPr/>
        </p:nvSpPr>
        <p:spPr>
          <a:xfrm>
            <a:off x="3447288" y="4730688"/>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25" name="矩形 24"/>
          <p:cNvSpPr/>
          <p:nvPr/>
        </p:nvSpPr>
        <p:spPr>
          <a:xfrm>
            <a:off x="3447288" y="506793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26" name="矩形 25"/>
          <p:cNvSpPr/>
          <p:nvPr/>
        </p:nvSpPr>
        <p:spPr>
          <a:xfrm>
            <a:off x="3447288" y="538376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27" name="矩形: 圆角 26"/>
          <p:cNvSpPr/>
          <p:nvPr/>
        </p:nvSpPr>
        <p:spPr>
          <a:xfrm>
            <a:off x="4989576" y="4523214"/>
            <a:ext cx="941832" cy="1472184"/>
          </a:xfrm>
          <a:prstGeom prst="roundRect">
            <a:avLst/>
          </a:prstGeom>
          <a:solidFill>
            <a:srgbClr val="003BB0"/>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28" name="矩形 27"/>
          <p:cNvSpPr/>
          <p:nvPr/>
        </p:nvSpPr>
        <p:spPr>
          <a:xfrm>
            <a:off x="5094732" y="4730688"/>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29" name="矩形 28"/>
          <p:cNvSpPr/>
          <p:nvPr/>
        </p:nvSpPr>
        <p:spPr>
          <a:xfrm>
            <a:off x="5094732" y="506793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30" name="矩形 29"/>
          <p:cNvSpPr/>
          <p:nvPr/>
        </p:nvSpPr>
        <p:spPr>
          <a:xfrm>
            <a:off x="5094732" y="538376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31" name="矩形: 圆角 30"/>
          <p:cNvSpPr/>
          <p:nvPr/>
        </p:nvSpPr>
        <p:spPr>
          <a:xfrm>
            <a:off x="768096" y="3037983"/>
            <a:ext cx="5327904" cy="399582"/>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GNS</a:t>
            </a:r>
            <a:r>
              <a:rPr lang="zh-CN" sz="1200">
                <a:latin typeface="微软雅黑"/>
                <a:ea typeface="微软雅黑"/>
                <a:sym typeface="微软雅黑"/>
              </a:rPr>
              <a:t>（</a:t>
            </a:r>
            <a:r>
              <a:rPr lang="en-US" sz="1200">
                <a:latin typeface="微软雅黑"/>
                <a:ea typeface="微软雅黑"/>
                <a:sym typeface="微软雅黑"/>
              </a:rPr>
              <a:t>DCN route management </a:t>
            </a:r>
            <a:r>
              <a:rPr lang="zh-CN" sz="1200">
                <a:latin typeface="微软雅黑"/>
                <a:ea typeface="微软雅黑"/>
                <a:sym typeface="微软雅黑"/>
              </a:rPr>
              <a:t>）</a:t>
            </a:r>
          </a:p>
        </p:txBody>
      </p:sp>
      <p:sp>
        <p:nvSpPr>
          <p:cNvPr id="33" name="矩形: 圆角 32"/>
          <p:cNvSpPr/>
          <p:nvPr/>
        </p:nvSpPr>
        <p:spPr>
          <a:xfrm>
            <a:off x="768096" y="2336072"/>
            <a:ext cx="2505456" cy="399583"/>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Internet</a:t>
            </a:r>
            <a:endParaRPr lang="zh-CN" sz="1200">
              <a:latin typeface="微软雅黑"/>
              <a:ea typeface="微软雅黑"/>
              <a:sym typeface="微软雅黑"/>
            </a:endParaRPr>
          </a:p>
        </p:txBody>
      </p:sp>
      <p:sp>
        <p:nvSpPr>
          <p:cNvPr id="34" name="矩形: 圆角 33"/>
          <p:cNvSpPr/>
          <p:nvPr/>
        </p:nvSpPr>
        <p:spPr>
          <a:xfrm>
            <a:off x="3555492" y="2336072"/>
            <a:ext cx="2540508" cy="399583"/>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Private network</a:t>
            </a:r>
            <a:endParaRPr lang="zh-CN" sz="1200">
              <a:latin typeface="微软雅黑"/>
              <a:ea typeface="微软雅黑"/>
              <a:sym typeface="微软雅黑"/>
            </a:endParaRPr>
          </a:p>
        </p:txBody>
      </p:sp>
      <p:pic>
        <p:nvPicPr>
          <p:cNvPr id="35" name="图片 34"/>
          <p:cNvPicPr/>
          <p:nvPr/>
        </p:nvPicPr>
        <p:blipFill>
          <a:blip r:embed="rId3"/>
          <a:stretch/>
        </p:blipFill>
        <p:spPr>
          <a:xfrm>
            <a:off x="1238015" y="1543890"/>
            <a:ext cx="558019" cy="558019"/>
          </a:xfrm>
          <a:prstGeom prst="rect">
            <a:avLst/>
          </a:prstGeom>
        </p:spPr>
      </p:pic>
      <p:pic>
        <p:nvPicPr>
          <p:cNvPr id="39" name="图片 38"/>
          <p:cNvPicPr/>
          <p:nvPr/>
        </p:nvPicPr>
        <p:blipFill>
          <a:blip r:embed="rId4"/>
          <a:stretch/>
        </p:blipFill>
        <p:spPr>
          <a:xfrm>
            <a:off x="4100026" y="1489489"/>
            <a:ext cx="597323" cy="597323"/>
          </a:xfrm>
          <a:prstGeom prst="rect">
            <a:avLst/>
          </a:prstGeom>
        </p:spPr>
      </p:pic>
      <p:sp>
        <p:nvSpPr>
          <p:cNvPr id="40" name="矩形: 圆角 39"/>
          <p:cNvSpPr/>
          <p:nvPr/>
        </p:nvSpPr>
        <p:spPr>
          <a:xfrm>
            <a:off x="768096" y="5132855"/>
            <a:ext cx="5327904" cy="335199"/>
          </a:xfrm>
          <a:prstGeom prst="roundRect">
            <a:avLst/>
          </a:prstGeom>
          <a:noFill/>
          <a:ln w="28575"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41" name="矩形: 圆角 40"/>
          <p:cNvSpPr/>
          <p:nvPr/>
        </p:nvSpPr>
        <p:spPr>
          <a:xfrm>
            <a:off x="768096" y="1445827"/>
            <a:ext cx="2525268" cy="598062"/>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5" name="矩形: 圆角 44"/>
          <p:cNvSpPr/>
          <p:nvPr/>
        </p:nvSpPr>
        <p:spPr>
          <a:xfrm>
            <a:off x="3590544" y="1476789"/>
            <a:ext cx="2525268" cy="567100"/>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pic>
        <p:nvPicPr>
          <p:cNvPr id="46" name="图片 45"/>
          <p:cNvPicPr/>
          <p:nvPr/>
        </p:nvPicPr>
        <p:blipFill>
          <a:blip r:embed="rId5"/>
          <a:stretch/>
        </p:blipFill>
        <p:spPr>
          <a:xfrm>
            <a:off x="5127879" y="1485256"/>
            <a:ext cx="604647" cy="604647"/>
          </a:xfrm>
          <a:prstGeom prst="rect">
            <a:avLst/>
          </a:prstGeom>
        </p:spPr>
      </p:pic>
      <p:pic>
        <p:nvPicPr>
          <p:cNvPr id="47" name="图片 46"/>
          <p:cNvPicPr/>
          <p:nvPr/>
        </p:nvPicPr>
        <p:blipFill>
          <a:blip r:embed="rId3"/>
          <a:stretch/>
        </p:blipFill>
        <p:spPr>
          <a:xfrm>
            <a:off x="2350159" y="1517030"/>
            <a:ext cx="576302" cy="576302"/>
          </a:xfrm>
          <a:prstGeom prst="rect">
            <a:avLst/>
          </a:prstGeom>
        </p:spPr>
      </p:pic>
      <p:sp>
        <p:nvSpPr>
          <p:cNvPr id="42" name="文本框 41"/>
          <p:cNvSpPr txBox="1"/>
          <p:nvPr/>
        </p:nvSpPr>
        <p:spPr>
          <a:xfrm>
            <a:off x="1216133" y="5687576"/>
            <a:ext cx="468078"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ADM</a:t>
            </a:r>
            <a:endParaRPr lang="zh-CN" sz="1200" b="1">
              <a:latin typeface="微软雅黑"/>
              <a:ea typeface="微软雅黑"/>
              <a:sym typeface="微软雅黑"/>
            </a:endParaRPr>
          </a:p>
        </p:txBody>
      </p:sp>
      <p:sp>
        <p:nvSpPr>
          <p:cNvPr id="49" name="文本框 48"/>
          <p:cNvSpPr txBox="1"/>
          <p:nvPr/>
        </p:nvSpPr>
        <p:spPr>
          <a:xfrm>
            <a:off x="2385661" y="5709314"/>
            <a:ext cx="506550"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a:latin typeface="微软雅黑"/>
                <a:ea typeface="微软雅黑"/>
                <a:sym typeface="微软雅黑"/>
              </a:rPr>
              <a:t>DCN1</a:t>
            </a:r>
            <a:endParaRPr lang="zh-CN" sz="1200" b="1">
              <a:latin typeface="微软雅黑"/>
              <a:ea typeface="微软雅黑"/>
              <a:sym typeface="微软雅黑"/>
            </a:endParaRPr>
          </a:p>
        </p:txBody>
      </p:sp>
      <p:sp>
        <p:nvSpPr>
          <p:cNvPr id="50" name="文本框 49"/>
          <p:cNvSpPr txBox="1"/>
          <p:nvPr/>
        </p:nvSpPr>
        <p:spPr>
          <a:xfrm>
            <a:off x="3559774" y="5687576"/>
            <a:ext cx="506550"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a:latin typeface="微软雅黑"/>
                <a:ea typeface="微软雅黑"/>
                <a:sym typeface="微软雅黑"/>
              </a:rPr>
              <a:t>DCN2</a:t>
            </a:r>
            <a:endParaRPr lang="zh-CN" sz="1200" b="1">
              <a:latin typeface="微软雅黑"/>
              <a:ea typeface="微软雅黑"/>
              <a:sym typeface="微软雅黑"/>
            </a:endParaRPr>
          </a:p>
        </p:txBody>
      </p:sp>
      <p:sp>
        <p:nvSpPr>
          <p:cNvPr id="51" name="文本框 50"/>
          <p:cNvSpPr txBox="1"/>
          <p:nvPr/>
        </p:nvSpPr>
        <p:spPr>
          <a:xfrm>
            <a:off x="5203247" y="5706847"/>
            <a:ext cx="516168"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a:latin typeface="微软雅黑"/>
                <a:ea typeface="微软雅黑"/>
                <a:sym typeface="微软雅黑"/>
              </a:rPr>
              <a:t>DCNX</a:t>
            </a:r>
            <a:endParaRPr lang="zh-CN" sz="1200" b="1">
              <a:latin typeface="微软雅黑"/>
              <a:ea typeface="微软雅黑"/>
              <a:sym typeface="微软雅黑"/>
            </a:endParaRPr>
          </a:p>
        </p:txBody>
      </p:sp>
      <p:sp>
        <p:nvSpPr>
          <p:cNvPr id="43" name="箭头: 下 42"/>
          <p:cNvSpPr/>
          <p:nvPr/>
        </p:nvSpPr>
        <p:spPr>
          <a:xfrm>
            <a:off x="1851660" y="1996741"/>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3" name="箭头: 下 52"/>
          <p:cNvSpPr/>
          <p:nvPr/>
        </p:nvSpPr>
        <p:spPr>
          <a:xfrm>
            <a:off x="4689348" y="1997752"/>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5" name="箭头: 下 54"/>
          <p:cNvSpPr/>
          <p:nvPr/>
        </p:nvSpPr>
        <p:spPr>
          <a:xfrm>
            <a:off x="1851660" y="2695797"/>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6" name="箭头: 下 55"/>
          <p:cNvSpPr/>
          <p:nvPr/>
        </p:nvSpPr>
        <p:spPr>
          <a:xfrm>
            <a:off x="4681347" y="2693961"/>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7" name="箭头: 下 56"/>
          <p:cNvSpPr/>
          <p:nvPr/>
        </p:nvSpPr>
        <p:spPr>
          <a:xfrm>
            <a:off x="3273552" y="3397466"/>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8" name="箭头: 下 57"/>
          <p:cNvSpPr/>
          <p:nvPr/>
        </p:nvSpPr>
        <p:spPr>
          <a:xfrm>
            <a:off x="3271592" y="4086390"/>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pic>
        <p:nvPicPr>
          <p:cNvPr id="54" name="图片 53"/>
          <p:cNvPicPr/>
          <p:nvPr/>
        </p:nvPicPr>
        <p:blipFill>
          <a:blip r:embed="rId6"/>
          <a:stretch/>
        </p:blipFill>
        <p:spPr>
          <a:xfrm>
            <a:off x="4332462" y="5040504"/>
            <a:ext cx="620919" cy="309368"/>
          </a:xfrm>
          <a:prstGeom prst="rect">
            <a:avLst/>
          </a:prstGeom>
        </p:spPr>
      </p:pic>
      <p:sp>
        <p:nvSpPr>
          <p:cNvPr id="59" name="文本框 58"/>
          <p:cNvSpPr txBox="1"/>
          <p:nvPr/>
        </p:nvSpPr>
        <p:spPr>
          <a:xfrm>
            <a:off x="4320695" y="5348417"/>
            <a:ext cx="633188" cy="226024"/>
          </a:xfrm>
          <a:prstGeom prst="rect">
            <a:avLst/>
          </a:prstGeom>
          <a:solidFill>
            <a:schemeClr val="bg1">
              <a:lumMod val="75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Scale out</a:t>
            </a:r>
            <a:endParaRPr lang="zh-CN" sz="1000">
              <a:latin typeface="微软雅黑"/>
              <a:ea typeface="微软雅黑"/>
              <a:sym typeface="微软雅黑"/>
            </a:endParaRPr>
          </a:p>
        </p:txBody>
      </p:sp>
      <p:sp>
        <p:nvSpPr>
          <p:cNvPr id="2" name="文本框 1"/>
          <p:cNvSpPr txBox="1"/>
          <p:nvPr/>
        </p:nvSpPr>
        <p:spPr>
          <a:xfrm>
            <a:off x="6716268" y="2086812"/>
            <a:ext cx="5736336" cy="3088346"/>
          </a:xfrm>
          <a:prstGeom prst="rect">
            <a:avLst/>
          </a:prstGeom>
          <a:noFill/>
          <a:ln>
            <a:noFill/>
          </a:ln>
        </p:spPr>
        <p:txBody>
          <a:bodyPr vert="horz" wrap="square" lIns="35719" tIns="35719" rIns="35719" bIns="35719" numCol="1" spcCol="38100" anchor="ctr">
            <a:spAutoFit/>
          </a:bodyPr>
          <a:lstStyle/>
          <a:p>
            <a:pPr marL="228600" indent="-228600">
              <a:lnSpc>
                <a:spcPct val="200000"/>
              </a:lnSpc>
              <a:buFont typeface="Wingdings" charset="2"/>
              <a:buChar char="n"/>
            </a:pPr>
            <a:r>
              <a:rPr lang="en-US" sz="1400" dirty="0">
                <a:latin typeface="微软雅黑"/>
                <a:ea typeface="微软雅黑"/>
                <a:sym typeface="微软雅黑"/>
              </a:rPr>
              <a:t>DCN(Data Center Node) include  access ,logic, and storage layer </a:t>
            </a:r>
          </a:p>
          <a:p>
            <a:pPr marL="228600" indent="-228600">
              <a:lnSpc>
                <a:spcPct val="200000"/>
              </a:lnSpc>
              <a:buFont typeface="Wingdings" charset="2"/>
              <a:buChar char="n"/>
            </a:pPr>
            <a:r>
              <a:rPr lang="en-US" sz="1400" dirty="0">
                <a:latin typeface="微软雅黑"/>
                <a:ea typeface="微软雅黑"/>
                <a:sym typeface="微软雅黑"/>
              </a:rPr>
              <a:t>Every DCN in charge of  fixed number of users.</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Extend their business through DCN</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GNS control the route of DCN</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RMB deliver the message</a:t>
            </a:r>
            <a:r>
              <a:rPr lang="en-US" altLang="zh-CN" sz="1400" dirty="0">
                <a:latin typeface="微软雅黑"/>
                <a:ea typeface="微软雅黑"/>
                <a:sym typeface="微软雅黑"/>
              </a:rPr>
              <a:t>s</a:t>
            </a:r>
            <a:r>
              <a:rPr lang="en-US" sz="1400" dirty="0">
                <a:latin typeface="微软雅黑"/>
                <a:ea typeface="微软雅黑"/>
                <a:sym typeface="微软雅黑"/>
              </a:rPr>
              <a:t> between  all   DCNs</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ADM summarize the data and metadata</a:t>
            </a:r>
            <a:endParaRPr lang="zh-CN" sz="1400" dirty="0">
              <a:latin typeface="微软雅黑"/>
              <a:ea typeface="微软雅黑"/>
              <a:sym typeface="微软雅黑"/>
            </a:endParaRPr>
          </a:p>
        </p:txBody>
      </p:sp>
      <p:sp>
        <p:nvSpPr>
          <p:cNvPr id="44" name="Google Shape;41;p6"/>
          <p:cNvSpPr txBox="1">
            <a:spLocks noGrp="1"/>
          </p:cNvSpPr>
          <p:nvPr>
            <p:ph type="title"/>
          </p:nvPr>
        </p:nvSpPr>
        <p:spPr>
          <a:xfrm>
            <a:off x="479376" y="225500"/>
            <a:ext cx="11583890" cy="696513"/>
          </a:xfrm>
          <a:prstGeom prst="rect">
            <a:avLst/>
          </a:prstGeom>
        </p:spPr>
        <p:txBody>
          <a:bodyPr vert="horz" wrap="square" lIns="45713" tIns="45713" rIns="45713" bIns="45713" numCol="1" anchor="t" anchorCtr="0"/>
          <a:lstStyle/>
          <a:p>
            <a:r>
              <a:rPr lang="en-US" sz="2400">
                <a:solidFill>
                  <a:schemeClr val="tx1"/>
                </a:solidFill>
                <a:latin typeface="微软雅黑"/>
                <a:ea typeface="微软雅黑"/>
                <a:sym typeface="微软雅黑"/>
              </a:rPr>
              <a:t>The DCN Architecture of WeBank</a:t>
            </a:r>
            <a:endParaRPr sz="2400">
              <a:solidFill>
                <a:schemeClr val="tx1"/>
              </a:solidFill>
              <a:latin typeface="微软雅黑"/>
              <a:ea typeface="微软雅黑"/>
              <a:sym typeface="微软雅黑"/>
            </a:endParaRPr>
          </a:p>
        </p:txBody>
      </p:sp>
    </p:spTree>
    <p:extLst>
      <p:ext uri="{BB962C8B-B14F-4D97-AF65-F5344CB8AC3E}">
        <p14:creationId xmlns:p14="http://schemas.microsoft.com/office/powerpoint/2010/main" val="23747967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 name="矩形: 圆角 68"/>
          <p:cNvSpPr/>
          <p:nvPr/>
        </p:nvSpPr>
        <p:spPr>
          <a:xfrm>
            <a:off x="482650" y="5057619"/>
            <a:ext cx="5122623" cy="827924"/>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1" name="矩形: 圆角 40"/>
          <p:cNvSpPr/>
          <p:nvPr/>
        </p:nvSpPr>
        <p:spPr>
          <a:xfrm>
            <a:off x="482650" y="4186696"/>
            <a:ext cx="5122623" cy="789353"/>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67" name="矩形: 圆角 66"/>
          <p:cNvSpPr/>
          <p:nvPr/>
        </p:nvSpPr>
        <p:spPr>
          <a:xfrm>
            <a:off x="360482" y="2157984"/>
            <a:ext cx="1671618" cy="3867912"/>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62" name="矩形: 圆角 61"/>
          <p:cNvSpPr/>
          <p:nvPr/>
        </p:nvSpPr>
        <p:spPr>
          <a:xfrm>
            <a:off x="4230576" y="2145792"/>
            <a:ext cx="1517905" cy="3880104"/>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9" name="矩形: 圆角 48"/>
          <p:cNvSpPr/>
          <p:nvPr/>
        </p:nvSpPr>
        <p:spPr>
          <a:xfrm>
            <a:off x="2326442" y="2157984"/>
            <a:ext cx="1622458" cy="3867912"/>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2" name="矩形: 圆角 41"/>
          <p:cNvSpPr/>
          <p:nvPr/>
        </p:nvSpPr>
        <p:spPr>
          <a:xfrm>
            <a:off x="6471986" y="2157984"/>
            <a:ext cx="1656374" cy="3867912"/>
          </a:xfrm>
          <a:prstGeom prst="roundRect">
            <a:avLst/>
          </a:prstGeom>
          <a:solidFill>
            <a:schemeClr val="bg2">
              <a:lumMod val="90000"/>
            </a:schemeClr>
          </a:solid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36" name="矩形: 圆角 35"/>
          <p:cNvSpPr/>
          <p:nvPr/>
        </p:nvSpPr>
        <p:spPr>
          <a:xfrm>
            <a:off x="6556776" y="4204984"/>
            <a:ext cx="1525864" cy="789353"/>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dirty="0">
              <a:latin typeface="微软雅黑"/>
              <a:ea typeface="微软雅黑"/>
              <a:sym typeface="微软雅黑"/>
            </a:endParaRPr>
          </a:p>
        </p:txBody>
      </p:sp>
      <p:sp>
        <p:nvSpPr>
          <p:cNvPr id="37" name="矩形: 圆角 36"/>
          <p:cNvSpPr/>
          <p:nvPr/>
        </p:nvSpPr>
        <p:spPr>
          <a:xfrm>
            <a:off x="6666297" y="3000149"/>
            <a:ext cx="131836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38" name="矩形: 圆角 37"/>
          <p:cNvSpPr/>
          <p:nvPr/>
        </p:nvSpPr>
        <p:spPr>
          <a:xfrm>
            <a:off x="6658017" y="3557872"/>
            <a:ext cx="131836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sp>
        <p:nvSpPr>
          <p:cNvPr id="43" name="矩形: 圆角 42"/>
          <p:cNvSpPr/>
          <p:nvPr/>
        </p:nvSpPr>
        <p:spPr>
          <a:xfrm>
            <a:off x="6666297" y="2430836"/>
            <a:ext cx="131836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sp>
        <p:nvSpPr>
          <p:cNvPr id="44" name="矩形: 圆角 43"/>
          <p:cNvSpPr/>
          <p:nvPr/>
        </p:nvSpPr>
        <p:spPr>
          <a:xfrm>
            <a:off x="2448609" y="2993184"/>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45" name="矩形: 圆角 44"/>
          <p:cNvSpPr/>
          <p:nvPr/>
        </p:nvSpPr>
        <p:spPr>
          <a:xfrm>
            <a:off x="2448609" y="3567025"/>
            <a:ext cx="136313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sp>
        <p:nvSpPr>
          <p:cNvPr id="50" name="矩形: 圆角 49"/>
          <p:cNvSpPr/>
          <p:nvPr/>
        </p:nvSpPr>
        <p:spPr>
          <a:xfrm>
            <a:off x="2448610" y="2430836"/>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sp>
        <p:nvSpPr>
          <p:cNvPr id="59" name="矩形: 圆角 58"/>
          <p:cNvSpPr/>
          <p:nvPr/>
        </p:nvSpPr>
        <p:spPr>
          <a:xfrm>
            <a:off x="4381452" y="2980992"/>
            <a:ext cx="122382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60" name="矩形: 圆角 59"/>
          <p:cNvSpPr/>
          <p:nvPr/>
        </p:nvSpPr>
        <p:spPr>
          <a:xfrm>
            <a:off x="4381452" y="3554833"/>
            <a:ext cx="122382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sp>
        <p:nvSpPr>
          <p:cNvPr id="63" name="矩形: 圆角 62"/>
          <p:cNvSpPr/>
          <p:nvPr/>
        </p:nvSpPr>
        <p:spPr>
          <a:xfrm>
            <a:off x="4381453" y="2418644"/>
            <a:ext cx="122382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sp>
        <p:nvSpPr>
          <p:cNvPr id="64" name="矩形: 圆角 63"/>
          <p:cNvSpPr/>
          <p:nvPr/>
        </p:nvSpPr>
        <p:spPr>
          <a:xfrm>
            <a:off x="519225" y="2999280"/>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LB</a:t>
            </a:r>
            <a:endParaRPr lang="zh-CN" sz="1200">
              <a:solidFill>
                <a:schemeClr val="bg1"/>
              </a:solidFill>
              <a:latin typeface="微软雅黑"/>
              <a:ea typeface="微软雅黑"/>
              <a:sym typeface="微软雅黑"/>
            </a:endParaRPr>
          </a:p>
        </p:txBody>
      </p:sp>
      <p:sp>
        <p:nvSpPr>
          <p:cNvPr id="65" name="矩形: 圆角 64"/>
          <p:cNvSpPr/>
          <p:nvPr/>
        </p:nvSpPr>
        <p:spPr>
          <a:xfrm>
            <a:off x="519225" y="3573121"/>
            <a:ext cx="1363131"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Access</a:t>
            </a:r>
            <a:endParaRPr lang="zh-CN" sz="1200">
              <a:solidFill>
                <a:schemeClr val="bg1"/>
              </a:solidFill>
              <a:latin typeface="微软雅黑"/>
              <a:ea typeface="微软雅黑"/>
              <a:sym typeface="微软雅黑"/>
            </a:endParaRPr>
          </a:p>
        </p:txBody>
      </p:sp>
      <p:pic>
        <p:nvPicPr>
          <p:cNvPr id="66" name="图片 65"/>
          <p:cNvPicPr/>
          <p:nvPr/>
        </p:nvPicPr>
        <p:blipFill>
          <a:blip r:embed="rId3"/>
          <a:stretch/>
        </p:blipFill>
        <p:spPr>
          <a:xfrm>
            <a:off x="1058561" y="4374290"/>
            <a:ext cx="587059" cy="587059"/>
          </a:xfrm>
          <a:prstGeom prst="rect">
            <a:avLst/>
          </a:prstGeom>
        </p:spPr>
      </p:pic>
      <p:sp>
        <p:nvSpPr>
          <p:cNvPr id="68" name="矩形: 圆角 67"/>
          <p:cNvSpPr/>
          <p:nvPr/>
        </p:nvSpPr>
        <p:spPr>
          <a:xfrm>
            <a:off x="519226" y="2436932"/>
            <a:ext cx="1363130" cy="384048"/>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solidFill>
                  <a:schemeClr val="bg1"/>
                </a:solidFill>
                <a:latin typeface="微软雅黑"/>
                <a:ea typeface="微软雅黑"/>
                <a:sym typeface="微软雅黑"/>
              </a:rPr>
              <a:t>APP</a:t>
            </a:r>
            <a:endParaRPr lang="zh-CN" sz="1200">
              <a:solidFill>
                <a:schemeClr val="bg1"/>
              </a:solidFill>
              <a:latin typeface="微软雅黑"/>
              <a:ea typeface="微软雅黑"/>
              <a:sym typeface="微软雅黑"/>
            </a:endParaRPr>
          </a:p>
        </p:txBody>
      </p:sp>
      <p:pic>
        <p:nvPicPr>
          <p:cNvPr id="73" name="图片 72"/>
          <p:cNvPicPr/>
          <p:nvPr/>
        </p:nvPicPr>
        <p:blipFill>
          <a:blip r:embed="rId3"/>
          <a:stretch/>
        </p:blipFill>
        <p:spPr>
          <a:xfrm>
            <a:off x="2871184" y="4399210"/>
            <a:ext cx="587059" cy="587059"/>
          </a:xfrm>
          <a:prstGeom prst="rect">
            <a:avLst/>
          </a:prstGeom>
        </p:spPr>
      </p:pic>
      <p:pic>
        <p:nvPicPr>
          <p:cNvPr id="74" name="图片 73"/>
          <p:cNvPicPr/>
          <p:nvPr/>
        </p:nvPicPr>
        <p:blipFill>
          <a:blip r:embed="rId3"/>
          <a:stretch/>
        </p:blipFill>
        <p:spPr>
          <a:xfrm>
            <a:off x="4611489" y="4407626"/>
            <a:ext cx="587059" cy="587059"/>
          </a:xfrm>
          <a:prstGeom prst="rect">
            <a:avLst/>
          </a:prstGeom>
        </p:spPr>
      </p:pic>
      <p:pic>
        <p:nvPicPr>
          <p:cNvPr id="75" name="图片 74"/>
          <p:cNvPicPr/>
          <p:nvPr/>
        </p:nvPicPr>
        <p:blipFill>
          <a:blip r:embed="rId3"/>
          <a:stretch/>
        </p:blipFill>
        <p:spPr>
          <a:xfrm>
            <a:off x="1058561" y="5294294"/>
            <a:ext cx="587059" cy="587059"/>
          </a:xfrm>
          <a:prstGeom prst="rect">
            <a:avLst/>
          </a:prstGeom>
        </p:spPr>
      </p:pic>
      <p:pic>
        <p:nvPicPr>
          <p:cNvPr id="76" name="图片 75"/>
          <p:cNvPicPr/>
          <p:nvPr/>
        </p:nvPicPr>
        <p:blipFill>
          <a:blip r:embed="rId3"/>
          <a:stretch/>
        </p:blipFill>
        <p:spPr>
          <a:xfrm>
            <a:off x="2885486" y="5289444"/>
            <a:ext cx="587059" cy="587059"/>
          </a:xfrm>
          <a:prstGeom prst="rect">
            <a:avLst/>
          </a:prstGeom>
        </p:spPr>
      </p:pic>
      <p:pic>
        <p:nvPicPr>
          <p:cNvPr id="77" name="图片 76"/>
          <p:cNvPicPr/>
          <p:nvPr/>
        </p:nvPicPr>
        <p:blipFill>
          <a:blip r:embed="rId3"/>
          <a:stretch/>
        </p:blipFill>
        <p:spPr>
          <a:xfrm>
            <a:off x="4603399" y="5283571"/>
            <a:ext cx="587059" cy="587059"/>
          </a:xfrm>
          <a:prstGeom prst="rect">
            <a:avLst/>
          </a:prstGeom>
        </p:spPr>
      </p:pic>
      <p:pic>
        <p:nvPicPr>
          <p:cNvPr id="78" name="图片 77"/>
          <p:cNvPicPr/>
          <p:nvPr/>
        </p:nvPicPr>
        <p:blipFill>
          <a:blip r:embed="rId3"/>
          <a:stretch/>
        </p:blipFill>
        <p:spPr>
          <a:xfrm>
            <a:off x="6632232" y="4407221"/>
            <a:ext cx="587059" cy="587059"/>
          </a:xfrm>
          <a:prstGeom prst="rect">
            <a:avLst/>
          </a:prstGeom>
        </p:spPr>
      </p:pic>
      <p:pic>
        <p:nvPicPr>
          <p:cNvPr id="79" name="图片 78"/>
          <p:cNvPicPr/>
          <p:nvPr/>
        </p:nvPicPr>
        <p:blipFill>
          <a:blip r:embed="rId3"/>
          <a:stretch/>
        </p:blipFill>
        <p:spPr>
          <a:xfrm>
            <a:off x="7416566" y="4400523"/>
            <a:ext cx="587059" cy="587059"/>
          </a:xfrm>
          <a:prstGeom prst="rect">
            <a:avLst/>
          </a:prstGeom>
        </p:spPr>
      </p:pic>
      <p:sp>
        <p:nvSpPr>
          <p:cNvPr id="80" name="文本框 79"/>
          <p:cNvSpPr txBox="1"/>
          <p:nvPr/>
        </p:nvSpPr>
        <p:spPr>
          <a:xfrm>
            <a:off x="2884809" y="4220107"/>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81" name="文本框 80"/>
          <p:cNvSpPr txBox="1"/>
          <p:nvPr/>
        </p:nvSpPr>
        <p:spPr>
          <a:xfrm>
            <a:off x="1100352" y="4223156"/>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SLAVE1</a:t>
            </a:r>
            <a:endParaRPr lang="zh-CN" sz="900">
              <a:latin typeface="微软雅黑"/>
              <a:ea typeface="微软雅黑"/>
              <a:sym typeface="微软雅黑"/>
            </a:endParaRPr>
          </a:p>
        </p:txBody>
      </p:sp>
      <p:sp>
        <p:nvSpPr>
          <p:cNvPr id="82" name="文本框 81"/>
          <p:cNvSpPr txBox="1"/>
          <p:nvPr/>
        </p:nvSpPr>
        <p:spPr>
          <a:xfrm>
            <a:off x="4659759" y="4216594"/>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SLAVE2</a:t>
            </a:r>
            <a:endParaRPr lang="zh-CN" sz="900">
              <a:latin typeface="微软雅黑"/>
              <a:ea typeface="微软雅黑"/>
              <a:sym typeface="微软雅黑"/>
            </a:endParaRPr>
          </a:p>
        </p:txBody>
      </p:sp>
      <p:sp>
        <p:nvSpPr>
          <p:cNvPr id="83" name="文本框 82"/>
          <p:cNvSpPr txBox="1"/>
          <p:nvPr/>
        </p:nvSpPr>
        <p:spPr>
          <a:xfrm>
            <a:off x="1082786" y="5127690"/>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84" name="文本框 83"/>
          <p:cNvSpPr txBox="1"/>
          <p:nvPr/>
        </p:nvSpPr>
        <p:spPr>
          <a:xfrm>
            <a:off x="2952729" y="5141782"/>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SLAVE1</a:t>
            </a:r>
            <a:endParaRPr lang="zh-CN" sz="900">
              <a:latin typeface="微软雅黑"/>
              <a:ea typeface="微软雅黑"/>
              <a:sym typeface="微软雅黑"/>
            </a:endParaRPr>
          </a:p>
        </p:txBody>
      </p:sp>
      <p:sp>
        <p:nvSpPr>
          <p:cNvPr id="85" name="文本框 84"/>
          <p:cNvSpPr txBox="1"/>
          <p:nvPr/>
        </p:nvSpPr>
        <p:spPr>
          <a:xfrm>
            <a:off x="4715676" y="5137075"/>
            <a:ext cx="49052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SLAVE2</a:t>
            </a:r>
            <a:endParaRPr lang="zh-CN" sz="900">
              <a:latin typeface="微软雅黑"/>
              <a:ea typeface="微软雅黑"/>
              <a:sym typeface="微软雅黑"/>
            </a:endParaRPr>
          </a:p>
        </p:txBody>
      </p:sp>
      <p:cxnSp>
        <p:nvCxnSpPr>
          <p:cNvPr id="5" name="直接箭头连接符 4"/>
          <p:cNvCxnSpPr>
            <a:endCxn id="73" idx="1"/>
          </p:cNvCxnSpPr>
          <p:nvPr/>
        </p:nvCxnSpPr>
        <p:spPr>
          <a:xfrm>
            <a:off x="1645620" y="4692740"/>
            <a:ext cx="1225564" cy="0"/>
          </a:xfrm>
          <a:prstGeom prst="straightConnector1">
            <a:avLst/>
          </a:prstGeom>
          <a:noFill/>
          <a:ln w="28575" cap="flat">
            <a:solidFill>
              <a:srgbClr val="000000"/>
            </a:solidFill>
            <a:prstDash val="solid"/>
            <a:miter/>
            <a:headEnd type="triangle"/>
            <a:tailEnd type="triangle"/>
          </a:ln>
        </p:spPr>
      </p:cxnSp>
      <p:cxnSp>
        <p:nvCxnSpPr>
          <p:cNvPr id="11" name="直接箭头连接符 10"/>
          <p:cNvCxnSpPr>
            <a:endCxn id="74" idx="1"/>
          </p:cNvCxnSpPr>
          <p:nvPr/>
        </p:nvCxnSpPr>
        <p:spPr>
          <a:xfrm>
            <a:off x="3458243" y="4701155"/>
            <a:ext cx="1153247" cy="0"/>
          </a:xfrm>
          <a:prstGeom prst="straightConnector1">
            <a:avLst/>
          </a:prstGeom>
          <a:noFill/>
          <a:ln w="28575" cap="flat">
            <a:solidFill>
              <a:srgbClr val="000000"/>
            </a:solidFill>
            <a:prstDash val="solid"/>
            <a:miter/>
            <a:headEnd type="triangle"/>
            <a:tailEnd type="triangle"/>
          </a:ln>
        </p:spPr>
      </p:cxnSp>
      <p:cxnSp>
        <p:nvCxnSpPr>
          <p:cNvPr id="18" name="直接箭头连接符 17"/>
          <p:cNvCxnSpPr>
            <a:stCxn id="75" idx="3"/>
            <a:endCxn id="76" idx="1"/>
          </p:cNvCxnSpPr>
          <p:nvPr/>
        </p:nvCxnSpPr>
        <p:spPr>
          <a:xfrm flipV="1">
            <a:off x="1645620" y="5582974"/>
            <a:ext cx="1239866" cy="4850"/>
          </a:xfrm>
          <a:prstGeom prst="straightConnector1">
            <a:avLst/>
          </a:prstGeom>
          <a:noFill/>
          <a:ln w="28575" cap="flat">
            <a:solidFill>
              <a:srgbClr val="000000"/>
            </a:solidFill>
            <a:prstDash val="solid"/>
            <a:miter/>
            <a:headEnd type="triangle"/>
            <a:tailEnd type="triangle"/>
          </a:ln>
        </p:spPr>
      </p:cxnSp>
      <p:cxnSp>
        <p:nvCxnSpPr>
          <p:cNvPr id="92" name="连接符: 肘形 91"/>
          <p:cNvCxnSpPr>
            <a:stCxn id="75" idx="0"/>
            <a:endCxn id="77" idx="1"/>
          </p:cNvCxnSpPr>
          <p:nvPr/>
        </p:nvCxnSpPr>
        <p:spPr>
          <a:xfrm rot="16200000" flipH="1">
            <a:off x="2836341" y="3810043"/>
            <a:ext cx="282807" cy="3251308"/>
          </a:xfrm>
          <a:prstGeom prst="bentConnector4">
            <a:avLst>
              <a:gd name="adj1" fmla="val -40416"/>
              <a:gd name="adj2" fmla="val 83482"/>
            </a:avLst>
          </a:prstGeom>
          <a:noFill/>
          <a:ln w="28575" cap="flat">
            <a:solidFill>
              <a:srgbClr val="000000"/>
            </a:solidFill>
            <a:prstDash val="solid"/>
            <a:miter/>
            <a:headEnd type="triangle"/>
            <a:tailEnd type="triangle"/>
          </a:ln>
        </p:spPr>
      </p:cxnSp>
      <p:cxnSp>
        <p:nvCxnSpPr>
          <p:cNvPr id="98" name="直接箭头连接符 97"/>
          <p:cNvCxnSpPr>
            <a:stCxn id="74" idx="3"/>
            <a:endCxn id="78" idx="1"/>
          </p:cNvCxnSpPr>
          <p:nvPr/>
        </p:nvCxnSpPr>
        <p:spPr>
          <a:xfrm flipV="1">
            <a:off x="5198548" y="4700751"/>
            <a:ext cx="1433684" cy="405"/>
          </a:xfrm>
          <a:prstGeom prst="straightConnector1">
            <a:avLst/>
          </a:prstGeom>
          <a:noFill/>
          <a:ln w="28575" cap="flat">
            <a:solidFill>
              <a:srgbClr val="C00000"/>
            </a:solidFill>
            <a:prstDash val="dash"/>
            <a:miter/>
            <a:headEnd type="triangle"/>
            <a:tailEnd type="triangle"/>
          </a:ln>
        </p:spPr>
      </p:cxnSp>
      <p:sp>
        <p:nvSpPr>
          <p:cNvPr id="100" name="矩形: 圆角 99"/>
          <p:cNvSpPr/>
          <p:nvPr/>
        </p:nvSpPr>
        <p:spPr>
          <a:xfrm>
            <a:off x="6556776" y="5057619"/>
            <a:ext cx="1525864" cy="827925"/>
          </a:xfrm>
          <a:prstGeom prst="roundRect">
            <a:avLst/>
          </a:prstGeom>
          <a:solidFill>
            <a:schemeClr val="accent1">
              <a:lumMod val="40000"/>
              <a:lumOff val="60000"/>
            </a:schemeClr>
          </a:solidFill>
          <a:ln>
            <a:noFill/>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pic>
        <p:nvPicPr>
          <p:cNvPr id="101" name="图片 100"/>
          <p:cNvPicPr/>
          <p:nvPr/>
        </p:nvPicPr>
        <p:blipFill>
          <a:blip r:embed="rId3"/>
          <a:stretch/>
        </p:blipFill>
        <p:spPr>
          <a:xfrm>
            <a:off x="6632232" y="5277662"/>
            <a:ext cx="587059" cy="587059"/>
          </a:xfrm>
          <a:prstGeom prst="rect">
            <a:avLst/>
          </a:prstGeom>
        </p:spPr>
      </p:pic>
      <p:pic>
        <p:nvPicPr>
          <p:cNvPr id="102" name="图片 101"/>
          <p:cNvPicPr/>
          <p:nvPr/>
        </p:nvPicPr>
        <p:blipFill>
          <a:blip r:embed="rId3"/>
          <a:stretch/>
        </p:blipFill>
        <p:spPr>
          <a:xfrm>
            <a:off x="7416566" y="5261820"/>
            <a:ext cx="587059" cy="587059"/>
          </a:xfrm>
          <a:prstGeom prst="rect">
            <a:avLst/>
          </a:prstGeom>
        </p:spPr>
      </p:pic>
      <p:cxnSp>
        <p:nvCxnSpPr>
          <p:cNvPr id="103" name="直接箭头连接符 102"/>
          <p:cNvCxnSpPr>
            <a:stCxn id="77" idx="3"/>
            <a:endCxn id="101" idx="1"/>
          </p:cNvCxnSpPr>
          <p:nvPr/>
        </p:nvCxnSpPr>
        <p:spPr>
          <a:xfrm flipV="1">
            <a:off x="5190458" y="5571192"/>
            <a:ext cx="1441775" cy="5909"/>
          </a:xfrm>
          <a:prstGeom prst="straightConnector1">
            <a:avLst/>
          </a:prstGeom>
          <a:noFill/>
          <a:ln w="28575" cap="flat">
            <a:solidFill>
              <a:srgbClr val="C00000"/>
            </a:solidFill>
            <a:prstDash val="dash"/>
            <a:miter/>
            <a:headEnd type="triangle"/>
            <a:tailEnd type="triangle"/>
          </a:ln>
        </p:spPr>
      </p:cxnSp>
      <p:sp>
        <p:nvSpPr>
          <p:cNvPr id="106" name="文本框 105"/>
          <p:cNvSpPr txBox="1"/>
          <p:nvPr/>
        </p:nvSpPr>
        <p:spPr>
          <a:xfrm>
            <a:off x="6656457" y="4240599"/>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107" name="文本框 106"/>
          <p:cNvSpPr txBox="1"/>
          <p:nvPr/>
        </p:nvSpPr>
        <p:spPr>
          <a:xfrm>
            <a:off x="7509102" y="4236133"/>
            <a:ext cx="423194"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a:t>
            </a:r>
            <a:endParaRPr lang="zh-CN" sz="900">
              <a:latin typeface="微软雅黑"/>
              <a:ea typeface="微软雅黑"/>
              <a:sym typeface="微软雅黑"/>
            </a:endParaRPr>
          </a:p>
        </p:txBody>
      </p:sp>
      <p:sp>
        <p:nvSpPr>
          <p:cNvPr id="108" name="文本框 107"/>
          <p:cNvSpPr txBox="1"/>
          <p:nvPr/>
        </p:nvSpPr>
        <p:spPr>
          <a:xfrm>
            <a:off x="6652323" y="5113272"/>
            <a:ext cx="538610"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MASTER</a:t>
            </a:r>
            <a:endParaRPr lang="zh-CN" sz="900">
              <a:latin typeface="微软雅黑"/>
              <a:ea typeface="微软雅黑"/>
              <a:sym typeface="微软雅黑"/>
            </a:endParaRPr>
          </a:p>
        </p:txBody>
      </p:sp>
      <p:sp>
        <p:nvSpPr>
          <p:cNvPr id="109" name="文本框 108"/>
          <p:cNvSpPr txBox="1"/>
          <p:nvPr/>
        </p:nvSpPr>
        <p:spPr>
          <a:xfrm>
            <a:off x="7515088" y="5072937"/>
            <a:ext cx="423194" cy="210635"/>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900">
                <a:latin typeface="微软雅黑"/>
                <a:ea typeface="微软雅黑"/>
                <a:sym typeface="微软雅黑"/>
              </a:rPr>
              <a:t>SLAVE</a:t>
            </a:r>
            <a:endParaRPr lang="zh-CN" sz="900">
              <a:latin typeface="微软雅黑"/>
              <a:ea typeface="微软雅黑"/>
              <a:sym typeface="微软雅黑"/>
            </a:endParaRPr>
          </a:p>
        </p:txBody>
      </p:sp>
      <p:sp>
        <p:nvSpPr>
          <p:cNvPr id="111" name="文本框 110"/>
          <p:cNvSpPr txBox="1"/>
          <p:nvPr/>
        </p:nvSpPr>
        <p:spPr>
          <a:xfrm>
            <a:off x="5879791" y="4587739"/>
            <a:ext cx="431209"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async</a:t>
            </a:r>
            <a:endParaRPr lang="zh-CN" sz="1000" b="1">
              <a:latin typeface="微软雅黑"/>
              <a:ea typeface="微软雅黑"/>
              <a:sym typeface="微软雅黑"/>
            </a:endParaRPr>
          </a:p>
        </p:txBody>
      </p:sp>
      <p:sp>
        <p:nvSpPr>
          <p:cNvPr id="112" name="文本框 111"/>
          <p:cNvSpPr txBox="1"/>
          <p:nvPr/>
        </p:nvSpPr>
        <p:spPr>
          <a:xfrm>
            <a:off x="5897549" y="5433513"/>
            <a:ext cx="431209"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async</a:t>
            </a:r>
            <a:endParaRPr lang="zh-CN" sz="1000" b="1">
              <a:latin typeface="微软雅黑"/>
              <a:ea typeface="微软雅黑"/>
              <a:sym typeface="微软雅黑"/>
            </a:endParaRPr>
          </a:p>
        </p:txBody>
      </p:sp>
      <p:sp>
        <p:nvSpPr>
          <p:cNvPr id="113" name="箭头: 下 112"/>
          <p:cNvSpPr/>
          <p:nvPr/>
        </p:nvSpPr>
        <p:spPr>
          <a:xfrm>
            <a:off x="1096227" y="2738313"/>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14" name="文本框 113"/>
          <p:cNvSpPr txBox="1"/>
          <p:nvPr/>
        </p:nvSpPr>
        <p:spPr>
          <a:xfrm>
            <a:off x="2009698" y="4581960"/>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5" name="文本框 114"/>
          <p:cNvSpPr txBox="1"/>
          <p:nvPr/>
        </p:nvSpPr>
        <p:spPr>
          <a:xfrm>
            <a:off x="3884593" y="4576334"/>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6" name="文本框 115"/>
          <p:cNvSpPr txBox="1"/>
          <p:nvPr/>
        </p:nvSpPr>
        <p:spPr>
          <a:xfrm>
            <a:off x="3573433" y="5032596"/>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7" name="文本框 116"/>
          <p:cNvSpPr txBox="1"/>
          <p:nvPr/>
        </p:nvSpPr>
        <p:spPr>
          <a:xfrm>
            <a:off x="2054642" y="5458180"/>
            <a:ext cx="357470" cy="226024"/>
          </a:xfrm>
          <a:prstGeom prst="rect">
            <a:avLst/>
          </a:prstGeom>
          <a:solidFill>
            <a:schemeClr val="tx1">
              <a:lumMod val="50000"/>
              <a:lumOff val="50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b="1">
                <a:latin typeface="微软雅黑"/>
                <a:ea typeface="微软雅黑"/>
                <a:sym typeface="微软雅黑"/>
              </a:rPr>
              <a:t>sync</a:t>
            </a:r>
            <a:endParaRPr lang="zh-CN" sz="1000" b="1">
              <a:latin typeface="微软雅黑"/>
              <a:ea typeface="微软雅黑"/>
              <a:sym typeface="微软雅黑"/>
            </a:endParaRPr>
          </a:p>
        </p:txBody>
      </p:sp>
      <p:sp>
        <p:nvSpPr>
          <p:cNvPr id="118" name="文本框 117"/>
          <p:cNvSpPr txBox="1"/>
          <p:nvPr/>
        </p:nvSpPr>
        <p:spPr>
          <a:xfrm>
            <a:off x="687453" y="6091060"/>
            <a:ext cx="1219887"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Inner city IDC1</a:t>
            </a:r>
            <a:endParaRPr lang="zh-CN" sz="1200" b="1">
              <a:latin typeface="微软雅黑"/>
              <a:ea typeface="微软雅黑"/>
              <a:sym typeface="微软雅黑"/>
            </a:endParaRPr>
          </a:p>
        </p:txBody>
      </p:sp>
      <p:sp>
        <p:nvSpPr>
          <p:cNvPr id="119" name="文本框 118"/>
          <p:cNvSpPr txBox="1"/>
          <p:nvPr/>
        </p:nvSpPr>
        <p:spPr>
          <a:xfrm>
            <a:off x="2520232" y="6094908"/>
            <a:ext cx="1219887"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Inner city IDC2</a:t>
            </a:r>
            <a:endParaRPr lang="zh-CN" sz="1200" b="1">
              <a:latin typeface="微软雅黑"/>
              <a:ea typeface="微软雅黑"/>
              <a:sym typeface="微软雅黑"/>
            </a:endParaRPr>
          </a:p>
        </p:txBody>
      </p:sp>
      <p:sp>
        <p:nvSpPr>
          <p:cNvPr id="120" name="文本框 119"/>
          <p:cNvSpPr txBox="1"/>
          <p:nvPr/>
        </p:nvSpPr>
        <p:spPr>
          <a:xfrm>
            <a:off x="6782339" y="6093034"/>
            <a:ext cx="1035669"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Intercity IDC</a:t>
            </a:r>
            <a:endParaRPr lang="zh-CN" sz="1200" b="1">
              <a:latin typeface="微软雅黑"/>
              <a:ea typeface="微软雅黑"/>
              <a:sym typeface="微软雅黑"/>
            </a:endParaRPr>
          </a:p>
        </p:txBody>
      </p:sp>
      <p:sp>
        <p:nvSpPr>
          <p:cNvPr id="121" name="文本框 120"/>
          <p:cNvSpPr txBox="1"/>
          <p:nvPr/>
        </p:nvSpPr>
        <p:spPr>
          <a:xfrm>
            <a:off x="4298605" y="6079927"/>
            <a:ext cx="1219887"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Inner city IDC3</a:t>
            </a:r>
            <a:endParaRPr lang="zh-CN" sz="1200" b="1">
              <a:latin typeface="微软雅黑"/>
              <a:ea typeface="微软雅黑"/>
              <a:sym typeface="微软雅黑"/>
            </a:endParaRPr>
          </a:p>
        </p:txBody>
      </p:sp>
      <p:sp>
        <p:nvSpPr>
          <p:cNvPr id="122" name="文本框 121"/>
          <p:cNvSpPr txBox="1"/>
          <p:nvPr/>
        </p:nvSpPr>
        <p:spPr>
          <a:xfrm>
            <a:off x="329998" y="2185210"/>
            <a:ext cx="1858435" cy="256802"/>
          </a:xfrm>
          <a:prstGeom prst="rect">
            <a:avLst/>
          </a:prstGeom>
          <a:noFill/>
          <a:ln>
            <a:noFill/>
          </a:ln>
        </p:spPr>
        <p:txBody>
          <a:bodyPr vert="horz" wrap="square" lIns="35719" tIns="35719" rIns="35719" bIns="35719" numCol="1" spcCol="38100" anchor="ctr">
            <a:spAutoFit/>
          </a:bodyPr>
          <a:lstStyle/>
          <a:p>
            <a:pPr algn="ctr" defTabSz="410766">
              <a:spcBef>
                <a:spcPts val="0"/>
              </a:spcBef>
              <a:spcAft>
                <a:spcPts val="0"/>
              </a:spcAft>
            </a:pPr>
            <a:r>
              <a:rPr lang="en-US" sz="1200" b="1">
                <a:solidFill>
                  <a:schemeClr val="bg1"/>
                </a:solidFill>
                <a:latin typeface="微软雅黑"/>
                <a:ea typeface="微软雅黑"/>
                <a:sym typeface="微软雅黑"/>
              </a:rPr>
              <a:t>DCN Master</a:t>
            </a:r>
            <a:endParaRPr lang="zh-CN" sz="1200" b="1">
              <a:solidFill>
                <a:schemeClr val="bg1"/>
              </a:solidFill>
              <a:latin typeface="微软雅黑"/>
              <a:ea typeface="微软雅黑"/>
              <a:sym typeface="微软雅黑"/>
            </a:endParaRPr>
          </a:p>
        </p:txBody>
      </p:sp>
      <p:sp>
        <p:nvSpPr>
          <p:cNvPr id="123" name="文本框 122"/>
          <p:cNvSpPr txBox="1"/>
          <p:nvPr/>
        </p:nvSpPr>
        <p:spPr>
          <a:xfrm>
            <a:off x="2377507" y="2200831"/>
            <a:ext cx="1685821" cy="256802"/>
          </a:xfrm>
          <a:prstGeom prst="rect">
            <a:avLst/>
          </a:prstGeom>
          <a:noFill/>
          <a:ln>
            <a:noFill/>
          </a:ln>
        </p:spPr>
        <p:txBody>
          <a:bodyPr vert="horz" wrap="square" lIns="35719" tIns="35719" rIns="35719" bIns="35719" numCol="1" spcCol="38100" anchor="ctr">
            <a:spAutoFit/>
          </a:bodyPr>
          <a:lstStyle/>
          <a:p>
            <a:pPr algn="ctr" defTabSz="410766">
              <a:spcBef>
                <a:spcPts val="0"/>
              </a:spcBef>
              <a:spcAft>
                <a:spcPts val="0"/>
              </a:spcAft>
            </a:pPr>
            <a:r>
              <a:rPr lang="en-US" sz="1200" b="1">
                <a:solidFill>
                  <a:schemeClr val="bg1"/>
                </a:solidFill>
                <a:latin typeface="微软雅黑"/>
                <a:ea typeface="微软雅黑"/>
                <a:sym typeface="微软雅黑"/>
              </a:rPr>
              <a:t>DCN Master</a:t>
            </a:r>
            <a:endParaRPr lang="zh-CN" sz="1200" b="1">
              <a:solidFill>
                <a:schemeClr val="bg1"/>
              </a:solidFill>
              <a:latin typeface="微软雅黑"/>
              <a:ea typeface="微软雅黑"/>
              <a:sym typeface="微软雅黑"/>
            </a:endParaRPr>
          </a:p>
        </p:txBody>
      </p:sp>
      <p:sp>
        <p:nvSpPr>
          <p:cNvPr id="124" name="文本框 123"/>
          <p:cNvSpPr txBox="1"/>
          <p:nvPr/>
        </p:nvSpPr>
        <p:spPr>
          <a:xfrm>
            <a:off x="4220065" y="2180130"/>
            <a:ext cx="1643593" cy="256802"/>
          </a:xfrm>
          <a:prstGeom prst="rect">
            <a:avLst/>
          </a:prstGeom>
          <a:noFill/>
          <a:ln>
            <a:noFill/>
          </a:ln>
        </p:spPr>
        <p:txBody>
          <a:bodyPr vert="horz" wrap="square" lIns="35719" tIns="35719" rIns="35719" bIns="35719" numCol="1" spcCol="38100" anchor="ctr">
            <a:spAutoFit/>
          </a:bodyPr>
          <a:lstStyle/>
          <a:p>
            <a:pPr algn="ctr" defTabSz="410766">
              <a:spcBef>
                <a:spcPts val="0"/>
              </a:spcBef>
              <a:spcAft>
                <a:spcPts val="0"/>
              </a:spcAft>
            </a:pPr>
            <a:r>
              <a:rPr lang="en-US" sz="1200" b="1">
                <a:solidFill>
                  <a:schemeClr val="bg1"/>
                </a:solidFill>
                <a:latin typeface="微软雅黑"/>
                <a:ea typeface="微软雅黑"/>
                <a:sym typeface="微软雅黑"/>
              </a:rPr>
              <a:t>DCN Master</a:t>
            </a:r>
            <a:endParaRPr lang="zh-CN" sz="1200" b="1">
              <a:solidFill>
                <a:schemeClr val="bg1"/>
              </a:solidFill>
              <a:latin typeface="微软雅黑"/>
              <a:ea typeface="微软雅黑"/>
              <a:sym typeface="微软雅黑"/>
            </a:endParaRPr>
          </a:p>
        </p:txBody>
      </p:sp>
      <p:pic>
        <p:nvPicPr>
          <p:cNvPr id="125" name="图片 124"/>
          <p:cNvPicPr/>
          <p:nvPr/>
        </p:nvPicPr>
        <p:blipFill>
          <a:blip r:embed="rId4"/>
          <a:stretch/>
        </p:blipFill>
        <p:spPr>
          <a:xfrm>
            <a:off x="678857" y="1618061"/>
            <a:ext cx="318898" cy="318898"/>
          </a:xfrm>
          <a:prstGeom prst="rect">
            <a:avLst/>
          </a:prstGeom>
        </p:spPr>
      </p:pic>
      <p:pic>
        <p:nvPicPr>
          <p:cNvPr id="126" name="图片 125"/>
          <p:cNvPicPr/>
          <p:nvPr/>
        </p:nvPicPr>
        <p:blipFill>
          <a:blip r:embed="rId4"/>
          <a:stretch/>
        </p:blipFill>
        <p:spPr>
          <a:xfrm>
            <a:off x="1031068" y="1611537"/>
            <a:ext cx="318898" cy="318898"/>
          </a:xfrm>
          <a:prstGeom prst="rect">
            <a:avLst/>
          </a:prstGeom>
        </p:spPr>
      </p:pic>
      <p:pic>
        <p:nvPicPr>
          <p:cNvPr id="127" name="图片 126"/>
          <p:cNvPicPr/>
          <p:nvPr/>
        </p:nvPicPr>
        <p:blipFill>
          <a:blip r:embed="rId4"/>
          <a:stretch/>
        </p:blipFill>
        <p:spPr>
          <a:xfrm>
            <a:off x="1366236" y="1621432"/>
            <a:ext cx="318898" cy="318898"/>
          </a:xfrm>
          <a:prstGeom prst="rect">
            <a:avLst/>
          </a:prstGeom>
        </p:spPr>
      </p:pic>
      <p:sp>
        <p:nvSpPr>
          <p:cNvPr id="128" name="箭头: 下 127"/>
          <p:cNvSpPr/>
          <p:nvPr/>
        </p:nvSpPr>
        <p:spPr>
          <a:xfrm>
            <a:off x="1089933" y="1854068"/>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pic>
        <p:nvPicPr>
          <p:cNvPr id="130" name="图片 129"/>
          <p:cNvPicPr/>
          <p:nvPr/>
        </p:nvPicPr>
        <p:blipFill>
          <a:blip r:embed="rId4"/>
          <a:stretch/>
        </p:blipFill>
        <p:spPr>
          <a:xfrm>
            <a:off x="2651555" y="1617325"/>
            <a:ext cx="318898" cy="318898"/>
          </a:xfrm>
          <a:prstGeom prst="rect">
            <a:avLst/>
          </a:prstGeom>
        </p:spPr>
      </p:pic>
      <p:pic>
        <p:nvPicPr>
          <p:cNvPr id="131" name="图片 130"/>
          <p:cNvPicPr/>
          <p:nvPr/>
        </p:nvPicPr>
        <p:blipFill>
          <a:blip r:embed="rId4"/>
          <a:stretch/>
        </p:blipFill>
        <p:spPr>
          <a:xfrm>
            <a:off x="3003767" y="1610801"/>
            <a:ext cx="318898" cy="318898"/>
          </a:xfrm>
          <a:prstGeom prst="rect">
            <a:avLst/>
          </a:prstGeom>
        </p:spPr>
      </p:pic>
      <p:pic>
        <p:nvPicPr>
          <p:cNvPr id="132" name="图片 131"/>
          <p:cNvPicPr/>
          <p:nvPr/>
        </p:nvPicPr>
        <p:blipFill>
          <a:blip r:embed="rId4"/>
          <a:stretch/>
        </p:blipFill>
        <p:spPr>
          <a:xfrm>
            <a:off x="3338935" y="1620696"/>
            <a:ext cx="318898" cy="318898"/>
          </a:xfrm>
          <a:prstGeom prst="rect">
            <a:avLst/>
          </a:prstGeom>
        </p:spPr>
      </p:pic>
      <p:sp>
        <p:nvSpPr>
          <p:cNvPr id="133" name="箭头: 下 132"/>
          <p:cNvSpPr/>
          <p:nvPr/>
        </p:nvSpPr>
        <p:spPr>
          <a:xfrm>
            <a:off x="3062631" y="1853333"/>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pic>
        <p:nvPicPr>
          <p:cNvPr id="135" name="图片 134"/>
          <p:cNvPicPr/>
          <p:nvPr/>
        </p:nvPicPr>
        <p:blipFill>
          <a:blip r:embed="rId4"/>
          <a:stretch/>
        </p:blipFill>
        <p:spPr>
          <a:xfrm>
            <a:off x="4521022" y="1635295"/>
            <a:ext cx="318898" cy="318898"/>
          </a:xfrm>
          <a:prstGeom prst="rect">
            <a:avLst/>
          </a:prstGeom>
        </p:spPr>
      </p:pic>
      <p:pic>
        <p:nvPicPr>
          <p:cNvPr id="136" name="图片 135"/>
          <p:cNvPicPr/>
          <p:nvPr/>
        </p:nvPicPr>
        <p:blipFill>
          <a:blip r:embed="rId4"/>
          <a:stretch/>
        </p:blipFill>
        <p:spPr>
          <a:xfrm>
            <a:off x="4873233" y="1628771"/>
            <a:ext cx="318898" cy="318898"/>
          </a:xfrm>
          <a:prstGeom prst="rect">
            <a:avLst/>
          </a:prstGeom>
        </p:spPr>
      </p:pic>
      <p:pic>
        <p:nvPicPr>
          <p:cNvPr id="137" name="图片 136"/>
          <p:cNvPicPr/>
          <p:nvPr/>
        </p:nvPicPr>
        <p:blipFill>
          <a:blip r:embed="rId4"/>
          <a:stretch/>
        </p:blipFill>
        <p:spPr>
          <a:xfrm>
            <a:off x="5208401" y="1638666"/>
            <a:ext cx="318898" cy="318898"/>
          </a:xfrm>
          <a:prstGeom prst="rect">
            <a:avLst/>
          </a:prstGeom>
        </p:spPr>
      </p:pic>
      <p:sp>
        <p:nvSpPr>
          <p:cNvPr id="138" name="箭头: 下 137"/>
          <p:cNvSpPr/>
          <p:nvPr/>
        </p:nvSpPr>
        <p:spPr>
          <a:xfrm>
            <a:off x="4904666" y="1871302"/>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140" name="乘号 139"/>
          <p:cNvSpPr/>
          <p:nvPr/>
        </p:nvSpPr>
        <p:spPr>
          <a:xfrm>
            <a:off x="7129480" y="1648118"/>
            <a:ext cx="473085" cy="434821"/>
          </a:xfrm>
          <a:prstGeom prst="mathMultiply">
            <a:avLst/>
          </a:prstGeom>
          <a:solidFill>
            <a:srgbClr val="C00000"/>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141" name="箭头: 下 140"/>
          <p:cNvSpPr/>
          <p:nvPr/>
        </p:nvSpPr>
        <p:spPr>
          <a:xfrm>
            <a:off x="1099112" y="3308086"/>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2" name="箭头: 下 141"/>
          <p:cNvSpPr/>
          <p:nvPr/>
        </p:nvSpPr>
        <p:spPr>
          <a:xfrm>
            <a:off x="1089933" y="3892940"/>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3" name="箭头: 下 142"/>
          <p:cNvSpPr/>
          <p:nvPr/>
        </p:nvSpPr>
        <p:spPr>
          <a:xfrm>
            <a:off x="3043961" y="2732217"/>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4" name="箭头: 下 143"/>
          <p:cNvSpPr/>
          <p:nvPr/>
        </p:nvSpPr>
        <p:spPr>
          <a:xfrm>
            <a:off x="3037086" y="3316805"/>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5" name="箭头: 下 144"/>
          <p:cNvSpPr/>
          <p:nvPr/>
        </p:nvSpPr>
        <p:spPr>
          <a:xfrm>
            <a:off x="3045757" y="3866044"/>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6" name="箭头: 下 145"/>
          <p:cNvSpPr/>
          <p:nvPr/>
        </p:nvSpPr>
        <p:spPr>
          <a:xfrm>
            <a:off x="4911172" y="2732217"/>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7" name="箭头: 下 146"/>
          <p:cNvSpPr/>
          <p:nvPr/>
        </p:nvSpPr>
        <p:spPr>
          <a:xfrm>
            <a:off x="4911172" y="3299243"/>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8" name="箭头: 下 147"/>
          <p:cNvSpPr/>
          <p:nvPr/>
        </p:nvSpPr>
        <p:spPr>
          <a:xfrm>
            <a:off x="4905019" y="3875287"/>
            <a:ext cx="201168" cy="352779"/>
          </a:xfrm>
          <a:prstGeom prst="downArrow">
            <a:avLst/>
          </a:prstGeom>
          <a:solidFill>
            <a:schemeClr val="tx1"/>
          </a:solidFill>
          <a:ln>
            <a:noFill/>
          </a:ln>
        </p:spPr>
        <p:txBody>
          <a:bodyPr vert="horz" wrap="square" lIns="35719" tIns="35719" rIns="35719" bIns="35719" numCol="1" spcCol="38100" anchor="ctr">
            <a:spAutoFit/>
          </a:bodyPr>
          <a:lstStyle/>
          <a:p>
            <a:pPr algn="ctr" defTabSz="410766">
              <a:spcBef>
                <a:spcPts val="0"/>
              </a:spcBef>
              <a:spcAft>
                <a:spcPts val="0"/>
              </a:spcAft>
            </a:pPr>
            <a:endParaRPr lang="zh-CN" sz="1500">
              <a:solidFill>
                <a:schemeClr val="bg1"/>
              </a:solidFill>
              <a:latin typeface="微软雅黑"/>
              <a:ea typeface="微软雅黑"/>
              <a:sym typeface="微软雅黑"/>
            </a:endParaRPr>
          </a:p>
        </p:txBody>
      </p:sp>
      <p:sp>
        <p:nvSpPr>
          <p:cNvPr id="149" name="文本框 148"/>
          <p:cNvSpPr txBox="1"/>
          <p:nvPr/>
        </p:nvSpPr>
        <p:spPr>
          <a:xfrm>
            <a:off x="453417" y="4480808"/>
            <a:ext cx="676467" cy="318356"/>
          </a:xfrm>
          <a:prstGeom prst="rect">
            <a:avLst/>
          </a:prstGeom>
          <a:noFill/>
          <a:ln>
            <a:noFill/>
          </a:ln>
        </p:spPr>
        <p:txBody>
          <a:bodyPr vert="horz" wrap="non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TDSQL</a:t>
            </a:r>
          </a:p>
          <a:p>
            <a:pPr algn="ctr" defTabSz="410766">
              <a:spcBef>
                <a:spcPts val="0"/>
              </a:spcBef>
              <a:spcAft>
                <a:spcPts val="0"/>
              </a:spcAft>
            </a:pPr>
            <a:r>
              <a:rPr lang="en-US" sz="1200" b="1">
                <a:latin typeface="微软雅黑"/>
                <a:ea typeface="微软雅黑"/>
                <a:sym typeface="微软雅黑"/>
              </a:rPr>
              <a:t>SET1</a:t>
            </a:r>
            <a:endParaRPr lang="zh-CN" sz="1200" b="1">
              <a:latin typeface="微软雅黑"/>
              <a:ea typeface="微软雅黑"/>
              <a:sym typeface="微软雅黑"/>
            </a:endParaRPr>
          </a:p>
        </p:txBody>
      </p:sp>
      <p:sp>
        <p:nvSpPr>
          <p:cNvPr id="150" name="文本框 149"/>
          <p:cNvSpPr txBox="1"/>
          <p:nvPr/>
        </p:nvSpPr>
        <p:spPr>
          <a:xfrm>
            <a:off x="472560" y="5396294"/>
            <a:ext cx="676467" cy="318356"/>
          </a:xfrm>
          <a:prstGeom prst="rect">
            <a:avLst/>
          </a:prstGeom>
          <a:noFill/>
          <a:ln>
            <a:noFill/>
          </a:ln>
        </p:spPr>
        <p:txBody>
          <a:bodyPr vert="horz" wrap="non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TDSQL</a:t>
            </a:r>
          </a:p>
          <a:p>
            <a:pPr algn="ctr" defTabSz="410766">
              <a:spcBef>
                <a:spcPts val="0"/>
              </a:spcBef>
              <a:spcAft>
                <a:spcPts val="0"/>
              </a:spcAft>
            </a:pPr>
            <a:r>
              <a:rPr lang="en-US" sz="1200" b="1">
                <a:latin typeface="微软雅黑"/>
                <a:ea typeface="微软雅黑"/>
                <a:sym typeface="微软雅黑"/>
              </a:rPr>
              <a:t>SET2</a:t>
            </a:r>
            <a:endParaRPr lang="zh-CN" sz="1200" b="1">
              <a:latin typeface="微软雅黑"/>
              <a:ea typeface="微软雅黑"/>
              <a:sym typeface="微软雅黑"/>
            </a:endParaRPr>
          </a:p>
        </p:txBody>
      </p:sp>
      <p:sp>
        <p:nvSpPr>
          <p:cNvPr id="90" name="文本框 89"/>
          <p:cNvSpPr txBox="1"/>
          <p:nvPr/>
        </p:nvSpPr>
        <p:spPr>
          <a:xfrm>
            <a:off x="8147393" y="2968928"/>
            <a:ext cx="4350903" cy="1580241"/>
          </a:xfrm>
          <a:prstGeom prst="rect">
            <a:avLst/>
          </a:prstGeom>
          <a:noFill/>
          <a:ln>
            <a:noFill/>
          </a:ln>
        </p:spPr>
        <p:txBody>
          <a:bodyPr vert="horz" wrap="square" lIns="35719" tIns="35719" rIns="35719" bIns="35719" numCol="1" spcCol="38100" anchor="ctr">
            <a:spAutoFit/>
          </a:bodyPr>
          <a:lstStyle/>
          <a:p>
            <a:pPr marL="342900" indent="-342900" defTabSz="410766">
              <a:lnSpc>
                <a:spcPct val="200000"/>
              </a:lnSpc>
              <a:spcBef>
                <a:spcPts val="0"/>
              </a:spcBef>
              <a:spcAft>
                <a:spcPts val="0"/>
              </a:spcAft>
              <a:buFont typeface="Wingdings" panose="05000000000000000000" pitchFamily="2" charset="2"/>
              <a:buChar char="ü"/>
            </a:pPr>
            <a:r>
              <a:rPr lang="en-US" altLang="zh-CN" sz="1400" dirty="0">
                <a:latin typeface="微软雅黑"/>
                <a:ea typeface="微软雅黑"/>
                <a:sym typeface="微软雅黑"/>
              </a:rPr>
              <a:t>1 Master 3 Slaves </a:t>
            </a:r>
          </a:p>
          <a:p>
            <a:pPr marL="342900" indent="-342900" defTabSz="410766">
              <a:lnSpc>
                <a:spcPct val="200000"/>
              </a:lnSpc>
              <a:spcBef>
                <a:spcPts val="0"/>
              </a:spcBef>
              <a:spcAft>
                <a:spcPts val="0"/>
              </a:spcAft>
              <a:buFont typeface="Wingdings" panose="05000000000000000000" pitchFamily="2" charset="2"/>
              <a:buChar char="ü"/>
            </a:pPr>
            <a:r>
              <a:rPr lang="en-US" sz="1400" dirty="0">
                <a:latin typeface="微软雅黑"/>
                <a:ea typeface="微软雅黑"/>
                <a:sym typeface="微软雅黑"/>
              </a:rPr>
              <a:t>Sync to 2 slaves  and </a:t>
            </a:r>
            <a:r>
              <a:rPr lang="en-US" sz="1400" dirty="0" err="1">
                <a:latin typeface="微软雅黑"/>
                <a:ea typeface="微软雅黑"/>
                <a:sym typeface="微软雅黑"/>
              </a:rPr>
              <a:t>async</a:t>
            </a:r>
            <a:r>
              <a:rPr lang="en-US" sz="1400" dirty="0">
                <a:latin typeface="微软雅黑"/>
                <a:ea typeface="微软雅黑"/>
                <a:sym typeface="微软雅黑"/>
              </a:rPr>
              <a:t> to 1 slave</a:t>
            </a:r>
          </a:p>
          <a:p>
            <a:pPr marL="342900" indent="-342900" defTabSz="410766">
              <a:lnSpc>
                <a:spcPct val="150000"/>
              </a:lnSpc>
              <a:spcBef>
                <a:spcPts val="0"/>
              </a:spcBef>
              <a:spcAft>
                <a:spcPts val="0"/>
              </a:spcAft>
              <a:buFont typeface="Wingdings" panose="05000000000000000000" pitchFamily="2" charset="2"/>
              <a:buChar char="ü"/>
            </a:pPr>
            <a:r>
              <a:rPr lang="en-US" sz="1400" dirty="0">
                <a:latin typeface="微软雅黑"/>
                <a:ea typeface="微软雅黑"/>
                <a:sym typeface="微软雅黑"/>
              </a:rPr>
              <a:t>inner city IDC ,RPO=0,RTO in several seconds</a:t>
            </a:r>
          </a:p>
          <a:p>
            <a:pPr marL="342900" indent="-342900" defTabSz="410766">
              <a:lnSpc>
                <a:spcPct val="150000"/>
              </a:lnSpc>
              <a:spcBef>
                <a:spcPts val="0"/>
              </a:spcBef>
              <a:spcAft>
                <a:spcPts val="0"/>
              </a:spcAft>
              <a:buFont typeface="Wingdings" panose="05000000000000000000" pitchFamily="2" charset="2"/>
              <a:buChar char="ü"/>
            </a:pPr>
            <a:r>
              <a:rPr lang="en-US" sz="1400" dirty="0">
                <a:latin typeface="微软雅黑"/>
                <a:ea typeface="微软雅黑"/>
                <a:sym typeface="微软雅黑"/>
              </a:rPr>
              <a:t>More than 99.99% availability </a:t>
            </a:r>
          </a:p>
        </p:txBody>
      </p:sp>
      <p:sp>
        <p:nvSpPr>
          <p:cNvPr id="91" name="Google Shape;41;p6"/>
          <p:cNvSpPr txBox="1">
            <a:spLocks noGrp="1"/>
          </p:cNvSpPr>
          <p:nvPr>
            <p:ph type="title"/>
          </p:nvPr>
        </p:nvSpPr>
        <p:spPr>
          <a:xfrm>
            <a:off x="608110" y="681750"/>
            <a:ext cx="5174142" cy="696513"/>
          </a:xfrm>
          <a:prstGeom prst="rect">
            <a:avLst/>
          </a:prstGeom>
        </p:spPr>
        <p:txBody>
          <a:bodyPr vert="horz" wrap="square" lIns="45713" tIns="45713" rIns="45713" bIns="45713" numCol="1" anchor="t" anchorCtr="0">
            <a:normAutofit fontScale="90000"/>
          </a:bodyPr>
          <a:lstStyle/>
          <a:p>
            <a:r>
              <a:rPr lang="en-US">
                <a:solidFill>
                  <a:schemeClr val="tx1"/>
                </a:solidFill>
                <a:latin typeface="微软雅黑"/>
                <a:ea typeface="微软雅黑"/>
                <a:sym typeface="微软雅黑"/>
              </a:rPr>
              <a:t>The Architecture2</a:t>
            </a:r>
            <a:br>
              <a:rPr lang="en-US">
                <a:solidFill>
                  <a:schemeClr val="tx1"/>
                </a:solidFill>
                <a:latin typeface="微软雅黑"/>
                <a:ea typeface="微软雅黑"/>
                <a:sym typeface="微软雅黑"/>
              </a:rPr>
            </a:br>
            <a:endParaRPr>
              <a:solidFill>
                <a:schemeClr val="tx1"/>
              </a:solidFill>
              <a:latin typeface="微软雅黑"/>
              <a:ea typeface="微软雅黑"/>
              <a:sym typeface="微软雅黑"/>
            </a:endParaRPr>
          </a:p>
        </p:txBody>
      </p:sp>
    </p:spTree>
    <p:extLst>
      <p:ext uri="{BB962C8B-B14F-4D97-AF65-F5344CB8AC3E}">
        <p14:creationId xmlns:p14="http://schemas.microsoft.com/office/powerpoint/2010/main" val="3741207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17514" y="-99392"/>
            <a:ext cx="3332905" cy="568886"/>
          </a:xfrm>
        </p:spPr>
        <p:txBody>
          <a:bodyPr/>
          <a:lstStyle/>
          <a:p>
            <a:r>
              <a:rPr lang="en-US" dirty="0">
                <a:sym typeface="微软雅黑"/>
              </a:rPr>
              <a:t>Digital Guangdong</a:t>
            </a:r>
            <a:endParaRPr lang="zh-CN" dirty="0">
              <a:sym typeface="微软雅黑"/>
            </a:endParaRPr>
          </a:p>
        </p:txBody>
      </p:sp>
      <p:sp>
        <p:nvSpPr>
          <p:cNvPr id="3" name="流程图: 磁盘 4"/>
          <p:cNvSpPr/>
          <p:nvPr/>
        </p:nvSpPr>
        <p:spPr>
          <a:xfrm>
            <a:off x="1107870" y="3295628"/>
            <a:ext cx="349250" cy="22860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4" name="流程图: 磁盘 5"/>
          <p:cNvSpPr/>
          <p:nvPr/>
        </p:nvSpPr>
        <p:spPr>
          <a:xfrm>
            <a:off x="1107870" y="3257528"/>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5" name="流程图: 磁盘 13"/>
          <p:cNvSpPr/>
          <p:nvPr/>
        </p:nvSpPr>
        <p:spPr>
          <a:xfrm>
            <a:off x="1107870" y="3163866"/>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6" name="流程图: 磁盘 14"/>
          <p:cNvSpPr/>
          <p:nvPr/>
        </p:nvSpPr>
        <p:spPr>
          <a:xfrm>
            <a:off x="1107870" y="4022703"/>
            <a:ext cx="349250" cy="22860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7" name="流程图: 磁盘 15"/>
          <p:cNvSpPr/>
          <p:nvPr/>
        </p:nvSpPr>
        <p:spPr>
          <a:xfrm>
            <a:off x="1107870" y="3984603"/>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8" name="流程图: 磁盘 16"/>
          <p:cNvSpPr/>
          <p:nvPr/>
        </p:nvSpPr>
        <p:spPr>
          <a:xfrm>
            <a:off x="1107870" y="3892528"/>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9" name="流程图: 磁盘 17"/>
          <p:cNvSpPr/>
          <p:nvPr/>
        </p:nvSpPr>
        <p:spPr>
          <a:xfrm>
            <a:off x="1107870" y="4767241"/>
            <a:ext cx="349250" cy="22860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10" name="流程图: 磁盘 18"/>
          <p:cNvSpPr/>
          <p:nvPr/>
        </p:nvSpPr>
        <p:spPr>
          <a:xfrm>
            <a:off x="1107870" y="4729141"/>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11" name="流程图: 磁盘 19"/>
          <p:cNvSpPr/>
          <p:nvPr/>
        </p:nvSpPr>
        <p:spPr>
          <a:xfrm>
            <a:off x="1107870" y="4635478"/>
            <a:ext cx="349250" cy="158750"/>
          </a:xfrm>
          <a:prstGeom prst="flowChartMagneticDisk">
            <a:avLst/>
          </a:prstGeom>
          <a:solidFill>
            <a:schemeClr val="accent1"/>
          </a:solidFill>
          <a:ln w="9525">
            <a:solidFill>
              <a:schemeClr val="tx1"/>
            </a:solidFill>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12" name="右箭头 11"/>
          <p:cNvSpPr/>
          <p:nvPr/>
        </p:nvSpPr>
        <p:spPr>
          <a:xfrm>
            <a:off x="1754300" y="3852843"/>
            <a:ext cx="890905" cy="427036"/>
          </a:xfrm>
          <a:prstGeom prst="rightArrow">
            <a:avLst/>
          </a:prstGeom>
          <a:solidFill>
            <a:schemeClr val="accent1"/>
          </a:solidFill>
          <a:ln w="9525" cap="flat" cmpd="sng">
            <a:solidFill>
              <a:schemeClr val="tx1"/>
            </a:solidFill>
            <a:prstDash val="solid"/>
            <a:round/>
            <a:headEnd type="none" w="med" len="med"/>
            <a:tailEnd type="none" w="med" len="med"/>
          </a:ln>
        </p:spPr>
        <p:txBody>
          <a:bodyPr/>
          <a:lstStyle/>
          <a:p>
            <a:pPr>
              <a:buFont typeface="Arial" charset="0"/>
              <a:buNone/>
            </a:pPr>
            <a:r>
              <a:rPr lang="en-US" sz="1100">
                <a:solidFill>
                  <a:schemeClr val="bg1"/>
                </a:solidFill>
                <a:latin typeface="微软雅黑"/>
                <a:ea typeface="微软雅黑"/>
                <a:sym typeface="微软雅黑"/>
              </a:rPr>
              <a:t>      ETL</a:t>
            </a:r>
            <a:endParaRPr lang="zh-CN" sz="1100">
              <a:solidFill>
                <a:schemeClr val="bg1"/>
              </a:solidFill>
              <a:latin typeface="微软雅黑"/>
              <a:ea typeface="微软雅黑"/>
              <a:sym typeface="微软雅黑"/>
            </a:endParaRPr>
          </a:p>
        </p:txBody>
      </p:sp>
      <p:sp>
        <p:nvSpPr>
          <p:cNvPr id="13" name="文本框 15"/>
          <p:cNvSpPr txBox="1"/>
          <p:nvPr/>
        </p:nvSpPr>
        <p:spPr>
          <a:xfrm>
            <a:off x="811009" y="5060885"/>
            <a:ext cx="942975" cy="600164"/>
          </a:xfrm>
          <a:prstGeom prst="rect">
            <a:avLst/>
          </a:prstGeom>
          <a:noFill/>
        </p:spPr>
        <p:txBody>
          <a:bodyPr anchor="ctr">
            <a:spAutoFit/>
          </a:bodyPr>
          <a:lstStyle/>
          <a:p>
            <a:pPr algn="ctr"/>
            <a:r>
              <a:rPr lang="en-US" sz="1100">
                <a:latin typeface="微软雅黑"/>
                <a:ea typeface="微软雅黑"/>
                <a:sym typeface="微软雅黑"/>
              </a:rPr>
              <a:t>Multi source data)</a:t>
            </a:r>
            <a:endParaRPr lang="zh-CN" sz="1100">
              <a:latin typeface="微软雅黑"/>
              <a:ea typeface="微软雅黑"/>
              <a:sym typeface="微软雅黑"/>
            </a:endParaRPr>
          </a:p>
        </p:txBody>
      </p:sp>
      <p:cxnSp>
        <p:nvCxnSpPr>
          <p:cNvPr id="14" name="直接箭头连接符 23"/>
          <p:cNvCxnSpPr>
            <a:stCxn id="3" idx="4"/>
            <a:endCxn id="12" idx="1"/>
          </p:cNvCxnSpPr>
          <p:nvPr/>
        </p:nvCxnSpPr>
        <p:spPr>
          <a:xfrm>
            <a:off x="1457120" y="3409928"/>
            <a:ext cx="297180" cy="656433"/>
          </a:xfrm>
          <a:prstGeom prst="straightConnector1">
            <a:avLst/>
          </a:prstGeom>
          <a:noFill/>
          <a:ln w="9525">
            <a:solidFill>
              <a:schemeClr val="tx1"/>
            </a:solidFill>
            <a:round/>
            <a:tailEnd type="triangle" w="med" len="med"/>
          </a:ln>
        </p:spPr>
      </p:cxnSp>
      <p:cxnSp>
        <p:nvCxnSpPr>
          <p:cNvPr id="15" name="直接箭头连接符 25"/>
          <p:cNvCxnSpPr>
            <a:stCxn id="7" idx="4"/>
            <a:endCxn id="12" idx="1"/>
          </p:cNvCxnSpPr>
          <p:nvPr/>
        </p:nvCxnSpPr>
        <p:spPr>
          <a:xfrm>
            <a:off x="1457120" y="4063978"/>
            <a:ext cx="297180" cy="2383"/>
          </a:xfrm>
          <a:prstGeom prst="straightConnector1">
            <a:avLst/>
          </a:prstGeom>
          <a:noFill/>
          <a:ln w="9525">
            <a:solidFill>
              <a:schemeClr val="tx1"/>
            </a:solidFill>
            <a:round/>
            <a:tailEnd type="triangle" w="med" len="med"/>
          </a:ln>
        </p:spPr>
      </p:cxnSp>
      <p:cxnSp>
        <p:nvCxnSpPr>
          <p:cNvPr id="16" name="直接箭头连接符 27"/>
          <p:cNvCxnSpPr>
            <a:stCxn id="9" idx="4"/>
            <a:endCxn id="12" idx="1"/>
          </p:cNvCxnSpPr>
          <p:nvPr/>
        </p:nvCxnSpPr>
        <p:spPr>
          <a:xfrm flipV="1">
            <a:off x="1457120" y="4066361"/>
            <a:ext cx="297180" cy="815180"/>
          </a:xfrm>
          <a:prstGeom prst="straightConnector1">
            <a:avLst/>
          </a:prstGeom>
          <a:noFill/>
          <a:ln w="9525">
            <a:solidFill>
              <a:schemeClr val="tx1"/>
            </a:solidFill>
            <a:round/>
            <a:tailEnd type="triangle" w="med" len="med"/>
          </a:ln>
        </p:spPr>
      </p:cxnSp>
      <p:sp>
        <p:nvSpPr>
          <p:cNvPr id="17" name="圆角矩形 16"/>
          <p:cNvSpPr/>
          <p:nvPr/>
        </p:nvSpPr>
        <p:spPr>
          <a:xfrm>
            <a:off x="2743246" y="3276579"/>
            <a:ext cx="1855788" cy="1490661"/>
          </a:xfrm>
          <a:prstGeom prst="roundRect">
            <a:avLst/>
          </a:prstGeom>
          <a:solidFill>
            <a:schemeClr val="accent1">
              <a:lumMod val="60000"/>
              <a:lumOff val="40000"/>
            </a:schemeClr>
          </a:solidFill>
          <a:ln w="9525" cap="flat" cmpd="sng">
            <a:solidFill>
              <a:schemeClr val="tx1"/>
            </a:solidFill>
            <a:prstDash val="solid"/>
            <a:round/>
            <a:headEnd type="none" w="med" len="med"/>
            <a:tailEnd type="none" w="med" len="med"/>
          </a:ln>
        </p:spPr>
        <p:txBody>
          <a:bodyPr/>
          <a:lstStyle/>
          <a:p>
            <a:pPr>
              <a:buFont typeface="Arial" charset="0"/>
              <a:buNone/>
            </a:pPr>
            <a:endParaRPr lang="zh-CN">
              <a:latin typeface="微软雅黑"/>
              <a:ea typeface="微软雅黑"/>
              <a:sym typeface="微软雅黑"/>
            </a:endParaRPr>
          </a:p>
        </p:txBody>
      </p:sp>
      <p:sp>
        <p:nvSpPr>
          <p:cNvPr id="18" name="圆角矩形 17"/>
          <p:cNvSpPr/>
          <p:nvPr/>
        </p:nvSpPr>
        <p:spPr>
          <a:xfrm>
            <a:off x="5392454" y="3276579"/>
            <a:ext cx="1500188" cy="1517649"/>
          </a:xfrm>
          <a:prstGeom prst="roundRect">
            <a:avLst/>
          </a:prstGeom>
          <a:solidFill>
            <a:schemeClr val="accent1">
              <a:lumMod val="60000"/>
              <a:lumOff val="40000"/>
            </a:schemeClr>
          </a:solidFill>
          <a:ln w="9525" cap="flat" cmpd="sng">
            <a:solidFill>
              <a:schemeClr val="tx1"/>
            </a:solidFill>
            <a:prstDash val="solid"/>
            <a:round/>
            <a:headEnd type="none" w="med" len="med"/>
            <a:tailEnd type="none" w="med" len="med"/>
          </a:ln>
        </p:spPr>
        <p:txBody>
          <a:bodyPr/>
          <a:lstStyle/>
          <a:p>
            <a:pPr>
              <a:buFont typeface="Arial" charset="0"/>
              <a:buNone/>
            </a:pPr>
            <a:endParaRPr lang="zh-CN">
              <a:latin typeface="微软雅黑"/>
              <a:ea typeface="微软雅黑"/>
              <a:sym typeface="微软雅黑"/>
            </a:endParaRPr>
          </a:p>
        </p:txBody>
      </p:sp>
      <p:sp>
        <p:nvSpPr>
          <p:cNvPr id="19" name="圆角矩形 18"/>
          <p:cNvSpPr/>
          <p:nvPr/>
        </p:nvSpPr>
        <p:spPr>
          <a:xfrm>
            <a:off x="3093833" y="5199042"/>
            <a:ext cx="3168650" cy="998537"/>
          </a:xfrm>
          <a:prstGeom prst="roundRect">
            <a:avLst/>
          </a:prstGeom>
          <a:solidFill>
            <a:schemeClr val="accent1">
              <a:lumMod val="60000"/>
              <a:lumOff val="40000"/>
            </a:schemeClr>
          </a:solidFill>
          <a:ln w="9525" cap="flat" cmpd="sng">
            <a:solidFill>
              <a:schemeClr val="tx1"/>
            </a:solidFill>
            <a:prstDash val="solid"/>
            <a:round/>
            <a:headEnd type="none" w="med" len="med"/>
            <a:tailEnd type="none" w="med" len="med"/>
          </a:ln>
        </p:spPr>
        <p:txBody>
          <a:bodyPr/>
          <a:lstStyle/>
          <a:p>
            <a:pPr>
              <a:buFont typeface="Arial" charset="0"/>
              <a:buNone/>
            </a:pPr>
            <a:endParaRPr lang="zh-CN">
              <a:latin typeface="微软雅黑"/>
              <a:ea typeface="微软雅黑"/>
              <a:sym typeface="微软雅黑"/>
            </a:endParaRPr>
          </a:p>
        </p:txBody>
      </p:sp>
      <p:sp>
        <p:nvSpPr>
          <p:cNvPr id="20" name="矩形 72"/>
          <p:cNvSpPr/>
          <p:nvPr/>
        </p:nvSpPr>
        <p:spPr>
          <a:xfrm>
            <a:off x="2452484" y="2914628"/>
            <a:ext cx="4592637" cy="3352800"/>
          </a:xfrm>
          <a:prstGeom prst="rect">
            <a:avLst/>
          </a:prstGeom>
          <a:noFill/>
          <a:ln w="19050">
            <a:solidFill>
              <a:srgbClr val="0070C0"/>
            </a:solidFill>
            <a:prstDash val="lgDash"/>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cxnSp>
        <p:nvCxnSpPr>
          <p:cNvPr id="21" name="直接连接符 74"/>
          <p:cNvCxnSpPr/>
          <p:nvPr/>
        </p:nvCxnSpPr>
        <p:spPr>
          <a:xfrm flipV="1">
            <a:off x="2574720" y="4887892"/>
            <a:ext cx="4294188" cy="52387"/>
          </a:xfrm>
          <a:prstGeom prst="line">
            <a:avLst/>
          </a:prstGeom>
          <a:noFill/>
          <a:ln w="12700">
            <a:solidFill>
              <a:srgbClr val="0070C0"/>
            </a:solidFill>
            <a:prstDash val="lgDash"/>
            <a:round/>
          </a:ln>
        </p:spPr>
      </p:cxnSp>
      <p:sp>
        <p:nvSpPr>
          <p:cNvPr id="22" name="文本框 55"/>
          <p:cNvSpPr txBox="1"/>
          <p:nvPr/>
        </p:nvSpPr>
        <p:spPr>
          <a:xfrm>
            <a:off x="2414383" y="4711678"/>
            <a:ext cx="1117600" cy="261938"/>
          </a:xfrm>
          <a:prstGeom prst="rect">
            <a:avLst/>
          </a:prstGeom>
          <a:noFill/>
        </p:spPr>
        <p:txBody>
          <a:bodyPr>
            <a:spAutoFit/>
          </a:bodyPr>
          <a:lstStyle/>
          <a:p>
            <a:r>
              <a:rPr lang="en-US" altLang="zh-CN" sz="1100" dirty="0">
                <a:latin typeface="微软雅黑"/>
                <a:ea typeface="微软雅黑"/>
                <a:sym typeface="微软雅黑"/>
              </a:rPr>
              <a:t>Internet</a:t>
            </a:r>
            <a:endParaRPr lang="zh-CN" sz="1100" dirty="0">
              <a:latin typeface="微软雅黑"/>
              <a:ea typeface="微软雅黑"/>
              <a:sym typeface="微软雅黑"/>
            </a:endParaRPr>
          </a:p>
        </p:txBody>
      </p:sp>
      <p:sp>
        <p:nvSpPr>
          <p:cNvPr id="23" name="文本框 56"/>
          <p:cNvSpPr txBox="1"/>
          <p:nvPr/>
        </p:nvSpPr>
        <p:spPr>
          <a:xfrm>
            <a:off x="2423908" y="4972028"/>
            <a:ext cx="1117600" cy="430887"/>
          </a:xfrm>
          <a:prstGeom prst="rect">
            <a:avLst/>
          </a:prstGeom>
          <a:noFill/>
        </p:spPr>
        <p:txBody>
          <a:bodyPr>
            <a:spAutoFit/>
          </a:bodyPr>
          <a:lstStyle/>
          <a:p>
            <a:r>
              <a:rPr lang="en-US" altLang="zh-CN" sz="1100" dirty="0">
                <a:latin typeface="微软雅黑"/>
                <a:ea typeface="微软雅黑"/>
                <a:sym typeface="微软雅黑"/>
              </a:rPr>
              <a:t>Government network</a:t>
            </a:r>
            <a:endParaRPr lang="zh-CN" sz="1100" dirty="0">
              <a:latin typeface="微软雅黑"/>
              <a:ea typeface="微软雅黑"/>
              <a:sym typeface="微软雅黑"/>
            </a:endParaRPr>
          </a:p>
        </p:txBody>
      </p:sp>
      <p:cxnSp>
        <p:nvCxnSpPr>
          <p:cNvPr id="24" name="直接箭头连接符 80"/>
          <p:cNvCxnSpPr>
            <a:stCxn id="17" idx="3"/>
            <a:endCxn id="18" idx="1"/>
          </p:cNvCxnSpPr>
          <p:nvPr/>
        </p:nvCxnSpPr>
        <p:spPr>
          <a:xfrm>
            <a:off x="4599034" y="4021910"/>
            <a:ext cx="793420" cy="13494"/>
          </a:xfrm>
          <a:prstGeom prst="straightConnector1">
            <a:avLst/>
          </a:prstGeom>
          <a:noFill/>
          <a:ln w="9525">
            <a:solidFill>
              <a:srgbClr val="0070C0"/>
            </a:solidFill>
            <a:round/>
            <a:tailEnd type="arrow" w="med" len="med"/>
          </a:ln>
        </p:spPr>
      </p:cxnSp>
      <p:cxnSp>
        <p:nvCxnSpPr>
          <p:cNvPr id="25" name="直接箭头连接符 85"/>
          <p:cNvCxnSpPr>
            <a:stCxn id="17" idx="2"/>
            <a:endCxn id="19" idx="0"/>
          </p:cNvCxnSpPr>
          <p:nvPr/>
        </p:nvCxnSpPr>
        <p:spPr>
          <a:xfrm>
            <a:off x="3671140" y="4767240"/>
            <a:ext cx="1007018" cy="431802"/>
          </a:xfrm>
          <a:prstGeom prst="straightConnector1">
            <a:avLst/>
          </a:prstGeom>
          <a:noFill/>
          <a:ln w="9525">
            <a:solidFill>
              <a:srgbClr val="0070C0"/>
            </a:solidFill>
            <a:prstDash val="dash"/>
            <a:round/>
            <a:tailEnd type="arrow" w="med" len="med"/>
          </a:ln>
        </p:spPr>
      </p:cxnSp>
      <p:sp>
        <p:nvSpPr>
          <p:cNvPr id="26" name="文本框 59"/>
          <p:cNvSpPr txBox="1"/>
          <p:nvPr/>
        </p:nvSpPr>
        <p:spPr>
          <a:xfrm>
            <a:off x="4575882" y="3700480"/>
            <a:ext cx="742950" cy="861774"/>
          </a:xfrm>
          <a:prstGeom prst="rect">
            <a:avLst/>
          </a:prstGeom>
          <a:noFill/>
        </p:spPr>
        <p:txBody>
          <a:bodyPr>
            <a:spAutoFit/>
          </a:bodyPr>
          <a:lstStyle/>
          <a:p>
            <a:r>
              <a:rPr lang="en-US" altLang="zh-CN" sz="1000" dirty="0">
                <a:latin typeface="微软雅黑"/>
                <a:ea typeface="微软雅黑"/>
                <a:sym typeface="微软雅黑"/>
              </a:rPr>
              <a:t>Data</a:t>
            </a:r>
          </a:p>
          <a:p>
            <a:r>
              <a:rPr lang="en-US" altLang="zh-CN" sz="1000" b="1" dirty="0">
                <a:latin typeface="微软雅黑"/>
                <a:ea typeface="微软雅黑"/>
                <a:sym typeface="微软雅黑"/>
              </a:rPr>
              <a:t> </a:t>
            </a:r>
            <a:r>
              <a:rPr lang="en-US" altLang="zh-CN" sz="1000" dirty="0">
                <a:latin typeface="微软雅黑"/>
                <a:ea typeface="微软雅黑"/>
                <a:sym typeface="微软雅黑"/>
              </a:rPr>
              <a:t>synchronization</a:t>
            </a:r>
          </a:p>
          <a:p>
            <a:endParaRPr lang="zh-CN" sz="1000" dirty="0">
              <a:latin typeface="微软雅黑"/>
              <a:ea typeface="微软雅黑"/>
              <a:sym typeface="微软雅黑"/>
            </a:endParaRPr>
          </a:p>
        </p:txBody>
      </p:sp>
      <p:sp>
        <p:nvSpPr>
          <p:cNvPr id="28" name="云形 27"/>
          <p:cNvSpPr/>
          <p:nvPr/>
        </p:nvSpPr>
        <p:spPr>
          <a:xfrm>
            <a:off x="3941419" y="2770029"/>
            <a:ext cx="1600580" cy="247938"/>
          </a:xfrm>
          <a:prstGeom prst="cloud">
            <a:avLst/>
          </a:prstGeom>
          <a:solidFill>
            <a:schemeClr val="accent1"/>
          </a:solidFill>
          <a:ln w="9525" cap="flat" cmpd="sng">
            <a:solidFill>
              <a:schemeClr val="accent1"/>
            </a:solidFill>
            <a:prstDash val="solid"/>
            <a:round/>
            <a:headEnd type="none" w="med" len="med"/>
            <a:tailEnd type="none" w="med" len="med"/>
          </a:ln>
        </p:spPr>
        <p:txBody>
          <a:bodyPr anchor="ctr"/>
          <a:lstStyle/>
          <a:p>
            <a:pPr algn="ctr">
              <a:buFont typeface="Arial" charset="0"/>
              <a:buNone/>
            </a:pPr>
            <a:r>
              <a:rPr lang="en-US" altLang="zh-CN" sz="1400" dirty="0">
                <a:solidFill>
                  <a:schemeClr val="bg1"/>
                </a:solidFill>
                <a:latin typeface="微软雅黑"/>
                <a:ea typeface="微软雅黑"/>
                <a:sym typeface="微软雅黑"/>
              </a:rPr>
              <a:t>LB</a:t>
            </a:r>
            <a:endParaRPr lang="zh-CN" sz="1400" dirty="0">
              <a:solidFill>
                <a:schemeClr val="bg1"/>
              </a:solidFill>
              <a:latin typeface="微软雅黑"/>
              <a:ea typeface="微软雅黑"/>
              <a:sym typeface="微软雅黑"/>
            </a:endParaRPr>
          </a:p>
        </p:txBody>
      </p:sp>
      <p:cxnSp>
        <p:nvCxnSpPr>
          <p:cNvPr id="29" name="直接箭头连接符 98"/>
          <p:cNvCxnSpPr>
            <a:stCxn id="28" idx="1"/>
            <a:endCxn id="17" idx="0"/>
          </p:cNvCxnSpPr>
          <p:nvPr/>
        </p:nvCxnSpPr>
        <p:spPr>
          <a:xfrm flipH="1">
            <a:off x="3671140" y="3017703"/>
            <a:ext cx="1070569" cy="258876"/>
          </a:xfrm>
          <a:prstGeom prst="straightConnector1">
            <a:avLst/>
          </a:prstGeom>
          <a:noFill/>
          <a:ln w="9525">
            <a:solidFill>
              <a:schemeClr val="tx1"/>
            </a:solidFill>
            <a:round/>
            <a:headEnd type="triangle" w="med" len="med"/>
            <a:tailEnd type="triangle" w="med" len="med"/>
          </a:ln>
        </p:spPr>
      </p:cxnSp>
      <p:pic>
        <p:nvPicPr>
          <p:cNvPr id="30" name="图片 102"/>
          <p:cNvPicPr/>
          <p:nvPr/>
        </p:nvPicPr>
        <p:blipFill>
          <a:blip r:embed="rId3"/>
          <a:stretch/>
        </p:blipFill>
        <p:spPr>
          <a:xfrm>
            <a:off x="3643109" y="881042"/>
            <a:ext cx="865187" cy="1570037"/>
          </a:xfrm>
          <a:prstGeom prst="rect">
            <a:avLst/>
          </a:prstGeom>
          <a:noFill/>
          <a:ln>
            <a:noFill/>
          </a:ln>
        </p:spPr>
      </p:pic>
      <p:pic>
        <p:nvPicPr>
          <p:cNvPr id="31" name="图片 101"/>
          <p:cNvPicPr/>
          <p:nvPr/>
        </p:nvPicPr>
        <p:blipFill>
          <a:blip r:embed="rId4"/>
          <a:stretch/>
        </p:blipFill>
        <p:spPr>
          <a:xfrm>
            <a:off x="3000170" y="1369992"/>
            <a:ext cx="584200" cy="617537"/>
          </a:xfrm>
          <a:prstGeom prst="rect">
            <a:avLst/>
          </a:prstGeom>
          <a:noFill/>
          <a:ln>
            <a:noFill/>
          </a:ln>
        </p:spPr>
      </p:pic>
      <p:cxnSp>
        <p:nvCxnSpPr>
          <p:cNvPr id="32" name="直接箭头连接符 105"/>
          <p:cNvCxnSpPr>
            <a:stCxn id="28" idx="3"/>
            <a:endCxn id="30" idx="2"/>
          </p:cNvCxnSpPr>
          <p:nvPr/>
        </p:nvCxnSpPr>
        <p:spPr>
          <a:xfrm flipH="1" flipV="1">
            <a:off x="4075703" y="2451079"/>
            <a:ext cx="666006" cy="333126"/>
          </a:xfrm>
          <a:prstGeom prst="straightConnector1">
            <a:avLst/>
          </a:prstGeom>
          <a:noFill/>
          <a:ln w="9525">
            <a:solidFill>
              <a:schemeClr val="tx1"/>
            </a:solidFill>
            <a:round/>
            <a:headEnd type="triangle" w="med" len="med"/>
            <a:tailEnd type="triangle" w="med" len="med"/>
          </a:ln>
        </p:spPr>
      </p:cxnSp>
      <p:sp>
        <p:nvSpPr>
          <p:cNvPr id="33" name="文本框 68"/>
          <p:cNvSpPr txBox="1"/>
          <p:nvPr/>
        </p:nvSpPr>
        <p:spPr>
          <a:xfrm>
            <a:off x="4998833" y="1363531"/>
            <a:ext cx="1365250" cy="646331"/>
          </a:xfrm>
          <a:prstGeom prst="rect">
            <a:avLst/>
          </a:prstGeom>
          <a:noFill/>
          <a:ln>
            <a:solidFill>
              <a:srgbClr val="0070C0"/>
            </a:solidFill>
          </a:ln>
        </p:spPr>
        <p:txBody>
          <a:bodyPr anchor="ctr">
            <a:spAutoFit/>
          </a:bodyPr>
          <a:lstStyle/>
          <a:p>
            <a:endParaRPr lang="en-US" sz="1200" dirty="0">
              <a:solidFill>
                <a:srgbClr val="0070C0"/>
              </a:solidFill>
              <a:latin typeface="微软雅黑"/>
              <a:ea typeface="微软雅黑"/>
              <a:sym typeface="微软雅黑"/>
            </a:endParaRPr>
          </a:p>
          <a:p>
            <a:r>
              <a:rPr lang="en-US" sz="1200" dirty="0">
                <a:solidFill>
                  <a:srgbClr val="0070C0"/>
                </a:solidFill>
                <a:latin typeface="微软雅黑"/>
                <a:ea typeface="微软雅黑"/>
                <a:sym typeface="微软雅黑"/>
              </a:rPr>
              <a:t>Ana</a:t>
            </a:r>
          </a:p>
          <a:p>
            <a:endParaRPr lang="zh-CN" sz="1200" dirty="0">
              <a:solidFill>
                <a:srgbClr val="0070C0"/>
              </a:solidFill>
              <a:latin typeface="微软雅黑"/>
              <a:ea typeface="微软雅黑"/>
              <a:sym typeface="微软雅黑"/>
            </a:endParaRPr>
          </a:p>
        </p:txBody>
      </p:sp>
      <p:pic>
        <p:nvPicPr>
          <p:cNvPr id="34" name="图片 109"/>
          <p:cNvPicPr/>
          <p:nvPr/>
        </p:nvPicPr>
        <p:blipFill>
          <a:blip r:embed="rId5"/>
          <a:stretch/>
        </p:blipFill>
        <p:spPr>
          <a:xfrm>
            <a:off x="5543345" y="1411267"/>
            <a:ext cx="692150" cy="604837"/>
          </a:xfrm>
          <a:prstGeom prst="rect">
            <a:avLst/>
          </a:prstGeom>
          <a:noFill/>
          <a:ln>
            <a:noFill/>
          </a:ln>
        </p:spPr>
      </p:pic>
      <p:cxnSp>
        <p:nvCxnSpPr>
          <p:cNvPr id="35" name="直接箭头连接符 114"/>
          <p:cNvCxnSpPr>
            <a:stCxn id="28" idx="3"/>
            <a:endCxn id="33" idx="2"/>
          </p:cNvCxnSpPr>
          <p:nvPr/>
        </p:nvCxnSpPr>
        <p:spPr>
          <a:xfrm flipV="1">
            <a:off x="4741709" y="2009862"/>
            <a:ext cx="939749" cy="774343"/>
          </a:xfrm>
          <a:prstGeom prst="straightConnector1">
            <a:avLst/>
          </a:prstGeom>
          <a:noFill/>
          <a:ln w="9525">
            <a:solidFill>
              <a:schemeClr val="tx1"/>
            </a:solidFill>
            <a:round/>
            <a:headEnd type="triangle" w="med" len="med"/>
            <a:tailEnd type="triangle" w="med" len="med"/>
          </a:ln>
        </p:spPr>
      </p:cxnSp>
      <p:sp>
        <p:nvSpPr>
          <p:cNvPr id="36" name="矩形 115"/>
          <p:cNvSpPr/>
          <p:nvPr/>
        </p:nvSpPr>
        <p:spPr>
          <a:xfrm>
            <a:off x="806246" y="2914628"/>
            <a:ext cx="1236663" cy="2967038"/>
          </a:xfrm>
          <a:prstGeom prst="rect">
            <a:avLst/>
          </a:prstGeom>
          <a:noFill/>
          <a:ln w="19050">
            <a:solidFill>
              <a:srgbClr val="0070C0"/>
            </a:solidFill>
            <a:prstDash val="lgDash"/>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37" name="矩形 116"/>
          <p:cNvSpPr/>
          <p:nvPr/>
        </p:nvSpPr>
        <p:spPr>
          <a:xfrm>
            <a:off x="2645204" y="781029"/>
            <a:ext cx="4050665" cy="1820863"/>
          </a:xfrm>
          <a:prstGeom prst="rect">
            <a:avLst/>
          </a:prstGeom>
          <a:noFill/>
          <a:ln w="19050">
            <a:solidFill>
              <a:srgbClr val="0070C0"/>
            </a:solidFill>
            <a:prstDash val="lgDash"/>
            <a:round/>
          </a:ln>
        </p:spPr>
        <p:txBody>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buFont typeface="Arial" charset="0"/>
              <a:buNone/>
            </a:pPr>
            <a:endParaRPr lang="zh-CN">
              <a:latin typeface="微软雅黑"/>
              <a:ea typeface="微软雅黑"/>
              <a:sym typeface="微软雅黑"/>
            </a:endParaRPr>
          </a:p>
        </p:txBody>
      </p:sp>
      <p:sp>
        <p:nvSpPr>
          <p:cNvPr id="38" name="文本框 73"/>
          <p:cNvSpPr txBox="1"/>
          <p:nvPr/>
        </p:nvSpPr>
        <p:spPr>
          <a:xfrm>
            <a:off x="7421921" y="1016843"/>
            <a:ext cx="3528392" cy="1585049"/>
          </a:xfrm>
          <a:prstGeom prst="rect">
            <a:avLst/>
          </a:prstGeom>
          <a:noFill/>
        </p:spPr>
        <p:txBody>
          <a:bodyPr wrap="square">
            <a:spAutoFit/>
          </a:bodyPr>
          <a:lstStyle/>
          <a:p>
            <a:r>
              <a:rPr lang="en-US" sz="1400" dirty="0">
                <a:latin typeface="微软雅黑"/>
                <a:ea typeface="微软雅黑"/>
                <a:sym typeface="微软雅黑"/>
              </a:rPr>
              <a:t>The First 100 days after released</a:t>
            </a:r>
          </a:p>
          <a:p>
            <a:endParaRPr lang="en-US" sz="1100" dirty="0">
              <a:latin typeface="微软雅黑"/>
              <a:ea typeface="微软雅黑"/>
              <a:sym typeface="微软雅黑"/>
            </a:endParaRPr>
          </a:p>
          <a:p>
            <a:r>
              <a:rPr lang="en-US" sz="1400" dirty="0">
                <a:solidFill>
                  <a:schemeClr val="bg2">
                    <a:lumMod val="50000"/>
                  </a:schemeClr>
                </a:solidFill>
                <a:latin typeface="微软雅黑"/>
                <a:ea typeface="微软雅黑"/>
                <a:sym typeface="微软雅黑"/>
              </a:rPr>
              <a:t>6000+ encryption  tables</a:t>
            </a:r>
          </a:p>
          <a:p>
            <a:r>
              <a:rPr lang="en-US" sz="1400" dirty="0">
                <a:solidFill>
                  <a:schemeClr val="bg2">
                    <a:lumMod val="50000"/>
                  </a:schemeClr>
                </a:solidFill>
                <a:latin typeface="微软雅黑"/>
                <a:ea typeface="微软雅黑"/>
                <a:sym typeface="微软雅黑"/>
              </a:rPr>
              <a:t>266 kind of services </a:t>
            </a:r>
          </a:p>
          <a:p>
            <a:r>
              <a:rPr lang="en-US" sz="1400" dirty="0">
                <a:solidFill>
                  <a:schemeClr val="bg2">
                    <a:lumMod val="50000"/>
                  </a:schemeClr>
                </a:solidFill>
                <a:latin typeface="微软雅黑"/>
                <a:ea typeface="微软雅黑"/>
                <a:sym typeface="微软雅黑"/>
              </a:rPr>
              <a:t>3.48 million users</a:t>
            </a:r>
          </a:p>
          <a:p>
            <a:r>
              <a:rPr lang="en-US" altLang="zh-CN" sz="1400" dirty="0">
                <a:solidFill>
                  <a:schemeClr val="bg2">
                    <a:lumMod val="50000"/>
                  </a:schemeClr>
                </a:solidFill>
                <a:latin typeface="微软雅黑"/>
                <a:ea typeface="微软雅黑"/>
                <a:sym typeface="微软雅黑"/>
              </a:rPr>
              <a:t>100 kinds of certifications</a:t>
            </a:r>
            <a:endParaRPr lang="en-US" sz="1400" dirty="0">
              <a:solidFill>
                <a:schemeClr val="bg2">
                  <a:lumMod val="50000"/>
                </a:schemeClr>
              </a:solidFill>
              <a:latin typeface="微软雅黑"/>
              <a:ea typeface="微软雅黑"/>
              <a:sym typeface="微软雅黑"/>
            </a:endParaRPr>
          </a:p>
          <a:p>
            <a:endParaRPr lang="en-US" sz="1600" dirty="0">
              <a:latin typeface="微软雅黑"/>
              <a:ea typeface="微软雅黑"/>
              <a:sym typeface="微软雅黑"/>
            </a:endParaRPr>
          </a:p>
        </p:txBody>
      </p:sp>
      <p:sp>
        <p:nvSpPr>
          <p:cNvPr id="39" name="磁盘 3"/>
          <p:cNvSpPr/>
          <p:nvPr/>
        </p:nvSpPr>
        <p:spPr>
          <a:xfrm>
            <a:off x="5555218" y="4349730"/>
            <a:ext cx="820476" cy="374649"/>
          </a:xfrm>
          <a:prstGeom prst="flowChartMagneticDisk">
            <a:avLst/>
          </a:prstGeom>
          <a:solidFill>
            <a:schemeClr val="accent5">
              <a:lumMod val="60000"/>
              <a:lumOff val="40000"/>
            </a:schemeClr>
          </a:solidFill>
          <a:ln w="12700">
            <a:solidFill>
              <a:schemeClr val="accent5">
                <a:lumMod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Trade and Industry</a:t>
            </a:r>
            <a:r>
              <a:rPr lang="en-US" altLang="zh-CN" sz="1200" dirty="0">
                <a:latin typeface="微软雅黑"/>
                <a:ea typeface="微软雅黑"/>
                <a:sym typeface="微软雅黑"/>
              </a:rPr>
              <a:t> </a:t>
            </a:r>
            <a:endParaRPr lang="zh-CN" sz="1200" dirty="0">
              <a:solidFill>
                <a:schemeClr val="lt1"/>
              </a:solidFill>
              <a:latin typeface="微软雅黑"/>
              <a:ea typeface="微软雅黑"/>
              <a:sym typeface="微软雅黑"/>
            </a:endParaRPr>
          </a:p>
        </p:txBody>
      </p:sp>
      <p:sp>
        <p:nvSpPr>
          <p:cNvPr id="40" name="磁盘 3"/>
          <p:cNvSpPr/>
          <p:nvPr/>
        </p:nvSpPr>
        <p:spPr>
          <a:xfrm>
            <a:off x="5557416" y="3423375"/>
            <a:ext cx="820476" cy="374649"/>
          </a:xfrm>
          <a:prstGeom prst="flowChartMagneticDisk">
            <a:avLst/>
          </a:prstGeom>
          <a:solidFill>
            <a:schemeClr val="accent6">
              <a:lumMod val="40000"/>
              <a:lumOff val="60000"/>
            </a:schemeClr>
          </a:solidFill>
          <a:ln w="12700">
            <a:solidFill>
              <a:schemeClr val="accent5">
                <a:lumMod val="50000"/>
              </a:schemeClr>
            </a:solidFill>
            <a:prstDash val="solid"/>
            <a:miter/>
          </a:ln>
        </p:spPr>
        <p:txBody>
          <a:bodyPr anchor="ctr"/>
          <a:lstStyle/>
          <a:p>
            <a:pPr algn="ctr"/>
            <a:r>
              <a:rPr lang="en-US" altLang="zh-CN" sz="1050" dirty="0">
                <a:solidFill>
                  <a:schemeClr val="bg1"/>
                </a:solidFill>
                <a:latin typeface="微软雅黑"/>
                <a:ea typeface="微软雅黑"/>
                <a:sym typeface="微软雅黑"/>
              </a:rPr>
              <a:t>corporatio</a:t>
            </a:r>
            <a:r>
              <a:rPr lang="en-US" altLang="zh-CN" sz="1200" dirty="0">
                <a:solidFill>
                  <a:schemeClr val="bg1"/>
                </a:solidFill>
                <a:latin typeface="微软雅黑"/>
                <a:ea typeface="微软雅黑"/>
                <a:sym typeface="微软雅黑"/>
              </a:rPr>
              <a:t>n</a:t>
            </a:r>
            <a:endParaRPr lang="zh-CN" sz="1200" dirty="0">
              <a:solidFill>
                <a:schemeClr val="bg1"/>
              </a:solidFill>
              <a:latin typeface="微软雅黑"/>
              <a:ea typeface="微软雅黑"/>
              <a:sym typeface="微软雅黑"/>
            </a:endParaRPr>
          </a:p>
        </p:txBody>
      </p:sp>
      <p:sp>
        <p:nvSpPr>
          <p:cNvPr id="41" name="磁盘 3"/>
          <p:cNvSpPr/>
          <p:nvPr/>
        </p:nvSpPr>
        <p:spPr>
          <a:xfrm>
            <a:off x="5557416" y="3837354"/>
            <a:ext cx="820476" cy="374649"/>
          </a:xfrm>
          <a:prstGeom prst="flowChartMagneticDisk">
            <a:avLst/>
          </a:prstGeom>
          <a:solidFill>
            <a:schemeClr val="accent4">
              <a:lumMod val="60000"/>
              <a:lumOff val="40000"/>
            </a:schemeClr>
          </a:solidFill>
          <a:ln w="12700">
            <a:solidFill>
              <a:schemeClr val="accent5">
                <a:lumMod val="50000"/>
              </a:schemeClr>
            </a:solidFill>
            <a:prstDash val="solid"/>
            <a:miter/>
          </a:ln>
        </p:spPr>
        <p:txBody>
          <a:bodyPr anchor="ctr"/>
          <a:lstStyle/>
          <a:p>
            <a:pPr algn="ctr"/>
            <a:r>
              <a:rPr lang="en-US" altLang="zh-CN" sz="1200" dirty="0">
                <a:solidFill>
                  <a:schemeClr val="lt1"/>
                </a:solidFill>
                <a:latin typeface="微软雅黑"/>
                <a:ea typeface="微软雅黑"/>
                <a:sym typeface="微软雅黑"/>
              </a:rPr>
              <a:t>Tax</a:t>
            </a:r>
            <a:endParaRPr lang="zh-CN" sz="1200" dirty="0">
              <a:solidFill>
                <a:schemeClr val="lt1"/>
              </a:solidFill>
              <a:latin typeface="微软雅黑"/>
              <a:ea typeface="微软雅黑"/>
              <a:sym typeface="微软雅黑"/>
            </a:endParaRPr>
          </a:p>
        </p:txBody>
      </p:sp>
      <p:sp>
        <p:nvSpPr>
          <p:cNvPr id="42" name="矩形 41"/>
          <p:cNvSpPr/>
          <p:nvPr/>
        </p:nvSpPr>
        <p:spPr>
          <a:xfrm>
            <a:off x="6446730" y="3464651"/>
            <a:ext cx="372136" cy="964474"/>
          </a:xfrm>
          <a:prstGeom prst="rect">
            <a:avLst/>
          </a:prstGeom>
          <a:solidFill>
            <a:srgbClr val="B07BD7"/>
          </a:solidFill>
          <a:ln w="12700" cap="flat" cmpd="sng">
            <a:solidFill>
              <a:schemeClr val="accent1">
                <a:shade val="50000"/>
              </a:schemeClr>
            </a:solidFill>
            <a:prstDash val="solid"/>
            <a:miter/>
          </a:ln>
        </p:spPr>
        <p:txBody>
          <a:bodyPr vert="eaVert" anchor="ctr"/>
          <a:lstStyle/>
          <a:p>
            <a:pPr algn="ctr"/>
            <a:r>
              <a:rPr lang="en-US" altLang="zh-CN" sz="1200" dirty="0">
                <a:solidFill>
                  <a:schemeClr val="lt1"/>
                </a:solidFill>
                <a:latin typeface="微软雅黑"/>
                <a:ea typeface="微软雅黑"/>
                <a:sym typeface="微软雅黑"/>
              </a:rPr>
              <a:t> public</a:t>
            </a:r>
            <a:endParaRPr lang="zh-CN" sz="1200" dirty="0">
              <a:solidFill>
                <a:schemeClr val="lt1"/>
              </a:solidFill>
              <a:latin typeface="微软雅黑"/>
              <a:ea typeface="微软雅黑"/>
              <a:sym typeface="微软雅黑"/>
            </a:endParaRPr>
          </a:p>
        </p:txBody>
      </p:sp>
      <p:sp>
        <p:nvSpPr>
          <p:cNvPr id="43" name="磁盘 3"/>
          <p:cNvSpPr/>
          <p:nvPr/>
        </p:nvSpPr>
        <p:spPr>
          <a:xfrm>
            <a:off x="2987100" y="4232349"/>
            <a:ext cx="820476" cy="374649"/>
          </a:xfrm>
          <a:prstGeom prst="flowChartMagneticDisk">
            <a:avLst/>
          </a:prstGeom>
          <a:solidFill>
            <a:srgbClr val="0070C0"/>
          </a:solidFill>
          <a:ln w="12700">
            <a:solidFill>
              <a:schemeClr val="accent5">
                <a:lumMod val="50000"/>
              </a:schemeClr>
            </a:solidFill>
            <a:prstDash val="solid"/>
            <a:miter/>
          </a:ln>
        </p:spPr>
        <p:txBody>
          <a:bodyPr anchor="ctr"/>
          <a:lstStyle/>
          <a:p>
            <a:pPr algn="ctr"/>
            <a:r>
              <a:rPr lang="en-US" altLang="zh-CN" sz="1200" dirty="0">
                <a:solidFill>
                  <a:schemeClr val="lt1"/>
                </a:solidFill>
                <a:latin typeface="微软雅黑"/>
                <a:ea typeface="微软雅黑"/>
                <a:sym typeface="微软雅黑"/>
              </a:rPr>
              <a:t>certification</a:t>
            </a:r>
            <a:endParaRPr lang="zh-CN" sz="1200" dirty="0">
              <a:solidFill>
                <a:schemeClr val="lt1"/>
              </a:solidFill>
              <a:latin typeface="微软雅黑"/>
              <a:ea typeface="微软雅黑"/>
              <a:sym typeface="微软雅黑"/>
            </a:endParaRPr>
          </a:p>
        </p:txBody>
      </p:sp>
      <p:sp>
        <p:nvSpPr>
          <p:cNvPr id="44" name="磁盘 3"/>
          <p:cNvSpPr/>
          <p:nvPr/>
        </p:nvSpPr>
        <p:spPr>
          <a:xfrm>
            <a:off x="2997443" y="3406849"/>
            <a:ext cx="820476" cy="374649"/>
          </a:xfrm>
          <a:prstGeom prst="flowChartMagneticDisk">
            <a:avLst/>
          </a:prstGeom>
          <a:solidFill>
            <a:srgbClr val="92D050"/>
          </a:solidFill>
          <a:ln w="12700">
            <a:solidFill>
              <a:schemeClr val="accent5">
                <a:lumMod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Online office </a:t>
            </a:r>
            <a:endParaRPr lang="zh-CN" sz="1200" dirty="0">
              <a:solidFill>
                <a:schemeClr val="bg1"/>
              </a:solidFill>
              <a:latin typeface="微软雅黑"/>
              <a:ea typeface="微软雅黑"/>
              <a:sym typeface="微软雅黑"/>
            </a:endParaRPr>
          </a:p>
        </p:txBody>
      </p:sp>
      <p:sp>
        <p:nvSpPr>
          <p:cNvPr id="45" name="磁盘 3"/>
          <p:cNvSpPr/>
          <p:nvPr/>
        </p:nvSpPr>
        <p:spPr>
          <a:xfrm>
            <a:off x="2988465" y="3828766"/>
            <a:ext cx="820476" cy="374649"/>
          </a:xfrm>
          <a:prstGeom prst="flowChartMagneticDisk">
            <a:avLst/>
          </a:prstGeom>
          <a:solidFill>
            <a:srgbClr val="FFC000"/>
          </a:solidFill>
          <a:ln w="12700">
            <a:solidFill>
              <a:schemeClr val="accent5">
                <a:lumMod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Handicap</a:t>
            </a:r>
            <a:r>
              <a:rPr lang="zh-CN" altLang="en-US" sz="1200" dirty="0">
                <a:solidFill>
                  <a:schemeClr val="bg1"/>
                </a:solidFill>
                <a:latin typeface="微软雅黑"/>
                <a:ea typeface="微软雅黑"/>
                <a:sym typeface="微软雅黑"/>
              </a:rPr>
              <a:t> </a:t>
            </a:r>
            <a:r>
              <a:rPr lang="en-US" altLang="zh-CN" sz="1200" dirty="0">
                <a:solidFill>
                  <a:schemeClr val="bg1"/>
                </a:solidFill>
                <a:latin typeface="微软雅黑"/>
                <a:ea typeface="微软雅黑"/>
                <a:sym typeface="微软雅黑"/>
              </a:rPr>
              <a:t>service </a:t>
            </a:r>
            <a:endParaRPr lang="zh-CN" sz="1200" dirty="0">
              <a:solidFill>
                <a:schemeClr val="bg1"/>
              </a:solidFill>
              <a:latin typeface="微软雅黑"/>
              <a:ea typeface="微软雅黑"/>
              <a:sym typeface="微软雅黑"/>
            </a:endParaRPr>
          </a:p>
        </p:txBody>
      </p:sp>
      <p:sp>
        <p:nvSpPr>
          <p:cNvPr id="47" name="磁盘 3"/>
          <p:cNvSpPr/>
          <p:nvPr/>
        </p:nvSpPr>
        <p:spPr>
          <a:xfrm>
            <a:off x="3726694" y="5795942"/>
            <a:ext cx="820476" cy="374649"/>
          </a:xfrm>
          <a:prstGeom prst="flowChartMagneticDisk">
            <a:avLst/>
          </a:prstGeom>
          <a:solidFill>
            <a:schemeClr val="accent5">
              <a:lumMod val="60000"/>
              <a:lumOff val="40000"/>
            </a:schemeClr>
          </a:solidFill>
          <a:ln w="12700">
            <a:solidFill>
              <a:schemeClr val="accent5">
                <a:lumMod val="50000"/>
              </a:schemeClr>
            </a:solidFill>
            <a:prstDash val="solid"/>
            <a:miter/>
          </a:ln>
        </p:spPr>
        <p:txBody>
          <a:bodyPr anchor="ctr"/>
          <a:lstStyle/>
          <a:p>
            <a:pPr algn="ctr"/>
            <a:endParaRPr lang="zh-CN" sz="1200">
              <a:solidFill>
                <a:schemeClr val="lt1"/>
              </a:solidFill>
              <a:latin typeface="微软雅黑"/>
              <a:ea typeface="微软雅黑"/>
              <a:sym typeface="微软雅黑"/>
            </a:endParaRPr>
          </a:p>
        </p:txBody>
      </p:sp>
      <p:sp>
        <p:nvSpPr>
          <p:cNvPr id="48" name="磁盘 3"/>
          <p:cNvSpPr/>
          <p:nvPr/>
        </p:nvSpPr>
        <p:spPr>
          <a:xfrm>
            <a:off x="3728120" y="5539273"/>
            <a:ext cx="820476" cy="374649"/>
          </a:xfrm>
          <a:prstGeom prst="flowChartMagneticDisk">
            <a:avLst/>
          </a:prstGeom>
          <a:solidFill>
            <a:schemeClr val="accent4">
              <a:lumMod val="60000"/>
              <a:lumOff val="40000"/>
            </a:schemeClr>
          </a:solidFill>
          <a:ln w="12700">
            <a:solidFill>
              <a:schemeClr val="accent5">
                <a:lumMod val="50000"/>
              </a:schemeClr>
            </a:solidFill>
            <a:prstDash val="solid"/>
            <a:miter/>
          </a:ln>
        </p:spPr>
        <p:txBody>
          <a:bodyPr anchor="ctr"/>
          <a:lstStyle/>
          <a:p>
            <a:pPr algn="ctr"/>
            <a:endParaRPr lang="zh-CN" sz="1200">
              <a:solidFill>
                <a:schemeClr val="lt1"/>
              </a:solidFill>
              <a:latin typeface="微软雅黑"/>
              <a:ea typeface="微软雅黑"/>
              <a:sym typeface="微软雅黑"/>
            </a:endParaRPr>
          </a:p>
        </p:txBody>
      </p:sp>
      <p:sp>
        <p:nvSpPr>
          <p:cNvPr id="49" name="矩形 48"/>
          <p:cNvSpPr/>
          <p:nvPr/>
        </p:nvSpPr>
        <p:spPr>
          <a:xfrm>
            <a:off x="4787836" y="5345588"/>
            <a:ext cx="1023855" cy="719135"/>
          </a:xfrm>
          <a:prstGeom prst="rect">
            <a:avLst/>
          </a:prstGeom>
          <a:solidFill>
            <a:srgbClr val="B07BD7"/>
          </a:solidFill>
          <a:ln w="12700" cap="flat" cmpd="sng">
            <a:solidFill>
              <a:schemeClr val="accent1">
                <a:shade val="50000"/>
              </a:schemeClr>
            </a:solidFill>
            <a:prstDash val="solid"/>
            <a:miter/>
          </a:ln>
        </p:spPr>
        <p:txBody>
          <a:bodyPr anchor="ctr"/>
          <a:lstStyle/>
          <a:p>
            <a:pPr algn="ctr"/>
            <a:r>
              <a:rPr lang="en-US" altLang="zh-CN" sz="1200" dirty="0">
                <a:solidFill>
                  <a:schemeClr val="bg1"/>
                </a:solidFill>
                <a:latin typeface="微软雅黑"/>
                <a:ea typeface="微软雅黑"/>
                <a:sym typeface="微软雅黑"/>
              </a:rPr>
              <a:t>Office platform</a:t>
            </a:r>
            <a:endParaRPr lang="zh-CN" sz="1200" dirty="0">
              <a:solidFill>
                <a:schemeClr val="bg1"/>
              </a:solidFill>
              <a:latin typeface="微软雅黑"/>
              <a:ea typeface="微软雅黑"/>
              <a:sym typeface="微软雅黑"/>
            </a:endParaRPr>
          </a:p>
        </p:txBody>
      </p:sp>
      <p:sp>
        <p:nvSpPr>
          <p:cNvPr id="50" name="磁盘 3"/>
          <p:cNvSpPr/>
          <p:nvPr/>
        </p:nvSpPr>
        <p:spPr>
          <a:xfrm>
            <a:off x="3726694" y="5275243"/>
            <a:ext cx="820476" cy="374649"/>
          </a:xfrm>
          <a:prstGeom prst="flowChartMagneticDisk">
            <a:avLst/>
          </a:prstGeom>
          <a:solidFill>
            <a:schemeClr val="accent6">
              <a:lumMod val="40000"/>
              <a:lumOff val="60000"/>
            </a:schemeClr>
          </a:solidFill>
          <a:ln w="12700">
            <a:solidFill>
              <a:schemeClr val="accent5">
                <a:lumMod val="50000"/>
              </a:schemeClr>
            </a:solidFill>
            <a:prstDash val="solid"/>
            <a:miter/>
          </a:ln>
        </p:spPr>
        <p:txBody>
          <a:bodyPr anchor="ctr"/>
          <a:lstStyle/>
          <a:p>
            <a:pPr algn="ctr"/>
            <a:endParaRPr lang="zh-CN" sz="1200">
              <a:solidFill>
                <a:schemeClr val="lt1"/>
              </a:solidFill>
              <a:latin typeface="微软雅黑"/>
              <a:ea typeface="微软雅黑"/>
              <a:sym typeface="微软雅黑"/>
            </a:endParaRPr>
          </a:p>
        </p:txBody>
      </p:sp>
      <p:pic>
        <p:nvPicPr>
          <p:cNvPr id="52" name="图片 51"/>
          <p:cNvPicPr/>
          <p:nvPr/>
        </p:nvPicPr>
        <p:blipFill>
          <a:blip r:embed="rId6"/>
          <a:stretch/>
        </p:blipFill>
        <p:spPr>
          <a:xfrm>
            <a:off x="7248645" y="3061859"/>
            <a:ext cx="1937472" cy="3000791"/>
          </a:xfrm>
          <a:prstGeom prst="rect">
            <a:avLst/>
          </a:prstGeom>
        </p:spPr>
      </p:pic>
      <p:pic>
        <p:nvPicPr>
          <p:cNvPr id="53" name="图片 52"/>
          <p:cNvPicPr/>
          <p:nvPr/>
        </p:nvPicPr>
        <p:blipFill>
          <a:blip r:embed="rId7"/>
          <a:stretch/>
        </p:blipFill>
        <p:spPr>
          <a:xfrm>
            <a:off x="9315304" y="3052739"/>
            <a:ext cx="2031666" cy="3009911"/>
          </a:xfrm>
          <a:prstGeom prst="rect">
            <a:avLst/>
          </a:prstGeom>
        </p:spPr>
      </p:pic>
      <p:sp>
        <p:nvSpPr>
          <p:cNvPr id="54" name="矩形 53"/>
          <p:cNvSpPr/>
          <p:nvPr/>
        </p:nvSpPr>
        <p:spPr>
          <a:xfrm>
            <a:off x="4108018" y="3458724"/>
            <a:ext cx="452261" cy="1049754"/>
          </a:xfrm>
          <a:prstGeom prst="rect">
            <a:avLst/>
          </a:prstGeom>
          <a:solidFill>
            <a:srgbClr val="B07BD7"/>
          </a:solidFill>
          <a:ln w="12700" cap="flat" cmpd="sng">
            <a:solidFill>
              <a:schemeClr val="accent1">
                <a:shade val="50000"/>
              </a:schemeClr>
            </a:solidFill>
            <a:prstDash val="solid"/>
            <a:miter/>
          </a:ln>
        </p:spPr>
        <p:txBody>
          <a:bodyPr vert="eaVert" anchor="ctr"/>
          <a:lstStyle/>
          <a:p>
            <a:pPr algn="ctr"/>
            <a:r>
              <a:rPr lang="en-US" altLang="zh-CN" sz="1200" dirty="0">
                <a:solidFill>
                  <a:schemeClr val="lt1"/>
                </a:solidFill>
                <a:latin typeface="微软雅黑"/>
                <a:ea typeface="微软雅黑"/>
                <a:sym typeface="微软雅黑"/>
              </a:rPr>
              <a:t>personal</a:t>
            </a:r>
            <a:endParaRPr lang="zh-CN" sz="1200" dirty="0">
              <a:solidFill>
                <a:schemeClr val="lt1"/>
              </a:solidFill>
              <a:latin typeface="微软雅黑"/>
              <a:ea typeface="微软雅黑"/>
              <a:sym typeface="微软雅黑"/>
            </a:endParaRPr>
          </a:p>
        </p:txBody>
      </p:sp>
      <p:sp>
        <p:nvSpPr>
          <p:cNvPr id="55" name="TextBox 54"/>
          <p:cNvSpPr txBox="1"/>
          <p:nvPr/>
        </p:nvSpPr>
        <p:spPr>
          <a:xfrm>
            <a:off x="3839969" y="4192922"/>
            <a:ext cx="471467" cy="369332"/>
          </a:xfrm>
          <a:prstGeom prst="rect">
            <a:avLst/>
          </a:prstGeom>
          <a:noFill/>
        </p:spPr>
        <p:txBody>
          <a:bodyPr wrap="square">
            <a:spAutoFit/>
          </a:bodyPr>
          <a:lstStyle/>
          <a:p>
            <a:r>
              <a:rPr lang="en-US">
                <a:latin typeface="微软雅黑"/>
                <a:ea typeface="微软雅黑"/>
                <a:sym typeface="微软雅黑"/>
              </a:rPr>
              <a:t>…</a:t>
            </a:r>
            <a:endParaRPr lang="zh-CN">
              <a:latin typeface="微软雅黑"/>
              <a:ea typeface="微软雅黑"/>
              <a:sym typeface="微软雅黑"/>
            </a:endParaRPr>
          </a:p>
        </p:txBody>
      </p:sp>
      <p:sp>
        <p:nvSpPr>
          <p:cNvPr id="56" name="TextBox 55"/>
          <p:cNvSpPr txBox="1"/>
          <p:nvPr/>
        </p:nvSpPr>
        <p:spPr>
          <a:xfrm>
            <a:off x="6372631" y="4289285"/>
            <a:ext cx="471467" cy="369332"/>
          </a:xfrm>
          <a:prstGeom prst="rect">
            <a:avLst/>
          </a:prstGeom>
          <a:noFill/>
        </p:spPr>
        <p:txBody>
          <a:bodyPr wrap="square">
            <a:spAutoFit/>
          </a:bodyPr>
          <a:lstStyle/>
          <a:p>
            <a:r>
              <a:rPr lang="en-US">
                <a:latin typeface="微软雅黑"/>
                <a:ea typeface="微软雅黑"/>
                <a:sym typeface="微软雅黑"/>
              </a:rPr>
              <a:t>…</a:t>
            </a:r>
            <a:endParaRPr lang="zh-CN">
              <a:latin typeface="微软雅黑"/>
              <a:ea typeface="微软雅黑"/>
              <a:sym typeface="微软雅黑"/>
            </a:endParaRPr>
          </a:p>
        </p:txBody>
      </p:sp>
      <p:cxnSp>
        <p:nvCxnSpPr>
          <p:cNvPr id="57" name="直接箭头连接符 85"/>
          <p:cNvCxnSpPr>
            <a:stCxn id="18" idx="2"/>
          </p:cNvCxnSpPr>
          <p:nvPr/>
        </p:nvCxnSpPr>
        <p:spPr>
          <a:xfrm flipH="1">
            <a:off x="4971767" y="4794228"/>
            <a:ext cx="1170781" cy="404815"/>
          </a:xfrm>
          <a:prstGeom prst="straightConnector1">
            <a:avLst/>
          </a:prstGeom>
          <a:noFill/>
          <a:ln w="9525">
            <a:solidFill>
              <a:srgbClr val="0070C0"/>
            </a:solidFill>
            <a:prstDash val="dash"/>
            <a:round/>
            <a:tailEnd type="arrow" w="med" len="med"/>
          </a:ln>
        </p:spPr>
      </p:cxnSp>
      <p:sp>
        <p:nvSpPr>
          <p:cNvPr id="58" name="文本框 57">
            <a:extLst>
              <a:ext uri="{FF2B5EF4-FFF2-40B4-BE49-F238E27FC236}">
                <a16:creationId xmlns:a16="http://schemas.microsoft.com/office/drawing/2014/main" id="{C9CD3B3A-B66A-4116-B0A6-7DA0EE5A2176}"/>
              </a:ext>
            </a:extLst>
          </p:cNvPr>
          <p:cNvSpPr txBox="1"/>
          <p:nvPr/>
        </p:nvSpPr>
        <p:spPr>
          <a:xfrm>
            <a:off x="3185701" y="378492"/>
            <a:ext cx="3706941" cy="369332"/>
          </a:xfrm>
          <a:prstGeom prst="rect">
            <a:avLst/>
          </a:prstGeom>
          <a:noFill/>
        </p:spPr>
        <p:txBody>
          <a:bodyPr wrap="square" rtlCol="0">
            <a:spAutoFit/>
          </a:bodyPr>
          <a:lstStyle/>
          <a:p>
            <a:r>
              <a:rPr lang="en-US" altLang="zh-CN" dirty="0">
                <a:latin typeface="微软雅黑"/>
                <a:ea typeface="微软雅黑"/>
                <a:sym typeface="微软雅黑"/>
              </a:rPr>
              <a:t>Mini program on</a:t>
            </a:r>
            <a:r>
              <a:rPr lang="zh-CN" altLang="en-US" dirty="0">
                <a:latin typeface="微软雅黑"/>
                <a:ea typeface="微软雅黑"/>
                <a:sym typeface="微软雅黑"/>
              </a:rPr>
              <a:t> </a:t>
            </a:r>
            <a:r>
              <a:rPr lang="en-US" altLang="zh-CN" dirty="0">
                <a:latin typeface="微软雅黑"/>
                <a:ea typeface="微软雅黑"/>
                <a:sym typeface="微软雅黑"/>
              </a:rPr>
              <a:t>WeChat</a:t>
            </a:r>
            <a:endParaRPr lang="zh-CN" altLang="en-US" dirty="0">
              <a:latin typeface="微软雅黑"/>
              <a:ea typeface="微软雅黑"/>
              <a:sym typeface="微软雅黑"/>
            </a:endParaRPr>
          </a:p>
        </p:txBody>
      </p:sp>
    </p:spTree>
    <p:extLst>
      <p:ext uri="{BB962C8B-B14F-4D97-AF65-F5344CB8AC3E}">
        <p14:creationId xmlns:p14="http://schemas.microsoft.com/office/powerpoint/2010/main" val="6640902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36912"/>
            <a:ext cx="12192000" cy="1152128"/>
          </a:xfrm>
        </p:spPr>
        <p:txBody>
          <a:bodyPr/>
          <a:lstStyle/>
          <a:p>
            <a:pPr algn="ctr"/>
            <a:r>
              <a:rPr lang="en-US">
                <a:latin typeface="微软雅黑"/>
                <a:ea typeface="微软雅黑"/>
                <a:sym typeface="微软雅黑"/>
              </a:rPr>
              <a:t>Some to the key differentiated features</a:t>
            </a:r>
            <a:endParaRPr lang="zh-CN">
              <a:latin typeface="微软雅黑"/>
              <a:ea typeface="微软雅黑"/>
              <a:sym typeface="微软雅黑"/>
            </a:endParaRPr>
          </a:p>
        </p:txBody>
      </p:sp>
    </p:spTree>
    <p:extLst>
      <p:ext uri="{BB962C8B-B14F-4D97-AF65-F5344CB8AC3E}">
        <p14:creationId xmlns:p14="http://schemas.microsoft.com/office/powerpoint/2010/main" val="1755577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latin typeface="微软雅黑"/>
                <a:ea typeface="微软雅黑"/>
                <a:sym typeface="微软雅黑"/>
              </a:rPr>
              <a:t>Performance </a:t>
            </a:r>
            <a:endParaRPr lang="zh-CN" dirty="0">
              <a:latin typeface="微软雅黑"/>
              <a:ea typeface="微软雅黑"/>
              <a:sym typeface="微软雅黑"/>
            </a:endParaRPr>
          </a:p>
        </p:txBody>
      </p:sp>
      <p:grpSp>
        <p:nvGrpSpPr>
          <p:cNvPr id="4" name="组合 3"/>
          <p:cNvGrpSpPr/>
          <p:nvPr/>
        </p:nvGrpSpPr>
        <p:grpSpPr>
          <a:xfrm>
            <a:off x="191344" y="3051252"/>
            <a:ext cx="4330031" cy="2726871"/>
            <a:chOff x="2038112" y="2465614"/>
            <a:chExt cx="4330031" cy="2726871"/>
          </a:xfrm>
        </p:grpSpPr>
        <p:sp>
          <p:nvSpPr>
            <p:cNvPr id="5" name="矩形 4"/>
            <p:cNvSpPr/>
            <p:nvPr/>
          </p:nvSpPr>
          <p:spPr>
            <a:xfrm>
              <a:off x="2038112" y="2465614"/>
              <a:ext cx="4330031" cy="2726871"/>
            </a:xfrm>
            <a:prstGeom prst="rect">
              <a:avLst/>
            </a:prstGeom>
            <a:solidFill>
              <a:schemeClr val="bg1"/>
            </a:solidFill>
            <a:ln w="12700">
              <a:solidFill>
                <a:schemeClr val="tx1">
                  <a:lumMod val="50000"/>
                  <a:lumOff val="50000"/>
                </a:schemeClr>
              </a:solidFill>
              <a:prstDash val="dash"/>
              <a:miter/>
            </a:ln>
          </p:spPr>
          <p:txBody>
            <a:bodyPr anchor="t"/>
            <a:lstStyle/>
            <a:p>
              <a:pPr>
                <a:defRPr>
                  <a:solidFill>
                    <a:schemeClr val="lt1"/>
                  </a:solidFill>
                </a:defRPr>
              </a:pPr>
              <a:endParaRPr lang="zh-CN">
                <a:latin typeface="微软雅黑"/>
                <a:ea typeface="微软雅黑"/>
                <a:sym typeface="微软雅黑"/>
              </a:endParaRPr>
            </a:p>
          </p:txBody>
        </p:sp>
        <p:grpSp>
          <p:nvGrpSpPr>
            <p:cNvPr id="6" name="组合 5"/>
            <p:cNvGrpSpPr/>
            <p:nvPr/>
          </p:nvGrpSpPr>
          <p:grpSpPr>
            <a:xfrm>
              <a:off x="2348738" y="2863283"/>
              <a:ext cx="3671216" cy="2080735"/>
              <a:chOff x="2305925" y="3452826"/>
              <a:chExt cx="2679104" cy="1518436"/>
            </a:xfrm>
          </p:grpSpPr>
          <p:sp>
            <p:nvSpPr>
              <p:cNvPr id="7" name="矩形 6"/>
              <p:cNvSpPr/>
              <p:nvPr/>
            </p:nvSpPr>
            <p:spPr>
              <a:xfrm>
                <a:off x="3200446" y="3452826"/>
                <a:ext cx="900000" cy="525517"/>
              </a:xfrm>
              <a:prstGeom prst="rect">
                <a:avLst/>
              </a:prstGeom>
              <a:solidFill>
                <a:srgbClr val="0070C0"/>
              </a:solidFill>
              <a:ln w="12700">
                <a:solidFill>
                  <a:srgbClr val="0070C0"/>
                </a:solidFill>
                <a:prstDash val="solid"/>
                <a:miter/>
              </a:ln>
            </p:spPr>
            <p:txBody>
              <a:bodyPr anchor="ctr"/>
              <a:lstStyle/>
              <a:p>
                <a:pPr algn="ctr">
                  <a:defRPr>
                    <a:solidFill>
                      <a:schemeClr val="lt1"/>
                    </a:solidFill>
                  </a:defRPr>
                </a:pPr>
                <a:r>
                  <a:rPr lang="en-US" altLang="zh-CN" sz="2400" dirty="0">
                    <a:latin typeface="微软雅黑"/>
                    <a:ea typeface="微软雅黑"/>
                    <a:sym typeface="微软雅黑"/>
                  </a:rPr>
                  <a:t>Master</a:t>
                </a:r>
                <a:endParaRPr lang="zh-CN" sz="2400" dirty="0">
                  <a:latin typeface="微软雅黑"/>
                  <a:ea typeface="微软雅黑"/>
                  <a:sym typeface="微软雅黑"/>
                </a:endParaRPr>
              </a:p>
            </p:txBody>
          </p:sp>
          <p:sp>
            <p:nvSpPr>
              <p:cNvPr id="8" name="矩形 7"/>
              <p:cNvSpPr/>
              <p:nvPr/>
            </p:nvSpPr>
            <p:spPr>
              <a:xfrm>
                <a:off x="2305925" y="4436800"/>
                <a:ext cx="900000" cy="525517"/>
              </a:xfrm>
              <a:prstGeom prst="rect">
                <a:avLst/>
              </a:prstGeom>
              <a:solidFill>
                <a:schemeClr val="tx1">
                  <a:lumMod val="75000"/>
                  <a:lumOff val="25000"/>
                </a:schemeClr>
              </a:solidFill>
              <a:ln w="12700">
                <a:solidFill>
                  <a:schemeClr val="tx1">
                    <a:lumMod val="75000"/>
                    <a:lumOff val="25000"/>
                  </a:schemeClr>
                </a:solidFill>
                <a:prstDash val="solid"/>
                <a:miter/>
              </a:ln>
            </p:spPr>
            <p:txBody>
              <a:bodyPr anchor="ctr"/>
              <a:lstStyle/>
              <a:p>
                <a:pPr algn="ctr">
                  <a:defRPr>
                    <a:solidFill>
                      <a:schemeClr val="lt1"/>
                    </a:solidFill>
                  </a:defRPr>
                </a:pPr>
                <a:r>
                  <a:rPr lang="en-US" altLang="zh-CN" sz="2400" dirty="0">
                    <a:latin typeface="微软雅黑"/>
                    <a:ea typeface="微软雅黑"/>
                    <a:sym typeface="微软雅黑"/>
                  </a:rPr>
                  <a:t>Slave</a:t>
                </a:r>
                <a:endParaRPr lang="zh-CN" sz="2400" dirty="0">
                  <a:latin typeface="微软雅黑"/>
                  <a:ea typeface="微软雅黑"/>
                  <a:sym typeface="微软雅黑"/>
                </a:endParaRPr>
              </a:p>
            </p:txBody>
          </p:sp>
          <p:sp>
            <p:nvSpPr>
              <p:cNvPr id="9" name="矩形 8"/>
              <p:cNvSpPr/>
              <p:nvPr/>
            </p:nvSpPr>
            <p:spPr>
              <a:xfrm>
                <a:off x="4085029" y="4445745"/>
                <a:ext cx="900000" cy="525517"/>
              </a:xfrm>
              <a:prstGeom prst="rect">
                <a:avLst/>
              </a:prstGeom>
              <a:solidFill>
                <a:schemeClr val="tx1">
                  <a:lumMod val="75000"/>
                  <a:lumOff val="25000"/>
                </a:schemeClr>
              </a:solidFill>
              <a:ln w="12700">
                <a:solidFill>
                  <a:schemeClr val="tx1">
                    <a:lumMod val="75000"/>
                    <a:lumOff val="25000"/>
                  </a:schemeClr>
                </a:solidFill>
                <a:prstDash val="solid"/>
                <a:miter/>
              </a:ln>
            </p:spPr>
            <p:txBody>
              <a:bodyPr anchor="ctr"/>
              <a:lstStyle/>
              <a:p>
                <a:pPr algn="ctr">
                  <a:defRPr>
                    <a:solidFill>
                      <a:schemeClr val="lt1"/>
                    </a:solidFill>
                  </a:defRPr>
                </a:pPr>
                <a:r>
                  <a:rPr lang="en-US" altLang="zh-CN" sz="2400" dirty="0">
                    <a:latin typeface="微软雅黑"/>
                    <a:ea typeface="微软雅黑"/>
                    <a:sym typeface="微软雅黑"/>
                  </a:rPr>
                  <a:t>Slave</a:t>
                </a:r>
                <a:endParaRPr lang="zh-CN" sz="2400" dirty="0">
                  <a:latin typeface="微软雅黑"/>
                  <a:ea typeface="微软雅黑"/>
                  <a:sym typeface="微软雅黑"/>
                </a:endParaRPr>
              </a:p>
            </p:txBody>
          </p:sp>
          <p:cxnSp>
            <p:nvCxnSpPr>
              <p:cNvPr id="10" name="直接连接符 9"/>
              <p:cNvCxnSpPr>
                <a:stCxn id="7" idx="2"/>
                <a:endCxn id="8" idx="0"/>
              </p:cNvCxnSpPr>
              <p:nvPr/>
            </p:nvCxnSpPr>
            <p:spPr>
              <a:xfrm flipH="1">
                <a:off x="2755925" y="3978343"/>
                <a:ext cx="894521" cy="458457"/>
              </a:xfrm>
              <a:prstGeom prst="line">
                <a:avLst/>
              </a:prstGeom>
              <a:ln w="28575">
                <a:solidFill>
                  <a:srgbClr val="0070C0"/>
                </a:solidFill>
                <a:prstDash val="solid"/>
                <a:miter/>
                <a:headEnd type="none" w="med" len="med"/>
                <a:tailEnd type="arrow" w="med" len="med"/>
              </a:ln>
            </p:spPr>
          </p:cxnSp>
          <p:cxnSp>
            <p:nvCxnSpPr>
              <p:cNvPr id="11" name="直接连接符 10"/>
              <p:cNvCxnSpPr>
                <a:endCxn id="9" idx="0"/>
              </p:cNvCxnSpPr>
              <p:nvPr/>
            </p:nvCxnSpPr>
            <p:spPr>
              <a:xfrm>
                <a:off x="3656861" y="3978343"/>
                <a:ext cx="878168" cy="467402"/>
              </a:xfrm>
              <a:prstGeom prst="line">
                <a:avLst/>
              </a:prstGeom>
              <a:ln w="28575">
                <a:solidFill>
                  <a:srgbClr val="0070C0"/>
                </a:solidFill>
                <a:prstDash val="solid"/>
                <a:miter/>
                <a:headEnd type="none" w="med" len="med"/>
                <a:tailEnd type="arrow" w="med" len="med"/>
              </a:ln>
            </p:spPr>
          </p:cxnSp>
        </p:grpSp>
      </p:grpSp>
      <p:cxnSp>
        <p:nvCxnSpPr>
          <p:cNvPr id="13" name="直接箭头连接符 12"/>
          <p:cNvCxnSpPr/>
          <p:nvPr/>
        </p:nvCxnSpPr>
        <p:spPr>
          <a:xfrm>
            <a:off x="1304646" y="1655177"/>
            <a:ext cx="0" cy="1396075"/>
          </a:xfrm>
          <a:prstGeom prst="straightConnector1">
            <a:avLst/>
          </a:prstGeom>
          <a:ln w="76200">
            <a:solidFill>
              <a:srgbClr val="0070C0"/>
            </a:solidFill>
            <a:prstDash val="solid"/>
            <a:miter/>
            <a:tailEnd type="triangle"/>
          </a:ln>
        </p:spPr>
      </p:cxnSp>
      <p:cxnSp>
        <p:nvCxnSpPr>
          <p:cNvPr id="14" name="直接箭头连接符 13"/>
          <p:cNvCxnSpPr/>
          <p:nvPr/>
        </p:nvCxnSpPr>
        <p:spPr>
          <a:xfrm>
            <a:off x="3556544" y="2279047"/>
            <a:ext cx="0" cy="772205"/>
          </a:xfrm>
          <a:prstGeom prst="straightConnector1">
            <a:avLst/>
          </a:prstGeom>
          <a:ln w="76200">
            <a:solidFill>
              <a:srgbClr val="0070C0"/>
            </a:solidFill>
            <a:prstDash val="solid"/>
            <a:miter/>
            <a:tailEnd type="triangle"/>
          </a:ln>
        </p:spPr>
      </p:cxnSp>
      <p:sp>
        <p:nvSpPr>
          <p:cNvPr id="15" name="矩形 14"/>
          <p:cNvSpPr/>
          <p:nvPr/>
        </p:nvSpPr>
        <p:spPr>
          <a:xfrm>
            <a:off x="852989" y="1655177"/>
            <a:ext cx="3186578" cy="400110"/>
          </a:xfrm>
          <a:prstGeom prst="rect">
            <a:avLst/>
          </a:prstGeom>
        </p:spPr>
        <p:txBody>
          <a:bodyPr wrap="none">
            <a:spAutoFit/>
          </a:bodyPr>
          <a:lstStyle/>
          <a:p>
            <a:pPr lvl="1"/>
            <a:r>
              <a:rPr lang="en-US" sz="2000">
                <a:latin typeface="微软雅黑"/>
                <a:ea typeface="微软雅黑"/>
                <a:sym typeface="微软雅黑"/>
              </a:rPr>
              <a:t>Index update</a:t>
            </a:r>
            <a:r>
              <a:rPr lang="zh-CN" sz="2000">
                <a:latin typeface="微软雅黑"/>
                <a:ea typeface="微软雅黑"/>
                <a:sym typeface="微软雅黑"/>
              </a:rPr>
              <a:t>：</a:t>
            </a:r>
            <a:r>
              <a:rPr lang="en-US" sz="2000">
                <a:latin typeface="微软雅黑"/>
                <a:ea typeface="微软雅黑"/>
                <a:sym typeface="微软雅黑"/>
              </a:rPr>
              <a:t>70k/s</a:t>
            </a:r>
          </a:p>
        </p:txBody>
      </p:sp>
      <p:sp>
        <p:nvSpPr>
          <p:cNvPr id="17" name="矩形 16"/>
          <p:cNvSpPr/>
          <p:nvPr/>
        </p:nvSpPr>
        <p:spPr>
          <a:xfrm>
            <a:off x="3125492" y="2363934"/>
            <a:ext cx="2425664" cy="400110"/>
          </a:xfrm>
          <a:prstGeom prst="rect">
            <a:avLst/>
          </a:prstGeom>
        </p:spPr>
        <p:txBody>
          <a:bodyPr wrap="none">
            <a:spAutoFit/>
          </a:bodyPr>
          <a:lstStyle/>
          <a:p>
            <a:pPr lvl="1"/>
            <a:r>
              <a:rPr lang="en-US" sz="2000" dirty="0">
                <a:latin typeface="微软雅黑"/>
                <a:ea typeface="微软雅黑"/>
                <a:sym typeface="微软雅黑"/>
              </a:rPr>
              <a:t>select</a:t>
            </a:r>
            <a:r>
              <a:rPr lang="zh-CN" sz="2000" dirty="0">
                <a:latin typeface="微软雅黑"/>
                <a:ea typeface="微软雅黑"/>
                <a:sym typeface="微软雅黑"/>
              </a:rPr>
              <a:t>：</a:t>
            </a:r>
            <a:r>
              <a:rPr lang="en-US" sz="2000" dirty="0">
                <a:latin typeface="微软雅黑"/>
                <a:ea typeface="微软雅黑"/>
                <a:sym typeface="微软雅黑"/>
              </a:rPr>
              <a:t>440k/s</a:t>
            </a:r>
            <a:endParaRPr lang="zh-CN" sz="2000" dirty="0">
              <a:latin typeface="微软雅黑"/>
              <a:ea typeface="微软雅黑"/>
              <a:sym typeface="微软雅黑"/>
            </a:endParaRPr>
          </a:p>
        </p:txBody>
      </p:sp>
      <p:sp>
        <p:nvSpPr>
          <p:cNvPr id="18" name="矩形 17"/>
          <p:cNvSpPr/>
          <p:nvPr/>
        </p:nvSpPr>
        <p:spPr>
          <a:xfrm>
            <a:off x="4973692" y="3220553"/>
            <a:ext cx="7671657" cy="3970318"/>
          </a:xfrm>
          <a:prstGeom prst="rect">
            <a:avLst/>
          </a:prstGeom>
        </p:spPr>
        <p:txBody>
          <a:bodyPr wrap="square">
            <a:spAutoFit/>
          </a:bodyPr>
          <a:lstStyle/>
          <a:p>
            <a:r>
              <a:rPr lang="en-US" altLang="zh-CN" dirty="0">
                <a:latin typeface="微软雅黑"/>
                <a:ea typeface="微软雅黑"/>
                <a:sym typeface="微软雅黑"/>
              </a:rPr>
              <a:t>Hardware</a:t>
            </a:r>
          </a:p>
          <a:p>
            <a:pPr marL="285750" indent="-285750">
              <a:buFont typeface="Wingdings" panose="05000000000000000000" pitchFamily="2" charset="2"/>
              <a:buChar char="ü"/>
            </a:pPr>
            <a:r>
              <a:rPr lang="en-US" altLang="zh-CN" dirty="0">
                <a:latin typeface="微软雅黑"/>
                <a:ea typeface="微软雅黑"/>
                <a:sym typeface="微软雅黑"/>
              </a:rPr>
              <a:t>Customized Physical Machine  with the latest inexpensive hardware </a:t>
            </a:r>
          </a:p>
          <a:p>
            <a:pPr marL="285750" indent="-285750">
              <a:buFont typeface="Wingdings" panose="05000000000000000000" pitchFamily="2" charset="2"/>
              <a:buChar char="ü"/>
            </a:pPr>
            <a:r>
              <a:rPr lang="en-US" altLang="zh-CN" dirty="0">
                <a:latin typeface="微软雅黑"/>
                <a:ea typeface="微软雅黑"/>
                <a:sym typeface="微软雅黑"/>
              </a:rPr>
              <a:t>Physical Machine :</a:t>
            </a:r>
            <a:r>
              <a:rPr lang="en-US" dirty="0">
                <a:latin typeface="微软雅黑"/>
                <a:ea typeface="微软雅黑"/>
                <a:sym typeface="微软雅黑"/>
              </a:rPr>
              <a:t>Codename</a:t>
            </a:r>
            <a:r>
              <a:rPr lang="zh-CN" dirty="0">
                <a:latin typeface="微软雅黑"/>
                <a:ea typeface="微软雅黑"/>
                <a:sym typeface="微软雅黑"/>
              </a:rPr>
              <a:t> </a:t>
            </a:r>
            <a:r>
              <a:rPr lang="en-US" dirty="0">
                <a:latin typeface="微软雅黑"/>
                <a:ea typeface="微软雅黑"/>
                <a:sym typeface="微软雅黑"/>
              </a:rPr>
              <a:t>ts85(x86</a:t>
            </a:r>
            <a:r>
              <a:rPr lang="zh-CN" dirty="0">
                <a:latin typeface="微软雅黑"/>
                <a:ea typeface="微软雅黑"/>
                <a:sym typeface="微软雅黑"/>
              </a:rPr>
              <a:t>，</a:t>
            </a:r>
            <a:r>
              <a:rPr lang="en-US" dirty="0">
                <a:latin typeface="微软雅黑"/>
                <a:ea typeface="微软雅黑"/>
                <a:sym typeface="微软雅黑"/>
              </a:rPr>
              <a:t>24</a:t>
            </a:r>
            <a:r>
              <a:rPr lang="zh-CN" dirty="0">
                <a:latin typeface="微软雅黑"/>
                <a:ea typeface="微软雅黑"/>
                <a:sym typeface="微软雅黑"/>
              </a:rPr>
              <a:t> </a:t>
            </a:r>
            <a:r>
              <a:rPr lang="en-US" altLang="zh-CN" dirty="0">
                <a:latin typeface="微软雅黑"/>
                <a:ea typeface="微软雅黑"/>
                <a:sym typeface="微软雅黑"/>
              </a:rPr>
              <a:t>cores</a:t>
            </a:r>
            <a:r>
              <a:rPr lang="en-US" dirty="0">
                <a:latin typeface="微软雅黑"/>
                <a:ea typeface="微软雅黑"/>
                <a:sym typeface="微软雅黑"/>
              </a:rPr>
              <a:t>(48 hyper-threading </a:t>
            </a:r>
            <a:r>
              <a:rPr lang="en-US" altLang="zh-CN" dirty="0">
                <a:latin typeface="微软雅黑"/>
                <a:ea typeface="微软雅黑"/>
                <a:sym typeface="微软雅黑"/>
              </a:rPr>
              <a:t>cores</a:t>
            </a:r>
            <a:r>
              <a:rPr lang="en-US" dirty="0">
                <a:latin typeface="微软雅黑"/>
                <a:ea typeface="微软雅黑"/>
                <a:sym typeface="微软雅黑"/>
              </a:rPr>
              <a:t>)</a:t>
            </a:r>
            <a:r>
              <a:rPr lang="zh-CN" altLang="en-US" dirty="0">
                <a:latin typeface="微软雅黑"/>
                <a:ea typeface="微软雅黑"/>
                <a:sym typeface="微软雅黑"/>
              </a:rPr>
              <a:t>，</a:t>
            </a:r>
            <a:r>
              <a:rPr lang="en-US" dirty="0">
                <a:latin typeface="微软雅黑"/>
                <a:ea typeface="微软雅黑"/>
                <a:sym typeface="微软雅黑"/>
              </a:rPr>
              <a:t>512G</a:t>
            </a:r>
            <a:r>
              <a:rPr lang="zh-CN" altLang="en-US" dirty="0">
                <a:latin typeface="微软雅黑"/>
                <a:ea typeface="微软雅黑"/>
                <a:sym typeface="微软雅黑"/>
              </a:rPr>
              <a:t> </a:t>
            </a:r>
            <a:r>
              <a:rPr lang="en-US" dirty="0">
                <a:latin typeface="微软雅黑"/>
                <a:ea typeface="微软雅黑"/>
                <a:sym typeface="微软雅黑"/>
              </a:rPr>
              <a:t>Mem</a:t>
            </a:r>
            <a:r>
              <a:rPr lang="zh-CN" altLang="en-US" dirty="0">
                <a:latin typeface="微软雅黑"/>
                <a:ea typeface="微软雅黑"/>
                <a:sym typeface="微软雅黑"/>
              </a:rPr>
              <a:t> </a:t>
            </a:r>
            <a:r>
              <a:rPr lang="en-US" dirty="0">
                <a:latin typeface="微软雅黑"/>
                <a:ea typeface="微软雅黑"/>
                <a:sym typeface="微软雅黑"/>
              </a:rPr>
              <a:t>,6T PC</a:t>
            </a:r>
            <a:r>
              <a:rPr lang="en-US" altLang="zh-CN" dirty="0">
                <a:latin typeface="微软雅黑"/>
                <a:ea typeface="微软雅黑"/>
                <a:sym typeface="微软雅黑"/>
              </a:rPr>
              <a:t>IE-</a:t>
            </a:r>
            <a:r>
              <a:rPr lang="en-US" dirty="0">
                <a:latin typeface="微软雅黑"/>
                <a:ea typeface="微软雅黑"/>
                <a:sym typeface="微软雅黑"/>
              </a:rPr>
              <a:t>SSD)</a:t>
            </a:r>
          </a:p>
          <a:p>
            <a:pPr marL="285750" indent="-285750">
              <a:buFont typeface="Wingdings" panose="05000000000000000000" pitchFamily="2" charset="2"/>
              <a:buChar char="ü"/>
            </a:pPr>
            <a:r>
              <a:rPr lang="en-US" altLang="zh-CN" dirty="0">
                <a:latin typeface="微软雅黑"/>
                <a:ea typeface="微软雅黑"/>
                <a:sym typeface="微软雅黑"/>
              </a:rPr>
              <a:t>Or Sh02</a:t>
            </a:r>
            <a:endParaRPr lang="en-US" dirty="0">
              <a:latin typeface="微软雅黑"/>
              <a:ea typeface="微软雅黑"/>
              <a:sym typeface="微软雅黑"/>
            </a:endParaRPr>
          </a:p>
          <a:p>
            <a:endParaRPr lang="en-US" dirty="0">
              <a:latin typeface="微软雅黑"/>
              <a:ea typeface="微软雅黑"/>
              <a:sym typeface="微软雅黑"/>
            </a:endParaRPr>
          </a:p>
          <a:p>
            <a:r>
              <a:rPr lang="en-US" altLang="zh-CN" dirty="0">
                <a:latin typeface="微软雅黑"/>
                <a:ea typeface="微软雅黑"/>
                <a:sym typeface="微软雅黑"/>
              </a:rPr>
              <a:t>Software</a:t>
            </a:r>
            <a:endParaRPr lang="en-US" dirty="0">
              <a:latin typeface="微软雅黑"/>
              <a:ea typeface="微软雅黑"/>
              <a:sym typeface="微软雅黑"/>
            </a:endParaRPr>
          </a:p>
          <a:p>
            <a:pPr marL="285750" indent="-285750">
              <a:buFont typeface="Wingdings" panose="05000000000000000000" pitchFamily="2" charset="2"/>
              <a:buChar char="ü"/>
            </a:pPr>
            <a:r>
              <a:rPr lang="en-US" dirty="0">
                <a:latin typeface="微软雅黑"/>
                <a:ea typeface="微软雅黑"/>
                <a:sym typeface="微软雅黑"/>
              </a:rPr>
              <a:t>Kernel optimization ,</a:t>
            </a:r>
            <a:r>
              <a:rPr lang="en-US" altLang="zh-CN" dirty="0">
                <a:latin typeface="微软雅黑"/>
                <a:ea typeface="微软雅黑"/>
                <a:sym typeface="微软雅黑"/>
              </a:rPr>
              <a:t> thread pool …</a:t>
            </a:r>
            <a:endParaRPr lang="en-US" dirty="0">
              <a:latin typeface="微软雅黑"/>
              <a:ea typeface="微软雅黑"/>
              <a:sym typeface="微软雅黑"/>
            </a:endParaRPr>
          </a:p>
          <a:p>
            <a:pPr marL="285750" indent="-285750">
              <a:buFont typeface="Wingdings" panose="05000000000000000000" pitchFamily="2" charset="2"/>
              <a:buChar char="ü"/>
            </a:pPr>
            <a:r>
              <a:rPr lang="en-US" altLang="zh-CN" dirty="0">
                <a:latin typeface="微软雅黑"/>
                <a:ea typeface="微软雅黑"/>
                <a:sym typeface="微软雅黑"/>
              </a:rPr>
              <a:t>LTS (Logical Timestamp Service) 11 million QPS</a:t>
            </a:r>
          </a:p>
          <a:p>
            <a:pPr marL="285750" indent="-285750">
              <a:buFont typeface="Wingdings" panose="05000000000000000000" pitchFamily="2" charset="2"/>
              <a:buChar char="ü"/>
            </a:pPr>
            <a:endParaRPr lang="en-US" altLang="zh-CN" dirty="0">
              <a:latin typeface="微软雅黑"/>
              <a:ea typeface="微软雅黑"/>
              <a:sym typeface="微软雅黑"/>
            </a:endParaRPr>
          </a:p>
          <a:p>
            <a:pPr marL="285750" indent="-285750">
              <a:buFont typeface="Wingdings" panose="05000000000000000000" pitchFamily="2" charset="2"/>
              <a:buChar char="ü"/>
            </a:pPr>
            <a:endParaRPr lang="en-US" dirty="0">
              <a:latin typeface="微软雅黑"/>
              <a:ea typeface="微软雅黑"/>
              <a:sym typeface="微软雅黑"/>
            </a:endParaRPr>
          </a:p>
          <a:p>
            <a:endParaRPr lang="en-US" dirty="0">
              <a:latin typeface="微软雅黑"/>
              <a:ea typeface="微软雅黑"/>
              <a:sym typeface="微软雅黑"/>
            </a:endParaRPr>
          </a:p>
          <a:p>
            <a:endParaRPr lang="en-US" dirty="0">
              <a:latin typeface="微软雅黑"/>
              <a:ea typeface="微软雅黑"/>
              <a:sym typeface="微软雅黑"/>
            </a:endParaRPr>
          </a:p>
        </p:txBody>
      </p:sp>
      <p:sp>
        <p:nvSpPr>
          <p:cNvPr id="3" name="文本框 2">
            <a:extLst>
              <a:ext uri="{FF2B5EF4-FFF2-40B4-BE49-F238E27FC236}">
                <a16:creationId xmlns:a16="http://schemas.microsoft.com/office/drawing/2014/main" id="{B0362A88-AD9A-4FC7-89E5-83CB42300345}"/>
              </a:ext>
            </a:extLst>
          </p:cNvPr>
          <p:cNvSpPr txBox="1"/>
          <p:nvPr/>
        </p:nvSpPr>
        <p:spPr>
          <a:xfrm>
            <a:off x="6365082" y="2194657"/>
            <a:ext cx="3614737" cy="646331"/>
          </a:xfrm>
          <a:prstGeom prst="rect">
            <a:avLst/>
          </a:prstGeom>
          <a:noFill/>
        </p:spPr>
        <p:txBody>
          <a:bodyPr wrap="square" rtlCol="0">
            <a:spAutoFit/>
          </a:bodyPr>
          <a:lstStyle/>
          <a:p>
            <a:r>
              <a:rPr lang="en-US" altLang="zh-CN" dirty="0">
                <a:latin typeface="微软雅黑"/>
                <a:ea typeface="微软雅黑"/>
                <a:sym typeface="微软雅黑"/>
              </a:rPr>
              <a:t>The reason of High Performance</a:t>
            </a:r>
            <a:endParaRPr lang="zh-CN" altLang="en-US" dirty="0">
              <a:latin typeface="微软雅黑"/>
              <a:ea typeface="微软雅黑"/>
              <a:sym typeface="微软雅黑"/>
            </a:endParaRPr>
          </a:p>
        </p:txBody>
      </p:sp>
    </p:spTree>
    <p:extLst>
      <p:ext uri="{BB962C8B-B14F-4D97-AF65-F5344CB8AC3E}">
        <p14:creationId xmlns:p14="http://schemas.microsoft.com/office/powerpoint/2010/main" val="37550710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03DC3-6764-46C0-97F4-AE66B9D00D76}"/>
              </a:ext>
            </a:extLst>
          </p:cNvPr>
          <p:cNvSpPr>
            <a:spLocks noGrp="1"/>
          </p:cNvSpPr>
          <p:nvPr>
            <p:ph type="title"/>
          </p:nvPr>
        </p:nvSpPr>
        <p:spPr/>
        <p:txBody>
          <a:bodyPr/>
          <a:lstStyle/>
          <a:p>
            <a:r>
              <a:rPr lang="en-US" altLang="zh-CN" dirty="0">
                <a:latin typeface="微软雅黑"/>
                <a:ea typeface="微软雅黑"/>
                <a:sym typeface="微软雅黑"/>
              </a:rPr>
              <a:t>The Diagnosis  of Performance</a:t>
            </a:r>
            <a:endParaRPr lang="zh-CN" altLang="en-US" dirty="0">
              <a:latin typeface="微软雅黑"/>
              <a:ea typeface="微软雅黑"/>
              <a:sym typeface="微软雅黑"/>
            </a:endParaRPr>
          </a:p>
        </p:txBody>
      </p:sp>
      <p:grpSp>
        <p:nvGrpSpPr>
          <p:cNvPr id="4" name="îṩḷïdè">
            <a:extLst>
              <a:ext uri="{FF2B5EF4-FFF2-40B4-BE49-F238E27FC236}">
                <a16:creationId xmlns:a16="http://schemas.microsoft.com/office/drawing/2014/main" id="{D23CA988-1477-4701-BC6D-0F47F6478D11}"/>
              </a:ext>
            </a:extLst>
          </p:cNvPr>
          <p:cNvGrpSpPr/>
          <p:nvPr/>
        </p:nvGrpSpPr>
        <p:grpSpPr>
          <a:xfrm>
            <a:off x="4144168" y="1587505"/>
            <a:ext cx="3403603" cy="2475425"/>
            <a:chOff x="4379297" y="1952067"/>
            <a:chExt cx="3054959" cy="2221859"/>
          </a:xfrm>
        </p:grpSpPr>
        <p:sp>
          <p:nvSpPr>
            <p:cNvPr id="21" name="îšļíḍe">
              <a:extLst>
                <a:ext uri="{FF2B5EF4-FFF2-40B4-BE49-F238E27FC236}">
                  <a16:creationId xmlns:a16="http://schemas.microsoft.com/office/drawing/2014/main" id="{38130828-A9ED-45DF-B86A-DAC7A6FA41D3}"/>
                </a:ext>
              </a:extLst>
            </p:cNvPr>
            <p:cNvSpPr/>
            <p:nvPr/>
          </p:nvSpPr>
          <p:spPr>
            <a:xfrm rot="10800000">
              <a:off x="5947546" y="1952067"/>
              <a:ext cx="1486710" cy="1486710"/>
            </a:xfrm>
            <a:prstGeom prst="teardrop">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latin typeface="微软雅黑"/>
                <a:ea typeface="微软雅黑"/>
                <a:sym typeface="微软雅黑"/>
              </a:endParaRPr>
            </a:p>
          </p:txBody>
        </p:sp>
        <p:sp>
          <p:nvSpPr>
            <p:cNvPr id="22" name="ïsḷïḓè">
              <a:extLst>
                <a:ext uri="{FF2B5EF4-FFF2-40B4-BE49-F238E27FC236}">
                  <a16:creationId xmlns:a16="http://schemas.microsoft.com/office/drawing/2014/main" id="{36FA7D78-B058-4774-A2C6-89D4F0F41B8D}"/>
                </a:ext>
              </a:extLst>
            </p:cNvPr>
            <p:cNvSpPr/>
            <p:nvPr/>
          </p:nvSpPr>
          <p:spPr>
            <a:xfrm>
              <a:off x="4379297" y="2687216"/>
              <a:ext cx="1486710" cy="148671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latin typeface="微软雅黑"/>
                <a:ea typeface="微软雅黑"/>
                <a:sym typeface="微软雅黑"/>
              </a:endParaRPr>
            </a:p>
          </p:txBody>
        </p:sp>
        <p:sp>
          <p:nvSpPr>
            <p:cNvPr id="23" name="í$ľîḑé">
              <a:extLst>
                <a:ext uri="{FF2B5EF4-FFF2-40B4-BE49-F238E27FC236}">
                  <a16:creationId xmlns:a16="http://schemas.microsoft.com/office/drawing/2014/main" id="{0AD009A6-1181-46FA-947F-DB675C37B2B9}"/>
                </a:ext>
              </a:extLst>
            </p:cNvPr>
            <p:cNvSpPr txBox="1"/>
            <p:nvPr/>
          </p:nvSpPr>
          <p:spPr>
            <a:xfrm>
              <a:off x="6128208" y="2381048"/>
              <a:ext cx="1179384" cy="577461"/>
            </a:xfrm>
            <a:prstGeom prst="rect">
              <a:avLst/>
            </a:prstGeom>
            <a:noFill/>
          </p:spPr>
          <p:txBody>
            <a:bodyPr wrap="square" lIns="91440" tIns="45720" rIns="91440" bIns="45720" anchor="ctr" anchorCtr="1">
              <a:normAutofit/>
            </a:bodyPr>
            <a:lstStyle/>
            <a:p>
              <a:pPr algn="ctr"/>
              <a:r>
                <a:rPr lang="en-US" altLang="zh-CN" sz="2000" i="1" dirty="0">
                  <a:latin typeface="微软雅黑"/>
                  <a:ea typeface="微软雅黑"/>
                  <a:sym typeface="微软雅黑"/>
                </a:rPr>
                <a:t>Resource</a:t>
              </a:r>
              <a:endParaRPr lang="zh-CN" altLang="en-US" sz="2000" i="1" dirty="0">
                <a:latin typeface="微软雅黑"/>
                <a:ea typeface="微软雅黑"/>
                <a:sym typeface="微软雅黑"/>
              </a:endParaRPr>
            </a:p>
          </p:txBody>
        </p:sp>
        <p:sp>
          <p:nvSpPr>
            <p:cNvPr id="24" name="iṧlíde">
              <a:extLst>
                <a:ext uri="{FF2B5EF4-FFF2-40B4-BE49-F238E27FC236}">
                  <a16:creationId xmlns:a16="http://schemas.microsoft.com/office/drawing/2014/main" id="{95C3846E-6F00-42A0-8EAC-826E78EF6B32}"/>
                </a:ext>
              </a:extLst>
            </p:cNvPr>
            <p:cNvSpPr txBox="1"/>
            <p:nvPr/>
          </p:nvSpPr>
          <p:spPr>
            <a:xfrm>
              <a:off x="4508819" y="3116197"/>
              <a:ext cx="1238371" cy="577461"/>
            </a:xfrm>
            <a:prstGeom prst="rect">
              <a:avLst/>
            </a:prstGeom>
            <a:noFill/>
          </p:spPr>
          <p:txBody>
            <a:bodyPr wrap="square" lIns="91440" tIns="45720" rIns="91440" bIns="45720" anchor="ctr" anchorCtr="1">
              <a:normAutofit/>
            </a:bodyPr>
            <a:lstStyle/>
            <a:p>
              <a:pPr algn="ctr"/>
              <a:r>
                <a:rPr lang="en-US" altLang="zh-CN" sz="2000" i="1" dirty="0">
                  <a:latin typeface="微软雅黑"/>
                  <a:ea typeface="微软雅黑"/>
                  <a:sym typeface="微软雅黑"/>
                </a:rPr>
                <a:t>Engine</a:t>
              </a:r>
              <a:endParaRPr lang="zh-CN" altLang="en-US" sz="2000" i="1" dirty="0">
                <a:latin typeface="微软雅黑"/>
                <a:ea typeface="微软雅黑"/>
                <a:sym typeface="微软雅黑"/>
              </a:endParaRPr>
            </a:p>
          </p:txBody>
        </p:sp>
      </p:grpSp>
      <p:sp>
        <p:nvSpPr>
          <p:cNvPr id="10" name="iśḷíḓè">
            <a:extLst>
              <a:ext uri="{FF2B5EF4-FFF2-40B4-BE49-F238E27FC236}">
                <a16:creationId xmlns:a16="http://schemas.microsoft.com/office/drawing/2014/main" id="{F76989E2-9C90-4271-945E-F2C5619DD90F}"/>
              </a:ext>
            </a:extLst>
          </p:cNvPr>
          <p:cNvSpPr/>
          <p:nvPr/>
        </p:nvSpPr>
        <p:spPr>
          <a:xfrm>
            <a:off x="3354602" y="3232854"/>
            <a:ext cx="522466" cy="52246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latin typeface="微软雅黑"/>
              <a:ea typeface="微软雅黑"/>
              <a:sym typeface="微软雅黑"/>
            </a:endParaRPr>
          </a:p>
        </p:txBody>
      </p:sp>
      <p:sp>
        <p:nvSpPr>
          <p:cNvPr id="12" name="ïṩľïďé">
            <a:extLst>
              <a:ext uri="{FF2B5EF4-FFF2-40B4-BE49-F238E27FC236}">
                <a16:creationId xmlns:a16="http://schemas.microsoft.com/office/drawing/2014/main" id="{C2F4C207-CE47-42C2-8789-EB80CCE2C5E5}"/>
              </a:ext>
            </a:extLst>
          </p:cNvPr>
          <p:cNvSpPr/>
          <p:nvPr/>
        </p:nvSpPr>
        <p:spPr>
          <a:xfrm>
            <a:off x="3507182" y="3398890"/>
            <a:ext cx="217308" cy="190394"/>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chemeClr val="accent1"/>
          </a:solidFill>
          <a:ln>
            <a:noFill/>
          </a:ln>
          <a:effectLst/>
        </p:spPr>
        <p:txBody>
          <a:bodyPr wrap="square" lIns="91440" tIns="45720" rIns="91440" bIns="45720" anchor="ctr">
            <a:normAutofit fontScale="25000" lnSpcReduction="20000"/>
          </a:bodyPr>
          <a:lstStyle/>
          <a:p>
            <a:pPr algn="ctr"/>
            <a:endParaRPr>
              <a:latin typeface="微软雅黑"/>
              <a:ea typeface="微软雅黑"/>
              <a:sym typeface="微软雅黑"/>
            </a:endParaRPr>
          </a:p>
        </p:txBody>
      </p:sp>
      <p:sp>
        <p:nvSpPr>
          <p:cNvPr id="15" name="ïṡļíḑé">
            <a:extLst>
              <a:ext uri="{FF2B5EF4-FFF2-40B4-BE49-F238E27FC236}">
                <a16:creationId xmlns:a16="http://schemas.microsoft.com/office/drawing/2014/main" id="{01CAE35F-CBE2-492E-8E84-96DEB183CABA}"/>
              </a:ext>
            </a:extLst>
          </p:cNvPr>
          <p:cNvSpPr/>
          <p:nvPr/>
        </p:nvSpPr>
        <p:spPr>
          <a:xfrm>
            <a:off x="8314605" y="2208366"/>
            <a:ext cx="2941922" cy="2063597"/>
          </a:xfrm>
          <a:prstGeom prst="rect">
            <a:avLst/>
          </a:prstGeom>
          <a:noFill/>
          <a:ln>
            <a:noFill/>
          </a:ln>
        </p:spPr>
        <p:txBody>
          <a:bodyPr wrap="square" lIns="91440" tIns="45720" rIns="91440" bIns="45720" anchor="t" anchorCtr="0">
            <a:normAutofit/>
          </a:bodyPr>
          <a:lstStyle/>
          <a:p>
            <a:pPr>
              <a:lnSpc>
                <a:spcPct val="120000"/>
              </a:lnSpc>
            </a:pPr>
            <a:r>
              <a:rPr lang="en-US" altLang="zh-CN" sz="2000" dirty="0">
                <a:latin typeface="微软雅黑"/>
                <a:ea typeface="微软雅黑"/>
                <a:sym typeface="微软雅黑"/>
              </a:rPr>
              <a:t>Connect usage</a:t>
            </a:r>
          </a:p>
          <a:p>
            <a:pPr>
              <a:lnSpc>
                <a:spcPct val="120000"/>
              </a:lnSpc>
            </a:pPr>
            <a:r>
              <a:rPr lang="en-US" altLang="zh-CN" sz="2000" dirty="0">
                <a:latin typeface="微软雅黑"/>
                <a:ea typeface="微软雅黑"/>
                <a:sym typeface="微软雅黑"/>
              </a:rPr>
              <a:t>CPU usage</a:t>
            </a:r>
          </a:p>
          <a:p>
            <a:pPr>
              <a:lnSpc>
                <a:spcPct val="120000"/>
              </a:lnSpc>
            </a:pPr>
            <a:r>
              <a:rPr lang="en-US" altLang="zh-CN" sz="2000" dirty="0">
                <a:latin typeface="微软雅黑"/>
                <a:ea typeface="微软雅黑"/>
                <a:sym typeface="微软雅黑"/>
              </a:rPr>
              <a:t>Data space usage</a:t>
            </a:r>
          </a:p>
          <a:p>
            <a:pPr>
              <a:lnSpc>
                <a:spcPct val="120000"/>
              </a:lnSpc>
            </a:pPr>
            <a:r>
              <a:rPr lang="en-US" altLang="zh-CN" sz="2000" dirty="0">
                <a:latin typeface="微软雅黑"/>
                <a:ea typeface="微软雅黑"/>
                <a:sym typeface="微软雅黑"/>
              </a:rPr>
              <a:t>Table data distribution</a:t>
            </a:r>
          </a:p>
          <a:p>
            <a:pPr>
              <a:lnSpc>
                <a:spcPct val="120000"/>
              </a:lnSpc>
            </a:pPr>
            <a:r>
              <a:rPr lang="en-US" altLang="zh-CN" sz="2000" dirty="0">
                <a:latin typeface="微软雅黑"/>
                <a:ea typeface="微软雅黑"/>
                <a:sym typeface="微软雅黑"/>
              </a:rPr>
              <a:t>…</a:t>
            </a:r>
          </a:p>
        </p:txBody>
      </p:sp>
      <p:sp>
        <p:nvSpPr>
          <p:cNvPr id="17" name="íṡḷîḍe">
            <a:extLst>
              <a:ext uri="{FF2B5EF4-FFF2-40B4-BE49-F238E27FC236}">
                <a16:creationId xmlns:a16="http://schemas.microsoft.com/office/drawing/2014/main" id="{7F752C24-8C51-4C08-8ECC-CD41D5A77D41}"/>
              </a:ext>
            </a:extLst>
          </p:cNvPr>
          <p:cNvSpPr/>
          <p:nvPr/>
        </p:nvSpPr>
        <p:spPr>
          <a:xfrm>
            <a:off x="7736502" y="2080369"/>
            <a:ext cx="522466" cy="522466"/>
          </a:xfrm>
          <a:prstGeom prst="ellipse">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tx1"/>
              </a:solidFill>
              <a:latin typeface="微软雅黑"/>
              <a:ea typeface="微软雅黑"/>
              <a:sym typeface="微软雅黑"/>
            </a:endParaRPr>
          </a:p>
        </p:txBody>
      </p:sp>
      <p:sp>
        <p:nvSpPr>
          <p:cNvPr id="19" name="íṣḻidè">
            <a:extLst>
              <a:ext uri="{FF2B5EF4-FFF2-40B4-BE49-F238E27FC236}">
                <a16:creationId xmlns:a16="http://schemas.microsoft.com/office/drawing/2014/main" id="{4DB44935-B0A3-4FC5-8CFE-CBB626FA0B25}"/>
              </a:ext>
            </a:extLst>
          </p:cNvPr>
          <p:cNvSpPr/>
          <p:nvPr/>
        </p:nvSpPr>
        <p:spPr>
          <a:xfrm>
            <a:off x="7903832" y="2238474"/>
            <a:ext cx="217308" cy="206260"/>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chemeClr val="bg1">
              <a:lumMod val="50000"/>
            </a:schemeClr>
          </a:solidFill>
          <a:ln>
            <a:noFill/>
          </a:ln>
          <a:effectLst/>
        </p:spPr>
        <p:txBody>
          <a:bodyPr wrap="square" lIns="91440" tIns="45720" rIns="91440" bIns="45720" anchor="ctr">
            <a:normAutofit fontScale="25000" lnSpcReduction="20000"/>
          </a:bodyPr>
          <a:lstStyle/>
          <a:p>
            <a:pPr algn="ctr"/>
            <a:endParaRPr>
              <a:latin typeface="微软雅黑"/>
              <a:ea typeface="微软雅黑"/>
              <a:sym typeface="微软雅黑"/>
            </a:endParaRPr>
          </a:p>
        </p:txBody>
      </p:sp>
      <p:sp>
        <p:nvSpPr>
          <p:cNvPr id="25" name="矩形 24">
            <a:extLst>
              <a:ext uri="{FF2B5EF4-FFF2-40B4-BE49-F238E27FC236}">
                <a16:creationId xmlns:a16="http://schemas.microsoft.com/office/drawing/2014/main" id="{500E8610-B964-49EF-A442-BB7824048AD8}"/>
              </a:ext>
            </a:extLst>
          </p:cNvPr>
          <p:cNvSpPr/>
          <p:nvPr/>
        </p:nvSpPr>
        <p:spPr>
          <a:xfrm>
            <a:off x="550803" y="2031605"/>
            <a:ext cx="6096000" cy="2031325"/>
          </a:xfrm>
          <a:prstGeom prst="rect">
            <a:avLst/>
          </a:prstGeom>
        </p:spPr>
        <p:txBody>
          <a:bodyPr>
            <a:spAutoFit/>
          </a:bodyPr>
          <a:lstStyle/>
          <a:p>
            <a:r>
              <a:rPr lang="en-US" altLang="zh-CN" dirty="0">
                <a:latin typeface="微软雅黑"/>
                <a:ea typeface="微软雅黑"/>
                <a:sym typeface="微软雅黑"/>
              </a:rPr>
              <a:t>R</a:t>
            </a:r>
            <a:r>
              <a:rPr lang="zh-CN" altLang="en-US" dirty="0">
                <a:latin typeface="微软雅黑"/>
                <a:ea typeface="微软雅黑"/>
                <a:sym typeface="微软雅黑"/>
              </a:rPr>
              <a:t>edundant index</a:t>
            </a:r>
          </a:p>
          <a:p>
            <a:r>
              <a:rPr lang="en-US" altLang="zh-CN" dirty="0">
                <a:latin typeface="微软雅黑"/>
                <a:ea typeface="微软雅黑"/>
                <a:sym typeface="微软雅黑"/>
              </a:rPr>
              <a:t>D</a:t>
            </a:r>
            <a:r>
              <a:rPr lang="zh-CN" altLang="en-US" dirty="0">
                <a:latin typeface="微软雅黑"/>
                <a:ea typeface="微软雅黑"/>
                <a:sym typeface="微软雅黑"/>
              </a:rPr>
              <a:t>ead lock</a:t>
            </a:r>
          </a:p>
          <a:p>
            <a:r>
              <a:rPr lang="zh-CN" altLang="en-US" dirty="0">
                <a:latin typeface="微软雅黑"/>
                <a:ea typeface="微软雅黑"/>
                <a:sym typeface="微软雅黑"/>
              </a:rPr>
              <a:t>uncommited trx</a:t>
            </a:r>
          </a:p>
          <a:p>
            <a:r>
              <a:rPr lang="en-US" altLang="zh-CN" dirty="0">
                <a:latin typeface="微软雅黑"/>
                <a:ea typeface="微软雅黑"/>
                <a:sym typeface="微软雅黑"/>
              </a:rPr>
              <a:t>R</a:t>
            </a:r>
            <a:r>
              <a:rPr lang="zh-CN" altLang="en-US" dirty="0">
                <a:latin typeface="微软雅黑"/>
                <a:ea typeface="微软雅黑"/>
                <a:sym typeface="微软雅黑"/>
              </a:rPr>
              <a:t>equest trx processlist</a:t>
            </a:r>
          </a:p>
          <a:p>
            <a:r>
              <a:rPr lang="en-US" altLang="zh-CN" dirty="0">
                <a:latin typeface="微软雅黑"/>
                <a:ea typeface="微软雅黑"/>
                <a:sym typeface="微软雅黑"/>
              </a:rPr>
              <a:t>I</a:t>
            </a:r>
            <a:r>
              <a:rPr lang="zh-CN" altLang="en-US" dirty="0">
                <a:latin typeface="微软雅黑"/>
                <a:ea typeface="微软雅黑"/>
                <a:sym typeface="微软雅黑"/>
              </a:rPr>
              <a:t>nnodb lock waits</a:t>
            </a:r>
          </a:p>
          <a:p>
            <a:r>
              <a:rPr lang="en-US" altLang="zh-CN" dirty="0">
                <a:latin typeface="微软雅黑"/>
                <a:ea typeface="微软雅黑"/>
                <a:sym typeface="微软雅黑"/>
              </a:rPr>
              <a:t>L</a:t>
            </a:r>
            <a:r>
              <a:rPr lang="zh-CN" altLang="en-US" dirty="0">
                <a:latin typeface="微软雅黑"/>
                <a:ea typeface="微软雅黑"/>
                <a:sym typeface="微软雅黑"/>
              </a:rPr>
              <a:t>ong session</a:t>
            </a:r>
          </a:p>
          <a:p>
            <a:r>
              <a:rPr lang="en-US" altLang="zh-CN" dirty="0">
                <a:latin typeface="微软雅黑"/>
                <a:ea typeface="微软雅黑"/>
                <a:sym typeface="微软雅黑"/>
              </a:rPr>
              <a:t>S</a:t>
            </a:r>
            <a:r>
              <a:rPr lang="zh-CN" altLang="en-US" dirty="0">
                <a:latin typeface="微软雅黑"/>
                <a:ea typeface="微软雅黑"/>
                <a:sym typeface="微软雅黑"/>
              </a:rPr>
              <a:t>low sql</a:t>
            </a:r>
          </a:p>
        </p:txBody>
      </p:sp>
      <p:sp>
        <p:nvSpPr>
          <p:cNvPr id="27" name="矩形 26">
            <a:extLst>
              <a:ext uri="{FF2B5EF4-FFF2-40B4-BE49-F238E27FC236}">
                <a16:creationId xmlns:a16="http://schemas.microsoft.com/office/drawing/2014/main" id="{7DBF3AC7-082F-45EE-A1C1-1210D6F5A297}"/>
              </a:ext>
            </a:extLst>
          </p:cNvPr>
          <p:cNvSpPr/>
          <p:nvPr/>
        </p:nvSpPr>
        <p:spPr>
          <a:xfrm>
            <a:off x="5073140" y="4250364"/>
            <a:ext cx="6096000" cy="2585323"/>
          </a:xfrm>
          <a:prstGeom prst="rect">
            <a:avLst/>
          </a:prstGeom>
        </p:spPr>
        <p:txBody>
          <a:bodyPr>
            <a:spAutoFit/>
          </a:bodyPr>
          <a:lstStyle/>
          <a:p>
            <a:endParaRPr lang="zh-CN" altLang="en-US" dirty="0">
              <a:latin typeface="微软雅黑"/>
              <a:ea typeface="微软雅黑"/>
              <a:sym typeface="微软雅黑"/>
            </a:endParaRPr>
          </a:p>
          <a:p>
            <a:r>
              <a:rPr lang="zh-CN" altLang="en-US" dirty="0">
                <a:latin typeface="微软雅黑"/>
                <a:ea typeface="微软雅黑"/>
                <a:sym typeface="微软雅黑"/>
              </a:rPr>
              <a:t>abstraction of SQL </a:t>
            </a:r>
          </a:p>
          <a:p>
            <a:r>
              <a:rPr lang="en-US" altLang="zh-CN" dirty="0">
                <a:latin typeface="微软雅黑"/>
                <a:ea typeface="微软雅黑"/>
                <a:sym typeface="微软雅黑"/>
              </a:rPr>
              <a:t>first</a:t>
            </a:r>
            <a:r>
              <a:rPr lang="zh-CN" altLang="en-US" dirty="0">
                <a:latin typeface="微软雅黑"/>
                <a:ea typeface="微软雅黑"/>
                <a:sym typeface="微软雅黑"/>
              </a:rPr>
              <a:t> appeared time </a:t>
            </a:r>
          </a:p>
          <a:p>
            <a:r>
              <a:rPr lang="zh-CN" altLang="en-US" dirty="0">
                <a:latin typeface="微软雅黑"/>
                <a:ea typeface="微软雅黑"/>
                <a:sym typeface="微软雅黑"/>
              </a:rPr>
              <a:t>last appeared time</a:t>
            </a:r>
            <a:endParaRPr lang="en-US" altLang="zh-CN" dirty="0">
              <a:latin typeface="微软雅黑"/>
              <a:ea typeface="微软雅黑"/>
              <a:sym typeface="微软雅黑"/>
            </a:endParaRPr>
          </a:p>
          <a:p>
            <a:r>
              <a:rPr lang="en-US" altLang="zh-CN" dirty="0">
                <a:latin typeface="微软雅黑"/>
                <a:ea typeface="微软雅黑"/>
                <a:sym typeface="微软雅黑"/>
              </a:rPr>
              <a:t>count</a:t>
            </a:r>
          </a:p>
          <a:p>
            <a:r>
              <a:rPr lang="zh-CN" altLang="en-US" dirty="0">
                <a:latin typeface="微软雅黑"/>
                <a:ea typeface="微软雅黑"/>
                <a:sym typeface="微软雅黑"/>
              </a:rPr>
              <a:t>query time max/min/avg</a:t>
            </a:r>
          </a:p>
          <a:p>
            <a:r>
              <a:rPr lang="zh-CN" altLang="en-US" dirty="0">
                <a:latin typeface="微软雅黑"/>
                <a:ea typeface="微软雅黑"/>
                <a:sym typeface="微软雅黑"/>
              </a:rPr>
              <a:t>lock_time max/min/avg</a:t>
            </a:r>
          </a:p>
          <a:p>
            <a:r>
              <a:rPr lang="en-US" altLang="zh-CN" dirty="0">
                <a:latin typeface="微软雅黑"/>
                <a:ea typeface="微软雅黑"/>
                <a:sym typeface="微软雅黑"/>
              </a:rPr>
              <a:t>r</a:t>
            </a:r>
            <a:r>
              <a:rPr lang="zh-CN" altLang="en-US" dirty="0">
                <a:latin typeface="微软雅黑"/>
                <a:ea typeface="微软雅黑"/>
                <a:sym typeface="微软雅黑"/>
              </a:rPr>
              <a:t>ows</a:t>
            </a:r>
            <a:r>
              <a:rPr lang="en-US" altLang="zh-CN" dirty="0">
                <a:latin typeface="微软雅黑"/>
                <a:ea typeface="微软雅黑"/>
                <a:sym typeface="微软雅黑"/>
              </a:rPr>
              <a:t> </a:t>
            </a:r>
            <a:r>
              <a:rPr lang="zh-CN" altLang="en-US" dirty="0">
                <a:latin typeface="微软雅黑"/>
                <a:ea typeface="微软雅黑"/>
                <a:sym typeface="微软雅黑"/>
              </a:rPr>
              <a:t>examined</a:t>
            </a:r>
          </a:p>
          <a:p>
            <a:r>
              <a:rPr lang="zh-CN" altLang="en-US" dirty="0">
                <a:latin typeface="微软雅黑"/>
                <a:ea typeface="微软雅黑"/>
                <a:sym typeface="微软雅黑"/>
              </a:rPr>
              <a:t>...</a:t>
            </a:r>
          </a:p>
        </p:txBody>
      </p:sp>
      <p:cxnSp>
        <p:nvCxnSpPr>
          <p:cNvPr id="29" name="连接符: 肘形 28">
            <a:extLst>
              <a:ext uri="{FF2B5EF4-FFF2-40B4-BE49-F238E27FC236}">
                <a16:creationId xmlns:a16="http://schemas.microsoft.com/office/drawing/2014/main" id="{E85989A6-FFEF-4BDE-9274-64F42D6EFD50}"/>
              </a:ext>
            </a:extLst>
          </p:cNvPr>
          <p:cNvCxnSpPr>
            <a:cxnSpLocks/>
          </p:cNvCxnSpPr>
          <p:nvPr/>
        </p:nvCxnSpPr>
        <p:spPr>
          <a:xfrm>
            <a:off x="654264" y="4005789"/>
            <a:ext cx="4008103" cy="1683272"/>
          </a:xfrm>
          <a:prstGeom prst="bentConnector3">
            <a:avLst>
              <a:gd name="adj1" fmla="val 20114"/>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4B1E2EC-0BCF-4FA5-91FE-94DA9496ADA1}"/>
              </a:ext>
            </a:extLst>
          </p:cNvPr>
          <p:cNvSpPr/>
          <p:nvPr/>
        </p:nvSpPr>
        <p:spPr>
          <a:xfrm>
            <a:off x="4679156" y="4228966"/>
            <a:ext cx="3224676" cy="252187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Tree>
    <p:extLst>
      <p:ext uri="{BB962C8B-B14F-4D97-AF65-F5344CB8AC3E}">
        <p14:creationId xmlns:p14="http://schemas.microsoft.com/office/powerpoint/2010/main" val="124317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198636" y="220663"/>
            <a:ext cx="2801887" cy="604839"/>
          </a:xfrm>
        </p:spPr>
        <p:txBody>
          <a:bodyPr>
            <a:normAutofit fontScale="90000"/>
          </a:bodyPr>
          <a:lstStyle/>
          <a:p>
            <a:r>
              <a:rPr lang="en-US" dirty="0">
                <a:solidFill>
                  <a:schemeClr val="bg1"/>
                </a:solidFill>
                <a:latin typeface="微软雅黑"/>
                <a:ea typeface="微软雅黑"/>
                <a:sym typeface="微软雅黑"/>
              </a:rPr>
              <a:t>SQL-Engine</a:t>
            </a:r>
            <a:endParaRPr lang="zh-CN" dirty="0">
              <a:solidFill>
                <a:schemeClr val="bg1"/>
              </a:solidFill>
              <a:latin typeface="微软雅黑"/>
              <a:ea typeface="微软雅黑"/>
              <a:sym typeface="微软雅黑"/>
            </a:endParaRPr>
          </a:p>
        </p:txBody>
      </p:sp>
      <p:pic>
        <p:nvPicPr>
          <p:cNvPr id="4" name="内容占位符 3"/>
          <p:cNvPicPr>
            <a:picLocks noGrp="1"/>
          </p:cNvPicPr>
          <p:nvPr>
            <p:ph idx="1"/>
          </p:nvPr>
        </p:nvPicPr>
        <p:blipFill>
          <a:blip r:embed="rId2"/>
          <a:stretch/>
        </p:blipFill>
        <p:spPr>
          <a:xfrm>
            <a:off x="1599580" y="1682750"/>
            <a:ext cx="7687325" cy="4910138"/>
          </a:xfrm>
        </p:spPr>
      </p:pic>
    </p:spTree>
    <p:extLst>
      <p:ext uri="{BB962C8B-B14F-4D97-AF65-F5344CB8AC3E}">
        <p14:creationId xmlns:p14="http://schemas.microsoft.com/office/powerpoint/2010/main" val="1215183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BB11BEE-EE24-42FA-A5E1-6831398E61F5}"/>
              </a:ext>
            </a:extLst>
          </p:cNvPr>
          <p:cNvSpPr>
            <a:spLocks noGrp="1"/>
          </p:cNvSpPr>
          <p:nvPr>
            <p:ph type="title"/>
          </p:nvPr>
        </p:nvSpPr>
        <p:spPr/>
        <p:txBody>
          <a:bodyPr/>
          <a:lstStyle/>
          <a:p>
            <a:r>
              <a:rPr lang="en-US" altLang="zh-CN" dirty="0">
                <a:latin typeface="微软雅黑"/>
                <a:ea typeface="微软雅黑"/>
                <a:sym typeface="微软雅黑"/>
              </a:rPr>
              <a:t>Audit</a:t>
            </a:r>
            <a:endParaRPr lang="zh-CN" altLang="en-US" dirty="0">
              <a:latin typeface="微软雅黑"/>
              <a:ea typeface="微软雅黑"/>
              <a:sym typeface="微软雅黑"/>
            </a:endParaRPr>
          </a:p>
        </p:txBody>
      </p:sp>
      <p:grpSp>
        <p:nvGrpSpPr>
          <p:cNvPr id="6" name="îśliḑé">
            <a:extLst>
              <a:ext uri="{FF2B5EF4-FFF2-40B4-BE49-F238E27FC236}">
                <a16:creationId xmlns:a16="http://schemas.microsoft.com/office/drawing/2014/main" id="{740F0803-D5DE-4F19-9886-A8DEECEF856A}"/>
              </a:ext>
            </a:extLst>
          </p:cNvPr>
          <p:cNvGrpSpPr/>
          <p:nvPr/>
        </p:nvGrpSpPr>
        <p:grpSpPr>
          <a:xfrm>
            <a:off x="576497" y="3963967"/>
            <a:ext cx="3134849" cy="1624546"/>
            <a:chOff x="715931" y="3240158"/>
            <a:chExt cx="3134771" cy="1624506"/>
          </a:xfrm>
        </p:grpSpPr>
        <p:sp>
          <p:nvSpPr>
            <p:cNvPr id="30" name="îsḷíďê">
              <a:extLst>
                <a:ext uri="{FF2B5EF4-FFF2-40B4-BE49-F238E27FC236}">
                  <a16:creationId xmlns:a16="http://schemas.microsoft.com/office/drawing/2014/main" id="{6B7F643A-00EF-42FF-9C32-1DBCF7B8559C}"/>
                </a:ext>
              </a:extLst>
            </p:cNvPr>
            <p:cNvSpPr txBox="1"/>
            <p:nvPr/>
          </p:nvSpPr>
          <p:spPr>
            <a:xfrm>
              <a:off x="715931" y="3687569"/>
              <a:ext cx="3134771" cy="1177095"/>
            </a:xfrm>
            <a:prstGeom prst="rect">
              <a:avLst/>
            </a:prstGeom>
            <a:noFill/>
            <a:ln>
              <a:noFill/>
            </a:ln>
          </p:spPr>
          <p:txBody>
            <a:bodyPr spcFirstLastPara="1"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endParaRPr lang="en-US" altLang="zh-CN" sz="1100" dirty="0">
                <a:latin typeface="微软雅黑"/>
                <a:ea typeface="微软雅黑"/>
                <a:sym typeface="微软雅黑"/>
              </a:endParaRPr>
            </a:p>
            <a:p>
              <a:pPr algn="ctr">
                <a:lnSpc>
                  <a:spcPct val="150000"/>
                </a:lnSpc>
              </a:pPr>
              <a:r>
                <a:rPr lang="en-US" altLang="zh-CN" sz="1100" dirty="0">
                  <a:latin typeface="微软雅黑"/>
                  <a:ea typeface="微软雅黑"/>
                  <a:sym typeface="微软雅黑"/>
                </a:rPr>
                <a:t>……</a:t>
              </a:r>
            </a:p>
          </p:txBody>
        </p:sp>
        <p:sp>
          <p:nvSpPr>
            <p:cNvPr id="31" name="íṣḻïḋê">
              <a:extLst>
                <a:ext uri="{FF2B5EF4-FFF2-40B4-BE49-F238E27FC236}">
                  <a16:creationId xmlns:a16="http://schemas.microsoft.com/office/drawing/2014/main" id="{7E9F046A-7F8F-4735-8CDB-99D5CFB272B5}"/>
                </a:ext>
              </a:extLst>
            </p:cNvPr>
            <p:cNvSpPr txBox="1"/>
            <p:nvPr/>
          </p:nvSpPr>
          <p:spPr>
            <a:xfrm>
              <a:off x="715931" y="3240158"/>
              <a:ext cx="3134771"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b="1" dirty="0">
                  <a:latin typeface="微软雅黑"/>
                  <a:ea typeface="微软雅黑"/>
                  <a:sym typeface="微软雅黑"/>
                </a:rPr>
                <a:t>Check the log</a:t>
              </a:r>
            </a:p>
          </p:txBody>
        </p:sp>
      </p:grpSp>
      <p:grpSp>
        <p:nvGrpSpPr>
          <p:cNvPr id="7" name="ï$ļïdê">
            <a:extLst>
              <a:ext uri="{FF2B5EF4-FFF2-40B4-BE49-F238E27FC236}">
                <a16:creationId xmlns:a16="http://schemas.microsoft.com/office/drawing/2014/main" id="{CFEFA96D-8EE2-49E0-A75E-460A4CD2B7FE}"/>
              </a:ext>
            </a:extLst>
          </p:cNvPr>
          <p:cNvGrpSpPr/>
          <p:nvPr/>
        </p:nvGrpSpPr>
        <p:grpSpPr>
          <a:xfrm>
            <a:off x="1566642" y="2591295"/>
            <a:ext cx="1160845" cy="1160845"/>
            <a:chOff x="1702908" y="1737559"/>
            <a:chExt cx="1160816" cy="1160816"/>
          </a:xfrm>
        </p:grpSpPr>
        <p:sp>
          <p:nvSpPr>
            <p:cNvPr id="27" name="íśļïḓé">
              <a:extLst>
                <a:ext uri="{FF2B5EF4-FFF2-40B4-BE49-F238E27FC236}">
                  <a16:creationId xmlns:a16="http://schemas.microsoft.com/office/drawing/2014/main" id="{4020A8C7-C2EB-4FA9-9B86-6BC68D3414B8}"/>
                </a:ext>
              </a:extLst>
            </p:cNvPr>
            <p:cNvSpPr/>
            <p:nvPr/>
          </p:nvSpPr>
          <p:spPr>
            <a:xfrm>
              <a:off x="1816591" y="1851242"/>
              <a:ext cx="933450" cy="933450"/>
            </a:xfrm>
            <a:prstGeom prst="ellipse">
              <a:avLst/>
            </a:prstGeom>
            <a:solidFill>
              <a:schemeClr val="accent1"/>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微软雅黑"/>
                <a:ea typeface="微软雅黑"/>
                <a:sym typeface="微软雅黑"/>
              </a:endParaRPr>
            </a:p>
          </p:txBody>
        </p:sp>
        <p:sp>
          <p:nvSpPr>
            <p:cNvPr id="28" name="îṩlíḓê">
              <a:extLst>
                <a:ext uri="{FF2B5EF4-FFF2-40B4-BE49-F238E27FC236}">
                  <a16:creationId xmlns:a16="http://schemas.microsoft.com/office/drawing/2014/main" id="{98CDB119-C3D7-462B-B0FC-D0AB3F09CA55}"/>
                </a:ext>
              </a:extLst>
            </p:cNvPr>
            <p:cNvSpPr/>
            <p:nvPr/>
          </p:nvSpPr>
          <p:spPr>
            <a:xfrm>
              <a:off x="1702908" y="1737559"/>
              <a:ext cx="1160816" cy="1160816"/>
            </a:xfrm>
            <a:prstGeom prst="ellipse">
              <a:avLst/>
            </a:prstGeom>
            <a:noFill/>
            <a:ln w="3175">
              <a:solidFill>
                <a:schemeClr val="accent1"/>
              </a:solidFill>
              <a:prstDash val="sys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微软雅黑"/>
                <a:ea typeface="微软雅黑"/>
                <a:sym typeface="微软雅黑"/>
              </a:endParaRPr>
            </a:p>
          </p:txBody>
        </p:sp>
      </p:grpSp>
      <p:grpSp>
        <p:nvGrpSpPr>
          <p:cNvPr id="8" name="ïsḻiḓé">
            <a:extLst>
              <a:ext uri="{FF2B5EF4-FFF2-40B4-BE49-F238E27FC236}">
                <a16:creationId xmlns:a16="http://schemas.microsoft.com/office/drawing/2014/main" id="{E9FFD886-0344-44D1-8636-A227BC017FC8}"/>
              </a:ext>
            </a:extLst>
          </p:cNvPr>
          <p:cNvGrpSpPr/>
          <p:nvPr/>
        </p:nvGrpSpPr>
        <p:grpSpPr>
          <a:xfrm>
            <a:off x="4392419" y="3926010"/>
            <a:ext cx="3134849" cy="1967582"/>
            <a:chOff x="4528615" y="3240158"/>
            <a:chExt cx="3134771" cy="1967534"/>
          </a:xfrm>
        </p:grpSpPr>
        <p:sp>
          <p:nvSpPr>
            <p:cNvPr id="25" name="išļidé">
              <a:extLst>
                <a:ext uri="{FF2B5EF4-FFF2-40B4-BE49-F238E27FC236}">
                  <a16:creationId xmlns:a16="http://schemas.microsoft.com/office/drawing/2014/main" id="{CA6559E8-CD01-462C-9C0E-38447681D2C9}"/>
                </a:ext>
              </a:extLst>
            </p:cNvPr>
            <p:cNvSpPr txBox="1"/>
            <p:nvPr/>
          </p:nvSpPr>
          <p:spPr>
            <a:xfrm>
              <a:off x="4528615" y="3687568"/>
              <a:ext cx="3134771" cy="1520124"/>
            </a:xfrm>
            <a:prstGeom prst="rect">
              <a:avLst/>
            </a:prstGeom>
            <a:noFill/>
            <a:ln>
              <a:noFill/>
            </a:ln>
          </p:spPr>
          <p:txBody>
            <a:bodyPr spcFirstLastPara="1" wrap="square" lIns="91440" tIns="45720" rIns="91440" bIns="45720" anchor="t" anchorCtr="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dirty="0">
                  <a:latin typeface="微软雅黑"/>
                  <a:ea typeface="微软雅黑"/>
                  <a:sym typeface="微软雅黑"/>
                </a:rPr>
                <a:t>Action </a:t>
              </a:r>
            </a:p>
            <a:p>
              <a:pPr algn="ctr">
                <a:lnSpc>
                  <a:spcPct val="150000"/>
                </a:lnSpc>
              </a:pPr>
              <a:r>
                <a:rPr lang="en-US" altLang="zh-CN" dirty="0">
                  <a:latin typeface="微软雅黑"/>
                  <a:ea typeface="微软雅黑"/>
                  <a:sym typeface="微软雅黑"/>
                </a:rPr>
                <a:t>Let it go</a:t>
              </a:r>
            </a:p>
            <a:p>
              <a:pPr algn="ctr">
                <a:lnSpc>
                  <a:spcPct val="150000"/>
                </a:lnSpc>
              </a:pPr>
              <a:r>
                <a:rPr lang="en-US" altLang="zh-CN" dirty="0">
                  <a:latin typeface="微软雅黑"/>
                  <a:ea typeface="微软雅黑"/>
                  <a:sym typeface="微软雅黑"/>
                </a:rPr>
                <a:t>Alarm </a:t>
              </a:r>
            </a:p>
            <a:p>
              <a:pPr algn="ctr">
                <a:lnSpc>
                  <a:spcPct val="150000"/>
                </a:lnSpc>
              </a:pPr>
              <a:r>
                <a:rPr lang="en-US" altLang="zh-CN" sz="1600" dirty="0">
                  <a:latin typeface="微软雅黑"/>
                  <a:ea typeface="微软雅黑"/>
                  <a:sym typeface="微软雅黑"/>
                </a:rPr>
                <a:t>……</a:t>
              </a:r>
            </a:p>
          </p:txBody>
        </p:sp>
        <p:sp>
          <p:nvSpPr>
            <p:cNvPr id="26" name="iš1ïḑé">
              <a:extLst>
                <a:ext uri="{FF2B5EF4-FFF2-40B4-BE49-F238E27FC236}">
                  <a16:creationId xmlns:a16="http://schemas.microsoft.com/office/drawing/2014/main" id="{C2392054-77F1-4398-8C52-C6321C77B889}"/>
                </a:ext>
              </a:extLst>
            </p:cNvPr>
            <p:cNvSpPr txBox="1"/>
            <p:nvPr/>
          </p:nvSpPr>
          <p:spPr>
            <a:xfrm>
              <a:off x="4528615" y="3240158"/>
              <a:ext cx="3134771"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b="1" dirty="0">
                  <a:latin typeface="微软雅黑"/>
                  <a:ea typeface="微软雅黑"/>
                  <a:sym typeface="微软雅黑"/>
                </a:rPr>
                <a:t>Combine the instance</a:t>
              </a:r>
            </a:p>
          </p:txBody>
        </p:sp>
      </p:grpSp>
      <p:sp>
        <p:nvSpPr>
          <p:cNvPr id="22" name="íṧ1ïdê">
            <a:extLst>
              <a:ext uri="{FF2B5EF4-FFF2-40B4-BE49-F238E27FC236}">
                <a16:creationId xmlns:a16="http://schemas.microsoft.com/office/drawing/2014/main" id="{E4531AED-32C1-40FA-8E52-4CE8114B5FFA}"/>
              </a:ext>
            </a:extLst>
          </p:cNvPr>
          <p:cNvSpPr/>
          <p:nvPr/>
        </p:nvSpPr>
        <p:spPr>
          <a:xfrm>
            <a:off x="5493107" y="2704981"/>
            <a:ext cx="933473" cy="933473"/>
          </a:xfrm>
          <a:prstGeom prst="ellipse">
            <a:avLst/>
          </a:prstGeom>
          <a:solidFill>
            <a:schemeClr val="accent1"/>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微软雅黑"/>
              <a:ea typeface="微软雅黑"/>
              <a:sym typeface="微软雅黑"/>
            </a:endParaRPr>
          </a:p>
        </p:txBody>
      </p:sp>
      <p:sp>
        <p:nvSpPr>
          <p:cNvPr id="23" name="ïṧḻîdè">
            <a:extLst>
              <a:ext uri="{FF2B5EF4-FFF2-40B4-BE49-F238E27FC236}">
                <a16:creationId xmlns:a16="http://schemas.microsoft.com/office/drawing/2014/main" id="{BEF49323-34E6-4E9E-8E57-F364A19B88E9}"/>
              </a:ext>
            </a:extLst>
          </p:cNvPr>
          <p:cNvSpPr/>
          <p:nvPr/>
        </p:nvSpPr>
        <p:spPr>
          <a:xfrm>
            <a:off x="5379421" y="2591295"/>
            <a:ext cx="1160845" cy="1160845"/>
          </a:xfrm>
          <a:prstGeom prst="ellipse">
            <a:avLst/>
          </a:prstGeom>
          <a:noFill/>
          <a:ln w="3175">
            <a:solidFill>
              <a:schemeClr val="accent1"/>
            </a:solidFill>
            <a:prstDash val="sys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微软雅黑"/>
              <a:ea typeface="微软雅黑"/>
              <a:sym typeface="微软雅黑"/>
            </a:endParaRPr>
          </a:p>
        </p:txBody>
      </p:sp>
      <p:grpSp>
        <p:nvGrpSpPr>
          <p:cNvPr id="10" name="iSlïḑê">
            <a:extLst>
              <a:ext uri="{FF2B5EF4-FFF2-40B4-BE49-F238E27FC236}">
                <a16:creationId xmlns:a16="http://schemas.microsoft.com/office/drawing/2014/main" id="{BFF73E51-9E46-4E53-BCA2-0C3EE343040F}"/>
              </a:ext>
            </a:extLst>
          </p:cNvPr>
          <p:cNvGrpSpPr/>
          <p:nvPr/>
        </p:nvGrpSpPr>
        <p:grpSpPr>
          <a:xfrm>
            <a:off x="8208341" y="3885142"/>
            <a:ext cx="3295827" cy="2457691"/>
            <a:chOff x="8266047" y="3373156"/>
            <a:chExt cx="3295745" cy="2457630"/>
          </a:xfrm>
        </p:grpSpPr>
        <p:sp>
          <p:nvSpPr>
            <p:cNvPr id="20" name="îŝ1iḓè">
              <a:extLst>
                <a:ext uri="{FF2B5EF4-FFF2-40B4-BE49-F238E27FC236}">
                  <a16:creationId xmlns:a16="http://schemas.microsoft.com/office/drawing/2014/main" id="{AA240AEF-A6A3-4FF1-A8D6-DAB2490EFE91}"/>
                </a:ext>
              </a:extLst>
            </p:cNvPr>
            <p:cNvSpPr txBox="1"/>
            <p:nvPr/>
          </p:nvSpPr>
          <p:spPr>
            <a:xfrm>
              <a:off x="8266047" y="3767702"/>
              <a:ext cx="3134771" cy="2063084"/>
            </a:xfrm>
            <a:prstGeom prst="rect">
              <a:avLst/>
            </a:prstGeom>
            <a:noFill/>
            <a:ln>
              <a:noFill/>
            </a:ln>
          </p:spPr>
          <p:txBody>
            <a:bodyPr spcFirstLastPara="1" wrap="square" lIns="91440" tIns="45720" rIns="91440" bIns="45720" anchor="t" anchorCtr="0">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2000" dirty="0">
                  <a:latin typeface="微软雅黑"/>
                  <a:ea typeface="微软雅黑"/>
                  <a:sym typeface="微软雅黑"/>
                </a:rPr>
                <a:t>Include </a:t>
              </a:r>
            </a:p>
            <a:p>
              <a:pPr algn="ctr">
                <a:lnSpc>
                  <a:spcPct val="150000"/>
                </a:lnSpc>
              </a:pPr>
              <a:r>
                <a:rPr lang="en-US" altLang="zh-CN" sz="2000" dirty="0">
                  <a:latin typeface="微软雅黑"/>
                  <a:ea typeface="微软雅黑"/>
                  <a:sym typeface="微软雅黑"/>
                </a:rPr>
                <a:t>Not include </a:t>
              </a:r>
            </a:p>
            <a:p>
              <a:pPr algn="ctr">
                <a:lnSpc>
                  <a:spcPct val="150000"/>
                </a:lnSpc>
              </a:pPr>
              <a:r>
                <a:rPr lang="en-US" altLang="zh-CN" sz="2100" dirty="0">
                  <a:latin typeface="微软雅黑"/>
                  <a:ea typeface="微软雅黑"/>
                  <a:sym typeface="微软雅黑"/>
                </a:rPr>
                <a:t>Equal/unequal to</a:t>
              </a:r>
            </a:p>
            <a:p>
              <a:pPr algn="ctr">
                <a:lnSpc>
                  <a:spcPct val="150000"/>
                </a:lnSpc>
              </a:pPr>
              <a:r>
                <a:rPr lang="en-US" altLang="zh-CN" sz="2100" dirty="0">
                  <a:latin typeface="微软雅黑"/>
                  <a:ea typeface="微软雅黑"/>
                  <a:sym typeface="微软雅黑"/>
                </a:rPr>
                <a:t>Client </a:t>
              </a:r>
              <a:r>
                <a:rPr lang="en-US" altLang="zh-CN" sz="2100" dirty="0" err="1">
                  <a:latin typeface="微软雅黑"/>
                  <a:ea typeface="微软雅黑"/>
                  <a:sym typeface="微软雅黑"/>
                </a:rPr>
                <a:t>Ip</a:t>
              </a:r>
              <a:endParaRPr lang="en-US" altLang="zh-CN" sz="2100" dirty="0">
                <a:latin typeface="微软雅黑"/>
                <a:ea typeface="微软雅黑"/>
                <a:sym typeface="微软雅黑"/>
              </a:endParaRPr>
            </a:p>
            <a:p>
              <a:pPr algn="ctr">
                <a:lnSpc>
                  <a:spcPct val="150000"/>
                </a:lnSpc>
              </a:pPr>
              <a:r>
                <a:rPr lang="en-US" altLang="zh-CN" sz="2100" dirty="0">
                  <a:latin typeface="微软雅黑"/>
                  <a:ea typeface="微软雅黑"/>
                  <a:sym typeface="微软雅黑"/>
                </a:rPr>
                <a:t>Execution time</a:t>
              </a:r>
            </a:p>
            <a:p>
              <a:pPr algn="ctr">
                <a:lnSpc>
                  <a:spcPct val="150000"/>
                </a:lnSpc>
              </a:pPr>
              <a:r>
                <a:rPr lang="en-US" altLang="zh-CN" sz="2000" dirty="0">
                  <a:latin typeface="微软雅黑"/>
                  <a:ea typeface="微软雅黑"/>
                  <a:sym typeface="微软雅黑"/>
                </a:rPr>
                <a:t>Users…</a:t>
              </a:r>
            </a:p>
            <a:p>
              <a:pPr algn="ctr">
                <a:lnSpc>
                  <a:spcPct val="150000"/>
                </a:lnSpc>
              </a:pPr>
              <a:endParaRPr lang="en-US" altLang="zh-CN" sz="2000" dirty="0">
                <a:latin typeface="微软雅黑"/>
                <a:ea typeface="微软雅黑"/>
                <a:sym typeface="微软雅黑"/>
              </a:endParaRPr>
            </a:p>
            <a:p>
              <a:pPr algn="ctr">
                <a:lnSpc>
                  <a:spcPct val="150000"/>
                </a:lnSpc>
              </a:pPr>
              <a:endParaRPr lang="en-US" altLang="zh-CN" sz="1100" dirty="0">
                <a:latin typeface="微软雅黑"/>
                <a:ea typeface="微软雅黑"/>
                <a:sym typeface="微软雅黑"/>
              </a:endParaRPr>
            </a:p>
          </p:txBody>
        </p:sp>
        <p:sp>
          <p:nvSpPr>
            <p:cNvPr id="21" name="íś1ïḓê">
              <a:extLst>
                <a:ext uri="{FF2B5EF4-FFF2-40B4-BE49-F238E27FC236}">
                  <a16:creationId xmlns:a16="http://schemas.microsoft.com/office/drawing/2014/main" id="{A6F4D156-81C9-40B3-9502-EE0FD3934B75}"/>
                </a:ext>
              </a:extLst>
            </p:cNvPr>
            <p:cNvSpPr txBox="1"/>
            <p:nvPr/>
          </p:nvSpPr>
          <p:spPr>
            <a:xfrm>
              <a:off x="8427021" y="3373156"/>
              <a:ext cx="3134771" cy="447411"/>
            </a:xfrm>
            <a:prstGeom prst="rect">
              <a:avLst/>
            </a:prstGeom>
            <a:noFill/>
            <a:ln>
              <a:noFill/>
            </a:ln>
          </p:spPr>
          <p:txBody>
            <a:bodyPr spcFirstLastPara="1"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latin typeface="微软雅黑"/>
                  <a:ea typeface="微软雅黑"/>
                  <a:sym typeface="微软雅黑"/>
                </a:rPr>
                <a:t>regular expression</a:t>
              </a:r>
            </a:p>
          </p:txBody>
        </p:sp>
      </p:grpSp>
      <p:grpSp>
        <p:nvGrpSpPr>
          <p:cNvPr id="11" name="ïṡḻîḋè">
            <a:extLst>
              <a:ext uri="{FF2B5EF4-FFF2-40B4-BE49-F238E27FC236}">
                <a16:creationId xmlns:a16="http://schemas.microsoft.com/office/drawing/2014/main" id="{4DF517C9-7DE2-47EB-9949-F4A9301C7202}"/>
              </a:ext>
            </a:extLst>
          </p:cNvPr>
          <p:cNvGrpSpPr/>
          <p:nvPr/>
        </p:nvGrpSpPr>
        <p:grpSpPr>
          <a:xfrm>
            <a:off x="9232970" y="2591295"/>
            <a:ext cx="1160845" cy="1160845"/>
            <a:chOff x="9328275" y="1737559"/>
            <a:chExt cx="1160816" cy="1160816"/>
          </a:xfrm>
        </p:grpSpPr>
        <p:sp>
          <p:nvSpPr>
            <p:cNvPr id="17" name="îṧḻîde">
              <a:extLst>
                <a:ext uri="{FF2B5EF4-FFF2-40B4-BE49-F238E27FC236}">
                  <a16:creationId xmlns:a16="http://schemas.microsoft.com/office/drawing/2014/main" id="{035B2E63-D014-4E87-9FD5-2D3F334AA0E5}"/>
                </a:ext>
              </a:extLst>
            </p:cNvPr>
            <p:cNvSpPr/>
            <p:nvPr/>
          </p:nvSpPr>
          <p:spPr>
            <a:xfrm>
              <a:off x="9441958" y="1851242"/>
              <a:ext cx="933450" cy="933450"/>
            </a:xfrm>
            <a:prstGeom prst="ellipse">
              <a:avLst/>
            </a:prstGeom>
            <a:solidFill>
              <a:schemeClr val="accent1"/>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微软雅黑"/>
                <a:ea typeface="微软雅黑"/>
                <a:sym typeface="微软雅黑"/>
              </a:endParaRPr>
            </a:p>
          </p:txBody>
        </p:sp>
        <p:sp>
          <p:nvSpPr>
            <p:cNvPr id="18" name="ïṥḻíḓê">
              <a:extLst>
                <a:ext uri="{FF2B5EF4-FFF2-40B4-BE49-F238E27FC236}">
                  <a16:creationId xmlns:a16="http://schemas.microsoft.com/office/drawing/2014/main" id="{66F2A8DF-ECC7-45CC-90CF-14EFF85E4108}"/>
                </a:ext>
              </a:extLst>
            </p:cNvPr>
            <p:cNvSpPr/>
            <p:nvPr/>
          </p:nvSpPr>
          <p:spPr>
            <a:xfrm>
              <a:off x="9328275" y="1737559"/>
              <a:ext cx="1160816" cy="1160816"/>
            </a:xfrm>
            <a:prstGeom prst="ellipse">
              <a:avLst/>
            </a:prstGeom>
            <a:noFill/>
            <a:ln w="3175">
              <a:solidFill>
                <a:schemeClr val="accent1"/>
              </a:solidFill>
              <a:prstDash val="sysDash"/>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i="1">
                <a:solidFill>
                  <a:schemeClr val="tx1"/>
                </a:solidFill>
                <a:latin typeface="微软雅黑"/>
                <a:ea typeface="微软雅黑"/>
                <a:sym typeface="微软雅黑"/>
              </a:endParaRPr>
            </a:p>
          </p:txBody>
        </p:sp>
      </p:grpSp>
      <p:cxnSp>
        <p:nvCxnSpPr>
          <p:cNvPr id="12" name="直接连接符 11">
            <a:extLst>
              <a:ext uri="{FF2B5EF4-FFF2-40B4-BE49-F238E27FC236}">
                <a16:creationId xmlns:a16="http://schemas.microsoft.com/office/drawing/2014/main" id="{573F1752-EFDB-4513-A036-346024F5C971}"/>
              </a:ext>
            </a:extLst>
          </p:cNvPr>
          <p:cNvCxnSpPr>
            <a:stCxn id="28" idx="6"/>
            <a:endCxn id="23" idx="2"/>
          </p:cNvCxnSpPr>
          <p:nvPr/>
        </p:nvCxnSpPr>
        <p:spPr>
          <a:xfrm>
            <a:off x="2727487" y="3171717"/>
            <a:ext cx="2651934" cy="0"/>
          </a:xfrm>
          <a:prstGeom prst="line">
            <a:avLst/>
          </a:prstGeom>
          <a:ln w="3175" cap="rnd">
            <a:solidFill>
              <a:schemeClr val="bg1">
                <a:lumMod val="75000"/>
              </a:schemeClr>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DA4D8A4A-F617-4D93-8528-220DE652303C}"/>
              </a:ext>
            </a:extLst>
          </p:cNvPr>
          <p:cNvCxnSpPr>
            <a:stCxn id="23" idx="6"/>
            <a:endCxn id="18" idx="2"/>
          </p:cNvCxnSpPr>
          <p:nvPr/>
        </p:nvCxnSpPr>
        <p:spPr>
          <a:xfrm>
            <a:off x="6540266" y="3171718"/>
            <a:ext cx="2692704" cy="0"/>
          </a:xfrm>
          <a:prstGeom prst="line">
            <a:avLst/>
          </a:prstGeom>
          <a:ln w="3175" cap="rnd">
            <a:solidFill>
              <a:schemeClr val="bg1">
                <a:lumMod val="75000"/>
              </a:schemeClr>
            </a:solidFill>
            <a:prstDash val="dash"/>
            <a:round/>
            <a:headEnd type="oval"/>
            <a:tailEnd type="oval"/>
          </a:ln>
        </p:spPr>
        <p:style>
          <a:lnRef idx="1">
            <a:schemeClr val="accent1"/>
          </a:lnRef>
          <a:fillRef idx="0">
            <a:schemeClr val="accent1"/>
          </a:fillRef>
          <a:effectRef idx="0">
            <a:schemeClr val="accent1"/>
          </a:effectRef>
          <a:fontRef idx="minor">
            <a:schemeClr val="tx1"/>
          </a:fontRef>
        </p:style>
      </p:cxnSp>
      <p:sp>
        <p:nvSpPr>
          <p:cNvPr id="14" name="íś1íḋê">
            <a:extLst>
              <a:ext uri="{FF2B5EF4-FFF2-40B4-BE49-F238E27FC236}">
                <a16:creationId xmlns:a16="http://schemas.microsoft.com/office/drawing/2014/main" id="{CAC15F2B-520D-41CF-A411-9A7348997C97}"/>
              </a:ext>
            </a:extLst>
          </p:cNvPr>
          <p:cNvSpPr txBox="1"/>
          <p:nvPr/>
        </p:nvSpPr>
        <p:spPr>
          <a:xfrm>
            <a:off x="1326475" y="2167112"/>
            <a:ext cx="1616744" cy="331260"/>
          </a:xfrm>
          <a:prstGeom prst="rect">
            <a:avLst/>
          </a:prstGeom>
          <a:noFill/>
          <a:ln>
            <a:noFill/>
          </a:ln>
        </p:spPr>
        <p:txBody>
          <a:bodyPr spcFirstLastPara="1"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1600" b="1" dirty="0">
                <a:latin typeface="微软雅黑"/>
                <a:ea typeface="微软雅黑"/>
                <a:sym typeface="微软雅黑"/>
              </a:rPr>
              <a:t>Audit Log</a:t>
            </a:r>
          </a:p>
        </p:txBody>
      </p:sp>
      <p:sp>
        <p:nvSpPr>
          <p:cNvPr id="15" name="î$1îḑê">
            <a:extLst>
              <a:ext uri="{FF2B5EF4-FFF2-40B4-BE49-F238E27FC236}">
                <a16:creationId xmlns:a16="http://schemas.microsoft.com/office/drawing/2014/main" id="{6B855D63-3B6C-445D-93BA-9E16B096A871}"/>
              </a:ext>
            </a:extLst>
          </p:cNvPr>
          <p:cNvSpPr txBox="1"/>
          <p:nvPr/>
        </p:nvSpPr>
        <p:spPr>
          <a:xfrm>
            <a:off x="5139254" y="2167112"/>
            <a:ext cx="2075928" cy="331260"/>
          </a:xfrm>
          <a:prstGeom prst="rect">
            <a:avLst/>
          </a:prstGeom>
          <a:noFill/>
          <a:ln>
            <a:noFill/>
          </a:ln>
        </p:spPr>
        <p:txBody>
          <a:bodyPr spcFirstLastPara="1"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1600" b="1" dirty="0">
                <a:latin typeface="微软雅黑"/>
                <a:ea typeface="微软雅黑"/>
                <a:sym typeface="微软雅黑"/>
              </a:rPr>
              <a:t>Audit</a:t>
            </a:r>
            <a:r>
              <a:rPr lang="en-US" altLang="zh-CN" sz="1600" b="1" i="1" u="sng" dirty="0">
                <a:latin typeface="微软雅黑"/>
                <a:ea typeface="微软雅黑"/>
                <a:sym typeface="微软雅黑"/>
              </a:rPr>
              <a:t> </a:t>
            </a:r>
            <a:r>
              <a:rPr lang="en-US" altLang="zh-CN" sz="1600" b="1" dirty="0">
                <a:latin typeface="微软雅黑"/>
                <a:ea typeface="微软雅黑"/>
                <a:sym typeface="微软雅黑"/>
              </a:rPr>
              <a:t>Strategy</a:t>
            </a:r>
          </a:p>
        </p:txBody>
      </p:sp>
      <p:sp>
        <p:nvSpPr>
          <p:cNvPr id="16" name="îS1idè">
            <a:extLst>
              <a:ext uri="{FF2B5EF4-FFF2-40B4-BE49-F238E27FC236}">
                <a16:creationId xmlns:a16="http://schemas.microsoft.com/office/drawing/2014/main" id="{E5E6F4A6-2878-41BD-974F-85FFB330D3D7}"/>
              </a:ext>
            </a:extLst>
          </p:cNvPr>
          <p:cNvSpPr txBox="1"/>
          <p:nvPr/>
        </p:nvSpPr>
        <p:spPr>
          <a:xfrm>
            <a:off x="8808489" y="2167112"/>
            <a:ext cx="2256508" cy="331260"/>
          </a:xfrm>
          <a:prstGeom prst="rect">
            <a:avLst/>
          </a:prstGeom>
          <a:noFill/>
          <a:ln>
            <a:noFill/>
          </a:ln>
        </p:spPr>
        <p:txBody>
          <a:bodyPr spcFirstLastPara="1"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1600" b="1" dirty="0">
                <a:latin typeface="微软雅黑"/>
                <a:ea typeface="微软雅黑"/>
                <a:sym typeface="微软雅黑"/>
              </a:rPr>
              <a:t>Audit Rule </a:t>
            </a:r>
          </a:p>
        </p:txBody>
      </p:sp>
    </p:spTree>
    <p:extLst>
      <p:ext uri="{BB962C8B-B14F-4D97-AF65-F5344CB8AC3E}">
        <p14:creationId xmlns:p14="http://schemas.microsoft.com/office/powerpoint/2010/main" val="241488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圆角矩形 4"/>
          <p:cNvSpPr/>
          <p:nvPr/>
        </p:nvSpPr>
        <p:spPr>
          <a:xfrm>
            <a:off x="5529408" y="296518"/>
            <a:ext cx="3395050" cy="1240325"/>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6" name="圆角矩形 5"/>
          <p:cNvSpPr/>
          <p:nvPr/>
        </p:nvSpPr>
        <p:spPr>
          <a:xfrm>
            <a:off x="5891546" y="753718"/>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latin typeface="微软雅黑"/>
              <a:ea typeface="微软雅黑"/>
              <a:sym typeface="微软雅黑"/>
            </a:endParaRPr>
          </a:p>
        </p:txBody>
      </p:sp>
      <p:sp>
        <p:nvSpPr>
          <p:cNvPr id="7" name="TextBox 6"/>
          <p:cNvSpPr txBox="1"/>
          <p:nvPr/>
        </p:nvSpPr>
        <p:spPr>
          <a:xfrm>
            <a:off x="6697307" y="384386"/>
            <a:ext cx="860078" cy="369332"/>
          </a:xfrm>
          <a:prstGeom prst="rect">
            <a:avLst/>
          </a:prstGeom>
          <a:noFill/>
        </p:spPr>
        <p:txBody>
          <a:bodyPr wrap="square" rtlCol="0">
            <a:spAutoFit/>
          </a:bodyPr>
          <a:lstStyle/>
          <a:p>
            <a:r>
              <a:rPr lang="en-US" altLang="zh-CN" dirty="0">
                <a:latin typeface="微软雅黑"/>
                <a:ea typeface="微软雅黑"/>
                <a:sym typeface="微软雅黑"/>
              </a:rPr>
              <a:t>client</a:t>
            </a:r>
            <a:endParaRPr lang="zh-CN" altLang="en-US" dirty="0">
              <a:latin typeface="微软雅黑"/>
              <a:ea typeface="微软雅黑"/>
              <a:sym typeface="微软雅黑"/>
            </a:endParaRPr>
          </a:p>
        </p:txBody>
      </p:sp>
      <p:sp>
        <p:nvSpPr>
          <p:cNvPr id="8" name="圆角矩形 7"/>
          <p:cNvSpPr/>
          <p:nvPr/>
        </p:nvSpPr>
        <p:spPr>
          <a:xfrm>
            <a:off x="7408003" y="753718"/>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latin typeface="微软雅黑"/>
              <a:ea typeface="微软雅黑"/>
              <a:sym typeface="微软雅黑"/>
            </a:endParaRPr>
          </a:p>
        </p:txBody>
      </p:sp>
      <p:sp>
        <p:nvSpPr>
          <p:cNvPr id="9" name="圆角矩形 8"/>
          <p:cNvSpPr/>
          <p:nvPr/>
        </p:nvSpPr>
        <p:spPr>
          <a:xfrm>
            <a:off x="3481815" y="1853486"/>
            <a:ext cx="8511766" cy="4700258"/>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10" name="圆角矩形 9"/>
          <p:cNvSpPr/>
          <p:nvPr/>
        </p:nvSpPr>
        <p:spPr>
          <a:xfrm>
            <a:off x="4999782" y="2351424"/>
            <a:ext cx="3395050" cy="1240325"/>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12" name="圆角矩形 11"/>
          <p:cNvSpPr/>
          <p:nvPr/>
        </p:nvSpPr>
        <p:spPr>
          <a:xfrm>
            <a:off x="9850930" y="2733932"/>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dirty="0">
                <a:solidFill>
                  <a:schemeClr val="tx1"/>
                </a:solidFill>
                <a:latin typeface="微软雅黑"/>
                <a:ea typeface="微软雅黑"/>
                <a:sym typeface="微软雅黑"/>
              </a:rPr>
              <a:t>GTM</a:t>
            </a:r>
            <a:endParaRPr lang="zh-CN" altLang="en-US" dirty="0">
              <a:solidFill>
                <a:schemeClr val="tx1"/>
              </a:solidFill>
              <a:latin typeface="微软雅黑"/>
              <a:ea typeface="微软雅黑"/>
              <a:sym typeface="微软雅黑"/>
            </a:endParaRPr>
          </a:p>
        </p:txBody>
      </p:sp>
      <p:sp>
        <p:nvSpPr>
          <p:cNvPr id="13" name="圆角矩形 12"/>
          <p:cNvSpPr/>
          <p:nvPr/>
        </p:nvSpPr>
        <p:spPr>
          <a:xfrm>
            <a:off x="5416239" y="2709827"/>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solidFill>
              <a:latin typeface="微软雅黑"/>
              <a:ea typeface="微软雅黑"/>
              <a:sym typeface="微软雅黑"/>
            </a:endParaRPr>
          </a:p>
        </p:txBody>
      </p:sp>
      <p:sp>
        <p:nvSpPr>
          <p:cNvPr id="14" name="圆角矩形 13"/>
          <p:cNvSpPr/>
          <p:nvPr/>
        </p:nvSpPr>
        <p:spPr>
          <a:xfrm>
            <a:off x="7177141" y="2734003"/>
            <a:ext cx="950614" cy="4753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latin typeface="微软雅黑"/>
              <a:ea typeface="微软雅黑"/>
              <a:sym typeface="微软雅黑"/>
            </a:endParaRPr>
          </a:p>
        </p:txBody>
      </p:sp>
      <p:sp>
        <p:nvSpPr>
          <p:cNvPr id="15" name="TextBox 14"/>
          <p:cNvSpPr txBox="1"/>
          <p:nvPr/>
        </p:nvSpPr>
        <p:spPr>
          <a:xfrm>
            <a:off x="3871116" y="1874381"/>
            <a:ext cx="1848415" cy="369332"/>
          </a:xfrm>
          <a:prstGeom prst="rect">
            <a:avLst/>
          </a:prstGeom>
          <a:noFill/>
        </p:spPr>
        <p:txBody>
          <a:bodyPr wrap="square" rtlCol="0">
            <a:spAutoFit/>
          </a:bodyPr>
          <a:lstStyle/>
          <a:p>
            <a:r>
              <a:rPr lang="en-US" altLang="zh-CN" dirty="0">
                <a:latin typeface="微软雅黑"/>
                <a:ea typeface="微软雅黑"/>
                <a:sym typeface="微软雅黑"/>
              </a:rPr>
              <a:t>TDSQL3.0</a:t>
            </a:r>
            <a:endParaRPr lang="zh-CN" altLang="en-US" dirty="0">
              <a:latin typeface="微软雅黑"/>
              <a:ea typeface="微软雅黑"/>
              <a:sym typeface="微软雅黑"/>
            </a:endParaRPr>
          </a:p>
        </p:txBody>
      </p:sp>
      <p:sp>
        <p:nvSpPr>
          <p:cNvPr id="16" name="TextBox 15"/>
          <p:cNvSpPr txBox="1"/>
          <p:nvPr/>
        </p:nvSpPr>
        <p:spPr>
          <a:xfrm>
            <a:off x="6034895" y="2369545"/>
            <a:ext cx="1848415" cy="369332"/>
          </a:xfrm>
          <a:prstGeom prst="rect">
            <a:avLst/>
          </a:prstGeom>
          <a:noFill/>
        </p:spPr>
        <p:txBody>
          <a:bodyPr wrap="square" rtlCol="0">
            <a:spAutoFit/>
          </a:bodyPr>
          <a:lstStyle/>
          <a:p>
            <a:r>
              <a:rPr lang="en-US" altLang="zh-CN" dirty="0" err="1">
                <a:latin typeface="微软雅黑"/>
                <a:ea typeface="微软雅黑"/>
                <a:sym typeface="微软雅黑"/>
              </a:rPr>
              <a:t>SQLEngine</a:t>
            </a:r>
            <a:endParaRPr lang="zh-CN" altLang="en-US" dirty="0">
              <a:latin typeface="微软雅黑"/>
              <a:ea typeface="微软雅黑"/>
              <a:sym typeface="微软雅黑"/>
            </a:endParaRPr>
          </a:p>
        </p:txBody>
      </p:sp>
      <p:cxnSp>
        <p:nvCxnSpPr>
          <p:cNvPr id="18" name="直接箭头连接符 17"/>
          <p:cNvCxnSpPr>
            <a:stCxn id="12" idx="1"/>
            <a:endCxn id="10" idx="3"/>
          </p:cNvCxnSpPr>
          <p:nvPr/>
        </p:nvCxnSpPr>
        <p:spPr>
          <a:xfrm flipH="1">
            <a:off x="8394832" y="2971586"/>
            <a:ext cx="145609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78514" y="2709827"/>
            <a:ext cx="1080377" cy="307777"/>
          </a:xfrm>
          <a:prstGeom prst="rect">
            <a:avLst/>
          </a:prstGeom>
          <a:noFill/>
        </p:spPr>
        <p:txBody>
          <a:bodyPr wrap="square" rtlCol="0">
            <a:spAutoFit/>
          </a:bodyPr>
          <a:lstStyle/>
          <a:p>
            <a:r>
              <a:rPr lang="en-US" altLang="zh-CN" sz="1400" dirty="0">
                <a:latin typeface="微软雅黑"/>
                <a:ea typeface="微软雅黑"/>
                <a:sym typeface="微软雅黑"/>
              </a:rPr>
              <a:t>Control</a:t>
            </a:r>
            <a:endParaRPr lang="zh-CN" altLang="en-US" dirty="0">
              <a:latin typeface="微软雅黑"/>
              <a:ea typeface="微软雅黑"/>
              <a:sym typeface="微软雅黑"/>
            </a:endParaRPr>
          </a:p>
        </p:txBody>
      </p:sp>
      <p:cxnSp>
        <p:nvCxnSpPr>
          <p:cNvPr id="20" name="直接箭头连接符 19"/>
          <p:cNvCxnSpPr/>
          <p:nvPr/>
        </p:nvCxnSpPr>
        <p:spPr>
          <a:xfrm>
            <a:off x="6697307" y="3550293"/>
            <a:ext cx="0" cy="653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3972212" y="4203615"/>
            <a:ext cx="6829331" cy="2141900"/>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a:ea typeface="微软雅黑"/>
              <a:sym typeface="微软雅黑"/>
            </a:endParaRPr>
          </a:p>
        </p:txBody>
      </p:sp>
      <p:sp>
        <p:nvSpPr>
          <p:cNvPr id="24" name="圆角矩形 23"/>
          <p:cNvSpPr/>
          <p:nvPr/>
        </p:nvSpPr>
        <p:spPr>
          <a:xfrm>
            <a:off x="4465625" y="4346998"/>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P0</a:t>
            </a:r>
            <a:endParaRPr lang="zh-CN" altLang="en-US" sz="1400" dirty="0">
              <a:solidFill>
                <a:schemeClr val="tx1"/>
              </a:solidFill>
              <a:latin typeface="微软雅黑"/>
              <a:ea typeface="微软雅黑"/>
              <a:sym typeface="微软雅黑"/>
            </a:endParaRPr>
          </a:p>
        </p:txBody>
      </p:sp>
      <p:sp>
        <p:nvSpPr>
          <p:cNvPr id="49" name="圆角矩形 48"/>
          <p:cNvSpPr/>
          <p:nvPr/>
        </p:nvSpPr>
        <p:spPr>
          <a:xfrm>
            <a:off x="4465624" y="473705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PB1</a:t>
            </a:r>
            <a:endParaRPr lang="zh-CN" altLang="en-US" sz="1400" dirty="0">
              <a:solidFill>
                <a:schemeClr val="tx1"/>
              </a:solidFill>
              <a:latin typeface="微软雅黑"/>
              <a:ea typeface="微软雅黑"/>
              <a:sym typeface="微软雅黑"/>
            </a:endParaRPr>
          </a:p>
        </p:txBody>
      </p:sp>
      <p:sp>
        <p:nvSpPr>
          <p:cNvPr id="50" name="圆角矩形 49"/>
          <p:cNvSpPr/>
          <p:nvPr/>
        </p:nvSpPr>
        <p:spPr>
          <a:xfrm>
            <a:off x="4465623" y="5155738"/>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PA2</a:t>
            </a:r>
            <a:endParaRPr lang="zh-CN" altLang="en-US" sz="1400" dirty="0">
              <a:solidFill>
                <a:schemeClr val="tx1"/>
              </a:solidFill>
              <a:latin typeface="微软雅黑"/>
              <a:ea typeface="微软雅黑"/>
              <a:sym typeface="微软雅黑"/>
            </a:endParaRPr>
          </a:p>
        </p:txBody>
      </p:sp>
      <p:sp>
        <p:nvSpPr>
          <p:cNvPr id="51" name="圆角矩形 50"/>
          <p:cNvSpPr/>
          <p:nvPr/>
        </p:nvSpPr>
        <p:spPr>
          <a:xfrm>
            <a:off x="4465622" y="554579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P3</a:t>
            </a:r>
            <a:endParaRPr lang="zh-CN" altLang="en-US" sz="1400" dirty="0">
              <a:solidFill>
                <a:schemeClr val="tx1"/>
              </a:solidFill>
              <a:latin typeface="微软雅黑"/>
              <a:ea typeface="微软雅黑"/>
              <a:sym typeface="微软雅黑"/>
            </a:endParaRPr>
          </a:p>
        </p:txBody>
      </p:sp>
      <p:sp>
        <p:nvSpPr>
          <p:cNvPr id="52" name="圆角矩形 51"/>
          <p:cNvSpPr/>
          <p:nvPr/>
        </p:nvSpPr>
        <p:spPr>
          <a:xfrm>
            <a:off x="4476188" y="6006009"/>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P4</a:t>
            </a:r>
            <a:endParaRPr lang="zh-CN" altLang="en-US" sz="1400" dirty="0">
              <a:solidFill>
                <a:schemeClr val="tx1"/>
              </a:solidFill>
              <a:latin typeface="微软雅黑"/>
              <a:ea typeface="微软雅黑"/>
              <a:sym typeface="微软雅黑"/>
            </a:endParaRPr>
          </a:p>
        </p:txBody>
      </p:sp>
      <p:sp>
        <p:nvSpPr>
          <p:cNvPr id="54" name="TextBox 53"/>
          <p:cNvSpPr txBox="1"/>
          <p:nvPr/>
        </p:nvSpPr>
        <p:spPr>
          <a:xfrm>
            <a:off x="6697307" y="3723065"/>
            <a:ext cx="3061584" cy="307777"/>
          </a:xfrm>
          <a:prstGeom prst="rect">
            <a:avLst/>
          </a:prstGeom>
          <a:noFill/>
        </p:spPr>
        <p:txBody>
          <a:bodyPr wrap="square" rtlCol="0">
            <a:spAutoFit/>
          </a:bodyPr>
          <a:lstStyle/>
          <a:p>
            <a:r>
              <a:rPr lang="en-US" altLang="zh-CN" sz="1400" dirty="0">
                <a:latin typeface="微软雅黑"/>
                <a:ea typeface="微软雅黑"/>
                <a:sym typeface="微软雅黑"/>
              </a:rPr>
              <a:t>Range </a:t>
            </a:r>
            <a:r>
              <a:rPr lang="en-US" altLang="zh-CN" sz="1400" strike="sngStrike" dirty="0">
                <a:latin typeface="微软雅黑"/>
                <a:ea typeface="微软雅黑"/>
                <a:sym typeface="微软雅黑"/>
              </a:rPr>
              <a:t>hash</a:t>
            </a:r>
            <a:endParaRPr lang="zh-CN" altLang="en-US" sz="1400" strike="sngStrike" dirty="0">
              <a:latin typeface="微软雅黑"/>
              <a:ea typeface="微软雅黑"/>
              <a:sym typeface="微软雅黑"/>
            </a:endParaRPr>
          </a:p>
        </p:txBody>
      </p:sp>
      <p:sp>
        <p:nvSpPr>
          <p:cNvPr id="56" name="圆角矩形 55"/>
          <p:cNvSpPr/>
          <p:nvPr/>
        </p:nvSpPr>
        <p:spPr>
          <a:xfrm>
            <a:off x="5865898" y="438057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P0</a:t>
            </a:r>
            <a:endParaRPr lang="zh-CN" altLang="en-US" sz="1400" dirty="0">
              <a:solidFill>
                <a:schemeClr val="tx1"/>
              </a:solidFill>
              <a:latin typeface="微软雅黑"/>
              <a:ea typeface="微软雅黑"/>
              <a:sym typeface="微软雅黑"/>
            </a:endParaRPr>
          </a:p>
        </p:txBody>
      </p:sp>
      <p:sp>
        <p:nvSpPr>
          <p:cNvPr id="57" name="圆角矩形 56"/>
          <p:cNvSpPr/>
          <p:nvPr/>
        </p:nvSpPr>
        <p:spPr>
          <a:xfrm>
            <a:off x="5865897" y="4770625"/>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P1</a:t>
            </a:r>
            <a:endParaRPr lang="zh-CN" altLang="en-US" sz="1400" dirty="0">
              <a:solidFill>
                <a:schemeClr val="tx1"/>
              </a:solidFill>
              <a:latin typeface="微软雅黑"/>
              <a:ea typeface="微软雅黑"/>
              <a:sym typeface="微软雅黑"/>
            </a:endParaRPr>
          </a:p>
        </p:txBody>
      </p:sp>
      <p:sp>
        <p:nvSpPr>
          <p:cNvPr id="58" name="圆角矩形 57"/>
          <p:cNvSpPr/>
          <p:nvPr/>
        </p:nvSpPr>
        <p:spPr>
          <a:xfrm>
            <a:off x="5865896" y="518931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PB2</a:t>
            </a:r>
            <a:endParaRPr lang="zh-CN" altLang="en-US" sz="1400" dirty="0">
              <a:solidFill>
                <a:schemeClr val="tx1"/>
              </a:solidFill>
              <a:latin typeface="微软雅黑"/>
              <a:ea typeface="微软雅黑"/>
              <a:sym typeface="微软雅黑"/>
            </a:endParaRPr>
          </a:p>
        </p:txBody>
      </p:sp>
      <p:sp>
        <p:nvSpPr>
          <p:cNvPr id="59" name="圆角矩形 58"/>
          <p:cNvSpPr/>
          <p:nvPr/>
        </p:nvSpPr>
        <p:spPr>
          <a:xfrm>
            <a:off x="5865895" y="5579365"/>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PA3</a:t>
            </a:r>
            <a:endParaRPr lang="zh-CN" altLang="en-US" sz="1400" dirty="0">
              <a:solidFill>
                <a:schemeClr val="tx1"/>
              </a:solidFill>
              <a:latin typeface="微软雅黑"/>
              <a:ea typeface="微软雅黑"/>
              <a:sym typeface="微软雅黑"/>
            </a:endParaRPr>
          </a:p>
        </p:txBody>
      </p:sp>
      <p:sp>
        <p:nvSpPr>
          <p:cNvPr id="60" name="圆角矩形 59"/>
          <p:cNvSpPr/>
          <p:nvPr/>
        </p:nvSpPr>
        <p:spPr>
          <a:xfrm>
            <a:off x="5876461" y="603958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P4</a:t>
            </a:r>
            <a:endParaRPr lang="zh-CN" altLang="en-US" sz="1400" dirty="0">
              <a:solidFill>
                <a:schemeClr val="tx1"/>
              </a:solidFill>
              <a:latin typeface="微软雅黑"/>
              <a:ea typeface="微软雅黑"/>
              <a:sym typeface="微软雅黑"/>
            </a:endParaRPr>
          </a:p>
        </p:txBody>
      </p:sp>
      <p:sp>
        <p:nvSpPr>
          <p:cNvPr id="61" name="圆角矩形 60"/>
          <p:cNvSpPr/>
          <p:nvPr/>
        </p:nvSpPr>
        <p:spPr>
          <a:xfrm>
            <a:off x="7127349" y="437872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P0</a:t>
            </a:r>
            <a:endParaRPr lang="zh-CN" altLang="en-US" sz="1400" dirty="0">
              <a:solidFill>
                <a:schemeClr val="tx1"/>
              </a:solidFill>
              <a:latin typeface="微软雅黑"/>
              <a:ea typeface="微软雅黑"/>
              <a:sym typeface="微软雅黑"/>
            </a:endParaRPr>
          </a:p>
        </p:txBody>
      </p:sp>
      <p:sp>
        <p:nvSpPr>
          <p:cNvPr id="62" name="圆角矩形 61"/>
          <p:cNvSpPr/>
          <p:nvPr/>
        </p:nvSpPr>
        <p:spPr>
          <a:xfrm>
            <a:off x="7127348" y="476877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P1</a:t>
            </a:r>
            <a:endParaRPr lang="zh-CN" altLang="en-US" sz="1400" dirty="0">
              <a:solidFill>
                <a:schemeClr val="tx1"/>
              </a:solidFill>
              <a:latin typeface="微软雅黑"/>
              <a:ea typeface="微软雅黑"/>
              <a:sym typeface="微软雅黑"/>
            </a:endParaRPr>
          </a:p>
        </p:txBody>
      </p:sp>
      <p:sp>
        <p:nvSpPr>
          <p:cNvPr id="63" name="圆角矩形 62"/>
          <p:cNvSpPr/>
          <p:nvPr/>
        </p:nvSpPr>
        <p:spPr>
          <a:xfrm>
            <a:off x="7127347" y="5187461"/>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P2</a:t>
            </a:r>
            <a:endParaRPr lang="zh-CN" altLang="en-US" sz="1400" dirty="0">
              <a:solidFill>
                <a:schemeClr val="tx1"/>
              </a:solidFill>
              <a:latin typeface="微软雅黑"/>
              <a:ea typeface="微软雅黑"/>
              <a:sym typeface="微软雅黑"/>
            </a:endParaRPr>
          </a:p>
        </p:txBody>
      </p:sp>
      <p:sp>
        <p:nvSpPr>
          <p:cNvPr id="64" name="圆角矩形 63"/>
          <p:cNvSpPr/>
          <p:nvPr/>
        </p:nvSpPr>
        <p:spPr>
          <a:xfrm>
            <a:off x="7127346" y="557751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PB3</a:t>
            </a:r>
            <a:endParaRPr lang="zh-CN" altLang="en-US" sz="1400" dirty="0">
              <a:solidFill>
                <a:schemeClr val="tx1"/>
              </a:solidFill>
              <a:latin typeface="微软雅黑"/>
              <a:ea typeface="微软雅黑"/>
              <a:sym typeface="微软雅黑"/>
            </a:endParaRPr>
          </a:p>
        </p:txBody>
      </p:sp>
      <p:sp>
        <p:nvSpPr>
          <p:cNvPr id="65" name="圆角矩形 64"/>
          <p:cNvSpPr/>
          <p:nvPr/>
        </p:nvSpPr>
        <p:spPr>
          <a:xfrm>
            <a:off x="7137912" y="6037732"/>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PA4</a:t>
            </a:r>
            <a:endParaRPr lang="zh-CN" altLang="en-US" sz="1400" dirty="0">
              <a:solidFill>
                <a:schemeClr val="tx1"/>
              </a:solidFill>
              <a:latin typeface="微软雅黑"/>
              <a:ea typeface="微软雅黑"/>
              <a:sym typeface="微软雅黑"/>
            </a:endParaRPr>
          </a:p>
        </p:txBody>
      </p:sp>
      <p:sp>
        <p:nvSpPr>
          <p:cNvPr id="66" name="圆角矩形 65"/>
          <p:cNvSpPr/>
          <p:nvPr/>
        </p:nvSpPr>
        <p:spPr>
          <a:xfrm>
            <a:off x="8358617" y="4380571"/>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PA0</a:t>
            </a:r>
            <a:endParaRPr lang="zh-CN" altLang="en-US" sz="1400" dirty="0">
              <a:solidFill>
                <a:schemeClr val="tx1"/>
              </a:solidFill>
              <a:latin typeface="微软雅黑"/>
              <a:ea typeface="微软雅黑"/>
              <a:sym typeface="微软雅黑"/>
            </a:endParaRPr>
          </a:p>
        </p:txBody>
      </p:sp>
      <p:sp>
        <p:nvSpPr>
          <p:cNvPr id="67" name="圆角矩形 66"/>
          <p:cNvSpPr/>
          <p:nvPr/>
        </p:nvSpPr>
        <p:spPr>
          <a:xfrm>
            <a:off x="8358616" y="477062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P1</a:t>
            </a:r>
            <a:endParaRPr lang="zh-CN" altLang="en-US" sz="1400" dirty="0">
              <a:solidFill>
                <a:schemeClr val="tx1"/>
              </a:solidFill>
              <a:latin typeface="微软雅黑"/>
              <a:ea typeface="微软雅黑"/>
              <a:sym typeface="微软雅黑"/>
            </a:endParaRPr>
          </a:p>
        </p:txBody>
      </p:sp>
      <p:sp>
        <p:nvSpPr>
          <p:cNvPr id="68" name="圆角矩形 67"/>
          <p:cNvSpPr/>
          <p:nvPr/>
        </p:nvSpPr>
        <p:spPr>
          <a:xfrm>
            <a:off x="8358615" y="518931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P2</a:t>
            </a:r>
            <a:endParaRPr lang="zh-CN" altLang="en-US" sz="1400" dirty="0">
              <a:solidFill>
                <a:schemeClr val="tx1"/>
              </a:solidFill>
              <a:latin typeface="微软雅黑"/>
              <a:ea typeface="微软雅黑"/>
              <a:sym typeface="微软雅黑"/>
            </a:endParaRPr>
          </a:p>
        </p:txBody>
      </p:sp>
      <p:sp>
        <p:nvSpPr>
          <p:cNvPr id="69" name="圆角矩形 68"/>
          <p:cNvSpPr/>
          <p:nvPr/>
        </p:nvSpPr>
        <p:spPr>
          <a:xfrm>
            <a:off x="8358614" y="5579365"/>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P3</a:t>
            </a:r>
            <a:endParaRPr lang="zh-CN" altLang="en-US" sz="1400" dirty="0">
              <a:solidFill>
                <a:schemeClr val="tx1"/>
              </a:solidFill>
              <a:latin typeface="微软雅黑"/>
              <a:ea typeface="微软雅黑"/>
              <a:sym typeface="微软雅黑"/>
            </a:endParaRPr>
          </a:p>
        </p:txBody>
      </p:sp>
      <p:sp>
        <p:nvSpPr>
          <p:cNvPr id="70" name="圆角矩形 69"/>
          <p:cNvSpPr/>
          <p:nvPr/>
        </p:nvSpPr>
        <p:spPr>
          <a:xfrm>
            <a:off x="8369180" y="6039582"/>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PB4</a:t>
            </a:r>
            <a:endParaRPr lang="zh-CN" altLang="en-US" sz="1400" dirty="0">
              <a:solidFill>
                <a:schemeClr val="tx1"/>
              </a:solidFill>
              <a:latin typeface="微软雅黑"/>
              <a:ea typeface="微软雅黑"/>
              <a:sym typeface="微软雅黑"/>
            </a:endParaRPr>
          </a:p>
        </p:txBody>
      </p:sp>
      <p:sp>
        <p:nvSpPr>
          <p:cNvPr id="71" name="圆角矩形 70"/>
          <p:cNvSpPr/>
          <p:nvPr/>
        </p:nvSpPr>
        <p:spPr>
          <a:xfrm>
            <a:off x="9531795" y="437872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PB0</a:t>
            </a:r>
            <a:endParaRPr lang="zh-CN" altLang="en-US" sz="1400" dirty="0">
              <a:solidFill>
                <a:schemeClr val="tx1"/>
              </a:solidFill>
              <a:latin typeface="微软雅黑"/>
              <a:ea typeface="微软雅黑"/>
              <a:sym typeface="微软雅黑"/>
            </a:endParaRPr>
          </a:p>
        </p:txBody>
      </p:sp>
      <p:sp>
        <p:nvSpPr>
          <p:cNvPr id="72" name="圆角矩形 71"/>
          <p:cNvSpPr/>
          <p:nvPr/>
        </p:nvSpPr>
        <p:spPr>
          <a:xfrm>
            <a:off x="9531794" y="4768775"/>
            <a:ext cx="638269" cy="237654"/>
          </a:xfrm>
          <a:prstGeom prst="roundRect">
            <a:avLst/>
          </a:prstGeom>
          <a:solidFill>
            <a:srgbClr val="29C571"/>
          </a:solidFill>
          <a:ln>
            <a:solidFill>
              <a:srgbClr val="29C5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PA1</a:t>
            </a:r>
            <a:endParaRPr lang="zh-CN" altLang="en-US" sz="1400" dirty="0">
              <a:solidFill>
                <a:schemeClr val="tx1"/>
              </a:solidFill>
              <a:latin typeface="微软雅黑"/>
              <a:ea typeface="微软雅黑"/>
              <a:sym typeface="微软雅黑"/>
            </a:endParaRPr>
          </a:p>
        </p:txBody>
      </p:sp>
      <p:sp>
        <p:nvSpPr>
          <p:cNvPr id="73" name="圆角矩形 72"/>
          <p:cNvSpPr/>
          <p:nvPr/>
        </p:nvSpPr>
        <p:spPr>
          <a:xfrm>
            <a:off x="9531793" y="5187461"/>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P2</a:t>
            </a:r>
            <a:endParaRPr lang="zh-CN" altLang="en-US" sz="1400" dirty="0">
              <a:solidFill>
                <a:schemeClr val="tx1"/>
              </a:solidFill>
              <a:latin typeface="微软雅黑"/>
              <a:ea typeface="微软雅黑"/>
              <a:sym typeface="微软雅黑"/>
            </a:endParaRPr>
          </a:p>
        </p:txBody>
      </p:sp>
      <p:sp>
        <p:nvSpPr>
          <p:cNvPr id="74" name="圆角矩形 73"/>
          <p:cNvSpPr/>
          <p:nvPr/>
        </p:nvSpPr>
        <p:spPr>
          <a:xfrm>
            <a:off x="9531792" y="5577515"/>
            <a:ext cx="638269" cy="237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P3</a:t>
            </a:r>
            <a:endParaRPr lang="zh-CN" altLang="en-US" sz="1400" dirty="0">
              <a:solidFill>
                <a:schemeClr val="tx1"/>
              </a:solidFill>
              <a:latin typeface="微软雅黑"/>
              <a:ea typeface="微软雅黑"/>
              <a:sym typeface="微软雅黑"/>
            </a:endParaRPr>
          </a:p>
        </p:txBody>
      </p:sp>
      <p:sp>
        <p:nvSpPr>
          <p:cNvPr id="75" name="圆角矩形 74"/>
          <p:cNvSpPr/>
          <p:nvPr/>
        </p:nvSpPr>
        <p:spPr>
          <a:xfrm>
            <a:off x="9542358" y="6037732"/>
            <a:ext cx="638269" cy="237654"/>
          </a:xfrm>
          <a:prstGeom prst="roundRect">
            <a:avLst/>
          </a:prstGeom>
          <a:solidFill>
            <a:srgbClr val="6847B9"/>
          </a:solidFill>
          <a:ln>
            <a:solidFill>
              <a:srgbClr val="6F4D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微软雅黑"/>
                <a:ea typeface="微软雅黑"/>
                <a:sym typeface="微软雅黑"/>
              </a:rPr>
              <a:t>P4</a:t>
            </a:r>
            <a:endParaRPr lang="zh-CN" altLang="en-US" sz="1400" dirty="0">
              <a:solidFill>
                <a:schemeClr val="tx1"/>
              </a:solidFill>
              <a:latin typeface="微软雅黑"/>
              <a:ea typeface="微软雅黑"/>
              <a:sym typeface="微软雅黑"/>
            </a:endParaRPr>
          </a:p>
        </p:txBody>
      </p:sp>
      <p:cxnSp>
        <p:nvCxnSpPr>
          <p:cNvPr id="76" name="直接箭头连接符 75"/>
          <p:cNvCxnSpPr/>
          <p:nvPr/>
        </p:nvCxnSpPr>
        <p:spPr>
          <a:xfrm flipH="1">
            <a:off x="9122881" y="3123986"/>
            <a:ext cx="880449" cy="1079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18572953">
            <a:off x="8924458" y="3437860"/>
            <a:ext cx="1080377" cy="307777"/>
          </a:xfrm>
          <a:prstGeom prst="rect">
            <a:avLst/>
          </a:prstGeom>
          <a:noFill/>
        </p:spPr>
        <p:txBody>
          <a:bodyPr wrap="square" rtlCol="0">
            <a:spAutoFit/>
          </a:bodyPr>
          <a:lstStyle/>
          <a:p>
            <a:r>
              <a:rPr lang="en-US" altLang="zh-CN" sz="1400" dirty="0">
                <a:latin typeface="微软雅黑"/>
                <a:ea typeface="微软雅黑"/>
                <a:sym typeface="微软雅黑"/>
              </a:rPr>
              <a:t>Control</a:t>
            </a:r>
            <a:endParaRPr lang="zh-CN" altLang="en-US" dirty="0">
              <a:latin typeface="微软雅黑"/>
              <a:ea typeface="微软雅黑"/>
              <a:sym typeface="微软雅黑"/>
            </a:endParaRPr>
          </a:p>
        </p:txBody>
      </p:sp>
      <p:cxnSp>
        <p:nvCxnSpPr>
          <p:cNvPr id="79" name="直接箭头连接符 78"/>
          <p:cNvCxnSpPr/>
          <p:nvPr/>
        </p:nvCxnSpPr>
        <p:spPr>
          <a:xfrm flipH="1">
            <a:off x="7161201" y="1526825"/>
            <a:ext cx="5285" cy="3266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152142" y="1526825"/>
            <a:ext cx="1080377" cy="276999"/>
          </a:xfrm>
          <a:prstGeom prst="rect">
            <a:avLst/>
          </a:prstGeom>
          <a:noFill/>
        </p:spPr>
        <p:txBody>
          <a:bodyPr wrap="square" rtlCol="0">
            <a:spAutoFit/>
          </a:bodyPr>
          <a:lstStyle/>
          <a:p>
            <a:r>
              <a:rPr lang="en-US" altLang="zh-CN" sz="1200" dirty="0">
                <a:latin typeface="微软雅黑"/>
                <a:ea typeface="微软雅黑"/>
                <a:sym typeface="微软雅黑"/>
              </a:rPr>
              <a:t>SQL</a:t>
            </a:r>
            <a:endParaRPr lang="zh-CN" altLang="en-US" sz="1200" dirty="0">
              <a:latin typeface="微软雅黑"/>
              <a:ea typeface="微软雅黑"/>
              <a:sym typeface="微软雅黑"/>
            </a:endParaRPr>
          </a:p>
        </p:txBody>
      </p:sp>
      <p:sp>
        <p:nvSpPr>
          <p:cNvPr id="82" name="TextBox 81"/>
          <p:cNvSpPr txBox="1"/>
          <p:nvPr/>
        </p:nvSpPr>
        <p:spPr>
          <a:xfrm>
            <a:off x="41929" y="2059047"/>
            <a:ext cx="3439885" cy="2862322"/>
          </a:xfrm>
          <a:prstGeom prst="rect">
            <a:avLst/>
          </a:prstGeom>
          <a:noFill/>
        </p:spPr>
        <p:txBody>
          <a:bodyPr wrap="square" rtlCol="0">
            <a:spAutoFit/>
          </a:bodyPr>
          <a:lstStyle/>
          <a:p>
            <a:pPr marL="285750" indent="-285750">
              <a:buFont typeface="Wingdings" pitchFamily="2" charset="2"/>
              <a:buChar char="ü"/>
            </a:pPr>
            <a:r>
              <a:rPr lang="en-US" altLang="zh-CN" strike="sngStrike" dirty="0">
                <a:latin typeface="微软雅黑"/>
                <a:ea typeface="微软雅黑"/>
                <a:sym typeface="微软雅黑"/>
              </a:rPr>
              <a:t>Threads pool </a:t>
            </a:r>
            <a:r>
              <a:rPr lang="en-US" altLang="zh-CN" dirty="0">
                <a:latin typeface="微软雅黑"/>
                <a:ea typeface="微软雅黑"/>
                <a:sym typeface="微软雅黑"/>
              </a:rPr>
              <a:t>  coroutines</a:t>
            </a:r>
          </a:p>
          <a:p>
            <a:pPr marL="285750" indent="-285750">
              <a:buFont typeface="Wingdings" pitchFamily="2" charset="2"/>
              <a:buChar char="ü"/>
            </a:pPr>
            <a:r>
              <a:rPr lang="en-US" altLang="zh-CN" dirty="0">
                <a:latin typeface="微软雅黑"/>
                <a:ea typeface="微软雅黑"/>
                <a:sym typeface="微软雅黑"/>
              </a:rPr>
              <a:t>Based on MySQL 8.0</a:t>
            </a:r>
          </a:p>
          <a:p>
            <a:pPr marL="285750" indent="-285750">
              <a:buFont typeface="Wingdings" pitchFamily="2" charset="2"/>
              <a:buChar char="ü"/>
            </a:pPr>
            <a:r>
              <a:rPr lang="en-US" altLang="zh-CN" dirty="0">
                <a:latin typeface="微软雅黑"/>
                <a:ea typeface="微软雅黑"/>
                <a:sym typeface="微软雅黑"/>
              </a:rPr>
              <a:t>Share nothing  </a:t>
            </a:r>
          </a:p>
          <a:p>
            <a:pPr marL="285750" indent="-285750">
              <a:buFont typeface="Wingdings" pitchFamily="2" charset="2"/>
              <a:buChar char="ü"/>
            </a:pPr>
            <a:r>
              <a:rPr lang="en-US" altLang="zh-CN" dirty="0">
                <a:latin typeface="微软雅黑"/>
                <a:ea typeface="微软雅黑"/>
                <a:sym typeface="微软雅黑"/>
              </a:rPr>
              <a:t>Separate the computing layer and storage layer</a:t>
            </a:r>
          </a:p>
          <a:p>
            <a:pPr marL="285750" indent="-285750">
              <a:buFont typeface="Wingdings" pitchFamily="2" charset="2"/>
              <a:buChar char="ü"/>
            </a:pPr>
            <a:endParaRPr lang="en-US" altLang="zh-CN" dirty="0">
              <a:latin typeface="微软雅黑"/>
              <a:ea typeface="微软雅黑"/>
              <a:sym typeface="微软雅黑"/>
            </a:endParaRPr>
          </a:p>
          <a:p>
            <a:pPr marL="285750" indent="-285750">
              <a:buFont typeface="Wingdings" pitchFamily="2" charset="2"/>
              <a:buChar char="ü"/>
            </a:pPr>
            <a:r>
              <a:rPr lang="en-US" altLang="zh-CN" dirty="0">
                <a:latin typeface="微软雅黑"/>
                <a:ea typeface="微软雅黑"/>
                <a:sym typeface="微软雅黑"/>
              </a:rPr>
              <a:t>Not just </a:t>
            </a:r>
            <a:r>
              <a:rPr lang="en-US" altLang="zh-CN" dirty="0" err="1">
                <a:latin typeface="微软雅黑"/>
                <a:ea typeface="微软雅黑"/>
                <a:sym typeface="微软雅黑"/>
              </a:rPr>
              <a:t>grammer</a:t>
            </a:r>
            <a:r>
              <a:rPr lang="en-US" altLang="zh-CN" dirty="0">
                <a:latin typeface="微软雅黑"/>
                <a:ea typeface="微软雅黑"/>
                <a:sym typeface="微软雅黑"/>
              </a:rPr>
              <a:t> ,but also function Stored procedure and trigger </a:t>
            </a:r>
          </a:p>
          <a:p>
            <a:r>
              <a:rPr lang="en-US" altLang="zh-CN" dirty="0">
                <a:latin typeface="微软雅黑"/>
                <a:ea typeface="微软雅黑"/>
                <a:sym typeface="微软雅黑"/>
              </a:rPr>
              <a:t> </a:t>
            </a:r>
            <a:endParaRPr lang="zh-CN" altLang="en-US" dirty="0">
              <a:latin typeface="微软雅黑"/>
              <a:ea typeface="微软雅黑"/>
              <a:sym typeface="微软雅黑"/>
            </a:endParaRPr>
          </a:p>
        </p:txBody>
      </p:sp>
      <p:sp>
        <p:nvSpPr>
          <p:cNvPr id="84" name="矩形 83"/>
          <p:cNvSpPr/>
          <p:nvPr/>
        </p:nvSpPr>
        <p:spPr>
          <a:xfrm>
            <a:off x="41931" y="1"/>
            <a:ext cx="4203498" cy="400110"/>
          </a:xfrm>
          <a:prstGeom prst="rect">
            <a:avLst/>
          </a:prstGeom>
        </p:spPr>
        <p:txBody>
          <a:bodyPr wrap="square">
            <a:spAutoFit/>
          </a:bodyPr>
          <a:lstStyle/>
          <a:p>
            <a:r>
              <a:rPr lang="en-US" altLang="zh-CN" sz="2000" dirty="0">
                <a:latin typeface="微软雅黑"/>
                <a:ea typeface="微软雅黑"/>
                <a:sym typeface="微软雅黑"/>
              </a:rPr>
              <a:t>The  architecture of TDSQL V3.0 </a:t>
            </a:r>
          </a:p>
        </p:txBody>
      </p:sp>
    </p:spTree>
    <p:extLst>
      <p:ext uri="{BB962C8B-B14F-4D97-AF65-F5344CB8AC3E}">
        <p14:creationId xmlns:p14="http://schemas.microsoft.com/office/powerpoint/2010/main" val="3069825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0"/>
            <a:ext cx="12192000" cy="947258"/>
          </a:xfrm>
        </p:spPr>
        <p:txBody>
          <a:bodyPr>
            <a:normAutofit/>
          </a:bodyPr>
          <a:lstStyle/>
          <a:p>
            <a:pPr algn="l"/>
            <a:r>
              <a:rPr lang="en-US" altLang="zh-CN" sz="2800" dirty="0">
                <a:latin typeface="微软雅黑"/>
                <a:ea typeface="微软雅黑"/>
                <a:sym typeface="微软雅黑"/>
              </a:rPr>
              <a:t>Scale out</a:t>
            </a:r>
            <a:endParaRPr lang="zh-CN" sz="2800" dirty="0">
              <a:latin typeface="微软雅黑"/>
              <a:ea typeface="微软雅黑"/>
              <a:sym typeface="微软雅黑"/>
            </a:endParaRPr>
          </a:p>
        </p:txBody>
      </p:sp>
      <p:grpSp>
        <p:nvGrpSpPr>
          <p:cNvPr id="439" name="组合 438"/>
          <p:cNvGrpSpPr/>
          <p:nvPr/>
        </p:nvGrpSpPr>
        <p:grpSpPr>
          <a:xfrm>
            <a:off x="2261543" y="858555"/>
            <a:ext cx="8113657" cy="2853210"/>
            <a:chOff x="2275388" y="1371885"/>
            <a:chExt cx="8113657" cy="2853210"/>
          </a:xfrm>
        </p:grpSpPr>
        <p:grpSp>
          <p:nvGrpSpPr>
            <p:cNvPr id="4" name="组合 9"/>
            <p:cNvGrpSpPr/>
            <p:nvPr/>
          </p:nvGrpSpPr>
          <p:grpSpPr>
            <a:xfrm>
              <a:off x="2275388" y="1371885"/>
              <a:ext cx="3603025" cy="2735755"/>
              <a:chOff x="600193" y="1071622"/>
              <a:chExt cx="4557768" cy="4106060"/>
            </a:xfrm>
          </p:grpSpPr>
          <p:sp>
            <p:nvSpPr>
              <p:cNvPr id="5" name="矩形 4"/>
              <p:cNvSpPr/>
              <p:nvPr/>
            </p:nvSpPr>
            <p:spPr>
              <a:xfrm>
                <a:off x="1586201" y="1582292"/>
                <a:ext cx="1845503" cy="3595390"/>
              </a:xfrm>
              <a:prstGeom prst="rect">
                <a:avLst/>
              </a:prstGeom>
              <a:solidFill>
                <a:schemeClr val="bg1"/>
              </a:solidFill>
              <a:ln w="12700">
                <a:solidFill>
                  <a:schemeClr val="tx1">
                    <a:lumMod val="50000"/>
                    <a:lumOff val="50000"/>
                  </a:schemeClr>
                </a:solidFill>
                <a:prstDash val="dash"/>
                <a:miter/>
              </a:ln>
            </p:spPr>
            <p:txBody>
              <a:bodyPr lIns="91438" tIns="45719" rIns="91438" bIns="45719"/>
              <a:lstStyle/>
              <a:p>
                <a:pPr>
                  <a:spcBef>
                    <a:spcPts val="0"/>
                  </a:spcBef>
                  <a:spcAft>
                    <a:spcPts val="0"/>
                  </a:spcAft>
                  <a:buFont typeface="Arial" charset="0"/>
                  <a:buNone/>
                  <a:defRPr>
                    <a:solidFill>
                      <a:schemeClr val="lt1"/>
                    </a:solidFill>
                  </a:defRPr>
                </a:pPr>
                <a:endParaRPr lang="zh-CN" sz="1900">
                  <a:latin typeface="微软雅黑"/>
                  <a:ea typeface="微软雅黑"/>
                  <a:sym typeface="微软雅黑"/>
                </a:endParaRPr>
              </a:p>
            </p:txBody>
          </p:sp>
          <p:cxnSp>
            <p:nvCxnSpPr>
              <p:cNvPr id="6" name="直接箭头连接符 1040"/>
              <p:cNvCxnSpPr/>
              <p:nvPr/>
            </p:nvCxnSpPr>
            <p:spPr>
              <a:xfrm>
                <a:off x="1080144" y="3389638"/>
                <a:ext cx="624540" cy="0"/>
              </a:xfrm>
              <a:prstGeom prst="straightConnector1">
                <a:avLst/>
              </a:prstGeom>
              <a:ln w="38100">
                <a:solidFill>
                  <a:srgbClr val="0070C0"/>
                </a:solidFill>
                <a:prstDash val="solid"/>
                <a:miter/>
                <a:tailEnd type="triangle"/>
              </a:ln>
            </p:spPr>
          </p:cxnSp>
          <p:sp>
            <p:nvSpPr>
              <p:cNvPr id="7" name="矩形 63"/>
              <p:cNvSpPr/>
              <p:nvPr/>
            </p:nvSpPr>
            <p:spPr>
              <a:xfrm>
                <a:off x="1519736" y="1071622"/>
                <a:ext cx="3638225" cy="508128"/>
              </a:xfrm>
              <a:prstGeom prst="rect">
                <a:avLst/>
              </a:prstGeom>
              <a:noFill/>
              <a:ln>
                <a:noFill/>
              </a:ln>
            </p:spPr>
            <p:txBody>
              <a:bodyPr wrap="none" lIns="91438" tIns="45719" rIns="91438" bIns="45719">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sz="1600" dirty="0">
                    <a:latin typeface="微软雅黑"/>
                    <a:ea typeface="微软雅黑"/>
                    <a:sym typeface="微软雅黑"/>
                  </a:rPr>
                  <a:t>Logic table</a:t>
                </a:r>
                <a:r>
                  <a:rPr lang="en-US" altLang="zh-CN" sz="1600" dirty="0">
                    <a:latin typeface="微软雅黑"/>
                    <a:ea typeface="微软雅黑"/>
                    <a:sym typeface="微软雅黑"/>
                  </a:rPr>
                  <a:t>s/Physical tables</a:t>
                </a:r>
                <a:endParaRPr lang="zh-CN" sz="1600" dirty="0">
                  <a:latin typeface="微软雅黑"/>
                  <a:ea typeface="微软雅黑"/>
                  <a:sym typeface="微软雅黑"/>
                </a:endParaRPr>
              </a:p>
            </p:txBody>
          </p:sp>
          <p:grpSp>
            <p:nvGrpSpPr>
              <p:cNvPr id="8" name="组合 37"/>
              <p:cNvGrpSpPr/>
              <p:nvPr/>
            </p:nvGrpSpPr>
            <p:grpSpPr>
              <a:xfrm>
                <a:off x="600193" y="3199419"/>
                <a:ext cx="407284" cy="411189"/>
                <a:chOff x="2137456" y="1588861"/>
                <a:chExt cx="425450" cy="487362"/>
              </a:xfrm>
            </p:grpSpPr>
            <p:sp>
              <p:nvSpPr>
                <p:cNvPr id="171" name="Freeform 134"/>
                <p:cNvSpPr/>
                <p:nvPr/>
              </p:nvSpPr>
              <p:spPr>
                <a:xfrm>
                  <a:off x="2137456" y="2050823"/>
                  <a:ext cx="425450" cy="25400"/>
                </a:xfrm>
                <a:custGeom>
                  <a:avLst/>
                  <a:gdLst/>
                  <a:ahLst/>
                  <a:cxnLst/>
                  <a:rect l="0" t="0" r="r" b="b"/>
                  <a:pathLst>
                    <a:path w="425450" h="25400">
                      <a:moveTo>
                        <a:pt x="425450" y="14514"/>
                      </a:moveTo>
                      <a:cubicBezTo>
                        <a:pt x="425450" y="21771"/>
                        <a:pt x="417920" y="25400"/>
                        <a:pt x="414155" y="25400"/>
                      </a:cubicBezTo>
                      <a:cubicBezTo>
                        <a:pt x="7530" y="25400"/>
                        <a:pt x="7530" y="25400"/>
                        <a:pt x="7530" y="25400"/>
                      </a:cubicBezTo>
                      <a:cubicBezTo>
                        <a:pt x="3765" y="25400"/>
                        <a:pt x="0" y="21771"/>
                        <a:pt x="0" y="14514"/>
                      </a:cubicBezTo>
                      <a:cubicBezTo>
                        <a:pt x="0" y="14514"/>
                        <a:pt x="0" y="14514"/>
                        <a:pt x="0" y="14514"/>
                      </a:cubicBezTo>
                      <a:cubicBezTo>
                        <a:pt x="0" y="7257"/>
                        <a:pt x="3765" y="0"/>
                        <a:pt x="7530" y="0"/>
                      </a:cubicBezTo>
                      <a:cubicBezTo>
                        <a:pt x="414155" y="0"/>
                        <a:pt x="414155" y="0"/>
                        <a:pt x="414155" y="0"/>
                      </a:cubicBezTo>
                      <a:cubicBezTo>
                        <a:pt x="417920" y="0"/>
                        <a:pt x="425450" y="7257"/>
                        <a:pt x="425450" y="14514"/>
                      </a:cubicBezTo>
                      <a:close/>
                    </a:path>
                  </a:pathLst>
                </a:custGeom>
                <a:solidFill>
                  <a:srgbClr val="0382BE"/>
                </a:solidFill>
                <a:ln>
                  <a:noFill/>
                </a:ln>
              </p:spPr>
              <p:txBody>
                <a:bodyPr/>
                <a:lstStyle/>
                <a:p>
                  <a:endParaRPr lang="zh-CN">
                    <a:latin typeface="微软雅黑"/>
                    <a:ea typeface="微软雅黑"/>
                    <a:sym typeface="微软雅黑"/>
                  </a:endParaRPr>
                </a:p>
              </p:txBody>
            </p:sp>
            <p:sp>
              <p:nvSpPr>
                <p:cNvPr id="172" name="Oval 135"/>
                <p:cNvSpPr/>
                <p:nvPr/>
              </p:nvSpPr>
              <p:spPr>
                <a:xfrm>
                  <a:off x="2254931" y="1588861"/>
                  <a:ext cx="187325" cy="184150"/>
                </a:xfrm>
                <a:prstGeom prst="ellipse">
                  <a:avLst/>
                </a:prstGeom>
                <a:solidFill>
                  <a:srgbClr val="0382BE"/>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a:latin typeface="微软雅黑"/>
                    <a:ea typeface="微软雅黑"/>
                    <a:sym typeface="微软雅黑"/>
                  </a:endParaRPr>
                </a:p>
              </p:txBody>
            </p:sp>
            <p:sp>
              <p:nvSpPr>
                <p:cNvPr id="173" name="Freeform 136"/>
                <p:cNvSpPr/>
                <p:nvPr/>
              </p:nvSpPr>
              <p:spPr>
                <a:xfrm>
                  <a:off x="2186668" y="1792061"/>
                  <a:ext cx="322263" cy="239713"/>
                </a:xfrm>
                <a:custGeom>
                  <a:avLst/>
                  <a:gdLst/>
                  <a:ahLst/>
                  <a:cxnLst/>
                  <a:rect l="0" t="0" r="r" b="b"/>
                  <a:pathLst>
                    <a:path w="322263" h="239713">
                      <a:moveTo>
                        <a:pt x="322263" y="239713"/>
                      </a:moveTo>
                      <a:cubicBezTo>
                        <a:pt x="322263" y="63674"/>
                        <a:pt x="322263" y="63674"/>
                        <a:pt x="322263" y="63674"/>
                      </a:cubicBezTo>
                      <a:cubicBezTo>
                        <a:pt x="322263" y="29964"/>
                        <a:pt x="292285" y="0"/>
                        <a:pt x="258560" y="0"/>
                      </a:cubicBezTo>
                      <a:cubicBezTo>
                        <a:pt x="63703" y="0"/>
                        <a:pt x="63703" y="0"/>
                        <a:pt x="63703" y="0"/>
                      </a:cubicBezTo>
                      <a:cubicBezTo>
                        <a:pt x="29978" y="0"/>
                        <a:pt x="0" y="29964"/>
                        <a:pt x="0" y="63674"/>
                      </a:cubicBezTo>
                      <a:cubicBezTo>
                        <a:pt x="0" y="239713"/>
                        <a:pt x="0" y="239713"/>
                        <a:pt x="0" y="239713"/>
                      </a:cubicBezTo>
                      <a:lnTo>
                        <a:pt x="322263" y="239713"/>
                      </a:lnTo>
                      <a:close/>
                    </a:path>
                  </a:pathLst>
                </a:custGeom>
                <a:solidFill>
                  <a:srgbClr val="FFFFFF"/>
                </a:solidFill>
                <a:ln>
                  <a:noFill/>
                </a:ln>
              </p:spPr>
              <p:txBody>
                <a:bodyPr/>
                <a:lstStyle/>
                <a:p>
                  <a:endParaRPr lang="zh-CN">
                    <a:latin typeface="微软雅黑"/>
                    <a:ea typeface="微软雅黑"/>
                    <a:sym typeface="微软雅黑"/>
                  </a:endParaRPr>
                </a:p>
              </p:txBody>
            </p:sp>
            <p:sp>
              <p:nvSpPr>
                <p:cNvPr id="174" name="Freeform 137"/>
                <p:cNvSpPr/>
                <p:nvPr/>
              </p:nvSpPr>
              <p:spPr>
                <a:xfrm>
                  <a:off x="2187802" y="1794300"/>
                  <a:ext cx="320953" cy="237381"/>
                </a:xfrm>
                <a:custGeom>
                  <a:avLst/>
                  <a:gdLst/>
                  <a:ahLst/>
                  <a:cxnLst/>
                  <a:rect l="0" t="0" r="r" b="b"/>
                  <a:pathLst>
                    <a:path w="320953" h="237381">
                      <a:moveTo>
                        <a:pt x="257509" y="0"/>
                      </a:moveTo>
                      <a:cubicBezTo>
                        <a:pt x="227653" y="0"/>
                        <a:pt x="227653" y="0"/>
                        <a:pt x="227653" y="0"/>
                      </a:cubicBezTo>
                      <a:cubicBezTo>
                        <a:pt x="160477" y="114981"/>
                        <a:pt x="160477" y="114981"/>
                        <a:pt x="160477" y="114981"/>
                      </a:cubicBezTo>
                      <a:cubicBezTo>
                        <a:pt x="93300" y="0"/>
                        <a:pt x="93300" y="0"/>
                        <a:pt x="93300" y="0"/>
                      </a:cubicBezTo>
                      <a:cubicBezTo>
                        <a:pt x="63444" y="0"/>
                        <a:pt x="63444" y="0"/>
                        <a:pt x="63444" y="0"/>
                      </a:cubicBezTo>
                      <a:cubicBezTo>
                        <a:pt x="29856" y="0"/>
                        <a:pt x="0" y="29673"/>
                        <a:pt x="0" y="63054"/>
                      </a:cubicBezTo>
                      <a:cubicBezTo>
                        <a:pt x="0" y="237381"/>
                        <a:pt x="0" y="237381"/>
                        <a:pt x="0" y="237381"/>
                      </a:cubicBezTo>
                      <a:cubicBezTo>
                        <a:pt x="320953" y="237381"/>
                        <a:pt x="320953" y="237381"/>
                        <a:pt x="320953" y="237381"/>
                      </a:cubicBezTo>
                      <a:cubicBezTo>
                        <a:pt x="320953" y="63054"/>
                        <a:pt x="320953" y="63054"/>
                        <a:pt x="320953" y="63054"/>
                      </a:cubicBezTo>
                      <a:cubicBezTo>
                        <a:pt x="320953" y="29673"/>
                        <a:pt x="291097" y="0"/>
                        <a:pt x="257509" y="0"/>
                      </a:cubicBezTo>
                      <a:close/>
                    </a:path>
                  </a:pathLst>
                </a:custGeom>
                <a:solidFill>
                  <a:schemeClr val="tx1">
                    <a:lumMod val="75000"/>
                    <a:lumOff val="25000"/>
                  </a:schemeClr>
                </a:solidFill>
                <a:ln>
                  <a:noFill/>
                </a:ln>
              </p:spPr>
              <p:txBody>
                <a:bodyPr/>
                <a:lstStyle/>
                <a:p>
                  <a:pPr>
                    <a:buFont typeface="Arial" charset="0"/>
                    <a:buNone/>
                  </a:pPr>
                  <a:endParaRPr lang="zh-CN">
                    <a:latin typeface="微软雅黑"/>
                    <a:ea typeface="微软雅黑"/>
                    <a:sym typeface="微软雅黑"/>
                  </a:endParaRPr>
                </a:p>
              </p:txBody>
            </p:sp>
            <p:sp>
              <p:nvSpPr>
                <p:cNvPr id="175" name="Freeform 138"/>
                <p:cNvSpPr/>
                <p:nvPr/>
              </p:nvSpPr>
              <p:spPr>
                <a:xfrm>
                  <a:off x="2332718" y="1795236"/>
                  <a:ext cx="30163" cy="71438"/>
                </a:xfrm>
                <a:custGeom>
                  <a:avLst/>
                  <a:gdLst/>
                  <a:ahLst/>
                  <a:cxnLst/>
                  <a:rect l="0" t="0" r="r" b="b"/>
                  <a:pathLst>
                    <a:path w="30163" h="71438">
                      <a:moveTo>
                        <a:pt x="30163" y="71438"/>
                      </a:moveTo>
                      <a:lnTo>
                        <a:pt x="30163" y="71438"/>
                      </a:lnTo>
                      <a:lnTo>
                        <a:pt x="15875" y="0"/>
                      </a:lnTo>
                      <a:lnTo>
                        <a:pt x="0" y="71438"/>
                      </a:lnTo>
                      <a:lnTo>
                        <a:pt x="30163" y="71438"/>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76" name="Freeform 139"/>
                <p:cNvSpPr/>
                <p:nvPr/>
              </p:nvSpPr>
              <p:spPr>
                <a:xfrm>
                  <a:off x="2332718" y="1866673"/>
                  <a:ext cx="30163" cy="11113"/>
                </a:xfrm>
                <a:custGeom>
                  <a:avLst/>
                  <a:gdLst/>
                  <a:ahLst/>
                  <a:cxnLst/>
                  <a:rect l="0" t="0" r="r" b="b"/>
                  <a:pathLst>
                    <a:path w="30163" h="11113">
                      <a:moveTo>
                        <a:pt x="0" y="0"/>
                      </a:moveTo>
                      <a:lnTo>
                        <a:pt x="0" y="0"/>
                      </a:lnTo>
                      <a:lnTo>
                        <a:pt x="15875" y="11113"/>
                      </a:lnTo>
                      <a:lnTo>
                        <a:pt x="30163" y="0"/>
                      </a:lnTo>
                      <a:lnTo>
                        <a:pt x="0" y="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77" name="Freeform 140"/>
                <p:cNvSpPr/>
                <p:nvPr/>
              </p:nvSpPr>
              <p:spPr>
                <a:xfrm>
                  <a:off x="2340656" y="1792061"/>
                  <a:ext cx="14288" cy="11113"/>
                </a:xfrm>
                <a:custGeom>
                  <a:avLst/>
                  <a:gdLst/>
                  <a:ahLst/>
                  <a:cxnLst/>
                  <a:rect l="0" t="0" r="r" b="b"/>
                  <a:pathLst>
                    <a:path w="14288" h="11113">
                      <a:moveTo>
                        <a:pt x="14288" y="3175"/>
                      </a:moveTo>
                      <a:lnTo>
                        <a:pt x="7938" y="11113"/>
                      </a:lnTo>
                      <a:lnTo>
                        <a:pt x="0" y="3175"/>
                      </a:lnTo>
                      <a:lnTo>
                        <a:pt x="7938" y="0"/>
                      </a:lnTo>
                      <a:lnTo>
                        <a:pt x="14288" y="3175"/>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78" name="Rectangle 141"/>
                <p:cNvSpPr/>
                <p:nvPr/>
              </p:nvSpPr>
              <p:spPr>
                <a:xfrm>
                  <a:off x="2220006" y="1903186"/>
                  <a:ext cx="82550" cy="46038"/>
                </a:xfrm>
                <a:prstGeom prst="rect">
                  <a:avLst/>
                </a:prstGeom>
                <a:solidFill>
                  <a:srgbClr val="FFFFFF"/>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a:latin typeface="微软雅黑"/>
                    <a:ea typeface="微软雅黑"/>
                    <a:sym typeface="微软雅黑"/>
                  </a:endParaRPr>
                </a:p>
              </p:txBody>
            </p:sp>
            <p:sp>
              <p:nvSpPr>
                <p:cNvPr id="179" name="Freeform 142"/>
                <p:cNvSpPr/>
                <p:nvPr/>
              </p:nvSpPr>
              <p:spPr>
                <a:xfrm>
                  <a:off x="2224768" y="1907948"/>
                  <a:ext cx="74613" cy="38100"/>
                </a:xfrm>
                <a:custGeom>
                  <a:avLst/>
                  <a:gdLst/>
                  <a:ahLst/>
                  <a:cxnLst/>
                  <a:rect l="0" t="0" r="r" b="b"/>
                  <a:pathLst>
                    <a:path w="74613" h="38100">
                      <a:moveTo>
                        <a:pt x="74613" y="38100"/>
                      </a:moveTo>
                      <a:lnTo>
                        <a:pt x="0" y="38100"/>
                      </a:lnTo>
                      <a:lnTo>
                        <a:pt x="0" y="0"/>
                      </a:lnTo>
                      <a:lnTo>
                        <a:pt x="74613" y="0"/>
                      </a:lnTo>
                      <a:lnTo>
                        <a:pt x="74613" y="3810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180" name="Freeform 143"/>
                <p:cNvSpPr/>
                <p:nvPr/>
              </p:nvSpPr>
              <p:spPr>
                <a:xfrm>
                  <a:off x="2227943" y="1911123"/>
                  <a:ext cx="71438" cy="34925"/>
                </a:xfrm>
                <a:custGeom>
                  <a:avLst/>
                  <a:gdLst/>
                  <a:ahLst/>
                  <a:cxnLst/>
                  <a:rect l="0" t="0" r="r" b="b"/>
                  <a:pathLst>
                    <a:path w="71438" h="34925">
                      <a:moveTo>
                        <a:pt x="71438" y="34925"/>
                      </a:moveTo>
                      <a:lnTo>
                        <a:pt x="0" y="34925"/>
                      </a:lnTo>
                      <a:lnTo>
                        <a:pt x="0" y="0"/>
                      </a:lnTo>
                      <a:lnTo>
                        <a:pt x="71438" y="0"/>
                      </a:lnTo>
                      <a:lnTo>
                        <a:pt x="71438" y="34925"/>
                      </a:lnTo>
                      <a:close/>
                    </a:path>
                  </a:pathLst>
                </a:custGeom>
                <a:solidFill>
                  <a:srgbClr val="FFFFFF"/>
                </a:solidFill>
                <a:ln>
                  <a:noFill/>
                </a:ln>
              </p:spPr>
              <p:txBody>
                <a:bodyPr/>
                <a:lstStyle/>
                <a:p>
                  <a:endParaRPr lang="zh-CN">
                    <a:latin typeface="微软雅黑"/>
                    <a:ea typeface="微软雅黑"/>
                    <a:sym typeface="微软雅黑"/>
                  </a:endParaRPr>
                </a:p>
              </p:txBody>
            </p:sp>
            <p:sp>
              <p:nvSpPr>
                <p:cNvPr id="181" name="Freeform 144"/>
                <p:cNvSpPr/>
                <p:nvPr/>
              </p:nvSpPr>
              <p:spPr>
                <a:xfrm>
                  <a:off x="2227943" y="1919061"/>
                  <a:ext cx="71438" cy="7938"/>
                </a:xfrm>
                <a:custGeom>
                  <a:avLst/>
                  <a:gdLst/>
                  <a:ahLst/>
                  <a:cxnLst/>
                  <a:rect l="0" t="0" r="r" b="b"/>
                  <a:pathLst>
                    <a:path w="71438" h="7938">
                      <a:moveTo>
                        <a:pt x="71438" y="7938"/>
                      </a:moveTo>
                      <a:lnTo>
                        <a:pt x="0" y="7938"/>
                      </a:lnTo>
                      <a:lnTo>
                        <a:pt x="0" y="0"/>
                      </a:lnTo>
                      <a:lnTo>
                        <a:pt x="71438" y="0"/>
                      </a:lnTo>
                      <a:lnTo>
                        <a:pt x="71438" y="7938"/>
                      </a:lnTo>
                      <a:close/>
                    </a:path>
                  </a:pathLst>
                </a:custGeom>
                <a:solidFill>
                  <a:srgbClr val="0382BE"/>
                </a:solidFill>
                <a:ln>
                  <a:noFill/>
                </a:ln>
              </p:spPr>
              <p:txBody>
                <a:bodyPr/>
                <a:lstStyle/>
                <a:p>
                  <a:endParaRPr lang="zh-CN">
                    <a:latin typeface="微软雅黑"/>
                    <a:ea typeface="微软雅黑"/>
                    <a:sym typeface="微软雅黑"/>
                  </a:endParaRPr>
                </a:p>
              </p:txBody>
            </p:sp>
          </p:grpSp>
          <p:grpSp>
            <p:nvGrpSpPr>
              <p:cNvPr id="9" name="组合 6"/>
              <p:cNvGrpSpPr/>
              <p:nvPr/>
            </p:nvGrpSpPr>
            <p:grpSpPr>
              <a:xfrm>
                <a:off x="1847528" y="1628800"/>
                <a:ext cx="879307" cy="3456384"/>
                <a:chOff x="2120349" y="1700808"/>
                <a:chExt cx="879307" cy="3456384"/>
              </a:xfrm>
            </p:grpSpPr>
            <p:grpSp>
              <p:nvGrpSpPr>
                <p:cNvPr id="11" name="组合 10"/>
                <p:cNvGrpSpPr/>
                <p:nvPr/>
              </p:nvGrpSpPr>
              <p:grpSpPr>
                <a:xfrm>
                  <a:off x="2120349" y="1700808"/>
                  <a:ext cx="735291" cy="120129"/>
                  <a:chOff x="7211506" y="2630078"/>
                  <a:chExt cx="980388" cy="282804"/>
                </a:xfrm>
                <a:solidFill>
                  <a:schemeClr val="tx1">
                    <a:lumMod val="75000"/>
                    <a:lumOff val="25000"/>
                  </a:schemeClr>
                </a:solidFill>
              </p:grpSpPr>
              <p:sp>
                <p:nvSpPr>
                  <p:cNvPr id="167" name="矩形 166"/>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8"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9"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70"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2" name="组合 77"/>
                <p:cNvGrpSpPr/>
                <p:nvPr/>
              </p:nvGrpSpPr>
              <p:grpSpPr>
                <a:xfrm>
                  <a:off x="2120349" y="1824941"/>
                  <a:ext cx="735291" cy="240258"/>
                  <a:chOff x="7211506" y="2922309"/>
                  <a:chExt cx="980388" cy="565608"/>
                </a:xfrm>
              </p:grpSpPr>
              <p:grpSp>
                <p:nvGrpSpPr>
                  <p:cNvPr id="157" name="组合 156"/>
                  <p:cNvGrpSpPr/>
                  <p:nvPr/>
                </p:nvGrpSpPr>
                <p:grpSpPr>
                  <a:xfrm>
                    <a:off x="7211506" y="2922309"/>
                    <a:ext cx="980388" cy="282804"/>
                    <a:chOff x="7211506" y="2630078"/>
                    <a:chExt cx="980388" cy="282804"/>
                  </a:xfrm>
                  <a:solidFill>
                    <a:schemeClr val="bg1">
                      <a:lumMod val="95000"/>
                    </a:schemeClr>
                  </a:solidFill>
                </p:grpSpPr>
                <p:sp>
                  <p:nvSpPr>
                    <p:cNvPr id="163" name="矩形 16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58" name="组合 157"/>
                  <p:cNvGrpSpPr/>
                  <p:nvPr/>
                </p:nvGrpSpPr>
                <p:grpSpPr>
                  <a:xfrm>
                    <a:off x="7211506" y="3205113"/>
                    <a:ext cx="980388" cy="282804"/>
                    <a:chOff x="7211506" y="2630078"/>
                    <a:chExt cx="980388" cy="282804"/>
                  </a:xfrm>
                  <a:solidFill>
                    <a:schemeClr val="bg1">
                      <a:lumMod val="85000"/>
                    </a:schemeClr>
                  </a:solidFill>
                </p:grpSpPr>
                <p:sp>
                  <p:nvSpPr>
                    <p:cNvPr id="159" name="矩形 15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6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3" name="组合 85"/>
                <p:cNvGrpSpPr/>
                <p:nvPr/>
              </p:nvGrpSpPr>
              <p:grpSpPr>
                <a:xfrm>
                  <a:off x="2120349" y="2061195"/>
                  <a:ext cx="735291" cy="240258"/>
                  <a:chOff x="7211506" y="2922309"/>
                  <a:chExt cx="980388" cy="565608"/>
                </a:xfrm>
              </p:grpSpPr>
              <p:grpSp>
                <p:nvGrpSpPr>
                  <p:cNvPr id="147" name="组合 146"/>
                  <p:cNvGrpSpPr/>
                  <p:nvPr/>
                </p:nvGrpSpPr>
                <p:grpSpPr>
                  <a:xfrm>
                    <a:off x="7211506" y="2922309"/>
                    <a:ext cx="980388" cy="282804"/>
                    <a:chOff x="7211506" y="2630078"/>
                    <a:chExt cx="980388" cy="282804"/>
                  </a:xfrm>
                  <a:solidFill>
                    <a:schemeClr val="bg1">
                      <a:lumMod val="95000"/>
                    </a:schemeClr>
                  </a:solidFill>
                </p:grpSpPr>
                <p:sp>
                  <p:nvSpPr>
                    <p:cNvPr id="153" name="矩形 15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48" name="组合 147"/>
                  <p:cNvGrpSpPr/>
                  <p:nvPr/>
                </p:nvGrpSpPr>
                <p:grpSpPr>
                  <a:xfrm>
                    <a:off x="7211506" y="3205113"/>
                    <a:ext cx="980388" cy="282804"/>
                    <a:chOff x="7211506" y="2630078"/>
                    <a:chExt cx="980388" cy="282804"/>
                  </a:xfrm>
                  <a:solidFill>
                    <a:schemeClr val="bg1">
                      <a:lumMod val="85000"/>
                    </a:schemeClr>
                  </a:solidFill>
                </p:grpSpPr>
                <p:sp>
                  <p:nvSpPr>
                    <p:cNvPr id="149" name="矩形 14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5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4" name="组合 86"/>
                <p:cNvGrpSpPr/>
                <p:nvPr/>
              </p:nvGrpSpPr>
              <p:grpSpPr>
                <a:xfrm>
                  <a:off x="2120349" y="2293445"/>
                  <a:ext cx="735291" cy="240258"/>
                  <a:chOff x="7211506" y="2922309"/>
                  <a:chExt cx="980388" cy="565608"/>
                </a:xfrm>
              </p:grpSpPr>
              <p:grpSp>
                <p:nvGrpSpPr>
                  <p:cNvPr id="137" name="组合 136"/>
                  <p:cNvGrpSpPr/>
                  <p:nvPr/>
                </p:nvGrpSpPr>
                <p:grpSpPr>
                  <a:xfrm>
                    <a:off x="7211506" y="2922309"/>
                    <a:ext cx="980388" cy="282804"/>
                    <a:chOff x="7211506" y="2630078"/>
                    <a:chExt cx="980388" cy="282804"/>
                  </a:xfrm>
                  <a:solidFill>
                    <a:schemeClr val="bg1">
                      <a:lumMod val="95000"/>
                    </a:schemeClr>
                  </a:solidFill>
                </p:grpSpPr>
                <p:sp>
                  <p:nvSpPr>
                    <p:cNvPr id="143" name="矩形 14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38" name="组合 137"/>
                  <p:cNvGrpSpPr/>
                  <p:nvPr/>
                </p:nvGrpSpPr>
                <p:grpSpPr>
                  <a:xfrm>
                    <a:off x="7211506" y="3205113"/>
                    <a:ext cx="980388" cy="282804"/>
                    <a:chOff x="7211506" y="2630078"/>
                    <a:chExt cx="980388" cy="282804"/>
                  </a:xfrm>
                  <a:solidFill>
                    <a:schemeClr val="bg1">
                      <a:lumMod val="85000"/>
                    </a:schemeClr>
                  </a:solidFill>
                </p:grpSpPr>
                <p:sp>
                  <p:nvSpPr>
                    <p:cNvPr id="139" name="矩形 13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4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5" name="组合 87"/>
                <p:cNvGrpSpPr/>
                <p:nvPr/>
              </p:nvGrpSpPr>
              <p:grpSpPr>
                <a:xfrm>
                  <a:off x="2120349" y="2529699"/>
                  <a:ext cx="735291" cy="240258"/>
                  <a:chOff x="7211506" y="2922309"/>
                  <a:chExt cx="980388" cy="565608"/>
                </a:xfrm>
              </p:grpSpPr>
              <p:grpSp>
                <p:nvGrpSpPr>
                  <p:cNvPr id="127" name="组合 126"/>
                  <p:cNvGrpSpPr/>
                  <p:nvPr/>
                </p:nvGrpSpPr>
                <p:grpSpPr>
                  <a:xfrm>
                    <a:off x="7211506" y="2922309"/>
                    <a:ext cx="980388" cy="282804"/>
                    <a:chOff x="7211506" y="2630078"/>
                    <a:chExt cx="980388" cy="282804"/>
                  </a:xfrm>
                  <a:solidFill>
                    <a:schemeClr val="bg1">
                      <a:lumMod val="95000"/>
                    </a:schemeClr>
                  </a:solidFill>
                </p:grpSpPr>
                <p:sp>
                  <p:nvSpPr>
                    <p:cNvPr id="133" name="矩形 13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28" name="组合 127"/>
                  <p:cNvGrpSpPr/>
                  <p:nvPr/>
                </p:nvGrpSpPr>
                <p:grpSpPr>
                  <a:xfrm>
                    <a:off x="7211506" y="3205113"/>
                    <a:ext cx="980388" cy="282804"/>
                    <a:chOff x="7211506" y="2630078"/>
                    <a:chExt cx="980388" cy="282804"/>
                  </a:xfrm>
                  <a:solidFill>
                    <a:schemeClr val="bg1">
                      <a:lumMod val="85000"/>
                    </a:schemeClr>
                  </a:solidFill>
                </p:grpSpPr>
                <p:sp>
                  <p:nvSpPr>
                    <p:cNvPr id="129" name="矩形 12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3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6" name="组合 231"/>
                <p:cNvGrpSpPr/>
                <p:nvPr/>
              </p:nvGrpSpPr>
              <p:grpSpPr>
                <a:xfrm>
                  <a:off x="2120349" y="2780928"/>
                  <a:ext cx="735291" cy="240258"/>
                  <a:chOff x="7211506" y="2922309"/>
                  <a:chExt cx="980388" cy="565608"/>
                </a:xfrm>
              </p:grpSpPr>
              <p:grpSp>
                <p:nvGrpSpPr>
                  <p:cNvPr id="117" name="组合 116"/>
                  <p:cNvGrpSpPr/>
                  <p:nvPr/>
                </p:nvGrpSpPr>
                <p:grpSpPr>
                  <a:xfrm>
                    <a:off x="7211506" y="2922309"/>
                    <a:ext cx="980388" cy="282804"/>
                    <a:chOff x="7211506" y="2630078"/>
                    <a:chExt cx="980388" cy="282804"/>
                  </a:xfrm>
                  <a:solidFill>
                    <a:schemeClr val="bg1">
                      <a:lumMod val="95000"/>
                    </a:schemeClr>
                  </a:solidFill>
                </p:grpSpPr>
                <p:sp>
                  <p:nvSpPr>
                    <p:cNvPr id="123" name="矩形 12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18" name="组合 117"/>
                  <p:cNvGrpSpPr/>
                  <p:nvPr/>
                </p:nvGrpSpPr>
                <p:grpSpPr>
                  <a:xfrm>
                    <a:off x="7211506" y="3205113"/>
                    <a:ext cx="980388" cy="282804"/>
                    <a:chOff x="7211506" y="2630078"/>
                    <a:chExt cx="980388" cy="282804"/>
                  </a:xfrm>
                  <a:solidFill>
                    <a:schemeClr val="bg1">
                      <a:lumMod val="85000"/>
                    </a:schemeClr>
                  </a:solidFill>
                </p:grpSpPr>
                <p:sp>
                  <p:nvSpPr>
                    <p:cNvPr id="119" name="矩形 11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2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7" name="组合 242"/>
                <p:cNvGrpSpPr/>
                <p:nvPr/>
              </p:nvGrpSpPr>
              <p:grpSpPr>
                <a:xfrm>
                  <a:off x="2120349" y="3013178"/>
                  <a:ext cx="735291" cy="240258"/>
                  <a:chOff x="7211506" y="2922309"/>
                  <a:chExt cx="980388" cy="565608"/>
                </a:xfrm>
              </p:grpSpPr>
              <p:grpSp>
                <p:nvGrpSpPr>
                  <p:cNvPr id="107" name="组合 106"/>
                  <p:cNvGrpSpPr/>
                  <p:nvPr/>
                </p:nvGrpSpPr>
                <p:grpSpPr>
                  <a:xfrm>
                    <a:off x="7211506" y="2922309"/>
                    <a:ext cx="980388" cy="282804"/>
                    <a:chOff x="7211506" y="2630078"/>
                    <a:chExt cx="980388" cy="282804"/>
                  </a:xfrm>
                  <a:solidFill>
                    <a:schemeClr val="bg1">
                      <a:lumMod val="95000"/>
                    </a:schemeClr>
                  </a:solidFill>
                </p:grpSpPr>
                <p:sp>
                  <p:nvSpPr>
                    <p:cNvPr id="113" name="矩形 11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108" name="组合 107"/>
                  <p:cNvGrpSpPr/>
                  <p:nvPr/>
                </p:nvGrpSpPr>
                <p:grpSpPr>
                  <a:xfrm>
                    <a:off x="7211506" y="3205113"/>
                    <a:ext cx="980388" cy="282804"/>
                    <a:chOff x="7211506" y="2630078"/>
                    <a:chExt cx="980388" cy="282804"/>
                  </a:xfrm>
                  <a:solidFill>
                    <a:schemeClr val="bg1">
                      <a:lumMod val="85000"/>
                    </a:schemeClr>
                  </a:solidFill>
                </p:grpSpPr>
                <p:sp>
                  <p:nvSpPr>
                    <p:cNvPr id="109" name="矩形 10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1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8" name="组合 253"/>
                <p:cNvGrpSpPr/>
                <p:nvPr/>
              </p:nvGrpSpPr>
              <p:grpSpPr>
                <a:xfrm>
                  <a:off x="2120349" y="3249432"/>
                  <a:ext cx="735291" cy="240258"/>
                  <a:chOff x="7211506" y="2922309"/>
                  <a:chExt cx="980388" cy="565608"/>
                </a:xfrm>
              </p:grpSpPr>
              <p:grpSp>
                <p:nvGrpSpPr>
                  <p:cNvPr id="97" name="组合 96"/>
                  <p:cNvGrpSpPr/>
                  <p:nvPr/>
                </p:nvGrpSpPr>
                <p:grpSpPr>
                  <a:xfrm>
                    <a:off x="7211506" y="2922309"/>
                    <a:ext cx="980388" cy="282804"/>
                    <a:chOff x="7211506" y="2630078"/>
                    <a:chExt cx="980388" cy="282804"/>
                  </a:xfrm>
                  <a:solidFill>
                    <a:schemeClr val="bg1">
                      <a:lumMod val="95000"/>
                    </a:schemeClr>
                  </a:solidFill>
                </p:grpSpPr>
                <p:sp>
                  <p:nvSpPr>
                    <p:cNvPr id="103" name="矩形 10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98" name="组合 97"/>
                  <p:cNvGrpSpPr/>
                  <p:nvPr/>
                </p:nvGrpSpPr>
                <p:grpSpPr>
                  <a:xfrm>
                    <a:off x="7211506" y="3205113"/>
                    <a:ext cx="980388" cy="282804"/>
                    <a:chOff x="7211506" y="2630078"/>
                    <a:chExt cx="980388" cy="282804"/>
                  </a:xfrm>
                  <a:solidFill>
                    <a:schemeClr val="bg1">
                      <a:lumMod val="85000"/>
                    </a:schemeClr>
                  </a:solidFill>
                </p:grpSpPr>
                <p:sp>
                  <p:nvSpPr>
                    <p:cNvPr id="99" name="矩形 9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10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19" name="组合 264"/>
                <p:cNvGrpSpPr/>
                <p:nvPr/>
              </p:nvGrpSpPr>
              <p:grpSpPr>
                <a:xfrm>
                  <a:off x="2120349" y="3492443"/>
                  <a:ext cx="735291" cy="240258"/>
                  <a:chOff x="7211506" y="2922309"/>
                  <a:chExt cx="980388" cy="565608"/>
                </a:xfrm>
              </p:grpSpPr>
              <p:grpSp>
                <p:nvGrpSpPr>
                  <p:cNvPr id="87" name="组合 86"/>
                  <p:cNvGrpSpPr/>
                  <p:nvPr/>
                </p:nvGrpSpPr>
                <p:grpSpPr>
                  <a:xfrm>
                    <a:off x="7211506" y="2922309"/>
                    <a:ext cx="980388" cy="282804"/>
                    <a:chOff x="7211506" y="2630078"/>
                    <a:chExt cx="980388" cy="282804"/>
                  </a:xfrm>
                  <a:solidFill>
                    <a:schemeClr val="bg1">
                      <a:lumMod val="95000"/>
                    </a:schemeClr>
                  </a:solidFill>
                </p:grpSpPr>
                <p:sp>
                  <p:nvSpPr>
                    <p:cNvPr id="93" name="矩形 9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88" name="组合 87"/>
                  <p:cNvGrpSpPr/>
                  <p:nvPr/>
                </p:nvGrpSpPr>
                <p:grpSpPr>
                  <a:xfrm>
                    <a:off x="7211506" y="3205113"/>
                    <a:ext cx="980388" cy="282804"/>
                    <a:chOff x="7211506" y="2630078"/>
                    <a:chExt cx="980388" cy="282804"/>
                  </a:xfrm>
                  <a:solidFill>
                    <a:schemeClr val="bg1">
                      <a:lumMod val="85000"/>
                    </a:schemeClr>
                  </a:solidFill>
                </p:grpSpPr>
                <p:sp>
                  <p:nvSpPr>
                    <p:cNvPr id="89" name="矩形 8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9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0" name="组合 275"/>
                <p:cNvGrpSpPr/>
                <p:nvPr/>
              </p:nvGrpSpPr>
              <p:grpSpPr>
                <a:xfrm>
                  <a:off x="2120349" y="3728697"/>
                  <a:ext cx="735291" cy="240258"/>
                  <a:chOff x="7211506" y="2922309"/>
                  <a:chExt cx="980388" cy="565608"/>
                </a:xfrm>
              </p:grpSpPr>
              <p:grpSp>
                <p:nvGrpSpPr>
                  <p:cNvPr id="77" name="组合 76"/>
                  <p:cNvGrpSpPr/>
                  <p:nvPr/>
                </p:nvGrpSpPr>
                <p:grpSpPr>
                  <a:xfrm>
                    <a:off x="7211506" y="2922309"/>
                    <a:ext cx="980388" cy="282804"/>
                    <a:chOff x="7211506" y="2630078"/>
                    <a:chExt cx="980388" cy="282804"/>
                  </a:xfrm>
                  <a:solidFill>
                    <a:schemeClr val="bg1">
                      <a:lumMod val="95000"/>
                    </a:schemeClr>
                  </a:solidFill>
                </p:grpSpPr>
                <p:sp>
                  <p:nvSpPr>
                    <p:cNvPr id="83" name="矩形 8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78" name="组合 77"/>
                  <p:cNvGrpSpPr/>
                  <p:nvPr/>
                </p:nvGrpSpPr>
                <p:grpSpPr>
                  <a:xfrm>
                    <a:off x="7211506" y="3205113"/>
                    <a:ext cx="980388" cy="282804"/>
                    <a:chOff x="7211506" y="2630078"/>
                    <a:chExt cx="980388" cy="282804"/>
                  </a:xfrm>
                  <a:solidFill>
                    <a:schemeClr val="bg1">
                      <a:lumMod val="85000"/>
                    </a:schemeClr>
                  </a:solidFill>
                </p:grpSpPr>
                <p:sp>
                  <p:nvSpPr>
                    <p:cNvPr id="79" name="矩形 7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8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1" name="组合 286"/>
                <p:cNvGrpSpPr/>
                <p:nvPr/>
              </p:nvGrpSpPr>
              <p:grpSpPr>
                <a:xfrm>
                  <a:off x="2120349" y="3960947"/>
                  <a:ext cx="735291" cy="240258"/>
                  <a:chOff x="7211506" y="2922309"/>
                  <a:chExt cx="980388" cy="565608"/>
                </a:xfrm>
              </p:grpSpPr>
              <p:grpSp>
                <p:nvGrpSpPr>
                  <p:cNvPr id="67" name="组合 66"/>
                  <p:cNvGrpSpPr/>
                  <p:nvPr/>
                </p:nvGrpSpPr>
                <p:grpSpPr>
                  <a:xfrm>
                    <a:off x="7211506" y="2922309"/>
                    <a:ext cx="980388" cy="282804"/>
                    <a:chOff x="7211506" y="2630078"/>
                    <a:chExt cx="980388" cy="282804"/>
                  </a:xfrm>
                  <a:solidFill>
                    <a:schemeClr val="bg1">
                      <a:lumMod val="95000"/>
                    </a:schemeClr>
                  </a:solidFill>
                </p:grpSpPr>
                <p:sp>
                  <p:nvSpPr>
                    <p:cNvPr id="73" name="矩形 7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68" name="组合 67"/>
                  <p:cNvGrpSpPr/>
                  <p:nvPr/>
                </p:nvGrpSpPr>
                <p:grpSpPr>
                  <a:xfrm>
                    <a:off x="7211506" y="3205113"/>
                    <a:ext cx="980388" cy="282804"/>
                    <a:chOff x="7211506" y="2630078"/>
                    <a:chExt cx="980388" cy="282804"/>
                  </a:xfrm>
                  <a:solidFill>
                    <a:schemeClr val="bg1">
                      <a:lumMod val="85000"/>
                    </a:schemeClr>
                  </a:solidFill>
                </p:grpSpPr>
                <p:sp>
                  <p:nvSpPr>
                    <p:cNvPr id="69" name="矩形 6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7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2" name="组合 297"/>
                <p:cNvGrpSpPr/>
                <p:nvPr/>
              </p:nvGrpSpPr>
              <p:grpSpPr>
                <a:xfrm>
                  <a:off x="2120349" y="4197201"/>
                  <a:ext cx="735291" cy="240258"/>
                  <a:chOff x="7211506" y="2922309"/>
                  <a:chExt cx="980388" cy="565608"/>
                </a:xfrm>
              </p:grpSpPr>
              <p:grpSp>
                <p:nvGrpSpPr>
                  <p:cNvPr id="57" name="组合 56"/>
                  <p:cNvGrpSpPr/>
                  <p:nvPr/>
                </p:nvGrpSpPr>
                <p:grpSpPr>
                  <a:xfrm>
                    <a:off x="7211506" y="2922309"/>
                    <a:ext cx="980388" cy="282804"/>
                    <a:chOff x="7211506" y="2630078"/>
                    <a:chExt cx="980388" cy="282804"/>
                  </a:xfrm>
                  <a:solidFill>
                    <a:schemeClr val="bg1">
                      <a:lumMod val="95000"/>
                    </a:schemeClr>
                  </a:solidFill>
                </p:grpSpPr>
                <p:sp>
                  <p:nvSpPr>
                    <p:cNvPr id="63" name="矩形 6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58" name="组合 57"/>
                  <p:cNvGrpSpPr/>
                  <p:nvPr/>
                </p:nvGrpSpPr>
                <p:grpSpPr>
                  <a:xfrm>
                    <a:off x="7211506" y="3205113"/>
                    <a:ext cx="980388" cy="282804"/>
                    <a:chOff x="7211506" y="2630078"/>
                    <a:chExt cx="980388" cy="282804"/>
                  </a:xfrm>
                  <a:solidFill>
                    <a:schemeClr val="bg1">
                      <a:lumMod val="85000"/>
                    </a:schemeClr>
                  </a:solidFill>
                </p:grpSpPr>
                <p:sp>
                  <p:nvSpPr>
                    <p:cNvPr id="59" name="矩形 5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6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3" name="组合 308"/>
                <p:cNvGrpSpPr/>
                <p:nvPr/>
              </p:nvGrpSpPr>
              <p:grpSpPr>
                <a:xfrm>
                  <a:off x="2120349" y="4448430"/>
                  <a:ext cx="735291" cy="240258"/>
                  <a:chOff x="7211506" y="2922309"/>
                  <a:chExt cx="980388" cy="565608"/>
                </a:xfrm>
              </p:grpSpPr>
              <p:grpSp>
                <p:nvGrpSpPr>
                  <p:cNvPr id="47" name="组合 46"/>
                  <p:cNvGrpSpPr/>
                  <p:nvPr/>
                </p:nvGrpSpPr>
                <p:grpSpPr>
                  <a:xfrm>
                    <a:off x="7211506" y="2922309"/>
                    <a:ext cx="980388" cy="282804"/>
                    <a:chOff x="7211506" y="2630078"/>
                    <a:chExt cx="980388" cy="282804"/>
                  </a:xfrm>
                  <a:solidFill>
                    <a:schemeClr val="bg1">
                      <a:lumMod val="95000"/>
                    </a:schemeClr>
                  </a:solidFill>
                </p:grpSpPr>
                <p:sp>
                  <p:nvSpPr>
                    <p:cNvPr id="53" name="矩形 5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48" name="组合 47"/>
                  <p:cNvGrpSpPr/>
                  <p:nvPr/>
                </p:nvGrpSpPr>
                <p:grpSpPr>
                  <a:xfrm>
                    <a:off x="7211506" y="3205113"/>
                    <a:ext cx="980388" cy="282804"/>
                    <a:chOff x="7211506" y="2630078"/>
                    <a:chExt cx="980388" cy="282804"/>
                  </a:xfrm>
                  <a:solidFill>
                    <a:schemeClr val="bg1">
                      <a:lumMod val="85000"/>
                    </a:schemeClr>
                  </a:solidFill>
                </p:grpSpPr>
                <p:sp>
                  <p:nvSpPr>
                    <p:cNvPr id="49" name="矩形 4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5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4" name="组合 319"/>
                <p:cNvGrpSpPr/>
                <p:nvPr/>
              </p:nvGrpSpPr>
              <p:grpSpPr>
                <a:xfrm>
                  <a:off x="2120349" y="4680680"/>
                  <a:ext cx="735291" cy="240258"/>
                  <a:chOff x="7211506" y="2922309"/>
                  <a:chExt cx="980388" cy="565608"/>
                </a:xfrm>
              </p:grpSpPr>
              <p:grpSp>
                <p:nvGrpSpPr>
                  <p:cNvPr id="37" name="组合 36"/>
                  <p:cNvGrpSpPr/>
                  <p:nvPr/>
                </p:nvGrpSpPr>
                <p:grpSpPr>
                  <a:xfrm>
                    <a:off x="7211506" y="2922309"/>
                    <a:ext cx="980388" cy="282804"/>
                    <a:chOff x="7211506" y="2630078"/>
                    <a:chExt cx="980388" cy="282804"/>
                  </a:xfrm>
                  <a:solidFill>
                    <a:schemeClr val="bg1">
                      <a:lumMod val="95000"/>
                    </a:schemeClr>
                  </a:solidFill>
                </p:grpSpPr>
                <p:sp>
                  <p:nvSpPr>
                    <p:cNvPr id="43" name="矩形 4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38" name="组合 37"/>
                  <p:cNvGrpSpPr/>
                  <p:nvPr/>
                </p:nvGrpSpPr>
                <p:grpSpPr>
                  <a:xfrm>
                    <a:off x="7211506" y="3205113"/>
                    <a:ext cx="980388" cy="282804"/>
                    <a:chOff x="7211506" y="2630078"/>
                    <a:chExt cx="980388" cy="282804"/>
                  </a:xfrm>
                  <a:solidFill>
                    <a:schemeClr val="bg1">
                      <a:lumMod val="85000"/>
                    </a:schemeClr>
                  </a:solidFill>
                </p:grpSpPr>
                <p:sp>
                  <p:nvSpPr>
                    <p:cNvPr id="39" name="矩形 3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4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grpSp>
              <p:nvGrpSpPr>
                <p:cNvPr id="25" name="组合 330"/>
                <p:cNvGrpSpPr/>
                <p:nvPr/>
              </p:nvGrpSpPr>
              <p:grpSpPr>
                <a:xfrm>
                  <a:off x="2120349" y="4916934"/>
                  <a:ext cx="735291" cy="240258"/>
                  <a:chOff x="7211506" y="2922309"/>
                  <a:chExt cx="980388" cy="565608"/>
                </a:xfrm>
              </p:grpSpPr>
              <p:grpSp>
                <p:nvGrpSpPr>
                  <p:cNvPr id="27" name="组合 26"/>
                  <p:cNvGrpSpPr/>
                  <p:nvPr/>
                </p:nvGrpSpPr>
                <p:grpSpPr>
                  <a:xfrm>
                    <a:off x="7211506" y="2922309"/>
                    <a:ext cx="980388" cy="282804"/>
                    <a:chOff x="7211506" y="2630078"/>
                    <a:chExt cx="980388" cy="282804"/>
                  </a:xfrm>
                  <a:solidFill>
                    <a:schemeClr val="bg1">
                      <a:lumMod val="95000"/>
                    </a:schemeClr>
                  </a:solidFill>
                </p:grpSpPr>
                <p:sp>
                  <p:nvSpPr>
                    <p:cNvPr id="33" name="矩形 32"/>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4"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5"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6"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nvGrpSpPr>
                  <p:cNvPr id="28" name="组合 27"/>
                  <p:cNvGrpSpPr/>
                  <p:nvPr/>
                </p:nvGrpSpPr>
                <p:grpSpPr>
                  <a:xfrm>
                    <a:off x="7211506" y="3205113"/>
                    <a:ext cx="980388" cy="282804"/>
                    <a:chOff x="7211506" y="2630078"/>
                    <a:chExt cx="980388" cy="282804"/>
                  </a:xfrm>
                  <a:solidFill>
                    <a:schemeClr val="bg1">
                      <a:lumMod val="85000"/>
                    </a:schemeClr>
                  </a:solidFill>
                </p:grpSpPr>
                <p:sp>
                  <p:nvSpPr>
                    <p:cNvPr id="29" name="矩形 28"/>
                    <p:cNvSpPr/>
                    <p:nvPr/>
                  </p:nvSpPr>
                  <p:spPr>
                    <a:xfrm>
                      <a:off x="7456603"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0" name="Rectangle 8_3"/>
                    <p:cNvSpPr/>
                    <p:nvPr/>
                  </p:nvSpPr>
                  <p:spPr>
                    <a:xfrm>
                      <a:off x="7946797"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1" name="Rectangle 8_2"/>
                    <p:cNvSpPr/>
                    <p:nvPr/>
                  </p:nvSpPr>
                  <p:spPr>
                    <a:xfrm>
                      <a:off x="7701700"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sp>
                  <p:nvSpPr>
                    <p:cNvPr id="32" name="Rectangle 8_1"/>
                    <p:cNvSpPr/>
                    <p:nvPr/>
                  </p:nvSpPr>
                  <p:spPr>
                    <a:xfrm>
                      <a:off x="7211506" y="2630078"/>
                      <a:ext cx="245097" cy="282804"/>
                    </a:xfrm>
                    <a:prstGeom prst="rect">
                      <a:avLst/>
                    </a:prstGeom>
                    <a:grpFill/>
                    <a:ln w="12700">
                      <a:solidFill>
                        <a:schemeClr val="bg1"/>
                      </a:solidFill>
                      <a:prstDash val="solid"/>
                      <a:miter/>
                    </a:ln>
                  </p:spPr>
                  <p:txBody>
                    <a:bodyPr anchor="ctr"/>
                    <a:lstStyle/>
                    <a:p>
                      <a:pPr algn="ctr">
                        <a:buFont typeface="Arial" charset="0"/>
                        <a:buNone/>
                        <a:defRPr>
                          <a:solidFill>
                            <a:schemeClr val="lt1"/>
                          </a:solidFill>
                        </a:defRPr>
                      </a:pPr>
                      <a:endParaRPr lang="en-US">
                        <a:latin typeface="微软雅黑"/>
                        <a:ea typeface="微软雅黑"/>
                        <a:sym typeface="微软雅黑"/>
                      </a:endParaRPr>
                    </a:p>
                  </p:txBody>
                </p:sp>
              </p:grpSp>
            </p:grpSp>
            <p:sp>
              <p:nvSpPr>
                <p:cNvPr id="26" name="右大括号 25"/>
                <p:cNvSpPr/>
                <p:nvPr/>
              </p:nvSpPr>
              <p:spPr>
                <a:xfrm>
                  <a:off x="2855071" y="1700147"/>
                  <a:ext cx="144588" cy="3443371"/>
                </a:xfrm>
                <a:prstGeom prst="rightBrace">
                  <a:avLst/>
                </a:prstGeom>
                <a:ln w="6350">
                  <a:solidFill>
                    <a:schemeClr val="tx1">
                      <a:lumMod val="50000"/>
                      <a:lumOff val="50000"/>
                    </a:schemeClr>
                  </a:solidFill>
                  <a:prstDash val="solid"/>
                  <a:miter/>
                </a:ln>
              </p:spPr>
              <p:txBody>
                <a:bodyPr anchor="ctr"/>
                <a:lstStyle/>
                <a:p>
                  <a:pPr algn="ctr">
                    <a:buFont typeface="Arial" charset="0"/>
                    <a:buNone/>
                    <a:defRPr>
                      <a:solidFill>
                        <a:schemeClr val="tx1"/>
                      </a:solidFill>
                    </a:defRPr>
                  </a:pPr>
                  <a:endParaRPr lang="zh-CN">
                    <a:latin typeface="微软雅黑"/>
                    <a:ea typeface="微软雅黑"/>
                    <a:sym typeface="微软雅黑"/>
                  </a:endParaRPr>
                </a:p>
              </p:txBody>
            </p:sp>
          </p:grpSp>
          <p:sp>
            <p:nvSpPr>
              <p:cNvPr id="10" name="流程图: 磁盘 1045"/>
              <p:cNvSpPr/>
              <p:nvPr/>
            </p:nvSpPr>
            <p:spPr>
              <a:xfrm>
                <a:off x="2811181" y="3153163"/>
                <a:ext cx="548229" cy="383670"/>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a:latin typeface="微软雅黑"/>
                  <a:ea typeface="微软雅黑"/>
                  <a:sym typeface="微软雅黑"/>
                </a:endParaRPr>
              </a:p>
            </p:txBody>
          </p:sp>
        </p:grpSp>
        <p:grpSp>
          <p:nvGrpSpPr>
            <p:cNvPr id="182" name="组合 34"/>
            <p:cNvGrpSpPr/>
            <p:nvPr/>
          </p:nvGrpSpPr>
          <p:grpSpPr>
            <a:xfrm>
              <a:off x="6174940" y="1494420"/>
              <a:ext cx="4214105" cy="2730675"/>
              <a:chOff x="5731087" y="7781344"/>
              <a:chExt cx="4214178" cy="2585338"/>
            </a:xfrm>
          </p:grpSpPr>
          <p:sp>
            <p:nvSpPr>
              <p:cNvPr id="183" name="矩形 72"/>
              <p:cNvSpPr/>
              <p:nvPr/>
            </p:nvSpPr>
            <p:spPr>
              <a:xfrm>
                <a:off x="6529957" y="7781530"/>
                <a:ext cx="1392649" cy="320535"/>
              </a:xfrm>
              <a:prstGeom prst="rect">
                <a:avLst/>
              </a:prstGeom>
              <a:no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ltLang="zh-CN" sz="1600" dirty="0">
                    <a:latin typeface="微软雅黑"/>
                    <a:ea typeface="微软雅黑"/>
                    <a:sym typeface="微软雅黑"/>
                  </a:rPr>
                  <a:t>Logic tables</a:t>
                </a:r>
                <a:endParaRPr lang="zh-CN" sz="1600" dirty="0">
                  <a:latin typeface="微软雅黑"/>
                  <a:ea typeface="微软雅黑"/>
                  <a:sym typeface="微软雅黑"/>
                </a:endParaRPr>
              </a:p>
            </p:txBody>
          </p:sp>
          <p:cxnSp>
            <p:nvCxnSpPr>
              <p:cNvPr id="184" name="直接箭头连接符 549"/>
              <p:cNvCxnSpPr/>
              <p:nvPr/>
            </p:nvCxnSpPr>
            <p:spPr>
              <a:xfrm>
                <a:off x="6088281" y="9218231"/>
                <a:ext cx="533409" cy="0"/>
              </a:xfrm>
              <a:prstGeom prst="straightConnector1">
                <a:avLst/>
              </a:prstGeom>
              <a:ln w="38100">
                <a:solidFill>
                  <a:srgbClr val="0070C0"/>
                </a:solidFill>
                <a:prstDash val="solid"/>
                <a:miter/>
                <a:tailEnd type="triangle"/>
              </a:ln>
            </p:spPr>
          </p:cxnSp>
          <p:cxnSp>
            <p:nvCxnSpPr>
              <p:cNvPr id="185" name="直接箭头连接符 551"/>
              <p:cNvCxnSpPr>
                <a:endCxn id="193" idx="1"/>
              </p:cNvCxnSpPr>
              <p:nvPr/>
            </p:nvCxnSpPr>
            <p:spPr>
              <a:xfrm>
                <a:off x="6897920" y="8307836"/>
                <a:ext cx="992204" cy="0"/>
              </a:xfrm>
              <a:prstGeom prst="straightConnector1">
                <a:avLst/>
              </a:prstGeom>
              <a:ln w="6350">
                <a:solidFill>
                  <a:schemeClr val="accent1"/>
                </a:solidFill>
                <a:prstDash val="solid"/>
                <a:miter/>
                <a:tailEnd type="triangle"/>
              </a:ln>
            </p:spPr>
          </p:cxnSp>
          <p:cxnSp>
            <p:nvCxnSpPr>
              <p:cNvPr id="186" name="直接箭头连接符 552"/>
              <p:cNvCxnSpPr/>
              <p:nvPr/>
            </p:nvCxnSpPr>
            <p:spPr>
              <a:xfrm>
                <a:off x="6912207" y="8680608"/>
                <a:ext cx="990617" cy="0"/>
              </a:xfrm>
              <a:prstGeom prst="straightConnector1">
                <a:avLst/>
              </a:prstGeom>
              <a:ln w="6350">
                <a:solidFill>
                  <a:schemeClr val="accent1"/>
                </a:solidFill>
                <a:prstDash val="solid"/>
                <a:miter/>
                <a:tailEnd type="triangle"/>
              </a:ln>
            </p:spPr>
          </p:cxnSp>
          <p:cxnSp>
            <p:nvCxnSpPr>
              <p:cNvPr id="187" name="直接箭头连接符 553"/>
              <p:cNvCxnSpPr/>
              <p:nvPr/>
            </p:nvCxnSpPr>
            <p:spPr>
              <a:xfrm>
                <a:off x="6894745" y="9066746"/>
                <a:ext cx="992204" cy="0"/>
              </a:xfrm>
              <a:prstGeom prst="straightConnector1">
                <a:avLst/>
              </a:prstGeom>
              <a:ln w="6350">
                <a:solidFill>
                  <a:schemeClr val="accent1"/>
                </a:solidFill>
                <a:prstDash val="solid"/>
                <a:miter/>
                <a:tailEnd type="triangle"/>
              </a:ln>
            </p:spPr>
          </p:cxnSp>
          <p:cxnSp>
            <p:nvCxnSpPr>
              <p:cNvPr id="188" name="直接箭头连接符 554"/>
              <p:cNvCxnSpPr/>
              <p:nvPr/>
            </p:nvCxnSpPr>
            <p:spPr>
              <a:xfrm>
                <a:off x="6885220" y="9412785"/>
                <a:ext cx="989029" cy="0"/>
              </a:xfrm>
              <a:prstGeom prst="straightConnector1">
                <a:avLst/>
              </a:prstGeom>
              <a:ln w="6350">
                <a:solidFill>
                  <a:schemeClr val="accent1"/>
                </a:solidFill>
                <a:prstDash val="solid"/>
                <a:miter/>
                <a:tailEnd type="triangle"/>
              </a:ln>
            </p:spPr>
          </p:cxnSp>
          <p:cxnSp>
            <p:nvCxnSpPr>
              <p:cNvPr id="189" name="直接箭头连接符 555"/>
              <p:cNvCxnSpPr/>
              <p:nvPr/>
            </p:nvCxnSpPr>
            <p:spPr>
              <a:xfrm>
                <a:off x="6909032" y="10171695"/>
                <a:ext cx="990617" cy="0"/>
              </a:xfrm>
              <a:prstGeom prst="straightConnector1">
                <a:avLst/>
              </a:prstGeom>
              <a:ln w="6350">
                <a:solidFill>
                  <a:schemeClr val="accent1"/>
                </a:solidFill>
                <a:prstDash val="solid"/>
                <a:miter/>
                <a:tailEnd type="triangle"/>
              </a:ln>
            </p:spPr>
          </p:cxnSp>
          <p:grpSp>
            <p:nvGrpSpPr>
              <p:cNvPr id="190" name="组合 49"/>
              <p:cNvGrpSpPr/>
              <p:nvPr/>
            </p:nvGrpSpPr>
            <p:grpSpPr>
              <a:xfrm>
                <a:off x="5731087" y="9120565"/>
                <a:ext cx="347982" cy="258817"/>
                <a:chOff x="2137456" y="1588861"/>
                <a:chExt cx="425450" cy="487362"/>
              </a:xfrm>
            </p:grpSpPr>
            <p:sp>
              <p:nvSpPr>
                <p:cNvPr id="428" name="Freeform 134"/>
                <p:cNvSpPr/>
                <p:nvPr/>
              </p:nvSpPr>
              <p:spPr>
                <a:xfrm>
                  <a:off x="2137456" y="2050823"/>
                  <a:ext cx="425450" cy="25400"/>
                </a:xfrm>
                <a:custGeom>
                  <a:avLst/>
                  <a:gdLst/>
                  <a:ahLst/>
                  <a:cxnLst/>
                  <a:rect l="0" t="0" r="r" b="b"/>
                  <a:pathLst>
                    <a:path w="425450" h="25400">
                      <a:moveTo>
                        <a:pt x="425450" y="14514"/>
                      </a:moveTo>
                      <a:cubicBezTo>
                        <a:pt x="425450" y="21771"/>
                        <a:pt x="417920" y="25400"/>
                        <a:pt x="414155" y="25400"/>
                      </a:cubicBezTo>
                      <a:cubicBezTo>
                        <a:pt x="7530" y="25400"/>
                        <a:pt x="7530" y="25400"/>
                        <a:pt x="7530" y="25400"/>
                      </a:cubicBezTo>
                      <a:cubicBezTo>
                        <a:pt x="3765" y="25400"/>
                        <a:pt x="0" y="21771"/>
                        <a:pt x="0" y="14514"/>
                      </a:cubicBezTo>
                      <a:cubicBezTo>
                        <a:pt x="0" y="14514"/>
                        <a:pt x="0" y="14514"/>
                        <a:pt x="0" y="14514"/>
                      </a:cubicBezTo>
                      <a:cubicBezTo>
                        <a:pt x="0" y="7257"/>
                        <a:pt x="3765" y="0"/>
                        <a:pt x="7530" y="0"/>
                      </a:cubicBezTo>
                      <a:cubicBezTo>
                        <a:pt x="414155" y="0"/>
                        <a:pt x="414155" y="0"/>
                        <a:pt x="414155" y="0"/>
                      </a:cubicBezTo>
                      <a:cubicBezTo>
                        <a:pt x="417920" y="0"/>
                        <a:pt x="425450" y="7257"/>
                        <a:pt x="425450" y="14514"/>
                      </a:cubicBezTo>
                      <a:close/>
                    </a:path>
                  </a:pathLst>
                </a:custGeom>
                <a:solidFill>
                  <a:srgbClr val="0382BE"/>
                </a:solidFill>
                <a:ln>
                  <a:noFill/>
                </a:ln>
              </p:spPr>
              <p:txBody>
                <a:bodyPr/>
                <a:lstStyle/>
                <a:p>
                  <a:endParaRPr lang="zh-CN">
                    <a:latin typeface="微软雅黑"/>
                    <a:ea typeface="微软雅黑"/>
                    <a:sym typeface="微软雅黑"/>
                  </a:endParaRPr>
                </a:p>
              </p:txBody>
            </p:sp>
            <p:sp>
              <p:nvSpPr>
                <p:cNvPr id="429" name="Oval 135"/>
                <p:cNvSpPr/>
                <p:nvPr/>
              </p:nvSpPr>
              <p:spPr>
                <a:xfrm>
                  <a:off x="2254931" y="1588861"/>
                  <a:ext cx="187325" cy="184150"/>
                </a:xfrm>
                <a:prstGeom prst="ellipse">
                  <a:avLst/>
                </a:prstGeom>
                <a:solidFill>
                  <a:srgbClr val="0382BE"/>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sz="1200">
                    <a:latin typeface="微软雅黑"/>
                    <a:ea typeface="微软雅黑"/>
                    <a:sym typeface="微软雅黑"/>
                  </a:endParaRPr>
                </a:p>
              </p:txBody>
            </p:sp>
            <p:sp>
              <p:nvSpPr>
                <p:cNvPr id="430" name="Freeform 136"/>
                <p:cNvSpPr/>
                <p:nvPr/>
              </p:nvSpPr>
              <p:spPr>
                <a:xfrm>
                  <a:off x="2186668" y="1792061"/>
                  <a:ext cx="322263" cy="239713"/>
                </a:xfrm>
                <a:custGeom>
                  <a:avLst/>
                  <a:gdLst/>
                  <a:ahLst/>
                  <a:cxnLst/>
                  <a:rect l="0" t="0" r="r" b="b"/>
                  <a:pathLst>
                    <a:path w="322263" h="239713">
                      <a:moveTo>
                        <a:pt x="322263" y="239713"/>
                      </a:moveTo>
                      <a:cubicBezTo>
                        <a:pt x="322263" y="63674"/>
                        <a:pt x="322263" y="63674"/>
                        <a:pt x="322263" y="63674"/>
                      </a:cubicBezTo>
                      <a:cubicBezTo>
                        <a:pt x="322263" y="29964"/>
                        <a:pt x="292285" y="0"/>
                        <a:pt x="258560" y="0"/>
                      </a:cubicBezTo>
                      <a:cubicBezTo>
                        <a:pt x="63703" y="0"/>
                        <a:pt x="63703" y="0"/>
                        <a:pt x="63703" y="0"/>
                      </a:cubicBezTo>
                      <a:cubicBezTo>
                        <a:pt x="29978" y="0"/>
                        <a:pt x="0" y="29964"/>
                        <a:pt x="0" y="63674"/>
                      </a:cubicBezTo>
                      <a:cubicBezTo>
                        <a:pt x="0" y="239713"/>
                        <a:pt x="0" y="239713"/>
                        <a:pt x="0" y="239713"/>
                      </a:cubicBezTo>
                      <a:lnTo>
                        <a:pt x="322263" y="239713"/>
                      </a:lnTo>
                      <a:close/>
                    </a:path>
                  </a:pathLst>
                </a:custGeom>
                <a:solidFill>
                  <a:srgbClr val="FFFFFF"/>
                </a:solidFill>
                <a:ln>
                  <a:noFill/>
                </a:ln>
              </p:spPr>
              <p:txBody>
                <a:bodyPr/>
                <a:lstStyle/>
                <a:p>
                  <a:endParaRPr lang="zh-CN">
                    <a:latin typeface="微软雅黑"/>
                    <a:ea typeface="微软雅黑"/>
                    <a:sym typeface="微软雅黑"/>
                  </a:endParaRPr>
                </a:p>
              </p:txBody>
            </p:sp>
            <p:sp>
              <p:nvSpPr>
                <p:cNvPr id="431" name="Freeform 137"/>
                <p:cNvSpPr/>
                <p:nvPr/>
              </p:nvSpPr>
              <p:spPr>
                <a:xfrm>
                  <a:off x="2185980" y="1792345"/>
                  <a:ext cx="322197" cy="240507"/>
                </a:xfrm>
                <a:custGeom>
                  <a:avLst/>
                  <a:gdLst/>
                  <a:ahLst/>
                  <a:cxnLst/>
                  <a:rect l="0" t="0" r="r" b="b"/>
                  <a:pathLst>
                    <a:path w="322197" h="240507">
                      <a:moveTo>
                        <a:pt x="258507" y="0"/>
                      </a:moveTo>
                      <a:cubicBezTo>
                        <a:pt x="228535" y="0"/>
                        <a:pt x="228535" y="0"/>
                        <a:pt x="228535" y="0"/>
                      </a:cubicBezTo>
                      <a:cubicBezTo>
                        <a:pt x="161099" y="116496"/>
                        <a:pt x="161099" y="116496"/>
                        <a:pt x="161099" y="116496"/>
                      </a:cubicBezTo>
                      <a:cubicBezTo>
                        <a:pt x="93662" y="0"/>
                        <a:pt x="93662" y="0"/>
                        <a:pt x="93662" y="0"/>
                      </a:cubicBezTo>
                      <a:cubicBezTo>
                        <a:pt x="63690" y="0"/>
                        <a:pt x="63690" y="0"/>
                        <a:pt x="63690" y="0"/>
                      </a:cubicBezTo>
                      <a:cubicBezTo>
                        <a:pt x="29972" y="0"/>
                        <a:pt x="0" y="30063"/>
                        <a:pt x="0" y="63885"/>
                      </a:cubicBezTo>
                      <a:cubicBezTo>
                        <a:pt x="0" y="240507"/>
                        <a:pt x="0" y="240507"/>
                        <a:pt x="0" y="240507"/>
                      </a:cubicBezTo>
                      <a:cubicBezTo>
                        <a:pt x="322197" y="240507"/>
                        <a:pt x="322197" y="240507"/>
                        <a:pt x="322197" y="240507"/>
                      </a:cubicBezTo>
                      <a:cubicBezTo>
                        <a:pt x="322197" y="63885"/>
                        <a:pt x="322197" y="63885"/>
                        <a:pt x="322197" y="63885"/>
                      </a:cubicBezTo>
                      <a:cubicBezTo>
                        <a:pt x="322197" y="30063"/>
                        <a:pt x="292225" y="0"/>
                        <a:pt x="258507" y="0"/>
                      </a:cubicBezTo>
                      <a:close/>
                    </a:path>
                  </a:pathLst>
                </a:custGeom>
                <a:solidFill>
                  <a:schemeClr val="tx1">
                    <a:lumMod val="75000"/>
                    <a:lumOff val="25000"/>
                  </a:schemeClr>
                </a:solidFill>
                <a:ln>
                  <a:noFill/>
                </a:ln>
              </p:spPr>
              <p:txBody>
                <a:bodyPr/>
                <a:lstStyle/>
                <a:p>
                  <a:pPr>
                    <a:buFont typeface="Arial" charset="0"/>
                    <a:buNone/>
                  </a:pPr>
                  <a:endParaRPr lang="zh-CN" sz="1200">
                    <a:latin typeface="微软雅黑"/>
                    <a:ea typeface="微软雅黑"/>
                    <a:sym typeface="微软雅黑"/>
                  </a:endParaRPr>
                </a:p>
              </p:txBody>
            </p:sp>
            <p:sp>
              <p:nvSpPr>
                <p:cNvPr id="432" name="Freeform 138"/>
                <p:cNvSpPr/>
                <p:nvPr/>
              </p:nvSpPr>
              <p:spPr>
                <a:xfrm>
                  <a:off x="2332718" y="1795236"/>
                  <a:ext cx="30163" cy="71438"/>
                </a:xfrm>
                <a:custGeom>
                  <a:avLst/>
                  <a:gdLst/>
                  <a:ahLst/>
                  <a:cxnLst/>
                  <a:rect l="0" t="0" r="r" b="b"/>
                  <a:pathLst>
                    <a:path w="30163" h="71438">
                      <a:moveTo>
                        <a:pt x="30163" y="71438"/>
                      </a:moveTo>
                      <a:lnTo>
                        <a:pt x="30163" y="71438"/>
                      </a:lnTo>
                      <a:lnTo>
                        <a:pt x="15875" y="0"/>
                      </a:lnTo>
                      <a:lnTo>
                        <a:pt x="0" y="71438"/>
                      </a:lnTo>
                      <a:lnTo>
                        <a:pt x="30163" y="71438"/>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3" name="Freeform 139"/>
                <p:cNvSpPr/>
                <p:nvPr/>
              </p:nvSpPr>
              <p:spPr>
                <a:xfrm>
                  <a:off x="2332718" y="1866673"/>
                  <a:ext cx="30163" cy="11113"/>
                </a:xfrm>
                <a:custGeom>
                  <a:avLst/>
                  <a:gdLst/>
                  <a:ahLst/>
                  <a:cxnLst/>
                  <a:rect l="0" t="0" r="r" b="b"/>
                  <a:pathLst>
                    <a:path w="30163" h="11113">
                      <a:moveTo>
                        <a:pt x="0" y="0"/>
                      </a:moveTo>
                      <a:lnTo>
                        <a:pt x="0" y="0"/>
                      </a:lnTo>
                      <a:lnTo>
                        <a:pt x="15875" y="11113"/>
                      </a:lnTo>
                      <a:lnTo>
                        <a:pt x="30163" y="0"/>
                      </a:lnTo>
                      <a:lnTo>
                        <a:pt x="0" y="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4" name="Freeform 140"/>
                <p:cNvSpPr/>
                <p:nvPr/>
              </p:nvSpPr>
              <p:spPr>
                <a:xfrm>
                  <a:off x="2340656" y="1792061"/>
                  <a:ext cx="14288" cy="11113"/>
                </a:xfrm>
                <a:custGeom>
                  <a:avLst/>
                  <a:gdLst/>
                  <a:ahLst/>
                  <a:cxnLst/>
                  <a:rect l="0" t="0" r="r" b="b"/>
                  <a:pathLst>
                    <a:path w="14288" h="11113">
                      <a:moveTo>
                        <a:pt x="14288" y="3175"/>
                      </a:moveTo>
                      <a:lnTo>
                        <a:pt x="7938" y="11113"/>
                      </a:lnTo>
                      <a:lnTo>
                        <a:pt x="0" y="3175"/>
                      </a:lnTo>
                      <a:lnTo>
                        <a:pt x="7938" y="0"/>
                      </a:lnTo>
                      <a:lnTo>
                        <a:pt x="14288" y="3175"/>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5" name="Rectangle 141"/>
                <p:cNvSpPr/>
                <p:nvPr/>
              </p:nvSpPr>
              <p:spPr>
                <a:xfrm>
                  <a:off x="2220006" y="1903186"/>
                  <a:ext cx="82550" cy="46038"/>
                </a:xfrm>
                <a:prstGeom prst="rect">
                  <a:avLst/>
                </a:prstGeom>
                <a:solidFill>
                  <a:srgbClr val="FFFFFF"/>
                </a:solidFill>
                <a:ln>
                  <a:noFill/>
                </a:ln>
              </p:spPr>
              <p:txBody>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endParaRPr lang="zh-CN" sz="1200">
                    <a:latin typeface="微软雅黑"/>
                    <a:ea typeface="微软雅黑"/>
                    <a:sym typeface="微软雅黑"/>
                  </a:endParaRPr>
                </a:p>
              </p:txBody>
            </p:sp>
            <p:sp>
              <p:nvSpPr>
                <p:cNvPr id="436" name="Freeform 142"/>
                <p:cNvSpPr/>
                <p:nvPr/>
              </p:nvSpPr>
              <p:spPr>
                <a:xfrm>
                  <a:off x="2224768" y="1907948"/>
                  <a:ext cx="74613" cy="38100"/>
                </a:xfrm>
                <a:custGeom>
                  <a:avLst/>
                  <a:gdLst/>
                  <a:ahLst/>
                  <a:cxnLst/>
                  <a:rect l="0" t="0" r="r" b="b"/>
                  <a:pathLst>
                    <a:path w="74613" h="38100">
                      <a:moveTo>
                        <a:pt x="74613" y="38100"/>
                      </a:moveTo>
                      <a:lnTo>
                        <a:pt x="0" y="38100"/>
                      </a:lnTo>
                      <a:lnTo>
                        <a:pt x="0" y="0"/>
                      </a:lnTo>
                      <a:lnTo>
                        <a:pt x="74613" y="0"/>
                      </a:lnTo>
                      <a:lnTo>
                        <a:pt x="74613" y="38100"/>
                      </a:lnTo>
                      <a:close/>
                    </a:path>
                  </a:pathLst>
                </a:custGeom>
                <a:solidFill>
                  <a:srgbClr val="0382BE"/>
                </a:solidFill>
                <a:ln>
                  <a:noFill/>
                </a:ln>
              </p:spPr>
              <p:txBody>
                <a:bodyPr/>
                <a:lstStyle/>
                <a:p>
                  <a:endParaRPr lang="zh-CN">
                    <a:latin typeface="微软雅黑"/>
                    <a:ea typeface="微软雅黑"/>
                    <a:sym typeface="微软雅黑"/>
                  </a:endParaRPr>
                </a:p>
              </p:txBody>
            </p:sp>
            <p:sp>
              <p:nvSpPr>
                <p:cNvPr id="437" name="Freeform 143"/>
                <p:cNvSpPr/>
                <p:nvPr/>
              </p:nvSpPr>
              <p:spPr>
                <a:xfrm>
                  <a:off x="2227943" y="1911123"/>
                  <a:ext cx="71438" cy="34925"/>
                </a:xfrm>
                <a:custGeom>
                  <a:avLst/>
                  <a:gdLst/>
                  <a:ahLst/>
                  <a:cxnLst/>
                  <a:rect l="0" t="0" r="r" b="b"/>
                  <a:pathLst>
                    <a:path w="71438" h="34925">
                      <a:moveTo>
                        <a:pt x="71438" y="34925"/>
                      </a:moveTo>
                      <a:lnTo>
                        <a:pt x="0" y="34925"/>
                      </a:lnTo>
                      <a:lnTo>
                        <a:pt x="0" y="0"/>
                      </a:lnTo>
                      <a:lnTo>
                        <a:pt x="71438" y="0"/>
                      </a:lnTo>
                      <a:lnTo>
                        <a:pt x="71438" y="34925"/>
                      </a:lnTo>
                      <a:close/>
                    </a:path>
                  </a:pathLst>
                </a:custGeom>
                <a:solidFill>
                  <a:srgbClr val="FFFFFF"/>
                </a:solidFill>
                <a:ln>
                  <a:noFill/>
                </a:ln>
              </p:spPr>
              <p:txBody>
                <a:bodyPr/>
                <a:lstStyle/>
                <a:p>
                  <a:endParaRPr lang="zh-CN">
                    <a:latin typeface="微软雅黑"/>
                    <a:ea typeface="微软雅黑"/>
                    <a:sym typeface="微软雅黑"/>
                  </a:endParaRPr>
                </a:p>
              </p:txBody>
            </p:sp>
            <p:sp>
              <p:nvSpPr>
                <p:cNvPr id="438" name="Freeform 144"/>
                <p:cNvSpPr/>
                <p:nvPr/>
              </p:nvSpPr>
              <p:spPr>
                <a:xfrm>
                  <a:off x="2227943" y="1919061"/>
                  <a:ext cx="71438" cy="7938"/>
                </a:xfrm>
                <a:custGeom>
                  <a:avLst/>
                  <a:gdLst/>
                  <a:ahLst/>
                  <a:cxnLst/>
                  <a:rect l="0" t="0" r="r" b="b"/>
                  <a:pathLst>
                    <a:path w="71438" h="7938">
                      <a:moveTo>
                        <a:pt x="71438" y="7938"/>
                      </a:moveTo>
                      <a:lnTo>
                        <a:pt x="0" y="7938"/>
                      </a:lnTo>
                      <a:lnTo>
                        <a:pt x="0" y="0"/>
                      </a:lnTo>
                      <a:lnTo>
                        <a:pt x="71438" y="0"/>
                      </a:lnTo>
                      <a:lnTo>
                        <a:pt x="71438" y="7938"/>
                      </a:lnTo>
                      <a:close/>
                    </a:path>
                  </a:pathLst>
                </a:custGeom>
                <a:solidFill>
                  <a:srgbClr val="0382BE"/>
                </a:solidFill>
                <a:ln>
                  <a:noFill/>
                </a:ln>
              </p:spPr>
              <p:txBody>
                <a:bodyPr/>
                <a:lstStyle/>
                <a:p>
                  <a:endParaRPr lang="zh-CN">
                    <a:latin typeface="微软雅黑"/>
                    <a:ea typeface="微软雅黑"/>
                    <a:sym typeface="微软雅黑"/>
                  </a:endParaRPr>
                </a:p>
              </p:txBody>
            </p:sp>
          </p:grpSp>
          <p:grpSp>
            <p:nvGrpSpPr>
              <p:cNvPr id="191" name="组合 29"/>
              <p:cNvGrpSpPr/>
              <p:nvPr/>
            </p:nvGrpSpPr>
            <p:grpSpPr>
              <a:xfrm>
                <a:off x="6529957" y="8103286"/>
                <a:ext cx="859800" cy="2263396"/>
                <a:chOff x="1415480" y="1792524"/>
                <a:chExt cx="1008062" cy="3595688"/>
              </a:xfrm>
            </p:grpSpPr>
            <p:sp>
              <p:nvSpPr>
                <p:cNvPr id="311" name="矩形 310"/>
                <p:cNvSpPr/>
                <p:nvPr/>
              </p:nvSpPr>
              <p:spPr>
                <a:xfrm>
                  <a:off x="1415078" y="1791888"/>
                  <a:ext cx="1008812" cy="3595636"/>
                </a:xfrm>
                <a:prstGeom prst="rect">
                  <a:avLst/>
                </a:prstGeom>
                <a:solidFill>
                  <a:schemeClr val="bg1"/>
                </a:solidFill>
                <a:ln w="12700">
                  <a:solidFill>
                    <a:schemeClr val="tx1">
                      <a:lumMod val="50000"/>
                      <a:lumOff val="50000"/>
                    </a:schemeClr>
                  </a:solidFill>
                  <a:prstDash val="dash"/>
                  <a:miter/>
                </a:ln>
              </p:spPr>
              <p:txBody>
                <a:bodyPr/>
                <a:lstStyle/>
                <a:p>
                  <a:pPr>
                    <a:spcBef>
                      <a:spcPts val="0"/>
                    </a:spcBef>
                    <a:spcAft>
                      <a:spcPts val="0"/>
                    </a:spcAft>
                    <a:buFont typeface="Arial" charset="0"/>
                    <a:buNone/>
                    <a:defRPr>
                      <a:solidFill>
                        <a:schemeClr val="lt1"/>
                      </a:solidFill>
                    </a:defRPr>
                  </a:pPr>
                  <a:endParaRPr lang="zh-CN" sz="1400">
                    <a:latin typeface="微软雅黑"/>
                    <a:ea typeface="微软雅黑"/>
                    <a:sym typeface="微软雅黑"/>
                  </a:endParaRPr>
                </a:p>
              </p:txBody>
            </p:sp>
            <p:sp>
              <p:nvSpPr>
                <p:cNvPr id="312" name="矩形 311"/>
                <p:cNvSpPr/>
                <p:nvPr/>
              </p:nvSpPr>
              <p:spPr>
                <a:xfrm>
                  <a:off x="1707298" y="1909855"/>
                  <a:ext cx="184267" cy="120327"/>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3" name="Rectangle 8_3"/>
                <p:cNvSpPr/>
                <p:nvPr/>
              </p:nvSpPr>
              <p:spPr>
                <a:xfrm>
                  <a:off x="2073970" y="1909855"/>
                  <a:ext cx="184266" cy="12032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4" name="Rectangle 8_2"/>
                <p:cNvSpPr/>
                <p:nvPr/>
              </p:nvSpPr>
              <p:spPr>
                <a:xfrm>
                  <a:off x="1891565" y="1909855"/>
                  <a:ext cx="182405" cy="12032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5" name="Rectangle 8_1"/>
                <p:cNvSpPr/>
                <p:nvPr/>
              </p:nvSpPr>
              <p:spPr>
                <a:xfrm>
                  <a:off x="1523032" y="1909855"/>
                  <a:ext cx="184266" cy="12032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6" name="矩形 315"/>
                <p:cNvSpPr/>
                <p:nvPr/>
              </p:nvSpPr>
              <p:spPr>
                <a:xfrm>
                  <a:off x="1707298" y="2032541"/>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7" name="Rectangle 8_3"/>
                <p:cNvSpPr/>
                <p:nvPr/>
              </p:nvSpPr>
              <p:spPr>
                <a:xfrm>
                  <a:off x="2073970" y="2032541"/>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8" name="Rectangle 8_2"/>
                <p:cNvSpPr/>
                <p:nvPr/>
              </p:nvSpPr>
              <p:spPr>
                <a:xfrm>
                  <a:off x="1891565" y="2032541"/>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19" name="Rectangle 8_1"/>
                <p:cNvSpPr/>
                <p:nvPr/>
              </p:nvSpPr>
              <p:spPr>
                <a:xfrm>
                  <a:off x="1523032" y="2032541"/>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0" name="矩形 319"/>
                <p:cNvSpPr/>
                <p:nvPr/>
              </p:nvSpPr>
              <p:spPr>
                <a:xfrm>
                  <a:off x="1707298" y="2152868"/>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1" name="Rectangle 8_3"/>
                <p:cNvSpPr/>
                <p:nvPr/>
              </p:nvSpPr>
              <p:spPr>
                <a:xfrm>
                  <a:off x="2073970" y="2152868"/>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2" name="Rectangle 8_2"/>
                <p:cNvSpPr/>
                <p:nvPr/>
              </p:nvSpPr>
              <p:spPr>
                <a:xfrm>
                  <a:off x="1891565" y="2152868"/>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3" name="Rectangle 8_1"/>
                <p:cNvSpPr/>
                <p:nvPr/>
              </p:nvSpPr>
              <p:spPr>
                <a:xfrm>
                  <a:off x="1523032" y="2152868"/>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4" name="矩形 323"/>
                <p:cNvSpPr/>
                <p:nvPr/>
              </p:nvSpPr>
              <p:spPr>
                <a:xfrm>
                  <a:off x="1707298" y="2270835"/>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5" name="Rectangle 8_3"/>
                <p:cNvSpPr/>
                <p:nvPr/>
              </p:nvSpPr>
              <p:spPr>
                <a:xfrm>
                  <a:off x="2073970" y="2270835"/>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6" name="Rectangle 8_2"/>
                <p:cNvSpPr/>
                <p:nvPr/>
              </p:nvSpPr>
              <p:spPr>
                <a:xfrm>
                  <a:off x="1891565" y="2270835"/>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7" name="Rectangle 8_1"/>
                <p:cNvSpPr/>
                <p:nvPr/>
              </p:nvSpPr>
              <p:spPr>
                <a:xfrm>
                  <a:off x="1523032" y="2270835"/>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8" name="矩形 327"/>
                <p:cNvSpPr/>
                <p:nvPr/>
              </p:nvSpPr>
              <p:spPr>
                <a:xfrm>
                  <a:off x="1707298" y="2391161"/>
                  <a:ext cx="184267" cy="11796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29" name="Rectangle 8_3"/>
                <p:cNvSpPr/>
                <p:nvPr/>
              </p:nvSpPr>
              <p:spPr>
                <a:xfrm>
                  <a:off x="2073970" y="2391161"/>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0" name="Rectangle 8_2"/>
                <p:cNvSpPr/>
                <p:nvPr/>
              </p:nvSpPr>
              <p:spPr>
                <a:xfrm>
                  <a:off x="1891565" y="2391161"/>
                  <a:ext cx="182405"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1" name="Rectangle 8_1"/>
                <p:cNvSpPr/>
                <p:nvPr/>
              </p:nvSpPr>
              <p:spPr>
                <a:xfrm>
                  <a:off x="1523032" y="2391161"/>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2" name="矩形 331"/>
                <p:cNvSpPr/>
                <p:nvPr/>
              </p:nvSpPr>
              <p:spPr>
                <a:xfrm>
                  <a:off x="1707298" y="2502050"/>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3" name="Rectangle 8_3"/>
                <p:cNvSpPr/>
                <p:nvPr/>
              </p:nvSpPr>
              <p:spPr>
                <a:xfrm>
                  <a:off x="2073970" y="2502050"/>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4" name="Rectangle 8_2"/>
                <p:cNvSpPr/>
                <p:nvPr/>
              </p:nvSpPr>
              <p:spPr>
                <a:xfrm>
                  <a:off x="1891565" y="2502050"/>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5" name="Rectangle 8_1"/>
                <p:cNvSpPr/>
                <p:nvPr/>
              </p:nvSpPr>
              <p:spPr>
                <a:xfrm>
                  <a:off x="1523032" y="2502050"/>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6" name="矩形 335"/>
                <p:cNvSpPr/>
                <p:nvPr/>
              </p:nvSpPr>
              <p:spPr>
                <a:xfrm>
                  <a:off x="1707298" y="2622376"/>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7" name="Rectangle 8_3"/>
                <p:cNvSpPr/>
                <p:nvPr/>
              </p:nvSpPr>
              <p:spPr>
                <a:xfrm>
                  <a:off x="2073970" y="2622376"/>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8" name="Rectangle 8_2"/>
                <p:cNvSpPr/>
                <p:nvPr/>
              </p:nvSpPr>
              <p:spPr>
                <a:xfrm>
                  <a:off x="1891565" y="2622376"/>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39" name="Rectangle 8_1"/>
                <p:cNvSpPr/>
                <p:nvPr/>
              </p:nvSpPr>
              <p:spPr>
                <a:xfrm>
                  <a:off x="1523032" y="2622376"/>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0" name="矩形 339"/>
                <p:cNvSpPr/>
                <p:nvPr/>
              </p:nvSpPr>
              <p:spPr>
                <a:xfrm>
                  <a:off x="1707298" y="2737984"/>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1" name="Rectangle 8_3"/>
                <p:cNvSpPr/>
                <p:nvPr/>
              </p:nvSpPr>
              <p:spPr>
                <a:xfrm>
                  <a:off x="2073970" y="273798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2" name="Rectangle 8_2"/>
                <p:cNvSpPr/>
                <p:nvPr/>
              </p:nvSpPr>
              <p:spPr>
                <a:xfrm>
                  <a:off x="1891565" y="2737984"/>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3" name="Rectangle 8_1"/>
                <p:cNvSpPr/>
                <p:nvPr/>
              </p:nvSpPr>
              <p:spPr>
                <a:xfrm>
                  <a:off x="1523032" y="273798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4" name="矩形 343"/>
                <p:cNvSpPr/>
                <p:nvPr/>
              </p:nvSpPr>
              <p:spPr>
                <a:xfrm>
                  <a:off x="1707298" y="2858310"/>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5" name="Rectangle 8_3"/>
                <p:cNvSpPr/>
                <p:nvPr/>
              </p:nvSpPr>
              <p:spPr>
                <a:xfrm>
                  <a:off x="2073970" y="2858310"/>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6" name="Rectangle 8_2"/>
                <p:cNvSpPr/>
                <p:nvPr/>
              </p:nvSpPr>
              <p:spPr>
                <a:xfrm>
                  <a:off x="1891565" y="2858310"/>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7" name="Rectangle 8_1"/>
                <p:cNvSpPr/>
                <p:nvPr/>
              </p:nvSpPr>
              <p:spPr>
                <a:xfrm>
                  <a:off x="1523032" y="2858310"/>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8" name="矩形 347"/>
                <p:cNvSpPr/>
                <p:nvPr/>
              </p:nvSpPr>
              <p:spPr>
                <a:xfrm>
                  <a:off x="1707298" y="2990433"/>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49" name="Rectangle 8_3"/>
                <p:cNvSpPr/>
                <p:nvPr/>
              </p:nvSpPr>
              <p:spPr>
                <a:xfrm>
                  <a:off x="2073970" y="299043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0" name="Rectangle 8_2"/>
                <p:cNvSpPr/>
                <p:nvPr/>
              </p:nvSpPr>
              <p:spPr>
                <a:xfrm>
                  <a:off x="1891565" y="2990433"/>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1" name="Rectangle 8_1"/>
                <p:cNvSpPr/>
                <p:nvPr/>
              </p:nvSpPr>
              <p:spPr>
                <a:xfrm>
                  <a:off x="1523032" y="299043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2" name="矩形 351"/>
                <p:cNvSpPr/>
                <p:nvPr/>
              </p:nvSpPr>
              <p:spPr>
                <a:xfrm>
                  <a:off x="1707298" y="3110760"/>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3" name="Rectangle 8_3"/>
                <p:cNvSpPr/>
                <p:nvPr/>
              </p:nvSpPr>
              <p:spPr>
                <a:xfrm>
                  <a:off x="2073970" y="311076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4" name="Rectangle 8_2"/>
                <p:cNvSpPr/>
                <p:nvPr/>
              </p:nvSpPr>
              <p:spPr>
                <a:xfrm>
                  <a:off x="1891565" y="3110760"/>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5" name="Rectangle 8_1"/>
                <p:cNvSpPr/>
                <p:nvPr/>
              </p:nvSpPr>
              <p:spPr>
                <a:xfrm>
                  <a:off x="1523032" y="311076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6" name="矩形 355"/>
                <p:cNvSpPr/>
                <p:nvPr/>
              </p:nvSpPr>
              <p:spPr>
                <a:xfrm>
                  <a:off x="1707298" y="3221649"/>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7" name="Rectangle 8_3"/>
                <p:cNvSpPr/>
                <p:nvPr/>
              </p:nvSpPr>
              <p:spPr>
                <a:xfrm>
                  <a:off x="2073970" y="3221649"/>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8" name="Rectangle 8_2"/>
                <p:cNvSpPr/>
                <p:nvPr/>
              </p:nvSpPr>
              <p:spPr>
                <a:xfrm>
                  <a:off x="1891565" y="3221649"/>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59" name="Rectangle 8_1"/>
                <p:cNvSpPr/>
                <p:nvPr/>
              </p:nvSpPr>
              <p:spPr>
                <a:xfrm>
                  <a:off x="1523032" y="3221649"/>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0" name="矩形 359"/>
                <p:cNvSpPr/>
                <p:nvPr/>
              </p:nvSpPr>
              <p:spPr>
                <a:xfrm>
                  <a:off x="1707298" y="3341976"/>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1" name="Rectangle 8_3"/>
                <p:cNvSpPr/>
                <p:nvPr/>
              </p:nvSpPr>
              <p:spPr>
                <a:xfrm>
                  <a:off x="2073970" y="3341976"/>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2" name="Rectangle 8_2"/>
                <p:cNvSpPr/>
                <p:nvPr/>
              </p:nvSpPr>
              <p:spPr>
                <a:xfrm>
                  <a:off x="1891565" y="3341976"/>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3" name="Rectangle 8_1"/>
                <p:cNvSpPr/>
                <p:nvPr/>
              </p:nvSpPr>
              <p:spPr>
                <a:xfrm>
                  <a:off x="1523032" y="3341976"/>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4" name="矩形 363"/>
                <p:cNvSpPr/>
                <p:nvPr/>
              </p:nvSpPr>
              <p:spPr>
                <a:xfrm>
                  <a:off x="1707298" y="3457583"/>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5" name="Rectangle 8_3"/>
                <p:cNvSpPr/>
                <p:nvPr/>
              </p:nvSpPr>
              <p:spPr>
                <a:xfrm>
                  <a:off x="2073970" y="345758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6" name="Rectangle 8_2"/>
                <p:cNvSpPr/>
                <p:nvPr/>
              </p:nvSpPr>
              <p:spPr>
                <a:xfrm>
                  <a:off x="1891565" y="3457583"/>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7" name="Rectangle 8_1"/>
                <p:cNvSpPr/>
                <p:nvPr/>
              </p:nvSpPr>
              <p:spPr>
                <a:xfrm>
                  <a:off x="1523032" y="3457583"/>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8" name="矩形 367"/>
                <p:cNvSpPr/>
                <p:nvPr/>
              </p:nvSpPr>
              <p:spPr>
                <a:xfrm>
                  <a:off x="1707298" y="3577910"/>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69" name="Rectangle 8_3"/>
                <p:cNvSpPr/>
                <p:nvPr/>
              </p:nvSpPr>
              <p:spPr>
                <a:xfrm>
                  <a:off x="2073970" y="357791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0" name="Rectangle 8_2"/>
                <p:cNvSpPr/>
                <p:nvPr/>
              </p:nvSpPr>
              <p:spPr>
                <a:xfrm>
                  <a:off x="1891565" y="3577910"/>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1" name="Rectangle 8_1"/>
                <p:cNvSpPr/>
                <p:nvPr/>
              </p:nvSpPr>
              <p:spPr>
                <a:xfrm>
                  <a:off x="1523032" y="3577910"/>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2" name="矩形 371"/>
                <p:cNvSpPr/>
                <p:nvPr/>
              </p:nvSpPr>
              <p:spPr>
                <a:xfrm>
                  <a:off x="1707298" y="3700596"/>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3" name="Rectangle 8_3"/>
                <p:cNvSpPr/>
                <p:nvPr/>
              </p:nvSpPr>
              <p:spPr>
                <a:xfrm>
                  <a:off x="2073970" y="3700596"/>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4" name="Rectangle 8_2"/>
                <p:cNvSpPr/>
                <p:nvPr/>
              </p:nvSpPr>
              <p:spPr>
                <a:xfrm>
                  <a:off x="1891565" y="3700596"/>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5" name="Rectangle 8_1"/>
                <p:cNvSpPr/>
                <p:nvPr/>
              </p:nvSpPr>
              <p:spPr>
                <a:xfrm>
                  <a:off x="1523032" y="3700596"/>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6" name="矩形 375"/>
                <p:cNvSpPr/>
                <p:nvPr/>
              </p:nvSpPr>
              <p:spPr>
                <a:xfrm>
                  <a:off x="1707298" y="3820921"/>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7" name="Rectangle 8_3"/>
                <p:cNvSpPr/>
                <p:nvPr/>
              </p:nvSpPr>
              <p:spPr>
                <a:xfrm>
                  <a:off x="2073970" y="3820921"/>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8" name="Rectangle 8_2"/>
                <p:cNvSpPr/>
                <p:nvPr/>
              </p:nvSpPr>
              <p:spPr>
                <a:xfrm>
                  <a:off x="1891565" y="3820921"/>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79" name="Rectangle 8_1"/>
                <p:cNvSpPr/>
                <p:nvPr/>
              </p:nvSpPr>
              <p:spPr>
                <a:xfrm>
                  <a:off x="1523032" y="3820921"/>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0" name="矩形 379"/>
                <p:cNvSpPr/>
                <p:nvPr/>
              </p:nvSpPr>
              <p:spPr>
                <a:xfrm>
                  <a:off x="1707298" y="3938888"/>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1" name="Rectangle 8_3"/>
                <p:cNvSpPr/>
                <p:nvPr/>
              </p:nvSpPr>
              <p:spPr>
                <a:xfrm>
                  <a:off x="2073970" y="393888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2" name="Rectangle 8_2"/>
                <p:cNvSpPr/>
                <p:nvPr/>
              </p:nvSpPr>
              <p:spPr>
                <a:xfrm>
                  <a:off x="1891565" y="3938888"/>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3" name="Rectangle 8_1"/>
                <p:cNvSpPr/>
                <p:nvPr/>
              </p:nvSpPr>
              <p:spPr>
                <a:xfrm>
                  <a:off x="1523032" y="393888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4" name="矩形 383"/>
                <p:cNvSpPr/>
                <p:nvPr/>
              </p:nvSpPr>
              <p:spPr>
                <a:xfrm>
                  <a:off x="1707298" y="4059216"/>
                  <a:ext cx="184267" cy="11796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5" name="Rectangle 8_3"/>
                <p:cNvSpPr/>
                <p:nvPr/>
              </p:nvSpPr>
              <p:spPr>
                <a:xfrm>
                  <a:off x="2073970" y="4059216"/>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6" name="Rectangle 8_2"/>
                <p:cNvSpPr/>
                <p:nvPr/>
              </p:nvSpPr>
              <p:spPr>
                <a:xfrm>
                  <a:off x="1891565" y="4059216"/>
                  <a:ext cx="182405"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7" name="Rectangle 8_1"/>
                <p:cNvSpPr/>
                <p:nvPr/>
              </p:nvSpPr>
              <p:spPr>
                <a:xfrm>
                  <a:off x="1523032" y="4059216"/>
                  <a:ext cx="184266" cy="11796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8" name="矩形 387"/>
                <p:cNvSpPr/>
                <p:nvPr/>
              </p:nvSpPr>
              <p:spPr>
                <a:xfrm>
                  <a:off x="1707298" y="4170104"/>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89" name="Rectangle 8_3"/>
                <p:cNvSpPr/>
                <p:nvPr/>
              </p:nvSpPr>
              <p:spPr>
                <a:xfrm>
                  <a:off x="2073970" y="4170104"/>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0" name="Rectangle 8_2"/>
                <p:cNvSpPr/>
                <p:nvPr/>
              </p:nvSpPr>
              <p:spPr>
                <a:xfrm>
                  <a:off x="1891565" y="4170104"/>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1" name="Rectangle 8_1"/>
                <p:cNvSpPr/>
                <p:nvPr/>
              </p:nvSpPr>
              <p:spPr>
                <a:xfrm>
                  <a:off x="1523032" y="4170104"/>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2" name="矩形 391"/>
                <p:cNvSpPr/>
                <p:nvPr/>
              </p:nvSpPr>
              <p:spPr>
                <a:xfrm>
                  <a:off x="1707298" y="4290431"/>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3" name="Rectangle 8_3"/>
                <p:cNvSpPr/>
                <p:nvPr/>
              </p:nvSpPr>
              <p:spPr>
                <a:xfrm>
                  <a:off x="2073970" y="4290431"/>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4" name="Rectangle 8_2"/>
                <p:cNvSpPr/>
                <p:nvPr/>
              </p:nvSpPr>
              <p:spPr>
                <a:xfrm>
                  <a:off x="1891565" y="4290431"/>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5" name="Rectangle 8_1"/>
                <p:cNvSpPr/>
                <p:nvPr/>
              </p:nvSpPr>
              <p:spPr>
                <a:xfrm>
                  <a:off x="1523032" y="4290431"/>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6" name="矩形 395"/>
                <p:cNvSpPr/>
                <p:nvPr/>
              </p:nvSpPr>
              <p:spPr>
                <a:xfrm>
                  <a:off x="1707298" y="4406038"/>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7" name="Rectangle 8_3"/>
                <p:cNvSpPr/>
                <p:nvPr/>
              </p:nvSpPr>
              <p:spPr>
                <a:xfrm>
                  <a:off x="2073970" y="440603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8" name="Rectangle 8_2"/>
                <p:cNvSpPr/>
                <p:nvPr/>
              </p:nvSpPr>
              <p:spPr>
                <a:xfrm>
                  <a:off x="1891565" y="4406038"/>
                  <a:ext cx="182405"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399" name="Rectangle 8_1"/>
                <p:cNvSpPr/>
                <p:nvPr/>
              </p:nvSpPr>
              <p:spPr>
                <a:xfrm>
                  <a:off x="1523032" y="4406038"/>
                  <a:ext cx="184266" cy="12032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0" name="矩形 399"/>
                <p:cNvSpPr/>
                <p:nvPr/>
              </p:nvSpPr>
              <p:spPr>
                <a:xfrm>
                  <a:off x="1707298" y="4526365"/>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1" name="Rectangle 8_3"/>
                <p:cNvSpPr/>
                <p:nvPr/>
              </p:nvSpPr>
              <p:spPr>
                <a:xfrm>
                  <a:off x="2073970" y="4526365"/>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2" name="Rectangle 8_2"/>
                <p:cNvSpPr/>
                <p:nvPr/>
              </p:nvSpPr>
              <p:spPr>
                <a:xfrm>
                  <a:off x="1891565" y="4526365"/>
                  <a:ext cx="182405"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3" name="Rectangle 8_1"/>
                <p:cNvSpPr/>
                <p:nvPr/>
              </p:nvSpPr>
              <p:spPr>
                <a:xfrm>
                  <a:off x="1523032" y="4526365"/>
                  <a:ext cx="184266" cy="120326"/>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4" name="矩形 403"/>
                <p:cNvSpPr/>
                <p:nvPr/>
              </p:nvSpPr>
              <p:spPr>
                <a:xfrm>
                  <a:off x="1707298" y="4658488"/>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5" name="Rectangle 8_3"/>
                <p:cNvSpPr/>
                <p:nvPr/>
              </p:nvSpPr>
              <p:spPr>
                <a:xfrm>
                  <a:off x="2073970" y="465848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6" name="Rectangle 8_2"/>
                <p:cNvSpPr/>
                <p:nvPr/>
              </p:nvSpPr>
              <p:spPr>
                <a:xfrm>
                  <a:off x="1891565" y="4658488"/>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7" name="Rectangle 8_1"/>
                <p:cNvSpPr/>
                <p:nvPr/>
              </p:nvSpPr>
              <p:spPr>
                <a:xfrm>
                  <a:off x="1523032" y="465848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8" name="矩形 407"/>
                <p:cNvSpPr/>
                <p:nvPr/>
              </p:nvSpPr>
              <p:spPr>
                <a:xfrm>
                  <a:off x="1707298" y="4778814"/>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09" name="Rectangle 8_3"/>
                <p:cNvSpPr/>
                <p:nvPr/>
              </p:nvSpPr>
              <p:spPr>
                <a:xfrm>
                  <a:off x="2073970" y="4778814"/>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0" name="Rectangle 8_2"/>
                <p:cNvSpPr/>
                <p:nvPr/>
              </p:nvSpPr>
              <p:spPr>
                <a:xfrm>
                  <a:off x="1891565" y="4778814"/>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1" name="Rectangle 8_1"/>
                <p:cNvSpPr/>
                <p:nvPr/>
              </p:nvSpPr>
              <p:spPr>
                <a:xfrm>
                  <a:off x="1523032" y="4778814"/>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2" name="矩形 411"/>
                <p:cNvSpPr/>
                <p:nvPr/>
              </p:nvSpPr>
              <p:spPr>
                <a:xfrm>
                  <a:off x="1707298" y="4889704"/>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3" name="Rectangle 8_3"/>
                <p:cNvSpPr/>
                <p:nvPr/>
              </p:nvSpPr>
              <p:spPr>
                <a:xfrm>
                  <a:off x="2073970" y="488970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4" name="Rectangle 8_2"/>
                <p:cNvSpPr/>
                <p:nvPr/>
              </p:nvSpPr>
              <p:spPr>
                <a:xfrm>
                  <a:off x="1891565" y="4889704"/>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5" name="Rectangle 8_1"/>
                <p:cNvSpPr/>
                <p:nvPr/>
              </p:nvSpPr>
              <p:spPr>
                <a:xfrm>
                  <a:off x="1523032" y="4889704"/>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6" name="矩形 415"/>
                <p:cNvSpPr/>
                <p:nvPr/>
              </p:nvSpPr>
              <p:spPr>
                <a:xfrm>
                  <a:off x="1707298" y="5010029"/>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7" name="Rectangle 8_3"/>
                <p:cNvSpPr/>
                <p:nvPr/>
              </p:nvSpPr>
              <p:spPr>
                <a:xfrm>
                  <a:off x="2073970" y="5010029"/>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8" name="Rectangle 8_2"/>
                <p:cNvSpPr/>
                <p:nvPr/>
              </p:nvSpPr>
              <p:spPr>
                <a:xfrm>
                  <a:off x="1891565" y="5010029"/>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19" name="Rectangle 8_1"/>
                <p:cNvSpPr/>
                <p:nvPr/>
              </p:nvSpPr>
              <p:spPr>
                <a:xfrm>
                  <a:off x="1523032" y="5010029"/>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0" name="矩形 419"/>
                <p:cNvSpPr/>
                <p:nvPr/>
              </p:nvSpPr>
              <p:spPr>
                <a:xfrm>
                  <a:off x="1707298" y="5125638"/>
                  <a:ext cx="184267" cy="120326"/>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1" name="Rectangle 8_3"/>
                <p:cNvSpPr/>
                <p:nvPr/>
              </p:nvSpPr>
              <p:spPr>
                <a:xfrm>
                  <a:off x="2073970" y="512563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2" name="Rectangle 8_2"/>
                <p:cNvSpPr/>
                <p:nvPr/>
              </p:nvSpPr>
              <p:spPr>
                <a:xfrm>
                  <a:off x="1891565" y="5125638"/>
                  <a:ext cx="182405"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3" name="Rectangle 8_1"/>
                <p:cNvSpPr/>
                <p:nvPr/>
              </p:nvSpPr>
              <p:spPr>
                <a:xfrm>
                  <a:off x="1523032" y="5125638"/>
                  <a:ext cx="184266" cy="120326"/>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4" name="矩形 423"/>
                <p:cNvSpPr/>
                <p:nvPr/>
              </p:nvSpPr>
              <p:spPr>
                <a:xfrm>
                  <a:off x="1707298" y="5245963"/>
                  <a:ext cx="184267" cy="12032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5" name="Rectangle 8_3"/>
                <p:cNvSpPr/>
                <p:nvPr/>
              </p:nvSpPr>
              <p:spPr>
                <a:xfrm>
                  <a:off x="2073970" y="5245963"/>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6" name="Rectangle 8_2"/>
                <p:cNvSpPr/>
                <p:nvPr/>
              </p:nvSpPr>
              <p:spPr>
                <a:xfrm>
                  <a:off x="1891565" y="5245963"/>
                  <a:ext cx="182405"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427" name="Rectangle 8_1"/>
                <p:cNvSpPr/>
                <p:nvPr/>
              </p:nvSpPr>
              <p:spPr>
                <a:xfrm>
                  <a:off x="1523032" y="5245963"/>
                  <a:ext cx="184266" cy="12032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grpSp>
          <p:sp>
            <p:nvSpPr>
              <p:cNvPr id="192" name="矩形 191"/>
              <p:cNvSpPr/>
              <p:nvPr/>
            </p:nvSpPr>
            <p:spPr>
              <a:xfrm>
                <a:off x="7758360" y="8099915"/>
                <a:ext cx="1719292" cy="2263363"/>
              </a:xfrm>
              <a:prstGeom prst="rect">
                <a:avLst/>
              </a:prstGeom>
              <a:solidFill>
                <a:schemeClr val="bg1"/>
              </a:solidFill>
              <a:ln w="12700">
                <a:solidFill>
                  <a:schemeClr val="tx1">
                    <a:lumMod val="50000"/>
                    <a:lumOff val="50000"/>
                  </a:schemeClr>
                </a:solidFill>
                <a:prstDash val="dash"/>
                <a:miter/>
              </a:ln>
            </p:spPr>
            <p:txBody>
              <a:bodyPr/>
              <a:lstStyle/>
              <a:p>
                <a:pPr>
                  <a:spcBef>
                    <a:spcPts val="0"/>
                  </a:spcBef>
                  <a:spcAft>
                    <a:spcPts val="0"/>
                  </a:spcAft>
                  <a:buFont typeface="Arial" charset="0"/>
                  <a:buNone/>
                  <a:defRPr>
                    <a:solidFill>
                      <a:schemeClr val="lt1"/>
                    </a:solidFill>
                  </a:defRPr>
                </a:pPr>
                <a:endParaRPr lang="zh-CN" sz="1400">
                  <a:latin typeface="微软雅黑"/>
                  <a:ea typeface="微软雅黑"/>
                  <a:sym typeface="微软雅黑"/>
                </a:endParaRPr>
              </a:p>
            </p:txBody>
          </p:sp>
          <p:sp>
            <p:nvSpPr>
              <p:cNvPr id="193" name="矩形 192"/>
              <p:cNvSpPr/>
              <p:nvPr/>
            </p:nvSpPr>
            <p:spPr>
              <a:xfrm>
                <a:off x="7890124" y="8159321"/>
                <a:ext cx="146053" cy="297029"/>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p0</a:t>
                </a:r>
              </a:p>
            </p:txBody>
          </p:sp>
          <p:sp>
            <p:nvSpPr>
              <p:cNvPr id="194" name="矩形 193"/>
              <p:cNvSpPr/>
              <p:nvPr/>
            </p:nvSpPr>
            <p:spPr>
              <a:xfrm>
                <a:off x="7890124" y="8527637"/>
                <a:ext cx="146053" cy="297029"/>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p1</a:t>
                </a:r>
              </a:p>
            </p:txBody>
          </p:sp>
          <p:sp>
            <p:nvSpPr>
              <p:cNvPr id="195" name="矩形 194"/>
              <p:cNvSpPr/>
              <p:nvPr/>
            </p:nvSpPr>
            <p:spPr>
              <a:xfrm>
                <a:off x="7890124" y="8897439"/>
                <a:ext cx="146053" cy="295544"/>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p2</a:t>
                </a:r>
              </a:p>
            </p:txBody>
          </p:sp>
          <p:sp>
            <p:nvSpPr>
              <p:cNvPr id="196" name="矩形 195"/>
              <p:cNvSpPr/>
              <p:nvPr/>
            </p:nvSpPr>
            <p:spPr>
              <a:xfrm>
                <a:off x="7890124" y="9265756"/>
                <a:ext cx="146053" cy="295544"/>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p3</a:t>
                </a:r>
              </a:p>
            </p:txBody>
          </p:sp>
          <p:sp>
            <p:nvSpPr>
              <p:cNvPr id="197" name="矩形 196"/>
              <p:cNvSpPr/>
              <p:nvPr/>
            </p:nvSpPr>
            <p:spPr>
              <a:xfrm>
                <a:off x="7890124" y="10002388"/>
                <a:ext cx="146053" cy="297029"/>
              </a:xfrm>
              <a:prstGeom prst="rect">
                <a:avLst/>
              </a:prstGeom>
              <a:solidFill>
                <a:schemeClr val="tx1">
                  <a:lumMod val="50000"/>
                  <a:lumOff val="50000"/>
                </a:schemeClr>
              </a:solidFill>
              <a:ln w="6350">
                <a:solidFill>
                  <a:schemeClr val="tx1">
                    <a:lumMod val="50000"/>
                    <a:lumOff val="50000"/>
                  </a:schemeClr>
                </a:solidFill>
                <a:prstDash val="solid"/>
                <a:miter/>
              </a:ln>
            </p:spPr>
            <p:txBody>
              <a:bodyPr anchor="ctr"/>
              <a:lstStyle/>
              <a:p>
                <a:pPr algn="ctr">
                  <a:spcBef>
                    <a:spcPts val="0"/>
                  </a:spcBef>
                  <a:spcAft>
                    <a:spcPts val="0"/>
                  </a:spcAft>
                  <a:buFont typeface="Arial" charset="0"/>
                  <a:buNone/>
                  <a:defRPr>
                    <a:solidFill>
                      <a:schemeClr val="dk1"/>
                    </a:solidFill>
                  </a:defRPr>
                </a:pPr>
                <a:r>
                  <a:rPr lang="en-US" sz="900">
                    <a:latin typeface="微软雅黑"/>
                    <a:ea typeface="微软雅黑"/>
                    <a:sym typeface="微软雅黑"/>
                  </a:rPr>
                  <a:t>pn</a:t>
                </a:r>
              </a:p>
            </p:txBody>
          </p:sp>
          <p:cxnSp>
            <p:nvCxnSpPr>
              <p:cNvPr id="198" name="直接连接符 550"/>
              <p:cNvCxnSpPr/>
              <p:nvPr/>
            </p:nvCxnSpPr>
            <p:spPr>
              <a:xfrm>
                <a:off x="7966326" y="9634072"/>
                <a:ext cx="0" cy="291089"/>
              </a:xfrm>
              <a:prstGeom prst="line">
                <a:avLst/>
              </a:prstGeom>
              <a:ln w="6350">
                <a:solidFill>
                  <a:schemeClr val="tx1"/>
                </a:solidFill>
                <a:prstDash val="dash"/>
                <a:miter/>
              </a:ln>
            </p:spPr>
          </p:cxnSp>
          <p:sp>
            <p:nvSpPr>
              <p:cNvPr id="199" name="矩形 198"/>
              <p:cNvSpPr/>
              <p:nvPr/>
            </p:nvSpPr>
            <p:spPr>
              <a:xfrm>
                <a:off x="8264781" y="8163777"/>
                <a:ext cx="157166" cy="74257"/>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0" name="Rectangle 8_3"/>
              <p:cNvSpPr/>
              <p:nvPr/>
            </p:nvSpPr>
            <p:spPr>
              <a:xfrm>
                <a:off x="8579111" y="8163777"/>
                <a:ext cx="155578" cy="7425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1" name="Rectangle 8_2"/>
              <p:cNvSpPr/>
              <p:nvPr/>
            </p:nvSpPr>
            <p:spPr>
              <a:xfrm>
                <a:off x="8421947" y="8163777"/>
                <a:ext cx="157165" cy="7425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2" name="Rectangle 8_1"/>
              <p:cNvSpPr/>
              <p:nvPr/>
            </p:nvSpPr>
            <p:spPr>
              <a:xfrm>
                <a:off x="8107616" y="8163777"/>
                <a:ext cx="157165" cy="74257"/>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3" name="矩形 202"/>
              <p:cNvSpPr/>
              <p:nvPr/>
            </p:nvSpPr>
            <p:spPr>
              <a:xfrm>
                <a:off x="8264781" y="8241005"/>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4" name="Rectangle 8_3"/>
              <p:cNvSpPr/>
              <p:nvPr/>
            </p:nvSpPr>
            <p:spPr>
              <a:xfrm>
                <a:off x="8579111" y="8241005"/>
                <a:ext cx="157166"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5" name="Rectangle 8_2"/>
              <p:cNvSpPr/>
              <p:nvPr/>
            </p:nvSpPr>
            <p:spPr>
              <a:xfrm>
                <a:off x="8421947" y="8241005"/>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6" name="Rectangle 8_1"/>
              <p:cNvSpPr/>
              <p:nvPr/>
            </p:nvSpPr>
            <p:spPr>
              <a:xfrm>
                <a:off x="8109203" y="8241005"/>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7" name="矩形 206"/>
              <p:cNvSpPr/>
              <p:nvPr/>
            </p:nvSpPr>
            <p:spPr>
              <a:xfrm>
                <a:off x="8264781" y="8316747"/>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8" name="Rectangle 8_3"/>
              <p:cNvSpPr/>
              <p:nvPr/>
            </p:nvSpPr>
            <p:spPr>
              <a:xfrm>
                <a:off x="8579111" y="8316747"/>
                <a:ext cx="157166"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09" name="Rectangle 8_2"/>
              <p:cNvSpPr/>
              <p:nvPr/>
            </p:nvSpPr>
            <p:spPr>
              <a:xfrm>
                <a:off x="8421947" y="8316747"/>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0" name="Rectangle 8_1"/>
              <p:cNvSpPr/>
              <p:nvPr/>
            </p:nvSpPr>
            <p:spPr>
              <a:xfrm>
                <a:off x="8109203" y="8316747"/>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1" name="矩形 210"/>
              <p:cNvSpPr/>
              <p:nvPr/>
            </p:nvSpPr>
            <p:spPr>
              <a:xfrm>
                <a:off x="8264781" y="8389519"/>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2" name="Rectangle 8_3"/>
              <p:cNvSpPr/>
              <p:nvPr/>
            </p:nvSpPr>
            <p:spPr>
              <a:xfrm>
                <a:off x="8579111" y="8389519"/>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3" name="Rectangle 8_2"/>
              <p:cNvSpPr/>
              <p:nvPr/>
            </p:nvSpPr>
            <p:spPr>
              <a:xfrm>
                <a:off x="8421947" y="8389519"/>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4" name="Rectangle 8_1"/>
              <p:cNvSpPr/>
              <p:nvPr/>
            </p:nvSpPr>
            <p:spPr>
              <a:xfrm>
                <a:off x="8107616" y="8389519"/>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5" name="矩形 214"/>
              <p:cNvSpPr/>
              <p:nvPr/>
            </p:nvSpPr>
            <p:spPr>
              <a:xfrm>
                <a:off x="8264781" y="8511301"/>
                <a:ext cx="157166" cy="77228"/>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6" name="Rectangle 8_3"/>
              <p:cNvSpPr/>
              <p:nvPr/>
            </p:nvSpPr>
            <p:spPr>
              <a:xfrm>
                <a:off x="8579111" y="8511301"/>
                <a:ext cx="157166" cy="77228"/>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7" name="Rectangle 8_2"/>
              <p:cNvSpPr/>
              <p:nvPr/>
            </p:nvSpPr>
            <p:spPr>
              <a:xfrm>
                <a:off x="8421947" y="8511301"/>
                <a:ext cx="157165" cy="77228"/>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8" name="Rectangle 8_1"/>
              <p:cNvSpPr/>
              <p:nvPr/>
            </p:nvSpPr>
            <p:spPr>
              <a:xfrm>
                <a:off x="8109203" y="8511301"/>
                <a:ext cx="155578" cy="77228"/>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19" name="矩形 218"/>
              <p:cNvSpPr/>
              <p:nvPr/>
            </p:nvSpPr>
            <p:spPr>
              <a:xfrm>
                <a:off x="8264781" y="8588529"/>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0" name="Rectangle 8_3"/>
              <p:cNvSpPr/>
              <p:nvPr/>
            </p:nvSpPr>
            <p:spPr>
              <a:xfrm>
                <a:off x="8579111" y="8588529"/>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1" name="Rectangle 8_2"/>
              <p:cNvSpPr/>
              <p:nvPr/>
            </p:nvSpPr>
            <p:spPr>
              <a:xfrm>
                <a:off x="8421947" y="8588529"/>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2" name="Rectangle 8_1"/>
              <p:cNvSpPr/>
              <p:nvPr/>
            </p:nvSpPr>
            <p:spPr>
              <a:xfrm>
                <a:off x="8109203" y="8588529"/>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3" name="矩形 222"/>
              <p:cNvSpPr/>
              <p:nvPr/>
            </p:nvSpPr>
            <p:spPr>
              <a:xfrm>
                <a:off x="8264781" y="8661300"/>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4" name="Rectangle 8_3"/>
              <p:cNvSpPr/>
              <p:nvPr/>
            </p:nvSpPr>
            <p:spPr>
              <a:xfrm>
                <a:off x="8579111" y="8661300"/>
                <a:ext cx="157166"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5" name="Rectangle 8_2"/>
              <p:cNvSpPr/>
              <p:nvPr/>
            </p:nvSpPr>
            <p:spPr>
              <a:xfrm>
                <a:off x="8421947" y="8661300"/>
                <a:ext cx="157165"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6" name="Rectangle 8_1"/>
              <p:cNvSpPr/>
              <p:nvPr/>
            </p:nvSpPr>
            <p:spPr>
              <a:xfrm>
                <a:off x="8109203" y="8661300"/>
                <a:ext cx="155578"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7" name="矩形 226"/>
              <p:cNvSpPr/>
              <p:nvPr/>
            </p:nvSpPr>
            <p:spPr>
              <a:xfrm>
                <a:off x="8264781" y="8737043"/>
                <a:ext cx="157166" cy="7425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8" name="Rectangle 8_3"/>
              <p:cNvSpPr/>
              <p:nvPr/>
            </p:nvSpPr>
            <p:spPr>
              <a:xfrm>
                <a:off x="8579111" y="8737043"/>
                <a:ext cx="157166" cy="7425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29" name="Rectangle 8_2"/>
              <p:cNvSpPr/>
              <p:nvPr/>
            </p:nvSpPr>
            <p:spPr>
              <a:xfrm>
                <a:off x="8421947" y="8737043"/>
                <a:ext cx="157165" cy="7425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0" name="Rectangle 8_1"/>
              <p:cNvSpPr/>
              <p:nvPr/>
            </p:nvSpPr>
            <p:spPr>
              <a:xfrm>
                <a:off x="8109203" y="8737043"/>
                <a:ext cx="155578" cy="74257"/>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1" name="矩形 230"/>
              <p:cNvSpPr/>
              <p:nvPr/>
            </p:nvSpPr>
            <p:spPr>
              <a:xfrm>
                <a:off x="8264781" y="8901894"/>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2" name="Rectangle 8_3"/>
              <p:cNvSpPr/>
              <p:nvPr/>
            </p:nvSpPr>
            <p:spPr>
              <a:xfrm>
                <a:off x="8579111" y="8901894"/>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3" name="Rectangle 8_2"/>
              <p:cNvSpPr/>
              <p:nvPr/>
            </p:nvSpPr>
            <p:spPr>
              <a:xfrm>
                <a:off x="8421947" y="8901894"/>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4" name="Rectangle 8_1"/>
              <p:cNvSpPr/>
              <p:nvPr/>
            </p:nvSpPr>
            <p:spPr>
              <a:xfrm>
                <a:off x="8107616" y="8901894"/>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5" name="矩形 234"/>
              <p:cNvSpPr/>
              <p:nvPr/>
            </p:nvSpPr>
            <p:spPr>
              <a:xfrm>
                <a:off x="8264781" y="8973181"/>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6" name="Rectangle 8_3"/>
              <p:cNvSpPr/>
              <p:nvPr/>
            </p:nvSpPr>
            <p:spPr>
              <a:xfrm>
                <a:off x="8579111" y="8973181"/>
                <a:ext cx="157166"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7" name="Rectangle 8_2"/>
              <p:cNvSpPr/>
              <p:nvPr/>
            </p:nvSpPr>
            <p:spPr>
              <a:xfrm>
                <a:off x="8421947" y="8973181"/>
                <a:ext cx="157165"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8" name="Rectangle 8_1"/>
              <p:cNvSpPr/>
              <p:nvPr/>
            </p:nvSpPr>
            <p:spPr>
              <a:xfrm>
                <a:off x="8109203" y="8973181"/>
                <a:ext cx="155578"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39" name="矩形 238"/>
              <p:cNvSpPr/>
              <p:nvPr/>
            </p:nvSpPr>
            <p:spPr>
              <a:xfrm>
                <a:off x="8264781" y="9048924"/>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0" name="Rectangle 8_3"/>
              <p:cNvSpPr/>
              <p:nvPr/>
            </p:nvSpPr>
            <p:spPr>
              <a:xfrm>
                <a:off x="8579111" y="9048924"/>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1" name="Rectangle 8_2"/>
              <p:cNvSpPr/>
              <p:nvPr/>
            </p:nvSpPr>
            <p:spPr>
              <a:xfrm>
                <a:off x="8421947" y="9048924"/>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2" name="Rectangle 8_1"/>
              <p:cNvSpPr/>
              <p:nvPr/>
            </p:nvSpPr>
            <p:spPr>
              <a:xfrm>
                <a:off x="8109203" y="9048924"/>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3" name="矩形 242"/>
              <p:cNvSpPr/>
              <p:nvPr/>
            </p:nvSpPr>
            <p:spPr>
              <a:xfrm>
                <a:off x="8264781" y="9138033"/>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4" name="Rectangle 8_3"/>
              <p:cNvSpPr/>
              <p:nvPr/>
            </p:nvSpPr>
            <p:spPr>
              <a:xfrm>
                <a:off x="8579111" y="9138033"/>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5" name="Rectangle 8_2"/>
              <p:cNvSpPr/>
              <p:nvPr/>
            </p:nvSpPr>
            <p:spPr>
              <a:xfrm>
                <a:off x="8421947" y="9138033"/>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6" name="Rectangle 8_1"/>
              <p:cNvSpPr/>
              <p:nvPr/>
            </p:nvSpPr>
            <p:spPr>
              <a:xfrm>
                <a:off x="8107616" y="9138033"/>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7" name="矩形 246"/>
              <p:cNvSpPr/>
              <p:nvPr/>
            </p:nvSpPr>
            <p:spPr>
              <a:xfrm>
                <a:off x="8264781" y="9265756"/>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8" name="Rectangle 8_3"/>
              <p:cNvSpPr/>
              <p:nvPr/>
            </p:nvSpPr>
            <p:spPr>
              <a:xfrm>
                <a:off x="8579111" y="9265756"/>
                <a:ext cx="157166"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49" name="Rectangle 8_2"/>
              <p:cNvSpPr/>
              <p:nvPr/>
            </p:nvSpPr>
            <p:spPr>
              <a:xfrm>
                <a:off x="8421947" y="9265756"/>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0" name="Rectangle 8_1"/>
              <p:cNvSpPr/>
              <p:nvPr/>
            </p:nvSpPr>
            <p:spPr>
              <a:xfrm>
                <a:off x="8109203" y="9265756"/>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1" name="矩形 250"/>
              <p:cNvSpPr/>
              <p:nvPr/>
            </p:nvSpPr>
            <p:spPr>
              <a:xfrm>
                <a:off x="8264781" y="9341497"/>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2" name="Rectangle 8_3"/>
              <p:cNvSpPr/>
              <p:nvPr/>
            </p:nvSpPr>
            <p:spPr>
              <a:xfrm>
                <a:off x="8579111" y="9341497"/>
                <a:ext cx="157166"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3" name="Rectangle 8_2"/>
              <p:cNvSpPr/>
              <p:nvPr/>
            </p:nvSpPr>
            <p:spPr>
              <a:xfrm>
                <a:off x="8421947" y="9341497"/>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4" name="Rectangle 8_1"/>
              <p:cNvSpPr/>
              <p:nvPr/>
            </p:nvSpPr>
            <p:spPr>
              <a:xfrm>
                <a:off x="8109203" y="9341497"/>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5" name="矩形 254"/>
              <p:cNvSpPr/>
              <p:nvPr/>
            </p:nvSpPr>
            <p:spPr>
              <a:xfrm>
                <a:off x="8264781" y="9414270"/>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6" name="Rectangle 8_3"/>
              <p:cNvSpPr/>
              <p:nvPr/>
            </p:nvSpPr>
            <p:spPr>
              <a:xfrm>
                <a:off x="8579111" y="9414270"/>
                <a:ext cx="157166"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7" name="Rectangle 8_2"/>
              <p:cNvSpPr/>
              <p:nvPr/>
            </p:nvSpPr>
            <p:spPr>
              <a:xfrm>
                <a:off x="8421947" y="9414270"/>
                <a:ext cx="157165"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8" name="Rectangle 8_1"/>
              <p:cNvSpPr/>
              <p:nvPr/>
            </p:nvSpPr>
            <p:spPr>
              <a:xfrm>
                <a:off x="8109203" y="9414270"/>
                <a:ext cx="155578" cy="75742"/>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59" name="矩形 258"/>
              <p:cNvSpPr/>
              <p:nvPr/>
            </p:nvSpPr>
            <p:spPr>
              <a:xfrm>
                <a:off x="8264781" y="9490012"/>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0" name="Rectangle 8_3"/>
              <p:cNvSpPr/>
              <p:nvPr/>
            </p:nvSpPr>
            <p:spPr>
              <a:xfrm>
                <a:off x="8579111" y="9490012"/>
                <a:ext cx="157166"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1" name="Rectangle 8_2"/>
              <p:cNvSpPr/>
              <p:nvPr/>
            </p:nvSpPr>
            <p:spPr>
              <a:xfrm>
                <a:off x="8421947" y="9490012"/>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2" name="Rectangle 8_1"/>
              <p:cNvSpPr/>
              <p:nvPr/>
            </p:nvSpPr>
            <p:spPr>
              <a:xfrm>
                <a:off x="8109203" y="9490012"/>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3" name="矩形 262"/>
              <p:cNvSpPr/>
              <p:nvPr/>
            </p:nvSpPr>
            <p:spPr>
              <a:xfrm>
                <a:off x="8264781" y="9968229"/>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4" name="Rectangle 8_3"/>
              <p:cNvSpPr/>
              <p:nvPr/>
            </p:nvSpPr>
            <p:spPr>
              <a:xfrm>
                <a:off x="8579111" y="9968229"/>
                <a:ext cx="155578"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5" name="Rectangle 8_2"/>
              <p:cNvSpPr/>
              <p:nvPr/>
            </p:nvSpPr>
            <p:spPr>
              <a:xfrm>
                <a:off x="8421947" y="9968229"/>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6" name="Rectangle 8_1"/>
              <p:cNvSpPr/>
              <p:nvPr/>
            </p:nvSpPr>
            <p:spPr>
              <a:xfrm>
                <a:off x="8107616" y="9968229"/>
                <a:ext cx="157165" cy="75743"/>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7" name="矩形 266"/>
              <p:cNvSpPr/>
              <p:nvPr/>
            </p:nvSpPr>
            <p:spPr>
              <a:xfrm>
                <a:off x="8264781" y="10039516"/>
                <a:ext cx="157166" cy="75743"/>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8" name="Rectangle 8_3"/>
              <p:cNvSpPr/>
              <p:nvPr/>
            </p:nvSpPr>
            <p:spPr>
              <a:xfrm>
                <a:off x="8579111" y="10039516"/>
                <a:ext cx="157166"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69" name="Rectangle 8_2"/>
              <p:cNvSpPr/>
              <p:nvPr/>
            </p:nvSpPr>
            <p:spPr>
              <a:xfrm>
                <a:off x="8421947" y="10039516"/>
                <a:ext cx="157165"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0" name="Rectangle 8_1"/>
              <p:cNvSpPr/>
              <p:nvPr/>
            </p:nvSpPr>
            <p:spPr>
              <a:xfrm>
                <a:off x="8109203" y="10039516"/>
                <a:ext cx="155578" cy="75743"/>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1" name="矩形 270"/>
              <p:cNvSpPr/>
              <p:nvPr/>
            </p:nvSpPr>
            <p:spPr>
              <a:xfrm>
                <a:off x="8264781" y="10115259"/>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2" name="Rectangle 8_3"/>
              <p:cNvSpPr/>
              <p:nvPr/>
            </p:nvSpPr>
            <p:spPr>
              <a:xfrm>
                <a:off x="8579111" y="10115259"/>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3" name="Rectangle 8_2"/>
              <p:cNvSpPr/>
              <p:nvPr/>
            </p:nvSpPr>
            <p:spPr>
              <a:xfrm>
                <a:off x="8421947" y="10115259"/>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4" name="Rectangle 8_1"/>
              <p:cNvSpPr/>
              <p:nvPr/>
            </p:nvSpPr>
            <p:spPr>
              <a:xfrm>
                <a:off x="8109203" y="10115259"/>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5" name="矩形 274"/>
              <p:cNvSpPr/>
              <p:nvPr/>
            </p:nvSpPr>
            <p:spPr>
              <a:xfrm>
                <a:off x="8264781" y="10189517"/>
                <a:ext cx="157166" cy="74257"/>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6" name="Rectangle 8_3"/>
              <p:cNvSpPr/>
              <p:nvPr/>
            </p:nvSpPr>
            <p:spPr>
              <a:xfrm>
                <a:off x="8579111" y="10189517"/>
                <a:ext cx="157166" cy="7425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7" name="Rectangle 8_2"/>
              <p:cNvSpPr/>
              <p:nvPr/>
            </p:nvSpPr>
            <p:spPr>
              <a:xfrm>
                <a:off x="8421947" y="10189517"/>
                <a:ext cx="157165" cy="7425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8" name="Rectangle 8_1"/>
              <p:cNvSpPr/>
              <p:nvPr/>
            </p:nvSpPr>
            <p:spPr>
              <a:xfrm>
                <a:off x="8109203" y="10189517"/>
                <a:ext cx="155578" cy="74257"/>
              </a:xfrm>
              <a:prstGeom prst="rect">
                <a:avLst/>
              </a:prstGeom>
              <a:solidFill>
                <a:schemeClr val="bg1">
                  <a:lumMod val="9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79" name="矩形 278"/>
              <p:cNvSpPr/>
              <p:nvPr/>
            </p:nvSpPr>
            <p:spPr>
              <a:xfrm>
                <a:off x="8264781" y="10263774"/>
                <a:ext cx="157166" cy="75742"/>
              </a:xfrm>
              <a:prstGeom prst="rect">
                <a:avLst/>
              </a:prstGeom>
              <a:solidFill>
                <a:schemeClr val="accent1">
                  <a:lumMod val="40000"/>
                  <a:lumOff val="60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0" name="Rectangle 8_3"/>
              <p:cNvSpPr/>
              <p:nvPr/>
            </p:nvSpPr>
            <p:spPr>
              <a:xfrm>
                <a:off x="8579111" y="10263774"/>
                <a:ext cx="157166"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1" name="Rectangle 8_2"/>
              <p:cNvSpPr/>
              <p:nvPr/>
            </p:nvSpPr>
            <p:spPr>
              <a:xfrm>
                <a:off x="8421947" y="10263774"/>
                <a:ext cx="157165"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2" name="Rectangle 8_1"/>
              <p:cNvSpPr/>
              <p:nvPr/>
            </p:nvSpPr>
            <p:spPr>
              <a:xfrm>
                <a:off x="8109203" y="10263774"/>
                <a:ext cx="155578" cy="75742"/>
              </a:xfrm>
              <a:prstGeom prst="rect">
                <a:avLst/>
              </a:prstGeom>
              <a:solidFill>
                <a:schemeClr val="bg1">
                  <a:lumMod val="8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3" name="矩形 282"/>
              <p:cNvSpPr/>
              <p:nvPr/>
            </p:nvSpPr>
            <p:spPr>
              <a:xfrm>
                <a:off x="8264781" y="8517242"/>
                <a:ext cx="157166" cy="75742"/>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4" name="Rectangle 8_3"/>
              <p:cNvSpPr/>
              <p:nvPr/>
            </p:nvSpPr>
            <p:spPr>
              <a:xfrm>
                <a:off x="8579111" y="8517242"/>
                <a:ext cx="155578" cy="75742"/>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5" name="Rectangle 8_2"/>
              <p:cNvSpPr/>
              <p:nvPr/>
            </p:nvSpPr>
            <p:spPr>
              <a:xfrm>
                <a:off x="8421947" y="8517242"/>
                <a:ext cx="157165" cy="75742"/>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6" name="Rectangle 8_1"/>
              <p:cNvSpPr/>
              <p:nvPr/>
            </p:nvSpPr>
            <p:spPr>
              <a:xfrm>
                <a:off x="8107616" y="8517242"/>
                <a:ext cx="157165" cy="75742"/>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7" name="矩形 286"/>
              <p:cNvSpPr/>
              <p:nvPr/>
            </p:nvSpPr>
            <p:spPr>
              <a:xfrm>
                <a:off x="8261606" y="8901894"/>
                <a:ext cx="155578" cy="75743"/>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8" name="Rectangle 8_3"/>
              <p:cNvSpPr/>
              <p:nvPr/>
            </p:nvSpPr>
            <p:spPr>
              <a:xfrm>
                <a:off x="8574349" y="8901894"/>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89" name="Rectangle 8_2"/>
              <p:cNvSpPr/>
              <p:nvPr/>
            </p:nvSpPr>
            <p:spPr>
              <a:xfrm>
                <a:off x="8417184" y="8901894"/>
                <a:ext cx="157166"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0" name="Rectangle 8_1"/>
              <p:cNvSpPr/>
              <p:nvPr/>
            </p:nvSpPr>
            <p:spPr>
              <a:xfrm>
                <a:off x="8104441" y="8901894"/>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1" name="矩形 290"/>
              <p:cNvSpPr/>
              <p:nvPr/>
            </p:nvSpPr>
            <p:spPr>
              <a:xfrm>
                <a:off x="8264781" y="9285062"/>
                <a:ext cx="157166" cy="75743"/>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2" name="Rectangle 8_3"/>
              <p:cNvSpPr/>
              <p:nvPr/>
            </p:nvSpPr>
            <p:spPr>
              <a:xfrm>
                <a:off x="8579111" y="9285062"/>
                <a:ext cx="155578"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3" name="Rectangle 8_2"/>
              <p:cNvSpPr/>
              <p:nvPr/>
            </p:nvSpPr>
            <p:spPr>
              <a:xfrm>
                <a:off x="8421947" y="9285062"/>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4" name="Rectangle 8_1"/>
              <p:cNvSpPr/>
              <p:nvPr/>
            </p:nvSpPr>
            <p:spPr>
              <a:xfrm>
                <a:off x="8107616" y="9285062"/>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5" name="矩形 294"/>
              <p:cNvSpPr/>
              <p:nvPr/>
            </p:nvSpPr>
            <p:spPr>
              <a:xfrm>
                <a:off x="8269544" y="9977140"/>
                <a:ext cx="157165" cy="75743"/>
              </a:xfrm>
              <a:prstGeom prst="rect">
                <a:avLst/>
              </a:prstGeom>
              <a:solidFill>
                <a:schemeClr val="accent1"/>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6" name="Rectangle 8_3"/>
              <p:cNvSpPr/>
              <p:nvPr/>
            </p:nvSpPr>
            <p:spPr>
              <a:xfrm>
                <a:off x="8583874" y="9977140"/>
                <a:ext cx="157165"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7" name="Rectangle 8_2"/>
              <p:cNvSpPr/>
              <p:nvPr/>
            </p:nvSpPr>
            <p:spPr>
              <a:xfrm>
                <a:off x="8426709" y="9977140"/>
                <a:ext cx="157166"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8" name="Rectangle 8_1"/>
              <p:cNvSpPr/>
              <p:nvPr/>
            </p:nvSpPr>
            <p:spPr>
              <a:xfrm>
                <a:off x="8113966" y="9977140"/>
                <a:ext cx="155578" cy="75743"/>
              </a:xfrm>
              <a:prstGeom prst="rect">
                <a:avLst/>
              </a:prstGeom>
              <a:solidFill>
                <a:schemeClr val="tx1">
                  <a:lumMod val="75000"/>
                  <a:lumOff val="25000"/>
                </a:schemeClr>
              </a:solidFill>
              <a:ln w="12700">
                <a:solidFill>
                  <a:schemeClr val="bg1"/>
                </a:solidFill>
                <a:prstDash val="solid"/>
                <a:miter/>
              </a:ln>
            </p:spPr>
            <p:txBody>
              <a:bodyPr anchor="ctr"/>
              <a:lstStyle/>
              <a:p>
                <a:pPr algn="ctr">
                  <a:buFont typeface="Arial" charset="0"/>
                  <a:buNone/>
                  <a:defRPr>
                    <a:solidFill>
                      <a:schemeClr val="lt1"/>
                    </a:solidFill>
                  </a:defRPr>
                </a:pPr>
                <a:endParaRPr lang="en-US" sz="1200">
                  <a:latin typeface="微软雅黑"/>
                  <a:ea typeface="微软雅黑"/>
                  <a:sym typeface="微软雅黑"/>
                </a:endParaRPr>
              </a:p>
            </p:txBody>
          </p:sp>
          <p:sp>
            <p:nvSpPr>
              <p:cNvPr id="299" name="流程图: 磁盘 971"/>
              <p:cNvSpPr/>
              <p:nvPr/>
            </p:nvSpPr>
            <p:spPr>
              <a:xfrm>
                <a:off x="8845816" y="8200905"/>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0" name="右大括号 299"/>
              <p:cNvSpPr/>
              <p:nvPr/>
            </p:nvSpPr>
            <p:spPr>
              <a:xfrm>
                <a:off x="8736277" y="8177143"/>
                <a:ext cx="63501" cy="295545"/>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1" name="右大括号 300"/>
              <p:cNvSpPr/>
              <p:nvPr/>
            </p:nvSpPr>
            <p:spPr>
              <a:xfrm>
                <a:off x="8736277" y="8518726"/>
                <a:ext cx="63501" cy="294059"/>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2" name="右大括号 301"/>
              <p:cNvSpPr/>
              <p:nvPr/>
            </p:nvSpPr>
            <p:spPr>
              <a:xfrm>
                <a:off x="8736277" y="8901894"/>
                <a:ext cx="63501" cy="294059"/>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3" name="右大括号 302"/>
              <p:cNvSpPr/>
              <p:nvPr/>
            </p:nvSpPr>
            <p:spPr>
              <a:xfrm>
                <a:off x="8736277" y="9271696"/>
                <a:ext cx="63501" cy="294059"/>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4" name="右大括号 303"/>
              <p:cNvSpPr/>
              <p:nvPr/>
            </p:nvSpPr>
            <p:spPr>
              <a:xfrm>
                <a:off x="8736277" y="10014269"/>
                <a:ext cx="63501" cy="340098"/>
              </a:xfrm>
              <a:prstGeom prst="rightBrace">
                <a:avLst/>
              </a:prstGeom>
              <a:ln w="6350">
                <a:solidFill>
                  <a:schemeClr val="bg1">
                    <a:lumMod val="65000"/>
                  </a:schemeClr>
                </a:solidFill>
                <a:prstDash val="solid"/>
                <a:miter/>
              </a:ln>
            </p:spPr>
            <p:txBody>
              <a:bodyPr anchor="ctr"/>
              <a:lstStyle/>
              <a:p>
                <a:pPr algn="ctr">
                  <a:buFont typeface="Arial" charset="0"/>
                  <a:buNone/>
                  <a:defRPr>
                    <a:solidFill>
                      <a:schemeClr val="tx1"/>
                    </a:solidFill>
                  </a:defRPr>
                </a:pPr>
                <a:endParaRPr lang="zh-CN" sz="1200">
                  <a:latin typeface="微软雅黑"/>
                  <a:ea typeface="微软雅黑"/>
                  <a:sym typeface="微软雅黑"/>
                </a:endParaRPr>
              </a:p>
            </p:txBody>
          </p:sp>
          <p:sp>
            <p:nvSpPr>
              <p:cNvPr id="305" name="流程图: 磁盘 977"/>
              <p:cNvSpPr/>
              <p:nvPr/>
            </p:nvSpPr>
            <p:spPr>
              <a:xfrm>
                <a:off x="8845816" y="8542489"/>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6" name="流程图: 磁盘 978"/>
              <p:cNvSpPr/>
              <p:nvPr/>
            </p:nvSpPr>
            <p:spPr>
              <a:xfrm>
                <a:off x="8845816" y="8940508"/>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7" name="流程图: 磁盘 979"/>
              <p:cNvSpPr/>
              <p:nvPr/>
            </p:nvSpPr>
            <p:spPr>
              <a:xfrm>
                <a:off x="8845816" y="9308824"/>
                <a:ext cx="468321" cy="242079"/>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8" name="流程图: 磁盘 980"/>
              <p:cNvSpPr/>
              <p:nvPr/>
            </p:nvSpPr>
            <p:spPr>
              <a:xfrm>
                <a:off x="8845816" y="10039516"/>
                <a:ext cx="468321" cy="240594"/>
              </a:xfrm>
              <a:prstGeom prst="flowChartMagneticDisk">
                <a:avLst/>
              </a:prstGeom>
              <a:gradFill rotWithShape="1">
                <a:gsLst>
                  <a:gs pos="0">
                    <a:schemeClr val="accent1">
                      <a:lumMod val="110000"/>
                      <a:tint val="67000"/>
                    </a:schemeClr>
                  </a:gs>
                  <a:gs pos="50000">
                    <a:schemeClr val="accent1">
                      <a:lumMod val="105000"/>
                      <a:tint val="73000"/>
                    </a:schemeClr>
                  </a:gs>
                  <a:gs pos="100000">
                    <a:schemeClr val="accent1">
                      <a:lumMod val="105000"/>
                      <a:tint val="81000"/>
                    </a:schemeClr>
                  </a:gs>
                </a:gsLst>
                <a:lin ang="5400000" scaled="0"/>
              </a:gradFill>
              <a:ln w="6350" cap="flat" cmpd="sng">
                <a:solidFill>
                  <a:schemeClr val="accent1"/>
                </a:solidFill>
                <a:prstDash val="solid"/>
                <a:miter/>
              </a:ln>
            </p:spPr>
            <p:txBody>
              <a:bodyPr anchor="ctr"/>
              <a:lstStyle/>
              <a:p>
                <a:pPr algn="ctr">
                  <a:buFont typeface="Arial" charset="0"/>
                  <a:buNone/>
                  <a:defRPr>
                    <a:solidFill>
                      <a:schemeClr val="dk1"/>
                    </a:solidFill>
                  </a:defRPr>
                </a:pPr>
                <a:endParaRPr lang="zh-CN" sz="1200">
                  <a:latin typeface="微软雅黑"/>
                  <a:ea typeface="微软雅黑"/>
                  <a:sym typeface="微软雅黑"/>
                </a:endParaRPr>
              </a:p>
            </p:txBody>
          </p:sp>
          <p:sp>
            <p:nvSpPr>
              <p:cNvPr id="309" name="矩形 72"/>
              <p:cNvSpPr/>
              <p:nvPr/>
            </p:nvSpPr>
            <p:spPr>
              <a:xfrm>
                <a:off x="8330692" y="7781344"/>
                <a:ext cx="1614573" cy="320535"/>
              </a:xfrm>
              <a:prstGeom prst="rect">
                <a:avLst/>
              </a:prstGeom>
              <a:noFill/>
              <a:ln>
                <a:noFill/>
              </a:ln>
            </p:spPr>
            <p:txBody>
              <a:bodyPr wrap="non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ltLang="zh-CN" sz="1600" dirty="0">
                    <a:latin typeface="微软雅黑"/>
                    <a:ea typeface="微软雅黑"/>
                    <a:sym typeface="微软雅黑"/>
                  </a:rPr>
                  <a:t>Physical tables</a:t>
                </a:r>
                <a:endParaRPr lang="zh-CN" sz="1600" dirty="0">
                  <a:latin typeface="微软雅黑"/>
                  <a:ea typeface="微软雅黑"/>
                  <a:sym typeface="微软雅黑"/>
                </a:endParaRPr>
              </a:p>
            </p:txBody>
          </p:sp>
        </p:grpSp>
      </p:grpSp>
      <p:sp>
        <p:nvSpPr>
          <p:cNvPr id="3" name="文本框 2">
            <a:extLst>
              <a:ext uri="{FF2B5EF4-FFF2-40B4-BE49-F238E27FC236}">
                <a16:creationId xmlns:a16="http://schemas.microsoft.com/office/drawing/2014/main" id="{640E0A57-3C86-4B63-B151-CB846751B388}"/>
              </a:ext>
            </a:extLst>
          </p:cNvPr>
          <p:cNvSpPr txBox="1"/>
          <p:nvPr/>
        </p:nvSpPr>
        <p:spPr>
          <a:xfrm>
            <a:off x="7809715" y="712592"/>
            <a:ext cx="939139" cy="369332"/>
          </a:xfrm>
          <a:prstGeom prst="rect">
            <a:avLst/>
          </a:prstGeom>
          <a:noFill/>
        </p:spPr>
        <p:txBody>
          <a:bodyPr wrap="square" rtlCol="0">
            <a:spAutoFit/>
          </a:bodyPr>
          <a:lstStyle/>
          <a:p>
            <a:r>
              <a:rPr lang="en-US" altLang="zh-CN" dirty="0">
                <a:latin typeface="微软雅黑"/>
                <a:ea typeface="微软雅黑"/>
                <a:sym typeface="微软雅黑"/>
              </a:rPr>
              <a:t>Hash</a:t>
            </a:r>
            <a:endParaRPr lang="zh-CN" altLang="en-US" dirty="0">
              <a:latin typeface="微软雅黑"/>
              <a:ea typeface="微软雅黑"/>
              <a:sym typeface="微软雅黑"/>
            </a:endParaRPr>
          </a:p>
        </p:txBody>
      </p:sp>
      <p:sp>
        <p:nvSpPr>
          <p:cNvPr id="443" name="矩形 442">
            <a:extLst>
              <a:ext uri="{FF2B5EF4-FFF2-40B4-BE49-F238E27FC236}">
                <a16:creationId xmlns:a16="http://schemas.microsoft.com/office/drawing/2014/main" id="{8AA5A955-F5C5-4211-ACD3-9E19E804F43D}"/>
              </a:ext>
            </a:extLst>
          </p:cNvPr>
          <p:cNvSpPr/>
          <p:nvPr/>
        </p:nvSpPr>
        <p:spPr>
          <a:xfrm>
            <a:off x="139105" y="4038402"/>
            <a:ext cx="6096000" cy="2862322"/>
          </a:xfrm>
          <a:prstGeom prst="rect">
            <a:avLst/>
          </a:prstGeom>
        </p:spPr>
        <p:txBody>
          <a:bodyPr>
            <a:spAutoFit/>
          </a:bodyPr>
          <a:lstStyle/>
          <a:p>
            <a:r>
              <a:rPr lang="zh-CN" altLang="en-US" dirty="0">
                <a:latin typeface="微软雅黑"/>
                <a:ea typeface="微软雅黑"/>
                <a:sym typeface="微软雅黑"/>
              </a:rPr>
              <a:t>It supports global order by, group by, and limit operations;</a:t>
            </a:r>
          </a:p>
          <a:p>
            <a:r>
              <a:rPr lang="zh-CN" altLang="en-US" dirty="0">
                <a:latin typeface="微软雅黑"/>
                <a:ea typeface="微软雅黑"/>
                <a:sym typeface="微软雅黑"/>
              </a:rPr>
              <a:t>It supports aggregate functions, including sum, count, avg, min, and max (but not other aggregate functions)</a:t>
            </a:r>
          </a:p>
          <a:p>
            <a:r>
              <a:rPr lang="zh-CN" altLang="en-US" dirty="0">
                <a:latin typeface="微软雅黑"/>
                <a:ea typeface="微软雅黑"/>
                <a:sym typeface="微软雅黑"/>
              </a:rPr>
              <a:t>It supports cross-set joins and subqueries</a:t>
            </a:r>
          </a:p>
          <a:p>
            <a:r>
              <a:rPr lang="zh-CN" altLang="en-US" dirty="0">
                <a:latin typeface="微软雅黑"/>
                <a:ea typeface="微软雅黑"/>
                <a:sym typeface="微软雅黑"/>
              </a:rPr>
              <a:t>It supports global unique fields and sequence</a:t>
            </a:r>
          </a:p>
          <a:p>
            <a:r>
              <a:rPr lang="zh-CN" altLang="en-US" dirty="0">
                <a:latin typeface="微软雅黑"/>
                <a:ea typeface="微软雅黑"/>
                <a:sym typeface="微软雅黑"/>
              </a:rPr>
              <a:t>It supports distributed transactions</a:t>
            </a:r>
          </a:p>
          <a:p>
            <a:r>
              <a:rPr lang="zh-CN" altLang="en-US" dirty="0">
                <a:latin typeface="微软雅黑"/>
                <a:ea typeface="微软雅黑"/>
                <a:sym typeface="微软雅黑"/>
              </a:rPr>
              <a:t>It supports two-level partitioning</a:t>
            </a:r>
          </a:p>
          <a:p>
            <a:r>
              <a:rPr lang="zh-CN" altLang="en-US" dirty="0">
                <a:latin typeface="微软雅黑"/>
                <a:ea typeface="微软雅黑"/>
                <a:sym typeface="微软雅黑"/>
              </a:rPr>
              <a:t>It provides specific SQL statements for querying configuration and status of the entire cluster</a:t>
            </a:r>
          </a:p>
        </p:txBody>
      </p:sp>
      <p:sp>
        <p:nvSpPr>
          <p:cNvPr id="445" name="矩形 444">
            <a:extLst>
              <a:ext uri="{FF2B5EF4-FFF2-40B4-BE49-F238E27FC236}">
                <a16:creationId xmlns:a16="http://schemas.microsoft.com/office/drawing/2014/main" id="{EA86A18F-015F-40D2-BD4A-166E52A2AF8E}"/>
              </a:ext>
            </a:extLst>
          </p:cNvPr>
          <p:cNvSpPr/>
          <p:nvPr/>
        </p:nvSpPr>
        <p:spPr>
          <a:xfrm>
            <a:off x="8393121" y="3787448"/>
            <a:ext cx="1588897" cy="369332"/>
          </a:xfrm>
          <a:prstGeom prst="rect">
            <a:avLst/>
          </a:prstGeom>
        </p:spPr>
        <p:txBody>
          <a:bodyPr wrap="none">
            <a:spAutoFit/>
          </a:bodyPr>
          <a:lstStyle/>
          <a:p>
            <a:r>
              <a:rPr lang="en-US" altLang="zh-CN" b="1" dirty="0">
                <a:latin typeface="微软雅黑"/>
                <a:ea typeface="微软雅黑"/>
                <a:sym typeface="微软雅黑"/>
              </a:rPr>
              <a:t>Limitations </a:t>
            </a:r>
            <a:endParaRPr lang="en-US" altLang="zh-CN" b="1" i="0" dirty="0">
              <a:effectLst/>
              <a:latin typeface="微软雅黑"/>
              <a:ea typeface="微软雅黑"/>
              <a:sym typeface="微软雅黑"/>
            </a:endParaRPr>
          </a:p>
        </p:txBody>
      </p:sp>
      <p:sp>
        <p:nvSpPr>
          <p:cNvPr id="447" name="矩形 446">
            <a:extLst>
              <a:ext uri="{FF2B5EF4-FFF2-40B4-BE49-F238E27FC236}">
                <a16:creationId xmlns:a16="http://schemas.microsoft.com/office/drawing/2014/main" id="{7A068F57-17D2-4821-8F6B-236AAAB9389B}"/>
              </a:ext>
            </a:extLst>
          </p:cNvPr>
          <p:cNvSpPr/>
          <p:nvPr/>
        </p:nvSpPr>
        <p:spPr>
          <a:xfrm>
            <a:off x="6410392" y="4057977"/>
            <a:ext cx="6096000" cy="2862322"/>
          </a:xfrm>
          <a:prstGeom prst="rect">
            <a:avLst/>
          </a:prstGeom>
        </p:spPr>
        <p:txBody>
          <a:bodyPr>
            <a:spAutoFit/>
          </a:bodyPr>
          <a:lstStyle/>
          <a:p>
            <a:r>
              <a:rPr lang="zh-CN" altLang="en-US" dirty="0">
                <a:latin typeface="微软雅黑"/>
                <a:ea typeface="微软雅黑"/>
                <a:sym typeface="微软雅黑"/>
              </a:rPr>
              <a:t>Custom functions, events, and table spaces </a:t>
            </a:r>
          </a:p>
          <a:p>
            <a:r>
              <a:rPr lang="zh-CN" altLang="en-US" dirty="0">
                <a:latin typeface="微软雅黑"/>
                <a:ea typeface="微软雅黑"/>
                <a:sym typeface="微软雅黑"/>
              </a:rPr>
              <a:t>Views, stored procedures, triggers, and cursors </a:t>
            </a:r>
          </a:p>
          <a:p>
            <a:r>
              <a:rPr lang="zh-CN" altLang="en-US" dirty="0">
                <a:latin typeface="微软雅黑"/>
                <a:ea typeface="微软雅黑"/>
                <a:sym typeface="微软雅黑"/>
              </a:rPr>
              <a:t>Foreign keys, self-built partitions, and temporary tables</a:t>
            </a:r>
          </a:p>
          <a:p>
            <a:r>
              <a:rPr lang="zh-CN" altLang="en-US" dirty="0">
                <a:latin typeface="微软雅黑"/>
                <a:ea typeface="微软雅黑"/>
                <a:sym typeface="微软雅黑"/>
              </a:rPr>
              <a:t>Compound statements such as BEGIN END, LOOP, and UNION </a:t>
            </a:r>
          </a:p>
          <a:p>
            <a:r>
              <a:rPr lang="zh-CN" altLang="en-US" dirty="0">
                <a:latin typeface="微软雅黑"/>
                <a:ea typeface="微软雅黑"/>
                <a:sym typeface="微软雅黑"/>
              </a:rPr>
              <a:t>SQL statements related to master/slave synchronization </a:t>
            </a:r>
          </a:p>
          <a:p>
            <a:r>
              <a:rPr lang="zh-CN" altLang="en-US" dirty="0">
                <a:latin typeface="微软雅黑"/>
                <a:ea typeface="微软雅黑"/>
                <a:sym typeface="微软雅黑"/>
              </a:rPr>
              <a:t>SQL statements related to authorization(do it on the web console)</a:t>
            </a:r>
          </a:p>
        </p:txBody>
      </p:sp>
      <p:sp>
        <p:nvSpPr>
          <p:cNvPr id="448" name="矩形 447">
            <a:extLst>
              <a:ext uri="{FF2B5EF4-FFF2-40B4-BE49-F238E27FC236}">
                <a16:creationId xmlns:a16="http://schemas.microsoft.com/office/drawing/2014/main" id="{AEED3037-8AFF-4A7E-AEB2-0F78E4964184}"/>
              </a:ext>
            </a:extLst>
          </p:cNvPr>
          <p:cNvSpPr/>
          <p:nvPr/>
        </p:nvSpPr>
        <p:spPr>
          <a:xfrm>
            <a:off x="2678122" y="3739325"/>
            <a:ext cx="819648" cy="369332"/>
          </a:xfrm>
          <a:prstGeom prst="rect">
            <a:avLst/>
          </a:prstGeom>
        </p:spPr>
        <p:txBody>
          <a:bodyPr wrap="none">
            <a:spAutoFit/>
          </a:bodyPr>
          <a:lstStyle/>
          <a:p>
            <a:r>
              <a:rPr lang="en-US" altLang="zh-CN" b="1" dirty="0">
                <a:latin typeface="微软雅黑"/>
                <a:ea typeface="微软雅黑"/>
                <a:sym typeface="微软雅黑"/>
              </a:rPr>
              <a:t>T</a:t>
            </a:r>
            <a:r>
              <a:rPr lang="zh-CN" altLang="en-US" b="1" dirty="0">
                <a:latin typeface="微软雅黑"/>
                <a:ea typeface="微软雅黑"/>
                <a:sym typeface="微软雅黑"/>
              </a:rPr>
              <a:t>raits</a:t>
            </a:r>
          </a:p>
        </p:txBody>
      </p:sp>
    </p:spTree>
    <p:extLst>
      <p:ext uri="{BB962C8B-B14F-4D97-AF65-F5344CB8AC3E}">
        <p14:creationId xmlns:p14="http://schemas.microsoft.com/office/powerpoint/2010/main" val="2151475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标题 1"/>
          <p:cNvSpPr>
            <a:spLocks noGrp="1"/>
          </p:cNvSpPr>
          <p:nvPr>
            <p:ph type="title"/>
          </p:nvPr>
        </p:nvSpPr>
        <p:spPr>
          <a:xfrm>
            <a:off x="476250" y="565460"/>
            <a:ext cx="10515600" cy="569913"/>
          </a:xfrm>
        </p:spPr>
        <p:txBody>
          <a:bodyPr/>
          <a:lstStyle/>
          <a:p>
            <a:r>
              <a:rPr lang="en-US" dirty="0">
                <a:sym typeface="微软雅黑"/>
              </a:rPr>
              <a:t>Scale out and </a:t>
            </a:r>
            <a:r>
              <a:rPr lang="en-US" altLang="zh-CN" dirty="0">
                <a:sym typeface="微软雅黑"/>
              </a:rPr>
              <a:t>r</a:t>
            </a:r>
            <a:r>
              <a:rPr lang="en-US" dirty="0">
                <a:sym typeface="微软雅黑"/>
              </a:rPr>
              <a:t>ebalance</a:t>
            </a:r>
            <a:endParaRPr lang="zh-CN" dirty="0">
              <a:sym typeface="微软雅黑"/>
            </a:endParaRPr>
          </a:p>
        </p:txBody>
      </p:sp>
      <p:sp>
        <p:nvSpPr>
          <p:cNvPr id="84" name="TextBox 2"/>
          <p:cNvSpPr txBox="1"/>
          <p:nvPr/>
        </p:nvSpPr>
        <p:spPr>
          <a:xfrm>
            <a:off x="945357" y="4860925"/>
            <a:ext cx="10641012" cy="984885"/>
          </a:xfrm>
          <a:prstGeom prst="rect">
            <a:avLst/>
          </a:prstGeom>
          <a:noFill/>
        </p:spPr>
        <p:txBody>
          <a:bodyPr>
            <a:spAutoFit/>
          </a:bodyPr>
          <a:lstStyle/>
          <a:p>
            <a:pPr>
              <a:buFont typeface="Arial" charset="0"/>
              <a:buNone/>
            </a:pPr>
            <a:r>
              <a:rPr lang="en-US" sz="1600" dirty="0">
                <a:latin typeface="微软雅黑"/>
                <a:ea typeface="微软雅黑"/>
                <a:sym typeface="微软雅黑"/>
              </a:rPr>
              <a:t>1.   </a:t>
            </a:r>
            <a:r>
              <a:rPr lang="en-US" sz="1400" dirty="0">
                <a:latin typeface="微软雅黑"/>
                <a:ea typeface="微软雅黑"/>
                <a:sym typeface="微软雅黑"/>
              </a:rPr>
              <a:t>When</a:t>
            </a:r>
            <a:r>
              <a:rPr lang="zh-CN" sz="1400" dirty="0">
                <a:latin typeface="微软雅黑"/>
                <a:ea typeface="微软雅黑"/>
                <a:sym typeface="微软雅黑"/>
              </a:rPr>
              <a:t> </a:t>
            </a:r>
            <a:r>
              <a:rPr lang="en-US" sz="1400" dirty="0">
                <a:latin typeface="微软雅黑"/>
                <a:ea typeface="微软雅黑"/>
                <a:sym typeface="微软雅黑"/>
              </a:rPr>
              <a:t>you</a:t>
            </a:r>
            <a:r>
              <a:rPr lang="zh-CN" sz="1400" dirty="0">
                <a:latin typeface="微软雅黑"/>
                <a:ea typeface="微软雅黑"/>
                <a:sym typeface="微软雅黑"/>
              </a:rPr>
              <a:t> </a:t>
            </a:r>
            <a:r>
              <a:rPr lang="en-US" sz="1400" dirty="0">
                <a:latin typeface="微软雅黑"/>
                <a:ea typeface="微软雅黑"/>
                <a:sym typeface="微软雅黑"/>
              </a:rPr>
              <a:t>scale</a:t>
            </a:r>
            <a:r>
              <a:rPr lang="zh-CN" sz="1400" dirty="0">
                <a:latin typeface="微软雅黑"/>
                <a:ea typeface="微软雅黑"/>
                <a:sym typeface="微软雅黑"/>
              </a:rPr>
              <a:t> </a:t>
            </a:r>
            <a:r>
              <a:rPr lang="en-US" sz="1400" dirty="0">
                <a:latin typeface="微软雅黑"/>
                <a:ea typeface="微软雅黑"/>
                <a:sym typeface="微软雅黑"/>
              </a:rPr>
              <a:t>out</a:t>
            </a:r>
            <a:r>
              <a:rPr lang="zh-CN" sz="1400" dirty="0">
                <a:latin typeface="微软雅黑"/>
                <a:ea typeface="微软雅黑"/>
                <a:sym typeface="微软雅黑"/>
              </a:rPr>
              <a:t>，</a:t>
            </a:r>
            <a:r>
              <a:rPr lang="en-US" sz="1400" dirty="0">
                <a:latin typeface="微软雅黑"/>
                <a:ea typeface="微软雅黑"/>
                <a:sym typeface="微软雅黑"/>
              </a:rPr>
              <a:t>The System will estimate all the workload of every machine, and find out the most busy ones.</a:t>
            </a:r>
          </a:p>
          <a:p>
            <a:pPr marL="342900" indent="-342900">
              <a:buAutoNum type="arabicPeriod" startAt="2"/>
            </a:pPr>
            <a:r>
              <a:rPr lang="en-US" sz="1400" dirty="0">
                <a:latin typeface="微软雅黑"/>
                <a:ea typeface="微软雅黑"/>
                <a:sym typeface="微软雅黑"/>
              </a:rPr>
              <a:t>Based on the configuration of  new node G, move the dat</a:t>
            </a:r>
            <a:r>
              <a:rPr lang="en-US" altLang="zh-CN" sz="1400" dirty="0">
                <a:latin typeface="微软雅黑"/>
                <a:ea typeface="微软雅黑"/>
                <a:sym typeface="微软雅黑"/>
              </a:rPr>
              <a:t>a</a:t>
            </a:r>
            <a:r>
              <a:rPr lang="en-US" sz="1400" dirty="0">
                <a:latin typeface="微软雅黑"/>
                <a:ea typeface="微软雅黑"/>
                <a:sym typeface="微软雅黑"/>
              </a:rPr>
              <a:t> to it from the nodes mentioned before.</a:t>
            </a:r>
          </a:p>
          <a:p>
            <a:r>
              <a:rPr lang="en-US" sz="1400" dirty="0">
                <a:latin typeface="微软雅黑"/>
                <a:ea typeface="微软雅黑"/>
                <a:sym typeface="微软雅黑"/>
              </a:rPr>
              <a:t>3.    you can write and read the old node  except the time of verifying data between A and G</a:t>
            </a:r>
          </a:p>
          <a:p>
            <a:r>
              <a:rPr lang="en-US" sz="1400" dirty="0">
                <a:latin typeface="微软雅黑"/>
                <a:ea typeface="微软雅黑"/>
                <a:sym typeface="微软雅黑"/>
              </a:rPr>
              <a:t>4.    In the end ,switch route and delete data.</a:t>
            </a:r>
            <a:endParaRPr lang="zh-CN" sz="1400" dirty="0">
              <a:latin typeface="微软雅黑"/>
              <a:ea typeface="微软雅黑"/>
              <a:sym typeface="微软雅黑"/>
            </a:endParaRPr>
          </a:p>
        </p:txBody>
      </p:sp>
      <p:sp>
        <p:nvSpPr>
          <p:cNvPr id="88" name="矩形 87"/>
          <p:cNvSpPr/>
          <p:nvPr/>
        </p:nvSpPr>
        <p:spPr>
          <a:xfrm>
            <a:off x="1822450" y="2292350"/>
            <a:ext cx="914400"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89" name="矩形 88"/>
          <p:cNvSpPr/>
          <p:nvPr/>
        </p:nvSpPr>
        <p:spPr>
          <a:xfrm>
            <a:off x="1822450" y="1928813"/>
            <a:ext cx="1112838"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90" name="矩形 89"/>
          <p:cNvSpPr/>
          <p:nvPr/>
        </p:nvSpPr>
        <p:spPr>
          <a:xfrm>
            <a:off x="1822450" y="2655888"/>
            <a:ext cx="995363"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91" name="矩形 90"/>
          <p:cNvSpPr/>
          <p:nvPr/>
        </p:nvSpPr>
        <p:spPr>
          <a:xfrm>
            <a:off x="1789113" y="1830388"/>
            <a:ext cx="1187450" cy="2649537"/>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rgbClr val="000000"/>
              </a:solidFill>
              <a:latin typeface="微软雅黑"/>
              <a:ea typeface="微软雅黑"/>
              <a:sym typeface="微软雅黑"/>
            </a:endParaRPr>
          </a:p>
        </p:txBody>
      </p:sp>
      <p:sp>
        <p:nvSpPr>
          <p:cNvPr id="92" name="矩形 91"/>
          <p:cNvSpPr/>
          <p:nvPr/>
        </p:nvSpPr>
        <p:spPr>
          <a:xfrm>
            <a:off x="1822450" y="3016250"/>
            <a:ext cx="6524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93" name="矩形 92"/>
          <p:cNvSpPr/>
          <p:nvPr/>
        </p:nvSpPr>
        <p:spPr>
          <a:xfrm>
            <a:off x="1825625" y="3390900"/>
            <a:ext cx="914400"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94" name="矩形 93"/>
          <p:cNvSpPr/>
          <p:nvPr/>
        </p:nvSpPr>
        <p:spPr>
          <a:xfrm>
            <a:off x="1825625" y="3751263"/>
            <a:ext cx="1109663"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95" name="矩形 94"/>
          <p:cNvSpPr/>
          <p:nvPr/>
        </p:nvSpPr>
        <p:spPr>
          <a:xfrm>
            <a:off x="1822450" y="2292350"/>
            <a:ext cx="750888" cy="300038"/>
          </a:xfrm>
          <a:prstGeom prst="rect">
            <a:avLst/>
          </a:prstGeom>
          <a:solidFill>
            <a:srgbClr val="ED7D31"/>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sz="900">
                <a:solidFill>
                  <a:srgbClr val="FFFFFF"/>
                </a:solidFill>
                <a:latin typeface="微软雅黑"/>
                <a:ea typeface="微软雅黑"/>
                <a:sym typeface="微软雅黑"/>
              </a:rPr>
              <a:t>B</a:t>
            </a:r>
            <a:endParaRPr lang="zh-CN" sz="900">
              <a:solidFill>
                <a:srgbClr val="FFFFFF"/>
              </a:solidFill>
              <a:latin typeface="微软雅黑"/>
              <a:ea typeface="微软雅黑"/>
              <a:sym typeface="微软雅黑"/>
            </a:endParaRPr>
          </a:p>
        </p:txBody>
      </p:sp>
      <p:sp>
        <p:nvSpPr>
          <p:cNvPr id="96" name="矩形 95"/>
          <p:cNvSpPr/>
          <p:nvPr/>
        </p:nvSpPr>
        <p:spPr>
          <a:xfrm>
            <a:off x="1822450" y="1928813"/>
            <a:ext cx="914400" cy="300037"/>
          </a:xfrm>
          <a:prstGeom prst="rect">
            <a:avLst/>
          </a:prstGeom>
          <a:solidFill>
            <a:srgbClr val="ED7D31"/>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sz="900">
                <a:solidFill>
                  <a:srgbClr val="000000"/>
                </a:solidFill>
                <a:latin typeface="微软雅黑"/>
                <a:ea typeface="微软雅黑"/>
                <a:sym typeface="微软雅黑"/>
              </a:rPr>
              <a:t>A</a:t>
            </a:r>
            <a:endParaRPr lang="zh-CN" sz="900">
              <a:solidFill>
                <a:srgbClr val="000000"/>
              </a:solidFill>
              <a:latin typeface="微软雅黑"/>
              <a:ea typeface="微软雅黑"/>
              <a:sym typeface="微软雅黑"/>
            </a:endParaRPr>
          </a:p>
        </p:txBody>
      </p:sp>
      <p:sp>
        <p:nvSpPr>
          <p:cNvPr id="97" name="矩形 96"/>
          <p:cNvSpPr/>
          <p:nvPr/>
        </p:nvSpPr>
        <p:spPr>
          <a:xfrm>
            <a:off x="1822450" y="2655888"/>
            <a:ext cx="817563"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C</a:t>
            </a:r>
            <a:endParaRPr lang="zh-CN" sz="900">
              <a:solidFill>
                <a:srgbClr val="FFFFFF"/>
              </a:solidFill>
              <a:latin typeface="微软雅黑"/>
              <a:ea typeface="微软雅黑"/>
              <a:sym typeface="微软雅黑"/>
            </a:endParaRPr>
          </a:p>
        </p:txBody>
      </p:sp>
      <p:sp>
        <p:nvSpPr>
          <p:cNvPr id="98" name="矩形 97"/>
          <p:cNvSpPr/>
          <p:nvPr/>
        </p:nvSpPr>
        <p:spPr>
          <a:xfrm>
            <a:off x="1822450" y="3016250"/>
            <a:ext cx="53657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D</a:t>
            </a:r>
            <a:endParaRPr lang="zh-CN" sz="900">
              <a:solidFill>
                <a:srgbClr val="FFFFFF"/>
              </a:solidFill>
              <a:latin typeface="微软雅黑"/>
              <a:ea typeface="微软雅黑"/>
              <a:sym typeface="微软雅黑"/>
            </a:endParaRPr>
          </a:p>
        </p:txBody>
      </p:sp>
      <p:sp>
        <p:nvSpPr>
          <p:cNvPr id="99" name="矩形 98"/>
          <p:cNvSpPr/>
          <p:nvPr/>
        </p:nvSpPr>
        <p:spPr>
          <a:xfrm>
            <a:off x="1825625" y="3390900"/>
            <a:ext cx="750888"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E</a:t>
            </a:r>
            <a:endParaRPr lang="zh-CN" sz="900">
              <a:solidFill>
                <a:srgbClr val="FFFFFF"/>
              </a:solidFill>
              <a:latin typeface="微软雅黑"/>
              <a:ea typeface="微软雅黑"/>
              <a:sym typeface="微软雅黑"/>
            </a:endParaRPr>
          </a:p>
        </p:txBody>
      </p:sp>
      <p:sp>
        <p:nvSpPr>
          <p:cNvPr id="100" name="矩形 99"/>
          <p:cNvSpPr/>
          <p:nvPr/>
        </p:nvSpPr>
        <p:spPr>
          <a:xfrm>
            <a:off x="1825625" y="3751263"/>
            <a:ext cx="91122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F</a:t>
            </a:r>
            <a:endParaRPr lang="zh-CN" sz="900">
              <a:solidFill>
                <a:srgbClr val="FFFFFF"/>
              </a:solidFill>
              <a:latin typeface="微软雅黑"/>
              <a:ea typeface="微软雅黑"/>
              <a:sym typeface="微软雅黑"/>
            </a:endParaRPr>
          </a:p>
        </p:txBody>
      </p:sp>
      <p:sp>
        <p:nvSpPr>
          <p:cNvPr id="101" name="矩形 100"/>
          <p:cNvSpPr/>
          <p:nvPr/>
        </p:nvSpPr>
        <p:spPr>
          <a:xfrm>
            <a:off x="1085850" y="2228850"/>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02" name="矩形 101"/>
          <p:cNvSpPr/>
          <p:nvPr/>
        </p:nvSpPr>
        <p:spPr>
          <a:xfrm>
            <a:off x="4459288" y="2284413"/>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03" name="矩形 102"/>
          <p:cNvSpPr/>
          <p:nvPr/>
        </p:nvSpPr>
        <p:spPr>
          <a:xfrm>
            <a:off x="4459288" y="1920875"/>
            <a:ext cx="1112837"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04" name="矩形 103"/>
          <p:cNvSpPr/>
          <p:nvPr/>
        </p:nvSpPr>
        <p:spPr>
          <a:xfrm>
            <a:off x="4459288" y="2647950"/>
            <a:ext cx="995362"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05" name="矩形 104"/>
          <p:cNvSpPr/>
          <p:nvPr/>
        </p:nvSpPr>
        <p:spPr>
          <a:xfrm>
            <a:off x="4425950" y="1820863"/>
            <a:ext cx="1174750" cy="2659062"/>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rgbClr val="000000"/>
              </a:solidFill>
              <a:latin typeface="微软雅黑"/>
              <a:ea typeface="微软雅黑"/>
              <a:sym typeface="微软雅黑"/>
            </a:endParaRPr>
          </a:p>
        </p:txBody>
      </p:sp>
      <p:sp>
        <p:nvSpPr>
          <p:cNvPr id="106" name="矩形 105"/>
          <p:cNvSpPr/>
          <p:nvPr/>
        </p:nvSpPr>
        <p:spPr>
          <a:xfrm>
            <a:off x="4459288" y="3008313"/>
            <a:ext cx="65405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07" name="矩形 106"/>
          <p:cNvSpPr/>
          <p:nvPr/>
        </p:nvSpPr>
        <p:spPr>
          <a:xfrm>
            <a:off x="4462463" y="3382963"/>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08" name="矩形 107"/>
          <p:cNvSpPr/>
          <p:nvPr/>
        </p:nvSpPr>
        <p:spPr>
          <a:xfrm>
            <a:off x="4462463" y="3743325"/>
            <a:ext cx="1109662"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09" name="矩形 108"/>
          <p:cNvSpPr/>
          <p:nvPr/>
        </p:nvSpPr>
        <p:spPr>
          <a:xfrm>
            <a:off x="4459288" y="2284413"/>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10" name="矩形 109"/>
          <p:cNvSpPr/>
          <p:nvPr/>
        </p:nvSpPr>
        <p:spPr>
          <a:xfrm>
            <a:off x="4459288" y="1920875"/>
            <a:ext cx="914400"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A</a:t>
            </a:r>
            <a:endParaRPr lang="zh-CN" sz="900">
              <a:solidFill>
                <a:srgbClr val="FFFFFF"/>
              </a:solidFill>
              <a:latin typeface="微软雅黑"/>
              <a:ea typeface="微软雅黑"/>
              <a:sym typeface="微软雅黑"/>
            </a:endParaRPr>
          </a:p>
        </p:txBody>
      </p:sp>
      <p:sp>
        <p:nvSpPr>
          <p:cNvPr id="111" name="矩形 110"/>
          <p:cNvSpPr/>
          <p:nvPr/>
        </p:nvSpPr>
        <p:spPr>
          <a:xfrm>
            <a:off x="4459288" y="2647950"/>
            <a:ext cx="819150"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12" name="矩形 111"/>
          <p:cNvSpPr/>
          <p:nvPr/>
        </p:nvSpPr>
        <p:spPr>
          <a:xfrm>
            <a:off x="4459288" y="3008313"/>
            <a:ext cx="5365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13" name="矩形 112"/>
          <p:cNvSpPr/>
          <p:nvPr/>
        </p:nvSpPr>
        <p:spPr>
          <a:xfrm>
            <a:off x="4462463" y="3382963"/>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14" name="矩形 113"/>
          <p:cNvSpPr/>
          <p:nvPr/>
        </p:nvSpPr>
        <p:spPr>
          <a:xfrm>
            <a:off x="4462463" y="3743325"/>
            <a:ext cx="912812"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16" name="矩形 115"/>
          <p:cNvSpPr/>
          <p:nvPr/>
        </p:nvSpPr>
        <p:spPr>
          <a:xfrm>
            <a:off x="4462463" y="4114800"/>
            <a:ext cx="1109662" cy="300038"/>
          </a:xfrm>
          <a:prstGeom prst="rect">
            <a:avLst/>
          </a:prstGeom>
          <a:solidFill>
            <a:srgbClr val="FFFF00"/>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altLang="zh-CN" sz="900" dirty="0">
                <a:solidFill>
                  <a:srgbClr val="000000"/>
                </a:solidFill>
                <a:latin typeface="微软雅黑"/>
                <a:ea typeface="微软雅黑"/>
                <a:sym typeface="微软雅黑"/>
              </a:rPr>
              <a:t>New Shard </a:t>
            </a:r>
            <a:r>
              <a:rPr lang="en-US" sz="900" dirty="0">
                <a:solidFill>
                  <a:srgbClr val="000000"/>
                </a:solidFill>
                <a:latin typeface="微软雅黑"/>
                <a:ea typeface="微软雅黑"/>
                <a:sym typeface="微软雅黑"/>
              </a:rPr>
              <a:t>G</a:t>
            </a:r>
            <a:endParaRPr lang="zh-CN" sz="900" dirty="0">
              <a:solidFill>
                <a:srgbClr val="000000"/>
              </a:solidFill>
              <a:latin typeface="微软雅黑"/>
              <a:ea typeface="微软雅黑"/>
              <a:sym typeface="微软雅黑"/>
            </a:endParaRPr>
          </a:p>
        </p:txBody>
      </p:sp>
      <p:sp>
        <p:nvSpPr>
          <p:cNvPr id="117" name="右弧形箭头 33"/>
          <p:cNvSpPr/>
          <p:nvPr/>
        </p:nvSpPr>
        <p:spPr>
          <a:xfrm>
            <a:off x="5632450" y="1982788"/>
            <a:ext cx="744538" cy="2349500"/>
          </a:xfrm>
          <a:prstGeom prst="curvedLeftArrow">
            <a:avLst/>
          </a:prstGeom>
          <a:gradFill flip="none" rotWithShape="1">
            <a:gsLst>
              <a:gs pos="0">
                <a:schemeClr val="accent1">
                  <a:tint val="66000"/>
                </a:schemeClr>
              </a:gs>
              <a:gs pos="50000">
                <a:schemeClr val="accent1">
                  <a:tint val="44500"/>
                </a:schemeClr>
              </a:gs>
              <a:gs pos="100000">
                <a:schemeClr val="accent1">
                  <a:tint val="23500"/>
                </a:schemeClr>
              </a:gs>
            </a:gsLst>
            <a:lin ang="5400000" scaled="1"/>
          </a:gradFill>
          <a:ln w="9525" cap="flat" cmpd="sng">
            <a:solidFill>
              <a:schemeClr val="tx1"/>
            </a:solidFill>
            <a:prstDash val="solid"/>
            <a:round/>
            <a:headEnd type="none" w="med" len="med"/>
            <a:tailEnd type="none" w="med" len="med"/>
          </a:ln>
        </p:spPr>
        <p:txBody>
          <a:bodyPr/>
          <a:lstStyle/>
          <a:p>
            <a:pPr defTabSz="685800">
              <a:buFont typeface="Arial" charset="0"/>
              <a:buNone/>
            </a:pPr>
            <a:endParaRPr lang="zh-CN" sz="1300">
              <a:solidFill>
                <a:srgbClr val="000000"/>
              </a:solidFill>
              <a:latin typeface="微软雅黑"/>
              <a:ea typeface="微软雅黑"/>
              <a:sym typeface="微软雅黑"/>
            </a:endParaRPr>
          </a:p>
        </p:txBody>
      </p:sp>
      <p:sp>
        <p:nvSpPr>
          <p:cNvPr id="118" name="矩形 117"/>
          <p:cNvSpPr/>
          <p:nvPr/>
        </p:nvSpPr>
        <p:spPr>
          <a:xfrm>
            <a:off x="7410450" y="224313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19" name="矩形 118"/>
          <p:cNvSpPr/>
          <p:nvPr/>
        </p:nvSpPr>
        <p:spPr>
          <a:xfrm>
            <a:off x="7410450" y="1879600"/>
            <a:ext cx="1112838"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20" name="矩形 119"/>
          <p:cNvSpPr/>
          <p:nvPr/>
        </p:nvSpPr>
        <p:spPr>
          <a:xfrm>
            <a:off x="7410450" y="2606675"/>
            <a:ext cx="9953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21" name="矩形 120"/>
          <p:cNvSpPr/>
          <p:nvPr/>
        </p:nvSpPr>
        <p:spPr>
          <a:xfrm>
            <a:off x="7378700" y="1781175"/>
            <a:ext cx="1187450" cy="2698750"/>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rgbClr val="000000"/>
              </a:solidFill>
              <a:latin typeface="微软雅黑"/>
              <a:ea typeface="微软雅黑"/>
              <a:sym typeface="微软雅黑"/>
            </a:endParaRPr>
          </a:p>
        </p:txBody>
      </p:sp>
      <p:sp>
        <p:nvSpPr>
          <p:cNvPr id="122" name="矩形 121"/>
          <p:cNvSpPr/>
          <p:nvPr/>
        </p:nvSpPr>
        <p:spPr>
          <a:xfrm>
            <a:off x="7410450" y="2967038"/>
            <a:ext cx="65405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23" name="矩形 122"/>
          <p:cNvSpPr/>
          <p:nvPr/>
        </p:nvSpPr>
        <p:spPr>
          <a:xfrm>
            <a:off x="7413625" y="334168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24" name="矩形 123"/>
          <p:cNvSpPr/>
          <p:nvPr/>
        </p:nvSpPr>
        <p:spPr>
          <a:xfrm>
            <a:off x="7413625" y="3702050"/>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25" name="矩形 124"/>
          <p:cNvSpPr/>
          <p:nvPr/>
        </p:nvSpPr>
        <p:spPr>
          <a:xfrm>
            <a:off x="7410450" y="2243138"/>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26" name="矩形 125"/>
          <p:cNvSpPr/>
          <p:nvPr/>
        </p:nvSpPr>
        <p:spPr>
          <a:xfrm>
            <a:off x="7410450" y="1879600"/>
            <a:ext cx="49847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A</a:t>
            </a:r>
            <a:endParaRPr lang="zh-CN" sz="900">
              <a:solidFill>
                <a:srgbClr val="FFFFFF"/>
              </a:solidFill>
              <a:latin typeface="微软雅黑"/>
              <a:ea typeface="微软雅黑"/>
              <a:sym typeface="微软雅黑"/>
            </a:endParaRPr>
          </a:p>
        </p:txBody>
      </p:sp>
      <p:sp>
        <p:nvSpPr>
          <p:cNvPr id="127" name="矩形 126"/>
          <p:cNvSpPr/>
          <p:nvPr/>
        </p:nvSpPr>
        <p:spPr>
          <a:xfrm>
            <a:off x="7410450" y="2606675"/>
            <a:ext cx="819150"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28" name="矩形 127"/>
          <p:cNvSpPr/>
          <p:nvPr/>
        </p:nvSpPr>
        <p:spPr>
          <a:xfrm>
            <a:off x="7410450" y="2967038"/>
            <a:ext cx="5365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29" name="矩形 128"/>
          <p:cNvSpPr/>
          <p:nvPr/>
        </p:nvSpPr>
        <p:spPr>
          <a:xfrm>
            <a:off x="7413625" y="3341688"/>
            <a:ext cx="752475"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30" name="矩形 129"/>
          <p:cNvSpPr/>
          <p:nvPr/>
        </p:nvSpPr>
        <p:spPr>
          <a:xfrm>
            <a:off x="7413625" y="3702050"/>
            <a:ext cx="912813"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32" name="矩形 131"/>
          <p:cNvSpPr/>
          <p:nvPr/>
        </p:nvSpPr>
        <p:spPr>
          <a:xfrm>
            <a:off x="7413625" y="4073525"/>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33" name="矩形 132"/>
          <p:cNvSpPr/>
          <p:nvPr/>
        </p:nvSpPr>
        <p:spPr>
          <a:xfrm>
            <a:off x="7419975" y="4079875"/>
            <a:ext cx="488950" cy="298450"/>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G</a:t>
            </a:r>
            <a:endParaRPr lang="zh-CN" sz="900">
              <a:solidFill>
                <a:srgbClr val="FFFFFF"/>
              </a:solidFill>
              <a:latin typeface="微软雅黑"/>
              <a:ea typeface="微软雅黑"/>
              <a:sym typeface="微软雅黑"/>
            </a:endParaRPr>
          </a:p>
        </p:txBody>
      </p:sp>
      <p:sp>
        <p:nvSpPr>
          <p:cNvPr id="134" name="矩形 133"/>
          <p:cNvSpPr/>
          <p:nvPr/>
        </p:nvSpPr>
        <p:spPr>
          <a:xfrm>
            <a:off x="7907338" y="1879600"/>
            <a:ext cx="312737" cy="300038"/>
          </a:xfrm>
          <a:prstGeom prst="rect">
            <a:avLst/>
          </a:prstGeom>
          <a:solidFill>
            <a:schemeClr val="accent1">
              <a:lumMod val="20000"/>
              <a:lumOff val="80000"/>
            </a:schemeClr>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35" name="矩形 134"/>
          <p:cNvSpPr/>
          <p:nvPr/>
        </p:nvSpPr>
        <p:spPr>
          <a:xfrm>
            <a:off x="1816100" y="4133850"/>
            <a:ext cx="1108075" cy="300038"/>
          </a:xfrm>
          <a:prstGeom prst="rect">
            <a:avLst/>
          </a:prstGeom>
          <a:solidFill>
            <a:srgbClr val="FFFF00"/>
          </a:solidFill>
          <a:ln w="12700">
            <a:solidFill>
              <a:schemeClr val="bg1">
                <a:lumMod val="50000"/>
              </a:schemeClr>
            </a:solidFill>
            <a:prstDash val="solid"/>
            <a:miter/>
          </a:ln>
        </p:spPr>
        <p:txBody>
          <a:bodyPr anchor="ctr"/>
          <a:lstStyle/>
          <a:p>
            <a:pPr algn="ctr">
              <a:buFont typeface="Arial" charset="0"/>
              <a:buNone/>
              <a:defRPr>
                <a:solidFill>
                  <a:schemeClr val="lt1"/>
                </a:solidFill>
              </a:defRPr>
            </a:pPr>
            <a:r>
              <a:rPr lang="en-US" altLang="zh-CN" sz="900" dirty="0">
                <a:solidFill>
                  <a:srgbClr val="000000"/>
                </a:solidFill>
                <a:latin typeface="微软雅黑"/>
                <a:ea typeface="微软雅黑"/>
                <a:sym typeface="微软雅黑"/>
              </a:rPr>
              <a:t>New shard G</a:t>
            </a:r>
            <a:endParaRPr lang="zh-CN" sz="900" dirty="0">
              <a:solidFill>
                <a:srgbClr val="000000"/>
              </a:solidFill>
              <a:latin typeface="微软雅黑"/>
              <a:ea typeface="微软雅黑"/>
              <a:sym typeface="微软雅黑"/>
            </a:endParaRPr>
          </a:p>
        </p:txBody>
      </p:sp>
      <p:sp>
        <p:nvSpPr>
          <p:cNvPr id="136" name="矩形 135"/>
          <p:cNvSpPr/>
          <p:nvPr/>
        </p:nvSpPr>
        <p:spPr>
          <a:xfrm>
            <a:off x="9715500" y="221773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37" name="矩形 136"/>
          <p:cNvSpPr/>
          <p:nvPr/>
        </p:nvSpPr>
        <p:spPr>
          <a:xfrm>
            <a:off x="9715500" y="1854200"/>
            <a:ext cx="1112838"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38" name="矩形 137"/>
          <p:cNvSpPr/>
          <p:nvPr/>
        </p:nvSpPr>
        <p:spPr>
          <a:xfrm>
            <a:off x="9715500" y="2581275"/>
            <a:ext cx="9953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39" name="矩形 138"/>
          <p:cNvSpPr/>
          <p:nvPr/>
        </p:nvSpPr>
        <p:spPr>
          <a:xfrm>
            <a:off x="9680575" y="1754188"/>
            <a:ext cx="1192213" cy="2725737"/>
          </a:xfrm>
          <a:prstGeom prst="rect">
            <a:avLst/>
          </a:prstGeom>
          <a:noFill/>
          <a:ln w="12700">
            <a:solidFill>
              <a:schemeClr val="accent1"/>
            </a:solidFill>
            <a:prstDash val="dash"/>
            <a:miter/>
          </a:ln>
        </p:spPr>
        <p:txBody>
          <a:bodyPr/>
          <a:lstStyle/>
          <a:p>
            <a:pPr>
              <a:spcBef>
                <a:spcPts val="0"/>
              </a:spcBef>
              <a:spcAft>
                <a:spcPts val="0"/>
              </a:spcAft>
              <a:buFont typeface="Arial" charset="0"/>
              <a:buNone/>
              <a:defRPr>
                <a:solidFill>
                  <a:schemeClr val="lt1"/>
                </a:solidFill>
              </a:defRPr>
            </a:pPr>
            <a:endParaRPr lang="zh-CN" sz="1050">
              <a:solidFill>
                <a:srgbClr val="000000"/>
              </a:solidFill>
              <a:latin typeface="微软雅黑"/>
              <a:ea typeface="微软雅黑"/>
              <a:sym typeface="微软雅黑"/>
            </a:endParaRPr>
          </a:p>
        </p:txBody>
      </p:sp>
      <p:sp>
        <p:nvSpPr>
          <p:cNvPr id="140" name="矩形 139"/>
          <p:cNvSpPr/>
          <p:nvPr/>
        </p:nvSpPr>
        <p:spPr>
          <a:xfrm>
            <a:off x="9715500" y="2941638"/>
            <a:ext cx="652463"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41" name="矩形 140"/>
          <p:cNvSpPr/>
          <p:nvPr/>
        </p:nvSpPr>
        <p:spPr>
          <a:xfrm>
            <a:off x="9718675" y="3316288"/>
            <a:ext cx="914400" cy="300037"/>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42" name="矩形 141"/>
          <p:cNvSpPr/>
          <p:nvPr/>
        </p:nvSpPr>
        <p:spPr>
          <a:xfrm>
            <a:off x="9718675" y="3676650"/>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FFFFFF"/>
              </a:solidFill>
              <a:latin typeface="微软雅黑"/>
              <a:ea typeface="微软雅黑"/>
              <a:sym typeface="微软雅黑"/>
            </a:endParaRPr>
          </a:p>
        </p:txBody>
      </p:sp>
      <p:sp>
        <p:nvSpPr>
          <p:cNvPr id="143" name="矩形 142"/>
          <p:cNvSpPr/>
          <p:nvPr/>
        </p:nvSpPr>
        <p:spPr>
          <a:xfrm>
            <a:off x="9715500" y="2217738"/>
            <a:ext cx="750888"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44" name="矩形 143"/>
          <p:cNvSpPr/>
          <p:nvPr/>
        </p:nvSpPr>
        <p:spPr>
          <a:xfrm>
            <a:off x="9715500" y="1854200"/>
            <a:ext cx="496888"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A</a:t>
            </a:r>
            <a:endParaRPr lang="zh-CN" sz="900">
              <a:solidFill>
                <a:srgbClr val="FFFFFF"/>
              </a:solidFill>
              <a:latin typeface="微软雅黑"/>
              <a:ea typeface="微软雅黑"/>
              <a:sym typeface="微软雅黑"/>
            </a:endParaRPr>
          </a:p>
        </p:txBody>
      </p:sp>
      <p:sp>
        <p:nvSpPr>
          <p:cNvPr id="145" name="矩形 144"/>
          <p:cNvSpPr/>
          <p:nvPr/>
        </p:nvSpPr>
        <p:spPr>
          <a:xfrm>
            <a:off x="9715500" y="2581275"/>
            <a:ext cx="817563"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46" name="矩形 145"/>
          <p:cNvSpPr/>
          <p:nvPr/>
        </p:nvSpPr>
        <p:spPr>
          <a:xfrm>
            <a:off x="9715500" y="2940050"/>
            <a:ext cx="53657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47" name="矩形 146"/>
          <p:cNvSpPr/>
          <p:nvPr/>
        </p:nvSpPr>
        <p:spPr>
          <a:xfrm>
            <a:off x="9718675" y="3316288"/>
            <a:ext cx="750888"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48" name="矩形 147"/>
          <p:cNvSpPr/>
          <p:nvPr/>
        </p:nvSpPr>
        <p:spPr>
          <a:xfrm>
            <a:off x="9718675" y="3676650"/>
            <a:ext cx="911225" cy="300038"/>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endParaRPr lang="zh-CN" sz="900">
              <a:solidFill>
                <a:srgbClr val="FFFFFF"/>
              </a:solidFill>
              <a:latin typeface="微软雅黑"/>
              <a:ea typeface="微软雅黑"/>
              <a:sym typeface="微软雅黑"/>
            </a:endParaRPr>
          </a:p>
        </p:txBody>
      </p:sp>
      <p:sp>
        <p:nvSpPr>
          <p:cNvPr id="150" name="矩形 149"/>
          <p:cNvSpPr/>
          <p:nvPr/>
        </p:nvSpPr>
        <p:spPr>
          <a:xfrm>
            <a:off x="9718675" y="4048125"/>
            <a:ext cx="1109663" cy="300038"/>
          </a:xfrm>
          <a:prstGeom prst="rect">
            <a:avLst/>
          </a:prstGeom>
          <a:noFill/>
          <a:ln w="12700">
            <a:solidFill>
              <a:schemeClr val="bg1">
                <a:lumMod val="50000"/>
              </a:schemeClr>
            </a:solidFill>
            <a:prstDash val="solid"/>
            <a:miter/>
          </a:ln>
        </p:spPr>
        <p:txBody>
          <a:bodyPr anchor="ctr"/>
          <a:lstStyle/>
          <a:p>
            <a:pPr algn="ctr">
              <a:buFont typeface="Arial" charset="0"/>
              <a:buNone/>
              <a:defRPr>
                <a:solidFill>
                  <a:schemeClr val="lt1"/>
                </a:solidFill>
              </a:defRPr>
            </a:pPr>
            <a:endParaRPr lang="zh-CN" sz="900">
              <a:solidFill>
                <a:srgbClr val="000000"/>
              </a:solidFill>
              <a:latin typeface="微软雅黑"/>
              <a:ea typeface="微软雅黑"/>
              <a:sym typeface="微软雅黑"/>
            </a:endParaRPr>
          </a:p>
        </p:txBody>
      </p:sp>
      <p:sp>
        <p:nvSpPr>
          <p:cNvPr id="151" name="矩形 150"/>
          <p:cNvSpPr/>
          <p:nvPr/>
        </p:nvSpPr>
        <p:spPr>
          <a:xfrm>
            <a:off x="9725025" y="4052888"/>
            <a:ext cx="487363" cy="300037"/>
          </a:xfrm>
          <a:prstGeom prst="rect">
            <a:avLst/>
          </a:prstGeom>
          <a:solidFill>
            <a:srgbClr val="ED7D31"/>
          </a:solidFill>
          <a:ln w="12700">
            <a:solidFill>
              <a:schemeClr val="bg1">
                <a:lumMod val="50000"/>
              </a:schemeClr>
            </a:solidFill>
            <a:prstDash val="solid"/>
            <a:miter/>
          </a:ln>
        </p:spPr>
        <p:txBody>
          <a:bodyPr anchor="ctr"/>
          <a:lstStyle/>
          <a:p>
            <a:pPr algn="ctr">
              <a:defRPr>
                <a:solidFill>
                  <a:schemeClr val="lt1"/>
                </a:solidFill>
              </a:defRPr>
            </a:pPr>
            <a:r>
              <a:rPr lang="en-US" sz="900">
                <a:solidFill>
                  <a:srgbClr val="FFFFFF"/>
                </a:solidFill>
                <a:latin typeface="微软雅黑"/>
                <a:ea typeface="微软雅黑"/>
                <a:sym typeface="微软雅黑"/>
              </a:rPr>
              <a:t>G</a:t>
            </a:r>
            <a:endParaRPr lang="zh-CN" sz="900">
              <a:solidFill>
                <a:srgbClr val="FFFFFF"/>
              </a:solidFill>
              <a:latin typeface="微软雅黑"/>
              <a:ea typeface="微软雅黑"/>
              <a:sym typeface="微软雅黑"/>
            </a:endParaRPr>
          </a:p>
        </p:txBody>
      </p:sp>
      <p:sp>
        <p:nvSpPr>
          <p:cNvPr id="152" name="矩形 151"/>
          <p:cNvSpPr/>
          <p:nvPr/>
        </p:nvSpPr>
        <p:spPr>
          <a:xfrm>
            <a:off x="1085850" y="2955925"/>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56399" name="TextBox 76"/>
          <p:cNvSpPr txBox="1"/>
          <p:nvPr/>
        </p:nvSpPr>
        <p:spPr>
          <a:xfrm>
            <a:off x="2186541" y="1517974"/>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rgbClr val="000000"/>
                </a:solidFill>
                <a:latin typeface="微软雅黑"/>
                <a:ea typeface="微软雅黑"/>
                <a:sym typeface="微软雅黑"/>
              </a:rPr>
              <a:t>1</a:t>
            </a:r>
            <a:endParaRPr lang="zh-CN">
              <a:solidFill>
                <a:srgbClr val="000000"/>
              </a:solidFill>
              <a:latin typeface="微软雅黑"/>
              <a:ea typeface="微软雅黑"/>
              <a:sym typeface="微软雅黑"/>
            </a:endParaRPr>
          </a:p>
        </p:txBody>
      </p:sp>
      <p:sp>
        <p:nvSpPr>
          <p:cNvPr id="56400" name="TextBox 77"/>
          <p:cNvSpPr txBox="1"/>
          <p:nvPr/>
        </p:nvSpPr>
        <p:spPr>
          <a:xfrm>
            <a:off x="4785645" y="1488947"/>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rgbClr val="000000"/>
                </a:solidFill>
                <a:latin typeface="微软雅黑"/>
                <a:ea typeface="微软雅黑"/>
                <a:sym typeface="微软雅黑"/>
              </a:rPr>
              <a:t>2</a:t>
            </a:r>
            <a:endParaRPr lang="zh-CN">
              <a:solidFill>
                <a:srgbClr val="000000"/>
              </a:solidFill>
              <a:latin typeface="微软雅黑"/>
              <a:ea typeface="微软雅黑"/>
              <a:sym typeface="微软雅黑"/>
            </a:endParaRPr>
          </a:p>
        </p:txBody>
      </p:sp>
      <p:sp>
        <p:nvSpPr>
          <p:cNvPr id="56401" name="TextBox 78"/>
          <p:cNvSpPr txBox="1"/>
          <p:nvPr/>
        </p:nvSpPr>
        <p:spPr>
          <a:xfrm>
            <a:off x="7737936" y="1450507"/>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rgbClr val="000000"/>
                </a:solidFill>
                <a:latin typeface="微软雅黑"/>
                <a:ea typeface="微软雅黑"/>
                <a:sym typeface="微软雅黑"/>
              </a:rPr>
              <a:t>3</a:t>
            </a:r>
            <a:endParaRPr lang="zh-CN">
              <a:solidFill>
                <a:srgbClr val="000000"/>
              </a:solidFill>
              <a:latin typeface="微软雅黑"/>
              <a:ea typeface="微软雅黑"/>
              <a:sym typeface="微软雅黑"/>
            </a:endParaRPr>
          </a:p>
        </p:txBody>
      </p:sp>
      <p:sp>
        <p:nvSpPr>
          <p:cNvPr id="56402" name="TextBox 79"/>
          <p:cNvSpPr txBox="1"/>
          <p:nvPr/>
        </p:nvSpPr>
        <p:spPr>
          <a:xfrm>
            <a:off x="10040774" y="1424080"/>
            <a:ext cx="646017" cy="369332"/>
          </a:xfrm>
          <a:prstGeom prst="rect">
            <a:avLst/>
          </a:prstGeom>
          <a:noFill/>
          <a:ln>
            <a:noFill/>
          </a:ln>
        </p:spPr>
        <p:txBody>
          <a:bodyPr>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buFont typeface="Arial" charset="0"/>
              <a:buNone/>
            </a:pPr>
            <a:r>
              <a:rPr lang="en-US">
                <a:solidFill>
                  <a:srgbClr val="000000"/>
                </a:solidFill>
                <a:latin typeface="微软雅黑"/>
                <a:ea typeface="微软雅黑"/>
                <a:sym typeface="微软雅黑"/>
              </a:rPr>
              <a:t>4</a:t>
            </a:r>
            <a:endParaRPr lang="zh-CN">
              <a:solidFill>
                <a:srgbClr val="000000"/>
              </a:solidFill>
              <a:latin typeface="微软雅黑"/>
              <a:ea typeface="微软雅黑"/>
              <a:sym typeface="微软雅黑"/>
            </a:endParaRPr>
          </a:p>
        </p:txBody>
      </p:sp>
      <p:sp>
        <p:nvSpPr>
          <p:cNvPr id="164" name="下箭头 81"/>
          <p:cNvSpPr/>
          <p:nvPr/>
        </p:nvSpPr>
        <p:spPr>
          <a:xfrm>
            <a:off x="9099550" y="1628775"/>
            <a:ext cx="360363" cy="466725"/>
          </a:xfrm>
          <a:prstGeom prst="downArrow">
            <a:avLst/>
          </a:prstGeom>
          <a:gradFill flip="none" rotWithShape="1">
            <a:gsLst>
              <a:gs pos="0">
                <a:schemeClr val="accent1">
                  <a:tint val="66000"/>
                </a:schemeClr>
              </a:gs>
              <a:gs pos="50000">
                <a:schemeClr val="accent1">
                  <a:tint val="44500"/>
                </a:schemeClr>
              </a:gs>
              <a:gs pos="100000">
                <a:schemeClr val="accent1">
                  <a:tint val="23500"/>
                </a:schemeClr>
              </a:gs>
            </a:gsLst>
            <a:lin ang="5400000" scaled="1"/>
          </a:gradFill>
          <a:ln>
            <a:noFill/>
          </a:ln>
        </p:spPr>
        <p:txBody>
          <a:bodyPr/>
          <a:lstStyle/>
          <a:p>
            <a:pPr defTabSz="685800">
              <a:buFont typeface="Arial" charset="0"/>
              <a:buNone/>
            </a:pPr>
            <a:endParaRPr lang="zh-CN" sz="1300">
              <a:solidFill>
                <a:srgbClr val="000000"/>
              </a:solidFill>
              <a:latin typeface="微软雅黑"/>
              <a:ea typeface="微软雅黑"/>
              <a:sym typeface="微软雅黑"/>
            </a:endParaRPr>
          </a:p>
        </p:txBody>
      </p:sp>
      <p:sp>
        <p:nvSpPr>
          <p:cNvPr id="56326" name="TextBox 82"/>
          <p:cNvSpPr txBox="1"/>
          <p:nvPr/>
        </p:nvSpPr>
        <p:spPr>
          <a:xfrm>
            <a:off x="8475405" y="1320800"/>
            <a:ext cx="1892558" cy="307777"/>
          </a:xfrm>
          <a:prstGeom prst="rect">
            <a:avLst/>
          </a:prstGeom>
          <a:noFill/>
          <a:ln>
            <a:noFill/>
          </a:ln>
        </p:spPr>
        <p:txBody>
          <a:bodyPr wrap="square">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buFont typeface="Arial" charset="0"/>
              <a:buNone/>
            </a:pPr>
            <a:r>
              <a:rPr lang="en-US" sz="1400" b="1">
                <a:latin typeface="微软雅黑"/>
                <a:ea typeface="微软雅黑"/>
                <a:sym typeface="微软雅黑"/>
              </a:rPr>
              <a:t>Switch the route</a:t>
            </a:r>
            <a:endParaRPr lang="zh-CN" sz="1400" b="1">
              <a:latin typeface="微软雅黑"/>
              <a:ea typeface="微软雅黑"/>
              <a:sym typeface="微软雅黑"/>
            </a:endParaRPr>
          </a:p>
        </p:txBody>
      </p:sp>
      <p:sp>
        <p:nvSpPr>
          <p:cNvPr id="85" name="矩形 84"/>
          <p:cNvSpPr/>
          <p:nvPr/>
        </p:nvSpPr>
        <p:spPr>
          <a:xfrm>
            <a:off x="1096963" y="3676650"/>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86" name="矩形 85"/>
          <p:cNvSpPr/>
          <p:nvPr/>
        </p:nvSpPr>
        <p:spPr>
          <a:xfrm>
            <a:off x="3641725" y="2243138"/>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87" name="矩形 86"/>
          <p:cNvSpPr/>
          <p:nvPr/>
        </p:nvSpPr>
        <p:spPr>
          <a:xfrm>
            <a:off x="3648372" y="2970696"/>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0" name="矩形 159"/>
          <p:cNvSpPr/>
          <p:nvPr/>
        </p:nvSpPr>
        <p:spPr>
          <a:xfrm>
            <a:off x="3637757" y="3628526"/>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2" name="矩形 161"/>
          <p:cNvSpPr/>
          <p:nvPr/>
        </p:nvSpPr>
        <p:spPr>
          <a:xfrm>
            <a:off x="6615362" y="2262027"/>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3" name="矩形 162"/>
          <p:cNvSpPr/>
          <p:nvPr/>
        </p:nvSpPr>
        <p:spPr>
          <a:xfrm>
            <a:off x="6622009" y="2989585"/>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5" name="矩形 164"/>
          <p:cNvSpPr/>
          <p:nvPr/>
        </p:nvSpPr>
        <p:spPr>
          <a:xfrm>
            <a:off x="6611394" y="3647415"/>
            <a:ext cx="647700" cy="427038"/>
          </a:xfrm>
          <a:prstGeom prst="rect">
            <a:avLst/>
          </a:prstGeom>
          <a:solidFill>
            <a:srgbClr val="0070C0"/>
          </a:solidFill>
          <a:ln w="12700">
            <a:solidFill>
              <a:srgbClr val="0070C0"/>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7" name="矩形 166"/>
          <p:cNvSpPr/>
          <p:nvPr/>
        </p:nvSpPr>
        <p:spPr>
          <a:xfrm>
            <a:off x="8944156" y="2261098"/>
            <a:ext cx="647700" cy="427038"/>
          </a:xfrm>
          <a:prstGeom prst="rect">
            <a:avLst/>
          </a:prstGeom>
          <a:solidFill>
            <a:schemeClr val="accent6"/>
          </a:solidFill>
          <a:ln w="19050">
            <a:solidFill>
              <a:schemeClr val="lt1"/>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8" name="矩形 167"/>
          <p:cNvSpPr/>
          <p:nvPr/>
        </p:nvSpPr>
        <p:spPr>
          <a:xfrm>
            <a:off x="8950803" y="2988656"/>
            <a:ext cx="647700" cy="427038"/>
          </a:xfrm>
          <a:prstGeom prst="rect">
            <a:avLst/>
          </a:prstGeom>
          <a:solidFill>
            <a:schemeClr val="accent6"/>
          </a:solidFill>
          <a:ln w="19050">
            <a:solidFill>
              <a:schemeClr val="lt1"/>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
        <p:nvSpPr>
          <p:cNvPr id="169" name="矩形 168"/>
          <p:cNvSpPr/>
          <p:nvPr/>
        </p:nvSpPr>
        <p:spPr>
          <a:xfrm>
            <a:off x="8940188" y="3646486"/>
            <a:ext cx="647700" cy="427038"/>
          </a:xfrm>
          <a:prstGeom prst="rect">
            <a:avLst/>
          </a:prstGeom>
          <a:solidFill>
            <a:schemeClr val="accent6"/>
          </a:solidFill>
          <a:ln w="19050">
            <a:solidFill>
              <a:schemeClr val="lt1"/>
            </a:solidFill>
            <a:prstDash val="solid"/>
            <a:miter/>
          </a:ln>
        </p:spPr>
        <p:txBody>
          <a:bodyPr anchor="ctr"/>
          <a:lstStyle/>
          <a:p>
            <a:pPr>
              <a:spcBef>
                <a:spcPts val="0"/>
              </a:spcBef>
              <a:spcAft>
                <a:spcPts val="0"/>
              </a:spcAft>
              <a:buFont typeface="Arial" charset="0"/>
              <a:buNone/>
              <a:defRPr>
                <a:solidFill>
                  <a:schemeClr val="lt1"/>
                </a:solidFill>
              </a:defRPr>
            </a:pPr>
            <a:r>
              <a:rPr lang="en-US" sz="1100">
                <a:solidFill>
                  <a:srgbClr val="FFFFFF"/>
                </a:solidFill>
                <a:latin typeface="微软雅黑"/>
                <a:ea typeface="微软雅黑"/>
                <a:sym typeface="微软雅黑"/>
              </a:rPr>
              <a:t>SQL Engine</a:t>
            </a:r>
            <a:endParaRPr lang="zh-CN" sz="1100">
              <a:solidFill>
                <a:srgbClr val="FFFFFF"/>
              </a:solidFill>
              <a:latin typeface="微软雅黑"/>
              <a:ea typeface="微软雅黑"/>
              <a:sym typeface="微软雅黑"/>
            </a:endParaRPr>
          </a:p>
        </p:txBody>
      </p:sp>
    </p:spTree>
    <p:extLst>
      <p:ext uri="{BB962C8B-B14F-4D97-AF65-F5344CB8AC3E}">
        <p14:creationId xmlns:p14="http://schemas.microsoft.com/office/powerpoint/2010/main" val="111587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atin typeface="微软雅黑"/>
                <a:ea typeface="微软雅黑"/>
                <a:sym typeface="微软雅黑"/>
              </a:rPr>
              <a:t>The Separation  of Read and Write </a:t>
            </a:r>
            <a:endParaRPr lang="zh-CN">
              <a:latin typeface="微软雅黑"/>
              <a:ea typeface="微软雅黑"/>
              <a:sym typeface="微软雅黑"/>
            </a:endParaRPr>
          </a:p>
        </p:txBody>
      </p:sp>
      <p:sp>
        <p:nvSpPr>
          <p:cNvPr id="12" name="文本框 11"/>
          <p:cNvSpPr txBox="1"/>
          <p:nvPr/>
        </p:nvSpPr>
        <p:spPr>
          <a:xfrm>
            <a:off x="626533" y="2116666"/>
            <a:ext cx="5768310" cy="1846659"/>
          </a:xfrm>
          <a:prstGeom prst="rect">
            <a:avLst/>
          </a:prstGeom>
          <a:noFill/>
        </p:spPr>
        <p:txBody>
          <a:bodyPr wrap="none">
            <a:spAutoFit/>
          </a:bodyPr>
          <a:lstStyle/>
          <a:p>
            <a:pPr marL="342900" indent="-342900">
              <a:buFont typeface="Wingdings" charset="2"/>
              <a:buChar char="l"/>
            </a:pPr>
            <a:r>
              <a:rPr lang="en-US" sz="2400" dirty="0">
                <a:latin typeface="微软雅黑"/>
                <a:ea typeface="微软雅黑"/>
                <a:sym typeface="微软雅黑"/>
              </a:rPr>
              <a:t>Based on user</a:t>
            </a:r>
          </a:p>
          <a:p>
            <a:pPr marL="342900" indent="-342900">
              <a:buFont typeface="Wingdings" charset="2"/>
              <a:buChar char="l"/>
            </a:pPr>
            <a:r>
              <a:rPr lang="en-US" sz="2400" dirty="0">
                <a:latin typeface="微软雅黑"/>
                <a:ea typeface="微软雅黑"/>
                <a:sym typeface="微软雅黑"/>
              </a:rPr>
              <a:t>Based</a:t>
            </a:r>
            <a:r>
              <a:rPr lang="zh-CN" sz="2400" dirty="0">
                <a:latin typeface="微软雅黑"/>
                <a:ea typeface="微软雅黑"/>
                <a:sym typeface="微软雅黑"/>
              </a:rPr>
              <a:t> </a:t>
            </a:r>
            <a:r>
              <a:rPr lang="en-US" sz="2400" dirty="0">
                <a:latin typeface="微软雅黑"/>
                <a:ea typeface="微软雅黑"/>
                <a:sym typeface="微软雅黑"/>
              </a:rPr>
              <a:t>on</a:t>
            </a:r>
            <a:r>
              <a:rPr lang="zh-CN" sz="2400" dirty="0">
                <a:latin typeface="微软雅黑"/>
                <a:ea typeface="微软雅黑"/>
                <a:sym typeface="微软雅黑"/>
              </a:rPr>
              <a:t> </a:t>
            </a:r>
            <a:r>
              <a:rPr lang="en-US" sz="2400" dirty="0">
                <a:latin typeface="微软雅黑"/>
                <a:ea typeface="微软雅黑"/>
                <a:sym typeface="微软雅黑"/>
              </a:rPr>
              <a:t>analyzing  of </a:t>
            </a:r>
            <a:r>
              <a:rPr lang="en-US" sz="2400" dirty="0" err="1">
                <a:latin typeface="微软雅黑"/>
                <a:ea typeface="微软雅黑"/>
                <a:sym typeface="微软雅黑"/>
              </a:rPr>
              <a:t>transanction</a:t>
            </a:r>
            <a:endParaRPr lang="zh-CN" sz="2400" dirty="0">
              <a:latin typeface="微软雅黑"/>
              <a:ea typeface="微软雅黑"/>
              <a:sym typeface="微软雅黑"/>
            </a:endParaRPr>
          </a:p>
          <a:p>
            <a:pPr marL="342900" indent="-342900">
              <a:buFont typeface="Wingdings" charset="2"/>
              <a:buChar char="l"/>
            </a:pPr>
            <a:r>
              <a:rPr lang="en-US" sz="2400" dirty="0">
                <a:latin typeface="微软雅黑"/>
                <a:ea typeface="微软雅黑"/>
                <a:sym typeface="微软雅黑"/>
              </a:rPr>
              <a:t>Based on </a:t>
            </a:r>
            <a:r>
              <a:rPr lang="en-US" altLang="zh-CN" sz="2400" dirty="0">
                <a:latin typeface="微软雅黑"/>
                <a:ea typeface="微软雅黑"/>
                <a:sym typeface="微软雅黑"/>
              </a:rPr>
              <a:t>comments</a:t>
            </a:r>
            <a:endParaRPr lang="zh-CN" sz="2400" dirty="0">
              <a:latin typeface="微软雅黑"/>
              <a:ea typeface="微软雅黑"/>
              <a:sym typeface="微软雅黑"/>
            </a:endParaRPr>
          </a:p>
          <a:p>
            <a:endParaRPr lang="zh-CN" sz="2400" b="1" dirty="0">
              <a:latin typeface="微软雅黑"/>
              <a:ea typeface="微软雅黑"/>
              <a:sym typeface="微软雅黑"/>
            </a:endParaRPr>
          </a:p>
          <a:p>
            <a:endParaRPr lang="zh-CN" dirty="0">
              <a:latin typeface="微软雅黑"/>
              <a:ea typeface="微软雅黑"/>
              <a:sym typeface="微软雅黑"/>
            </a:endParaRPr>
          </a:p>
        </p:txBody>
      </p:sp>
      <p:pic>
        <p:nvPicPr>
          <p:cNvPr id="13" name="图片 12"/>
          <p:cNvPicPr/>
          <p:nvPr/>
        </p:nvPicPr>
        <p:blipFill>
          <a:blip r:embed="rId3"/>
          <a:stretch/>
        </p:blipFill>
        <p:spPr>
          <a:xfrm>
            <a:off x="626533" y="3444498"/>
            <a:ext cx="6197600" cy="1526175"/>
          </a:xfrm>
          <a:prstGeom prst="rect">
            <a:avLst/>
          </a:prstGeom>
        </p:spPr>
      </p:pic>
      <p:pic>
        <p:nvPicPr>
          <p:cNvPr id="14" name="图片 13"/>
          <p:cNvPicPr/>
          <p:nvPr/>
        </p:nvPicPr>
        <p:blipFill>
          <a:blip r:embed="rId4"/>
          <a:stretch/>
        </p:blipFill>
        <p:spPr>
          <a:xfrm>
            <a:off x="6096000" y="1597839"/>
            <a:ext cx="5622589" cy="4361640"/>
          </a:xfrm>
          <a:prstGeom prst="rect">
            <a:avLst/>
          </a:prstGeom>
        </p:spPr>
      </p:pic>
    </p:spTree>
    <p:extLst>
      <p:ext uri="{BB962C8B-B14F-4D97-AF65-F5344CB8AC3E}">
        <p14:creationId xmlns:p14="http://schemas.microsoft.com/office/powerpoint/2010/main" val="17341551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dirty="0">
                <a:latin typeface="微软雅黑"/>
                <a:ea typeface="微软雅黑"/>
                <a:sym typeface="微软雅黑"/>
              </a:rPr>
              <a:t>Hot data update </a:t>
            </a:r>
            <a:r>
              <a:rPr lang="zh-CN" dirty="0">
                <a:latin typeface="微软雅黑"/>
                <a:ea typeface="微软雅黑"/>
                <a:sym typeface="微软雅黑"/>
              </a:rPr>
              <a:t>（</a:t>
            </a:r>
            <a:r>
              <a:rPr lang="en-US" dirty="0">
                <a:latin typeface="微软雅黑"/>
                <a:ea typeface="微软雅黑"/>
                <a:sym typeface="微软雅黑"/>
              </a:rPr>
              <a:t>just in </a:t>
            </a:r>
            <a:r>
              <a:rPr lang="en-US" dirty="0" err="1">
                <a:latin typeface="微软雅黑"/>
                <a:ea typeface="微软雅黑"/>
                <a:sym typeface="微软雅黑"/>
              </a:rPr>
              <a:t>noshard</a:t>
            </a:r>
            <a:r>
              <a:rPr lang="en-US" dirty="0">
                <a:latin typeface="微软雅黑"/>
                <a:ea typeface="微软雅黑"/>
                <a:sym typeface="微软雅黑"/>
              </a:rPr>
              <a:t> mo</a:t>
            </a:r>
            <a:r>
              <a:rPr lang="en-US" altLang="zh-CN" dirty="0">
                <a:latin typeface="微软雅黑"/>
                <a:ea typeface="微软雅黑"/>
                <a:sym typeface="微软雅黑"/>
              </a:rPr>
              <a:t>de</a:t>
            </a:r>
            <a:r>
              <a:rPr lang="zh-CN" dirty="0">
                <a:latin typeface="微软雅黑"/>
                <a:ea typeface="微软雅黑"/>
                <a:sym typeface="微软雅黑"/>
              </a:rPr>
              <a:t>）</a:t>
            </a:r>
          </a:p>
        </p:txBody>
      </p:sp>
      <p:pic>
        <p:nvPicPr>
          <p:cNvPr id="4" name="图片 3"/>
          <p:cNvPicPr/>
          <p:nvPr/>
        </p:nvPicPr>
        <p:blipFill>
          <a:blip r:embed="rId2"/>
          <a:stretch/>
        </p:blipFill>
        <p:spPr>
          <a:xfrm>
            <a:off x="6863408" y="1196752"/>
            <a:ext cx="5328592" cy="4680520"/>
          </a:xfrm>
          <a:prstGeom prst="rect">
            <a:avLst/>
          </a:prstGeom>
          <a:noFill/>
          <a:ln>
            <a:noFill/>
          </a:ln>
        </p:spPr>
      </p:pic>
      <p:cxnSp>
        <p:nvCxnSpPr>
          <p:cNvPr id="5" name="直接箭头连接符 4"/>
          <p:cNvCxnSpPr/>
          <p:nvPr/>
        </p:nvCxnSpPr>
        <p:spPr>
          <a:xfrm>
            <a:off x="4295800" y="3732201"/>
            <a:ext cx="1800200" cy="0"/>
          </a:xfrm>
          <a:prstGeom prst="straightConnector1">
            <a:avLst/>
          </a:prstGeom>
          <a:ln w="25400">
            <a:solidFill>
              <a:schemeClr val="accent1"/>
            </a:solidFill>
            <a:prstDash val="solid"/>
            <a:miter/>
            <a:tailEnd type="triangle"/>
          </a:ln>
        </p:spPr>
      </p:cxnSp>
      <p:sp>
        <p:nvSpPr>
          <p:cNvPr id="6" name="矩形: 圆角 5"/>
          <p:cNvSpPr/>
          <p:nvPr/>
        </p:nvSpPr>
        <p:spPr>
          <a:xfrm>
            <a:off x="1109842" y="1153887"/>
            <a:ext cx="1656184" cy="720080"/>
          </a:xfrm>
          <a:prstGeom prst="roundRect">
            <a:avLst/>
          </a:prstGeom>
          <a:solidFill>
            <a:schemeClr val="accent1"/>
          </a:solidFill>
          <a:ln w="12700" cap="flat" cmpd="sng">
            <a:solidFill>
              <a:schemeClr val="accent1">
                <a:shade val="50000"/>
              </a:schemeClr>
            </a:solidFill>
            <a:prstDash val="solid"/>
            <a:miter/>
          </a:ln>
        </p:spPr>
        <p:txBody>
          <a:bodyPr anchor="ctr"/>
          <a:lstStyle/>
          <a:p>
            <a:pPr algn="ctr"/>
            <a:r>
              <a:rPr lang="en-US">
                <a:solidFill>
                  <a:schemeClr val="bg1"/>
                </a:solidFill>
                <a:latin typeface="微软雅黑"/>
                <a:ea typeface="微软雅黑"/>
                <a:sym typeface="微软雅黑"/>
              </a:rPr>
              <a:t>Set lock status</a:t>
            </a:r>
            <a:endParaRPr lang="zh-CN">
              <a:solidFill>
                <a:schemeClr val="bg1"/>
              </a:solidFill>
              <a:latin typeface="微软雅黑"/>
              <a:ea typeface="微软雅黑"/>
              <a:sym typeface="微软雅黑"/>
            </a:endParaRPr>
          </a:p>
        </p:txBody>
      </p:sp>
      <p:sp>
        <p:nvSpPr>
          <p:cNvPr id="7" name="矩形: 圆角 6"/>
          <p:cNvSpPr/>
          <p:nvPr/>
        </p:nvSpPr>
        <p:spPr>
          <a:xfrm>
            <a:off x="407368" y="2820592"/>
            <a:ext cx="3096344" cy="360928"/>
          </a:xfrm>
          <a:prstGeom prst="roundRect">
            <a:avLst/>
          </a:prstGeom>
          <a:solidFill>
            <a:schemeClr val="accent1"/>
          </a:solidFill>
          <a:ln w="12700" cap="flat" cmpd="sng">
            <a:solidFill>
              <a:schemeClr val="accent1">
                <a:shade val="50000"/>
              </a:schemeClr>
            </a:solidFill>
            <a:prstDash val="solid"/>
            <a:miter/>
          </a:ln>
        </p:spPr>
        <p:txBody>
          <a:bodyPr anchor="ctr"/>
          <a:lstStyle/>
          <a:p>
            <a:pPr algn="ctr"/>
            <a:r>
              <a:rPr lang="en-US">
                <a:solidFill>
                  <a:schemeClr val="bg1"/>
                </a:solidFill>
                <a:latin typeface="微软雅黑"/>
                <a:ea typeface="微软雅黑"/>
                <a:sym typeface="微软雅黑"/>
              </a:rPr>
              <a:t>Page lock check</a:t>
            </a:r>
            <a:endParaRPr lang="zh-CN">
              <a:solidFill>
                <a:schemeClr val="bg1"/>
              </a:solidFill>
              <a:latin typeface="微软雅黑"/>
              <a:ea typeface="微软雅黑"/>
              <a:sym typeface="微软雅黑"/>
            </a:endParaRPr>
          </a:p>
        </p:txBody>
      </p:sp>
      <p:sp>
        <p:nvSpPr>
          <p:cNvPr id="8" name="矩形: 圆角 7"/>
          <p:cNvSpPr/>
          <p:nvPr/>
        </p:nvSpPr>
        <p:spPr>
          <a:xfrm>
            <a:off x="419244" y="3491600"/>
            <a:ext cx="3168352" cy="481202"/>
          </a:xfrm>
          <a:prstGeom prst="roundRect">
            <a:avLst/>
          </a:prstGeom>
          <a:solidFill>
            <a:schemeClr val="accent1"/>
          </a:solidFill>
          <a:ln w="12700" cap="flat" cmpd="sng">
            <a:solidFill>
              <a:schemeClr val="accent1">
                <a:shade val="50000"/>
              </a:schemeClr>
            </a:solidFill>
            <a:prstDash val="solid"/>
            <a:miter/>
          </a:ln>
        </p:spPr>
        <p:txBody>
          <a:bodyPr vert="horz" wrap="square" lIns="91440" tIns="45720" rIns="91440" bIns="45720" numCol="1" spcCol="0" anchor="ctr" anchorCtr="0"/>
          <a:lstStyle/>
          <a:p>
            <a:pPr algn="ctr"/>
            <a:r>
              <a:rPr lang="en-US">
                <a:solidFill>
                  <a:schemeClr val="bg1"/>
                </a:solidFill>
                <a:latin typeface="微软雅黑"/>
                <a:ea typeface="微软雅黑"/>
                <a:sym typeface="微软雅黑"/>
              </a:rPr>
              <a:t>Wait check</a:t>
            </a:r>
            <a:endParaRPr lang="zh-CN">
              <a:solidFill>
                <a:schemeClr val="bg1"/>
              </a:solidFill>
              <a:latin typeface="微软雅黑"/>
              <a:ea typeface="微软雅黑"/>
              <a:sym typeface="微软雅黑"/>
            </a:endParaRPr>
          </a:p>
        </p:txBody>
      </p:sp>
      <p:sp>
        <p:nvSpPr>
          <p:cNvPr id="9" name="矩形: 圆角 8"/>
          <p:cNvSpPr/>
          <p:nvPr/>
        </p:nvSpPr>
        <p:spPr>
          <a:xfrm>
            <a:off x="407368" y="2211940"/>
            <a:ext cx="3096344" cy="360928"/>
          </a:xfrm>
          <a:prstGeom prst="roundRect">
            <a:avLst/>
          </a:prstGeom>
          <a:solidFill>
            <a:schemeClr val="accent1"/>
          </a:solidFill>
          <a:ln w="12700" cap="flat" cmpd="sng">
            <a:solidFill>
              <a:schemeClr val="accent1">
                <a:shade val="50000"/>
              </a:schemeClr>
            </a:solidFill>
            <a:prstDash val="solid"/>
            <a:miter/>
          </a:ln>
        </p:spPr>
        <p:txBody>
          <a:bodyPr anchor="ctr"/>
          <a:lstStyle/>
          <a:p>
            <a:pPr algn="ctr"/>
            <a:r>
              <a:rPr lang="en-US">
                <a:solidFill>
                  <a:schemeClr val="bg1"/>
                </a:solidFill>
                <a:latin typeface="微软雅黑"/>
                <a:ea typeface="微软雅黑"/>
                <a:sym typeface="微软雅黑"/>
              </a:rPr>
              <a:t>Lock  granularity check</a:t>
            </a:r>
            <a:endParaRPr lang="zh-CN">
              <a:solidFill>
                <a:schemeClr val="bg1"/>
              </a:solidFill>
              <a:latin typeface="微软雅黑"/>
              <a:ea typeface="微软雅黑"/>
              <a:sym typeface="微软雅黑"/>
            </a:endParaRPr>
          </a:p>
        </p:txBody>
      </p:sp>
      <p:sp>
        <p:nvSpPr>
          <p:cNvPr id="10" name="矩形: 圆角 9"/>
          <p:cNvSpPr/>
          <p:nvPr/>
        </p:nvSpPr>
        <p:spPr>
          <a:xfrm>
            <a:off x="407368" y="4392579"/>
            <a:ext cx="3096344" cy="360928"/>
          </a:xfrm>
          <a:prstGeom prst="roundRect">
            <a:avLst/>
          </a:prstGeom>
          <a:solidFill>
            <a:schemeClr val="accent1"/>
          </a:solidFill>
          <a:ln w="12700" cap="flat" cmpd="sng">
            <a:solidFill>
              <a:schemeClr val="accent1">
                <a:shade val="50000"/>
              </a:schemeClr>
            </a:solidFill>
            <a:prstDash val="solid"/>
            <a:miter/>
          </a:ln>
        </p:spPr>
        <p:txBody>
          <a:bodyPr anchor="ctr"/>
          <a:lstStyle/>
          <a:p>
            <a:pPr algn="ctr"/>
            <a:r>
              <a:rPr lang="en-US">
                <a:solidFill>
                  <a:schemeClr val="bg1"/>
                </a:solidFill>
                <a:latin typeface="微软雅黑"/>
                <a:ea typeface="微软雅黑"/>
                <a:sym typeface="微软雅黑"/>
              </a:rPr>
              <a:t>Transaction status check</a:t>
            </a:r>
            <a:endParaRPr lang="zh-CN">
              <a:solidFill>
                <a:schemeClr val="bg1"/>
              </a:solidFill>
              <a:latin typeface="微软雅黑"/>
              <a:ea typeface="微软雅黑"/>
              <a:sym typeface="微软雅黑"/>
            </a:endParaRPr>
          </a:p>
        </p:txBody>
      </p:sp>
      <p:sp>
        <p:nvSpPr>
          <p:cNvPr id="11" name="矩形: 圆角 10"/>
          <p:cNvSpPr/>
          <p:nvPr/>
        </p:nvSpPr>
        <p:spPr>
          <a:xfrm>
            <a:off x="403474" y="5114435"/>
            <a:ext cx="3096344" cy="360928"/>
          </a:xfrm>
          <a:prstGeom prst="roundRect">
            <a:avLst/>
          </a:prstGeom>
          <a:solidFill>
            <a:schemeClr val="accent1"/>
          </a:solidFill>
          <a:ln w="12700" cap="flat" cmpd="sng">
            <a:solidFill>
              <a:schemeClr val="accent1">
                <a:shade val="50000"/>
              </a:schemeClr>
            </a:solidFill>
            <a:prstDash val="solid"/>
            <a:miter/>
          </a:ln>
        </p:spPr>
        <p:txBody>
          <a:bodyPr anchor="ctr"/>
          <a:lstStyle/>
          <a:p>
            <a:pPr algn="ctr"/>
            <a:r>
              <a:rPr lang="en-US" sz="1600">
                <a:solidFill>
                  <a:schemeClr val="bg1"/>
                </a:solidFill>
                <a:latin typeface="微软雅黑"/>
                <a:ea typeface="微软雅黑"/>
                <a:sym typeface="微软雅黑"/>
              </a:rPr>
              <a:t>LOCK_MAX_N_STEPS  check</a:t>
            </a:r>
            <a:endParaRPr lang="zh-CN" sz="1600">
              <a:solidFill>
                <a:schemeClr val="bg1"/>
              </a:solidFill>
              <a:latin typeface="微软雅黑"/>
              <a:ea typeface="微软雅黑"/>
              <a:sym typeface="微软雅黑"/>
            </a:endParaRPr>
          </a:p>
        </p:txBody>
      </p:sp>
      <p:sp>
        <p:nvSpPr>
          <p:cNvPr id="13" name="矩形: 圆角 12"/>
          <p:cNvSpPr/>
          <p:nvPr/>
        </p:nvSpPr>
        <p:spPr>
          <a:xfrm>
            <a:off x="376050" y="5794289"/>
            <a:ext cx="3123768" cy="720080"/>
          </a:xfrm>
          <a:prstGeom prst="roundRect">
            <a:avLst/>
          </a:prstGeom>
          <a:solidFill>
            <a:schemeClr val="accent1"/>
          </a:solidFill>
          <a:ln w="12700" cap="flat" cmpd="sng">
            <a:solidFill>
              <a:schemeClr val="accent1">
                <a:shade val="50000"/>
              </a:schemeClr>
            </a:solidFill>
            <a:prstDash val="solid"/>
            <a:miter/>
          </a:ln>
        </p:spPr>
        <p:txBody>
          <a:bodyPr anchor="ctr"/>
          <a:lstStyle/>
          <a:p>
            <a:pPr algn="ctr"/>
            <a:r>
              <a:rPr lang="en-US">
                <a:solidFill>
                  <a:schemeClr val="bg1"/>
                </a:solidFill>
                <a:latin typeface="微软雅黑"/>
                <a:ea typeface="微软雅黑"/>
                <a:sym typeface="微软雅黑"/>
              </a:rPr>
              <a:t>Lock sacrifice</a:t>
            </a:r>
            <a:endParaRPr lang="zh-CN">
              <a:solidFill>
                <a:schemeClr val="bg1"/>
              </a:solidFill>
              <a:latin typeface="微软雅黑"/>
              <a:ea typeface="微软雅黑"/>
              <a:sym typeface="微软雅黑"/>
            </a:endParaRPr>
          </a:p>
        </p:txBody>
      </p:sp>
    </p:spTree>
    <p:extLst>
      <p:ext uri="{BB962C8B-B14F-4D97-AF65-F5344CB8AC3E}">
        <p14:creationId xmlns:p14="http://schemas.microsoft.com/office/powerpoint/2010/main" val="28045727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dirty="0">
                <a:latin typeface="微软雅黑"/>
                <a:ea typeface="微软雅黑"/>
                <a:sym typeface="微软雅黑"/>
              </a:rPr>
              <a:t>Other ways about hot account</a:t>
            </a:r>
            <a:endParaRPr lang="zh-CN" dirty="0">
              <a:latin typeface="微软雅黑"/>
              <a:ea typeface="微软雅黑"/>
              <a:sym typeface="微软雅黑"/>
            </a:endParaRPr>
          </a:p>
        </p:txBody>
      </p:sp>
      <p:grpSp>
        <p:nvGrpSpPr>
          <p:cNvPr id="4" name="212041"/>
          <p:cNvGrpSpPr/>
          <p:nvPr/>
        </p:nvGrpSpPr>
        <p:grpSpPr>
          <a:xfrm>
            <a:off x="551384" y="1124744"/>
            <a:ext cx="10847388" cy="5211763"/>
            <a:chOff x="673101" y="1032669"/>
            <a:chExt cx="10847388" cy="5211763"/>
          </a:xfrm>
        </p:grpSpPr>
        <p:sp>
          <p:nvSpPr>
            <p:cNvPr id="5" name="íśļïḋê"/>
            <p:cNvSpPr/>
            <p:nvPr/>
          </p:nvSpPr>
          <p:spPr>
            <a:xfrm>
              <a:off x="4944863" y="1032669"/>
              <a:ext cx="6575626" cy="5211763"/>
            </a:xfrm>
            <a:prstGeom prst="rect">
              <a:avLst/>
            </a:prstGeom>
            <a:solidFill>
              <a:schemeClr val="bg1">
                <a:lumMod val="95000"/>
              </a:schemeClr>
            </a:solidFill>
            <a:ln>
              <a:noFill/>
            </a:ln>
          </p:spPr>
          <p:txBody>
            <a:bodyPr wrap="square" lIns="91440" tIns="45720" rIns="91440" bIns="45720" anchor="ctr">
              <a:normAutofit/>
            </a:bodyPr>
            <a:lstStyle/>
            <a:p>
              <a:pPr algn="ctr"/>
              <a:endParaRPr lang="zh-CN">
                <a:latin typeface="微软雅黑"/>
                <a:ea typeface="微软雅黑"/>
                <a:sym typeface="微软雅黑"/>
              </a:endParaRPr>
            </a:p>
          </p:txBody>
        </p:sp>
        <p:grpSp>
          <p:nvGrpSpPr>
            <p:cNvPr id="6" name="îsḻïḓe"/>
            <p:cNvGrpSpPr/>
            <p:nvPr/>
          </p:nvGrpSpPr>
          <p:grpSpPr>
            <a:xfrm>
              <a:off x="673101" y="2034786"/>
              <a:ext cx="4271762" cy="3802451"/>
              <a:chOff x="673101" y="2851532"/>
              <a:chExt cx="4271762" cy="3802451"/>
            </a:xfrm>
          </p:grpSpPr>
          <p:sp>
            <p:nvSpPr>
              <p:cNvPr id="38" name="iSliḓê"/>
              <p:cNvSpPr txBox="1"/>
              <p:nvPr/>
            </p:nvSpPr>
            <p:spPr>
              <a:xfrm>
                <a:off x="673101" y="2851532"/>
                <a:ext cx="4103085" cy="889138"/>
              </a:xfrm>
              <a:prstGeom prst="rect">
                <a:avLst/>
              </a:prstGeom>
              <a:noFill/>
              <a:ln>
                <a:noFill/>
              </a:ln>
            </p:spPr>
            <p:txBody>
              <a:bodyPr wrap="square" lIns="91440" tIns="45720" rIns="91440" bIns="45720" anchor="b" anchorCtr="0">
                <a:normAutofit/>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r>
                  <a:rPr lang="en-US" sz="2400" b="1" dirty="0">
                    <a:latin typeface="微软雅黑"/>
                    <a:ea typeface="微软雅黑"/>
                    <a:sym typeface="微软雅黑"/>
                  </a:rPr>
                  <a:t>Kernel problem</a:t>
                </a:r>
              </a:p>
            </p:txBody>
          </p:sp>
          <p:sp>
            <p:nvSpPr>
              <p:cNvPr id="39" name="íś1íḍè"/>
              <p:cNvSpPr txBox="1"/>
              <p:nvPr/>
            </p:nvSpPr>
            <p:spPr>
              <a:xfrm>
                <a:off x="673101" y="3740668"/>
                <a:ext cx="4271762" cy="2913315"/>
              </a:xfrm>
              <a:prstGeom prst="rect">
                <a:avLst/>
              </a:prstGeom>
              <a:noFill/>
              <a:ln>
                <a:noFill/>
              </a:ln>
            </p:spPr>
            <p:txBody>
              <a:bodyPr wrap="square" lIns="91440" tIns="45720" rIns="91440" bIns="45720" anchor="t" anchorCtr="0">
                <a:normAutofit/>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nSpc>
                    <a:spcPct val="150000"/>
                  </a:lnSpc>
                </a:pPr>
                <a:r>
                  <a:rPr lang="en-US" dirty="0">
                    <a:latin typeface="微软雅黑"/>
                    <a:ea typeface="微软雅黑"/>
                    <a:sym typeface="微软雅黑"/>
                  </a:rPr>
                  <a:t>1 lock and wait</a:t>
                </a:r>
              </a:p>
              <a:p>
                <a:pPr>
                  <a:lnSpc>
                    <a:spcPct val="150000"/>
                  </a:lnSpc>
                </a:pPr>
                <a:r>
                  <a:rPr lang="en-US" dirty="0">
                    <a:latin typeface="微软雅黑"/>
                    <a:ea typeface="微软雅黑"/>
                    <a:sym typeface="微软雅黑"/>
                  </a:rPr>
                  <a:t>2 deadlock check</a:t>
                </a:r>
              </a:p>
              <a:p>
                <a:pPr>
                  <a:lnSpc>
                    <a:spcPct val="150000"/>
                  </a:lnSpc>
                </a:pPr>
                <a:r>
                  <a:rPr lang="en-US" dirty="0">
                    <a:latin typeface="微软雅黑"/>
                    <a:ea typeface="微软雅黑"/>
                    <a:sym typeface="微软雅黑"/>
                  </a:rPr>
                  <a:t>3 single core operation</a:t>
                </a:r>
              </a:p>
            </p:txBody>
          </p:sp>
        </p:grpSp>
        <p:grpSp>
          <p:nvGrpSpPr>
            <p:cNvPr id="7" name="îšļîḓè"/>
            <p:cNvGrpSpPr/>
            <p:nvPr/>
          </p:nvGrpSpPr>
          <p:grpSpPr>
            <a:xfrm>
              <a:off x="4944863" y="1948715"/>
              <a:ext cx="6185571" cy="3379671"/>
              <a:chOff x="5078027" y="1948715"/>
              <a:chExt cx="6185571" cy="3379671"/>
            </a:xfrm>
          </p:grpSpPr>
          <p:grpSp>
            <p:nvGrpSpPr>
              <p:cNvPr id="8" name="iśḷîḑé"/>
              <p:cNvGrpSpPr/>
              <p:nvPr/>
            </p:nvGrpSpPr>
            <p:grpSpPr>
              <a:xfrm>
                <a:off x="5078027" y="1948715"/>
                <a:ext cx="3779036" cy="3379671"/>
                <a:chOff x="4944862" y="1833500"/>
                <a:chExt cx="3779036" cy="3379671"/>
              </a:xfrm>
            </p:grpSpPr>
            <p:cxnSp>
              <p:nvCxnSpPr>
                <p:cNvPr id="15" name="直接连接符 14"/>
                <p:cNvCxnSpPr/>
                <p:nvPr/>
              </p:nvCxnSpPr>
              <p:spPr>
                <a:xfrm>
                  <a:off x="4944862" y="2901636"/>
                  <a:ext cx="2902448" cy="0"/>
                </a:xfrm>
                <a:prstGeom prst="line">
                  <a:avLst/>
                </a:prstGeom>
                <a:ln w="3175" cap="rnd">
                  <a:solidFill>
                    <a:schemeClr val="bg1">
                      <a:lumMod val="75000"/>
                    </a:schemeClr>
                  </a:solidFill>
                  <a:prstDash val="solid"/>
                  <a:round/>
                </a:ln>
              </p:spPr>
            </p:cxnSp>
            <p:cxnSp>
              <p:nvCxnSpPr>
                <p:cNvPr id="16" name="直接连接符 15"/>
                <p:cNvCxnSpPr/>
                <p:nvPr/>
              </p:nvCxnSpPr>
              <p:spPr>
                <a:xfrm>
                  <a:off x="4944862" y="4145034"/>
                  <a:ext cx="2902448" cy="0"/>
                </a:xfrm>
                <a:prstGeom prst="line">
                  <a:avLst/>
                </a:prstGeom>
                <a:ln w="3175" cap="rnd">
                  <a:solidFill>
                    <a:schemeClr val="bg1">
                      <a:lumMod val="75000"/>
                    </a:schemeClr>
                  </a:solidFill>
                  <a:prstDash val="solid"/>
                  <a:round/>
                </a:ln>
              </p:spPr>
            </p:cxnSp>
            <p:grpSp>
              <p:nvGrpSpPr>
                <p:cNvPr id="17" name="îs1iḓê"/>
                <p:cNvGrpSpPr/>
                <p:nvPr/>
              </p:nvGrpSpPr>
              <p:grpSpPr>
                <a:xfrm>
                  <a:off x="4944862" y="3076898"/>
                  <a:ext cx="3779036" cy="892875"/>
                  <a:chOff x="4944862" y="3192112"/>
                  <a:chExt cx="3779036" cy="892875"/>
                </a:xfrm>
              </p:grpSpPr>
              <p:grpSp>
                <p:nvGrpSpPr>
                  <p:cNvPr id="32" name="íSlîḓê"/>
                  <p:cNvGrpSpPr/>
                  <p:nvPr/>
                </p:nvGrpSpPr>
                <p:grpSpPr>
                  <a:xfrm>
                    <a:off x="4944862" y="3192112"/>
                    <a:ext cx="2996046" cy="892875"/>
                    <a:chOff x="4944862" y="3192112"/>
                    <a:chExt cx="2996046" cy="892875"/>
                  </a:xfrm>
                </p:grpSpPr>
                <p:sp>
                  <p:nvSpPr>
                    <p:cNvPr id="36" name="ïsļîḑe"/>
                    <p:cNvSpPr/>
                    <p:nvPr/>
                  </p:nvSpPr>
                  <p:spPr>
                    <a:xfrm>
                      <a:off x="4944862" y="3579710"/>
                      <a:ext cx="2996046" cy="505277"/>
                    </a:xfrm>
                    <a:prstGeom prst="rect">
                      <a:avLst/>
                    </a:prstGeom>
                    <a:noFill/>
                    <a:ln>
                      <a:noFill/>
                    </a:ln>
                  </p:spPr>
                  <p:txBody>
                    <a:bodyPr wrap="square" lIns="91440" tIns="45720" rIns="91440" bIns="45720" anchor="t" anchorCtr="0">
                      <a:normAutofit/>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gn="r">
                        <a:lnSpc>
                          <a:spcPct val="120000"/>
                        </a:lnSpc>
                      </a:pPr>
                      <a:r>
                        <a:rPr lang="en-US" sz="1100">
                          <a:latin typeface="微软雅黑"/>
                          <a:ea typeface="微软雅黑"/>
                          <a:sym typeface="微软雅黑"/>
                        </a:rPr>
                        <a:t>Just have every log ,and check the Account everyday</a:t>
                      </a:r>
                    </a:p>
                  </p:txBody>
                </p:sp>
                <p:sp>
                  <p:nvSpPr>
                    <p:cNvPr id="37" name="íšḻiḋé"/>
                    <p:cNvSpPr txBox="1"/>
                    <p:nvPr/>
                  </p:nvSpPr>
                  <p:spPr>
                    <a:xfrm>
                      <a:off x="4944862" y="3192112"/>
                      <a:ext cx="2996046" cy="387597"/>
                    </a:xfrm>
                    <a:prstGeom prst="rect">
                      <a:avLst/>
                    </a:prstGeom>
                    <a:noFill/>
                    <a:ln>
                      <a:noFill/>
                    </a:ln>
                  </p:spPr>
                  <p:txBody>
                    <a:bodyPr wrap="square" lIns="91440" tIns="45720" rIns="91440" bIns="45720" anchor="b" anchorCtr="0">
                      <a:normAutofit lnSpcReduction="10000"/>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gn="r"/>
                      <a:r>
                        <a:rPr lang="en-US" sz="2000" b="1">
                          <a:latin typeface="微软雅黑"/>
                          <a:ea typeface="微软雅黑"/>
                          <a:sym typeface="微软雅黑"/>
                        </a:rPr>
                        <a:t>Delayed account </a:t>
                      </a:r>
                    </a:p>
                  </p:txBody>
                </p:sp>
              </p:grpSp>
              <p:grpSp>
                <p:nvGrpSpPr>
                  <p:cNvPr id="33" name="ïŝḻídê"/>
                  <p:cNvGrpSpPr/>
                  <p:nvPr/>
                </p:nvGrpSpPr>
                <p:grpSpPr>
                  <a:xfrm>
                    <a:off x="8134388" y="3343794"/>
                    <a:ext cx="589510" cy="589510"/>
                    <a:chOff x="8134388" y="3343794"/>
                    <a:chExt cx="589510" cy="589510"/>
                  </a:xfrm>
                </p:grpSpPr>
                <p:sp>
                  <p:nvSpPr>
                    <p:cNvPr id="34" name="iṡ1ïḍe"/>
                    <p:cNvSpPr/>
                    <p:nvPr/>
                  </p:nvSpPr>
                  <p:spPr>
                    <a:xfrm>
                      <a:off x="8134388" y="3343794"/>
                      <a:ext cx="589510" cy="589510"/>
                    </a:xfrm>
                    <a:prstGeom prst="ellipse">
                      <a:avLst/>
                    </a:prstGeom>
                    <a:solidFill>
                      <a:schemeClr val="bg1">
                        <a:lumMod val="65000"/>
                      </a:schemeClr>
                    </a:solidFill>
                    <a:ln w="22225">
                      <a:solidFill>
                        <a:schemeClr val="bg1">
                          <a:lumMod val="85000"/>
                        </a:schemeClr>
                      </a:solidFill>
                      <a:prstDash val="solid"/>
                      <a:miter/>
                    </a:ln>
                  </p:spPr>
                  <p:txBody>
                    <a:bodyPr anchor="ctr"/>
                    <a:lstStyle/>
                    <a:p>
                      <a:pPr algn="ctr"/>
                      <a:endParaRPr lang="zh-CN">
                        <a:latin typeface="微软雅黑"/>
                        <a:ea typeface="微软雅黑"/>
                        <a:sym typeface="微软雅黑"/>
                      </a:endParaRPr>
                    </a:p>
                  </p:txBody>
                </p:sp>
                <p:sp>
                  <p:nvSpPr>
                    <p:cNvPr id="35" name="išľiḋè"/>
                    <p:cNvSpPr/>
                    <p:nvPr/>
                  </p:nvSpPr>
                  <p:spPr>
                    <a:xfrm>
                      <a:off x="8252435" y="3481238"/>
                      <a:ext cx="353416" cy="314624"/>
                    </a:xfrm>
                    <a:custGeom>
                      <a:avLst/>
                      <a:gdLst/>
                      <a:ahLst/>
                      <a:cxnLst/>
                      <a:rect l="0" t="0" r="r" b="b"/>
                      <a:pathLst>
                        <a:path w="353416" h="314624">
                          <a:moveTo>
                            <a:pt x="278381" y="213495"/>
                          </a:moveTo>
                          <a:cubicBezTo>
                            <a:pt x="282508" y="208251"/>
                            <a:pt x="284384" y="201884"/>
                            <a:pt x="283258" y="194767"/>
                          </a:cubicBezTo>
                          <a:cubicBezTo>
                            <a:pt x="279506" y="168549"/>
                            <a:pt x="251368" y="168549"/>
                            <a:pt x="241989" y="168549"/>
                          </a:cubicBezTo>
                          <a:cubicBezTo>
                            <a:pt x="236736" y="168549"/>
                            <a:pt x="230733" y="168923"/>
                            <a:pt x="225106" y="169298"/>
                          </a:cubicBezTo>
                          <a:lnTo>
                            <a:pt x="225106" y="153941"/>
                          </a:lnTo>
                          <a:lnTo>
                            <a:pt x="270877" y="153941"/>
                          </a:lnTo>
                          <a:lnTo>
                            <a:pt x="270877" y="137461"/>
                          </a:lnTo>
                          <a:lnTo>
                            <a:pt x="228107" y="137461"/>
                          </a:lnTo>
                          <a:lnTo>
                            <a:pt x="243865" y="110493"/>
                          </a:lnTo>
                          <a:lnTo>
                            <a:pt x="275004" y="110493"/>
                          </a:lnTo>
                          <a:lnTo>
                            <a:pt x="275004" y="94013"/>
                          </a:lnTo>
                          <a:lnTo>
                            <a:pt x="253619" y="94013"/>
                          </a:lnTo>
                          <a:lnTo>
                            <a:pt x="285884" y="39703"/>
                          </a:lnTo>
                          <a:lnTo>
                            <a:pt x="258496" y="39703"/>
                          </a:lnTo>
                          <a:lnTo>
                            <a:pt x="213475" y="122104"/>
                          </a:lnTo>
                          <a:lnTo>
                            <a:pt x="168829" y="39703"/>
                          </a:lnTo>
                          <a:lnTo>
                            <a:pt x="141441" y="39703"/>
                          </a:lnTo>
                          <a:lnTo>
                            <a:pt x="173707" y="94013"/>
                          </a:lnTo>
                          <a:lnTo>
                            <a:pt x="151571" y="94013"/>
                          </a:lnTo>
                          <a:lnTo>
                            <a:pt x="151571" y="110493"/>
                          </a:lnTo>
                          <a:lnTo>
                            <a:pt x="183461" y="110493"/>
                          </a:lnTo>
                          <a:lnTo>
                            <a:pt x="199219" y="137461"/>
                          </a:lnTo>
                          <a:lnTo>
                            <a:pt x="157574" y="137461"/>
                          </a:lnTo>
                          <a:lnTo>
                            <a:pt x="157574" y="153941"/>
                          </a:lnTo>
                          <a:lnTo>
                            <a:pt x="201845" y="153941"/>
                          </a:lnTo>
                          <a:lnTo>
                            <a:pt x="201845" y="170047"/>
                          </a:lnTo>
                          <a:cubicBezTo>
                            <a:pt x="201470" y="170047"/>
                            <a:pt x="201094" y="170047"/>
                            <a:pt x="200719" y="170047"/>
                          </a:cubicBezTo>
                          <a:cubicBezTo>
                            <a:pt x="189089" y="168923"/>
                            <a:pt x="177083" y="165927"/>
                            <a:pt x="165078" y="163305"/>
                          </a:cubicBezTo>
                          <a:cubicBezTo>
                            <a:pt x="147444" y="158810"/>
                            <a:pt x="130561" y="154690"/>
                            <a:pt x="115179" y="156937"/>
                          </a:cubicBezTo>
                          <a:cubicBezTo>
                            <a:pt x="107676" y="157687"/>
                            <a:pt x="100547" y="159934"/>
                            <a:pt x="93419" y="162556"/>
                          </a:cubicBezTo>
                          <a:cubicBezTo>
                            <a:pt x="89667" y="150945"/>
                            <a:pt x="87791" y="138584"/>
                            <a:pt x="87791" y="125475"/>
                          </a:cubicBezTo>
                          <a:cubicBezTo>
                            <a:pt x="87791" y="56183"/>
                            <a:pt x="144068" y="0"/>
                            <a:pt x="213850" y="0"/>
                          </a:cubicBezTo>
                          <a:cubicBezTo>
                            <a:pt x="283258" y="0"/>
                            <a:pt x="339534" y="56183"/>
                            <a:pt x="339534" y="125475"/>
                          </a:cubicBezTo>
                          <a:cubicBezTo>
                            <a:pt x="339534" y="144952"/>
                            <a:pt x="335032" y="163305"/>
                            <a:pt x="327154" y="179411"/>
                          </a:cubicBezTo>
                          <a:cubicBezTo>
                            <a:pt x="325278" y="180534"/>
                            <a:pt x="323777" y="181283"/>
                            <a:pt x="321901" y="182407"/>
                          </a:cubicBezTo>
                          <a:cubicBezTo>
                            <a:pt x="313272" y="187651"/>
                            <a:pt x="306519" y="197015"/>
                            <a:pt x="299391" y="206753"/>
                          </a:cubicBezTo>
                          <a:cubicBezTo>
                            <a:pt x="290386" y="219113"/>
                            <a:pt x="281007" y="231848"/>
                            <a:pt x="269377" y="235219"/>
                          </a:cubicBezTo>
                          <a:cubicBezTo>
                            <a:pt x="262623" y="237092"/>
                            <a:pt x="252494" y="233346"/>
                            <a:pt x="241613" y="228102"/>
                          </a:cubicBezTo>
                          <a:cubicBezTo>
                            <a:pt x="257371" y="226230"/>
                            <a:pt x="271252" y="222484"/>
                            <a:pt x="278381" y="213495"/>
                          </a:cubicBezTo>
                          <a:close/>
                          <a:moveTo>
                            <a:pt x="57777" y="292151"/>
                          </a:moveTo>
                          <a:cubicBezTo>
                            <a:pt x="120432" y="255819"/>
                            <a:pt x="209724" y="314624"/>
                            <a:pt x="292262" y="283911"/>
                          </a:cubicBezTo>
                          <a:cubicBezTo>
                            <a:pt x="324152" y="272300"/>
                            <a:pt x="340285" y="237841"/>
                            <a:pt x="349664" y="200386"/>
                          </a:cubicBezTo>
                          <a:cubicBezTo>
                            <a:pt x="353416" y="185403"/>
                            <a:pt x="345912" y="177912"/>
                            <a:pt x="326403" y="189898"/>
                          </a:cubicBezTo>
                          <a:cubicBezTo>
                            <a:pt x="309145" y="200386"/>
                            <a:pt x="296389" y="236717"/>
                            <a:pt x="271628" y="243459"/>
                          </a:cubicBezTo>
                          <a:cubicBezTo>
                            <a:pt x="252494" y="248703"/>
                            <a:pt x="227732" y="226979"/>
                            <a:pt x="204471" y="222484"/>
                          </a:cubicBezTo>
                          <a:cubicBezTo>
                            <a:pt x="234110" y="219862"/>
                            <a:pt x="278381" y="221360"/>
                            <a:pt x="274629" y="196265"/>
                          </a:cubicBezTo>
                          <a:cubicBezTo>
                            <a:pt x="270502" y="167050"/>
                            <a:pt x="226231" y="180909"/>
                            <a:pt x="199969" y="178661"/>
                          </a:cubicBezTo>
                          <a:cubicBezTo>
                            <a:pt x="169955" y="175665"/>
                            <a:pt x="139941" y="162181"/>
                            <a:pt x="116305" y="165178"/>
                          </a:cubicBezTo>
                          <a:cubicBezTo>
                            <a:pt x="70533" y="171170"/>
                            <a:pt x="31140" y="221360"/>
                            <a:pt x="0" y="234470"/>
                          </a:cubicBezTo>
                          <a:lnTo>
                            <a:pt x="57777" y="292151"/>
                          </a:lnTo>
                          <a:close/>
                        </a:path>
                      </a:pathLst>
                    </a:custGeom>
                    <a:solidFill>
                      <a:schemeClr val="bg1"/>
                    </a:solidFill>
                    <a:ln>
                      <a:noFill/>
                    </a:ln>
                  </p:spPr>
                  <p:txBody>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endParaRPr lang="zh-CN">
                        <a:latin typeface="微软雅黑"/>
                        <a:ea typeface="微软雅黑"/>
                        <a:sym typeface="微软雅黑"/>
                      </a:endParaRPr>
                    </a:p>
                  </p:txBody>
                </p:sp>
              </p:grpSp>
            </p:grpSp>
            <p:grpSp>
              <p:nvGrpSpPr>
                <p:cNvPr id="18" name="iṡḷîdé"/>
                <p:cNvGrpSpPr/>
                <p:nvPr/>
              </p:nvGrpSpPr>
              <p:grpSpPr>
                <a:xfrm>
                  <a:off x="4944862" y="1833500"/>
                  <a:ext cx="3754232" cy="892874"/>
                  <a:chOff x="4944862" y="1946387"/>
                  <a:chExt cx="3754232" cy="892874"/>
                </a:xfrm>
              </p:grpSpPr>
              <p:grpSp>
                <p:nvGrpSpPr>
                  <p:cNvPr id="26" name="iŝḷïďe"/>
                  <p:cNvGrpSpPr/>
                  <p:nvPr/>
                </p:nvGrpSpPr>
                <p:grpSpPr>
                  <a:xfrm>
                    <a:off x="4944862" y="1946387"/>
                    <a:ext cx="2996046" cy="892874"/>
                    <a:chOff x="4944862" y="1946387"/>
                    <a:chExt cx="2996046" cy="892874"/>
                  </a:xfrm>
                </p:grpSpPr>
                <p:sp>
                  <p:nvSpPr>
                    <p:cNvPr id="30" name="îṡľiḑè"/>
                    <p:cNvSpPr/>
                    <p:nvPr/>
                  </p:nvSpPr>
                  <p:spPr>
                    <a:xfrm>
                      <a:off x="4944862" y="2333984"/>
                      <a:ext cx="2996046" cy="505277"/>
                    </a:xfrm>
                    <a:prstGeom prst="rect">
                      <a:avLst/>
                    </a:prstGeom>
                    <a:noFill/>
                    <a:ln>
                      <a:noFill/>
                    </a:ln>
                  </p:spPr>
                  <p:txBody>
                    <a:bodyPr wrap="square" lIns="91440" tIns="45720" rIns="91440" bIns="45720" anchor="t" anchorCtr="0">
                      <a:normAutofit/>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gn="r">
                        <a:lnSpc>
                          <a:spcPct val="120000"/>
                        </a:lnSpc>
                      </a:pPr>
                      <a:r>
                        <a:rPr lang="en-US" sz="1100" dirty="0">
                          <a:latin typeface="微软雅黑"/>
                          <a:ea typeface="微软雅黑"/>
                          <a:sym typeface="微软雅黑"/>
                        </a:rPr>
                        <a:t>Multi</a:t>
                      </a:r>
                      <a:r>
                        <a:rPr lang="en-US" altLang="zh-CN" sz="1100" dirty="0">
                          <a:latin typeface="微软雅黑"/>
                          <a:ea typeface="微软雅黑"/>
                          <a:sym typeface="微软雅黑"/>
                        </a:rPr>
                        <a:t>-</a:t>
                      </a:r>
                      <a:r>
                        <a:rPr lang="en-US" sz="1100" dirty="0">
                          <a:latin typeface="微软雅黑"/>
                          <a:ea typeface="微软雅黑"/>
                          <a:sym typeface="微软雅黑"/>
                        </a:rPr>
                        <a:t>account</a:t>
                      </a:r>
                    </a:p>
                    <a:p>
                      <a:pPr algn="r">
                        <a:lnSpc>
                          <a:spcPct val="120000"/>
                        </a:lnSpc>
                      </a:pPr>
                      <a:r>
                        <a:rPr lang="en-US" sz="1100" dirty="0">
                          <a:latin typeface="微软雅黑"/>
                          <a:ea typeface="微软雅黑"/>
                          <a:sym typeface="微软雅黑"/>
                        </a:rPr>
                        <a:t>Combine the account every day</a:t>
                      </a:r>
                    </a:p>
                    <a:p>
                      <a:pPr algn="r">
                        <a:lnSpc>
                          <a:spcPct val="120000"/>
                        </a:lnSpc>
                      </a:pPr>
                      <a:endParaRPr lang="en-US" sz="1100" dirty="0">
                        <a:latin typeface="微软雅黑"/>
                        <a:ea typeface="微软雅黑"/>
                        <a:sym typeface="微软雅黑"/>
                      </a:endParaRPr>
                    </a:p>
                  </p:txBody>
                </p:sp>
                <p:sp>
                  <p:nvSpPr>
                    <p:cNvPr id="31" name="i$ľîḓè"/>
                    <p:cNvSpPr txBox="1"/>
                    <p:nvPr/>
                  </p:nvSpPr>
                  <p:spPr>
                    <a:xfrm>
                      <a:off x="4944862" y="1946387"/>
                      <a:ext cx="2996046" cy="387597"/>
                    </a:xfrm>
                    <a:prstGeom prst="rect">
                      <a:avLst/>
                    </a:prstGeom>
                    <a:noFill/>
                    <a:ln>
                      <a:noFill/>
                    </a:ln>
                  </p:spPr>
                  <p:txBody>
                    <a:bodyPr wrap="square" lIns="91440" tIns="45720" rIns="91440" bIns="45720" anchor="b" anchorCtr="0">
                      <a:normAutofit lnSpcReduction="10000"/>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gn="r"/>
                      <a:r>
                        <a:rPr lang="en-US" sz="2000" b="1">
                          <a:latin typeface="微软雅黑"/>
                          <a:ea typeface="微软雅黑"/>
                          <a:sym typeface="微软雅黑"/>
                        </a:rPr>
                        <a:t>Scattered Lock</a:t>
                      </a:r>
                    </a:p>
                  </p:txBody>
                </p:sp>
              </p:grpSp>
              <p:grpSp>
                <p:nvGrpSpPr>
                  <p:cNvPr id="27" name="îşļîḋe"/>
                  <p:cNvGrpSpPr/>
                  <p:nvPr/>
                </p:nvGrpSpPr>
                <p:grpSpPr>
                  <a:xfrm>
                    <a:off x="8109584" y="2098069"/>
                    <a:ext cx="589510" cy="589510"/>
                    <a:chOff x="8109584" y="2098069"/>
                    <a:chExt cx="589510" cy="589510"/>
                  </a:xfrm>
                </p:grpSpPr>
                <p:sp>
                  <p:nvSpPr>
                    <p:cNvPr id="28" name="iṣḷíḍè"/>
                    <p:cNvSpPr/>
                    <p:nvPr/>
                  </p:nvSpPr>
                  <p:spPr>
                    <a:xfrm>
                      <a:off x="8109584" y="2098069"/>
                      <a:ext cx="589510" cy="589510"/>
                    </a:xfrm>
                    <a:prstGeom prst="ellipse">
                      <a:avLst/>
                    </a:prstGeom>
                    <a:solidFill>
                      <a:schemeClr val="bg1">
                        <a:lumMod val="65000"/>
                      </a:schemeClr>
                    </a:solidFill>
                    <a:ln w="22225">
                      <a:solidFill>
                        <a:schemeClr val="bg1">
                          <a:lumMod val="85000"/>
                        </a:schemeClr>
                      </a:solidFill>
                      <a:prstDash val="solid"/>
                      <a:miter/>
                    </a:ln>
                  </p:spPr>
                  <p:txBody>
                    <a:bodyPr anchor="ctr"/>
                    <a:lstStyle/>
                    <a:p>
                      <a:pPr algn="ctr"/>
                      <a:endParaRPr lang="zh-CN">
                        <a:latin typeface="微软雅黑"/>
                        <a:ea typeface="微软雅黑"/>
                        <a:sym typeface="微软雅黑"/>
                      </a:endParaRPr>
                    </a:p>
                  </p:txBody>
                </p:sp>
                <p:sp>
                  <p:nvSpPr>
                    <p:cNvPr id="29" name="ïṧḷîdè"/>
                    <p:cNvSpPr/>
                    <p:nvPr/>
                  </p:nvSpPr>
                  <p:spPr>
                    <a:xfrm>
                      <a:off x="8239280" y="2279801"/>
                      <a:ext cx="330118" cy="226046"/>
                    </a:xfrm>
                    <a:custGeom>
                      <a:avLst/>
                      <a:gdLst/>
                      <a:ahLst/>
                      <a:cxnLst/>
                      <a:rect l="l" t="t" r="r" b="b"/>
                      <a:pathLst>
                        <a:path w="330118" h="226046">
                          <a:moveTo>
                            <a:pt x="184007" y="84970"/>
                          </a:moveTo>
                          <a:lnTo>
                            <a:pt x="157572" y="111372"/>
                          </a:lnTo>
                          <a:lnTo>
                            <a:pt x="146401" y="100165"/>
                          </a:lnTo>
                          <a:lnTo>
                            <a:pt x="134523" y="111675"/>
                          </a:lnTo>
                          <a:lnTo>
                            <a:pt x="146047" y="122881"/>
                          </a:lnTo>
                          <a:lnTo>
                            <a:pt x="157572" y="134391"/>
                          </a:lnTo>
                          <a:lnTo>
                            <a:pt x="169096" y="122881"/>
                          </a:lnTo>
                          <a:lnTo>
                            <a:pt x="195532" y="96480"/>
                          </a:lnTo>
                          <a:close/>
                          <a:moveTo>
                            <a:pt x="165053" y="50441"/>
                          </a:moveTo>
                          <a:cubicBezTo>
                            <a:pt x="197604" y="50441"/>
                            <a:pt x="224394" y="76843"/>
                            <a:pt x="224394" y="109656"/>
                          </a:cubicBezTo>
                          <a:cubicBezTo>
                            <a:pt x="224394" y="142165"/>
                            <a:pt x="197958" y="168920"/>
                            <a:pt x="165053" y="168920"/>
                          </a:cubicBezTo>
                          <a:cubicBezTo>
                            <a:pt x="132198" y="168920"/>
                            <a:pt x="105762" y="142114"/>
                            <a:pt x="105762" y="109656"/>
                          </a:cubicBezTo>
                          <a:cubicBezTo>
                            <a:pt x="105762" y="77146"/>
                            <a:pt x="132198" y="50441"/>
                            <a:pt x="165053" y="50441"/>
                          </a:cubicBezTo>
                          <a:close/>
                          <a:moveTo>
                            <a:pt x="53528" y="31492"/>
                          </a:moveTo>
                          <a:lnTo>
                            <a:pt x="53528" y="185117"/>
                          </a:lnTo>
                          <a:lnTo>
                            <a:pt x="134200" y="185117"/>
                          </a:lnTo>
                          <a:lnTo>
                            <a:pt x="134200" y="186782"/>
                          </a:lnTo>
                          <a:cubicBezTo>
                            <a:pt x="134200" y="191576"/>
                            <a:pt x="138295" y="195614"/>
                            <a:pt x="142995" y="195614"/>
                          </a:cubicBezTo>
                          <a:lnTo>
                            <a:pt x="187072" y="195614"/>
                          </a:lnTo>
                          <a:cubicBezTo>
                            <a:pt x="191874" y="195614"/>
                            <a:pt x="195918" y="191526"/>
                            <a:pt x="195918" y="186782"/>
                          </a:cubicBezTo>
                          <a:lnTo>
                            <a:pt x="195918" y="185117"/>
                          </a:lnTo>
                          <a:lnTo>
                            <a:pt x="276590" y="185117"/>
                          </a:lnTo>
                          <a:lnTo>
                            <a:pt x="276944" y="185117"/>
                          </a:lnTo>
                          <a:lnTo>
                            <a:pt x="276944" y="31492"/>
                          </a:lnTo>
                          <a:close/>
                          <a:moveTo>
                            <a:pt x="45087" y="0"/>
                          </a:moveTo>
                          <a:lnTo>
                            <a:pt x="285334" y="0"/>
                          </a:lnTo>
                          <a:cubicBezTo>
                            <a:pt x="297869" y="0"/>
                            <a:pt x="308383" y="10144"/>
                            <a:pt x="308383" y="23014"/>
                          </a:cubicBezTo>
                          <a:lnTo>
                            <a:pt x="308383" y="185117"/>
                          </a:lnTo>
                          <a:lnTo>
                            <a:pt x="309394" y="185117"/>
                          </a:lnTo>
                          <a:lnTo>
                            <a:pt x="330118" y="185117"/>
                          </a:lnTo>
                          <a:lnTo>
                            <a:pt x="330118" y="200661"/>
                          </a:lnTo>
                          <a:cubicBezTo>
                            <a:pt x="330118" y="214539"/>
                            <a:pt x="318593" y="226046"/>
                            <a:pt x="304036" y="226046"/>
                          </a:cubicBezTo>
                          <a:lnTo>
                            <a:pt x="279622" y="226046"/>
                          </a:lnTo>
                          <a:lnTo>
                            <a:pt x="49788" y="226046"/>
                          </a:lnTo>
                          <a:lnTo>
                            <a:pt x="25425" y="226046"/>
                          </a:lnTo>
                          <a:cubicBezTo>
                            <a:pt x="11525" y="226046"/>
                            <a:pt x="0" y="214842"/>
                            <a:pt x="0" y="200661"/>
                          </a:cubicBezTo>
                          <a:lnTo>
                            <a:pt x="0" y="185117"/>
                          </a:lnTo>
                          <a:lnTo>
                            <a:pt x="20673" y="185117"/>
                          </a:lnTo>
                          <a:lnTo>
                            <a:pt x="22038" y="185117"/>
                          </a:lnTo>
                          <a:lnTo>
                            <a:pt x="22038" y="23014"/>
                          </a:lnTo>
                          <a:cubicBezTo>
                            <a:pt x="22038" y="10497"/>
                            <a:pt x="32198" y="0"/>
                            <a:pt x="45087" y="0"/>
                          </a:cubicBezTo>
                          <a:close/>
                        </a:path>
                      </a:pathLst>
                    </a:custGeom>
                    <a:solidFill>
                      <a:schemeClr val="bg1"/>
                    </a:solidFill>
                    <a:ln>
                      <a:noFill/>
                    </a:ln>
                  </p:spPr>
                  <p:txBody>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endParaRPr lang="zh-CN">
                        <a:latin typeface="微软雅黑"/>
                        <a:ea typeface="微软雅黑"/>
                        <a:sym typeface="微软雅黑"/>
                      </a:endParaRPr>
                    </a:p>
                  </p:txBody>
                </p:sp>
              </p:grpSp>
            </p:grpSp>
            <p:grpSp>
              <p:nvGrpSpPr>
                <p:cNvPr id="19" name="ïṩľiḍé"/>
                <p:cNvGrpSpPr/>
                <p:nvPr/>
              </p:nvGrpSpPr>
              <p:grpSpPr>
                <a:xfrm>
                  <a:off x="4944862" y="4320296"/>
                  <a:ext cx="3779036" cy="892875"/>
                  <a:chOff x="4944862" y="4437838"/>
                  <a:chExt cx="3779036" cy="892875"/>
                </a:xfrm>
              </p:grpSpPr>
              <p:grpSp>
                <p:nvGrpSpPr>
                  <p:cNvPr id="20" name="ïşlîḓe"/>
                  <p:cNvGrpSpPr/>
                  <p:nvPr/>
                </p:nvGrpSpPr>
                <p:grpSpPr>
                  <a:xfrm>
                    <a:off x="4944862" y="4437838"/>
                    <a:ext cx="2996046" cy="892875"/>
                    <a:chOff x="4944862" y="4437838"/>
                    <a:chExt cx="2996046" cy="892875"/>
                  </a:xfrm>
                </p:grpSpPr>
                <p:sp>
                  <p:nvSpPr>
                    <p:cNvPr id="24" name="ïṣḻiḍé"/>
                    <p:cNvSpPr/>
                    <p:nvPr/>
                  </p:nvSpPr>
                  <p:spPr>
                    <a:xfrm>
                      <a:off x="4944862" y="4825436"/>
                      <a:ext cx="2996046" cy="505277"/>
                    </a:xfrm>
                    <a:prstGeom prst="rect">
                      <a:avLst/>
                    </a:prstGeom>
                    <a:noFill/>
                    <a:ln>
                      <a:noFill/>
                    </a:ln>
                  </p:spPr>
                  <p:txBody>
                    <a:bodyPr wrap="square" lIns="91440" tIns="45720" rIns="91440" bIns="45720" anchor="t" anchorCtr="0">
                      <a:normAutofit/>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gn="r">
                        <a:lnSpc>
                          <a:spcPct val="120000"/>
                        </a:lnSpc>
                      </a:pPr>
                      <a:r>
                        <a:rPr lang="en-US" sz="1100" dirty="0">
                          <a:latin typeface="微软雅黑"/>
                          <a:ea typeface="微软雅黑"/>
                          <a:sym typeface="微软雅黑"/>
                        </a:rPr>
                        <a:t>Scale your CPU/Mem</a:t>
                      </a:r>
                    </a:p>
                    <a:p>
                      <a:pPr algn="r">
                        <a:lnSpc>
                          <a:spcPct val="120000"/>
                        </a:lnSpc>
                      </a:pPr>
                      <a:r>
                        <a:rPr lang="en-US" sz="1100" dirty="0">
                          <a:latin typeface="微软雅黑"/>
                          <a:ea typeface="微软雅黑"/>
                          <a:sym typeface="微软雅黑"/>
                        </a:rPr>
                        <a:t>Memory DBMS</a:t>
                      </a:r>
                    </a:p>
                  </p:txBody>
                </p:sp>
                <p:sp>
                  <p:nvSpPr>
                    <p:cNvPr id="25" name="ïṣḻíďe"/>
                    <p:cNvSpPr txBox="1"/>
                    <p:nvPr/>
                  </p:nvSpPr>
                  <p:spPr>
                    <a:xfrm>
                      <a:off x="4944862" y="4437838"/>
                      <a:ext cx="2996046" cy="387597"/>
                    </a:xfrm>
                    <a:prstGeom prst="rect">
                      <a:avLst/>
                    </a:prstGeom>
                    <a:noFill/>
                    <a:ln>
                      <a:noFill/>
                    </a:ln>
                  </p:spPr>
                  <p:txBody>
                    <a:bodyPr wrap="square" lIns="91440" tIns="45720" rIns="91440" bIns="45720" anchor="b" anchorCtr="0">
                      <a:normAutofit lnSpcReduction="10000"/>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pPr algn="r">
                        <a:lnSpc>
                          <a:spcPct val="100000"/>
                        </a:lnSpc>
                        <a:spcBef>
                          <a:spcPct val="0"/>
                        </a:spcBef>
                        <a:buNone/>
                      </a:pPr>
                      <a:r>
                        <a:rPr lang="en-US" sz="2000" b="1" dirty="0">
                          <a:latin typeface="微软雅黑"/>
                          <a:ea typeface="微软雅黑"/>
                          <a:sym typeface="微软雅黑"/>
                        </a:rPr>
                        <a:t>Other DB</a:t>
                      </a:r>
                      <a:r>
                        <a:rPr lang="en-US" altLang="zh-CN" sz="2000" b="1" dirty="0">
                          <a:latin typeface="微软雅黑"/>
                          <a:ea typeface="微软雅黑"/>
                          <a:sym typeface="微软雅黑"/>
                        </a:rPr>
                        <a:t>MS</a:t>
                      </a:r>
                      <a:endParaRPr lang="en-US" sz="2000" b="1" dirty="0">
                        <a:latin typeface="微软雅黑"/>
                        <a:ea typeface="微软雅黑"/>
                        <a:sym typeface="微软雅黑"/>
                      </a:endParaRPr>
                    </a:p>
                  </p:txBody>
                </p:sp>
              </p:grpSp>
              <p:grpSp>
                <p:nvGrpSpPr>
                  <p:cNvPr id="21" name="îṣlïḍe"/>
                  <p:cNvGrpSpPr/>
                  <p:nvPr/>
                </p:nvGrpSpPr>
                <p:grpSpPr>
                  <a:xfrm>
                    <a:off x="8134388" y="4589520"/>
                    <a:ext cx="589510" cy="589510"/>
                    <a:chOff x="8134388" y="4589520"/>
                    <a:chExt cx="589510" cy="589510"/>
                  </a:xfrm>
                </p:grpSpPr>
                <p:sp>
                  <p:nvSpPr>
                    <p:cNvPr id="22" name="îsľîde"/>
                    <p:cNvSpPr/>
                    <p:nvPr/>
                  </p:nvSpPr>
                  <p:spPr>
                    <a:xfrm>
                      <a:off x="8134388" y="4589520"/>
                      <a:ext cx="589510" cy="589510"/>
                    </a:xfrm>
                    <a:prstGeom prst="ellipse">
                      <a:avLst/>
                    </a:prstGeom>
                    <a:solidFill>
                      <a:schemeClr val="bg1">
                        <a:lumMod val="65000"/>
                      </a:schemeClr>
                    </a:solidFill>
                    <a:ln w="22225">
                      <a:solidFill>
                        <a:schemeClr val="bg1">
                          <a:lumMod val="85000"/>
                        </a:schemeClr>
                      </a:solidFill>
                      <a:prstDash val="solid"/>
                      <a:miter/>
                    </a:ln>
                  </p:spPr>
                  <p:txBody>
                    <a:bodyPr anchor="ctr"/>
                    <a:lstStyle/>
                    <a:p>
                      <a:pPr algn="ctr"/>
                      <a:endParaRPr lang="zh-CN">
                        <a:latin typeface="微软雅黑"/>
                        <a:ea typeface="微软雅黑"/>
                        <a:sym typeface="微软雅黑"/>
                      </a:endParaRPr>
                    </a:p>
                  </p:txBody>
                </p:sp>
                <p:sp>
                  <p:nvSpPr>
                    <p:cNvPr id="23" name="iṩḷîḑê"/>
                    <p:cNvSpPr/>
                    <p:nvPr/>
                  </p:nvSpPr>
                  <p:spPr>
                    <a:xfrm>
                      <a:off x="8271479" y="4742407"/>
                      <a:ext cx="315328" cy="283738"/>
                    </a:xfrm>
                    <a:custGeom>
                      <a:avLst/>
                      <a:gdLst/>
                      <a:ahLst/>
                      <a:cxnLst/>
                      <a:rect l="l" t="t" r="r" b="b"/>
                      <a:pathLst>
                        <a:path w="315328" h="283738">
                          <a:moveTo>
                            <a:pt x="241070" y="186581"/>
                          </a:moveTo>
                          <a:lnTo>
                            <a:pt x="241070" y="209583"/>
                          </a:lnTo>
                          <a:lnTo>
                            <a:pt x="218036" y="209583"/>
                          </a:lnTo>
                          <a:lnTo>
                            <a:pt x="218036" y="227337"/>
                          </a:lnTo>
                          <a:lnTo>
                            <a:pt x="241070" y="227337"/>
                          </a:lnTo>
                          <a:lnTo>
                            <a:pt x="241070" y="250339"/>
                          </a:lnTo>
                          <a:lnTo>
                            <a:pt x="258799" y="250339"/>
                          </a:lnTo>
                          <a:lnTo>
                            <a:pt x="258799" y="227337"/>
                          </a:lnTo>
                          <a:lnTo>
                            <a:pt x="281883" y="227337"/>
                          </a:lnTo>
                          <a:lnTo>
                            <a:pt x="281883" y="209583"/>
                          </a:lnTo>
                          <a:lnTo>
                            <a:pt x="258799" y="209583"/>
                          </a:lnTo>
                          <a:lnTo>
                            <a:pt x="258799" y="186581"/>
                          </a:lnTo>
                          <a:close/>
                          <a:moveTo>
                            <a:pt x="249910" y="153084"/>
                          </a:moveTo>
                          <a:cubicBezTo>
                            <a:pt x="286057" y="153084"/>
                            <a:pt x="315328" y="182315"/>
                            <a:pt x="315328" y="218411"/>
                          </a:cubicBezTo>
                          <a:cubicBezTo>
                            <a:pt x="315328" y="254507"/>
                            <a:pt x="286057" y="283738"/>
                            <a:pt x="249910" y="283738"/>
                          </a:cubicBezTo>
                          <a:cubicBezTo>
                            <a:pt x="213813" y="283738"/>
                            <a:pt x="184492" y="254507"/>
                            <a:pt x="184492" y="218411"/>
                          </a:cubicBezTo>
                          <a:cubicBezTo>
                            <a:pt x="184492" y="182315"/>
                            <a:pt x="213764" y="153084"/>
                            <a:pt x="249910" y="153084"/>
                          </a:cubicBezTo>
                          <a:close/>
                          <a:moveTo>
                            <a:pt x="132563" y="231"/>
                          </a:moveTo>
                          <a:cubicBezTo>
                            <a:pt x="146512" y="-946"/>
                            <a:pt x="157022" y="2536"/>
                            <a:pt x="164636" y="7049"/>
                          </a:cubicBezTo>
                          <a:cubicBezTo>
                            <a:pt x="175981" y="13327"/>
                            <a:pt x="180303" y="21568"/>
                            <a:pt x="180303" y="21568"/>
                          </a:cubicBezTo>
                          <a:cubicBezTo>
                            <a:pt x="180303" y="21568"/>
                            <a:pt x="206236" y="23382"/>
                            <a:pt x="197494" y="76062"/>
                          </a:cubicBezTo>
                          <a:cubicBezTo>
                            <a:pt x="197199" y="77632"/>
                            <a:pt x="196807" y="79250"/>
                            <a:pt x="196315" y="80869"/>
                          </a:cubicBezTo>
                          <a:cubicBezTo>
                            <a:pt x="201325" y="80869"/>
                            <a:pt x="206335" y="84695"/>
                            <a:pt x="200932" y="103775"/>
                          </a:cubicBezTo>
                          <a:cubicBezTo>
                            <a:pt x="196708" y="118686"/>
                            <a:pt x="192779" y="122806"/>
                            <a:pt x="189832" y="123051"/>
                          </a:cubicBezTo>
                          <a:cubicBezTo>
                            <a:pt x="188801" y="129820"/>
                            <a:pt x="186099" y="137276"/>
                            <a:pt x="182071" y="144339"/>
                          </a:cubicBezTo>
                          <a:lnTo>
                            <a:pt x="182071" y="167147"/>
                          </a:lnTo>
                          <a:cubicBezTo>
                            <a:pt x="171119" y="181469"/>
                            <a:pt x="164586" y="199324"/>
                            <a:pt x="164586" y="218698"/>
                          </a:cubicBezTo>
                          <a:cubicBezTo>
                            <a:pt x="164586" y="244793"/>
                            <a:pt x="176423" y="268189"/>
                            <a:pt x="195038" y="283738"/>
                          </a:cubicBezTo>
                          <a:lnTo>
                            <a:pt x="13900" y="283738"/>
                          </a:lnTo>
                          <a:cubicBezTo>
                            <a:pt x="6238" y="283738"/>
                            <a:pt x="0" y="277558"/>
                            <a:pt x="0" y="269906"/>
                          </a:cubicBezTo>
                          <a:lnTo>
                            <a:pt x="0" y="245283"/>
                          </a:lnTo>
                          <a:cubicBezTo>
                            <a:pt x="0" y="237141"/>
                            <a:pt x="3733" y="229342"/>
                            <a:pt x="10069" y="224192"/>
                          </a:cubicBezTo>
                          <a:cubicBezTo>
                            <a:pt x="44843" y="195645"/>
                            <a:pt x="82318" y="176760"/>
                            <a:pt x="89931" y="173033"/>
                          </a:cubicBezTo>
                          <a:cubicBezTo>
                            <a:pt x="90766" y="172641"/>
                            <a:pt x="91306" y="171807"/>
                            <a:pt x="91404" y="170825"/>
                          </a:cubicBezTo>
                          <a:lnTo>
                            <a:pt x="91404" y="144339"/>
                          </a:lnTo>
                          <a:cubicBezTo>
                            <a:pt x="87279" y="137276"/>
                            <a:pt x="84676" y="129820"/>
                            <a:pt x="83644" y="123051"/>
                          </a:cubicBezTo>
                          <a:cubicBezTo>
                            <a:pt x="80697" y="122806"/>
                            <a:pt x="76768" y="118637"/>
                            <a:pt x="72544" y="103775"/>
                          </a:cubicBezTo>
                          <a:cubicBezTo>
                            <a:pt x="67190" y="84989"/>
                            <a:pt x="72052" y="81016"/>
                            <a:pt x="76866" y="80869"/>
                          </a:cubicBezTo>
                          <a:cubicBezTo>
                            <a:pt x="76424" y="79250"/>
                            <a:pt x="76031" y="77632"/>
                            <a:pt x="75687" y="75964"/>
                          </a:cubicBezTo>
                          <a:cubicBezTo>
                            <a:pt x="73870" y="66497"/>
                            <a:pt x="73329" y="57668"/>
                            <a:pt x="75589" y="49231"/>
                          </a:cubicBezTo>
                          <a:cubicBezTo>
                            <a:pt x="78192" y="37901"/>
                            <a:pt x="84331" y="28827"/>
                            <a:pt x="91208" y="21813"/>
                          </a:cubicBezTo>
                          <a:cubicBezTo>
                            <a:pt x="95530" y="17202"/>
                            <a:pt x="100442" y="13180"/>
                            <a:pt x="105697" y="9845"/>
                          </a:cubicBezTo>
                          <a:cubicBezTo>
                            <a:pt x="109970" y="6902"/>
                            <a:pt x="114685" y="4351"/>
                            <a:pt x="119793" y="2683"/>
                          </a:cubicBezTo>
                          <a:cubicBezTo>
                            <a:pt x="123771" y="1359"/>
                            <a:pt x="128045" y="427"/>
                            <a:pt x="132563" y="231"/>
                          </a:cubicBezTo>
                          <a:close/>
                        </a:path>
                      </a:pathLst>
                    </a:custGeom>
                    <a:solidFill>
                      <a:schemeClr val="bg1"/>
                    </a:solidFill>
                    <a:ln>
                      <a:noFill/>
                    </a:ln>
                  </p:spPr>
                  <p:txBody>
                    <a:bodyPr wrap="square" lIns="91440" tIns="45720" rIns="91440" bIns="45720">
                      <a:normAutofit fontScale="85000" lnSpcReduction="20000"/>
                    </a:bodyPr>
                    <a:lstStyle>
                      <a:lvl1pPr marL="0" lvl="0" algn="l" defTabSz="914400">
                        <a:defRPr sz="1800" kern="1200">
                          <a:solidFill>
                            <a:schemeClr val="tx1"/>
                          </a:solidFill>
                        </a:defRPr>
                      </a:lvl1pPr>
                      <a:lvl2pPr marL="457200" lvl="1" algn="l" defTabSz="914400">
                        <a:defRPr sz="1800" kern="1200">
                          <a:solidFill>
                            <a:schemeClr val="tx1"/>
                          </a:solidFill>
                        </a:defRPr>
                      </a:lvl2pPr>
                      <a:lvl3pPr marL="914400" lvl="2" algn="l" defTabSz="914400">
                        <a:defRPr sz="1800" kern="1200">
                          <a:solidFill>
                            <a:schemeClr val="tx1"/>
                          </a:solidFill>
                        </a:defRPr>
                      </a:lvl3pPr>
                      <a:lvl4pPr marL="1371600" lvl="3" algn="l" defTabSz="914400">
                        <a:defRPr sz="1800" kern="1200">
                          <a:solidFill>
                            <a:schemeClr val="tx1"/>
                          </a:solidFill>
                        </a:defRPr>
                      </a:lvl4pPr>
                      <a:lvl5pPr marL="1828800" lvl="4" algn="l" defTabSz="914400">
                        <a:defRPr sz="1800" kern="1200">
                          <a:solidFill>
                            <a:schemeClr val="tx1"/>
                          </a:solidFill>
                        </a:defRPr>
                      </a:lvl5pPr>
                      <a:lvl6pPr marL="2286000" lvl="5" algn="l" defTabSz="914400">
                        <a:defRPr sz="1800" kern="1200">
                          <a:solidFill>
                            <a:schemeClr val="tx1"/>
                          </a:solidFill>
                        </a:defRPr>
                      </a:lvl6pPr>
                      <a:lvl7pPr marL="2743200" lvl="6" algn="l" defTabSz="914400">
                        <a:defRPr sz="1800" kern="1200">
                          <a:solidFill>
                            <a:schemeClr val="tx1"/>
                          </a:solidFill>
                        </a:defRPr>
                      </a:lvl7pPr>
                      <a:lvl8pPr marL="3200400" lvl="7" algn="l" defTabSz="914400">
                        <a:defRPr sz="1800" kern="1200">
                          <a:solidFill>
                            <a:schemeClr val="tx1"/>
                          </a:solidFill>
                        </a:defRPr>
                      </a:lvl8pPr>
                      <a:lvl9pPr marL="3657600" lvl="8" algn="l" defTabSz="914400">
                        <a:defRPr sz="1800" kern="1200">
                          <a:solidFill>
                            <a:schemeClr val="tx1"/>
                          </a:solidFill>
                        </a:defRPr>
                      </a:lvl9pPr>
                    </a:lstStyle>
                    <a:p>
                      <a:endParaRPr lang="zh-CN">
                        <a:latin typeface="微软雅黑"/>
                        <a:ea typeface="微软雅黑"/>
                        <a:sym typeface="微软雅黑"/>
                      </a:endParaRPr>
                    </a:p>
                  </p:txBody>
                </p:sp>
              </p:grpSp>
            </p:grpSp>
          </p:grpSp>
          <p:grpSp>
            <p:nvGrpSpPr>
              <p:cNvPr id="9" name="ïSḻíďe"/>
              <p:cNvGrpSpPr/>
              <p:nvPr/>
            </p:nvGrpSpPr>
            <p:grpSpPr>
              <a:xfrm>
                <a:off x="9704298" y="2858900"/>
                <a:ext cx="1559300" cy="1559300"/>
                <a:chOff x="9571133" y="2858900"/>
                <a:chExt cx="1559300" cy="1559300"/>
              </a:xfrm>
            </p:grpSpPr>
            <p:sp>
              <p:nvSpPr>
                <p:cNvPr id="13" name="íṥľïḍè"/>
                <p:cNvSpPr/>
                <p:nvPr/>
              </p:nvSpPr>
              <p:spPr>
                <a:xfrm>
                  <a:off x="9571133" y="2858900"/>
                  <a:ext cx="1559300" cy="1559300"/>
                </a:xfrm>
                <a:prstGeom prst="ellipse">
                  <a:avLst/>
                </a:prstGeom>
                <a:solidFill>
                  <a:schemeClr val="accent1"/>
                </a:solidFill>
                <a:ln>
                  <a:noFill/>
                </a:ln>
              </p:spPr>
              <p:txBody>
                <a:bodyPr wrap="square" anchor="ctr"/>
                <a:lstStyle/>
                <a:p>
                  <a:pPr algn="ctr"/>
                  <a:endParaRPr lang="zh-CN">
                    <a:latin typeface="微软雅黑"/>
                    <a:ea typeface="微软雅黑"/>
                    <a:sym typeface="微软雅黑"/>
                  </a:endParaRPr>
                </a:p>
              </p:txBody>
            </p:sp>
            <p:sp>
              <p:nvSpPr>
                <p:cNvPr id="14" name="îSlïḋê"/>
                <p:cNvSpPr/>
                <p:nvPr/>
              </p:nvSpPr>
              <p:spPr>
                <a:xfrm>
                  <a:off x="9681845" y="2914256"/>
                  <a:ext cx="1448588" cy="1448588"/>
                </a:xfrm>
                <a:prstGeom prst="ellipse">
                  <a:avLst/>
                </a:prstGeom>
                <a:solidFill>
                  <a:schemeClr val="accent1">
                    <a:alpha val="70000"/>
                  </a:schemeClr>
                </a:solidFill>
                <a:ln>
                  <a:noFill/>
                </a:ln>
              </p:spPr>
              <p:txBody>
                <a:bodyPr anchor="ctr">
                  <a:normAutofit/>
                </a:bodyPr>
                <a:lstStyle/>
                <a:p>
                  <a:pPr algn="ctr"/>
                  <a:r>
                    <a:rPr lang="en-US" sz="2800" b="1" i="1" dirty="0">
                      <a:latin typeface="微软雅黑"/>
                      <a:ea typeface="微软雅黑"/>
                      <a:sym typeface="微软雅黑"/>
                    </a:rPr>
                    <a:t>Hot data</a:t>
                  </a:r>
                  <a:endParaRPr lang="zh-CN" sz="2800" b="1" i="1" dirty="0">
                    <a:latin typeface="微软雅黑"/>
                    <a:ea typeface="微软雅黑"/>
                    <a:sym typeface="微软雅黑"/>
                  </a:endParaRPr>
                </a:p>
              </p:txBody>
            </p:sp>
          </p:grpSp>
          <p:cxnSp>
            <p:nvCxnSpPr>
              <p:cNvPr id="10" name="直接连接符 9"/>
              <p:cNvCxnSpPr>
                <a:stCxn id="13" idx="1"/>
                <a:endCxn id="28" idx="6"/>
              </p:cNvCxnSpPr>
              <p:nvPr/>
            </p:nvCxnSpPr>
            <p:spPr>
              <a:xfrm flipH="1" flipV="1">
                <a:off x="8832259" y="2395152"/>
                <a:ext cx="1100393" cy="692102"/>
              </a:xfrm>
              <a:prstGeom prst="line">
                <a:avLst/>
              </a:prstGeom>
              <a:ln w="3175" cap="rnd">
                <a:solidFill>
                  <a:schemeClr val="bg1">
                    <a:lumMod val="75000"/>
                  </a:schemeClr>
                </a:solidFill>
                <a:prstDash val="solid"/>
                <a:round/>
              </a:ln>
            </p:spPr>
          </p:cxnSp>
          <p:cxnSp>
            <p:nvCxnSpPr>
              <p:cNvPr id="11" name="直接连接符 10"/>
              <p:cNvCxnSpPr>
                <a:stCxn id="13" idx="3"/>
                <a:endCxn id="22" idx="7"/>
              </p:cNvCxnSpPr>
              <p:nvPr/>
            </p:nvCxnSpPr>
            <p:spPr>
              <a:xfrm flipH="1">
                <a:off x="8770731" y="4189846"/>
                <a:ext cx="1161921" cy="483679"/>
              </a:xfrm>
              <a:prstGeom prst="line">
                <a:avLst/>
              </a:prstGeom>
              <a:ln w="3175" cap="rnd">
                <a:solidFill>
                  <a:schemeClr val="bg1">
                    <a:lumMod val="75000"/>
                  </a:schemeClr>
                </a:solidFill>
                <a:prstDash val="solid"/>
                <a:round/>
              </a:ln>
            </p:spPr>
          </p:cxnSp>
          <p:cxnSp>
            <p:nvCxnSpPr>
              <p:cNvPr id="12" name="直接连接符 11"/>
              <p:cNvCxnSpPr>
                <a:stCxn id="34" idx="6"/>
                <a:endCxn id="13" idx="2"/>
              </p:cNvCxnSpPr>
              <p:nvPr/>
            </p:nvCxnSpPr>
            <p:spPr>
              <a:xfrm>
                <a:off x="8857063" y="3638550"/>
                <a:ext cx="847235" cy="0"/>
              </a:xfrm>
              <a:prstGeom prst="line">
                <a:avLst/>
              </a:prstGeom>
              <a:ln w="3175" cap="rnd">
                <a:solidFill>
                  <a:schemeClr val="bg1">
                    <a:lumMod val="75000"/>
                  </a:schemeClr>
                </a:solidFill>
                <a:prstDash val="solid"/>
                <a:round/>
              </a:ln>
            </p:spPr>
          </p:cxnSp>
        </p:grpSp>
      </p:grpSp>
    </p:spTree>
    <p:extLst>
      <p:ext uri="{BB962C8B-B14F-4D97-AF65-F5344CB8AC3E}">
        <p14:creationId xmlns:p14="http://schemas.microsoft.com/office/powerpoint/2010/main" val="1178597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6BB730-48BE-41FF-9FB9-45BCB63DF819}"/>
              </a:ext>
            </a:extLst>
          </p:cNvPr>
          <p:cNvSpPr>
            <a:spLocks noGrp="1"/>
          </p:cNvSpPr>
          <p:nvPr>
            <p:ph type="title"/>
          </p:nvPr>
        </p:nvSpPr>
        <p:spPr>
          <a:xfrm>
            <a:off x="0" y="14490"/>
            <a:ext cx="10515600" cy="872409"/>
          </a:xfrm>
        </p:spPr>
        <p:txBody>
          <a:bodyPr/>
          <a:lstStyle/>
          <a:p>
            <a:r>
              <a:rPr lang="en-US" altLang="zh-CN" dirty="0">
                <a:latin typeface="微软雅黑"/>
                <a:ea typeface="微软雅黑"/>
                <a:sym typeface="微软雅黑"/>
              </a:rPr>
              <a:t>Services and support</a:t>
            </a:r>
            <a:endParaRPr lang="zh-CN" altLang="en-US" dirty="0">
              <a:latin typeface="微软雅黑"/>
              <a:ea typeface="微软雅黑"/>
              <a:sym typeface="微软雅黑"/>
            </a:endParaRPr>
          </a:p>
        </p:txBody>
      </p:sp>
      <p:sp>
        <p:nvSpPr>
          <p:cNvPr id="3" name="内容占位符 2">
            <a:extLst>
              <a:ext uri="{FF2B5EF4-FFF2-40B4-BE49-F238E27FC236}">
                <a16:creationId xmlns:a16="http://schemas.microsoft.com/office/drawing/2014/main" id="{F07B8853-D50C-4893-8C4A-CAD80065D5E0}"/>
              </a:ext>
            </a:extLst>
          </p:cNvPr>
          <p:cNvSpPr>
            <a:spLocks noGrp="1"/>
          </p:cNvSpPr>
          <p:nvPr>
            <p:ph idx="1"/>
          </p:nvPr>
        </p:nvSpPr>
        <p:spPr>
          <a:xfrm>
            <a:off x="230891" y="1110995"/>
            <a:ext cx="6282798" cy="3720649"/>
          </a:xfrm>
        </p:spPr>
        <p:txBody>
          <a:bodyPr/>
          <a:lstStyle/>
          <a:p>
            <a:r>
              <a:rPr lang="en-US" altLang="zh-CN" b="1" dirty="0">
                <a:latin typeface="微软雅黑"/>
                <a:ea typeface="微软雅黑"/>
                <a:sym typeface="微软雅黑"/>
              </a:rPr>
              <a:t>Sales Support</a:t>
            </a:r>
          </a:p>
          <a:p>
            <a:endParaRPr lang="en-US" altLang="zh-CN" b="1" dirty="0">
              <a:latin typeface="微软雅黑"/>
              <a:ea typeface="微软雅黑"/>
              <a:sym typeface="微软雅黑"/>
            </a:endParaRPr>
          </a:p>
          <a:p>
            <a:r>
              <a:rPr lang="en-US" altLang="zh-CN" b="1" dirty="0">
                <a:latin typeface="微软雅黑"/>
                <a:ea typeface="微软雅黑"/>
                <a:sym typeface="微软雅黑"/>
              </a:rPr>
              <a:t>Technical Support   </a:t>
            </a:r>
          </a:p>
          <a:p>
            <a:pPr marL="0" indent="0">
              <a:buNone/>
            </a:pPr>
            <a:endParaRPr lang="en-US" altLang="zh-CN" b="1" dirty="0">
              <a:latin typeface="微软雅黑"/>
              <a:ea typeface="微软雅黑"/>
              <a:sym typeface="微软雅黑"/>
            </a:endParaRPr>
          </a:p>
          <a:p>
            <a:r>
              <a:rPr lang="en-US" altLang="zh-CN" dirty="0">
                <a:latin typeface="微软雅黑"/>
                <a:ea typeface="微软雅黑"/>
                <a:sym typeface="微软雅黑"/>
              </a:rPr>
              <a:t>After-Sales Support Plans </a:t>
            </a:r>
          </a:p>
          <a:p>
            <a:pPr marL="514350" indent="-514350">
              <a:buFont typeface="+mj-ea"/>
              <a:buAutoNum type="circleNumDbPlain"/>
            </a:pPr>
            <a:r>
              <a:rPr lang="en-US" altLang="zh-CN" dirty="0">
                <a:latin typeface="微软雅黑"/>
                <a:ea typeface="微软雅黑"/>
                <a:sym typeface="微软雅黑"/>
              </a:rPr>
              <a:t>Standard</a:t>
            </a:r>
          </a:p>
          <a:p>
            <a:pPr marL="514350" indent="-514350">
              <a:buFont typeface="+mj-ea"/>
              <a:buAutoNum type="circleNumDbPlain"/>
            </a:pPr>
            <a:r>
              <a:rPr lang="en-US" altLang="zh-CN" dirty="0">
                <a:latin typeface="微软雅黑"/>
                <a:ea typeface="微软雅黑"/>
                <a:sym typeface="微软雅黑"/>
              </a:rPr>
              <a:t>Platinum</a:t>
            </a:r>
          </a:p>
        </p:txBody>
      </p:sp>
      <p:pic>
        <p:nvPicPr>
          <p:cNvPr id="5" name="图片 4">
            <a:extLst>
              <a:ext uri="{FF2B5EF4-FFF2-40B4-BE49-F238E27FC236}">
                <a16:creationId xmlns:a16="http://schemas.microsoft.com/office/drawing/2014/main" id="{897FC037-9E30-440E-A162-6A23394B2F7C}"/>
              </a:ext>
            </a:extLst>
          </p:cNvPr>
          <p:cNvPicPr>
            <a:picLocks noChangeAspect="1"/>
          </p:cNvPicPr>
          <p:nvPr/>
        </p:nvPicPr>
        <p:blipFill>
          <a:blip r:embed="rId2"/>
          <a:stretch>
            <a:fillRect/>
          </a:stretch>
        </p:blipFill>
        <p:spPr>
          <a:xfrm>
            <a:off x="4166363" y="3832912"/>
            <a:ext cx="7885841" cy="2954975"/>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2454678730"/>
              </p:ext>
            </p:extLst>
          </p:nvPr>
        </p:nvGraphicFramePr>
        <p:xfrm>
          <a:off x="6675516" y="454022"/>
          <a:ext cx="5376688" cy="1981556"/>
        </p:xfrm>
        <a:graphic>
          <a:graphicData uri="http://schemas.openxmlformats.org/drawingml/2006/table">
            <a:tbl>
              <a:tblPr/>
              <a:tblGrid>
                <a:gridCol w="2688344">
                  <a:extLst>
                    <a:ext uri="{9D8B030D-6E8A-4147-A177-3AD203B41FA5}">
                      <a16:colId xmlns:a16="http://schemas.microsoft.com/office/drawing/2014/main" val="20000"/>
                    </a:ext>
                  </a:extLst>
                </a:gridCol>
                <a:gridCol w="2688344">
                  <a:extLst>
                    <a:ext uri="{9D8B030D-6E8A-4147-A177-3AD203B41FA5}">
                      <a16:colId xmlns:a16="http://schemas.microsoft.com/office/drawing/2014/main" val="20001"/>
                    </a:ext>
                  </a:extLst>
                </a:gridCol>
              </a:tblGrid>
              <a:tr h="834746">
                <a:tc>
                  <a:txBody>
                    <a:bodyPr/>
                    <a:lstStyle/>
                    <a:p>
                      <a:r>
                        <a:rPr lang="en-US" dirty="0">
                          <a:solidFill>
                            <a:srgbClr val="000000"/>
                          </a:solidFill>
                          <a:effectLst/>
                          <a:latin typeface="微软雅黑"/>
                          <a:ea typeface="微软雅黑"/>
                          <a:sym typeface="微软雅黑"/>
                        </a:rPr>
                        <a:t>Hong Kong (China)</a:t>
                      </a:r>
                    </a:p>
                  </a:txBody>
                  <a:tcPr marT="15240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2">
                        <a:lumMod val="50000"/>
                      </a:schemeClr>
                    </a:solidFill>
                  </a:tcPr>
                </a:tc>
                <a:tc>
                  <a:txBody>
                    <a:bodyPr/>
                    <a:lstStyle/>
                    <a:p>
                      <a:r>
                        <a:rPr lang="en-US">
                          <a:solidFill>
                            <a:srgbClr val="000000"/>
                          </a:solidFill>
                          <a:effectLst/>
                          <a:latin typeface="微软雅黑"/>
                          <a:ea typeface="微软雅黑"/>
                          <a:sym typeface="微软雅黑"/>
                        </a:rPr>
                        <a:t>+852 800-964-163 (Toll Free)</a:t>
                      </a:r>
                    </a:p>
                  </a:txBody>
                  <a:tcPr marL="381000" marT="15240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0">
                <a:tc>
                  <a:txBody>
                    <a:bodyPr/>
                    <a:lstStyle/>
                    <a:p>
                      <a:r>
                        <a:rPr lang="en-US" dirty="0">
                          <a:solidFill>
                            <a:srgbClr val="000000"/>
                          </a:solidFill>
                          <a:effectLst/>
                          <a:latin typeface="微软雅黑"/>
                          <a:ea typeface="微软雅黑"/>
                          <a:sym typeface="微软雅黑"/>
                        </a:rPr>
                        <a:t>United States</a:t>
                      </a:r>
                    </a:p>
                  </a:txBody>
                  <a:tcPr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2">
                        <a:lumMod val="50000"/>
                      </a:schemeClr>
                    </a:solidFill>
                  </a:tcPr>
                </a:tc>
                <a:tc>
                  <a:txBody>
                    <a:bodyPr/>
                    <a:lstStyle/>
                    <a:p>
                      <a:r>
                        <a:rPr lang="en-US" dirty="0">
                          <a:solidFill>
                            <a:srgbClr val="000000"/>
                          </a:solidFill>
                          <a:effectLst/>
                          <a:latin typeface="微软雅黑"/>
                          <a:ea typeface="微软雅黑"/>
                          <a:sym typeface="微软雅黑"/>
                        </a:rPr>
                        <a:t>+1 888-652-2736 (Toll Free)</a:t>
                      </a:r>
                    </a:p>
                  </a:txBody>
                  <a:tcPr marL="381000" marT="57150" marB="5715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1"/>
                  </a:ext>
                </a:extLst>
              </a:tr>
              <a:tr h="0">
                <a:tc>
                  <a:txBody>
                    <a:bodyPr/>
                    <a:lstStyle/>
                    <a:p>
                      <a:r>
                        <a:rPr lang="en-US" dirty="0">
                          <a:solidFill>
                            <a:srgbClr val="000000"/>
                          </a:solidFill>
                          <a:effectLst/>
                          <a:latin typeface="微软雅黑"/>
                          <a:ea typeface="微软雅黑"/>
                          <a:sym typeface="微软雅黑"/>
                        </a:rPr>
                        <a:t>Others</a:t>
                      </a:r>
                    </a:p>
                  </a:txBody>
                  <a:tcPr marT="57150" marB="15240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2">
                        <a:lumMod val="50000"/>
                      </a:schemeClr>
                    </a:solidFill>
                  </a:tcPr>
                </a:tc>
                <a:tc>
                  <a:txBody>
                    <a:bodyPr/>
                    <a:lstStyle/>
                    <a:p>
                      <a:r>
                        <a:rPr lang="en-US" altLang="zh-CN" dirty="0">
                          <a:solidFill>
                            <a:srgbClr val="000000"/>
                          </a:solidFill>
                          <a:effectLst/>
                          <a:latin typeface="微软雅黑"/>
                          <a:ea typeface="微软雅黑"/>
                          <a:sym typeface="微软雅黑"/>
                        </a:rPr>
                        <a:t>+86 4009-100-100</a:t>
                      </a:r>
                    </a:p>
                  </a:txBody>
                  <a:tcPr marL="381000" marT="57150" marB="152400" anchor="ctr">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2"/>
                  </a:ext>
                </a:extLst>
              </a:tr>
            </a:tbl>
          </a:graphicData>
        </a:graphic>
      </p:graphicFrame>
      <p:sp>
        <p:nvSpPr>
          <p:cNvPr id="6" name="矩形 5"/>
          <p:cNvSpPr/>
          <p:nvPr/>
        </p:nvSpPr>
        <p:spPr>
          <a:xfrm>
            <a:off x="4365955" y="2205756"/>
            <a:ext cx="1869294" cy="369332"/>
          </a:xfrm>
          <a:prstGeom prst="rect">
            <a:avLst/>
          </a:prstGeom>
        </p:spPr>
        <p:txBody>
          <a:bodyPr wrap="none">
            <a:spAutoFit/>
          </a:bodyPr>
          <a:lstStyle/>
          <a:p>
            <a:r>
              <a:rPr lang="en-US" altLang="zh-CN" dirty="0">
                <a:latin typeface="微软雅黑"/>
                <a:ea typeface="微软雅黑"/>
                <a:sym typeface="微软雅黑"/>
                <a:hlinkClick r:id="rId3">
                  <a:extLst>
                    <a:ext uri="{A12FA001-AC4F-418D-AE19-62706E023703}">
                      <ahyp:hlinkClr xmlns:ahyp="http://schemas.microsoft.com/office/drawing/2018/hyperlinkcolor" val="tx"/>
                    </a:ext>
                  </a:extLst>
                </a:hlinkClick>
              </a:rPr>
              <a:t>submit a ticket</a:t>
            </a:r>
            <a:r>
              <a:rPr lang="en-US" altLang="zh-CN" dirty="0">
                <a:latin typeface="微软雅黑"/>
                <a:ea typeface="微软雅黑"/>
                <a:sym typeface="微软雅黑"/>
              </a:rPr>
              <a:t>.</a:t>
            </a:r>
            <a:endParaRPr lang="zh-CN" altLang="en-US" dirty="0">
              <a:latin typeface="微软雅黑"/>
              <a:ea typeface="微软雅黑"/>
              <a:sym typeface="微软雅黑"/>
            </a:endParaRPr>
          </a:p>
        </p:txBody>
      </p:sp>
    </p:spTree>
    <p:extLst>
      <p:ext uri="{BB962C8B-B14F-4D97-AF65-F5344CB8AC3E}">
        <p14:creationId xmlns:p14="http://schemas.microsoft.com/office/powerpoint/2010/main" val="1012692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p:cNvSpPr/>
          <p:nvPr/>
        </p:nvSpPr>
        <p:spPr>
          <a:xfrm>
            <a:off x="67056" y="119152"/>
            <a:ext cx="2209419" cy="369332"/>
          </a:xfrm>
          <a:prstGeom prst="rect">
            <a:avLst/>
          </a:prstGeom>
        </p:spPr>
        <p:txBody>
          <a:bodyPr wrap="square">
            <a:spAutoFit/>
          </a:bodyPr>
          <a:lstStyle/>
          <a:p>
            <a:r>
              <a:rPr kumimoji="1" lang="en-US" altLang="zh-CN" b="1" dirty="0">
                <a:latin typeface="微软雅黑"/>
                <a:ea typeface="微软雅黑"/>
                <a:cs typeface="+mn-ea"/>
                <a:sym typeface="微软雅黑"/>
              </a:rPr>
              <a:t>Product strategy</a:t>
            </a:r>
          </a:p>
        </p:txBody>
      </p:sp>
      <p:pic>
        <p:nvPicPr>
          <p:cNvPr id="3" name="图片 2">
            <a:extLst>
              <a:ext uri="{FF2B5EF4-FFF2-40B4-BE49-F238E27FC236}">
                <a16:creationId xmlns:a16="http://schemas.microsoft.com/office/drawing/2014/main" id="{FBB027CE-488E-7E46-BBD6-CCB9C97F07F9}"/>
              </a:ext>
            </a:extLst>
          </p:cNvPr>
          <p:cNvPicPr>
            <a:picLocks noChangeAspect="1"/>
          </p:cNvPicPr>
          <p:nvPr/>
        </p:nvPicPr>
        <p:blipFill>
          <a:blip r:embed="rId4"/>
          <a:stretch>
            <a:fillRect/>
          </a:stretch>
        </p:blipFill>
        <p:spPr>
          <a:xfrm>
            <a:off x="10580714" y="392768"/>
            <a:ext cx="1069922" cy="191432"/>
          </a:xfrm>
          <a:prstGeom prst="rect">
            <a:avLst/>
          </a:prstGeom>
        </p:spPr>
      </p:pic>
      <p:grpSp>
        <p:nvGrpSpPr>
          <p:cNvPr id="5" name="24800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570150" y="1288116"/>
            <a:ext cx="9650300" cy="4503084"/>
            <a:chOff x="1870188" y="1442658"/>
            <a:chExt cx="9650300" cy="4503084"/>
          </a:xfrm>
        </p:grpSpPr>
        <p:sp>
          <p:nvSpPr>
            <p:cNvPr id="6" name="îśļíḋê">
              <a:extLst>
                <a:ext uri="{FF2B5EF4-FFF2-40B4-BE49-F238E27FC236}">
                  <a16:creationId xmlns:a16="http://schemas.microsoft.com/office/drawing/2014/main" id="{81822306-C436-4228-B649-785720E63558}"/>
                </a:ext>
              </a:extLst>
            </p:cNvPr>
            <p:cNvSpPr/>
            <p:nvPr/>
          </p:nvSpPr>
          <p:spPr>
            <a:xfrm rot="5400000">
              <a:off x="5600096" y="3066728"/>
              <a:ext cx="991839" cy="1145277"/>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dirty="0">
                <a:latin typeface="微软雅黑"/>
                <a:ea typeface="微软雅黑"/>
                <a:sym typeface="微软雅黑"/>
              </a:endParaRPr>
            </a:p>
          </p:txBody>
        </p:sp>
        <p:sp>
          <p:nvSpPr>
            <p:cNvPr id="7" name="iṣ1íďê">
              <a:extLst>
                <a:ext uri="{FF2B5EF4-FFF2-40B4-BE49-F238E27FC236}">
                  <a16:creationId xmlns:a16="http://schemas.microsoft.com/office/drawing/2014/main" id="{D6666D7D-79C7-44EC-AA24-9E3C847F7460}"/>
                </a:ext>
              </a:extLst>
            </p:cNvPr>
            <p:cNvSpPr/>
            <p:nvPr/>
          </p:nvSpPr>
          <p:spPr>
            <a:xfrm>
              <a:off x="4732752" y="1642205"/>
              <a:ext cx="1327091" cy="1692432"/>
            </a:xfrm>
            <a:custGeom>
              <a:avLst/>
              <a:gdLst/>
              <a:ahLst/>
              <a:cxnLst/>
              <a:rect l="l" t="t" r="r" b="b"/>
              <a:pathLst>
                <a:path w="20804" h="21600" extrusionOk="0">
                  <a:moveTo>
                    <a:pt x="8152" y="0"/>
                  </a:moveTo>
                  <a:cubicBezTo>
                    <a:pt x="6066" y="0"/>
                    <a:pt x="3980" y="649"/>
                    <a:pt x="2388" y="1945"/>
                  </a:cubicBezTo>
                  <a:cubicBezTo>
                    <a:pt x="-796" y="4537"/>
                    <a:pt x="-796" y="8739"/>
                    <a:pt x="2388" y="11330"/>
                  </a:cubicBezTo>
                  <a:cubicBezTo>
                    <a:pt x="4899" y="13375"/>
                    <a:pt x="8636" y="13800"/>
                    <a:pt x="11667" y="12620"/>
                  </a:cubicBezTo>
                  <a:lnTo>
                    <a:pt x="15523" y="17995"/>
                  </a:lnTo>
                  <a:lnTo>
                    <a:pt x="13233" y="21223"/>
                  </a:lnTo>
                  <a:lnTo>
                    <a:pt x="14028" y="21600"/>
                  </a:lnTo>
                  <a:lnTo>
                    <a:pt x="16320" y="18368"/>
                  </a:lnTo>
                  <a:lnTo>
                    <a:pt x="20804" y="18368"/>
                  </a:lnTo>
                  <a:lnTo>
                    <a:pt x="20804" y="17614"/>
                  </a:lnTo>
                  <a:lnTo>
                    <a:pt x="16343" y="17614"/>
                  </a:lnTo>
                  <a:lnTo>
                    <a:pt x="12494" y="12249"/>
                  </a:lnTo>
                  <a:cubicBezTo>
                    <a:pt x="12998" y="11990"/>
                    <a:pt x="13477" y="11688"/>
                    <a:pt x="13916" y="11330"/>
                  </a:cubicBezTo>
                  <a:cubicBezTo>
                    <a:pt x="17100" y="8739"/>
                    <a:pt x="17100" y="4537"/>
                    <a:pt x="13916" y="1945"/>
                  </a:cubicBezTo>
                  <a:cubicBezTo>
                    <a:pt x="12324" y="649"/>
                    <a:pt x="10238" y="0"/>
                    <a:pt x="8152" y="0"/>
                  </a:cubicBezTo>
                  <a:close/>
                  <a:moveTo>
                    <a:pt x="8152" y="754"/>
                  </a:moveTo>
                  <a:cubicBezTo>
                    <a:pt x="10001" y="754"/>
                    <a:pt x="11852" y="1329"/>
                    <a:pt x="13263" y="2478"/>
                  </a:cubicBezTo>
                  <a:cubicBezTo>
                    <a:pt x="16086" y="4776"/>
                    <a:pt x="16086" y="8501"/>
                    <a:pt x="13263" y="10799"/>
                  </a:cubicBezTo>
                  <a:cubicBezTo>
                    <a:pt x="10441" y="13097"/>
                    <a:pt x="5865" y="13097"/>
                    <a:pt x="3043" y="10799"/>
                  </a:cubicBezTo>
                  <a:cubicBezTo>
                    <a:pt x="221" y="8501"/>
                    <a:pt x="221" y="4776"/>
                    <a:pt x="3043" y="2478"/>
                  </a:cubicBezTo>
                  <a:cubicBezTo>
                    <a:pt x="4454" y="1329"/>
                    <a:pt x="6303" y="754"/>
                    <a:pt x="8152" y="754"/>
                  </a:cubicBezTo>
                  <a:close/>
                </a:path>
              </a:pathLst>
            </a:custGeom>
            <a:solidFill>
              <a:schemeClr val="accent1"/>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8" name="iṡliḍè">
              <a:extLst>
                <a:ext uri="{FF2B5EF4-FFF2-40B4-BE49-F238E27FC236}">
                  <a16:creationId xmlns:a16="http://schemas.microsoft.com/office/drawing/2014/main" id="{48F032C4-CABF-4BD9-94DC-DF66E723CBA0}"/>
                </a:ext>
              </a:extLst>
            </p:cNvPr>
            <p:cNvSpPr/>
            <p:nvPr/>
          </p:nvSpPr>
          <p:spPr>
            <a:xfrm>
              <a:off x="6120051" y="1642205"/>
              <a:ext cx="1353886" cy="1689688"/>
            </a:xfrm>
            <a:custGeom>
              <a:avLst/>
              <a:gdLst/>
              <a:ahLst/>
              <a:cxnLst/>
              <a:rect l="l" t="t" r="r" b="b"/>
              <a:pathLst>
                <a:path w="20819" h="21600" extrusionOk="0">
                  <a:moveTo>
                    <a:pt x="12823" y="0"/>
                  </a:moveTo>
                  <a:cubicBezTo>
                    <a:pt x="10776" y="0"/>
                    <a:pt x="8730" y="650"/>
                    <a:pt x="7168" y="1948"/>
                  </a:cubicBezTo>
                  <a:cubicBezTo>
                    <a:pt x="4045" y="4544"/>
                    <a:pt x="4045" y="8753"/>
                    <a:pt x="7168" y="11349"/>
                  </a:cubicBezTo>
                  <a:cubicBezTo>
                    <a:pt x="7550" y="11666"/>
                    <a:pt x="7960" y="11943"/>
                    <a:pt x="8392" y="12182"/>
                  </a:cubicBezTo>
                  <a:lnTo>
                    <a:pt x="4535" y="17642"/>
                  </a:lnTo>
                  <a:lnTo>
                    <a:pt x="0" y="17642"/>
                  </a:lnTo>
                  <a:lnTo>
                    <a:pt x="0" y="18398"/>
                  </a:lnTo>
                  <a:lnTo>
                    <a:pt x="4585" y="18398"/>
                  </a:lnTo>
                  <a:lnTo>
                    <a:pt x="6809" y="21600"/>
                  </a:lnTo>
                  <a:lnTo>
                    <a:pt x="7593" y="21229"/>
                  </a:lnTo>
                  <a:lnTo>
                    <a:pt x="5354" y="18001"/>
                  </a:lnTo>
                  <a:lnTo>
                    <a:pt x="9194" y="12570"/>
                  </a:lnTo>
                  <a:cubicBezTo>
                    <a:pt x="12197" y="13843"/>
                    <a:pt x="15964" y="13438"/>
                    <a:pt x="18477" y="11349"/>
                  </a:cubicBezTo>
                  <a:cubicBezTo>
                    <a:pt x="21600" y="8753"/>
                    <a:pt x="21600" y="4544"/>
                    <a:pt x="18477" y="1948"/>
                  </a:cubicBezTo>
                  <a:cubicBezTo>
                    <a:pt x="16916" y="650"/>
                    <a:pt x="14869" y="0"/>
                    <a:pt x="12823" y="0"/>
                  </a:cubicBezTo>
                  <a:close/>
                  <a:moveTo>
                    <a:pt x="12823" y="755"/>
                  </a:moveTo>
                  <a:cubicBezTo>
                    <a:pt x="14637" y="755"/>
                    <a:pt x="16452" y="1332"/>
                    <a:pt x="17837" y="2482"/>
                  </a:cubicBezTo>
                  <a:cubicBezTo>
                    <a:pt x="20605" y="4784"/>
                    <a:pt x="20605" y="8515"/>
                    <a:pt x="17837" y="10817"/>
                  </a:cubicBezTo>
                  <a:cubicBezTo>
                    <a:pt x="15068" y="13118"/>
                    <a:pt x="10580" y="13118"/>
                    <a:pt x="7811" y="10817"/>
                  </a:cubicBezTo>
                  <a:cubicBezTo>
                    <a:pt x="5043" y="8515"/>
                    <a:pt x="5043" y="4784"/>
                    <a:pt x="7811" y="2482"/>
                  </a:cubicBezTo>
                  <a:cubicBezTo>
                    <a:pt x="9195" y="1332"/>
                    <a:pt x="11009" y="755"/>
                    <a:pt x="12823" y="755"/>
                  </a:cubicBezTo>
                  <a:close/>
                </a:path>
              </a:pathLst>
            </a:custGeom>
            <a:solidFill>
              <a:schemeClr val="accent6"/>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9" name="íş1iḑé">
              <a:extLst>
                <a:ext uri="{FF2B5EF4-FFF2-40B4-BE49-F238E27FC236}">
                  <a16:creationId xmlns:a16="http://schemas.microsoft.com/office/drawing/2014/main" id="{66E780A4-BE2E-42C3-8534-9429C98F7263}"/>
                </a:ext>
              </a:extLst>
            </p:cNvPr>
            <p:cNvSpPr/>
            <p:nvPr/>
          </p:nvSpPr>
          <p:spPr>
            <a:xfrm>
              <a:off x="6591381" y="3120600"/>
              <a:ext cx="1729659" cy="1040096"/>
            </a:xfrm>
            <a:custGeom>
              <a:avLst/>
              <a:gdLst/>
              <a:ahLst/>
              <a:cxnLst/>
              <a:rect l="l" t="t" r="r" b="b"/>
              <a:pathLst>
                <a:path w="20984" h="20595" extrusionOk="0">
                  <a:moveTo>
                    <a:pt x="14675" y="0"/>
                  </a:moveTo>
                  <a:cubicBezTo>
                    <a:pt x="13061" y="0"/>
                    <a:pt x="11446" y="1007"/>
                    <a:pt x="10214" y="3017"/>
                  </a:cubicBezTo>
                  <a:cubicBezTo>
                    <a:pt x="9083" y="4863"/>
                    <a:pt x="8478" y="7236"/>
                    <a:pt x="8385" y="9652"/>
                  </a:cubicBezTo>
                  <a:lnTo>
                    <a:pt x="2411" y="9652"/>
                  </a:lnTo>
                  <a:lnTo>
                    <a:pt x="636" y="4641"/>
                  </a:lnTo>
                  <a:lnTo>
                    <a:pt x="18" y="5216"/>
                  </a:lnTo>
                  <a:lnTo>
                    <a:pt x="1807" y="10272"/>
                  </a:lnTo>
                  <a:lnTo>
                    <a:pt x="0" y="15380"/>
                  </a:lnTo>
                  <a:lnTo>
                    <a:pt x="607" y="15958"/>
                  </a:lnTo>
                  <a:lnTo>
                    <a:pt x="2416" y="10844"/>
                  </a:lnTo>
                  <a:lnTo>
                    <a:pt x="8381" y="10844"/>
                  </a:lnTo>
                  <a:cubicBezTo>
                    <a:pt x="8461" y="13294"/>
                    <a:pt x="9068" y="15707"/>
                    <a:pt x="10214" y="17579"/>
                  </a:cubicBezTo>
                  <a:cubicBezTo>
                    <a:pt x="12678" y="21600"/>
                    <a:pt x="16672" y="21600"/>
                    <a:pt x="19136" y="17579"/>
                  </a:cubicBezTo>
                  <a:cubicBezTo>
                    <a:pt x="21600" y="13557"/>
                    <a:pt x="21600" y="7038"/>
                    <a:pt x="19136" y="3017"/>
                  </a:cubicBezTo>
                  <a:cubicBezTo>
                    <a:pt x="17904" y="1007"/>
                    <a:pt x="16290" y="0"/>
                    <a:pt x="14675" y="0"/>
                  </a:cubicBezTo>
                  <a:close/>
                  <a:moveTo>
                    <a:pt x="14675" y="1170"/>
                  </a:moveTo>
                  <a:cubicBezTo>
                    <a:pt x="16107" y="1170"/>
                    <a:pt x="17539" y="2063"/>
                    <a:pt x="18631" y="3845"/>
                  </a:cubicBezTo>
                  <a:cubicBezTo>
                    <a:pt x="20815" y="7410"/>
                    <a:pt x="20815" y="13189"/>
                    <a:pt x="18631" y="16754"/>
                  </a:cubicBezTo>
                  <a:cubicBezTo>
                    <a:pt x="16447" y="20319"/>
                    <a:pt x="12906" y="20319"/>
                    <a:pt x="10722" y="16754"/>
                  </a:cubicBezTo>
                  <a:cubicBezTo>
                    <a:pt x="8537" y="13189"/>
                    <a:pt x="8537" y="7410"/>
                    <a:pt x="10722" y="3845"/>
                  </a:cubicBezTo>
                  <a:cubicBezTo>
                    <a:pt x="11814" y="2063"/>
                    <a:pt x="13244" y="1170"/>
                    <a:pt x="14675" y="1170"/>
                  </a:cubicBezTo>
                  <a:close/>
                </a:path>
              </a:pathLst>
            </a:custGeom>
            <a:solidFill>
              <a:schemeClr val="accent5"/>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0" name="îṣļiḓè">
              <a:extLst>
                <a:ext uri="{FF2B5EF4-FFF2-40B4-BE49-F238E27FC236}">
                  <a16:creationId xmlns:a16="http://schemas.microsoft.com/office/drawing/2014/main" id="{00904C0A-7867-4EDA-A06A-D74BA85BF89A}"/>
                </a:ext>
              </a:extLst>
            </p:cNvPr>
            <p:cNvSpPr/>
            <p:nvPr/>
          </p:nvSpPr>
          <p:spPr>
            <a:xfrm>
              <a:off x="3870960" y="3120600"/>
              <a:ext cx="1726592" cy="1040096"/>
            </a:xfrm>
            <a:custGeom>
              <a:avLst/>
              <a:gdLst/>
              <a:ahLst/>
              <a:cxnLst/>
              <a:rect l="l" t="t" r="r" b="b"/>
              <a:pathLst>
                <a:path w="20983" h="20595" extrusionOk="0">
                  <a:moveTo>
                    <a:pt x="6320" y="0"/>
                  </a:moveTo>
                  <a:cubicBezTo>
                    <a:pt x="4702" y="0"/>
                    <a:pt x="3085" y="1007"/>
                    <a:pt x="1851" y="3017"/>
                  </a:cubicBezTo>
                  <a:cubicBezTo>
                    <a:pt x="-617" y="7038"/>
                    <a:pt x="-617" y="13557"/>
                    <a:pt x="1851" y="17579"/>
                  </a:cubicBezTo>
                  <a:cubicBezTo>
                    <a:pt x="4319" y="21600"/>
                    <a:pt x="8320" y="21600"/>
                    <a:pt x="10788" y="17579"/>
                  </a:cubicBezTo>
                  <a:cubicBezTo>
                    <a:pt x="11937" y="15707"/>
                    <a:pt x="12545" y="13294"/>
                    <a:pt x="12624" y="10844"/>
                  </a:cubicBezTo>
                  <a:lnTo>
                    <a:pt x="18600" y="10844"/>
                  </a:lnTo>
                  <a:lnTo>
                    <a:pt x="20322" y="15703"/>
                  </a:lnTo>
                  <a:lnTo>
                    <a:pt x="20932" y="15134"/>
                  </a:lnTo>
                  <a:lnTo>
                    <a:pt x="19210" y="10272"/>
                  </a:lnTo>
                  <a:lnTo>
                    <a:pt x="20983" y="5270"/>
                  </a:lnTo>
                  <a:lnTo>
                    <a:pt x="20367" y="4686"/>
                  </a:lnTo>
                  <a:lnTo>
                    <a:pt x="18605" y="9652"/>
                  </a:lnTo>
                  <a:lnTo>
                    <a:pt x="12621" y="9652"/>
                  </a:lnTo>
                  <a:cubicBezTo>
                    <a:pt x="12528" y="7236"/>
                    <a:pt x="11922" y="4863"/>
                    <a:pt x="10788" y="3017"/>
                  </a:cubicBezTo>
                  <a:cubicBezTo>
                    <a:pt x="9554" y="1007"/>
                    <a:pt x="7937" y="0"/>
                    <a:pt x="6320" y="0"/>
                  </a:cubicBezTo>
                  <a:close/>
                  <a:moveTo>
                    <a:pt x="6320" y="1170"/>
                  </a:moveTo>
                  <a:cubicBezTo>
                    <a:pt x="7753" y="1170"/>
                    <a:pt x="9188" y="2063"/>
                    <a:pt x="10282" y="3845"/>
                  </a:cubicBezTo>
                  <a:cubicBezTo>
                    <a:pt x="12470" y="7410"/>
                    <a:pt x="12470" y="13189"/>
                    <a:pt x="10282" y="16754"/>
                  </a:cubicBezTo>
                  <a:cubicBezTo>
                    <a:pt x="8094" y="20319"/>
                    <a:pt x="4547" y="20319"/>
                    <a:pt x="2359" y="16754"/>
                  </a:cubicBezTo>
                  <a:cubicBezTo>
                    <a:pt x="171" y="13189"/>
                    <a:pt x="171" y="7410"/>
                    <a:pt x="2359" y="3845"/>
                  </a:cubicBezTo>
                  <a:cubicBezTo>
                    <a:pt x="3453" y="2063"/>
                    <a:pt x="4886" y="1170"/>
                    <a:pt x="6320" y="1170"/>
                  </a:cubicBezTo>
                  <a:close/>
                </a:path>
              </a:pathLst>
            </a:custGeom>
            <a:solidFill>
              <a:schemeClr val="accent2"/>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1" name="íśļïḑê">
              <a:extLst>
                <a:ext uri="{FF2B5EF4-FFF2-40B4-BE49-F238E27FC236}">
                  <a16:creationId xmlns:a16="http://schemas.microsoft.com/office/drawing/2014/main" id="{5D7CD060-2F74-4C13-BA19-A25AA3BBE501}"/>
                </a:ext>
              </a:extLst>
            </p:cNvPr>
            <p:cNvSpPr/>
            <p:nvPr/>
          </p:nvSpPr>
          <p:spPr>
            <a:xfrm>
              <a:off x="4730654" y="3936874"/>
              <a:ext cx="1329190" cy="1698021"/>
            </a:xfrm>
            <a:custGeom>
              <a:avLst/>
              <a:gdLst/>
              <a:ahLst/>
              <a:cxnLst/>
              <a:rect l="l" t="t" r="r" b="b"/>
              <a:pathLst>
                <a:path w="20805" h="20973" extrusionOk="0">
                  <a:moveTo>
                    <a:pt x="13973" y="0"/>
                  </a:moveTo>
                  <a:lnTo>
                    <a:pt x="13187" y="355"/>
                  </a:lnTo>
                  <a:lnTo>
                    <a:pt x="15423" y="3409"/>
                  </a:lnTo>
                  <a:lnTo>
                    <a:pt x="11639" y="8756"/>
                  </a:lnTo>
                  <a:cubicBezTo>
                    <a:pt x="10534" y="8341"/>
                    <a:pt x="9338" y="8126"/>
                    <a:pt x="8139" y="8126"/>
                  </a:cubicBezTo>
                  <a:cubicBezTo>
                    <a:pt x="6056" y="8126"/>
                    <a:pt x="3973" y="8754"/>
                    <a:pt x="2384" y="10008"/>
                  </a:cubicBezTo>
                  <a:cubicBezTo>
                    <a:pt x="-795" y="12517"/>
                    <a:pt x="-795" y="16583"/>
                    <a:pt x="2384" y="19092"/>
                  </a:cubicBezTo>
                  <a:cubicBezTo>
                    <a:pt x="5563" y="21600"/>
                    <a:pt x="10716" y="21600"/>
                    <a:pt x="13895" y="19092"/>
                  </a:cubicBezTo>
                  <a:cubicBezTo>
                    <a:pt x="17074" y="16583"/>
                    <a:pt x="17074" y="12517"/>
                    <a:pt x="13895" y="10008"/>
                  </a:cubicBezTo>
                  <a:cubicBezTo>
                    <a:pt x="13454" y="9661"/>
                    <a:pt x="12971" y="9367"/>
                    <a:pt x="12465" y="9115"/>
                  </a:cubicBezTo>
                  <a:lnTo>
                    <a:pt x="16133" y="3928"/>
                  </a:lnTo>
                  <a:lnTo>
                    <a:pt x="20805" y="3928"/>
                  </a:lnTo>
                  <a:lnTo>
                    <a:pt x="20805" y="3218"/>
                  </a:lnTo>
                  <a:lnTo>
                    <a:pt x="16328" y="3218"/>
                  </a:lnTo>
                  <a:lnTo>
                    <a:pt x="13973" y="0"/>
                  </a:lnTo>
                  <a:close/>
                  <a:moveTo>
                    <a:pt x="8139" y="8856"/>
                  </a:moveTo>
                  <a:cubicBezTo>
                    <a:pt x="9986" y="8856"/>
                    <a:pt x="11834" y="9413"/>
                    <a:pt x="13243" y="10525"/>
                  </a:cubicBezTo>
                  <a:cubicBezTo>
                    <a:pt x="16061" y="12748"/>
                    <a:pt x="16061" y="16354"/>
                    <a:pt x="13243" y="18577"/>
                  </a:cubicBezTo>
                  <a:cubicBezTo>
                    <a:pt x="10425" y="20801"/>
                    <a:pt x="5856" y="20801"/>
                    <a:pt x="3038" y="18577"/>
                  </a:cubicBezTo>
                  <a:cubicBezTo>
                    <a:pt x="220" y="16354"/>
                    <a:pt x="220" y="12748"/>
                    <a:pt x="3038" y="10525"/>
                  </a:cubicBezTo>
                  <a:cubicBezTo>
                    <a:pt x="4447" y="9413"/>
                    <a:pt x="6293" y="8856"/>
                    <a:pt x="8139" y="8856"/>
                  </a:cubicBezTo>
                  <a:close/>
                </a:path>
              </a:pathLst>
            </a:custGeom>
            <a:solidFill>
              <a:schemeClr val="accent3"/>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2" name="îŝľîḑè">
              <a:extLst>
                <a:ext uri="{FF2B5EF4-FFF2-40B4-BE49-F238E27FC236}">
                  <a16:creationId xmlns:a16="http://schemas.microsoft.com/office/drawing/2014/main" id="{F00933FA-FB84-4BDE-9D1E-F318D84DF888}"/>
                </a:ext>
              </a:extLst>
            </p:cNvPr>
            <p:cNvSpPr/>
            <p:nvPr/>
          </p:nvSpPr>
          <p:spPr>
            <a:xfrm>
              <a:off x="6120051" y="3949464"/>
              <a:ext cx="1351626" cy="1685431"/>
            </a:xfrm>
            <a:custGeom>
              <a:avLst/>
              <a:gdLst/>
              <a:ahLst/>
              <a:cxnLst/>
              <a:rect l="l" t="t" r="r" b="b"/>
              <a:pathLst>
                <a:path w="20818" h="20968" extrusionOk="0">
                  <a:moveTo>
                    <a:pt x="6797" y="0"/>
                  </a:moveTo>
                  <a:lnTo>
                    <a:pt x="4592" y="3085"/>
                  </a:lnTo>
                  <a:lnTo>
                    <a:pt x="0" y="3085"/>
                  </a:lnTo>
                  <a:lnTo>
                    <a:pt x="0" y="3799"/>
                  </a:lnTo>
                  <a:lnTo>
                    <a:pt x="4542" y="3799"/>
                  </a:lnTo>
                  <a:lnTo>
                    <a:pt x="8319" y="9145"/>
                  </a:lnTo>
                  <a:cubicBezTo>
                    <a:pt x="7906" y="9371"/>
                    <a:pt x="7511" y="9629"/>
                    <a:pt x="7145" y="9924"/>
                  </a:cubicBezTo>
                  <a:cubicBezTo>
                    <a:pt x="4017" y="12451"/>
                    <a:pt x="4017" y="16547"/>
                    <a:pt x="7145" y="19073"/>
                  </a:cubicBezTo>
                  <a:cubicBezTo>
                    <a:pt x="10273" y="21600"/>
                    <a:pt x="15344" y="21600"/>
                    <a:pt x="18472" y="19073"/>
                  </a:cubicBezTo>
                  <a:cubicBezTo>
                    <a:pt x="21600" y="16547"/>
                    <a:pt x="21600" y="12451"/>
                    <a:pt x="18472" y="9924"/>
                  </a:cubicBezTo>
                  <a:cubicBezTo>
                    <a:pt x="16908" y="8661"/>
                    <a:pt x="14858" y="8029"/>
                    <a:pt x="12809" y="8029"/>
                  </a:cubicBezTo>
                  <a:cubicBezTo>
                    <a:pt x="11538" y="8029"/>
                    <a:pt x="10269" y="8272"/>
                    <a:pt x="9114" y="8758"/>
                  </a:cubicBezTo>
                  <a:lnTo>
                    <a:pt x="5360" y="3450"/>
                  </a:lnTo>
                  <a:lnTo>
                    <a:pt x="7568" y="363"/>
                  </a:lnTo>
                  <a:lnTo>
                    <a:pt x="6797" y="0"/>
                  </a:lnTo>
                  <a:close/>
                  <a:moveTo>
                    <a:pt x="12809" y="8764"/>
                  </a:moveTo>
                  <a:cubicBezTo>
                    <a:pt x="14626" y="8764"/>
                    <a:pt x="16444" y="9325"/>
                    <a:pt x="17831" y="10444"/>
                  </a:cubicBezTo>
                  <a:cubicBezTo>
                    <a:pt x="20603" y="12684"/>
                    <a:pt x="20603" y="16316"/>
                    <a:pt x="17831" y="18555"/>
                  </a:cubicBezTo>
                  <a:cubicBezTo>
                    <a:pt x="15058" y="20795"/>
                    <a:pt x="10562" y="20795"/>
                    <a:pt x="7789" y="18555"/>
                  </a:cubicBezTo>
                  <a:cubicBezTo>
                    <a:pt x="5016" y="16316"/>
                    <a:pt x="5016" y="12684"/>
                    <a:pt x="7789" y="10444"/>
                  </a:cubicBezTo>
                  <a:cubicBezTo>
                    <a:pt x="9175" y="9325"/>
                    <a:pt x="10991" y="8764"/>
                    <a:pt x="12809" y="8764"/>
                  </a:cubicBezTo>
                  <a:close/>
                </a:path>
              </a:pathLst>
            </a:custGeom>
            <a:solidFill>
              <a:schemeClr val="accent4"/>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3" name="îŝliḑe">
              <a:extLst>
                <a:ext uri="{FF2B5EF4-FFF2-40B4-BE49-F238E27FC236}">
                  <a16:creationId xmlns:a16="http://schemas.microsoft.com/office/drawing/2014/main" id="{2E24A782-38B7-4E23-A335-9AA1E426E86A}"/>
                </a:ext>
              </a:extLst>
            </p:cNvPr>
            <p:cNvSpPr/>
            <p:nvPr/>
          </p:nvSpPr>
          <p:spPr>
            <a:xfrm>
              <a:off x="4855400" y="1763233"/>
              <a:ext cx="796226" cy="796226"/>
            </a:xfrm>
            <a:prstGeom prst="ellipse">
              <a:avLst/>
            </a:pr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4" name="îṣḷiḑé">
              <a:extLst>
                <a:ext uri="{FF2B5EF4-FFF2-40B4-BE49-F238E27FC236}">
                  <a16:creationId xmlns:a16="http://schemas.microsoft.com/office/drawing/2014/main" id="{2CF683F0-6BDA-41C1-9189-6987A3767104}"/>
                </a:ext>
              </a:extLst>
            </p:cNvPr>
            <p:cNvSpPr/>
            <p:nvPr/>
          </p:nvSpPr>
          <p:spPr>
            <a:xfrm>
              <a:off x="6553739" y="1763233"/>
              <a:ext cx="796226" cy="796226"/>
            </a:xfrm>
            <a:prstGeom prst="ellipse">
              <a:avLst/>
            </a:pr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5" name="îṣḷïḓé">
              <a:extLst>
                <a:ext uri="{FF2B5EF4-FFF2-40B4-BE49-F238E27FC236}">
                  <a16:creationId xmlns:a16="http://schemas.microsoft.com/office/drawing/2014/main" id="{5A4A4646-D690-4E0C-8A32-3BB4637EFC20}"/>
                </a:ext>
              </a:extLst>
            </p:cNvPr>
            <p:cNvSpPr/>
            <p:nvPr/>
          </p:nvSpPr>
          <p:spPr>
            <a:xfrm>
              <a:off x="4854932" y="4713633"/>
              <a:ext cx="796226" cy="796226"/>
            </a:xfrm>
            <a:prstGeom prst="ellipse">
              <a:avLst/>
            </a:pr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6" name="iṧḻîdé">
              <a:extLst>
                <a:ext uri="{FF2B5EF4-FFF2-40B4-BE49-F238E27FC236}">
                  <a16:creationId xmlns:a16="http://schemas.microsoft.com/office/drawing/2014/main" id="{20E35B38-2C92-433D-BDB6-977F6447142E}"/>
                </a:ext>
              </a:extLst>
            </p:cNvPr>
            <p:cNvSpPr/>
            <p:nvPr/>
          </p:nvSpPr>
          <p:spPr>
            <a:xfrm>
              <a:off x="6553271" y="4713633"/>
              <a:ext cx="796226" cy="796226"/>
            </a:xfrm>
            <a:prstGeom prst="ellipse">
              <a:avLst/>
            </a:pr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7" name="íṡḷîḑé">
              <a:extLst>
                <a:ext uri="{FF2B5EF4-FFF2-40B4-BE49-F238E27FC236}">
                  <a16:creationId xmlns:a16="http://schemas.microsoft.com/office/drawing/2014/main" id="{DB4A9EEC-A672-4DDC-A805-0445FEE3C13A}"/>
                </a:ext>
              </a:extLst>
            </p:cNvPr>
            <p:cNvSpPr/>
            <p:nvPr/>
          </p:nvSpPr>
          <p:spPr>
            <a:xfrm>
              <a:off x="7401409" y="3241254"/>
              <a:ext cx="796227" cy="796226"/>
            </a:xfrm>
            <a:prstGeom prst="ellipse">
              <a:avLst/>
            </a:pr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8" name="išľîḍê">
              <a:extLst>
                <a:ext uri="{FF2B5EF4-FFF2-40B4-BE49-F238E27FC236}">
                  <a16:creationId xmlns:a16="http://schemas.microsoft.com/office/drawing/2014/main" id="{69FF5C72-F905-4666-872E-6C51165F4778}"/>
                </a:ext>
              </a:extLst>
            </p:cNvPr>
            <p:cNvSpPr/>
            <p:nvPr/>
          </p:nvSpPr>
          <p:spPr>
            <a:xfrm>
              <a:off x="3994399" y="3241254"/>
              <a:ext cx="796226" cy="796226"/>
            </a:xfrm>
            <a:prstGeom prst="ellipse">
              <a:avLst/>
            </a:prstGeom>
            <a:solidFill>
              <a:schemeClr val="bg1">
                <a:lumMod val="95000"/>
              </a:schemeClr>
            </a:solidFill>
            <a:ln>
              <a:noFill/>
            </a:ln>
          </p:spPr>
          <p:txBody>
            <a:bodyPr spcFirstLastPara="1" wrap="square" lIns="91440" tIns="45720" rIns="91440" bIns="45720" anchor="ctr" anchorCtr="0">
              <a:normAutofit/>
            </a:bodyPr>
            <a:lstStyle/>
            <a:p>
              <a:pPr marL="0" marR="0" lvl="0" indent="0" rtl="0">
                <a:lnSpc>
                  <a:spcPct val="100000"/>
                </a:lnSpc>
                <a:spcBef>
                  <a:spcPts val="0"/>
                </a:spcBef>
                <a:spcAft>
                  <a:spcPts val="0"/>
                </a:spcAft>
                <a:buClr>
                  <a:srgbClr val="252D30"/>
                </a:buClr>
                <a:buSzPts val="800"/>
                <a:buFont typeface="Arial"/>
                <a:buNone/>
              </a:pPr>
              <a:endParaRPr sz="800" b="0" i="0" u="none" strike="noStrike" cap="none">
                <a:latin typeface="微软雅黑"/>
                <a:ea typeface="微软雅黑"/>
                <a:sym typeface="微软雅黑"/>
              </a:endParaRPr>
            </a:p>
          </p:txBody>
        </p:sp>
        <p:sp>
          <p:nvSpPr>
            <p:cNvPr id="19" name="íṣ1íḑe">
              <a:extLst>
                <a:ext uri="{FF2B5EF4-FFF2-40B4-BE49-F238E27FC236}">
                  <a16:creationId xmlns:a16="http://schemas.microsoft.com/office/drawing/2014/main" id="{CBFDE862-B4A0-4DAB-A664-0A4894FF0BBE}"/>
                </a:ext>
              </a:extLst>
            </p:cNvPr>
            <p:cNvSpPr txBox="1"/>
            <p:nvPr/>
          </p:nvSpPr>
          <p:spPr bwMode="auto">
            <a:xfrm>
              <a:off x="5343374" y="3321845"/>
              <a:ext cx="1505281" cy="66821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n-US" altLang="zh-CN" sz="1600" dirty="0">
                  <a:latin typeface="微软雅黑"/>
                  <a:ea typeface="微软雅黑"/>
                  <a:sym typeface="微软雅黑"/>
                </a:rPr>
                <a:t>TencentDB</a:t>
              </a:r>
            </a:p>
          </p:txBody>
        </p:sp>
        <p:sp>
          <p:nvSpPr>
            <p:cNvPr id="20" name="ïsḷïḋê">
              <a:extLst>
                <a:ext uri="{FF2B5EF4-FFF2-40B4-BE49-F238E27FC236}">
                  <a16:creationId xmlns:a16="http://schemas.microsoft.com/office/drawing/2014/main" id="{21847ADE-7F3C-4545-8B05-0FB434D9C0C6}"/>
                </a:ext>
              </a:extLst>
            </p:cNvPr>
            <p:cNvSpPr/>
            <p:nvPr/>
          </p:nvSpPr>
          <p:spPr bwMode="auto">
            <a:xfrm>
              <a:off x="5002339" y="1941007"/>
              <a:ext cx="502348" cy="440678"/>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accent1"/>
            </a:solidFill>
            <a:ln>
              <a:noFill/>
            </a:ln>
          </p:spPr>
          <p:txBody>
            <a:bodyPr/>
            <a:lstStyle/>
            <a:p>
              <a:endParaRPr lang="zh-CN" altLang="en-US">
                <a:latin typeface="微软雅黑"/>
                <a:ea typeface="微软雅黑"/>
                <a:sym typeface="微软雅黑"/>
              </a:endParaRPr>
            </a:p>
          </p:txBody>
        </p:sp>
        <p:sp>
          <p:nvSpPr>
            <p:cNvPr id="21" name="iṣ1ïḍê">
              <a:extLst>
                <a:ext uri="{FF2B5EF4-FFF2-40B4-BE49-F238E27FC236}">
                  <a16:creationId xmlns:a16="http://schemas.microsoft.com/office/drawing/2014/main" id="{9790C126-2D20-4FF8-A7B0-A5AE86B8AB11}"/>
                </a:ext>
              </a:extLst>
            </p:cNvPr>
            <p:cNvSpPr/>
            <p:nvPr/>
          </p:nvSpPr>
          <p:spPr bwMode="auto">
            <a:xfrm>
              <a:off x="6700678" y="1941007"/>
              <a:ext cx="502348" cy="440678"/>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accent6"/>
            </a:solidFill>
            <a:ln>
              <a:noFill/>
            </a:ln>
          </p:spPr>
          <p:txBody>
            <a:bodyPr/>
            <a:lstStyle/>
            <a:p>
              <a:endParaRPr lang="zh-CN" altLang="en-US">
                <a:latin typeface="微软雅黑"/>
                <a:ea typeface="微软雅黑"/>
                <a:sym typeface="微软雅黑"/>
              </a:endParaRPr>
            </a:p>
          </p:txBody>
        </p:sp>
        <p:sp>
          <p:nvSpPr>
            <p:cNvPr id="22" name="ísļîḓè">
              <a:extLst>
                <a:ext uri="{FF2B5EF4-FFF2-40B4-BE49-F238E27FC236}">
                  <a16:creationId xmlns:a16="http://schemas.microsoft.com/office/drawing/2014/main" id="{F8C3EF2D-3EB7-40AB-B649-C68FCDAF0331}"/>
                </a:ext>
              </a:extLst>
            </p:cNvPr>
            <p:cNvSpPr/>
            <p:nvPr/>
          </p:nvSpPr>
          <p:spPr bwMode="auto">
            <a:xfrm>
              <a:off x="4141338" y="3405609"/>
              <a:ext cx="502348" cy="440678"/>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accent2"/>
            </a:solidFill>
            <a:ln>
              <a:noFill/>
            </a:ln>
          </p:spPr>
          <p:txBody>
            <a:bodyPr/>
            <a:lstStyle/>
            <a:p>
              <a:endParaRPr lang="zh-CN" altLang="en-US">
                <a:latin typeface="微软雅黑"/>
                <a:ea typeface="微软雅黑"/>
                <a:sym typeface="微软雅黑"/>
              </a:endParaRPr>
            </a:p>
          </p:txBody>
        </p:sp>
        <p:sp>
          <p:nvSpPr>
            <p:cNvPr id="23" name="íS1ïdé">
              <a:extLst>
                <a:ext uri="{FF2B5EF4-FFF2-40B4-BE49-F238E27FC236}">
                  <a16:creationId xmlns:a16="http://schemas.microsoft.com/office/drawing/2014/main" id="{9CA74E27-5990-472F-BC6E-1ACD107BA714}"/>
                </a:ext>
              </a:extLst>
            </p:cNvPr>
            <p:cNvSpPr/>
            <p:nvPr/>
          </p:nvSpPr>
          <p:spPr bwMode="auto">
            <a:xfrm>
              <a:off x="7548348" y="3405609"/>
              <a:ext cx="502348" cy="440678"/>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accent5"/>
            </a:solidFill>
            <a:ln>
              <a:noFill/>
            </a:ln>
          </p:spPr>
          <p:txBody>
            <a:bodyPr/>
            <a:lstStyle/>
            <a:p>
              <a:endParaRPr lang="zh-CN" altLang="en-US">
                <a:latin typeface="微软雅黑"/>
                <a:ea typeface="微软雅黑"/>
                <a:sym typeface="微软雅黑"/>
              </a:endParaRPr>
            </a:p>
          </p:txBody>
        </p:sp>
        <p:sp>
          <p:nvSpPr>
            <p:cNvPr id="24" name="íṧlïḑe">
              <a:extLst>
                <a:ext uri="{FF2B5EF4-FFF2-40B4-BE49-F238E27FC236}">
                  <a16:creationId xmlns:a16="http://schemas.microsoft.com/office/drawing/2014/main" id="{C09C8220-794A-419B-B574-456EA4173A04}"/>
                </a:ext>
              </a:extLst>
            </p:cNvPr>
            <p:cNvSpPr/>
            <p:nvPr/>
          </p:nvSpPr>
          <p:spPr bwMode="auto">
            <a:xfrm>
              <a:off x="5001871" y="4891407"/>
              <a:ext cx="502348" cy="440678"/>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accent3"/>
            </a:solidFill>
            <a:ln>
              <a:noFill/>
            </a:ln>
          </p:spPr>
          <p:txBody>
            <a:bodyPr/>
            <a:lstStyle/>
            <a:p>
              <a:endParaRPr lang="zh-CN" altLang="en-US">
                <a:latin typeface="微软雅黑"/>
                <a:ea typeface="微软雅黑"/>
                <a:sym typeface="微软雅黑"/>
              </a:endParaRPr>
            </a:p>
          </p:txBody>
        </p:sp>
        <p:sp>
          <p:nvSpPr>
            <p:cNvPr id="25" name="îŝlïḓê">
              <a:extLst>
                <a:ext uri="{FF2B5EF4-FFF2-40B4-BE49-F238E27FC236}">
                  <a16:creationId xmlns:a16="http://schemas.microsoft.com/office/drawing/2014/main" id="{BBF7C934-1F94-4B5A-8EE9-6D3FA3E4661B}"/>
                </a:ext>
              </a:extLst>
            </p:cNvPr>
            <p:cNvSpPr/>
            <p:nvPr/>
          </p:nvSpPr>
          <p:spPr bwMode="auto">
            <a:xfrm>
              <a:off x="6700210" y="4891407"/>
              <a:ext cx="502348" cy="440678"/>
            </a:xfrm>
            <a:custGeom>
              <a:avLst/>
              <a:gdLst>
                <a:gd name="connsiteX0" fmla="*/ 352921 w 607646"/>
                <a:gd name="connsiteY0" fmla="*/ 457945 h 533051"/>
                <a:gd name="connsiteX1" fmla="*/ 342979 w 607646"/>
                <a:gd name="connsiteY1" fmla="*/ 462170 h 533051"/>
                <a:gd name="connsiteX2" fmla="*/ 338854 w 607646"/>
                <a:gd name="connsiteY2" fmla="*/ 472100 h 533051"/>
                <a:gd name="connsiteX3" fmla="*/ 342979 w 607646"/>
                <a:gd name="connsiteY3" fmla="*/ 482029 h 533051"/>
                <a:gd name="connsiteX4" fmla="*/ 352921 w 607646"/>
                <a:gd name="connsiteY4" fmla="*/ 486149 h 533051"/>
                <a:gd name="connsiteX5" fmla="*/ 362863 w 607646"/>
                <a:gd name="connsiteY5" fmla="*/ 482029 h 533051"/>
                <a:gd name="connsiteX6" fmla="*/ 366987 w 607646"/>
                <a:gd name="connsiteY6" fmla="*/ 472100 h 533051"/>
                <a:gd name="connsiteX7" fmla="*/ 362863 w 607646"/>
                <a:gd name="connsiteY7" fmla="*/ 462170 h 533051"/>
                <a:gd name="connsiteX8" fmla="*/ 352921 w 607646"/>
                <a:gd name="connsiteY8" fmla="*/ 457945 h 533051"/>
                <a:gd name="connsiteX9" fmla="*/ 438485 w 607646"/>
                <a:gd name="connsiteY9" fmla="*/ 375972 h 533051"/>
                <a:gd name="connsiteX10" fmla="*/ 431081 w 607646"/>
                <a:gd name="connsiteY10" fmla="*/ 379141 h 533051"/>
                <a:gd name="connsiteX11" fmla="*/ 372699 w 607646"/>
                <a:gd name="connsiteY11" fmla="*/ 437346 h 533051"/>
                <a:gd name="connsiteX12" fmla="*/ 369632 w 607646"/>
                <a:gd name="connsiteY12" fmla="*/ 444846 h 533051"/>
                <a:gd name="connsiteX13" fmla="*/ 372699 w 607646"/>
                <a:gd name="connsiteY13" fmla="*/ 452346 h 533051"/>
                <a:gd name="connsiteX14" fmla="*/ 380208 w 607646"/>
                <a:gd name="connsiteY14" fmla="*/ 455409 h 533051"/>
                <a:gd name="connsiteX15" fmla="*/ 387612 w 607646"/>
                <a:gd name="connsiteY15" fmla="*/ 452346 h 533051"/>
                <a:gd name="connsiteX16" fmla="*/ 445994 w 607646"/>
                <a:gd name="connsiteY16" fmla="*/ 394035 h 533051"/>
                <a:gd name="connsiteX17" fmla="*/ 449062 w 607646"/>
                <a:gd name="connsiteY17" fmla="*/ 386535 h 533051"/>
                <a:gd name="connsiteX18" fmla="*/ 445994 w 607646"/>
                <a:gd name="connsiteY18" fmla="*/ 379141 h 533051"/>
                <a:gd name="connsiteX19" fmla="*/ 438485 w 607646"/>
                <a:gd name="connsiteY19" fmla="*/ 375972 h 533051"/>
                <a:gd name="connsiteX20" fmla="*/ 534943 w 607646"/>
                <a:gd name="connsiteY20" fmla="*/ 217624 h 533051"/>
                <a:gd name="connsiteX21" fmla="*/ 553981 w 607646"/>
                <a:gd name="connsiteY21" fmla="*/ 225547 h 533051"/>
                <a:gd name="connsiteX22" fmla="*/ 554404 w 607646"/>
                <a:gd name="connsiteY22" fmla="*/ 225969 h 533051"/>
                <a:gd name="connsiteX23" fmla="*/ 556520 w 607646"/>
                <a:gd name="connsiteY23" fmla="*/ 230934 h 533051"/>
                <a:gd name="connsiteX24" fmla="*/ 554510 w 607646"/>
                <a:gd name="connsiteY24" fmla="*/ 235899 h 533051"/>
                <a:gd name="connsiteX25" fmla="*/ 524050 w 607646"/>
                <a:gd name="connsiteY25" fmla="*/ 266322 h 533051"/>
                <a:gd name="connsiteX26" fmla="*/ 516752 w 607646"/>
                <a:gd name="connsiteY26" fmla="*/ 283752 h 533051"/>
                <a:gd name="connsiteX27" fmla="*/ 524050 w 607646"/>
                <a:gd name="connsiteY27" fmla="*/ 301182 h 533051"/>
                <a:gd name="connsiteX28" fmla="*/ 541501 w 607646"/>
                <a:gd name="connsiteY28" fmla="*/ 308365 h 533051"/>
                <a:gd name="connsiteX29" fmla="*/ 558952 w 607646"/>
                <a:gd name="connsiteY29" fmla="*/ 301182 h 533051"/>
                <a:gd name="connsiteX30" fmla="*/ 589413 w 607646"/>
                <a:gd name="connsiteY30" fmla="*/ 270759 h 533051"/>
                <a:gd name="connsiteX31" fmla="*/ 594384 w 607646"/>
                <a:gd name="connsiteY31" fmla="*/ 268752 h 533051"/>
                <a:gd name="connsiteX32" fmla="*/ 599355 w 607646"/>
                <a:gd name="connsiteY32" fmla="*/ 270759 h 533051"/>
                <a:gd name="connsiteX33" fmla="*/ 599778 w 607646"/>
                <a:gd name="connsiteY33" fmla="*/ 271181 h 533051"/>
                <a:gd name="connsiteX34" fmla="*/ 606758 w 607646"/>
                <a:gd name="connsiteY34" fmla="*/ 297168 h 533051"/>
                <a:gd name="connsiteX35" fmla="*/ 590047 w 607646"/>
                <a:gd name="connsiteY35" fmla="*/ 359704 h 533051"/>
                <a:gd name="connsiteX36" fmla="*/ 571010 w 607646"/>
                <a:gd name="connsiteY36" fmla="*/ 378612 h 533051"/>
                <a:gd name="connsiteX37" fmla="*/ 570798 w 607646"/>
                <a:gd name="connsiteY37" fmla="*/ 378718 h 533051"/>
                <a:gd name="connsiteX38" fmla="*/ 501627 w 607646"/>
                <a:gd name="connsiteY38" fmla="*/ 395303 h 533051"/>
                <a:gd name="connsiteX39" fmla="*/ 377987 w 607646"/>
                <a:gd name="connsiteY39" fmla="*/ 518790 h 533051"/>
                <a:gd name="connsiteX40" fmla="*/ 343507 w 607646"/>
                <a:gd name="connsiteY40" fmla="*/ 533051 h 533051"/>
                <a:gd name="connsiteX41" fmla="*/ 309028 w 607646"/>
                <a:gd name="connsiteY41" fmla="*/ 518790 h 533051"/>
                <a:gd name="connsiteX42" fmla="*/ 306066 w 607646"/>
                <a:gd name="connsiteY42" fmla="*/ 515833 h 533051"/>
                <a:gd name="connsiteX43" fmla="*/ 291788 w 607646"/>
                <a:gd name="connsiteY43" fmla="*/ 481501 h 533051"/>
                <a:gd name="connsiteX44" fmla="*/ 306066 w 607646"/>
                <a:gd name="connsiteY44" fmla="*/ 447064 h 533051"/>
                <a:gd name="connsiteX45" fmla="*/ 429707 w 607646"/>
                <a:gd name="connsiteY45" fmla="*/ 323576 h 533051"/>
                <a:gd name="connsiteX46" fmla="*/ 446418 w 607646"/>
                <a:gd name="connsiteY46" fmla="*/ 254491 h 533051"/>
                <a:gd name="connsiteX47" fmla="*/ 446418 w 607646"/>
                <a:gd name="connsiteY47" fmla="*/ 254280 h 533051"/>
                <a:gd name="connsiteX48" fmla="*/ 465455 w 607646"/>
                <a:gd name="connsiteY48" fmla="*/ 235265 h 533051"/>
                <a:gd name="connsiteX49" fmla="*/ 527963 w 607646"/>
                <a:gd name="connsiteY49" fmla="*/ 218575 h 533051"/>
                <a:gd name="connsiteX50" fmla="*/ 534943 w 607646"/>
                <a:gd name="connsiteY50" fmla="*/ 217624 h 533051"/>
                <a:gd name="connsiteX51" fmla="*/ 253873 w 607646"/>
                <a:gd name="connsiteY51" fmla="*/ 140927 h 533051"/>
                <a:gd name="connsiteX52" fmla="*/ 141005 w 607646"/>
                <a:gd name="connsiteY52" fmla="*/ 253542 h 533051"/>
                <a:gd name="connsiteX53" fmla="*/ 253873 w 607646"/>
                <a:gd name="connsiteY53" fmla="*/ 366262 h 533051"/>
                <a:gd name="connsiteX54" fmla="*/ 366741 w 607646"/>
                <a:gd name="connsiteY54" fmla="*/ 253542 h 533051"/>
                <a:gd name="connsiteX55" fmla="*/ 253873 w 607646"/>
                <a:gd name="connsiteY55" fmla="*/ 140927 h 533051"/>
                <a:gd name="connsiteX56" fmla="*/ 232929 w 607646"/>
                <a:gd name="connsiteY56" fmla="*/ 0 h 533051"/>
                <a:gd name="connsiteX57" fmla="*/ 274818 w 607646"/>
                <a:gd name="connsiteY57" fmla="*/ 0 h 533051"/>
                <a:gd name="connsiteX58" fmla="*/ 316918 w 607646"/>
                <a:gd name="connsiteY58" fmla="*/ 42045 h 533051"/>
                <a:gd name="connsiteX59" fmla="*/ 316918 w 607646"/>
                <a:gd name="connsiteY59" fmla="*/ 55885 h 533051"/>
                <a:gd name="connsiteX60" fmla="*/ 349287 w 607646"/>
                <a:gd name="connsiteY60" fmla="*/ 69301 h 533051"/>
                <a:gd name="connsiteX61" fmla="*/ 359125 w 607646"/>
                <a:gd name="connsiteY61" fmla="*/ 59476 h 533051"/>
                <a:gd name="connsiteX62" fmla="*/ 388849 w 607646"/>
                <a:gd name="connsiteY62" fmla="*/ 47222 h 533051"/>
                <a:gd name="connsiteX63" fmla="*/ 418574 w 607646"/>
                <a:gd name="connsiteY63" fmla="*/ 59476 h 533051"/>
                <a:gd name="connsiteX64" fmla="*/ 448192 w 607646"/>
                <a:gd name="connsiteY64" fmla="*/ 89162 h 533051"/>
                <a:gd name="connsiteX65" fmla="*/ 448192 w 607646"/>
                <a:gd name="connsiteY65" fmla="*/ 148533 h 533051"/>
                <a:gd name="connsiteX66" fmla="*/ 438460 w 607646"/>
                <a:gd name="connsiteY66" fmla="*/ 158252 h 533051"/>
                <a:gd name="connsiteX67" fmla="*/ 451789 w 607646"/>
                <a:gd name="connsiteY67" fmla="*/ 190684 h 533051"/>
                <a:gd name="connsiteX68" fmla="*/ 465752 w 607646"/>
                <a:gd name="connsiteY68" fmla="*/ 190684 h 533051"/>
                <a:gd name="connsiteX69" fmla="*/ 497909 w 607646"/>
                <a:gd name="connsiteY69" fmla="*/ 205685 h 533051"/>
                <a:gd name="connsiteX70" fmla="*/ 450837 w 607646"/>
                <a:gd name="connsiteY70" fmla="*/ 218257 h 533051"/>
                <a:gd name="connsiteX71" fmla="*/ 419420 w 607646"/>
                <a:gd name="connsiteY71" fmla="*/ 249739 h 533051"/>
                <a:gd name="connsiteX72" fmla="*/ 419208 w 607646"/>
                <a:gd name="connsiteY72" fmla="*/ 250372 h 533051"/>
                <a:gd name="connsiteX73" fmla="*/ 403764 w 607646"/>
                <a:gd name="connsiteY73" fmla="*/ 314603 h 533051"/>
                <a:gd name="connsiteX74" fmla="*/ 283598 w 607646"/>
                <a:gd name="connsiteY74" fmla="*/ 434613 h 533051"/>
                <a:gd name="connsiteX75" fmla="*/ 264134 w 607646"/>
                <a:gd name="connsiteY75" fmla="*/ 481518 h 533051"/>
                <a:gd name="connsiteX76" fmla="*/ 269317 w 607646"/>
                <a:gd name="connsiteY76" fmla="*/ 507083 h 533051"/>
                <a:gd name="connsiteX77" fmla="*/ 232929 w 607646"/>
                <a:gd name="connsiteY77" fmla="*/ 507083 h 533051"/>
                <a:gd name="connsiteX78" fmla="*/ 190828 w 607646"/>
                <a:gd name="connsiteY78" fmla="*/ 465143 h 533051"/>
                <a:gd name="connsiteX79" fmla="*/ 190828 w 607646"/>
                <a:gd name="connsiteY79" fmla="*/ 451304 h 533051"/>
                <a:gd name="connsiteX80" fmla="*/ 158459 w 607646"/>
                <a:gd name="connsiteY80" fmla="*/ 437888 h 533051"/>
                <a:gd name="connsiteX81" fmla="*/ 148622 w 607646"/>
                <a:gd name="connsiteY81" fmla="*/ 447712 h 533051"/>
                <a:gd name="connsiteX82" fmla="*/ 118897 w 607646"/>
                <a:gd name="connsiteY82" fmla="*/ 459967 h 533051"/>
                <a:gd name="connsiteX83" fmla="*/ 89173 w 607646"/>
                <a:gd name="connsiteY83" fmla="*/ 447712 h 533051"/>
                <a:gd name="connsiteX84" fmla="*/ 59554 w 607646"/>
                <a:gd name="connsiteY84" fmla="*/ 418027 h 533051"/>
                <a:gd name="connsiteX85" fmla="*/ 59554 w 607646"/>
                <a:gd name="connsiteY85" fmla="*/ 358656 h 533051"/>
                <a:gd name="connsiteX86" fmla="*/ 69286 w 607646"/>
                <a:gd name="connsiteY86" fmla="*/ 348831 h 533051"/>
                <a:gd name="connsiteX87" fmla="*/ 55958 w 607646"/>
                <a:gd name="connsiteY87" fmla="*/ 316505 h 533051"/>
                <a:gd name="connsiteX88" fmla="*/ 41995 w 607646"/>
                <a:gd name="connsiteY88" fmla="*/ 316505 h 533051"/>
                <a:gd name="connsiteX89" fmla="*/ 0 w 607646"/>
                <a:gd name="connsiteY89" fmla="*/ 274565 h 533051"/>
                <a:gd name="connsiteX90" fmla="*/ 0 w 607646"/>
                <a:gd name="connsiteY90" fmla="*/ 232625 h 533051"/>
                <a:gd name="connsiteX91" fmla="*/ 41995 w 607646"/>
                <a:gd name="connsiteY91" fmla="*/ 190684 h 533051"/>
                <a:gd name="connsiteX92" fmla="*/ 55958 w 607646"/>
                <a:gd name="connsiteY92" fmla="*/ 190684 h 533051"/>
                <a:gd name="connsiteX93" fmla="*/ 69286 w 607646"/>
                <a:gd name="connsiteY93" fmla="*/ 158252 h 533051"/>
                <a:gd name="connsiteX94" fmla="*/ 59554 w 607646"/>
                <a:gd name="connsiteY94" fmla="*/ 148533 h 533051"/>
                <a:gd name="connsiteX95" fmla="*/ 59554 w 607646"/>
                <a:gd name="connsiteY95" fmla="*/ 89162 h 533051"/>
                <a:gd name="connsiteX96" fmla="*/ 89173 w 607646"/>
                <a:gd name="connsiteY96" fmla="*/ 59476 h 533051"/>
                <a:gd name="connsiteX97" fmla="*/ 118897 w 607646"/>
                <a:gd name="connsiteY97" fmla="*/ 47222 h 533051"/>
                <a:gd name="connsiteX98" fmla="*/ 148622 w 607646"/>
                <a:gd name="connsiteY98" fmla="*/ 59476 h 533051"/>
                <a:gd name="connsiteX99" fmla="*/ 158459 w 607646"/>
                <a:gd name="connsiteY99" fmla="*/ 69301 h 533051"/>
                <a:gd name="connsiteX100" fmla="*/ 190828 w 607646"/>
                <a:gd name="connsiteY100" fmla="*/ 55885 h 533051"/>
                <a:gd name="connsiteX101" fmla="*/ 190828 w 607646"/>
                <a:gd name="connsiteY101" fmla="*/ 42045 h 533051"/>
                <a:gd name="connsiteX102" fmla="*/ 232929 w 607646"/>
                <a:gd name="connsiteY102" fmla="*/ 0 h 5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7646" h="533051">
                  <a:moveTo>
                    <a:pt x="352921" y="457945"/>
                  </a:moveTo>
                  <a:cubicBezTo>
                    <a:pt x="349113" y="457945"/>
                    <a:pt x="345623" y="459423"/>
                    <a:pt x="342979" y="462170"/>
                  </a:cubicBezTo>
                  <a:cubicBezTo>
                    <a:pt x="340229" y="464811"/>
                    <a:pt x="338854" y="468297"/>
                    <a:pt x="338854" y="472100"/>
                  </a:cubicBezTo>
                  <a:cubicBezTo>
                    <a:pt x="338854" y="475797"/>
                    <a:pt x="340229" y="479389"/>
                    <a:pt x="342979" y="482029"/>
                  </a:cubicBezTo>
                  <a:cubicBezTo>
                    <a:pt x="345623" y="484670"/>
                    <a:pt x="349113" y="486149"/>
                    <a:pt x="352921" y="486149"/>
                  </a:cubicBezTo>
                  <a:cubicBezTo>
                    <a:pt x="356622" y="486149"/>
                    <a:pt x="360218" y="484670"/>
                    <a:pt x="362863" y="482029"/>
                  </a:cubicBezTo>
                  <a:cubicBezTo>
                    <a:pt x="365507" y="479389"/>
                    <a:pt x="366987" y="475797"/>
                    <a:pt x="366987" y="472100"/>
                  </a:cubicBezTo>
                  <a:cubicBezTo>
                    <a:pt x="366987" y="468297"/>
                    <a:pt x="365507" y="464811"/>
                    <a:pt x="362863" y="462170"/>
                  </a:cubicBezTo>
                  <a:cubicBezTo>
                    <a:pt x="360218" y="459423"/>
                    <a:pt x="356622" y="457945"/>
                    <a:pt x="352921" y="457945"/>
                  </a:cubicBezTo>
                  <a:close/>
                  <a:moveTo>
                    <a:pt x="438485" y="375972"/>
                  </a:moveTo>
                  <a:cubicBezTo>
                    <a:pt x="435735" y="375972"/>
                    <a:pt x="432985" y="377134"/>
                    <a:pt x="431081" y="379141"/>
                  </a:cubicBezTo>
                  <a:lnTo>
                    <a:pt x="372699" y="437346"/>
                  </a:lnTo>
                  <a:cubicBezTo>
                    <a:pt x="370689" y="439353"/>
                    <a:pt x="369632" y="441994"/>
                    <a:pt x="369632" y="444846"/>
                  </a:cubicBezTo>
                  <a:cubicBezTo>
                    <a:pt x="369632" y="447698"/>
                    <a:pt x="370689" y="450339"/>
                    <a:pt x="372699" y="452346"/>
                  </a:cubicBezTo>
                  <a:cubicBezTo>
                    <a:pt x="374708" y="454353"/>
                    <a:pt x="377352" y="455409"/>
                    <a:pt x="380208" y="455409"/>
                  </a:cubicBezTo>
                  <a:cubicBezTo>
                    <a:pt x="382958" y="455409"/>
                    <a:pt x="385602" y="454353"/>
                    <a:pt x="387612" y="452346"/>
                  </a:cubicBezTo>
                  <a:lnTo>
                    <a:pt x="445994" y="394035"/>
                  </a:lnTo>
                  <a:cubicBezTo>
                    <a:pt x="448004" y="392028"/>
                    <a:pt x="449062" y="389387"/>
                    <a:pt x="449062" y="386535"/>
                  </a:cubicBezTo>
                  <a:cubicBezTo>
                    <a:pt x="449062" y="383789"/>
                    <a:pt x="448004" y="381148"/>
                    <a:pt x="445994" y="379141"/>
                  </a:cubicBezTo>
                  <a:cubicBezTo>
                    <a:pt x="443985" y="377134"/>
                    <a:pt x="441341" y="375972"/>
                    <a:pt x="438485" y="375972"/>
                  </a:cubicBezTo>
                  <a:close/>
                  <a:moveTo>
                    <a:pt x="534943" y="217624"/>
                  </a:moveTo>
                  <a:cubicBezTo>
                    <a:pt x="542136" y="217624"/>
                    <a:pt x="548905" y="220371"/>
                    <a:pt x="553981" y="225547"/>
                  </a:cubicBezTo>
                  <a:lnTo>
                    <a:pt x="554404" y="225969"/>
                  </a:lnTo>
                  <a:cubicBezTo>
                    <a:pt x="555779" y="227237"/>
                    <a:pt x="556520" y="229033"/>
                    <a:pt x="556520" y="230934"/>
                  </a:cubicBezTo>
                  <a:cubicBezTo>
                    <a:pt x="556520" y="232836"/>
                    <a:pt x="555779" y="234632"/>
                    <a:pt x="554510" y="235899"/>
                  </a:cubicBezTo>
                  <a:lnTo>
                    <a:pt x="524050" y="266322"/>
                  </a:lnTo>
                  <a:cubicBezTo>
                    <a:pt x="519396" y="270970"/>
                    <a:pt x="516752" y="277203"/>
                    <a:pt x="516752" y="283752"/>
                  </a:cubicBezTo>
                  <a:cubicBezTo>
                    <a:pt x="516752" y="290301"/>
                    <a:pt x="519396" y="296534"/>
                    <a:pt x="524050" y="301182"/>
                  </a:cubicBezTo>
                  <a:cubicBezTo>
                    <a:pt x="528703" y="305830"/>
                    <a:pt x="534838" y="308365"/>
                    <a:pt x="541501" y="308365"/>
                  </a:cubicBezTo>
                  <a:cubicBezTo>
                    <a:pt x="548058" y="308365"/>
                    <a:pt x="554299" y="305830"/>
                    <a:pt x="558952" y="301182"/>
                  </a:cubicBezTo>
                  <a:lnTo>
                    <a:pt x="589413" y="270759"/>
                  </a:lnTo>
                  <a:cubicBezTo>
                    <a:pt x="590682" y="269491"/>
                    <a:pt x="592480" y="268752"/>
                    <a:pt x="594384" y="268752"/>
                  </a:cubicBezTo>
                  <a:cubicBezTo>
                    <a:pt x="596288" y="268752"/>
                    <a:pt x="597980" y="269491"/>
                    <a:pt x="599355" y="270759"/>
                  </a:cubicBezTo>
                  <a:lnTo>
                    <a:pt x="599778" y="271181"/>
                  </a:lnTo>
                  <a:cubicBezTo>
                    <a:pt x="606547" y="277942"/>
                    <a:pt x="609191" y="287977"/>
                    <a:pt x="606758" y="297168"/>
                  </a:cubicBezTo>
                  <a:lnTo>
                    <a:pt x="590047" y="359704"/>
                  </a:lnTo>
                  <a:cubicBezTo>
                    <a:pt x="587509" y="368894"/>
                    <a:pt x="580211" y="376183"/>
                    <a:pt x="571010" y="378612"/>
                  </a:cubicBezTo>
                  <a:cubicBezTo>
                    <a:pt x="570904" y="378718"/>
                    <a:pt x="570904" y="378718"/>
                    <a:pt x="570798" y="378718"/>
                  </a:cubicBezTo>
                  <a:lnTo>
                    <a:pt x="501627" y="395303"/>
                  </a:lnTo>
                  <a:lnTo>
                    <a:pt x="377987" y="518790"/>
                  </a:lnTo>
                  <a:cubicBezTo>
                    <a:pt x="368785" y="527981"/>
                    <a:pt x="356517" y="533051"/>
                    <a:pt x="343507" y="533051"/>
                  </a:cubicBezTo>
                  <a:cubicBezTo>
                    <a:pt x="330498" y="533051"/>
                    <a:pt x="318229" y="527981"/>
                    <a:pt x="309028" y="518790"/>
                  </a:cubicBezTo>
                  <a:lnTo>
                    <a:pt x="306066" y="515833"/>
                  </a:lnTo>
                  <a:cubicBezTo>
                    <a:pt x="296865" y="506642"/>
                    <a:pt x="291788" y="494494"/>
                    <a:pt x="291788" y="481501"/>
                  </a:cubicBezTo>
                  <a:cubicBezTo>
                    <a:pt x="291788" y="468402"/>
                    <a:pt x="296865" y="456254"/>
                    <a:pt x="306066" y="447064"/>
                  </a:cubicBezTo>
                  <a:lnTo>
                    <a:pt x="429707" y="323576"/>
                  </a:lnTo>
                  <a:lnTo>
                    <a:pt x="446418" y="254491"/>
                  </a:lnTo>
                  <a:cubicBezTo>
                    <a:pt x="446418" y="254385"/>
                    <a:pt x="446418" y="254385"/>
                    <a:pt x="446418" y="254280"/>
                  </a:cubicBezTo>
                  <a:cubicBezTo>
                    <a:pt x="448956" y="245089"/>
                    <a:pt x="456254" y="237801"/>
                    <a:pt x="465455" y="235265"/>
                  </a:cubicBezTo>
                  <a:lnTo>
                    <a:pt x="527963" y="218575"/>
                  </a:lnTo>
                  <a:cubicBezTo>
                    <a:pt x="530290" y="217941"/>
                    <a:pt x="532617" y="217624"/>
                    <a:pt x="534943" y="217624"/>
                  </a:cubicBezTo>
                  <a:close/>
                  <a:moveTo>
                    <a:pt x="253873" y="140927"/>
                  </a:moveTo>
                  <a:cubicBezTo>
                    <a:pt x="191674" y="140927"/>
                    <a:pt x="141005" y="191424"/>
                    <a:pt x="141005" y="253542"/>
                  </a:cubicBezTo>
                  <a:cubicBezTo>
                    <a:pt x="141005" y="315765"/>
                    <a:pt x="191674" y="366262"/>
                    <a:pt x="253873" y="366262"/>
                  </a:cubicBezTo>
                  <a:cubicBezTo>
                    <a:pt x="316072" y="366262"/>
                    <a:pt x="366741" y="315765"/>
                    <a:pt x="366741" y="253542"/>
                  </a:cubicBezTo>
                  <a:cubicBezTo>
                    <a:pt x="366741" y="191424"/>
                    <a:pt x="316072" y="140927"/>
                    <a:pt x="253873" y="140927"/>
                  </a:cubicBezTo>
                  <a:close/>
                  <a:moveTo>
                    <a:pt x="232929" y="0"/>
                  </a:moveTo>
                  <a:lnTo>
                    <a:pt x="274818" y="0"/>
                  </a:lnTo>
                  <a:cubicBezTo>
                    <a:pt x="298090" y="0"/>
                    <a:pt x="316918" y="18910"/>
                    <a:pt x="316918" y="42045"/>
                  </a:cubicBezTo>
                  <a:lnTo>
                    <a:pt x="316918" y="55885"/>
                  </a:lnTo>
                  <a:cubicBezTo>
                    <a:pt x="328025" y="59371"/>
                    <a:pt x="338921" y="63913"/>
                    <a:pt x="349287" y="69301"/>
                  </a:cubicBezTo>
                  <a:lnTo>
                    <a:pt x="359125" y="59476"/>
                  </a:lnTo>
                  <a:cubicBezTo>
                    <a:pt x="367058" y="51553"/>
                    <a:pt x="377637" y="47222"/>
                    <a:pt x="388849" y="47222"/>
                  </a:cubicBezTo>
                  <a:cubicBezTo>
                    <a:pt x="400062" y="47222"/>
                    <a:pt x="410640" y="51553"/>
                    <a:pt x="418574" y="59476"/>
                  </a:cubicBezTo>
                  <a:lnTo>
                    <a:pt x="448192" y="89162"/>
                  </a:lnTo>
                  <a:cubicBezTo>
                    <a:pt x="464588" y="105536"/>
                    <a:pt x="464588" y="132158"/>
                    <a:pt x="448192" y="148533"/>
                  </a:cubicBezTo>
                  <a:lnTo>
                    <a:pt x="438460" y="158252"/>
                  </a:lnTo>
                  <a:cubicBezTo>
                    <a:pt x="443749" y="168710"/>
                    <a:pt x="448298" y="179486"/>
                    <a:pt x="451789" y="190684"/>
                  </a:cubicBezTo>
                  <a:lnTo>
                    <a:pt x="465752" y="190684"/>
                  </a:lnTo>
                  <a:cubicBezTo>
                    <a:pt x="478657" y="190684"/>
                    <a:pt x="490187" y="196494"/>
                    <a:pt x="497909" y="205685"/>
                  </a:cubicBezTo>
                  <a:lnTo>
                    <a:pt x="450837" y="218257"/>
                  </a:lnTo>
                  <a:cubicBezTo>
                    <a:pt x="435604" y="222377"/>
                    <a:pt x="423440" y="234420"/>
                    <a:pt x="419420" y="249739"/>
                  </a:cubicBezTo>
                  <a:cubicBezTo>
                    <a:pt x="419314" y="249950"/>
                    <a:pt x="419314" y="250161"/>
                    <a:pt x="419208" y="250372"/>
                  </a:cubicBezTo>
                  <a:lnTo>
                    <a:pt x="403764" y="314603"/>
                  </a:lnTo>
                  <a:lnTo>
                    <a:pt x="283598" y="434613"/>
                  </a:lnTo>
                  <a:cubicBezTo>
                    <a:pt x="271010" y="447078"/>
                    <a:pt x="264134" y="463770"/>
                    <a:pt x="264134" y="481518"/>
                  </a:cubicBezTo>
                  <a:cubicBezTo>
                    <a:pt x="264134" y="490392"/>
                    <a:pt x="265932" y="499160"/>
                    <a:pt x="269317" y="507083"/>
                  </a:cubicBezTo>
                  <a:lnTo>
                    <a:pt x="232929" y="507083"/>
                  </a:lnTo>
                  <a:cubicBezTo>
                    <a:pt x="209657" y="507083"/>
                    <a:pt x="190828" y="488279"/>
                    <a:pt x="190828" y="465143"/>
                  </a:cubicBezTo>
                  <a:lnTo>
                    <a:pt x="190828" y="451304"/>
                  </a:lnTo>
                  <a:cubicBezTo>
                    <a:pt x="179721" y="447712"/>
                    <a:pt x="168826" y="443275"/>
                    <a:pt x="158459" y="437888"/>
                  </a:cubicBezTo>
                  <a:lnTo>
                    <a:pt x="148622" y="447712"/>
                  </a:lnTo>
                  <a:cubicBezTo>
                    <a:pt x="140688" y="455635"/>
                    <a:pt x="130110" y="459967"/>
                    <a:pt x="118897" y="459967"/>
                  </a:cubicBezTo>
                  <a:cubicBezTo>
                    <a:pt x="107685" y="459967"/>
                    <a:pt x="97107" y="455635"/>
                    <a:pt x="89173" y="447712"/>
                  </a:cubicBezTo>
                  <a:lnTo>
                    <a:pt x="59554" y="418027"/>
                  </a:lnTo>
                  <a:cubicBezTo>
                    <a:pt x="43158" y="401652"/>
                    <a:pt x="43158" y="375030"/>
                    <a:pt x="59554" y="358656"/>
                  </a:cubicBezTo>
                  <a:lnTo>
                    <a:pt x="69286" y="348831"/>
                  </a:lnTo>
                  <a:cubicBezTo>
                    <a:pt x="63997" y="338478"/>
                    <a:pt x="59449" y="327597"/>
                    <a:pt x="55958" y="316505"/>
                  </a:cubicBezTo>
                  <a:lnTo>
                    <a:pt x="41995" y="316505"/>
                  </a:lnTo>
                  <a:cubicBezTo>
                    <a:pt x="18829" y="316505"/>
                    <a:pt x="0" y="297700"/>
                    <a:pt x="0" y="274565"/>
                  </a:cubicBezTo>
                  <a:lnTo>
                    <a:pt x="0" y="232625"/>
                  </a:lnTo>
                  <a:cubicBezTo>
                    <a:pt x="0" y="209488"/>
                    <a:pt x="18829" y="190684"/>
                    <a:pt x="41995" y="190684"/>
                  </a:cubicBezTo>
                  <a:lnTo>
                    <a:pt x="55958" y="190684"/>
                  </a:lnTo>
                  <a:cubicBezTo>
                    <a:pt x="59449" y="179486"/>
                    <a:pt x="63997" y="168710"/>
                    <a:pt x="69286" y="158252"/>
                  </a:cubicBezTo>
                  <a:lnTo>
                    <a:pt x="59554" y="148533"/>
                  </a:lnTo>
                  <a:cubicBezTo>
                    <a:pt x="43158" y="132158"/>
                    <a:pt x="43158" y="105536"/>
                    <a:pt x="59554" y="89162"/>
                  </a:cubicBezTo>
                  <a:lnTo>
                    <a:pt x="89173" y="59476"/>
                  </a:lnTo>
                  <a:cubicBezTo>
                    <a:pt x="97107" y="51553"/>
                    <a:pt x="107685" y="47222"/>
                    <a:pt x="118897" y="47222"/>
                  </a:cubicBezTo>
                  <a:cubicBezTo>
                    <a:pt x="130110" y="47222"/>
                    <a:pt x="140688" y="51553"/>
                    <a:pt x="148622" y="59476"/>
                  </a:cubicBezTo>
                  <a:lnTo>
                    <a:pt x="158459" y="69301"/>
                  </a:lnTo>
                  <a:cubicBezTo>
                    <a:pt x="168826" y="63913"/>
                    <a:pt x="179721" y="59371"/>
                    <a:pt x="190828" y="55885"/>
                  </a:cubicBezTo>
                  <a:lnTo>
                    <a:pt x="190828" y="42045"/>
                  </a:lnTo>
                  <a:cubicBezTo>
                    <a:pt x="190828" y="18910"/>
                    <a:pt x="209657" y="0"/>
                    <a:pt x="232929" y="0"/>
                  </a:cubicBezTo>
                  <a:close/>
                </a:path>
              </a:pathLst>
            </a:custGeom>
            <a:solidFill>
              <a:schemeClr val="accent4"/>
            </a:solidFill>
            <a:ln>
              <a:noFill/>
            </a:ln>
          </p:spPr>
          <p:txBody>
            <a:bodyPr/>
            <a:lstStyle/>
            <a:p>
              <a:endParaRPr lang="zh-CN" altLang="en-US">
                <a:latin typeface="微软雅黑"/>
                <a:ea typeface="微软雅黑"/>
                <a:sym typeface="微软雅黑"/>
              </a:endParaRPr>
            </a:p>
          </p:txBody>
        </p:sp>
        <p:sp>
          <p:nvSpPr>
            <p:cNvPr id="26" name="ïṩ1ïḍê">
              <a:extLst>
                <a:ext uri="{FF2B5EF4-FFF2-40B4-BE49-F238E27FC236}">
                  <a16:creationId xmlns:a16="http://schemas.microsoft.com/office/drawing/2014/main" id="{B9603E5C-8BD4-4BF5-8B73-273D8A838092}"/>
                </a:ext>
              </a:extLst>
            </p:cNvPr>
            <p:cNvSpPr/>
            <p:nvPr/>
          </p:nvSpPr>
          <p:spPr bwMode="auto">
            <a:xfrm>
              <a:off x="2396597" y="1890358"/>
              <a:ext cx="3235511" cy="79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微软雅黑"/>
                  <a:ea typeface="微软雅黑"/>
                  <a:sym typeface="微软雅黑"/>
                </a:rPr>
                <a:t>RDMA ,FPGA,SPDK ,</a:t>
              </a:r>
            </a:p>
            <a:p>
              <a:pPr>
                <a:lnSpc>
                  <a:spcPct val="120000"/>
                </a:lnSpc>
              </a:pPr>
              <a:r>
                <a:rPr lang="en-US" altLang="zh-CN" sz="1100" dirty="0">
                  <a:latin typeface="微软雅黑"/>
                  <a:ea typeface="微软雅黑"/>
                  <a:sym typeface="微软雅黑"/>
                </a:rPr>
                <a:t>kernel optimization </a:t>
              </a:r>
            </a:p>
          </p:txBody>
        </p:sp>
        <p:sp>
          <p:nvSpPr>
            <p:cNvPr id="27" name="îsľîḋè">
              <a:extLst>
                <a:ext uri="{FF2B5EF4-FFF2-40B4-BE49-F238E27FC236}">
                  <a16:creationId xmlns:a16="http://schemas.microsoft.com/office/drawing/2014/main" id="{8E55DF89-67BB-483A-BDF4-F1D18800D4DB}"/>
                </a:ext>
              </a:extLst>
            </p:cNvPr>
            <p:cNvSpPr txBox="1"/>
            <p:nvPr/>
          </p:nvSpPr>
          <p:spPr bwMode="auto">
            <a:xfrm>
              <a:off x="2376643" y="1482999"/>
              <a:ext cx="323551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dirty="0">
                  <a:latin typeface="微软雅黑"/>
                  <a:ea typeface="微软雅黑"/>
                  <a:cs typeface="+mn-ea"/>
                  <a:sym typeface="微软雅黑"/>
                </a:rPr>
                <a:t>Performance</a:t>
              </a:r>
              <a:endParaRPr lang="en-US" altLang="zh-CN" b="1" dirty="0">
                <a:latin typeface="微软雅黑"/>
                <a:ea typeface="微软雅黑"/>
                <a:sym typeface="微软雅黑"/>
              </a:endParaRPr>
            </a:p>
          </p:txBody>
        </p:sp>
        <p:sp>
          <p:nvSpPr>
            <p:cNvPr id="28" name="iŝḻîdé">
              <a:extLst>
                <a:ext uri="{FF2B5EF4-FFF2-40B4-BE49-F238E27FC236}">
                  <a16:creationId xmlns:a16="http://schemas.microsoft.com/office/drawing/2014/main" id="{B455F27C-C09B-4972-8F66-70FF239A5E20}"/>
                </a:ext>
              </a:extLst>
            </p:cNvPr>
            <p:cNvSpPr/>
            <p:nvPr/>
          </p:nvSpPr>
          <p:spPr bwMode="auto">
            <a:xfrm>
              <a:off x="7620876" y="1884463"/>
              <a:ext cx="3235511" cy="79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微软雅黑"/>
                  <a:ea typeface="微软雅黑"/>
                  <a:sym typeface="微软雅黑"/>
                </a:rPr>
                <a:t>Data insurance</a:t>
              </a:r>
            </a:p>
            <a:p>
              <a:pPr>
                <a:lnSpc>
                  <a:spcPct val="120000"/>
                </a:lnSpc>
              </a:pPr>
              <a:r>
                <a:rPr lang="en-US" altLang="zh-CN" sz="1100" dirty="0">
                  <a:latin typeface="微软雅黑"/>
                  <a:ea typeface="微软雅黑"/>
                  <a:sym typeface="微软雅黑"/>
                </a:rPr>
                <a:t>unsupervised  learning for data deletion</a:t>
              </a:r>
            </a:p>
          </p:txBody>
        </p:sp>
        <p:sp>
          <p:nvSpPr>
            <p:cNvPr id="29" name="iṧ1ïḑè">
              <a:extLst>
                <a:ext uri="{FF2B5EF4-FFF2-40B4-BE49-F238E27FC236}">
                  <a16:creationId xmlns:a16="http://schemas.microsoft.com/office/drawing/2014/main" id="{15341D05-AA48-4584-BD08-69C23CBF2D72}"/>
                </a:ext>
              </a:extLst>
            </p:cNvPr>
            <p:cNvSpPr txBox="1"/>
            <p:nvPr/>
          </p:nvSpPr>
          <p:spPr bwMode="auto">
            <a:xfrm>
              <a:off x="7620876" y="1442658"/>
              <a:ext cx="323551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dirty="0">
                  <a:latin typeface="微软雅黑"/>
                  <a:ea typeface="微软雅黑"/>
                  <a:cs typeface="+mn-ea"/>
                  <a:sym typeface="微软雅黑"/>
                </a:rPr>
                <a:t>Reliability</a:t>
              </a:r>
              <a:endParaRPr lang="en-US" altLang="zh-CN" b="1" dirty="0">
                <a:latin typeface="微软雅黑"/>
                <a:ea typeface="微软雅黑"/>
                <a:sym typeface="微软雅黑"/>
              </a:endParaRPr>
            </a:p>
          </p:txBody>
        </p:sp>
        <p:sp>
          <p:nvSpPr>
            <p:cNvPr id="30" name="î$ḻïḋé">
              <a:extLst>
                <a:ext uri="{FF2B5EF4-FFF2-40B4-BE49-F238E27FC236}">
                  <a16:creationId xmlns:a16="http://schemas.microsoft.com/office/drawing/2014/main" id="{8CE52156-141A-46B2-A2D5-D58128C93988}"/>
                </a:ext>
              </a:extLst>
            </p:cNvPr>
            <p:cNvSpPr/>
            <p:nvPr/>
          </p:nvSpPr>
          <p:spPr bwMode="auto">
            <a:xfrm>
              <a:off x="8465505" y="3389644"/>
              <a:ext cx="3054983" cy="79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微软雅黑"/>
                  <a:ea typeface="微软雅黑"/>
                  <a:sym typeface="微软雅黑"/>
                </a:rPr>
                <a:t>RTO RPO   choice</a:t>
              </a:r>
            </a:p>
            <a:p>
              <a:pPr>
                <a:lnSpc>
                  <a:spcPct val="120000"/>
                </a:lnSpc>
              </a:pPr>
              <a:r>
                <a:rPr lang="en-US" altLang="zh-CN" sz="1100" dirty="0">
                  <a:latin typeface="微软雅黑"/>
                  <a:ea typeface="微软雅黑"/>
                  <a:sym typeface="微软雅黑"/>
                </a:rPr>
                <a:t>any Anomaly detect </a:t>
              </a:r>
            </a:p>
            <a:p>
              <a:pPr>
                <a:lnSpc>
                  <a:spcPct val="120000"/>
                </a:lnSpc>
              </a:pPr>
              <a:endParaRPr lang="en-US" altLang="zh-CN" sz="1100" dirty="0">
                <a:latin typeface="微软雅黑"/>
                <a:ea typeface="微软雅黑"/>
                <a:sym typeface="微软雅黑"/>
              </a:endParaRPr>
            </a:p>
            <a:p>
              <a:pPr>
                <a:lnSpc>
                  <a:spcPct val="120000"/>
                </a:lnSpc>
              </a:pPr>
              <a:endParaRPr lang="en-US" altLang="zh-CN" sz="1100" dirty="0">
                <a:latin typeface="微软雅黑"/>
                <a:ea typeface="微软雅黑"/>
                <a:sym typeface="微软雅黑"/>
              </a:endParaRPr>
            </a:p>
          </p:txBody>
        </p:sp>
        <p:sp>
          <p:nvSpPr>
            <p:cNvPr id="31" name="îṣlîḑe">
              <a:extLst>
                <a:ext uri="{FF2B5EF4-FFF2-40B4-BE49-F238E27FC236}">
                  <a16:creationId xmlns:a16="http://schemas.microsoft.com/office/drawing/2014/main" id="{D172B1D4-FCE9-458A-B69E-2E6B730BB239}"/>
                </a:ext>
              </a:extLst>
            </p:cNvPr>
            <p:cNvSpPr txBox="1"/>
            <p:nvPr/>
          </p:nvSpPr>
          <p:spPr bwMode="auto">
            <a:xfrm>
              <a:off x="8465505" y="2947839"/>
              <a:ext cx="3054983"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dirty="0">
                  <a:latin typeface="微软雅黑"/>
                  <a:ea typeface="微软雅黑"/>
                  <a:cs typeface="+mn-ea"/>
                  <a:sym typeface="微软雅黑"/>
                </a:rPr>
                <a:t>Availability</a:t>
              </a:r>
              <a:endParaRPr lang="en-US" altLang="zh-CN" b="1" dirty="0">
                <a:latin typeface="微软雅黑"/>
                <a:ea typeface="微软雅黑"/>
                <a:sym typeface="微软雅黑"/>
              </a:endParaRPr>
            </a:p>
          </p:txBody>
        </p:sp>
        <p:sp>
          <p:nvSpPr>
            <p:cNvPr id="32" name="iṩļiḋe">
              <a:extLst>
                <a:ext uri="{FF2B5EF4-FFF2-40B4-BE49-F238E27FC236}">
                  <a16:creationId xmlns:a16="http://schemas.microsoft.com/office/drawing/2014/main" id="{00E787B7-705B-49EE-B150-C95E5102F5E3}"/>
                </a:ext>
              </a:extLst>
            </p:cNvPr>
            <p:cNvSpPr/>
            <p:nvPr/>
          </p:nvSpPr>
          <p:spPr bwMode="auto">
            <a:xfrm>
              <a:off x="1870189" y="3450313"/>
              <a:ext cx="3054983" cy="79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微软雅黑"/>
                  <a:ea typeface="微软雅黑"/>
                  <a:sym typeface="微软雅黑"/>
                </a:rPr>
                <a:t>AI tuning ,AI diagnose ,AI</a:t>
              </a:r>
            </a:p>
            <a:p>
              <a:pPr>
                <a:lnSpc>
                  <a:spcPct val="120000"/>
                </a:lnSpc>
              </a:pPr>
              <a:r>
                <a:rPr lang="en-US" altLang="zh-CN" sz="1100" dirty="0">
                  <a:latin typeface="微软雅黑"/>
                  <a:ea typeface="微软雅黑"/>
                  <a:sym typeface="微软雅黑"/>
                </a:rPr>
                <a:t>heterogeneous  migration</a:t>
              </a:r>
            </a:p>
            <a:p>
              <a:pPr>
                <a:lnSpc>
                  <a:spcPct val="120000"/>
                </a:lnSpc>
              </a:pPr>
              <a:r>
                <a:rPr lang="en-US" altLang="zh-CN" sz="1100" dirty="0">
                  <a:latin typeface="微软雅黑"/>
                  <a:ea typeface="微软雅黑"/>
                  <a:sym typeface="微软雅黑"/>
                </a:rPr>
                <a:t>scale forecast </a:t>
              </a:r>
            </a:p>
            <a:p>
              <a:pPr>
                <a:lnSpc>
                  <a:spcPct val="120000"/>
                </a:lnSpc>
              </a:pPr>
              <a:endParaRPr lang="en-US" altLang="zh-CN" sz="1100" dirty="0">
                <a:latin typeface="微软雅黑"/>
                <a:ea typeface="微软雅黑"/>
                <a:sym typeface="微软雅黑"/>
              </a:endParaRPr>
            </a:p>
            <a:p>
              <a:pPr>
                <a:lnSpc>
                  <a:spcPct val="120000"/>
                </a:lnSpc>
              </a:pPr>
              <a:endParaRPr lang="en-US" altLang="zh-CN" sz="1100" dirty="0">
                <a:latin typeface="微软雅黑"/>
                <a:ea typeface="微软雅黑"/>
                <a:sym typeface="微软雅黑"/>
              </a:endParaRPr>
            </a:p>
          </p:txBody>
        </p:sp>
        <p:sp>
          <p:nvSpPr>
            <p:cNvPr id="33" name="iŝļïḓê">
              <a:extLst>
                <a:ext uri="{FF2B5EF4-FFF2-40B4-BE49-F238E27FC236}">
                  <a16:creationId xmlns:a16="http://schemas.microsoft.com/office/drawing/2014/main" id="{F9856EF0-E9AC-41F7-B30B-3909A762A600}"/>
                </a:ext>
              </a:extLst>
            </p:cNvPr>
            <p:cNvSpPr txBox="1"/>
            <p:nvPr/>
          </p:nvSpPr>
          <p:spPr bwMode="auto">
            <a:xfrm>
              <a:off x="1870188" y="3024024"/>
              <a:ext cx="3054983"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dirty="0">
                  <a:latin typeface="微软雅黑"/>
                  <a:ea typeface="微软雅黑"/>
                  <a:cs typeface="+mn-ea"/>
                  <a:sym typeface="微软雅黑"/>
                </a:rPr>
                <a:t>Easy to use</a:t>
              </a:r>
            </a:p>
          </p:txBody>
        </p:sp>
        <p:sp>
          <p:nvSpPr>
            <p:cNvPr id="34" name="išļîḓê">
              <a:extLst>
                <a:ext uri="{FF2B5EF4-FFF2-40B4-BE49-F238E27FC236}">
                  <a16:creationId xmlns:a16="http://schemas.microsoft.com/office/drawing/2014/main" id="{D3611534-AA20-4923-A409-E3A5B9937D7B}"/>
                </a:ext>
              </a:extLst>
            </p:cNvPr>
            <p:cNvSpPr/>
            <p:nvPr/>
          </p:nvSpPr>
          <p:spPr bwMode="auto">
            <a:xfrm>
              <a:off x="2017534" y="4999169"/>
              <a:ext cx="3235511" cy="94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40000"/>
                </a:lnSpc>
              </a:pPr>
              <a:r>
                <a:rPr lang="en-US" altLang="zh-CN" sz="1100" dirty="0">
                  <a:latin typeface="微软雅黑"/>
                  <a:ea typeface="微软雅黑"/>
                  <a:sym typeface="微软雅黑"/>
                </a:rPr>
                <a:t>AEP </a:t>
              </a:r>
            </a:p>
            <a:p>
              <a:pPr>
                <a:lnSpc>
                  <a:spcPct val="140000"/>
                </a:lnSpc>
              </a:pPr>
              <a:r>
                <a:rPr lang="en-US" altLang="zh-CN" sz="1100" dirty="0">
                  <a:latin typeface="微软雅黑"/>
                  <a:ea typeface="微软雅黑"/>
                  <a:sym typeface="微软雅黑"/>
                </a:rPr>
                <a:t>Storage  density </a:t>
              </a:r>
            </a:p>
            <a:p>
              <a:pPr>
                <a:lnSpc>
                  <a:spcPct val="140000"/>
                </a:lnSpc>
              </a:pPr>
              <a:r>
                <a:rPr lang="en-US" altLang="zh-CN" sz="1100" dirty="0" err="1">
                  <a:latin typeface="微软雅黑"/>
                  <a:ea typeface="微软雅黑"/>
                  <a:sym typeface="微软雅黑"/>
                </a:rPr>
                <a:t>Serverless</a:t>
              </a:r>
              <a:r>
                <a:rPr lang="en-US" altLang="zh-CN" sz="1100" dirty="0">
                  <a:latin typeface="微软雅黑"/>
                  <a:ea typeface="微软雅黑"/>
                  <a:sym typeface="微软雅黑"/>
                </a:rPr>
                <a:t> </a:t>
              </a:r>
            </a:p>
          </p:txBody>
        </p:sp>
        <p:sp>
          <p:nvSpPr>
            <p:cNvPr id="35" name="ïşḻîḋè">
              <a:extLst>
                <a:ext uri="{FF2B5EF4-FFF2-40B4-BE49-F238E27FC236}">
                  <a16:creationId xmlns:a16="http://schemas.microsoft.com/office/drawing/2014/main" id="{E6F1BF70-D4AC-424D-BD40-3F0445563E8D}"/>
                </a:ext>
              </a:extLst>
            </p:cNvPr>
            <p:cNvSpPr txBox="1"/>
            <p:nvPr/>
          </p:nvSpPr>
          <p:spPr bwMode="auto">
            <a:xfrm>
              <a:off x="2017534" y="4695132"/>
              <a:ext cx="815777"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dirty="0">
                  <a:latin typeface="微软雅黑"/>
                  <a:ea typeface="微软雅黑"/>
                  <a:cs typeface="+mn-ea"/>
                  <a:sym typeface="微软雅黑"/>
                </a:rPr>
                <a:t>Cost</a:t>
              </a:r>
              <a:endParaRPr lang="en-US" altLang="zh-CN" b="1" dirty="0">
                <a:latin typeface="微软雅黑"/>
                <a:ea typeface="微软雅黑"/>
                <a:sym typeface="微软雅黑"/>
              </a:endParaRPr>
            </a:p>
          </p:txBody>
        </p:sp>
        <p:sp>
          <p:nvSpPr>
            <p:cNvPr id="36" name="ïšḻïdé">
              <a:extLst>
                <a:ext uri="{FF2B5EF4-FFF2-40B4-BE49-F238E27FC236}">
                  <a16:creationId xmlns:a16="http://schemas.microsoft.com/office/drawing/2014/main" id="{626DCD72-03B3-4120-8296-C12DE1820572}"/>
                </a:ext>
              </a:extLst>
            </p:cNvPr>
            <p:cNvSpPr/>
            <p:nvPr/>
          </p:nvSpPr>
          <p:spPr bwMode="auto">
            <a:xfrm>
              <a:off x="7620876" y="4999169"/>
              <a:ext cx="3235511" cy="79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微软雅黑"/>
                  <a:ea typeface="微软雅黑"/>
                  <a:sym typeface="微软雅黑"/>
                </a:rPr>
                <a:t>Security policy </a:t>
              </a:r>
            </a:p>
            <a:p>
              <a:pPr>
                <a:lnSpc>
                  <a:spcPct val="120000"/>
                </a:lnSpc>
              </a:pPr>
              <a:r>
                <a:rPr lang="en-US" altLang="zh-CN" sz="1100" dirty="0">
                  <a:latin typeface="微软雅黑"/>
                  <a:ea typeface="微软雅黑"/>
                  <a:sym typeface="微软雅黑"/>
                </a:rPr>
                <a:t>AI in Audit </a:t>
              </a:r>
            </a:p>
          </p:txBody>
        </p:sp>
        <p:sp>
          <p:nvSpPr>
            <p:cNvPr id="37" name="iṡ1îḑé">
              <a:extLst>
                <a:ext uri="{FF2B5EF4-FFF2-40B4-BE49-F238E27FC236}">
                  <a16:creationId xmlns:a16="http://schemas.microsoft.com/office/drawing/2014/main" id="{56DC12A7-1799-4D99-8045-A23FF497FCB1}"/>
                </a:ext>
              </a:extLst>
            </p:cNvPr>
            <p:cNvSpPr txBox="1"/>
            <p:nvPr/>
          </p:nvSpPr>
          <p:spPr bwMode="auto">
            <a:xfrm>
              <a:off x="7620876" y="4557364"/>
              <a:ext cx="3235511"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spcBef>
                  <a:spcPct val="0"/>
                </a:spcBef>
              </a:pPr>
              <a:r>
                <a:rPr lang="en-US" altLang="zh-CN" dirty="0">
                  <a:latin typeface="微软雅黑"/>
                  <a:ea typeface="微软雅黑"/>
                  <a:cs typeface="+mn-ea"/>
                  <a:sym typeface="微软雅黑"/>
                </a:rPr>
                <a:t>Security</a:t>
              </a:r>
              <a:endParaRPr lang="en-US" altLang="zh-CN" b="1" dirty="0">
                <a:latin typeface="微软雅黑"/>
                <a:ea typeface="微软雅黑"/>
                <a:sym typeface="微软雅黑"/>
              </a:endParaRPr>
            </a:p>
          </p:txBody>
        </p:sp>
      </p:grpSp>
    </p:spTree>
    <p:extLst>
      <p:ext uri="{BB962C8B-B14F-4D97-AF65-F5344CB8AC3E}">
        <p14:creationId xmlns:p14="http://schemas.microsoft.com/office/powerpoint/2010/main" val="2438069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0985-1A35-1143-9850-5697421BFD69}"/>
              </a:ext>
            </a:extLst>
          </p:cNvPr>
          <p:cNvSpPr>
            <a:spLocks noGrp="1"/>
          </p:cNvSpPr>
          <p:nvPr>
            <p:ph type="title"/>
          </p:nvPr>
        </p:nvSpPr>
        <p:spPr>
          <a:xfrm>
            <a:off x="1" y="34773"/>
            <a:ext cx="4724363" cy="939695"/>
          </a:xfrm>
        </p:spPr>
        <p:txBody>
          <a:bodyPr/>
          <a:lstStyle/>
          <a:p>
            <a:r>
              <a:rPr lang="en-US" dirty="0" err="1">
                <a:latin typeface="微软雅黑"/>
                <a:ea typeface="微软雅黑"/>
                <a:sym typeface="微软雅黑"/>
              </a:rPr>
              <a:t>TBase</a:t>
            </a:r>
            <a:r>
              <a:rPr lang="zh-CN" altLang="en-US" dirty="0">
                <a:latin typeface="微软雅黑"/>
                <a:ea typeface="微软雅黑"/>
                <a:sym typeface="微软雅黑"/>
              </a:rPr>
              <a:t>产品特性</a:t>
            </a:r>
            <a:endParaRPr lang="en-US" dirty="0">
              <a:latin typeface="微软雅黑"/>
              <a:ea typeface="微软雅黑"/>
              <a:sym typeface="微软雅黑"/>
            </a:endParaRPr>
          </a:p>
        </p:txBody>
      </p:sp>
      <p:grpSp>
        <p:nvGrpSpPr>
          <p:cNvPr id="3" name="组合 2">
            <a:extLst>
              <a:ext uri="{FF2B5EF4-FFF2-40B4-BE49-F238E27FC236}">
                <a16:creationId xmlns:a16="http://schemas.microsoft.com/office/drawing/2014/main" id="{9702B808-6F32-44FA-9B88-661053C400F5}"/>
              </a:ext>
            </a:extLst>
          </p:cNvPr>
          <p:cNvGrpSpPr/>
          <p:nvPr/>
        </p:nvGrpSpPr>
        <p:grpSpPr>
          <a:xfrm>
            <a:off x="769467" y="1649767"/>
            <a:ext cx="11117733" cy="3933434"/>
            <a:chOff x="769466" y="1716376"/>
            <a:chExt cx="11117733" cy="3937076"/>
          </a:xfrm>
        </p:grpSpPr>
        <p:grpSp>
          <p:nvGrpSpPr>
            <p:cNvPr id="5" name="组合 1">
              <a:extLst>
                <a:ext uri="{FF2B5EF4-FFF2-40B4-BE49-F238E27FC236}">
                  <a16:creationId xmlns:a16="http://schemas.microsoft.com/office/drawing/2014/main" id="{8257D083-1E93-C446-9C4F-5CBB24D6021E}"/>
                </a:ext>
              </a:extLst>
            </p:cNvPr>
            <p:cNvGrpSpPr/>
            <p:nvPr/>
          </p:nvGrpSpPr>
          <p:grpSpPr>
            <a:xfrm>
              <a:off x="3763034" y="1716376"/>
              <a:ext cx="4289703" cy="3937076"/>
              <a:chOff x="3732026" y="1367889"/>
              <a:chExt cx="4514239" cy="4143154"/>
            </a:xfrm>
          </p:grpSpPr>
          <p:sp>
            <p:nvSpPr>
              <p:cNvPr id="6" name="六边形 30">
                <a:extLst>
                  <a:ext uri="{FF2B5EF4-FFF2-40B4-BE49-F238E27FC236}">
                    <a16:creationId xmlns:a16="http://schemas.microsoft.com/office/drawing/2014/main" id="{02D7349E-1FBE-2A48-A9EC-A03A51DE201A}"/>
                  </a:ext>
                </a:extLst>
              </p:cNvPr>
              <p:cNvSpPr/>
              <p:nvPr/>
            </p:nvSpPr>
            <p:spPr>
              <a:xfrm rot="16200000">
                <a:off x="5229496" y="2723073"/>
                <a:ext cx="1523529" cy="1432791"/>
              </a:xfrm>
              <a:prstGeom prst="hexagon">
                <a:avLst/>
              </a:prstGeom>
              <a:solidFill>
                <a:schemeClr val="accent1"/>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sp>
            <p:nvSpPr>
              <p:cNvPr id="8" name="六边形 32">
                <a:extLst>
                  <a:ext uri="{FF2B5EF4-FFF2-40B4-BE49-F238E27FC236}">
                    <a16:creationId xmlns:a16="http://schemas.microsoft.com/office/drawing/2014/main" id="{6D9A15B5-1FC7-6E4D-B64D-EE69B2C473F9}"/>
                  </a:ext>
                </a:extLst>
              </p:cNvPr>
              <p:cNvSpPr/>
              <p:nvPr/>
            </p:nvSpPr>
            <p:spPr>
              <a:xfrm rot="16200000">
                <a:off x="4459135" y="1453463"/>
                <a:ext cx="1525645" cy="1434907"/>
              </a:xfrm>
              <a:prstGeom prst="hexagon">
                <a:avLst/>
              </a:prstGeom>
              <a:solidFill>
                <a:schemeClr val="accent4"/>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sp>
            <p:nvSpPr>
              <p:cNvPr id="10" name="六边形 34">
                <a:extLst>
                  <a:ext uri="{FF2B5EF4-FFF2-40B4-BE49-F238E27FC236}">
                    <a16:creationId xmlns:a16="http://schemas.microsoft.com/office/drawing/2014/main" id="{6AF2117F-0DE4-DE4C-A568-CAC4C1C68F97}"/>
                  </a:ext>
                </a:extLst>
              </p:cNvPr>
              <p:cNvSpPr/>
              <p:nvPr/>
            </p:nvSpPr>
            <p:spPr>
              <a:xfrm rot="16200000">
                <a:off x="3686656" y="2723073"/>
                <a:ext cx="1523529" cy="1432789"/>
              </a:xfrm>
              <a:prstGeom prst="hexagon">
                <a:avLst/>
              </a:prstGeom>
              <a:solidFill>
                <a:schemeClr val="accent3"/>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sp>
            <p:nvSpPr>
              <p:cNvPr id="12" name="六边形 36">
                <a:extLst>
                  <a:ext uri="{FF2B5EF4-FFF2-40B4-BE49-F238E27FC236}">
                    <a16:creationId xmlns:a16="http://schemas.microsoft.com/office/drawing/2014/main" id="{D58369BA-6CEE-604F-94A7-07BEF93C9E70}"/>
                  </a:ext>
                </a:extLst>
              </p:cNvPr>
              <p:cNvSpPr/>
              <p:nvPr/>
            </p:nvSpPr>
            <p:spPr>
              <a:xfrm rot="16200000">
                <a:off x="4461250" y="4032883"/>
                <a:ext cx="1521413" cy="1434907"/>
              </a:xfrm>
              <a:prstGeom prst="hexagon">
                <a:avLst/>
              </a:prstGeom>
              <a:solidFill>
                <a:schemeClr val="accent2"/>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sp>
            <p:nvSpPr>
              <p:cNvPr id="14" name="六边形 38">
                <a:extLst>
                  <a:ext uri="{FF2B5EF4-FFF2-40B4-BE49-F238E27FC236}">
                    <a16:creationId xmlns:a16="http://schemas.microsoft.com/office/drawing/2014/main" id="{0AD1D6D5-400A-D446-A499-89168D42D027}"/>
                  </a:ext>
                </a:extLst>
              </p:cNvPr>
              <p:cNvSpPr/>
              <p:nvPr/>
            </p:nvSpPr>
            <p:spPr>
              <a:xfrm rot="16200000">
                <a:off x="6059117" y="3969405"/>
                <a:ext cx="1523529" cy="1432791"/>
              </a:xfrm>
              <a:prstGeom prst="hexagon">
                <a:avLst/>
              </a:prstGeom>
              <a:solidFill>
                <a:schemeClr val="accent4"/>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pic>
            <p:nvPicPr>
              <p:cNvPr id="15" name="图片 39">
                <a:extLst>
                  <a:ext uri="{FF2B5EF4-FFF2-40B4-BE49-F238E27FC236}">
                    <a16:creationId xmlns:a16="http://schemas.microsoft.com/office/drawing/2014/main" id="{817AA8DE-2B0A-554D-89D6-B6E89CEB2DF7}"/>
                  </a:ext>
                </a:extLst>
              </p:cNvPr>
              <p:cNvPicPr>
                <a:picLocks noChangeAspect="1"/>
              </p:cNvPicPr>
              <p:nvPr/>
            </p:nvPicPr>
            <p:blipFill>
              <a:blip r:embed="rId2" cstate="print">
                <a:grayscl/>
                <a:biLevel thresh="50000"/>
              </a:blip>
              <a:srcRect/>
              <a:stretch>
                <a:fillRect/>
              </a:stretch>
            </p:blipFill>
            <p:spPr bwMode="auto">
              <a:xfrm>
                <a:off x="6527764" y="4362050"/>
                <a:ext cx="603169" cy="645384"/>
              </a:xfrm>
              <a:prstGeom prst="rect">
                <a:avLst/>
              </a:prstGeom>
              <a:noFill/>
              <a:ln w="9525">
                <a:noFill/>
                <a:miter lim="800000"/>
                <a:headEnd/>
                <a:tailEnd/>
              </a:ln>
            </p:spPr>
          </p:pic>
          <p:sp>
            <p:nvSpPr>
              <p:cNvPr id="16" name="六边形 40">
                <a:extLst>
                  <a:ext uri="{FF2B5EF4-FFF2-40B4-BE49-F238E27FC236}">
                    <a16:creationId xmlns:a16="http://schemas.microsoft.com/office/drawing/2014/main" id="{5AEC906D-C16B-9E46-9850-85A9A5474536}"/>
                  </a:ext>
                </a:extLst>
              </p:cNvPr>
              <p:cNvSpPr/>
              <p:nvPr/>
            </p:nvSpPr>
            <p:spPr>
              <a:xfrm rot="16200000">
                <a:off x="6768106" y="2689216"/>
                <a:ext cx="1523529" cy="1432789"/>
              </a:xfrm>
              <a:prstGeom prst="hexagon">
                <a:avLst/>
              </a:prstGeom>
              <a:solidFill>
                <a:schemeClr val="tx1">
                  <a:lumMod val="85000"/>
                  <a:lumOff val="15000"/>
                </a:schemeClr>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sp>
            <p:nvSpPr>
              <p:cNvPr id="18" name="六边形 42">
                <a:extLst>
                  <a:ext uri="{FF2B5EF4-FFF2-40B4-BE49-F238E27FC236}">
                    <a16:creationId xmlns:a16="http://schemas.microsoft.com/office/drawing/2014/main" id="{E179EC20-F781-0340-9C5E-13A9882E4174}"/>
                  </a:ext>
                </a:extLst>
              </p:cNvPr>
              <p:cNvSpPr/>
              <p:nvPr/>
            </p:nvSpPr>
            <p:spPr>
              <a:xfrm rot="16200000">
                <a:off x="6031606" y="1413259"/>
                <a:ext cx="1525647" cy="1434907"/>
              </a:xfrm>
              <a:prstGeom prst="hexagon">
                <a:avLst/>
              </a:prstGeom>
              <a:solidFill>
                <a:schemeClr val="accent2"/>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a:solidFill>
                    <a:schemeClr val="bg1">
                      <a:lumMod val="95000"/>
                    </a:schemeClr>
                  </a:solidFill>
                  <a:latin typeface="微软雅黑"/>
                  <a:ea typeface="微软雅黑"/>
                  <a:sym typeface="微软雅黑"/>
                </a:endParaRPr>
              </a:p>
            </p:txBody>
          </p:sp>
        </p:grpSp>
        <p:grpSp>
          <p:nvGrpSpPr>
            <p:cNvPr id="29" name="Group 64">
              <a:extLst>
                <a:ext uri="{FF2B5EF4-FFF2-40B4-BE49-F238E27FC236}">
                  <a16:creationId xmlns:a16="http://schemas.microsoft.com/office/drawing/2014/main" id="{5D337231-AF05-3E48-B78A-93B38F78BB55}"/>
                </a:ext>
              </a:extLst>
            </p:cNvPr>
            <p:cNvGrpSpPr/>
            <p:nvPr/>
          </p:nvGrpSpPr>
          <p:grpSpPr>
            <a:xfrm flipH="1">
              <a:off x="8396219" y="2151254"/>
              <a:ext cx="247456" cy="246732"/>
              <a:chOff x="2138511" y="2464802"/>
              <a:chExt cx="354012" cy="352956"/>
            </a:xfrm>
            <a:solidFill>
              <a:schemeClr val="accent2"/>
            </a:solidFill>
          </p:grpSpPr>
          <p:sp>
            <p:nvSpPr>
              <p:cNvPr id="30" name="Oval 68">
                <a:extLst>
                  <a:ext uri="{FF2B5EF4-FFF2-40B4-BE49-F238E27FC236}">
                    <a16:creationId xmlns:a16="http://schemas.microsoft.com/office/drawing/2014/main" id="{70D1B47B-6685-864F-A4F8-DA22230F7FCA}"/>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sp>
            <p:nvSpPr>
              <p:cNvPr id="31" name="Freeform 69">
                <a:extLst>
                  <a:ext uri="{FF2B5EF4-FFF2-40B4-BE49-F238E27FC236}">
                    <a16:creationId xmlns:a16="http://schemas.microsoft.com/office/drawing/2014/main" id="{8939AAA1-EE80-634B-A01C-76C0140F1B15}"/>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grpSp>
        <p:grpSp>
          <p:nvGrpSpPr>
            <p:cNvPr id="32" name="Group 71">
              <a:extLst>
                <a:ext uri="{FF2B5EF4-FFF2-40B4-BE49-F238E27FC236}">
                  <a16:creationId xmlns:a16="http://schemas.microsoft.com/office/drawing/2014/main" id="{1916658C-8073-0541-83E0-CFA95F5CF81F}"/>
                </a:ext>
              </a:extLst>
            </p:cNvPr>
            <p:cNvGrpSpPr/>
            <p:nvPr/>
          </p:nvGrpSpPr>
          <p:grpSpPr>
            <a:xfrm flipH="1">
              <a:off x="8394903" y="3438182"/>
              <a:ext cx="247456" cy="246732"/>
              <a:chOff x="2138511" y="2464802"/>
              <a:chExt cx="354012" cy="352956"/>
            </a:xfrm>
            <a:solidFill>
              <a:schemeClr val="accent4"/>
            </a:solidFill>
          </p:grpSpPr>
          <p:sp>
            <p:nvSpPr>
              <p:cNvPr id="33" name="Oval 75">
                <a:extLst>
                  <a:ext uri="{FF2B5EF4-FFF2-40B4-BE49-F238E27FC236}">
                    <a16:creationId xmlns:a16="http://schemas.microsoft.com/office/drawing/2014/main" id="{449C9CAB-B2AF-B847-A6A3-80796C396AFC}"/>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sp>
            <p:nvSpPr>
              <p:cNvPr id="34" name="Freeform 76">
                <a:extLst>
                  <a:ext uri="{FF2B5EF4-FFF2-40B4-BE49-F238E27FC236}">
                    <a16:creationId xmlns:a16="http://schemas.microsoft.com/office/drawing/2014/main" id="{B98A9F99-E6D2-B146-A0FC-FE40BCEB3FE8}"/>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grpSp>
        <p:grpSp>
          <p:nvGrpSpPr>
            <p:cNvPr id="35" name="Group 78">
              <a:extLst>
                <a:ext uri="{FF2B5EF4-FFF2-40B4-BE49-F238E27FC236}">
                  <a16:creationId xmlns:a16="http://schemas.microsoft.com/office/drawing/2014/main" id="{B5DB4280-0CDB-4041-9821-A4C9DC95D98F}"/>
                </a:ext>
              </a:extLst>
            </p:cNvPr>
            <p:cNvGrpSpPr/>
            <p:nvPr/>
          </p:nvGrpSpPr>
          <p:grpSpPr>
            <a:xfrm flipH="1">
              <a:off x="8394903" y="4725110"/>
              <a:ext cx="247456" cy="246732"/>
              <a:chOff x="2138511" y="2464802"/>
              <a:chExt cx="354012" cy="352956"/>
            </a:xfrm>
            <a:solidFill>
              <a:schemeClr val="accent6"/>
            </a:solidFill>
          </p:grpSpPr>
          <p:sp>
            <p:nvSpPr>
              <p:cNvPr id="36" name="Oval 82">
                <a:extLst>
                  <a:ext uri="{FF2B5EF4-FFF2-40B4-BE49-F238E27FC236}">
                    <a16:creationId xmlns:a16="http://schemas.microsoft.com/office/drawing/2014/main" id="{8389CA92-589A-E042-904F-7E2D6C5D8E29}"/>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sp>
            <p:nvSpPr>
              <p:cNvPr id="37" name="Freeform 83">
                <a:extLst>
                  <a:ext uri="{FF2B5EF4-FFF2-40B4-BE49-F238E27FC236}">
                    <a16:creationId xmlns:a16="http://schemas.microsoft.com/office/drawing/2014/main" id="{0DF1768A-C96D-EB4D-BD7E-AC34C994C431}"/>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grpSp>
        <p:sp>
          <p:nvSpPr>
            <p:cNvPr id="38" name="išľíďè">
              <a:extLst>
                <a:ext uri="{FF2B5EF4-FFF2-40B4-BE49-F238E27FC236}">
                  <a16:creationId xmlns:a16="http://schemas.microsoft.com/office/drawing/2014/main" id="{534F9BF8-6531-DA47-8B69-37D991A785B0}"/>
                </a:ext>
              </a:extLst>
            </p:cNvPr>
            <p:cNvSpPr/>
            <p:nvPr/>
          </p:nvSpPr>
          <p:spPr bwMode="auto">
            <a:xfrm>
              <a:off x="1052682" y="2365722"/>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rIns="135000" anchor="t" anchorCtr="0">
              <a:noAutofit/>
            </a:bodyPr>
            <a:lstStyle/>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完整兼容</a:t>
              </a:r>
              <a:r>
                <a:rPr lang="en-US" altLang="zh-CN" sz="1200" dirty="0">
                  <a:solidFill>
                    <a:schemeClr val="bg1">
                      <a:lumMod val="95000"/>
                    </a:schemeClr>
                  </a:solidFill>
                  <a:latin typeface="微软雅黑"/>
                  <a:ea typeface="微软雅黑"/>
                  <a:sym typeface="微软雅黑"/>
                </a:rPr>
                <a:t>SQL2003</a:t>
              </a:r>
            </a:p>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兼容</a:t>
              </a:r>
              <a:r>
                <a:rPr lang="en-US" altLang="zh-CN" sz="1200" dirty="0">
                  <a:solidFill>
                    <a:schemeClr val="bg1">
                      <a:lumMod val="95000"/>
                    </a:schemeClr>
                  </a:solidFill>
                  <a:latin typeface="微软雅黑"/>
                  <a:ea typeface="微软雅黑"/>
                  <a:sym typeface="微软雅黑"/>
                </a:rPr>
                <a:t>ORACLE</a:t>
              </a:r>
              <a:r>
                <a:rPr lang="zh-CN" altLang="en-US" sz="1200" dirty="0">
                  <a:solidFill>
                    <a:schemeClr val="bg1">
                      <a:lumMod val="95000"/>
                    </a:schemeClr>
                  </a:solidFill>
                  <a:latin typeface="微软雅黑"/>
                  <a:ea typeface="微软雅黑"/>
                  <a:sym typeface="微软雅黑"/>
                </a:rPr>
                <a:t>语法</a:t>
              </a:r>
            </a:p>
          </p:txBody>
        </p:sp>
        <p:sp>
          <p:nvSpPr>
            <p:cNvPr id="39" name="iSlíďè">
              <a:extLst>
                <a:ext uri="{FF2B5EF4-FFF2-40B4-BE49-F238E27FC236}">
                  <a16:creationId xmlns:a16="http://schemas.microsoft.com/office/drawing/2014/main" id="{20631866-9F67-DB49-9381-A83129EAD4D4}"/>
                </a:ext>
              </a:extLst>
            </p:cNvPr>
            <p:cNvSpPr txBox="1"/>
            <p:nvPr/>
          </p:nvSpPr>
          <p:spPr bwMode="auto">
            <a:xfrm>
              <a:off x="1052681" y="1930758"/>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000" rIns="135000">
              <a:normAutofit fontScale="77500" lnSpcReduction="20000"/>
            </a:bodyPr>
            <a:lstStyle>
              <a:defPPr>
                <a:defRPr lang="zh-CN"/>
              </a:defPPr>
              <a:lvl1pPr defTabSz="1370648">
                <a:spcBef>
                  <a:spcPct val="0"/>
                </a:spcBef>
                <a:defRPr sz="2700" b="1">
                  <a:latin typeface="Microsoft YaHei Light" panose="020B0502040204020203" pitchFamily="34" charset="-122"/>
                  <a:ea typeface="Microsoft YaHei Light" panose="020B0502040204020203" pitchFamily="34" charset="-122"/>
                </a:defRPr>
              </a:lvl1pPr>
            </a:lstStyle>
            <a:p>
              <a:r>
                <a:rPr lang="zh-CN" altLang="en-US" dirty="0">
                  <a:solidFill>
                    <a:schemeClr val="bg1">
                      <a:lumMod val="95000"/>
                    </a:schemeClr>
                  </a:solidFill>
                  <a:latin typeface="微软雅黑"/>
                  <a:ea typeface="微软雅黑"/>
                  <a:sym typeface="微软雅黑"/>
                </a:rPr>
                <a:t>接口友好</a:t>
              </a:r>
            </a:p>
          </p:txBody>
        </p:sp>
        <p:sp>
          <p:nvSpPr>
            <p:cNvPr id="40" name="išľíďè">
              <a:extLst>
                <a:ext uri="{FF2B5EF4-FFF2-40B4-BE49-F238E27FC236}">
                  <a16:creationId xmlns:a16="http://schemas.microsoft.com/office/drawing/2014/main" id="{307A3578-35A9-1C4B-9A7A-49A9F430535B}"/>
                </a:ext>
              </a:extLst>
            </p:cNvPr>
            <p:cNvSpPr/>
            <p:nvPr/>
          </p:nvSpPr>
          <p:spPr bwMode="auto">
            <a:xfrm>
              <a:off x="1052682" y="3616658"/>
              <a:ext cx="2553487" cy="75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rIns="135000" anchor="t" anchorCtr="0">
              <a:noAutofit/>
            </a:bodyPr>
            <a:lstStyle/>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单实例行列混合存储</a:t>
              </a:r>
              <a:endParaRPr lang="en-US" altLang="zh-CN" sz="1200" dirty="0">
                <a:solidFill>
                  <a:schemeClr val="bg1">
                    <a:lumMod val="95000"/>
                  </a:schemeClr>
                </a:solidFill>
                <a:latin typeface="微软雅黑"/>
                <a:ea typeface="微软雅黑"/>
                <a:sym typeface="微软雅黑"/>
              </a:endParaRPr>
            </a:p>
            <a:p>
              <a:pPr marL="190424" indent="-190424" defTabSz="913400">
                <a:lnSpc>
                  <a:spcPct val="120000"/>
                </a:lnSpc>
                <a:spcBef>
                  <a:spcPct val="0"/>
                </a:spcBef>
                <a:buFont typeface="Arial" panose="020B0604020202020204" pitchFamily="34" charset="0"/>
                <a:buChar char="•"/>
                <a:defRPr/>
              </a:pPr>
              <a:r>
                <a:rPr lang="en-US" altLang="zh-CN" sz="1200" dirty="0">
                  <a:solidFill>
                    <a:schemeClr val="bg1">
                      <a:lumMod val="95000"/>
                    </a:schemeClr>
                  </a:solidFill>
                  <a:latin typeface="微软雅黑"/>
                  <a:ea typeface="微软雅黑"/>
                  <a:sym typeface="微软雅黑"/>
                </a:rPr>
                <a:t>OLTP</a:t>
              </a:r>
              <a:r>
                <a:rPr lang="zh-CN" altLang="en-US" sz="1200" dirty="0">
                  <a:solidFill>
                    <a:schemeClr val="bg1">
                      <a:lumMod val="95000"/>
                    </a:schemeClr>
                  </a:solidFill>
                  <a:latin typeface="微软雅黑"/>
                  <a:ea typeface="微软雅黑"/>
                  <a:sym typeface="微软雅黑"/>
                </a:rPr>
                <a:t>，</a:t>
              </a:r>
              <a:r>
                <a:rPr lang="en-US" altLang="zh-CN" sz="1200" dirty="0">
                  <a:solidFill>
                    <a:schemeClr val="bg1">
                      <a:lumMod val="95000"/>
                    </a:schemeClr>
                  </a:solidFill>
                  <a:latin typeface="微软雅黑"/>
                  <a:ea typeface="微软雅黑"/>
                  <a:sym typeface="微软雅黑"/>
                </a:rPr>
                <a:t>OLAP</a:t>
              </a:r>
              <a:r>
                <a:rPr lang="zh-CN" altLang="en-US" sz="1200" dirty="0">
                  <a:solidFill>
                    <a:schemeClr val="bg1">
                      <a:lumMod val="95000"/>
                    </a:schemeClr>
                  </a:solidFill>
                  <a:latin typeface="微软雅黑"/>
                  <a:ea typeface="微软雅黑"/>
                  <a:sym typeface="微软雅黑"/>
                </a:rPr>
                <a:t>双引擎</a:t>
              </a:r>
            </a:p>
          </p:txBody>
        </p:sp>
        <p:sp>
          <p:nvSpPr>
            <p:cNvPr id="41" name="iSlíďè">
              <a:extLst>
                <a:ext uri="{FF2B5EF4-FFF2-40B4-BE49-F238E27FC236}">
                  <a16:creationId xmlns:a16="http://schemas.microsoft.com/office/drawing/2014/main" id="{ABF23C8B-F56E-8441-AB46-D26EE52CD79C}"/>
                </a:ext>
              </a:extLst>
            </p:cNvPr>
            <p:cNvSpPr txBox="1"/>
            <p:nvPr/>
          </p:nvSpPr>
          <p:spPr bwMode="auto">
            <a:xfrm>
              <a:off x="1067815" y="3166138"/>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000" rIns="135000">
              <a:normAutofit fontScale="77500" lnSpcReduction="20000"/>
            </a:bodyPr>
            <a:lstStyle>
              <a:defPPr>
                <a:defRPr lang="zh-CN"/>
              </a:defPPr>
              <a:lvl1pPr defTabSz="1370648">
                <a:spcBef>
                  <a:spcPct val="0"/>
                </a:spcBef>
                <a:defRPr sz="2700" b="1">
                  <a:latin typeface="Microsoft YaHei Light" panose="020B0502040204020203" pitchFamily="34" charset="-122"/>
                  <a:ea typeface="Microsoft YaHei Light" panose="020B0502040204020203" pitchFamily="34" charset="-122"/>
                </a:defRPr>
              </a:lvl1pPr>
            </a:lstStyle>
            <a:p>
              <a:r>
                <a:rPr lang="en-US" altLang="zh-CN" dirty="0">
                  <a:solidFill>
                    <a:schemeClr val="bg1">
                      <a:lumMod val="95000"/>
                    </a:schemeClr>
                  </a:solidFill>
                  <a:latin typeface="微软雅黑"/>
                  <a:ea typeface="微软雅黑"/>
                  <a:sym typeface="微软雅黑"/>
                </a:rPr>
                <a:t>HTAP</a:t>
              </a:r>
              <a:r>
                <a:rPr lang="zh-CN" altLang="en-US" dirty="0">
                  <a:solidFill>
                    <a:schemeClr val="bg1">
                      <a:lumMod val="95000"/>
                    </a:schemeClr>
                  </a:solidFill>
                  <a:latin typeface="微软雅黑"/>
                  <a:ea typeface="微软雅黑"/>
                  <a:sym typeface="微软雅黑"/>
                </a:rPr>
                <a:t>能力</a:t>
              </a:r>
            </a:p>
            <a:p>
              <a:endParaRPr lang="zh-CN" altLang="en-US" dirty="0">
                <a:solidFill>
                  <a:schemeClr val="bg1">
                    <a:lumMod val="95000"/>
                  </a:schemeClr>
                </a:solidFill>
                <a:latin typeface="微软雅黑"/>
                <a:ea typeface="微软雅黑"/>
                <a:sym typeface="微软雅黑"/>
              </a:endParaRPr>
            </a:p>
          </p:txBody>
        </p:sp>
        <p:sp>
          <p:nvSpPr>
            <p:cNvPr id="42" name="išľíďè">
              <a:extLst>
                <a:ext uri="{FF2B5EF4-FFF2-40B4-BE49-F238E27FC236}">
                  <a16:creationId xmlns:a16="http://schemas.microsoft.com/office/drawing/2014/main" id="{E335D718-5D44-D145-B3D3-3444102D4FFE}"/>
                </a:ext>
              </a:extLst>
            </p:cNvPr>
            <p:cNvSpPr/>
            <p:nvPr/>
          </p:nvSpPr>
          <p:spPr bwMode="auto">
            <a:xfrm>
              <a:off x="1052682" y="4889858"/>
              <a:ext cx="2901715"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rIns="135000" anchor="t" anchorCtr="0">
              <a:noAutofit/>
            </a:bodyPr>
            <a:lstStyle/>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业务无感知的分布式事务处理</a:t>
              </a:r>
              <a:endParaRPr lang="en-US" altLang="zh-CN" sz="1200" dirty="0">
                <a:solidFill>
                  <a:schemeClr val="bg1">
                    <a:lumMod val="95000"/>
                  </a:schemeClr>
                </a:solidFill>
                <a:latin typeface="微软雅黑"/>
                <a:ea typeface="微软雅黑"/>
                <a:sym typeface="微软雅黑"/>
              </a:endParaRPr>
            </a:p>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支持</a:t>
              </a:r>
              <a:r>
                <a:rPr lang="en-US" altLang="zh-CN" sz="1200" dirty="0">
                  <a:solidFill>
                    <a:schemeClr val="bg1">
                      <a:lumMod val="95000"/>
                    </a:schemeClr>
                  </a:solidFill>
                  <a:latin typeface="微软雅黑"/>
                  <a:ea typeface="微软雅黑"/>
                  <a:sym typeface="微软雅黑"/>
                </a:rPr>
                <a:t>RR,RC,SSI</a:t>
              </a:r>
              <a:r>
                <a:rPr lang="zh-CN" altLang="en-US" sz="1200" dirty="0">
                  <a:solidFill>
                    <a:schemeClr val="bg1">
                      <a:lumMod val="95000"/>
                    </a:schemeClr>
                  </a:solidFill>
                  <a:latin typeface="微软雅黑"/>
                  <a:ea typeface="微软雅黑"/>
                  <a:sym typeface="微软雅黑"/>
                </a:rPr>
                <a:t>三个事务隔离级别</a:t>
              </a:r>
              <a:endParaRPr lang="en-US" altLang="zh-CN" sz="1200" dirty="0">
                <a:solidFill>
                  <a:schemeClr val="bg1">
                    <a:lumMod val="95000"/>
                  </a:schemeClr>
                </a:solidFill>
                <a:latin typeface="微软雅黑"/>
                <a:ea typeface="微软雅黑"/>
                <a:sym typeface="微软雅黑"/>
              </a:endParaRPr>
            </a:p>
            <a:p>
              <a:pPr defTabSz="913400">
                <a:lnSpc>
                  <a:spcPct val="120000"/>
                </a:lnSpc>
                <a:spcBef>
                  <a:spcPct val="0"/>
                </a:spcBef>
                <a:defRPr/>
              </a:pPr>
              <a:endParaRPr lang="zh-CN" altLang="en-US" sz="1200" dirty="0">
                <a:solidFill>
                  <a:schemeClr val="bg1">
                    <a:lumMod val="95000"/>
                  </a:schemeClr>
                </a:solidFill>
                <a:latin typeface="微软雅黑"/>
                <a:ea typeface="微软雅黑"/>
                <a:sym typeface="微软雅黑"/>
              </a:endParaRPr>
            </a:p>
          </p:txBody>
        </p:sp>
        <p:sp>
          <p:nvSpPr>
            <p:cNvPr id="43" name="iSlíďè">
              <a:extLst>
                <a:ext uri="{FF2B5EF4-FFF2-40B4-BE49-F238E27FC236}">
                  <a16:creationId xmlns:a16="http://schemas.microsoft.com/office/drawing/2014/main" id="{DADB0A71-BBCD-A245-B2B4-4D299E207532}"/>
                </a:ext>
              </a:extLst>
            </p:cNvPr>
            <p:cNvSpPr txBox="1"/>
            <p:nvPr/>
          </p:nvSpPr>
          <p:spPr bwMode="auto">
            <a:xfrm>
              <a:off x="1052682" y="4548772"/>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000" rIns="135000">
              <a:normAutofit lnSpcReduction="10000"/>
            </a:bodyPr>
            <a:lstStyle/>
            <a:p>
              <a:pPr defTabSz="913400">
                <a:spcBef>
                  <a:spcPct val="0"/>
                </a:spcBef>
                <a:defRPr/>
              </a:pPr>
              <a:r>
                <a:rPr lang="zh-CN" altLang="en-US" b="1" dirty="0">
                  <a:solidFill>
                    <a:schemeClr val="bg1">
                      <a:lumMod val="95000"/>
                    </a:schemeClr>
                  </a:solidFill>
                  <a:latin typeface="微软雅黑"/>
                  <a:ea typeface="微软雅黑"/>
                  <a:sym typeface="微软雅黑"/>
                </a:rPr>
                <a:t>完整分布式事务能力</a:t>
              </a:r>
            </a:p>
          </p:txBody>
        </p:sp>
        <p:sp>
          <p:nvSpPr>
            <p:cNvPr id="44" name="išľíďè">
              <a:extLst>
                <a:ext uri="{FF2B5EF4-FFF2-40B4-BE49-F238E27FC236}">
                  <a16:creationId xmlns:a16="http://schemas.microsoft.com/office/drawing/2014/main" id="{AB8ED5EC-B4EB-9946-89C3-986C0B23C70A}"/>
                </a:ext>
              </a:extLst>
            </p:cNvPr>
            <p:cNvSpPr/>
            <p:nvPr/>
          </p:nvSpPr>
          <p:spPr bwMode="auto">
            <a:xfrm>
              <a:off x="8861931" y="2365722"/>
              <a:ext cx="2524456" cy="70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rIns="135000" anchor="t" anchorCtr="0">
              <a:noAutofit/>
            </a:bodyPr>
            <a:lstStyle/>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基于三权分立的安全体系</a:t>
              </a:r>
              <a:endParaRPr lang="en-US" altLang="zh-CN" sz="1200" dirty="0">
                <a:solidFill>
                  <a:schemeClr val="bg1">
                    <a:lumMod val="95000"/>
                  </a:schemeClr>
                </a:solidFill>
                <a:latin typeface="微软雅黑"/>
                <a:ea typeface="微软雅黑"/>
                <a:sym typeface="微软雅黑"/>
              </a:endParaRPr>
            </a:p>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矩阵式行列权限控制</a:t>
              </a:r>
              <a:endParaRPr lang="en-US" altLang="zh-CN" sz="1200" dirty="0">
                <a:solidFill>
                  <a:schemeClr val="bg1">
                    <a:lumMod val="95000"/>
                  </a:schemeClr>
                </a:solidFill>
                <a:latin typeface="微软雅黑"/>
                <a:ea typeface="微软雅黑"/>
                <a:sym typeface="微软雅黑"/>
              </a:endParaRPr>
            </a:p>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透明数据加密脱敏能力</a:t>
              </a:r>
            </a:p>
          </p:txBody>
        </p:sp>
        <p:sp>
          <p:nvSpPr>
            <p:cNvPr id="45" name="iSlíďè">
              <a:extLst>
                <a:ext uri="{FF2B5EF4-FFF2-40B4-BE49-F238E27FC236}">
                  <a16:creationId xmlns:a16="http://schemas.microsoft.com/office/drawing/2014/main" id="{18E14E6E-BCD3-EF40-BA65-7E885A4D2F96}"/>
                </a:ext>
              </a:extLst>
            </p:cNvPr>
            <p:cNvSpPr txBox="1"/>
            <p:nvPr/>
          </p:nvSpPr>
          <p:spPr bwMode="auto">
            <a:xfrm>
              <a:off x="8861931" y="2024636"/>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000" rIns="135000">
              <a:normAutofit lnSpcReduction="10000"/>
            </a:bodyPr>
            <a:lstStyle/>
            <a:p>
              <a:pPr defTabSz="913400">
                <a:spcBef>
                  <a:spcPct val="0"/>
                </a:spcBef>
                <a:defRPr/>
              </a:pPr>
              <a:r>
                <a:rPr lang="zh-CN" altLang="en-US" b="1" dirty="0">
                  <a:solidFill>
                    <a:schemeClr val="bg1">
                      <a:lumMod val="95000"/>
                    </a:schemeClr>
                  </a:solidFill>
                  <a:latin typeface="微软雅黑"/>
                  <a:ea typeface="微软雅黑"/>
                  <a:sym typeface="微软雅黑"/>
                </a:rPr>
                <a:t>用户数据安全保护</a:t>
              </a:r>
            </a:p>
          </p:txBody>
        </p:sp>
        <p:sp>
          <p:nvSpPr>
            <p:cNvPr id="46" name="išľíďè">
              <a:extLst>
                <a:ext uri="{FF2B5EF4-FFF2-40B4-BE49-F238E27FC236}">
                  <a16:creationId xmlns:a16="http://schemas.microsoft.com/office/drawing/2014/main" id="{90118902-8B8E-9F46-ABD0-96DC508FE2A2}"/>
                </a:ext>
              </a:extLst>
            </p:cNvPr>
            <p:cNvSpPr/>
            <p:nvPr/>
          </p:nvSpPr>
          <p:spPr bwMode="auto">
            <a:xfrm>
              <a:off x="8861931" y="3616658"/>
              <a:ext cx="3025268"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rIns="135000" anchor="t" anchorCtr="0">
              <a:noAutofit/>
            </a:bodyPr>
            <a:lstStyle/>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多主多活多副本金融级数据可靠性保护</a:t>
              </a:r>
              <a:endParaRPr lang="en-US" altLang="zh-CN" sz="1200" dirty="0">
                <a:solidFill>
                  <a:schemeClr val="bg1">
                    <a:lumMod val="95000"/>
                  </a:schemeClr>
                </a:solidFill>
                <a:latin typeface="微软雅黑"/>
                <a:ea typeface="微软雅黑"/>
                <a:sym typeface="微软雅黑"/>
              </a:endParaRPr>
            </a:p>
            <a:p>
              <a:pPr marL="190424" indent="-190424" defTabSz="913400">
                <a:lnSpc>
                  <a:spcPct val="120000"/>
                </a:lnSpc>
                <a:spcBef>
                  <a:spcPct val="0"/>
                </a:spcBef>
                <a:buFont typeface="Arial" panose="020B0604020202020204" pitchFamily="34" charset="0"/>
                <a:buChar char="•"/>
                <a:defRPr/>
              </a:pPr>
              <a:r>
                <a:rPr lang="zh-CN" altLang="en-US" sz="1200" dirty="0">
                  <a:solidFill>
                    <a:schemeClr val="bg1">
                      <a:lumMod val="95000"/>
                    </a:schemeClr>
                  </a:solidFill>
                  <a:latin typeface="微软雅黑"/>
                  <a:ea typeface="微软雅黑"/>
                  <a:sym typeface="微软雅黑"/>
                </a:rPr>
                <a:t>提供</a:t>
              </a:r>
              <a:r>
                <a:rPr lang="en-US" altLang="zh-CN" sz="1200" dirty="0">
                  <a:solidFill>
                    <a:schemeClr val="bg1">
                      <a:lumMod val="95000"/>
                    </a:schemeClr>
                  </a:solidFill>
                  <a:latin typeface="微软雅黑"/>
                  <a:ea typeface="微软雅黑"/>
                  <a:sym typeface="微软雅黑"/>
                </a:rPr>
                <a:t>99.99%</a:t>
              </a:r>
              <a:r>
                <a:rPr lang="zh-CN" altLang="en-US" sz="1200" dirty="0">
                  <a:solidFill>
                    <a:schemeClr val="bg1">
                      <a:lumMod val="95000"/>
                    </a:schemeClr>
                  </a:solidFill>
                  <a:latin typeface="微软雅黑"/>
                  <a:ea typeface="微软雅黑"/>
                  <a:sym typeface="微软雅黑"/>
                </a:rPr>
                <a:t>以上的数据可靠性</a:t>
              </a:r>
            </a:p>
          </p:txBody>
        </p:sp>
        <p:sp>
          <p:nvSpPr>
            <p:cNvPr id="47" name="iSlíďè">
              <a:extLst>
                <a:ext uri="{FF2B5EF4-FFF2-40B4-BE49-F238E27FC236}">
                  <a16:creationId xmlns:a16="http://schemas.microsoft.com/office/drawing/2014/main" id="{8E05CC57-C994-934C-AED1-85D79234DBCE}"/>
                </a:ext>
              </a:extLst>
            </p:cNvPr>
            <p:cNvSpPr txBox="1"/>
            <p:nvPr/>
          </p:nvSpPr>
          <p:spPr bwMode="auto">
            <a:xfrm>
              <a:off x="8861931" y="3275572"/>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000" rIns="135000">
              <a:normAutofit lnSpcReduction="10000"/>
            </a:bodyPr>
            <a:lstStyle/>
            <a:p>
              <a:pPr defTabSz="913400">
                <a:spcBef>
                  <a:spcPct val="0"/>
                </a:spcBef>
                <a:defRPr/>
              </a:pPr>
              <a:r>
                <a:rPr lang="zh-CN" altLang="en-US" b="1" dirty="0">
                  <a:solidFill>
                    <a:schemeClr val="bg1">
                      <a:lumMod val="95000"/>
                    </a:schemeClr>
                  </a:solidFill>
                  <a:latin typeface="微软雅黑"/>
                  <a:ea typeface="微软雅黑"/>
                  <a:sym typeface="微软雅黑"/>
                </a:rPr>
                <a:t>金融级数据可靠性</a:t>
              </a:r>
            </a:p>
          </p:txBody>
        </p:sp>
        <p:sp>
          <p:nvSpPr>
            <p:cNvPr id="48" name="išľíďè">
              <a:extLst>
                <a:ext uri="{FF2B5EF4-FFF2-40B4-BE49-F238E27FC236}">
                  <a16:creationId xmlns:a16="http://schemas.microsoft.com/office/drawing/2014/main" id="{E37FB531-21F9-EE47-8F2A-3FC40B1DB3E5}"/>
                </a:ext>
              </a:extLst>
            </p:cNvPr>
            <p:cNvSpPr/>
            <p:nvPr/>
          </p:nvSpPr>
          <p:spPr bwMode="auto">
            <a:xfrm>
              <a:off x="8921198" y="4899533"/>
              <a:ext cx="2565990" cy="70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5000" rIns="135000" anchor="t" anchorCtr="0">
              <a:noAutofit/>
            </a:bodyPr>
            <a:lstStyle/>
            <a:p>
              <a:pPr defTabSz="913400">
                <a:lnSpc>
                  <a:spcPct val="120000"/>
                </a:lnSpc>
                <a:spcBef>
                  <a:spcPct val="0"/>
                </a:spcBef>
                <a:defRPr/>
              </a:pPr>
              <a:r>
                <a:rPr lang="zh-CN" altLang="en-US" sz="1200" dirty="0">
                  <a:solidFill>
                    <a:schemeClr val="bg1">
                      <a:lumMod val="95000"/>
                    </a:schemeClr>
                  </a:solidFill>
                  <a:latin typeface="微软雅黑"/>
                  <a:ea typeface="微软雅黑"/>
                  <a:sym typeface="微软雅黑"/>
                </a:rPr>
                <a:t>支持多种硬件平台，包括：</a:t>
              </a:r>
              <a:r>
                <a:rPr lang="en-US" altLang="zh-CN" sz="1200" dirty="0">
                  <a:solidFill>
                    <a:schemeClr val="bg1">
                      <a:lumMod val="95000"/>
                    </a:schemeClr>
                  </a:solidFill>
                  <a:latin typeface="微软雅黑"/>
                  <a:ea typeface="微软雅黑"/>
                  <a:sym typeface="微软雅黑"/>
                </a:rPr>
                <a:t>X86,ARM,POWER,IBM</a:t>
              </a:r>
              <a:r>
                <a:rPr lang="zh-CN" altLang="en-US" sz="1200" dirty="0">
                  <a:solidFill>
                    <a:schemeClr val="bg1">
                      <a:lumMod val="95000"/>
                    </a:schemeClr>
                  </a:solidFill>
                  <a:latin typeface="微软雅黑"/>
                  <a:ea typeface="微软雅黑"/>
                  <a:sym typeface="微软雅黑"/>
                </a:rPr>
                <a:t> </a:t>
              </a:r>
              <a:r>
                <a:rPr lang="en-US" altLang="zh-CN" sz="1200" dirty="0">
                  <a:solidFill>
                    <a:schemeClr val="bg1">
                      <a:lumMod val="95000"/>
                    </a:schemeClr>
                  </a:solidFill>
                  <a:latin typeface="微软雅黑"/>
                  <a:ea typeface="微软雅黑"/>
                  <a:sym typeface="微软雅黑"/>
                </a:rPr>
                <a:t>S390</a:t>
              </a:r>
              <a:r>
                <a:rPr lang="zh-CN" altLang="en-US" sz="1200" dirty="0">
                  <a:solidFill>
                    <a:schemeClr val="bg1">
                      <a:lumMod val="95000"/>
                    </a:schemeClr>
                  </a:solidFill>
                  <a:latin typeface="微软雅黑"/>
                  <a:ea typeface="微软雅黑"/>
                  <a:sym typeface="微软雅黑"/>
                </a:rPr>
                <a:t>等主流硬件平台</a:t>
              </a:r>
            </a:p>
          </p:txBody>
        </p:sp>
        <p:sp>
          <p:nvSpPr>
            <p:cNvPr id="49" name="iSlíďè">
              <a:extLst>
                <a:ext uri="{FF2B5EF4-FFF2-40B4-BE49-F238E27FC236}">
                  <a16:creationId xmlns:a16="http://schemas.microsoft.com/office/drawing/2014/main" id="{D619077B-8F4E-184F-8070-F62971BDF1C2}"/>
                </a:ext>
              </a:extLst>
            </p:cNvPr>
            <p:cNvSpPr txBox="1"/>
            <p:nvPr/>
          </p:nvSpPr>
          <p:spPr bwMode="auto">
            <a:xfrm>
              <a:off x="8861931" y="4548772"/>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5000" rIns="135000">
              <a:normAutofit fontScale="55000" lnSpcReduction="20000"/>
            </a:bodyPr>
            <a:lstStyle>
              <a:defPPr>
                <a:defRPr lang="zh-CN"/>
              </a:defPPr>
              <a:lvl1pPr marR="0" lvl="0" indent="0" defTabSz="913765" fontAlgn="auto">
                <a:spcBef>
                  <a:spcPct val="0"/>
                </a:spcBef>
                <a:spcAft>
                  <a:spcPts val="0"/>
                </a:spcAft>
                <a:buClrTx/>
                <a:buSzTx/>
                <a:buFontTx/>
                <a:buNone/>
                <a:defRPr kumimoji="0" b="1" i="0" u="none" strike="noStrike" cap="none" spc="0" normalizeH="0" baseline="0">
                  <a:ln>
                    <a:noFill/>
                  </a:ln>
                  <a:solidFill>
                    <a:schemeClr val="bg2">
                      <a:lumMod val="10000"/>
                    </a:schemeClr>
                  </a:solidFill>
                  <a:effectLst/>
                  <a:uLnTx/>
                  <a:uFillTx/>
                </a:defRPr>
              </a:lvl1pPr>
            </a:lstStyle>
            <a:p>
              <a:r>
                <a:rPr lang="zh-CN" altLang="en-US" sz="3600" dirty="0">
                  <a:solidFill>
                    <a:schemeClr val="bg1">
                      <a:lumMod val="95000"/>
                    </a:schemeClr>
                  </a:solidFill>
                  <a:latin typeface="微软雅黑"/>
                  <a:ea typeface="微软雅黑"/>
                  <a:sym typeface="微软雅黑"/>
                </a:rPr>
                <a:t>多硬件平台支持</a:t>
              </a:r>
            </a:p>
          </p:txBody>
        </p:sp>
        <p:pic>
          <p:nvPicPr>
            <p:cNvPr id="50" name="Picture 49">
              <a:extLst>
                <a:ext uri="{FF2B5EF4-FFF2-40B4-BE49-F238E27FC236}">
                  <a16:creationId xmlns:a16="http://schemas.microsoft.com/office/drawing/2014/main" id="{B915021A-E581-3D4F-895A-A82C47F1B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9172" y="3395092"/>
              <a:ext cx="1314388" cy="481942"/>
            </a:xfrm>
            <a:prstGeom prst="rect">
              <a:avLst/>
            </a:prstGeom>
          </p:spPr>
        </p:pic>
        <p:sp>
          <p:nvSpPr>
            <p:cNvPr id="51" name="Freeform 18">
              <a:extLst>
                <a:ext uri="{FF2B5EF4-FFF2-40B4-BE49-F238E27FC236}">
                  <a16:creationId xmlns:a16="http://schemas.microsoft.com/office/drawing/2014/main" id="{C4D28E19-5985-DD45-BC82-F77AA67946DA}"/>
                </a:ext>
              </a:extLst>
            </p:cNvPr>
            <p:cNvSpPr>
              <a:spLocks noEditPoints="1"/>
            </p:cNvSpPr>
            <p:nvPr/>
          </p:nvSpPr>
          <p:spPr bwMode="auto">
            <a:xfrm>
              <a:off x="4767768" y="2157991"/>
              <a:ext cx="689872" cy="605680"/>
            </a:xfrm>
            <a:custGeom>
              <a:avLst/>
              <a:gdLst>
                <a:gd name="T0" fmla="*/ 482 w 528"/>
                <a:gd name="T1" fmla="*/ 263 h 464"/>
                <a:gd name="T2" fmla="*/ 469 w 528"/>
                <a:gd name="T3" fmla="*/ 247 h 464"/>
                <a:gd name="T4" fmla="*/ 488 w 528"/>
                <a:gd name="T5" fmla="*/ 107 h 464"/>
                <a:gd name="T6" fmla="*/ 528 w 528"/>
                <a:gd name="T7" fmla="*/ 54 h 464"/>
                <a:gd name="T8" fmla="*/ 490 w 528"/>
                <a:gd name="T9" fmla="*/ 5 h 464"/>
                <a:gd name="T10" fmla="*/ 445 w 528"/>
                <a:gd name="T11" fmla="*/ 90 h 464"/>
                <a:gd name="T12" fmla="*/ 452 w 528"/>
                <a:gd name="T13" fmla="*/ 101 h 464"/>
                <a:gd name="T14" fmla="*/ 423 w 528"/>
                <a:gd name="T15" fmla="*/ 239 h 464"/>
                <a:gd name="T16" fmla="*/ 412 w 528"/>
                <a:gd name="T17" fmla="*/ 243 h 464"/>
                <a:gd name="T18" fmla="*/ 407 w 528"/>
                <a:gd name="T19" fmla="*/ 244 h 464"/>
                <a:gd name="T20" fmla="*/ 321 w 528"/>
                <a:gd name="T21" fmla="*/ 190 h 464"/>
                <a:gd name="T22" fmla="*/ 314 w 528"/>
                <a:gd name="T23" fmla="*/ 160 h 464"/>
                <a:gd name="T24" fmla="*/ 255 w 528"/>
                <a:gd name="T25" fmla="*/ 130 h 464"/>
                <a:gd name="T26" fmla="*/ 213 w 528"/>
                <a:gd name="T27" fmla="*/ 182 h 464"/>
                <a:gd name="T28" fmla="*/ 85 w 528"/>
                <a:gd name="T29" fmla="*/ 235 h 464"/>
                <a:gd name="T30" fmla="*/ 63 w 528"/>
                <a:gd name="T31" fmla="*/ 225 h 464"/>
                <a:gd name="T32" fmla="*/ 2 w 528"/>
                <a:gd name="T33" fmla="*/ 265 h 464"/>
                <a:gd name="T34" fmla="*/ 39 w 528"/>
                <a:gd name="T35" fmla="*/ 320 h 464"/>
                <a:gd name="T36" fmla="*/ 71 w 528"/>
                <a:gd name="T37" fmla="*/ 319 h 464"/>
                <a:gd name="T38" fmla="*/ 147 w 528"/>
                <a:gd name="T39" fmla="*/ 390 h 464"/>
                <a:gd name="T40" fmla="*/ 149 w 528"/>
                <a:gd name="T41" fmla="*/ 398 h 464"/>
                <a:gd name="T42" fmla="*/ 165 w 528"/>
                <a:gd name="T43" fmla="*/ 451 h 464"/>
                <a:gd name="T44" fmla="*/ 225 w 528"/>
                <a:gd name="T45" fmla="*/ 453 h 464"/>
                <a:gd name="T46" fmla="*/ 208 w 528"/>
                <a:gd name="T47" fmla="*/ 365 h 464"/>
                <a:gd name="T48" fmla="*/ 181 w 528"/>
                <a:gd name="T49" fmla="*/ 366 h 464"/>
                <a:gd name="T50" fmla="*/ 172 w 528"/>
                <a:gd name="T51" fmla="*/ 364 h 464"/>
                <a:gd name="T52" fmla="*/ 99 w 528"/>
                <a:gd name="T53" fmla="*/ 288 h 464"/>
                <a:gd name="T54" fmla="*/ 99 w 528"/>
                <a:gd name="T55" fmla="*/ 286 h 464"/>
                <a:gd name="T56" fmla="*/ 106 w 528"/>
                <a:gd name="T57" fmla="*/ 269 h 464"/>
                <a:gd name="T58" fmla="*/ 232 w 528"/>
                <a:gd name="T59" fmla="*/ 215 h 464"/>
                <a:gd name="T60" fmla="*/ 240 w 528"/>
                <a:gd name="T61" fmla="*/ 220 h 464"/>
                <a:gd name="T62" fmla="*/ 259 w 528"/>
                <a:gd name="T63" fmla="*/ 227 h 464"/>
                <a:gd name="T64" fmla="*/ 293 w 528"/>
                <a:gd name="T65" fmla="*/ 221 h 464"/>
                <a:gd name="T66" fmla="*/ 299 w 528"/>
                <a:gd name="T67" fmla="*/ 220 h 464"/>
                <a:gd name="T68" fmla="*/ 385 w 528"/>
                <a:gd name="T69" fmla="*/ 274 h 464"/>
                <a:gd name="T70" fmla="*/ 401 w 528"/>
                <a:gd name="T71" fmla="*/ 319 h 464"/>
                <a:gd name="T72" fmla="*/ 427 w 528"/>
                <a:gd name="T73" fmla="*/ 334 h 464"/>
                <a:gd name="T74" fmla="*/ 481 w 528"/>
                <a:gd name="T75" fmla="*/ 310 h 464"/>
                <a:gd name="T76" fmla="*/ 46 w 528"/>
                <a:gd name="T77" fmla="*/ 294 h 464"/>
                <a:gd name="T78" fmla="*/ 56 w 528"/>
                <a:gd name="T79" fmla="*/ 250 h 464"/>
                <a:gd name="T80" fmla="*/ 46 w 528"/>
                <a:gd name="T81" fmla="*/ 294 h 464"/>
                <a:gd name="T82" fmla="*/ 218 w 528"/>
                <a:gd name="T83" fmla="*/ 418 h 464"/>
                <a:gd name="T84" fmla="*/ 175 w 528"/>
                <a:gd name="T85" fmla="*/ 407 h 464"/>
                <a:gd name="T86" fmla="*/ 263 w 528"/>
                <a:gd name="T87" fmla="*/ 200 h 464"/>
                <a:gd name="T88" fmla="*/ 274 w 528"/>
                <a:gd name="T89" fmla="*/ 156 h 464"/>
                <a:gd name="T90" fmla="*/ 263 w 528"/>
                <a:gd name="T91" fmla="*/ 200 h 464"/>
                <a:gd name="T92" fmla="*/ 484 w 528"/>
                <a:gd name="T93" fmla="*/ 32 h 464"/>
                <a:gd name="T94" fmla="*/ 473 w 528"/>
                <a:gd name="T95" fmla="*/ 76 h 464"/>
                <a:gd name="T96" fmla="*/ 433 w 528"/>
                <a:gd name="T97" fmla="*/ 308 h 464"/>
                <a:gd name="T98" fmla="*/ 443 w 528"/>
                <a:gd name="T99" fmla="*/ 264 h 464"/>
                <a:gd name="T100" fmla="*/ 433 w 528"/>
                <a:gd name="T101" fmla="*/ 30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8" h="464">
                  <a:moveTo>
                    <a:pt x="487" y="275"/>
                  </a:moveTo>
                  <a:cubicBezTo>
                    <a:pt x="485" y="271"/>
                    <a:pt x="485" y="270"/>
                    <a:pt x="482" y="263"/>
                  </a:cubicBezTo>
                  <a:cubicBezTo>
                    <a:pt x="482" y="262"/>
                    <a:pt x="482" y="262"/>
                    <a:pt x="481" y="261"/>
                  </a:cubicBezTo>
                  <a:cubicBezTo>
                    <a:pt x="476" y="253"/>
                    <a:pt x="469" y="247"/>
                    <a:pt x="469" y="247"/>
                  </a:cubicBezTo>
                  <a:cubicBezTo>
                    <a:pt x="466" y="245"/>
                    <a:pt x="465" y="241"/>
                    <a:pt x="465" y="238"/>
                  </a:cubicBezTo>
                  <a:cubicBezTo>
                    <a:pt x="488" y="107"/>
                    <a:pt x="488" y="107"/>
                    <a:pt x="488" y="107"/>
                  </a:cubicBezTo>
                  <a:cubicBezTo>
                    <a:pt x="488" y="105"/>
                    <a:pt x="491" y="101"/>
                    <a:pt x="494" y="101"/>
                  </a:cubicBezTo>
                  <a:cubicBezTo>
                    <a:pt x="514" y="95"/>
                    <a:pt x="528" y="75"/>
                    <a:pt x="528" y="54"/>
                  </a:cubicBezTo>
                  <a:cubicBezTo>
                    <a:pt x="528" y="31"/>
                    <a:pt x="512" y="11"/>
                    <a:pt x="490" y="5"/>
                  </a:cubicBezTo>
                  <a:cubicBezTo>
                    <a:pt x="490" y="5"/>
                    <a:pt x="490" y="5"/>
                    <a:pt x="490" y="5"/>
                  </a:cubicBezTo>
                  <a:cubicBezTo>
                    <a:pt x="468" y="0"/>
                    <a:pt x="445" y="11"/>
                    <a:pt x="434" y="31"/>
                  </a:cubicBezTo>
                  <a:cubicBezTo>
                    <a:pt x="424" y="51"/>
                    <a:pt x="429" y="75"/>
                    <a:pt x="445" y="90"/>
                  </a:cubicBezTo>
                  <a:cubicBezTo>
                    <a:pt x="446" y="91"/>
                    <a:pt x="447" y="92"/>
                    <a:pt x="448" y="92"/>
                  </a:cubicBezTo>
                  <a:cubicBezTo>
                    <a:pt x="450" y="94"/>
                    <a:pt x="452" y="98"/>
                    <a:pt x="452" y="101"/>
                  </a:cubicBezTo>
                  <a:cubicBezTo>
                    <a:pt x="429" y="232"/>
                    <a:pt x="429" y="232"/>
                    <a:pt x="429" y="232"/>
                  </a:cubicBezTo>
                  <a:cubicBezTo>
                    <a:pt x="428" y="235"/>
                    <a:pt x="425" y="238"/>
                    <a:pt x="423" y="239"/>
                  </a:cubicBezTo>
                  <a:cubicBezTo>
                    <a:pt x="419" y="240"/>
                    <a:pt x="417" y="241"/>
                    <a:pt x="414" y="242"/>
                  </a:cubicBezTo>
                  <a:cubicBezTo>
                    <a:pt x="412" y="243"/>
                    <a:pt x="412" y="243"/>
                    <a:pt x="412" y="243"/>
                  </a:cubicBezTo>
                  <a:cubicBezTo>
                    <a:pt x="412" y="243"/>
                    <a:pt x="412" y="243"/>
                    <a:pt x="412" y="243"/>
                  </a:cubicBezTo>
                  <a:cubicBezTo>
                    <a:pt x="411" y="244"/>
                    <a:pt x="409" y="244"/>
                    <a:pt x="407" y="244"/>
                  </a:cubicBezTo>
                  <a:cubicBezTo>
                    <a:pt x="406" y="244"/>
                    <a:pt x="405" y="243"/>
                    <a:pt x="404" y="243"/>
                  </a:cubicBezTo>
                  <a:cubicBezTo>
                    <a:pt x="321" y="190"/>
                    <a:pt x="321" y="190"/>
                    <a:pt x="321" y="190"/>
                  </a:cubicBezTo>
                  <a:cubicBezTo>
                    <a:pt x="319" y="189"/>
                    <a:pt x="317" y="186"/>
                    <a:pt x="317" y="184"/>
                  </a:cubicBezTo>
                  <a:cubicBezTo>
                    <a:pt x="318" y="176"/>
                    <a:pt x="317" y="168"/>
                    <a:pt x="314" y="160"/>
                  </a:cubicBezTo>
                  <a:cubicBezTo>
                    <a:pt x="309" y="146"/>
                    <a:pt x="295" y="134"/>
                    <a:pt x="279" y="130"/>
                  </a:cubicBezTo>
                  <a:cubicBezTo>
                    <a:pt x="271" y="128"/>
                    <a:pt x="262" y="128"/>
                    <a:pt x="255" y="130"/>
                  </a:cubicBezTo>
                  <a:cubicBezTo>
                    <a:pt x="234" y="136"/>
                    <a:pt x="219" y="154"/>
                    <a:pt x="218" y="174"/>
                  </a:cubicBezTo>
                  <a:cubicBezTo>
                    <a:pt x="218" y="177"/>
                    <a:pt x="216" y="181"/>
                    <a:pt x="213" y="182"/>
                  </a:cubicBezTo>
                  <a:cubicBezTo>
                    <a:pt x="91" y="235"/>
                    <a:pt x="91" y="235"/>
                    <a:pt x="91" y="235"/>
                  </a:cubicBezTo>
                  <a:cubicBezTo>
                    <a:pt x="90" y="236"/>
                    <a:pt x="87" y="236"/>
                    <a:pt x="85" y="235"/>
                  </a:cubicBezTo>
                  <a:cubicBezTo>
                    <a:pt x="84" y="235"/>
                    <a:pt x="83" y="234"/>
                    <a:pt x="82" y="234"/>
                  </a:cubicBezTo>
                  <a:cubicBezTo>
                    <a:pt x="76" y="229"/>
                    <a:pt x="70" y="226"/>
                    <a:pt x="63" y="225"/>
                  </a:cubicBezTo>
                  <a:cubicBezTo>
                    <a:pt x="50" y="221"/>
                    <a:pt x="35" y="224"/>
                    <a:pt x="23" y="232"/>
                  </a:cubicBezTo>
                  <a:cubicBezTo>
                    <a:pt x="12" y="239"/>
                    <a:pt x="4" y="251"/>
                    <a:pt x="2" y="265"/>
                  </a:cubicBezTo>
                  <a:cubicBezTo>
                    <a:pt x="0" y="282"/>
                    <a:pt x="6" y="300"/>
                    <a:pt x="20" y="311"/>
                  </a:cubicBezTo>
                  <a:cubicBezTo>
                    <a:pt x="26" y="316"/>
                    <a:pt x="32" y="319"/>
                    <a:pt x="39" y="320"/>
                  </a:cubicBezTo>
                  <a:cubicBezTo>
                    <a:pt x="47" y="322"/>
                    <a:pt x="57" y="322"/>
                    <a:pt x="66" y="319"/>
                  </a:cubicBezTo>
                  <a:cubicBezTo>
                    <a:pt x="68" y="319"/>
                    <a:pt x="69" y="319"/>
                    <a:pt x="71" y="319"/>
                  </a:cubicBezTo>
                  <a:cubicBezTo>
                    <a:pt x="73" y="320"/>
                    <a:pt x="75" y="320"/>
                    <a:pt x="76" y="321"/>
                  </a:cubicBezTo>
                  <a:cubicBezTo>
                    <a:pt x="147" y="390"/>
                    <a:pt x="147" y="390"/>
                    <a:pt x="147" y="390"/>
                  </a:cubicBezTo>
                  <a:cubicBezTo>
                    <a:pt x="149" y="392"/>
                    <a:pt x="150" y="396"/>
                    <a:pt x="149" y="398"/>
                  </a:cubicBezTo>
                  <a:cubicBezTo>
                    <a:pt x="149" y="398"/>
                    <a:pt x="149" y="398"/>
                    <a:pt x="149" y="398"/>
                  </a:cubicBezTo>
                  <a:cubicBezTo>
                    <a:pt x="149" y="398"/>
                    <a:pt x="149" y="398"/>
                    <a:pt x="149" y="398"/>
                  </a:cubicBezTo>
                  <a:cubicBezTo>
                    <a:pt x="144" y="419"/>
                    <a:pt x="150" y="439"/>
                    <a:pt x="165" y="451"/>
                  </a:cubicBezTo>
                  <a:cubicBezTo>
                    <a:pt x="171" y="456"/>
                    <a:pt x="177" y="459"/>
                    <a:pt x="184" y="461"/>
                  </a:cubicBezTo>
                  <a:cubicBezTo>
                    <a:pt x="199" y="464"/>
                    <a:pt x="213" y="461"/>
                    <a:pt x="225" y="453"/>
                  </a:cubicBezTo>
                  <a:cubicBezTo>
                    <a:pt x="243" y="440"/>
                    <a:pt x="250" y="417"/>
                    <a:pt x="243" y="396"/>
                  </a:cubicBezTo>
                  <a:cubicBezTo>
                    <a:pt x="238" y="381"/>
                    <a:pt x="224" y="369"/>
                    <a:pt x="208" y="365"/>
                  </a:cubicBezTo>
                  <a:cubicBezTo>
                    <a:pt x="203" y="363"/>
                    <a:pt x="197" y="363"/>
                    <a:pt x="191" y="364"/>
                  </a:cubicBezTo>
                  <a:cubicBezTo>
                    <a:pt x="188" y="364"/>
                    <a:pt x="185" y="365"/>
                    <a:pt x="181" y="366"/>
                  </a:cubicBezTo>
                  <a:cubicBezTo>
                    <a:pt x="180" y="366"/>
                    <a:pt x="178" y="366"/>
                    <a:pt x="177" y="366"/>
                  </a:cubicBezTo>
                  <a:cubicBezTo>
                    <a:pt x="175" y="365"/>
                    <a:pt x="173" y="365"/>
                    <a:pt x="172" y="364"/>
                  </a:cubicBezTo>
                  <a:cubicBezTo>
                    <a:pt x="101" y="295"/>
                    <a:pt x="101" y="295"/>
                    <a:pt x="101" y="295"/>
                  </a:cubicBezTo>
                  <a:cubicBezTo>
                    <a:pt x="99" y="293"/>
                    <a:pt x="98" y="289"/>
                    <a:pt x="99" y="288"/>
                  </a:cubicBezTo>
                  <a:cubicBezTo>
                    <a:pt x="99" y="287"/>
                    <a:pt x="99" y="287"/>
                    <a:pt x="99" y="287"/>
                  </a:cubicBezTo>
                  <a:cubicBezTo>
                    <a:pt x="99" y="286"/>
                    <a:pt x="99" y="286"/>
                    <a:pt x="99" y="286"/>
                  </a:cubicBezTo>
                  <a:cubicBezTo>
                    <a:pt x="100" y="283"/>
                    <a:pt x="101" y="280"/>
                    <a:pt x="101" y="276"/>
                  </a:cubicBezTo>
                  <a:cubicBezTo>
                    <a:pt x="101" y="273"/>
                    <a:pt x="103" y="270"/>
                    <a:pt x="106" y="269"/>
                  </a:cubicBezTo>
                  <a:cubicBezTo>
                    <a:pt x="228" y="216"/>
                    <a:pt x="228" y="216"/>
                    <a:pt x="228" y="216"/>
                  </a:cubicBezTo>
                  <a:cubicBezTo>
                    <a:pt x="229" y="215"/>
                    <a:pt x="231" y="215"/>
                    <a:pt x="232" y="215"/>
                  </a:cubicBezTo>
                  <a:cubicBezTo>
                    <a:pt x="234" y="216"/>
                    <a:pt x="236" y="217"/>
                    <a:pt x="238" y="219"/>
                  </a:cubicBezTo>
                  <a:cubicBezTo>
                    <a:pt x="239" y="219"/>
                    <a:pt x="240" y="219"/>
                    <a:pt x="240" y="220"/>
                  </a:cubicBezTo>
                  <a:cubicBezTo>
                    <a:pt x="245" y="223"/>
                    <a:pt x="251" y="225"/>
                    <a:pt x="256" y="227"/>
                  </a:cubicBezTo>
                  <a:cubicBezTo>
                    <a:pt x="257" y="227"/>
                    <a:pt x="258" y="227"/>
                    <a:pt x="259" y="227"/>
                  </a:cubicBezTo>
                  <a:cubicBezTo>
                    <a:pt x="270" y="229"/>
                    <a:pt x="281" y="227"/>
                    <a:pt x="293" y="221"/>
                  </a:cubicBezTo>
                  <a:cubicBezTo>
                    <a:pt x="293" y="221"/>
                    <a:pt x="293" y="221"/>
                    <a:pt x="293" y="221"/>
                  </a:cubicBezTo>
                  <a:cubicBezTo>
                    <a:pt x="294" y="221"/>
                    <a:pt x="294" y="221"/>
                    <a:pt x="294" y="221"/>
                  </a:cubicBezTo>
                  <a:cubicBezTo>
                    <a:pt x="295" y="220"/>
                    <a:pt x="297" y="220"/>
                    <a:pt x="299" y="220"/>
                  </a:cubicBezTo>
                  <a:cubicBezTo>
                    <a:pt x="300" y="221"/>
                    <a:pt x="301" y="221"/>
                    <a:pt x="301" y="221"/>
                  </a:cubicBezTo>
                  <a:cubicBezTo>
                    <a:pt x="385" y="274"/>
                    <a:pt x="385" y="274"/>
                    <a:pt x="385" y="274"/>
                  </a:cubicBezTo>
                  <a:cubicBezTo>
                    <a:pt x="387" y="276"/>
                    <a:pt x="389" y="280"/>
                    <a:pt x="389" y="283"/>
                  </a:cubicBezTo>
                  <a:cubicBezTo>
                    <a:pt x="389" y="297"/>
                    <a:pt x="393" y="309"/>
                    <a:pt x="401" y="319"/>
                  </a:cubicBezTo>
                  <a:cubicBezTo>
                    <a:pt x="408" y="326"/>
                    <a:pt x="417" y="332"/>
                    <a:pt x="427" y="334"/>
                  </a:cubicBezTo>
                  <a:cubicBezTo>
                    <a:pt x="427" y="334"/>
                    <a:pt x="427" y="334"/>
                    <a:pt x="427" y="334"/>
                  </a:cubicBezTo>
                  <a:cubicBezTo>
                    <a:pt x="432" y="335"/>
                    <a:pt x="437" y="336"/>
                    <a:pt x="443" y="335"/>
                  </a:cubicBezTo>
                  <a:cubicBezTo>
                    <a:pt x="459" y="334"/>
                    <a:pt x="473" y="324"/>
                    <a:pt x="481" y="310"/>
                  </a:cubicBezTo>
                  <a:cubicBezTo>
                    <a:pt x="487" y="299"/>
                    <a:pt x="489" y="287"/>
                    <a:pt x="487" y="275"/>
                  </a:cubicBezTo>
                  <a:close/>
                  <a:moveTo>
                    <a:pt x="46" y="294"/>
                  </a:moveTo>
                  <a:cubicBezTo>
                    <a:pt x="34" y="291"/>
                    <a:pt x="26" y="279"/>
                    <a:pt x="29" y="267"/>
                  </a:cubicBezTo>
                  <a:cubicBezTo>
                    <a:pt x="32" y="255"/>
                    <a:pt x="44" y="247"/>
                    <a:pt x="56" y="250"/>
                  </a:cubicBezTo>
                  <a:cubicBezTo>
                    <a:pt x="69" y="253"/>
                    <a:pt x="76" y="265"/>
                    <a:pt x="73" y="277"/>
                  </a:cubicBezTo>
                  <a:cubicBezTo>
                    <a:pt x="70" y="290"/>
                    <a:pt x="58" y="297"/>
                    <a:pt x="46" y="294"/>
                  </a:cubicBezTo>
                  <a:close/>
                  <a:moveTo>
                    <a:pt x="202" y="391"/>
                  </a:moveTo>
                  <a:cubicBezTo>
                    <a:pt x="214" y="394"/>
                    <a:pt x="221" y="406"/>
                    <a:pt x="218" y="418"/>
                  </a:cubicBezTo>
                  <a:cubicBezTo>
                    <a:pt x="216" y="430"/>
                    <a:pt x="203" y="438"/>
                    <a:pt x="191" y="435"/>
                  </a:cubicBezTo>
                  <a:cubicBezTo>
                    <a:pt x="179" y="432"/>
                    <a:pt x="172" y="420"/>
                    <a:pt x="175" y="407"/>
                  </a:cubicBezTo>
                  <a:cubicBezTo>
                    <a:pt x="177" y="395"/>
                    <a:pt x="190" y="388"/>
                    <a:pt x="202" y="391"/>
                  </a:cubicBezTo>
                  <a:close/>
                  <a:moveTo>
                    <a:pt x="263" y="200"/>
                  </a:moveTo>
                  <a:cubicBezTo>
                    <a:pt x="251" y="197"/>
                    <a:pt x="243" y="185"/>
                    <a:pt x="246" y="173"/>
                  </a:cubicBezTo>
                  <a:cubicBezTo>
                    <a:pt x="249" y="161"/>
                    <a:pt x="261" y="153"/>
                    <a:pt x="274" y="156"/>
                  </a:cubicBezTo>
                  <a:cubicBezTo>
                    <a:pt x="286" y="159"/>
                    <a:pt x="293" y="171"/>
                    <a:pt x="290" y="184"/>
                  </a:cubicBezTo>
                  <a:cubicBezTo>
                    <a:pt x="287" y="196"/>
                    <a:pt x="275" y="203"/>
                    <a:pt x="263" y="200"/>
                  </a:cubicBezTo>
                  <a:close/>
                  <a:moveTo>
                    <a:pt x="457" y="48"/>
                  </a:moveTo>
                  <a:cubicBezTo>
                    <a:pt x="460" y="36"/>
                    <a:pt x="472" y="29"/>
                    <a:pt x="484" y="32"/>
                  </a:cubicBezTo>
                  <a:cubicBezTo>
                    <a:pt x="496" y="35"/>
                    <a:pt x="504" y="47"/>
                    <a:pt x="501" y="59"/>
                  </a:cubicBezTo>
                  <a:cubicBezTo>
                    <a:pt x="498" y="71"/>
                    <a:pt x="486" y="78"/>
                    <a:pt x="473" y="76"/>
                  </a:cubicBezTo>
                  <a:cubicBezTo>
                    <a:pt x="461" y="73"/>
                    <a:pt x="454" y="61"/>
                    <a:pt x="457" y="48"/>
                  </a:cubicBezTo>
                  <a:close/>
                  <a:moveTo>
                    <a:pt x="433" y="308"/>
                  </a:moveTo>
                  <a:cubicBezTo>
                    <a:pt x="421" y="305"/>
                    <a:pt x="413" y="293"/>
                    <a:pt x="416" y="281"/>
                  </a:cubicBezTo>
                  <a:cubicBezTo>
                    <a:pt x="419" y="269"/>
                    <a:pt x="431" y="261"/>
                    <a:pt x="443" y="264"/>
                  </a:cubicBezTo>
                  <a:cubicBezTo>
                    <a:pt x="456" y="267"/>
                    <a:pt x="463" y="279"/>
                    <a:pt x="460" y="291"/>
                  </a:cubicBezTo>
                  <a:cubicBezTo>
                    <a:pt x="457" y="303"/>
                    <a:pt x="445" y="311"/>
                    <a:pt x="433" y="308"/>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2" name="Freeform 7">
              <a:extLst>
                <a:ext uri="{FF2B5EF4-FFF2-40B4-BE49-F238E27FC236}">
                  <a16:creationId xmlns:a16="http://schemas.microsoft.com/office/drawing/2014/main" id="{FCC6300D-30F9-3D44-BA6A-3EBC786EDD3D}"/>
                </a:ext>
              </a:extLst>
            </p:cNvPr>
            <p:cNvSpPr>
              <a:spLocks noEditPoints="1"/>
            </p:cNvSpPr>
            <p:nvPr/>
          </p:nvSpPr>
          <p:spPr bwMode="auto">
            <a:xfrm>
              <a:off x="7008704" y="3442901"/>
              <a:ext cx="764778" cy="454538"/>
            </a:xfrm>
            <a:custGeom>
              <a:avLst/>
              <a:gdLst>
                <a:gd name="T0" fmla="*/ 580 w 612"/>
                <a:gd name="T1" fmla="*/ 0 h 364"/>
                <a:gd name="T2" fmla="*/ 32 w 612"/>
                <a:gd name="T3" fmla="*/ 0 h 364"/>
                <a:gd name="T4" fmla="*/ 0 w 612"/>
                <a:gd name="T5" fmla="*/ 32 h 364"/>
                <a:gd name="T6" fmla="*/ 0 w 612"/>
                <a:gd name="T7" fmla="*/ 332 h 364"/>
                <a:gd name="T8" fmla="*/ 32 w 612"/>
                <a:gd name="T9" fmla="*/ 364 h 364"/>
                <a:gd name="T10" fmla="*/ 580 w 612"/>
                <a:gd name="T11" fmla="*/ 364 h 364"/>
                <a:gd name="T12" fmla="*/ 612 w 612"/>
                <a:gd name="T13" fmla="*/ 332 h 364"/>
                <a:gd name="T14" fmla="*/ 612 w 612"/>
                <a:gd name="T15" fmla="*/ 32 h 364"/>
                <a:gd name="T16" fmla="*/ 580 w 612"/>
                <a:gd name="T17" fmla="*/ 0 h 364"/>
                <a:gd name="T18" fmla="*/ 386 w 612"/>
                <a:gd name="T19" fmla="*/ 284 h 364"/>
                <a:gd name="T20" fmla="*/ 76 w 612"/>
                <a:gd name="T21" fmla="*/ 284 h 364"/>
                <a:gd name="T22" fmla="*/ 76 w 612"/>
                <a:gd name="T23" fmla="*/ 210 h 364"/>
                <a:gd name="T24" fmla="*/ 352 w 612"/>
                <a:gd name="T25" fmla="*/ 210 h 364"/>
                <a:gd name="T26" fmla="*/ 386 w 612"/>
                <a:gd name="T27" fmla="*/ 267 h 364"/>
                <a:gd name="T28" fmla="*/ 386 w 612"/>
                <a:gd name="T29" fmla="*/ 284 h 364"/>
                <a:gd name="T30" fmla="*/ 386 w 612"/>
                <a:gd name="T31" fmla="*/ 96 h 364"/>
                <a:gd name="T32" fmla="*/ 352 w 612"/>
                <a:gd name="T33" fmla="*/ 154 h 364"/>
                <a:gd name="T34" fmla="*/ 76 w 612"/>
                <a:gd name="T35" fmla="*/ 154 h 364"/>
                <a:gd name="T36" fmla="*/ 76 w 612"/>
                <a:gd name="T37" fmla="*/ 80 h 364"/>
                <a:gd name="T38" fmla="*/ 386 w 612"/>
                <a:gd name="T39" fmla="*/ 80 h 364"/>
                <a:gd name="T40" fmla="*/ 386 w 612"/>
                <a:gd name="T41" fmla="*/ 96 h 364"/>
                <a:gd name="T42" fmla="*/ 476 w 612"/>
                <a:gd name="T43" fmla="*/ 257 h 364"/>
                <a:gd name="T44" fmla="*/ 400 w 612"/>
                <a:gd name="T45" fmla="*/ 182 h 364"/>
                <a:gd name="T46" fmla="*/ 476 w 612"/>
                <a:gd name="T47" fmla="*/ 106 h 364"/>
                <a:gd name="T48" fmla="*/ 551 w 612"/>
                <a:gd name="T49" fmla="*/ 182 h 364"/>
                <a:gd name="T50" fmla="*/ 476 w 612"/>
                <a:gd name="T51" fmla="*/ 257 h 364"/>
                <a:gd name="T52" fmla="*/ 460 w 612"/>
                <a:gd name="T53" fmla="*/ 137 h 364"/>
                <a:gd name="T54" fmla="*/ 531 w 612"/>
                <a:gd name="T55" fmla="*/ 184 h 364"/>
                <a:gd name="T56" fmla="*/ 460 w 612"/>
                <a:gd name="T57" fmla="*/ 232 h 364"/>
                <a:gd name="T58" fmla="*/ 460 w 612"/>
                <a:gd name="T59" fmla="*/ 201 h 364"/>
                <a:gd name="T60" fmla="*/ 433 w 612"/>
                <a:gd name="T61" fmla="*/ 201 h 364"/>
                <a:gd name="T62" fmla="*/ 433 w 612"/>
                <a:gd name="T63" fmla="*/ 166 h 364"/>
                <a:gd name="T64" fmla="*/ 460 w 612"/>
                <a:gd name="T65" fmla="*/ 166 h 364"/>
                <a:gd name="T66" fmla="*/ 460 w 612"/>
                <a:gd name="T67" fmla="*/ 13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2" h="364">
                  <a:moveTo>
                    <a:pt x="580" y="0"/>
                  </a:moveTo>
                  <a:cubicBezTo>
                    <a:pt x="32" y="0"/>
                    <a:pt x="32" y="0"/>
                    <a:pt x="32" y="0"/>
                  </a:cubicBezTo>
                  <a:cubicBezTo>
                    <a:pt x="14" y="0"/>
                    <a:pt x="0" y="15"/>
                    <a:pt x="0" y="32"/>
                  </a:cubicBezTo>
                  <a:cubicBezTo>
                    <a:pt x="0" y="332"/>
                    <a:pt x="0" y="332"/>
                    <a:pt x="0" y="332"/>
                  </a:cubicBezTo>
                  <a:cubicBezTo>
                    <a:pt x="0" y="349"/>
                    <a:pt x="14" y="364"/>
                    <a:pt x="32" y="364"/>
                  </a:cubicBezTo>
                  <a:cubicBezTo>
                    <a:pt x="580" y="364"/>
                    <a:pt x="580" y="364"/>
                    <a:pt x="580" y="364"/>
                  </a:cubicBezTo>
                  <a:cubicBezTo>
                    <a:pt x="598" y="364"/>
                    <a:pt x="612" y="349"/>
                    <a:pt x="612" y="332"/>
                  </a:cubicBezTo>
                  <a:cubicBezTo>
                    <a:pt x="612" y="32"/>
                    <a:pt x="612" y="32"/>
                    <a:pt x="612" y="32"/>
                  </a:cubicBezTo>
                  <a:cubicBezTo>
                    <a:pt x="612" y="15"/>
                    <a:pt x="598" y="0"/>
                    <a:pt x="580" y="0"/>
                  </a:cubicBezTo>
                  <a:close/>
                  <a:moveTo>
                    <a:pt x="386" y="284"/>
                  </a:moveTo>
                  <a:cubicBezTo>
                    <a:pt x="76" y="284"/>
                    <a:pt x="76" y="284"/>
                    <a:pt x="76" y="284"/>
                  </a:cubicBezTo>
                  <a:cubicBezTo>
                    <a:pt x="76" y="210"/>
                    <a:pt x="76" y="210"/>
                    <a:pt x="76" y="210"/>
                  </a:cubicBezTo>
                  <a:cubicBezTo>
                    <a:pt x="352" y="210"/>
                    <a:pt x="352" y="210"/>
                    <a:pt x="352" y="210"/>
                  </a:cubicBezTo>
                  <a:cubicBezTo>
                    <a:pt x="358" y="232"/>
                    <a:pt x="370" y="252"/>
                    <a:pt x="386" y="267"/>
                  </a:cubicBezTo>
                  <a:lnTo>
                    <a:pt x="386" y="284"/>
                  </a:lnTo>
                  <a:close/>
                  <a:moveTo>
                    <a:pt x="386" y="96"/>
                  </a:moveTo>
                  <a:cubicBezTo>
                    <a:pt x="369" y="111"/>
                    <a:pt x="358" y="131"/>
                    <a:pt x="352" y="154"/>
                  </a:cubicBezTo>
                  <a:cubicBezTo>
                    <a:pt x="76" y="154"/>
                    <a:pt x="76" y="154"/>
                    <a:pt x="76" y="154"/>
                  </a:cubicBezTo>
                  <a:cubicBezTo>
                    <a:pt x="76" y="80"/>
                    <a:pt x="76" y="80"/>
                    <a:pt x="76" y="80"/>
                  </a:cubicBezTo>
                  <a:cubicBezTo>
                    <a:pt x="386" y="80"/>
                    <a:pt x="386" y="80"/>
                    <a:pt x="386" y="80"/>
                  </a:cubicBezTo>
                  <a:lnTo>
                    <a:pt x="386" y="96"/>
                  </a:lnTo>
                  <a:close/>
                  <a:moveTo>
                    <a:pt x="476" y="257"/>
                  </a:moveTo>
                  <a:cubicBezTo>
                    <a:pt x="434" y="257"/>
                    <a:pt x="400" y="223"/>
                    <a:pt x="400" y="182"/>
                  </a:cubicBezTo>
                  <a:cubicBezTo>
                    <a:pt x="400" y="140"/>
                    <a:pt x="434" y="106"/>
                    <a:pt x="476" y="106"/>
                  </a:cubicBezTo>
                  <a:cubicBezTo>
                    <a:pt x="517" y="106"/>
                    <a:pt x="551" y="140"/>
                    <a:pt x="551" y="182"/>
                  </a:cubicBezTo>
                  <a:cubicBezTo>
                    <a:pt x="551" y="223"/>
                    <a:pt x="517" y="257"/>
                    <a:pt x="476" y="257"/>
                  </a:cubicBezTo>
                  <a:close/>
                  <a:moveTo>
                    <a:pt x="460" y="137"/>
                  </a:moveTo>
                  <a:cubicBezTo>
                    <a:pt x="531" y="184"/>
                    <a:pt x="531" y="184"/>
                    <a:pt x="531" y="184"/>
                  </a:cubicBezTo>
                  <a:cubicBezTo>
                    <a:pt x="460" y="232"/>
                    <a:pt x="460" y="232"/>
                    <a:pt x="460" y="232"/>
                  </a:cubicBezTo>
                  <a:cubicBezTo>
                    <a:pt x="460" y="201"/>
                    <a:pt x="460" y="201"/>
                    <a:pt x="460" y="201"/>
                  </a:cubicBezTo>
                  <a:cubicBezTo>
                    <a:pt x="433" y="201"/>
                    <a:pt x="433" y="201"/>
                    <a:pt x="433" y="201"/>
                  </a:cubicBezTo>
                  <a:cubicBezTo>
                    <a:pt x="433" y="166"/>
                    <a:pt x="433" y="166"/>
                    <a:pt x="433" y="166"/>
                  </a:cubicBezTo>
                  <a:cubicBezTo>
                    <a:pt x="460" y="166"/>
                    <a:pt x="460" y="166"/>
                    <a:pt x="460" y="166"/>
                  </a:cubicBezTo>
                  <a:lnTo>
                    <a:pt x="460" y="137"/>
                  </a:ln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grpSp>
          <p:nvGrpSpPr>
            <p:cNvPr id="61" name="Group 60">
              <a:extLst>
                <a:ext uri="{FF2B5EF4-FFF2-40B4-BE49-F238E27FC236}">
                  <a16:creationId xmlns:a16="http://schemas.microsoft.com/office/drawing/2014/main" id="{71293D23-7C62-5942-863A-6B604E8CBEC5}"/>
                </a:ext>
              </a:extLst>
            </p:cNvPr>
            <p:cNvGrpSpPr/>
            <p:nvPr/>
          </p:nvGrpSpPr>
          <p:grpSpPr>
            <a:xfrm>
              <a:off x="4873878" y="4617120"/>
              <a:ext cx="624878" cy="624878"/>
              <a:chOff x="533400" y="4189413"/>
              <a:chExt cx="708026" cy="708026"/>
            </a:xfrm>
            <a:solidFill>
              <a:schemeClr val="bg1"/>
            </a:solidFill>
          </p:grpSpPr>
          <p:sp>
            <p:nvSpPr>
              <p:cNvPr id="53" name="Freeform 75">
                <a:extLst>
                  <a:ext uri="{FF2B5EF4-FFF2-40B4-BE49-F238E27FC236}">
                    <a16:creationId xmlns:a16="http://schemas.microsoft.com/office/drawing/2014/main" id="{9DFC4D89-ADAA-F447-8F2B-88C20BB03BC5}"/>
                  </a:ext>
                </a:extLst>
              </p:cNvPr>
              <p:cNvSpPr>
                <a:spLocks/>
              </p:cNvSpPr>
              <p:nvPr/>
            </p:nvSpPr>
            <p:spPr bwMode="auto">
              <a:xfrm>
                <a:off x="550863" y="4189413"/>
                <a:ext cx="255588" cy="233363"/>
              </a:xfrm>
              <a:custGeom>
                <a:avLst/>
                <a:gdLst>
                  <a:gd name="T0" fmla="*/ 9 w 106"/>
                  <a:gd name="T1" fmla="*/ 83 h 97"/>
                  <a:gd name="T2" fmla="*/ 28 w 106"/>
                  <a:gd name="T3" fmla="*/ 96 h 97"/>
                  <a:gd name="T4" fmla="*/ 64 w 106"/>
                  <a:gd name="T5" fmla="*/ 89 h 97"/>
                  <a:gd name="T6" fmla="*/ 69 w 106"/>
                  <a:gd name="T7" fmla="*/ 73 h 97"/>
                  <a:gd name="T8" fmla="*/ 56 w 106"/>
                  <a:gd name="T9" fmla="*/ 64 h 97"/>
                  <a:gd name="T10" fmla="*/ 106 w 106"/>
                  <a:gd name="T11" fmla="*/ 9 h 97"/>
                  <a:gd name="T12" fmla="*/ 28 w 106"/>
                  <a:gd name="T13" fmla="*/ 45 h 97"/>
                  <a:gd name="T14" fmla="*/ 14 w 106"/>
                  <a:gd name="T15" fmla="*/ 35 h 97"/>
                  <a:gd name="T16" fmla="*/ 2 w 106"/>
                  <a:gd name="T17" fmla="*/ 46 h 97"/>
                  <a:gd name="T18" fmla="*/ 9 w 106"/>
                  <a:gd name="T19" fmla="*/ 8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97">
                    <a:moveTo>
                      <a:pt x="9" y="83"/>
                    </a:moveTo>
                    <a:cubicBezTo>
                      <a:pt x="10" y="91"/>
                      <a:pt x="19" y="97"/>
                      <a:pt x="28" y="96"/>
                    </a:cubicBezTo>
                    <a:cubicBezTo>
                      <a:pt x="64" y="89"/>
                      <a:pt x="64" y="89"/>
                      <a:pt x="64" y="89"/>
                    </a:cubicBezTo>
                    <a:cubicBezTo>
                      <a:pt x="73" y="87"/>
                      <a:pt x="77" y="78"/>
                      <a:pt x="69" y="73"/>
                    </a:cubicBezTo>
                    <a:cubicBezTo>
                      <a:pt x="56" y="64"/>
                      <a:pt x="56" y="64"/>
                      <a:pt x="56" y="64"/>
                    </a:cubicBezTo>
                    <a:cubicBezTo>
                      <a:pt x="63" y="49"/>
                      <a:pt x="79" y="22"/>
                      <a:pt x="106" y="9"/>
                    </a:cubicBezTo>
                    <a:cubicBezTo>
                      <a:pt x="106" y="9"/>
                      <a:pt x="67" y="0"/>
                      <a:pt x="28" y="45"/>
                    </a:cubicBezTo>
                    <a:cubicBezTo>
                      <a:pt x="14" y="35"/>
                      <a:pt x="14" y="35"/>
                      <a:pt x="14" y="35"/>
                    </a:cubicBezTo>
                    <a:cubicBezTo>
                      <a:pt x="6" y="30"/>
                      <a:pt x="0" y="36"/>
                      <a:pt x="2" y="46"/>
                    </a:cubicBezTo>
                    <a:lnTo>
                      <a:pt x="9"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4" name="Freeform 76">
                <a:extLst>
                  <a:ext uri="{FF2B5EF4-FFF2-40B4-BE49-F238E27FC236}">
                    <a16:creationId xmlns:a16="http://schemas.microsoft.com/office/drawing/2014/main" id="{59BCB9B2-7AA4-DE4C-9A02-5056D259457E}"/>
                  </a:ext>
                </a:extLst>
              </p:cNvPr>
              <p:cNvSpPr>
                <a:spLocks/>
              </p:cNvSpPr>
              <p:nvPr/>
            </p:nvSpPr>
            <p:spPr bwMode="auto">
              <a:xfrm>
                <a:off x="969963" y="4664076"/>
                <a:ext cx="255588" cy="233363"/>
              </a:xfrm>
              <a:custGeom>
                <a:avLst/>
                <a:gdLst>
                  <a:gd name="T0" fmla="*/ 97 w 106"/>
                  <a:gd name="T1" fmla="*/ 15 h 97"/>
                  <a:gd name="T2" fmla="*/ 78 w 106"/>
                  <a:gd name="T3" fmla="*/ 2 h 97"/>
                  <a:gd name="T4" fmla="*/ 42 w 106"/>
                  <a:gd name="T5" fmla="*/ 9 h 97"/>
                  <a:gd name="T6" fmla="*/ 36 w 106"/>
                  <a:gd name="T7" fmla="*/ 24 h 97"/>
                  <a:gd name="T8" fmla="*/ 50 w 106"/>
                  <a:gd name="T9" fmla="*/ 33 h 97"/>
                  <a:gd name="T10" fmla="*/ 0 w 106"/>
                  <a:gd name="T11" fmla="*/ 88 h 97"/>
                  <a:gd name="T12" fmla="*/ 78 w 106"/>
                  <a:gd name="T13" fmla="*/ 53 h 97"/>
                  <a:gd name="T14" fmla="*/ 92 w 106"/>
                  <a:gd name="T15" fmla="*/ 63 h 97"/>
                  <a:gd name="T16" fmla="*/ 104 w 106"/>
                  <a:gd name="T17" fmla="*/ 51 h 97"/>
                  <a:gd name="T18" fmla="*/ 97 w 106"/>
                  <a:gd name="T19" fmla="*/ 1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97">
                    <a:moveTo>
                      <a:pt x="97" y="15"/>
                    </a:moveTo>
                    <a:cubicBezTo>
                      <a:pt x="95" y="6"/>
                      <a:pt x="87" y="0"/>
                      <a:pt x="78" y="2"/>
                    </a:cubicBezTo>
                    <a:cubicBezTo>
                      <a:pt x="42" y="9"/>
                      <a:pt x="42" y="9"/>
                      <a:pt x="42" y="9"/>
                    </a:cubicBezTo>
                    <a:cubicBezTo>
                      <a:pt x="33" y="10"/>
                      <a:pt x="29" y="19"/>
                      <a:pt x="36" y="24"/>
                    </a:cubicBezTo>
                    <a:cubicBezTo>
                      <a:pt x="50" y="33"/>
                      <a:pt x="50" y="33"/>
                      <a:pt x="50" y="33"/>
                    </a:cubicBezTo>
                    <a:cubicBezTo>
                      <a:pt x="42" y="49"/>
                      <a:pt x="27" y="75"/>
                      <a:pt x="0" y="88"/>
                    </a:cubicBezTo>
                    <a:cubicBezTo>
                      <a:pt x="0" y="88"/>
                      <a:pt x="39" y="97"/>
                      <a:pt x="78" y="53"/>
                    </a:cubicBezTo>
                    <a:cubicBezTo>
                      <a:pt x="92" y="63"/>
                      <a:pt x="92" y="63"/>
                      <a:pt x="92" y="63"/>
                    </a:cubicBezTo>
                    <a:cubicBezTo>
                      <a:pt x="99" y="68"/>
                      <a:pt x="106" y="62"/>
                      <a:pt x="104" y="51"/>
                    </a:cubicBezTo>
                    <a:lnTo>
                      <a:pt x="9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5" name="Freeform 77">
                <a:extLst>
                  <a:ext uri="{FF2B5EF4-FFF2-40B4-BE49-F238E27FC236}">
                    <a16:creationId xmlns:a16="http://schemas.microsoft.com/office/drawing/2014/main" id="{49CCB803-FF21-5044-BBEF-288C0D0D2B11}"/>
                  </a:ext>
                </a:extLst>
              </p:cNvPr>
              <p:cNvSpPr>
                <a:spLocks/>
              </p:cNvSpPr>
              <p:nvPr/>
            </p:nvSpPr>
            <p:spPr bwMode="auto">
              <a:xfrm>
                <a:off x="533400" y="4627563"/>
                <a:ext cx="234950" cy="254000"/>
              </a:xfrm>
              <a:custGeom>
                <a:avLst/>
                <a:gdLst>
                  <a:gd name="T0" fmla="*/ 88 w 97"/>
                  <a:gd name="T1" fmla="*/ 41 h 105"/>
                  <a:gd name="T2" fmla="*/ 73 w 97"/>
                  <a:gd name="T3" fmla="*/ 36 h 105"/>
                  <a:gd name="T4" fmla="*/ 64 w 97"/>
                  <a:gd name="T5" fmla="*/ 49 h 105"/>
                  <a:gd name="T6" fmla="*/ 9 w 97"/>
                  <a:gd name="T7" fmla="*/ 0 h 105"/>
                  <a:gd name="T8" fmla="*/ 44 w 97"/>
                  <a:gd name="T9" fmla="*/ 78 h 105"/>
                  <a:gd name="T10" fmla="*/ 35 w 97"/>
                  <a:gd name="T11" fmla="*/ 91 h 105"/>
                  <a:gd name="T12" fmla="*/ 46 w 97"/>
                  <a:gd name="T13" fmla="*/ 103 h 105"/>
                  <a:gd name="T14" fmla="*/ 82 w 97"/>
                  <a:gd name="T15" fmla="*/ 96 h 105"/>
                  <a:gd name="T16" fmla="*/ 95 w 97"/>
                  <a:gd name="T17" fmla="*/ 78 h 105"/>
                  <a:gd name="T18" fmla="*/ 88 w 97"/>
                  <a:gd name="T19" fmla="*/ 4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05">
                    <a:moveTo>
                      <a:pt x="88" y="41"/>
                    </a:moveTo>
                    <a:cubicBezTo>
                      <a:pt x="87" y="32"/>
                      <a:pt x="78" y="29"/>
                      <a:pt x="73" y="36"/>
                    </a:cubicBezTo>
                    <a:cubicBezTo>
                      <a:pt x="64" y="49"/>
                      <a:pt x="64" y="49"/>
                      <a:pt x="64" y="49"/>
                    </a:cubicBezTo>
                    <a:cubicBezTo>
                      <a:pt x="49" y="42"/>
                      <a:pt x="22" y="26"/>
                      <a:pt x="9" y="0"/>
                    </a:cubicBezTo>
                    <a:cubicBezTo>
                      <a:pt x="9" y="0"/>
                      <a:pt x="0" y="38"/>
                      <a:pt x="44" y="78"/>
                    </a:cubicBezTo>
                    <a:cubicBezTo>
                      <a:pt x="35" y="91"/>
                      <a:pt x="35" y="91"/>
                      <a:pt x="35" y="91"/>
                    </a:cubicBezTo>
                    <a:cubicBezTo>
                      <a:pt x="30" y="99"/>
                      <a:pt x="35" y="105"/>
                      <a:pt x="46" y="103"/>
                    </a:cubicBezTo>
                    <a:cubicBezTo>
                      <a:pt x="82" y="96"/>
                      <a:pt x="82" y="96"/>
                      <a:pt x="82" y="96"/>
                    </a:cubicBezTo>
                    <a:cubicBezTo>
                      <a:pt x="91" y="95"/>
                      <a:pt x="97" y="86"/>
                      <a:pt x="95" y="78"/>
                    </a:cubicBezTo>
                    <a:lnTo>
                      <a:pt x="8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6" name="Freeform 78">
                <a:extLst>
                  <a:ext uri="{FF2B5EF4-FFF2-40B4-BE49-F238E27FC236}">
                    <a16:creationId xmlns:a16="http://schemas.microsoft.com/office/drawing/2014/main" id="{8F172A62-F7BB-6149-BE51-16DF22B5A344}"/>
                  </a:ext>
                </a:extLst>
              </p:cNvPr>
              <p:cNvSpPr>
                <a:spLocks/>
              </p:cNvSpPr>
              <p:nvPr/>
            </p:nvSpPr>
            <p:spPr bwMode="auto">
              <a:xfrm>
                <a:off x="1008063" y="4206876"/>
                <a:ext cx="233363" cy="255588"/>
              </a:xfrm>
              <a:custGeom>
                <a:avLst/>
                <a:gdLst>
                  <a:gd name="T0" fmla="*/ 8 w 97"/>
                  <a:gd name="T1" fmla="*/ 65 h 106"/>
                  <a:gd name="T2" fmla="*/ 24 w 97"/>
                  <a:gd name="T3" fmla="*/ 70 h 106"/>
                  <a:gd name="T4" fmla="*/ 33 w 97"/>
                  <a:gd name="T5" fmla="*/ 57 h 106"/>
                  <a:gd name="T6" fmla="*/ 88 w 97"/>
                  <a:gd name="T7" fmla="*/ 106 h 106"/>
                  <a:gd name="T8" fmla="*/ 53 w 97"/>
                  <a:gd name="T9" fmla="*/ 28 h 106"/>
                  <a:gd name="T10" fmla="*/ 62 w 97"/>
                  <a:gd name="T11" fmla="*/ 14 h 106"/>
                  <a:gd name="T12" fmla="*/ 51 w 97"/>
                  <a:gd name="T13" fmla="*/ 2 h 106"/>
                  <a:gd name="T14" fmla="*/ 14 w 97"/>
                  <a:gd name="T15" fmla="*/ 9 h 106"/>
                  <a:gd name="T16" fmla="*/ 2 w 97"/>
                  <a:gd name="T17" fmla="*/ 28 h 106"/>
                  <a:gd name="T18" fmla="*/ 8 w 97"/>
                  <a:gd name="T19" fmla="*/ 6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06">
                    <a:moveTo>
                      <a:pt x="8" y="65"/>
                    </a:moveTo>
                    <a:cubicBezTo>
                      <a:pt x="10" y="73"/>
                      <a:pt x="19" y="77"/>
                      <a:pt x="24" y="70"/>
                    </a:cubicBezTo>
                    <a:cubicBezTo>
                      <a:pt x="33" y="57"/>
                      <a:pt x="33" y="57"/>
                      <a:pt x="33" y="57"/>
                    </a:cubicBezTo>
                    <a:cubicBezTo>
                      <a:pt x="48" y="64"/>
                      <a:pt x="75" y="79"/>
                      <a:pt x="88" y="106"/>
                    </a:cubicBezTo>
                    <a:cubicBezTo>
                      <a:pt x="88" y="106"/>
                      <a:pt x="97" y="67"/>
                      <a:pt x="53" y="28"/>
                    </a:cubicBezTo>
                    <a:cubicBezTo>
                      <a:pt x="62" y="14"/>
                      <a:pt x="62" y="14"/>
                      <a:pt x="62" y="14"/>
                    </a:cubicBezTo>
                    <a:cubicBezTo>
                      <a:pt x="67" y="7"/>
                      <a:pt x="62" y="0"/>
                      <a:pt x="51" y="2"/>
                    </a:cubicBezTo>
                    <a:cubicBezTo>
                      <a:pt x="14" y="9"/>
                      <a:pt x="14" y="9"/>
                      <a:pt x="14" y="9"/>
                    </a:cubicBezTo>
                    <a:cubicBezTo>
                      <a:pt x="6" y="11"/>
                      <a:pt x="0" y="19"/>
                      <a:pt x="2" y="28"/>
                    </a:cubicBezTo>
                    <a:lnTo>
                      <a:pt x="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7" name="Freeform 79">
                <a:extLst>
                  <a:ext uri="{FF2B5EF4-FFF2-40B4-BE49-F238E27FC236}">
                    <a16:creationId xmlns:a16="http://schemas.microsoft.com/office/drawing/2014/main" id="{D80800A4-5275-0446-9C6E-5D5CE3BB0819}"/>
                  </a:ext>
                </a:extLst>
              </p:cNvPr>
              <p:cNvSpPr>
                <a:spLocks noEditPoints="1"/>
              </p:cNvSpPr>
              <p:nvPr/>
            </p:nvSpPr>
            <p:spPr bwMode="auto">
              <a:xfrm>
                <a:off x="577850" y="4416426"/>
                <a:ext cx="255588" cy="255588"/>
              </a:xfrm>
              <a:custGeom>
                <a:avLst/>
                <a:gdLst>
                  <a:gd name="T0" fmla="*/ 19 w 106"/>
                  <a:gd name="T1" fmla="*/ 87 h 106"/>
                  <a:gd name="T2" fmla="*/ 87 w 106"/>
                  <a:gd name="T3" fmla="*/ 19 h 106"/>
                  <a:gd name="T4" fmla="*/ 74 w 106"/>
                  <a:gd name="T5" fmla="*/ 27 h 106"/>
                  <a:gd name="T6" fmla="*/ 72 w 106"/>
                  <a:gd name="T7" fmla="*/ 32 h 106"/>
                  <a:gd name="T8" fmla="*/ 68 w 106"/>
                  <a:gd name="T9" fmla="*/ 32 h 106"/>
                  <a:gd name="T10" fmla="*/ 62 w 106"/>
                  <a:gd name="T11" fmla="*/ 30 h 106"/>
                  <a:gd name="T12" fmla="*/ 50 w 106"/>
                  <a:gd name="T13" fmla="*/ 31 h 106"/>
                  <a:gd name="T14" fmla="*/ 44 w 106"/>
                  <a:gd name="T15" fmla="*/ 38 h 106"/>
                  <a:gd name="T16" fmla="*/ 44 w 106"/>
                  <a:gd name="T17" fmla="*/ 44 h 106"/>
                  <a:gd name="T18" fmla="*/ 60 w 106"/>
                  <a:gd name="T19" fmla="*/ 44 h 106"/>
                  <a:gd name="T20" fmla="*/ 61 w 106"/>
                  <a:gd name="T21" fmla="*/ 48 h 106"/>
                  <a:gd name="T22" fmla="*/ 58 w 106"/>
                  <a:gd name="T23" fmla="*/ 51 h 106"/>
                  <a:gd name="T24" fmla="*/ 44 w 106"/>
                  <a:gd name="T25" fmla="*/ 58 h 106"/>
                  <a:gd name="T26" fmla="*/ 60 w 106"/>
                  <a:gd name="T27" fmla="*/ 59 h 106"/>
                  <a:gd name="T28" fmla="*/ 61 w 106"/>
                  <a:gd name="T29" fmla="*/ 63 h 106"/>
                  <a:gd name="T30" fmla="*/ 58 w 106"/>
                  <a:gd name="T31" fmla="*/ 65 h 106"/>
                  <a:gd name="T32" fmla="*/ 44 w 106"/>
                  <a:gd name="T33" fmla="*/ 68 h 106"/>
                  <a:gd name="T34" fmla="*/ 57 w 106"/>
                  <a:gd name="T35" fmla="*/ 78 h 106"/>
                  <a:gd name="T36" fmla="*/ 71 w 106"/>
                  <a:gd name="T37" fmla="*/ 75 h 106"/>
                  <a:gd name="T38" fmla="*/ 73 w 106"/>
                  <a:gd name="T39" fmla="*/ 79 h 106"/>
                  <a:gd name="T40" fmla="*/ 73 w 106"/>
                  <a:gd name="T41" fmla="*/ 83 h 106"/>
                  <a:gd name="T42" fmla="*/ 56 w 106"/>
                  <a:gd name="T43" fmla="*/ 86 h 106"/>
                  <a:gd name="T44" fmla="*/ 40 w 106"/>
                  <a:gd name="T45" fmla="*/ 82 h 106"/>
                  <a:gd name="T46" fmla="*/ 33 w 106"/>
                  <a:gd name="T47" fmla="*/ 68 h 106"/>
                  <a:gd name="T48" fmla="*/ 30 w 106"/>
                  <a:gd name="T49" fmla="*/ 65 h 106"/>
                  <a:gd name="T50" fmla="*/ 27 w 106"/>
                  <a:gd name="T51" fmla="*/ 60 h 106"/>
                  <a:gd name="T52" fmla="*/ 30 w 106"/>
                  <a:gd name="T53" fmla="*/ 58 h 106"/>
                  <a:gd name="T54" fmla="*/ 33 w 106"/>
                  <a:gd name="T55" fmla="*/ 51 h 106"/>
                  <a:gd name="T56" fmla="*/ 27 w 106"/>
                  <a:gd name="T57" fmla="*/ 49 h 106"/>
                  <a:gd name="T58" fmla="*/ 28 w 106"/>
                  <a:gd name="T59" fmla="*/ 44 h 106"/>
                  <a:gd name="T60" fmla="*/ 33 w 106"/>
                  <a:gd name="T61" fmla="*/ 44 h 106"/>
                  <a:gd name="T62" fmla="*/ 34 w 106"/>
                  <a:gd name="T63" fmla="*/ 33 h 106"/>
                  <a:gd name="T64" fmla="*/ 47 w 106"/>
                  <a:gd name="T65" fmla="*/ 23 h 106"/>
                  <a:gd name="T66" fmla="*/ 64 w 106"/>
                  <a:gd name="T67" fmla="*/ 23 h 106"/>
                  <a:gd name="T68" fmla="*/ 72 w 106"/>
                  <a:gd name="T69" fmla="*/ 25 h 106"/>
                  <a:gd name="T70" fmla="*/ 74 w 106"/>
                  <a:gd name="T71" fmla="*/ 2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06">
                    <a:moveTo>
                      <a:pt x="19" y="19"/>
                    </a:moveTo>
                    <a:cubicBezTo>
                      <a:pt x="0" y="37"/>
                      <a:pt x="0" y="68"/>
                      <a:pt x="19" y="87"/>
                    </a:cubicBezTo>
                    <a:cubicBezTo>
                      <a:pt x="38" y="106"/>
                      <a:pt x="69" y="106"/>
                      <a:pt x="87" y="87"/>
                    </a:cubicBezTo>
                    <a:cubicBezTo>
                      <a:pt x="106" y="68"/>
                      <a:pt x="106" y="37"/>
                      <a:pt x="87" y="19"/>
                    </a:cubicBezTo>
                    <a:cubicBezTo>
                      <a:pt x="69" y="0"/>
                      <a:pt x="38" y="0"/>
                      <a:pt x="19" y="19"/>
                    </a:cubicBezTo>
                    <a:close/>
                    <a:moveTo>
                      <a:pt x="74" y="27"/>
                    </a:moveTo>
                    <a:cubicBezTo>
                      <a:pt x="74" y="28"/>
                      <a:pt x="73" y="29"/>
                      <a:pt x="73" y="30"/>
                    </a:cubicBezTo>
                    <a:cubicBezTo>
                      <a:pt x="72" y="31"/>
                      <a:pt x="72" y="31"/>
                      <a:pt x="72" y="32"/>
                    </a:cubicBezTo>
                    <a:cubicBezTo>
                      <a:pt x="71" y="33"/>
                      <a:pt x="71" y="33"/>
                      <a:pt x="71" y="33"/>
                    </a:cubicBezTo>
                    <a:cubicBezTo>
                      <a:pt x="70" y="32"/>
                      <a:pt x="69" y="32"/>
                      <a:pt x="68" y="32"/>
                    </a:cubicBezTo>
                    <a:cubicBezTo>
                      <a:pt x="67" y="31"/>
                      <a:pt x="66" y="31"/>
                      <a:pt x="65" y="31"/>
                    </a:cubicBezTo>
                    <a:cubicBezTo>
                      <a:pt x="64" y="31"/>
                      <a:pt x="63" y="31"/>
                      <a:pt x="62" y="30"/>
                    </a:cubicBezTo>
                    <a:cubicBezTo>
                      <a:pt x="60" y="30"/>
                      <a:pt x="59" y="30"/>
                      <a:pt x="57" y="30"/>
                    </a:cubicBezTo>
                    <a:cubicBezTo>
                      <a:pt x="54" y="30"/>
                      <a:pt x="52" y="31"/>
                      <a:pt x="50" y="31"/>
                    </a:cubicBezTo>
                    <a:cubicBezTo>
                      <a:pt x="48" y="32"/>
                      <a:pt x="47" y="33"/>
                      <a:pt x="46" y="34"/>
                    </a:cubicBezTo>
                    <a:cubicBezTo>
                      <a:pt x="45" y="35"/>
                      <a:pt x="45" y="36"/>
                      <a:pt x="44" y="38"/>
                    </a:cubicBezTo>
                    <a:cubicBezTo>
                      <a:pt x="44" y="40"/>
                      <a:pt x="44" y="40"/>
                      <a:pt x="44" y="43"/>
                    </a:cubicBezTo>
                    <a:cubicBezTo>
                      <a:pt x="44" y="44"/>
                      <a:pt x="44" y="44"/>
                      <a:pt x="44" y="44"/>
                    </a:cubicBezTo>
                    <a:cubicBezTo>
                      <a:pt x="57" y="44"/>
                      <a:pt x="57" y="44"/>
                      <a:pt x="57" y="44"/>
                    </a:cubicBezTo>
                    <a:cubicBezTo>
                      <a:pt x="59" y="44"/>
                      <a:pt x="60" y="44"/>
                      <a:pt x="60" y="44"/>
                    </a:cubicBezTo>
                    <a:cubicBezTo>
                      <a:pt x="61" y="44"/>
                      <a:pt x="61" y="44"/>
                      <a:pt x="61" y="45"/>
                    </a:cubicBezTo>
                    <a:cubicBezTo>
                      <a:pt x="61" y="48"/>
                      <a:pt x="61" y="48"/>
                      <a:pt x="61" y="48"/>
                    </a:cubicBezTo>
                    <a:cubicBezTo>
                      <a:pt x="61" y="49"/>
                      <a:pt x="61" y="50"/>
                      <a:pt x="60" y="50"/>
                    </a:cubicBezTo>
                    <a:cubicBezTo>
                      <a:pt x="60" y="50"/>
                      <a:pt x="59" y="51"/>
                      <a:pt x="58" y="51"/>
                    </a:cubicBezTo>
                    <a:cubicBezTo>
                      <a:pt x="44" y="51"/>
                      <a:pt x="44" y="51"/>
                      <a:pt x="44" y="51"/>
                    </a:cubicBezTo>
                    <a:cubicBezTo>
                      <a:pt x="44" y="58"/>
                      <a:pt x="44" y="58"/>
                      <a:pt x="44" y="58"/>
                    </a:cubicBezTo>
                    <a:cubicBezTo>
                      <a:pt x="57" y="58"/>
                      <a:pt x="57" y="58"/>
                      <a:pt x="57" y="58"/>
                    </a:cubicBezTo>
                    <a:cubicBezTo>
                      <a:pt x="59" y="58"/>
                      <a:pt x="60" y="58"/>
                      <a:pt x="60" y="59"/>
                    </a:cubicBezTo>
                    <a:cubicBezTo>
                      <a:pt x="61" y="59"/>
                      <a:pt x="61" y="59"/>
                      <a:pt x="61" y="60"/>
                    </a:cubicBezTo>
                    <a:cubicBezTo>
                      <a:pt x="61" y="63"/>
                      <a:pt x="61" y="63"/>
                      <a:pt x="61" y="63"/>
                    </a:cubicBezTo>
                    <a:cubicBezTo>
                      <a:pt x="61" y="64"/>
                      <a:pt x="61" y="65"/>
                      <a:pt x="60" y="65"/>
                    </a:cubicBezTo>
                    <a:cubicBezTo>
                      <a:pt x="60" y="65"/>
                      <a:pt x="59" y="65"/>
                      <a:pt x="58" y="65"/>
                    </a:cubicBezTo>
                    <a:cubicBezTo>
                      <a:pt x="44" y="65"/>
                      <a:pt x="44" y="65"/>
                      <a:pt x="44" y="65"/>
                    </a:cubicBezTo>
                    <a:cubicBezTo>
                      <a:pt x="44" y="68"/>
                      <a:pt x="44" y="68"/>
                      <a:pt x="44" y="68"/>
                    </a:cubicBezTo>
                    <a:cubicBezTo>
                      <a:pt x="44" y="72"/>
                      <a:pt x="45" y="74"/>
                      <a:pt x="47" y="76"/>
                    </a:cubicBezTo>
                    <a:cubicBezTo>
                      <a:pt x="50" y="77"/>
                      <a:pt x="53" y="78"/>
                      <a:pt x="57" y="78"/>
                    </a:cubicBezTo>
                    <a:cubicBezTo>
                      <a:pt x="61" y="78"/>
                      <a:pt x="64" y="78"/>
                      <a:pt x="66" y="77"/>
                    </a:cubicBezTo>
                    <a:cubicBezTo>
                      <a:pt x="68" y="76"/>
                      <a:pt x="70" y="76"/>
                      <a:pt x="71" y="75"/>
                    </a:cubicBezTo>
                    <a:cubicBezTo>
                      <a:pt x="71" y="75"/>
                      <a:pt x="72" y="75"/>
                      <a:pt x="72" y="76"/>
                    </a:cubicBezTo>
                    <a:cubicBezTo>
                      <a:pt x="72" y="77"/>
                      <a:pt x="73" y="78"/>
                      <a:pt x="73" y="79"/>
                    </a:cubicBezTo>
                    <a:cubicBezTo>
                      <a:pt x="73" y="80"/>
                      <a:pt x="73" y="80"/>
                      <a:pt x="73" y="81"/>
                    </a:cubicBezTo>
                    <a:cubicBezTo>
                      <a:pt x="74" y="82"/>
                      <a:pt x="74" y="83"/>
                      <a:pt x="73" y="83"/>
                    </a:cubicBezTo>
                    <a:cubicBezTo>
                      <a:pt x="72" y="83"/>
                      <a:pt x="70" y="84"/>
                      <a:pt x="67" y="85"/>
                    </a:cubicBezTo>
                    <a:cubicBezTo>
                      <a:pt x="64" y="86"/>
                      <a:pt x="60" y="86"/>
                      <a:pt x="56" y="86"/>
                    </a:cubicBezTo>
                    <a:cubicBezTo>
                      <a:pt x="53" y="86"/>
                      <a:pt x="51" y="86"/>
                      <a:pt x="48" y="85"/>
                    </a:cubicBezTo>
                    <a:cubicBezTo>
                      <a:pt x="45" y="85"/>
                      <a:pt x="43" y="84"/>
                      <a:pt x="40" y="82"/>
                    </a:cubicBezTo>
                    <a:cubicBezTo>
                      <a:pt x="38" y="81"/>
                      <a:pt x="36" y="79"/>
                      <a:pt x="35" y="77"/>
                    </a:cubicBezTo>
                    <a:cubicBezTo>
                      <a:pt x="33" y="74"/>
                      <a:pt x="33" y="72"/>
                      <a:pt x="33" y="68"/>
                    </a:cubicBezTo>
                    <a:cubicBezTo>
                      <a:pt x="33" y="65"/>
                      <a:pt x="33" y="65"/>
                      <a:pt x="33" y="65"/>
                    </a:cubicBezTo>
                    <a:cubicBezTo>
                      <a:pt x="30" y="65"/>
                      <a:pt x="30" y="65"/>
                      <a:pt x="30" y="65"/>
                    </a:cubicBezTo>
                    <a:cubicBezTo>
                      <a:pt x="28" y="65"/>
                      <a:pt x="27" y="65"/>
                      <a:pt x="27" y="64"/>
                    </a:cubicBezTo>
                    <a:cubicBezTo>
                      <a:pt x="27" y="60"/>
                      <a:pt x="27" y="60"/>
                      <a:pt x="27" y="60"/>
                    </a:cubicBezTo>
                    <a:cubicBezTo>
                      <a:pt x="27" y="59"/>
                      <a:pt x="28" y="59"/>
                      <a:pt x="28" y="59"/>
                    </a:cubicBezTo>
                    <a:cubicBezTo>
                      <a:pt x="28" y="58"/>
                      <a:pt x="29" y="58"/>
                      <a:pt x="30" y="58"/>
                    </a:cubicBezTo>
                    <a:cubicBezTo>
                      <a:pt x="33" y="58"/>
                      <a:pt x="33" y="58"/>
                      <a:pt x="33" y="58"/>
                    </a:cubicBezTo>
                    <a:cubicBezTo>
                      <a:pt x="33" y="51"/>
                      <a:pt x="33" y="51"/>
                      <a:pt x="33" y="51"/>
                    </a:cubicBezTo>
                    <a:cubicBezTo>
                      <a:pt x="30" y="51"/>
                      <a:pt x="30" y="51"/>
                      <a:pt x="30" y="51"/>
                    </a:cubicBezTo>
                    <a:cubicBezTo>
                      <a:pt x="28" y="51"/>
                      <a:pt x="27" y="50"/>
                      <a:pt x="27" y="49"/>
                    </a:cubicBezTo>
                    <a:cubicBezTo>
                      <a:pt x="27" y="46"/>
                      <a:pt x="27" y="46"/>
                      <a:pt x="27" y="46"/>
                    </a:cubicBezTo>
                    <a:cubicBezTo>
                      <a:pt x="27" y="45"/>
                      <a:pt x="28" y="44"/>
                      <a:pt x="28" y="44"/>
                    </a:cubicBezTo>
                    <a:cubicBezTo>
                      <a:pt x="28" y="44"/>
                      <a:pt x="29" y="44"/>
                      <a:pt x="30" y="44"/>
                    </a:cubicBezTo>
                    <a:cubicBezTo>
                      <a:pt x="33" y="44"/>
                      <a:pt x="33" y="44"/>
                      <a:pt x="33" y="44"/>
                    </a:cubicBezTo>
                    <a:cubicBezTo>
                      <a:pt x="33" y="41"/>
                      <a:pt x="33" y="41"/>
                      <a:pt x="33" y="41"/>
                    </a:cubicBezTo>
                    <a:cubicBezTo>
                      <a:pt x="33" y="37"/>
                      <a:pt x="33" y="36"/>
                      <a:pt x="34" y="33"/>
                    </a:cubicBezTo>
                    <a:cubicBezTo>
                      <a:pt x="36" y="30"/>
                      <a:pt x="37" y="28"/>
                      <a:pt x="39" y="27"/>
                    </a:cubicBezTo>
                    <a:cubicBezTo>
                      <a:pt x="42" y="25"/>
                      <a:pt x="44" y="24"/>
                      <a:pt x="47" y="23"/>
                    </a:cubicBezTo>
                    <a:cubicBezTo>
                      <a:pt x="50" y="23"/>
                      <a:pt x="53" y="22"/>
                      <a:pt x="57" y="22"/>
                    </a:cubicBezTo>
                    <a:cubicBezTo>
                      <a:pt x="60" y="22"/>
                      <a:pt x="62" y="23"/>
                      <a:pt x="64" y="23"/>
                    </a:cubicBezTo>
                    <a:cubicBezTo>
                      <a:pt x="66" y="23"/>
                      <a:pt x="67" y="23"/>
                      <a:pt x="69" y="24"/>
                    </a:cubicBezTo>
                    <a:cubicBezTo>
                      <a:pt x="70" y="24"/>
                      <a:pt x="71" y="24"/>
                      <a:pt x="72" y="25"/>
                    </a:cubicBezTo>
                    <a:cubicBezTo>
                      <a:pt x="73" y="25"/>
                      <a:pt x="73" y="26"/>
                      <a:pt x="74" y="26"/>
                    </a:cubicBezTo>
                    <a:cubicBezTo>
                      <a:pt x="74" y="26"/>
                      <a:pt x="74" y="27"/>
                      <a:pt x="7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8" name="Freeform 80">
                <a:extLst>
                  <a:ext uri="{FF2B5EF4-FFF2-40B4-BE49-F238E27FC236}">
                    <a16:creationId xmlns:a16="http://schemas.microsoft.com/office/drawing/2014/main" id="{12A96E82-ADE2-2B4B-B5C3-C65A1069B35B}"/>
                  </a:ext>
                </a:extLst>
              </p:cNvPr>
              <p:cNvSpPr>
                <a:spLocks noEditPoints="1"/>
              </p:cNvSpPr>
              <p:nvPr/>
            </p:nvSpPr>
            <p:spPr bwMode="auto">
              <a:xfrm>
                <a:off x="760413" y="4233863"/>
                <a:ext cx="257175" cy="257175"/>
              </a:xfrm>
              <a:custGeom>
                <a:avLst/>
                <a:gdLst>
                  <a:gd name="T0" fmla="*/ 19 w 107"/>
                  <a:gd name="T1" fmla="*/ 88 h 107"/>
                  <a:gd name="T2" fmla="*/ 88 w 107"/>
                  <a:gd name="T3" fmla="*/ 88 h 107"/>
                  <a:gd name="T4" fmla="*/ 88 w 107"/>
                  <a:gd name="T5" fmla="*/ 19 h 107"/>
                  <a:gd name="T6" fmla="*/ 19 w 107"/>
                  <a:gd name="T7" fmla="*/ 19 h 107"/>
                  <a:gd name="T8" fmla="*/ 19 w 107"/>
                  <a:gd name="T9" fmla="*/ 88 h 107"/>
                  <a:gd name="T10" fmla="*/ 62 w 107"/>
                  <a:gd name="T11" fmla="*/ 64 h 107"/>
                  <a:gd name="T12" fmla="*/ 58 w 107"/>
                  <a:gd name="T13" fmla="*/ 61 h 107"/>
                  <a:gd name="T14" fmla="*/ 56 w 107"/>
                  <a:gd name="T15" fmla="*/ 60 h 107"/>
                  <a:gd name="T16" fmla="*/ 41 w 107"/>
                  <a:gd name="T17" fmla="*/ 53 h 107"/>
                  <a:gd name="T18" fmla="*/ 36 w 107"/>
                  <a:gd name="T19" fmla="*/ 48 h 107"/>
                  <a:gd name="T20" fmla="*/ 39 w 107"/>
                  <a:gd name="T21" fmla="*/ 32 h 107"/>
                  <a:gd name="T22" fmla="*/ 49 w 107"/>
                  <a:gd name="T23" fmla="*/ 28 h 107"/>
                  <a:gd name="T24" fmla="*/ 49 w 107"/>
                  <a:gd name="T25" fmla="*/ 23 h 107"/>
                  <a:gd name="T26" fmla="*/ 50 w 107"/>
                  <a:gd name="T27" fmla="*/ 22 h 107"/>
                  <a:gd name="T28" fmla="*/ 55 w 107"/>
                  <a:gd name="T29" fmla="*/ 22 h 107"/>
                  <a:gd name="T30" fmla="*/ 56 w 107"/>
                  <a:gd name="T31" fmla="*/ 23 h 107"/>
                  <a:gd name="T32" fmla="*/ 56 w 107"/>
                  <a:gd name="T33" fmla="*/ 28 h 107"/>
                  <a:gd name="T34" fmla="*/ 60 w 107"/>
                  <a:gd name="T35" fmla="*/ 28 h 107"/>
                  <a:gd name="T36" fmla="*/ 73 w 107"/>
                  <a:gd name="T37" fmla="*/ 34 h 107"/>
                  <a:gd name="T38" fmla="*/ 72 w 107"/>
                  <a:gd name="T39" fmla="*/ 38 h 107"/>
                  <a:gd name="T40" fmla="*/ 67 w 107"/>
                  <a:gd name="T41" fmla="*/ 41 h 107"/>
                  <a:gd name="T42" fmla="*/ 53 w 107"/>
                  <a:gd name="T43" fmla="*/ 36 h 107"/>
                  <a:gd name="T44" fmla="*/ 46 w 107"/>
                  <a:gd name="T45" fmla="*/ 38 h 107"/>
                  <a:gd name="T46" fmla="*/ 45 w 107"/>
                  <a:gd name="T47" fmla="*/ 44 h 107"/>
                  <a:gd name="T48" fmla="*/ 50 w 107"/>
                  <a:gd name="T49" fmla="*/ 47 h 107"/>
                  <a:gd name="T50" fmla="*/ 50 w 107"/>
                  <a:gd name="T51" fmla="*/ 47 h 107"/>
                  <a:gd name="T52" fmla="*/ 55 w 107"/>
                  <a:gd name="T53" fmla="*/ 50 h 107"/>
                  <a:gd name="T54" fmla="*/ 56 w 107"/>
                  <a:gd name="T55" fmla="*/ 50 h 107"/>
                  <a:gd name="T56" fmla="*/ 72 w 107"/>
                  <a:gd name="T57" fmla="*/ 61 h 107"/>
                  <a:gd name="T58" fmla="*/ 68 w 107"/>
                  <a:gd name="T59" fmla="*/ 76 h 107"/>
                  <a:gd name="T60" fmla="*/ 56 w 107"/>
                  <a:gd name="T61" fmla="*/ 80 h 107"/>
                  <a:gd name="T62" fmla="*/ 56 w 107"/>
                  <a:gd name="T63" fmla="*/ 84 h 107"/>
                  <a:gd name="T64" fmla="*/ 55 w 107"/>
                  <a:gd name="T65" fmla="*/ 86 h 107"/>
                  <a:gd name="T66" fmla="*/ 50 w 107"/>
                  <a:gd name="T67" fmla="*/ 86 h 107"/>
                  <a:gd name="T68" fmla="*/ 49 w 107"/>
                  <a:gd name="T69" fmla="*/ 84 h 107"/>
                  <a:gd name="T70" fmla="*/ 49 w 107"/>
                  <a:gd name="T71" fmla="*/ 80 h 107"/>
                  <a:gd name="T72" fmla="*/ 34 w 107"/>
                  <a:gd name="T73" fmla="*/ 72 h 107"/>
                  <a:gd name="T74" fmla="*/ 34 w 107"/>
                  <a:gd name="T75" fmla="*/ 68 h 107"/>
                  <a:gd name="T76" fmla="*/ 39 w 107"/>
                  <a:gd name="T77" fmla="*/ 65 h 107"/>
                  <a:gd name="T78" fmla="*/ 42 w 107"/>
                  <a:gd name="T79" fmla="*/ 67 h 107"/>
                  <a:gd name="T80" fmla="*/ 42 w 107"/>
                  <a:gd name="T81" fmla="*/ 67 h 107"/>
                  <a:gd name="T82" fmla="*/ 42 w 107"/>
                  <a:gd name="T83" fmla="*/ 67 h 107"/>
                  <a:gd name="T84" fmla="*/ 42 w 107"/>
                  <a:gd name="T85" fmla="*/ 67 h 107"/>
                  <a:gd name="T86" fmla="*/ 43 w 107"/>
                  <a:gd name="T87" fmla="*/ 68 h 107"/>
                  <a:gd name="T88" fmla="*/ 47 w 107"/>
                  <a:gd name="T89" fmla="*/ 70 h 107"/>
                  <a:gd name="T90" fmla="*/ 55 w 107"/>
                  <a:gd name="T91" fmla="*/ 72 h 107"/>
                  <a:gd name="T92" fmla="*/ 60 w 107"/>
                  <a:gd name="T93" fmla="*/ 70 h 107"/>
                  <a:gd name="T94" fmla="*/ 62 w 107"/>
                  <a:gd name="T95" fmla="*/ 6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 h="107">
                    <a:moveTo>
                      <a:pt x="19" y="88"/>
                    </a:moveTo>
                    <a:cubicBezTo>
                      <a:pt x="38" y="107"/>
                      <a:pt x="69" y="107"/>
                      <a:pt x="88" y="88"/>
                    </a:cubicBezTo>
                    <a:cubicBezTo>
                      <a:pt x="107" y="69"/>
                      <a:pt x="107" y="38"/>
                      <a:pt x="88" y="19"/>
                    </a:cubicBezTo>
                    <a:cubicBezTo>
                      <a:pt x="69" y="0"/>
                      <a:pt x="38" y="0"/>
                      <a:pt x="19" y="19"/>
                    </a:cubicBezTo>
                    <a:cubicBezTo>
                      <a:pt x="0" y="38"/>
                      <a:pt x="0" y="69"/>
                      <a:pt x="19" y="88"/>
                    </a:cubicBezTo>
                    <a:close/>
                    <a:moveTo>
                      <a:pt x="62" y="64"/>
                    </a:moveTo>
                    <a:cubicBezTo>
                      <a:pt x="61" y="63"/>
                      <a:pt x="59" y="62"/>
                      <a:pt x="58" y="61"/>
                    </a:cubicBezTo>
                    <a:cubicBezTo>
                      <a:pt x="56" y="60"/>
                      <a:pt x="56" y="60"/>
                      <a:pt x="56" y="60"/>
                    </a:cubicBezTo>
                    <a:cubicBezTo>
                      <a:pt x="51" y="58"/>
                      <a:pt x="43" y="54"/>
                      <a:pt x="41" y="53"/>
                    </a:cubicBezTo>
                    <a:cubicBezTo>
                      <a:pt x="39" y="52"/>
                      <a:pt x="37" y="50"/>
                      <a:pt x="36" y="48"/>
                    </a:cubicBezTo>
                    <a:cubicBezTo>
                      <a:pt x="33" y="43"/>
                      <a:pt x="34" y="37"/>
                      <a:pt x="39" y="32"/>
                    </a:cubicBezTo>
                    <a:cubicBezTo>
                      <a:pt x="41" y="30"/>
                      <a:pt x="45" y="28"/>
                      <a:pt x="49" y="28"/>
                    </a:cubicBezTo>
                    <a:cubicBezTo>
                      <a:pt x="49" y="23"/>
                      <a:pt x="49" y="23"/>
                      <a:pt x="49" y="23"/>
                    </a:cubicBezTo>
                    <a:cubicBezTo>
                      <a:pt x="49" y="22"/>
                      <a:pt x="50" y="22"/>
                      <a:pt x="50" y="22"/>
                    </a:cubicBezTo>
                    <a:cubicBezTo>
                      <a:pt x="55" y="22"/>
                      <a:pt x="55" y="22"/>
                      <a:pt x="55" y="22"/>
                    </a:cubicBezTo>
                    <a:cubicBezTo>
                      <a:pt x="56" y="22"/>
                      <a:pt x="56" y="22"/>
                      <a:pt x="56" y="23"/>
                    </a:cubicBezTo>
                    <a:cubicBezTo>
                      <a:pt x="56" y="28"/>
                      <a:pt x="56" y="28"/>
                      <a:pt x="56" y="28"/>
                    </a:cubicBezTo>
                    <a:cubicBezTo>
                      <a:pt x="58" y="28"/>
                      <a:pt x="59" y="28"/>
                      <a:pt x="60" y="28"/>
                    </a:cubicBezTo>
                    <a:cubicBezTo>
                      <a:pt x="64" y="29"/>
                      <a:pt x="70" y="31"/>
                      <a:pt x="73" y="34"/>
                    </a:cubicBezTo>
                    <a:cubicBezTo>
                      <a:pt x="73" y="35"/>
                      <a:pt x="73" y="37"/>
                      <a:pt x="72" y="38"/>
                    </a:cubicBezTo>
                    <a:cubicBezTo>
                      <a:pt x="72" y="40"/>
                      <a:pt x="69" y="42"/>
                      <a:pt x="67" y="41"/>
                    </a:cubicBezTo>
                    <a:cubicBezTo>
                      <a:pt x="60" y="35"/>
                      <a:pt x="54" y="36"/>
                      <a:pt x="53" y="36"/>
                    </a:cubicBezTo>
                    <a:cubicBezTo>
                      <a:pt x="51" y="36"/>
                      <a:pt x="48" y="36"/>
                      <a:pt x="46" y="38"/>
                    </a:cubicBezTo>
                    <a:cubicBezTo>
                      <a:pt x="44" y="40"/>
                      <a:pt x="44" y="42"/>
                      <a:pt x="45" y="44"/>
                    </a:cubicBezTo>
                    <a:cubicBezTo>
                      <a:pt x="46" y="46"/>
                      <a:pt x="48" y="46"/>
                      <a:pt x="50" y="47"/>
                    </a:cubicBezTo>
                    <a:cubicBezTo>
                      <a:pt x="50" y="47"/>
                      <a:pt x="50" y="47"/>
                      <a:pt x="50" y="47"/>
                    </a:cubicBezTo>
                    <a:cubicBezTo>
                      <a:pt x="51" y="48"/>
                      <a:pt x="54" y="49"/>
                      <a:pt x="55" y="50"/>
                    </a:cubicBezTo>
                    <a:cubicBezTo>
                      <a:pt x="56" y="50"/>
                      <a:pt x="56" y="50"/>
                      <a:pt x="56" y="50"/>
                    </a:cubicBezTo>
                    <a:cubicBezTo>
                      <a:pt x="62" y="53"/>
                      <a:pt x="70" y="56"/>
                      <a:pt x="72" y="61"/>
                    </a:cubicBezTo>
                    <a:cubicBezTo>
                      <a:pt x="74" y="67"/>
                      <a:pt x="72" y="72"/>
                      <a:pt x="68" y="76"/>
                    </a:cubicBezTo>
                    <a:cubicBezTo>
                      <a:pt x="65" y="78"/>
                      <a:pt x="61" y="80"/>
                      <a:pt x="56" y="80"/>
                    </a:cubicBezTo>
                    <a:cubicBezTo>
                      <a:pt x="56" y="84"/>
                      <a:pt x="56" y="84"/>
                      <a:pt x="56" y="84"/>
                    </a:cubicBezTo>
                    <a:cubicBezTo>
                      <a:pt x="56" y="85"/>
                      <a:pt x="56" y="86"/>
                      <a:pt x="55" y="86"/>
                    </a:cubicBezTo>
                    <a:cubicBezTo>
                      <a:pt x="50" y="86"/>
                      <a:pt x="50" y="86"/>
                      <a:pt x="50" y="86"/>
                    </a:cubicBezTo>
                    <a:cubicBezTo>
                      <a:pt x="50" y="86"/>
                      <a:pt x="49" y="85"/>
                      <a:pt x="49" y="84"/>
                    </a:cubicBezTo>
                    <a:cubicBezTo>
                      <a:pt x="49" y="80"/>
                      <a:pt x="49" y="80"/>
                      <a:pt x="49" y="80"/>
                    </a:cubicBezTo>
                    <a:cubicBezTo>
                      <a:pt x="43" y="79"/>
                      <a:pt x="37" y="76"/>
                      <a:pt x="34" y="72"/>
                    </a:cubicBezTo>
                    <a:cubicBezTo>
                      <a:pt x="33" y="71"/>
                      <a:pt x="34" y="70"/>
                      <a:pt x="34" y="68"/>
                    </a:cubicBezTo>
                    <a:cubicBezTo>
                      <a:pt x="35" y="67"/>
                      <a:pt x="37" y="65"/>
                      <a:pt x="39" y="65"/>
                    </a:cubicBezTo>
                    <a:cubicBezTo>
                      <a:pt x="40" y="65"/>
                      <a:pt x="41" y="66"/>
                      <a:pt x="42" y="67"/>
                    </a:cubicBezTo>
                    <a:cubicBezTo>
                      <a:pt x="42" y="67"/>
                      <a:pt x="42" y="67"/>
                      <a:pt x="42" y="67"/>
                    </a:cubicBezTo>
                    <a:cubicBezTo>
                      <a:pt x="42" y="67"/>
                      <a:pt x="42" y="67"/>
                      <a:pt x="42" y="67"/>
                    </a:cubicBezTo>
                    <a:cubicBezTo>
                      <a:pt x="42" y="67"/>
                      <a:pt x="42" y="67"/>
                      <a:pt x="42" y="67"/>
                    </a:cubicBezTo>
                    <a:cubicBezTo>
                      <a:pt x="42" y="67"/>
                      <a:pt x="43" y="68"/>
                      <a:pt x="43" y="68"/>
                    </a:cubicBezTo>
                    <a:cubicBezTo>
                      <a:pt x="44" y="69"/>
                      <a:pt x="46" y="70"/>
                      <a:pt x="47" y="70"/>
                    </a:cubicBezTo>
                    <a:cubicBezTo>
                      <a:pt x="50" y="71"/>
                      <a:pt x="52" y="72"/>
                      <a:pt x="55" y="72"/>
                    </a:cubicBezTo>
                    <a:cubicBezTo>
                      <a:pt x="57" y="72"/>
                      <a:pt x="59" y="71"/>
                      <a:pt x="60" y="70"/>
                    </a:cubicBezTo>
                    <a:cubicBezTo>
                      <a:pt x="62" y="69"/>
                      <a:pt x="63" y="66"/>
                      <a:pt x="6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59" name="Freeform 81">
                <a:extLst>
                  <a:ext uri="{FF2B5EF4-FFF2-40B4-BE49-F238E27FC236}">
                    <a16:creationId xmlns:a16="http://schemas.microsoft.com/office/drawing/2014/main" id="{DD0F629B-0D3A-F44D-9672-63468FBD25AA}"/>
                  </a:ext>
                </a:extLst>
              </p:cNvPr>
              <p:cNvSpPr>
                <a:spLocks noEditPoints="1"/>
              </p:cNvSpPr>
              <p:nvPr/>
            </p:nvSpPr>
            <p:spPr bwMode="auto">
              <a:xfrm>
                <a:off x="942975" y="4418013"/>
                <a:ext cx="255588" cy="255588"/>
              </a:xfrm>
              <a:custGeom>
                <a:avLst/>
                <a:gdLst>
                  <a:gd name="T0" fmla="*/ 18 w 106"/>
                  <a:gd name="T1" fmla="*/ 19 h 106"/>
                  <a:gd name="T2" fmla="*/ 18 w 106"/>
                  <a:gd name="T3" fmla="*/ 87 h 106"/>
                  <a:gd name="T4" fmla="*/ 87 w 106"/>
                  <a:gd name="T5" fmla="*/ 87 h 106"/>
                  <a:gd name="T6" fmla="*/ 87 w 106"/>
                  <a:gd name="T7" fmla="*/ 19 h 106"/>
                  <a:gd name="T8" fmla="*/ 18 w 106"/>
                  <a:gd name="T9" fmla="*/ 19 h 106"/>
                  <a:gd name="T10" fmla="*/ 79 w 106"/>
                  <a:gd name="T11" fmla="*/ 26 h 106"/>
                  <a:gd name="T12" fmla="*/ 60 w 106"/>
                  <a:gd name="T13" fmla="*/ 58 h 106"/>
                  <a:gd name="T14" fmla="*/ 60 w 106"/>
                  <a:gd name="T15" fmla="*/ 59 h 106"/>
                  <a:gd name="T16" fmla="*/ 68 w 106"/>
                  <a:gd name="T17" fmla="*/ 59 h 106"/>
                  <a:gd name="T18" fmla="*/ 70 w 106"/>
                  <a:gd name="T19" fmla="*/ 60 h 106"/>
                  <a:gd name="T20" fmla="*/ 71 w 106"/>
                  <a:gd name="T21" fmla="*/ 61 h 106"/>
                  <a:gd name="T22" fmla="*/ 71 w 106"/>
                  <a:gd name="T23" fmla="*/ 64 h 106"/>
                  <a:gd name="T24" fmla="*/ 70 w 106"/>
                  <a:gd name="T25" fmla="*/ 66 h 106"/>
                  <a:gd name="T26" fmla="*/ 68 w 106"/>
                  <a:gd name="T27" fmla="*/ 66 h 106"/>
                  <a:gd name="T28" fmla="*/ 60 w 106"/>
                  <a:gd name="T29" fmla="*/ 66 h 106"/>
                  <a:gd name="T30" fmla="*/ 60 w 106"/>
                  <a:gd name="T31" fmla="*/ 71 h 106"/>
                  <a:gd name="T32" fmla="*/ 68 w 106"/>
                  <a:gd name="T33" fmla="*/ 71 h 106"/>
                  <a:gd name="T34" fmla="*/ 70 w 106"/>
                  <a:gd name="T35" fmla="*/ 72 h 106"/>
                  <a:gd name="T36" fmla="*/ 71 w 106"/>
                  <a:gd name="T37" fmla="*/ 73 h 106"/>
                  <a:gd name="T38" fmla="*/ 71 w 106"/>
                  <a:gd name="T39" fmla="*/ 76 h 106"/>
                  <a:gd name="T40" fmla="*/ 70 w 106"/>
                  <a:gd name="T41" fmla="*/ 78 h 106"/>
                  <a:gd name="T42" fmla="*/ 68 w 106"/>
                  <a:gd name="T43" fmla="*/ 77 h 106"/>
                  <a:gd name="T44" fmla="*/ 60 w 106"/>
                  <a:gd name="T45" fmla="*/ 77 h 106"/>
                  <a:gd name="T46" fmla="*/ 60 w 106"/>
                  <a:gd name="T47" fmla="*/ 83 h 106"/>
                  <a:gd name="T48" fmla="*/ 60 w 106"/>
                  <a:gd name="T49" fmla="*/ 84 h 106"/>
                  <a:gd name="T50" fmla="*/ 59 w 106"/>
                  <a:gd name="T51" fmla="*/ 84 h 106"/>
                  <a:gd name="T52" fmla="*/ 55 w 106"/>
                  <a:gd name="T53" fmla="*/ 84 h 106"/>
                  <a:gd name="T54" fmla="*/ 54 w 106"/>
                  <a:gd name="T55" fmla="*/ 84 h 106"/>
                  <a:gd name="T56" fmla="*/ 50 w 106"/>
                  <a:gd name="T57" fmla="*/ 84 h 106"/>
                  <a:gd name="T58" fmla="*/ 48 w 106"/>
                  <a:gd name="T59" fmla="*/ 84 h 106"/>
                  <a:gd name="T60" fmla="*/ 48 w 106"/>
                  <a:gd name="T61" fmla="*/ 83 h 106"/>
                  <a:gd name="T62" fmla="*/ 48 w 106"/>
                  <a:gd name="T63" fmla="*/ 77 h 106"/>
                  <a:gd name="T64" fmla="*/ 40 w 106"/>
                  <a:gd name="T65" fmla="*/ 77 h 106"/>
                  <a:gd name="T66" fmla="*/ 38 w 106"/>
                  <a:gd name="T67" fmla="*/ 78 h 106"/>
                  <a:gd name="T68" fmla="*/ 38 w 106"/>
                  <a:gd name="T69" fmla="*/ 76 h 106"/>
                  <a:gd name="T70" fmla="*/ 38 w 106"/>
                  <a:gd name="T71" fmla="*/ 73 h 106"/>
                  <a:gd name="T72" fmla="*/ 38 w 106"/>
                  <a:gd name="T73" fmla="*/ 72 h 106"/>
                  <a:gd name="T74" fmla="*/ 40 w 106"/>
                  <a:gd name="T75" fmla="*/ 71 h 106"/>
                  <a:gd name="T76" fmla="*/ 48 w 106"/>
                  <a:gd name="T77" fmla="*/ 71 h 106"/>
                  <a:gd name="T78" fmla="*/ 48 w 106"/>
                  <a:gd name="T79" fmla="*/ 66 h 106"/>
                  <a:gd name="T80" fmla="*/ 40 w 106"/>
                  <a:gd name="T81" fmla="*/ 66 h 106"/>
                  <a:gd name="T82" fmla="*/ 38 w 106"/>
                  <a:gd name="T83" fmla="*/ 66 h 106"/>
                  <a:gd name="T84" fmla="*/ 38 w 106"/>
                  <a:gd name="T85" fmla="*/ 64 h 106"/>
                  <a:gd name="T86" fmla="*/ 38 w 106"/>
                  <a:gd name="T87" fmla="*/ 61 h 106"/>
                  <a:gd name="T88" fmla="*/ 38 w 106"/>
                  <a:gd name="T89" fmla="*/ 60 h 106"/>
                  <a:gd name="T90" fmla="*/ 40 w 106"/>
                  <a:gd name="T91" fmla="*/ 59 h 106"/>
                  <a:gd name="T92" fmla="*/ 48 w 106"/>
                  <a:gd name="T93" fmla="*/ 59 h 106"/>
                  <a:gd name="T94" fmla="*/ 48 w 106"/>
                  <a:gd name="T95" fmla="*/ 58 h 106"/>
                  <a:gd name="T96" fmla="*/ 30 w 106"/>
                  <a:gd name="T97" fmla="*/ 26 h 106"/>
                  <a:gd name="T98" fmla="*/ 29 w 106"/>
                  <a:gd name="T99" fmla="*/ 25 h 106"/>
                  <a:gd name="T100" fmla="*/ 31 w 106"/>
                  <a:gd name="T101" fmla="*/ 25 h 106"/>
                  <a:gd name="T102" fmla="*/ 39 w 106"/>
                  <a:gd name="T103" fmla="*/ 25 h 106"/>
                  <a:gd name="T104" fmla="*/ 40 w 106"/>
                  <a:gd name="T105" fmla="*/ 25 h 106"/>
                  <a:gd name="T106" fmla="*/ 41 w 106"/>
                  <a:gd name="T107" fmla="*/ 26 h 106"/>
                  <a:gd name="T108" fmla="*/ 54 w 106"/>
                  <a:gd name="T109" fmla="*/ 51 h 106"/>
                  <a:gd name="T110" fmla="*/ 68 w 106"/>
                  <a:gd name="T111" fmla="*/ 26 h 106"/>
                  <a:gd name="T112" fmla="*/ 69 w 106"/>
                  <a:gd name="T113" fmla="*/ 25 h 106"/>
                  <a:gd name="T114" fmla="*/ 70 w 106"/>
                  <a:gd name="T115" fmla="*/ 25 h 106"/>
                  <a:gd name="T116" fmla="*/ 78 w 106"/>
                  <a:gd name="T117" fmla="*/ 25 h 106"/>
                  <a:gd name="T118" fmla="*/ 79 w 106"/>
                  <a:gd name="T119" fmla="*/ 25 h 106"/>
                  <a:gd name="T120" fmla="*/ 79 w 106"/>
                  <a:gd name="T121" fmla="*/ 2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 h="106">
                    <a:moveTo>
                      <a:pt x="18" y="19"/>
                    </a:moveTo>
                    <a:cubicBezTo>
                      <a:pt x="0" y="37"/>
                      <a:pt x="0" y="68"/>
                      <a:pt x="18" y="87"/>
                    </a:cubicBezTo>
                    <a:cubicBezTo>
                      <a:pt x="37" y="106"/>
                      <a:pt x="68" y="106"/>
                      <a:pt x="87" y="87"/>
                    </a:cubicBezTo>
                    <a:cubicBezTo>
                      <a:pt x="106" y="68"/>
                      <a:pt x="106" y="37"/>
                      <a:pt x="87" y="19"/>
                    </a:cubicBezTo>
                    <a:cubicBezTo>
                      <a:pt x="68" y="0"/>
                      <a:pt x="37" y="0"/>
                      <a:pt x="18" y="19"/>
                    </a:cubicBezTo>
                    <a:close/>
                    <a:moveTo>
                      <a:pt x="79" y="26"/>
                    </a:moveTo>
                    <a:cubicBezTo>
                      <a:pt x="60" y="58"/>
                      <a:pt x="60" y="58"/>
                      <a:pt x="60" y="58"/>
                    </a:cubicBezTo>
                    <a:cubicBezTo>
                      <a:pt x="60" y="59"/>
                      <a:pt x="60" y="59"/>
                      <a:pt x="60" y="59"/>
                    </a:cubicBezTo>
                    <a:cubicBezTo>
                      <a:pt x="68" y="59"/>
                      <a:pt x="68" y="59"/>
                      <a:pt x="68" y="59"/>
                    </a:cubicBezTo>
                    <a:cubicBezTo>
                      <a:pt x="69" y="59"/>
                      <a:pt x="70" y="59"/>
                      <a:pt x="70" y="60"/>
                    </a:cubicBezTo>
                    <a:cubicBezTo>
                      <a:pt x="70" y="60"/>
                      <a:pt x="71" y="60"/>
                      <a:pt x="71" y="61"/>
                    </a:cubicBezTo>
                    <a:cubicBezTo>
                      <a:pt x="71" y="64"/>
                      <a:pt x="71" y="64"/>
                      <a:pt x="71" y="64"/>
                    </a:cubicBezTo>
                    <a:cubicBezTo>
                      <a:pt x="71" y="65"/>
                      <a:pt x="70" y="65"/>
                      <a:pt x="70" y="66"/>
                    </a:cubicBezTo>
                    <a:cubicBezTo>
                      <a:pt x="70" y="66"/>
                      <a:pt x="69" y="66"/>
                      <a:pt x="68" y="66"/>
                    </a:cubicBezTo>
                    <a:cubicBezTo>
                      <a:pt x="60" y="66"/>
                      <a:pt x="60" y="66"/>
                      <a:pt x="60" y="66"/>
                    </a:cubicBezTo>
                    <a:cubicBezTo>
                      <a:pt x="60" y="71"/>
                      <a:pt x="60" y="71"/>
                      <a:pt x="60" y="71"/>
                    </a:cubicBezTo>
                    <a:cubicBezTo>
                      <a:pt x="68" y="71"/>
                      <a:pt x="68" y="71"/>
                      <a:pt x="68" y="71"/>
                    </a:cubicBezTo>
                    <a:cubicBezTo>
                      <a:pt x="69" y="71"/>
                      <a:pt x="70" y="71"/>
                      <a:pt x="70" y="72"/>
                    </a:cubicBezTo>
                    <a:cubicBezTo>
                      <a:pt x="70" y="72"/>
                      <a:pt x="71" y="72"/>
                      <a:pt x="71" y="73"/>
                    </a:cubicBezTo>
                    <a:cubicBezTo>
                      <a:pt x="71" y="76"/>
                      <a:pt x="71" y="76"/>
                      <a:pt x="71" y="76"/>
                    </a:cubicBezTo>
                    <a:cubicBezTo>
                      <a:pt x="71" y="77"/>
                      <a:pt x="70" y="77"/>
                      <a:pt x="70" y="78"/>
                    </a:cubicBezTo>
                    <a:cubicBezTo>
                      <a:pt x="70" y="78"/>
                      <a:pt x="69" y="77"/>
                      <a:pt x="68" y="77"/>
                    </a:cubicBezTo>
                    <a:cubicBezTo>
                      <a:pt x="60" y="77"/>
                      <a:pt x="60" y="77"/>
                      <a:pt x="60" y="77"/>
                    </a:cubicBezTo>
                    <a:cubicBezTo>
                      <a:pt x="60" y="83"/>
                      <a:pt x="60" y="83"/>
                      <a:pt x="60" y="83"/>
                    </a:cubicBezTo>
                    <a:cubicBezTo>
                      <a:pt x="60" y="83"/>
                      <a:pt x="60" y="84"/>
                      <a:pt x="60" y="84"/>
                    </a:cubicBezTo>
                    <a:cubicBezTo>
                      <a:pt x="60" y="84"/>
                      <a:pt x="60" y="84"/>
                      <a:pt x="59" y="84"/>
                    </a:cubicBezTo>
                    <a:cubicBezTo>
                      <a:pt x="55" y="84"/>
                      <a:pt x="55" y="84"/>
                      <a:pt x="55" y="84"/>
                    </a:cubicBezTo>
                    <a:cubicBezTo>
                      <a:pt x="54" y="84"/>
                      <a:pt x="54" y="84"/>
                      <a:pt x="54" y="84"/>
                    </a:cubicBezTo>
                    <a:cubicBezTo>
                      <a:pt x="50" y="84"/>
                      <a:pt x="50" y="84"/>
                      <a:pt x="50" y="84"/>
                    </a:cubicBezTo>
                    <a:cubicBezTo>
                      <a:pt x="49" y="84"/>
                      <a:pt x="48" y="84"/>
                      <a:pt x="48" y="84"/>
                    </a:cubicBezTo>
                    <a:cubicBezTo>
                      <a:pt x="48" y="84"/>
                      <a:pt x="48" y="83"/>
                      <a:pt x="48" y="83"/>
                    </a:cubicBezTo>
                    <a:cubicBezTo>
                      <a:pt x="48" y="77"/>
                      <a:pt x="48" y="77"/>
                      <a:pt x="48" y="77"/>
                    </a:cubicBezTo>
                    <a:cubicBezTo>
                      <a:pt x="40" y="77"/>
                      <a:pt x="40" y="77"/>
                      <a:pt x="40" y="77"/>
                    </a:cubicBezTo>
                    <a:cubicBezTo>
                      <a:pt x="39" y="77"/>
                      <a:pt x="39" y="78"/>
                      <a:pt x="38" y="78"/>
                    </a:cubicBezTo>
                    <a:cubicBezTo>
                      <a:pt x="38" y="77"/>
                      <a:pt x="38" y="77"/>
                      <a:pt x="38" y="76"/>
                    </a:cubicBezTo>
                    <a:cubicBezTo>
                      <a:pt x="38" y="73"/>
                      <a:pt x="38" y="73"/>
                      <a:pt x="38" y="73"/>
                    </a:cubicBezTo>
                    <a:cubicBezTo>
                      <a:pt x="38" y="72"/>
                      <a:pt x="38" y="72"/>
                      <a:pt x="38" y="72"/>
                    </a:cubicBezTo>
                    <a:cubicBezTo>
                      <a:pt x="39" y="71"/>
                      <a:pt x="39" y="71"/>
                      <a:pt x="40" y="71"/>
                    </a:cubicBezTo>
                    <a:cubicBezTo>
                      <a:pt x="48" y="71"/>
                      <a:pt x="48" y="71"/>
                      <a:pt x="48" y="71"/>
                    </a:cubicBezTo>
                    <a:cubicBezTo>
                      <a:pt x="48" y="66"/>
                      <a:pt x="48" y="66"/>
                      <a:pt x="48" y="66"/>
                    </a:cubicBezTo>
                    <a:cubicBezTo>
                      <a:pt x="40" y="66"/>
                      <a:pt x="40" y="66"/>
                      <a:pt x="40" y="66"/>
                    </a:cubicBezTo>
                    <a:cubicBezTo>
                      <a:pt x="39" y="66"/>
                      <a:pt x="39" y="66"/>
                      <a:pt x="38" y="66"/>
                    </a:cubicBezTo>
                    <a:cubicBezTo>
                      <a:pt x="38" y="65"/>
                      <a:pt x="38" y="65"/>
                      <a:pt x="38" y="64"/>
                    </a:cubicBezTo>
                    <a:cubicBezTo>
                      <a:pt x="38" y="61"/>
                      <a:pt x="38" y="61"/>
                      <a:pt x="38" y="61"/>
                    </a:cubicBezTo>
                    <a:cubicBezTo>
                      <a:pt x="38" y="60"/>
                      <a:pt x="38" y="60"/>
                      <a:pt x="38" y="60"/>
                    </a:cubicBezTo>
                    <a:cubicBezTo>
                      <a:pt x="39" y="59"/>
                      <a:pt x="39" y="59"/>
                      <a:pt x="40" y="59"/>
                    </a:cubicBezTo>
                    <a:cubicBezTo>
                      <a:pt x="48" y="59"/>
                      <a:pt x="48" y="59"/>
                      <a:pt x="48" y="59"/>
                    </a:cubicBezTo>
                    <a:cubicBezTo>
                      <a:pt x="48" y="58"/>
                      <a:pt x="48" y="58"/>
                      <a:pt x="48" y="58"/>
                    </a:cubicBezTo>
                    <a:cubicBezTo>
                      <a:pt x="30" y="26"/>
                      <a:pt x="30" y="26"/>
                      <a:pt x="30" y="26"/>
                    </a:cubicBezTo>
                    <a:cubicBezTo>
                      <a:pt x="29" y="26"/>
                      <a:pt x="29" y="25"/>
                      <a:pt x="29" y="25"/>
                    </a:cubicBezTo>
                    <a:cubicBezTo>
                      <a:pt x="30" y="25"/>
                      <a:pt x="30" y="25"/>
                      <a:pt x="31" y="25"/>
                    </a:cubicBezTo>
                    <a:cubicBezTo>
                      <a:pt x="39" y="25"/>
                      <a:pt x="39" y="25"/>
                      <a:pt x="39" y="25"/>
                    </a:cubicBezTo>
                    <a:cubicBezTo>
                      <a:pt x="39" y="25"/>
                      <a:pt x="40" y="25"/>
                      <a:pt x="40" y="25"/>
                    </a:cubicBezTo>
                    <a:cubicBezTo>
                      <a:pt x="40" y="25"/>
                      <a:pt x="41" y="26"/>
                      <a:pt x="41" y="26"/>
                    </a:cubicBezTo>
                    <a:cubicBezTo>
                      <a:pt x="54" y="51"/>
                      <a:pt x="54" y="51"/>
                      <a:pt x="54" y="51"/>
                    </a:cubicBezTo>
                    <a:cubicBezTo>
                      <a:pt x="68" y="26"/>
                      <a:pt x="68" y="26"/>
                      <a:pt x="68" y="26"/>
                    </a:cubicBezTo>
                    <a:cubicBezTo>
                      <a:pt x="68" y="26"/>
                      <a:pt x="68" y="25"/>
                      <a:pt x="69" y="25"/>
                    </a:cubicBezTo>
                    <a:cubicBezTo>
                      <a:pt x="69" y="25"/>
                      <a:pt x="69" y="25"/>
                      <a:pt x="70" y="25"/>
                    </a:cubicBezTo>
                    <a:cubicBezTo>
                      <a:pt x="78" y="25"/>
                      <a:pt x="78" y="25"/>
                      <a:pt x="78" y="25"/>
                    </a:cubicBezTo>
                    <a:cubicBezTo>
                      <a:pt x="78" y="25"/>
                      <a:pt x="79" y="25"/>
                      <a:pt x="79" y="25"/>
                    </a:cubicBezTo>
                    <a:cubicBezTo>
                      <a:pt x="79" y="25"/>
                      <a:pt x="79" y="26"/>
                      <a:pt x="79"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60" name="Freeform 82">
                <a:extLst>
                  <a:ext uri="{FF2B5EF4-FFF2-40B4-BE49-F238E27FC236}">
                    <a16:creationId xmlns:a16="http://schemas.microsoft.com/office/drawing/2014/main" id="{ECB435D3-1F91-1D49-89F6-6C6D0A4BF004}"/>
                  </a:ext>
                </a:extLst>
              </p:cNvPr>
              <p:cNvSpPr>
                <a:spLocks noEditPoints="1"/>
              </p:cNvSpPr>
              <p:nvPr/>
            </p:nvSpPr>
            <p:spPr bwMode="auto">
              <a:xfrm>
                <a:off x="758825" y="4598988"/>
                <a:ext cx="257175" cy="255588"/>
              </a:xfrm>
              <a:custGeom>
                <a:avLst/>
                <a:gdLst>
                  <a:gd name="T0" fmla="*/ 88 w 107"/>
                  <a:gd name="T1" fmla="*/ 19 h 106"/>
                  <a:gd name="T2" fmla="*/ 19 w 107"/>
                  <a:gd name="T3" fmla="*/ 19 h 106"/>
                  <a:gd name="T4" fmla="*/ 19 w 107"/>
                  <a:gd name="T5" fmla="*/ 87 h 106"/>
                  <a:gd name="T6" fmla="*/ 88 w 107"/>
                  <a:gd name="T7" fmla="*/ 87 h 106"/>
                  <a:gd name="T8" fmla="*/ 88 w 107"/>
                  <a:gd name="T9" fmla="*/ 19 h 106"/>
                  <a:gd name="T10" fmla="*/ 77 w 107"/>
                  <a:gd name="T11" fmla="*/ 81 h 106"/>
                  <a:gd name="T12" fmla="*/ 51 w 107"/>
                  <a:gd name="T13" fmla="*/ 83 h 106"/>
                  <a:gd name="T14" fmla="*/ 30 w 107"/>
                  <a:gd name="T15" fmla="*/ 83 h 106"/>
                  <a:gd name="T16" fmla="*/ 29 w 107"/>
                  <a:gd name="T17" fmla="*/ 76 h 106"/>
                  <a:gd name="T18" fmla="*/ 31 w 107"/>
                  <a:gd name="T19" fmla="*/ 75 h 106"/>
                  <a:gd name="T20" fmla="*/ 32 w 107"/>
                  <a:gd name="T21" fmla="*/ 75 h 106"/>
                  <a:gd name="T22" fmla="*/ 40 w 107"/>
                  <a:gd name="T23" fmla="*/ 58 h 106"/>
                  <a:gd name="T24" fmla="*/ 39 w 107"/>
                  <a:gd name="T25" fmla="*/ 56 h 106"/>
                  <a:gd name="T26" fmla="*/ 30 w 107"/>
                  <a:gd name="T27" fmla="*/ 56 h 106"/>
                  <a:gd name="T28" fmla="*/ 30 w 107"/>
                  <a:gd name="T29" fmla="*/ 49 h 106"/>
                  <a:gd name="T30" fmla="*/ 38 w 107"/>
                  <a:gd name="T31" fmla="*/ 49 h 106"/>
                  <a:gd name="T32" fmla="*/ 37 w 107"/>
                  <a:gd name="T33" fmla="*/ 33 h 106"/>
                  <a:gd name="T34" fmla="*/ 58 w 107"/>
                  <a:gd name="T35" fmla="*/ 20 h 106"/>
                  <a:gd name="T36" fmla="*/ 74 w 107"/>
                  <a:gd name="T37" fmla="*/ 27 h 106"/>
                  <a:gd name="T38" fmla="*/ 72 w 107"/>
                  <a:gd name="T39" fmla="*/ 32 h 106"/>
                  <a:gd name="T40" fmla="*/ 66 w 107"/>
                  <a:gd name="T41" fmla="*/ 30 h 106"/>
                  <a:gd name="T42" fmla="*/ 65 w 107"/>
                  <a:gd name="T43" fmla="*/ 30 h 106"/>
                  <a:gd name="T44" fmla="*/ 62 w 107"/>
                  <a:gd name="T45" fmla="*/ 28 h 106"/>
                  <a:gd name="T46" fmla="*/ 55 w 107"/>
                  <a:gd name="T47" fmla="*/ 27 h 106"/>
                  <a:gd name="T48" fmla="*/ 47 w 107"/>
                  <a:gd name="T49" fmla="*/ 42 h 106"/>
                  <a:gd name="T50" fmla="*/ 48 w 107"/>
                  <a:gd name="T51" fmla="*/ 49 h 106"/>
                  <a:gd name="T52" fmla="*/ 62 w 107"/>
                  <a:gd name="T53" fmla="*/ 49 h 106"/>
                  <a:gd name="T54" fmla="*/ 62 w 107"/>
                  <a:gd name="T55" fmla="*/ 56 h 106"/>
                  <a:gd name="T56" fmla="*/ 49 w 107"/>
                  <a:gd name="T57" fmla="*/ 56 h 106"/>
                  <a:gd name="T58" fmla="*/ 45 w 107"/>
                  <a:gd name="T59" fmla="*/ 75 h 106"/>
                  <a:gd name="T60" fmla="*/ 49 w 107"/>
                  <a:gd name="T61" fmla="*/ 76 h 106"/>
                  <a:gd name="T62" fmla="*/ 65 w 107"/>
                  <a:gd name="T63" fmla="*/ 77 h 106"/>
                  <a:gd name="T64" fmla="*/ 75 w 107"/>
                  <a:gd name="T65" fmla="*/ 75 h 106"/>
                  <a:gd name="T66" fmla="*/ 77 w 107"/>
                  <a:gd name="T67" fmla="*/ 8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 h="106">
                    <a:moveTo>
                      <a:pt x="88" y="19"/>
                    </a:moveTo>
                    <a:cubicBezTo>
                      <a:pt x="69" y="0"/>
                      <a:pt x="38" y="0"/>
                      <a:pt x="19" y="19"/>
                    </a:cubicBezTo>
                    <a:cubicBezTo>
                      <a:pt x="0" y="38"/>
                      <a:pt x="0" y="68"/>
                      <a:pt x="19" y="87"/>
                    </a:cubicBezTo>
                    <a:cubicBezTo>
                      <a:pt x="38" y="106"/>
                      <a:pt x="69" y="106"/>
                      <a:pt x="88" y="87"/>
                    </a:cubicBezTo>
                    <a:cubicBezTo>
                      <a:pt x="107" y="68"/>
                      <a:pt x="107" y="38"/>
                      <a:pt x="88" y="19"/>
                    </a:cubicBezTo>
                    <a:close/>
                    <a:moveTo>
                      <a:pt x="77" y="81"/>
                    </a:moveTo>
                    <a:cubicBezTo>
                      <a:pt x="70" y="86"/>
                      <a:pt x="59" y="84"/>
                      <a:pt x="51" y="83"/>
                    </a:cubicBezTo>
                    <a:cubicBezTo>
                      <a:pt x="44" y="81"/>
                      <a:pt x="37" y="80"/>
                      <a:pt x="30" y="83"/>
                    </a:cubicBezTo>
                    <a:cubicBezTo>
                      <a:pt x="27" y="84"/>
                      <a:pt x="27" y="77"/>
                      <a:pt x="29" y="76"/>
                    </a:cubicBezTo>
                    <a:cubicBezTo>
                      <a:pt x="30" y="76"/>
                      <a:pt x="31" y="75"/>
                      <a:pt x="31" y="75"/>
                    </a:cubicBezTo>
                    <a:cubicBezTo>
                      <a:pt x="32" y="75"/>
                      <a:pt x="32" y="75"/>
                      <a:pt x="32" y="75"/>
                    </a:cubicBezTo>
                    <a:cubicBezTo>
                      <a:pt x="39" y="72"/>
                      <a:pt x="40" y="63"/>
                      <a:pt x="40" y="58"/>
                    </a:cubicBezTo>
                    <a:cubicBezTo>
                      <a:pt x="40" y="57"/>
                      <a:pt x="40" y="57"/>
                      <a:pt x="39" y="56"/>
                    </a:cubicBezTo>
                    <a:cubicBezTo>
                      <a:pt x="36" y="56"/>
                      <a:pt x="33" y="56"/>
                      <a:pt x="30" y="56"/>
                    </a:cubicBezTo>
                    <a:cubicBezTo>
                      <a:pt x="27" y="56"/>
                      <a:pt x="27" y="49"/>
                      <a:pt x="30" y="49"/>
                    </a:cubicBezTo>
                    <a:cubicBezTo>
                      <a:pt x="33" y="49"/>
                      <a:pt x="36" y="49"/>
                      <a:pt x="38" y="49"/>
                    </a:cubicBezTo>
                    <a:cubicBezTo>
                      <a:pt x="37" y="43"/>
                      <a:pt x="36" y="38"/>
                      <a:pt x="37" y="33"/>
                    </a:cubicBezTo>
                    <a:cubicBezTo>
                      <a:pt x="39" y="24"/>
                      <a:pt x="49" y="19"/>
                      <a:pt x="58" y="20"/>
                    </a:cubicBezTo>
                    <a:cubicBezTo>
                      <a:pt x="64" y="21"/>
                      <a:pt x="70" y="23"/>
                      <a:pt x="74" y="27"/>
                    </a:cubicBezTo>
                    <a:cubicBezTo>
                      <a:pt x="76" y="29"/>
                      <a:pt x="74" y="31"/>
                      <a:pt x="72" y="32"/>
                    </a:cubicBezTo>
                    <a:cubicBezTo>
                      <a:pt x="70" y="33"/>
                      <a:pt x="67" y="32"/>
                      <a:pt x="66" y="30"/>
                    </a:cubicBezTo>
                    <a:cubicBezTo>
                      <a:pt x="67" y="32"/>
                      <a:pt x="66" y="30"/>
                      <a:pt x="65" y="30"/>
                    </a:cubicBezTo>
                    <a:cubicBezTo>
                      <a:pt x="64" y="29"/>
                      <a:pt x="63" y="29"/>
                      <a:pt x="62" y="28"/>
                    </a:cubicBezTo>
                    <a:cubicBezTo>
                      <a:pt x="60" y="27"/>
                      <a:pt x="57" y="26"/>
                      <a:pt x="55" y="27"/>
                    </a:cubicBezTo>
                    <a:cubicBezTo>
                      <a:pt x="46" y="28"/>
                      <a:pt x="46" y="36"/>
                      <a:pt x="47" y="42"/>
                    </a:cubicBezTo>
                    <a:cubicBezTo>
                      <a:pt x="47" y="44"/>
                      <a:pt x="48" y="46"/>
                      <a:pt x="48" y="49"/>
                    </a:cubicBezTo>
                    <a:cubicBezTo>
                      <a:pt x="53" y="49"/>
                      <a:pt x="57" y="49"/>
                      <a:pt x="62" y="49"/>
                    </a:cubicBezTo>
                    <a:cubicBezTo>
                      <a:pt x="65" y="49"/>
                      <a:pt x="65" y="56"/>
                      <a:pt x="62" y="56"/>
                    </a:cubicBezTo>
                    <a:cubicBezTo>
                      <a:pt x="58" y="56"/>
                      <a:pt x="53" y="56"/>
                      <a:pt x="49" y="56"/>
                    </a:cubicBezTo>
                    <a:cubicBezTo>
                      <a:pt x="49" y="63"/>
                      <a:pt x="49" y="70"/>
                      <a:pt x="45" y="75"/>
                    </a:cubicBezTo>
                    <a:cubicBezTo>
                      <a:pt x="46" y="75"/>
                      <a:pt x="48" y="75"/>
                      <a:pt x="49" y="76"/>
                    </a:cubicBezTo>
                    <a:cubicBezTo>
                      <a:pt x="54" y="77"/>
                      <a:pt x="59" y="77"/>
                      <a:pt x="65" y="77"/>
                    </a:cubicBezTo>
                    <a:cubicBezTo>
                      <a:pt x="68" y="77"/>
                      <a:pt x="72" y="77"/>
                      <a:pt x="75" y="75"/>
                    </a:cubicBezTo>
                    <a:cubicBezTo>
                      <a:pt x="77" y="73"/>
                      <a:pt x="78" y="79"/>
                      <a:pt x="77"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grpSp>
        <p:sp>
          <p:nvSpPr>
            <p:cNvPr id="62" name="Freeform 7">
              <a:extLst>
                <a:ext uri="{FF2B5EF4-FFF2-40B4-BE49-F238E27FC236}">
                  <a16:creationId xmlns:a16="http://schemas.microsoft.com/office/drawing/2014/main" id="{56DB1F63-A3F2-2F4C-AAB1-423F0A80AC95}"/>
                </a:ext>
              </a:extLst>
            </p:cNvPr>
            <p:cNvSpPr>
              <a:spLocks noEditPoints="1"/>
            </p:cNvSpPr>
            <p:nvPr/>
          </p:nvSpPr>
          <p:spPr bwMode="auto">
            <a:xfrm>
              <a:off x="6402506" y="2181820"/>
              <a:ext cx="499455" cy="59531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sp>
          <p:nvSpPr>
            <p:cNvPr id="63" name="Freeform 11">
              <a:extLst>
                <a:ext uri="{FF2B5EF4-FFF2-40B4-BE49-F238E27FC236}">
                  <a16:creationId xmlns:a16="http://schemas.microsoft.com/office/drawing/2014/main" id="{9DDA8AB8-1B07-B641-BD21-4F96444B204C}"/>
                </a:ext>
              </a:extLst>
            </p:cNvPr>
            <p:cNvSpPr>
              <a:spLocks noEditPoints="1"/>
            </p:cNvSpPr>
            <p:nvPr/>
          </p:nvSpPr>
          <p:spPr bwMode="auto">
            <a:xfrm>
              <a:off x="4116405" y="3449452"/>
              <a:ext cx="629512" cy="547511"/>
            </a:xfrm>
            <a:custGeom>
              <a:avLst/>
              <a:gdLst>
                <a:gd name="T0" fmla="*/ 181 w 480"/>
                <a:gd name="T1" fmla="*/ 396 h 418"/>
                <a:gd name="T2" fmla="*/ 16 w 480"/>
                <a:gd name="T3" fmla="*/ 355 h 418"/>
                <a:gd name="T4" fmla="*/ 177 w 480"/>
                <a:gd name="T5" fmla="*/ 375 h 418"/>
                <a:gd name="T6" fmla="*/ 480 w 480"/>
                <a:gd name="T7" fmla="*/ 220 h 418"/>
                <a:gd name="T8" fmla="*/ 261 w 480"/>
                <a:gd name="T9" fmla="*/ 268 h 418"/>
                <a:gd name="T10" fmla="*/ 284 w 480"/>
                <a:gd name="T11" fmla="*/ 375 h 418"/>
                <a:gd name="T12" fmla="*/ 197 w 480"/>
                <a:gd name="T13" fmla="*/ 375 h 418"/>
                <a:gd name="T14" fmla="*/ 220 w 480"/>
                <a:gd name="T15" fmla="*/ 268 h 418"/>
                <a:gd name="T16" fmla="*/ 0 w 480"/>
                <a:gd name="T17" fmla="*/ 220 h 418"/>
                <a:gd name="T18" fmla="*/ 49 w 480"/>
                <a:gd name="T19" fmla="*/ 150 h 418"/>
                <a:gd name="T20" fmla="*/ 480 w 480"/>
                <a:gd name="T21" fmla="*/ 199 h 418"/>
                <a:gd name="T22" fmla="*/ 316 w 480"/>
                <a:gd name="T23" fmla="*/ 199 h 418"/>
                <a:gd name="T24" fmla="*/ 316 w 480"/>
                <a:gd name="T25" fmla="*/ 224 h 418"/>
                <a:gd name="T26" fmla="*/ 373 w 480"/>
                <a:gd name="T27" fmla="*/ 211 h 418"/>
                <a:gd name="T28" fmla="*/ 348 w 480"/>
                <a:gd name="T29" fmla="*/ 211 h 418"/>
                <a:gd name="T30" fmla="*/ 373 w 480"/>
                <a:gd name="T31" fmla="*/ 211 h 418"/>
                <a:gd name="T32" fmla="*/ 420 w 480"/>
                <a:gd name="T33" fmla="*/ 187 h 418"/>
                <a:gd name="T34" fmla="*/ 420 w 480"/>
                <a:gd name="T35" fmla="*/ 235 h 418"/>
                <a:gd name="T36" fmla="*/ 304 w 480"/>
                <a:gd name="T37" fmla="*/ 375 h 418"/>
                <a:gd name="T38" fmla="*/ 464 w 480"/>
                <a:gd name="T39" fmla="*/ 396 h 418"/>
                <a:gd name="T40" fmla="*/ 301 w 480"/>
                <a:gd name="T41" fmla="*/ 355 h 418"/>
                <a:gd name="T42" fmla="*/ 480 w 480"/>
                <a:gd name="T43" fmla="*/ 48 h 418"/>
                <a:gd name="T44" fmla="*/ 432 w 480"/>
                <a:gd name="T45" fmla="*/ 118 h 418"/>
                <a:gd name="T46" fmla="*/ 0 w 480"/>
                <a:gd name="T47" fmla="*/ 70 h 418"/>
                <a:gd name="T48" fmla="*/ 49 w 480"/>
                <a:gd name="T49" fmla="*/ 0 h 418"/>
                <a:gd name="T50" fmla="*/ 480 w 480"/>
                <a:gd name="T51" fmla="*/ 48 h 418"/>
                <a:gd name="T52" fmla="*/ 316 w 480"/>
                <a:gd name="T53" fmla="*/ 48 h 418"/>
                <a:gd name="T54" fmla="*/ 316 w 480"/>
                <a:gd name="T55" fmla="*/ 74 h 418"/>
                <a:gd name="T56" fmla="*/ 373 w 480"/>
                <a:gd name="T57" fmla="*/ 61 h 418"/>
                <a:gd name="T58" fmla="*/ 348 w 480"/>
                <a:gd name="T59" fmla="*/ 61 h 418"/>
                <a:gd name="T60" fmla="*/ 373 w 480"/>
                <a:gd name="T61" fmla="*/ 61 h 418"/>
                <a:gd name="T62" fmla="*/ 420 w 480"/>
                <a:gd name="T63" fmla="*/ 37 h 418"/>
                <a:gd name="T64" fmla="*/ 420 w 480"/>
                <a:gd name="T65" fmla="*/ 8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18">
                  <a:moveTo>
                    <a:pt x="177" y="375"/>
                  </a:moveTo>
                  <a:cubicBezTo>
                    <a:pt x="177" y="382"/>
                    <a:pt x="178" y="390"/>
                    <a:pt x="181" y="396"/>
                  </a:cubicBezTo>
                  <a:cubicBezTo>
                    <a:pt x="16" y="396"/>
                    <a:pt x="16" y="396"/>
                    <a:pt x="16" y="396"/>
                  </a:cubicBezTo>
                  <a:cubicBezTo>
                    <a:pt x="16" y="355"/>
                    <a:pt x="16" y="355"/>
                    <a:pt x="16" y="355"/>
                  </a:cubicBezTo>
                  <a:cubicBezTo>
                    <a:pt x="180" y="355"/>
                    <a:pt x="180" y="355"/>
                    <a:pt x="180" y="355"/>
                  </a:cubicBezTo>
                  <a:cubicBezTo>
                    <a:pt x="178" y="361"/>
                    <a:pt x="177" y="368"/>
                    <a:pt x="177" y="375"/>
                  </a:cubicBezTo>
                  <a:close/>
                  <a:moveTo>
                    <a:pt x="480" y="199"/>
                  </a:moveTo>
                  <a:cubicBezTo>
                    <a:pt x="480" y="220"/>
                    <a:pt x="480" y="220"/>
                    <a:pt x="480" y="220"/>
                  </a:cubicBezTo>
                  <a:cubicBezTo>
                    <a:pt x="480" y="247"/>
                    <a:pt x="459" y="268"/>
                    <a:pt x="432" y="268"/>
                  </a:cubicBezTo>
                  <a:cubicBezTo>
                    <a:pt x="261" y="268"/>
                    <a:pt x="261" y="268"/>
                    <a:pt x="261" y="268"/>
                  </a:cubicBezTo>
                  <a:cubicBezTo>
                    <a:pt x="261" y="337"/>
                    <a:pt x="261" y="337"/>
                    <a:pt x="261" y="337"/>
                  </a:cubicBezTo>
                  <a:cubicBezTo>
                    <a:pt x="274" y="344"/>
                    <a:pt x="284" y="358"/>
                    <a:pt x="284" y="375"/>
                  </a:cubicBezTo>
                  <a:cubicBezTo>
                    <a:pt x="284" y="399"/>
                    <a:pt x="264" y="418"/>
                    <a:pt x="240" y="418"/>
                  </a:cubicBezTo>
                  <a:cubicBezTo>
                    <a:pt x="216" y="418"/>
                    <a:pt x="197" y="399"/>
                    <a:pt x="197" y="375"/>
                  </a:cubicBezTo>
                  <a:cubicBezTo>
                    <a:pt x="197" y="358"/>
                    <a:pt x="206" y="344"/>
                    <a:pt x="220" y="337"/>
                  </a:cubicBezTo>
                  <a:cubicBezTo>
                    <a:pt x="220" y="268"/>
                    <a:pt x="220" y="268"/>
                    <a:pt x="220" y="268"/>
                  </a:cubicBezTo>
                  <a:cubicBezTo>
                    <a:pt x="49" y="268"/>
                    <a:pt x="49" y="268"/>
                    <a:pt x="49" y="268"/>
                  </a:cubicBezTo>
                  <a:cubicBezTo>
                    <a:pt x="22" y="268"/>
                    <a:pt x="0" y="247"/>
                    <a:pt x="0" y="220"/>
                  </a:cubicBezTo>
                  <a:cubicBezTo>
                    <a:pt x="0" y="199"/>
                    <a:pt x="0" y="199"/>
                    <a:pt x="0" y="199"/>
                  </a:cubicBezTo>
                  <a:cubicBezTo>
                    <a:pt x="0" y="172"/>
                    <a:pt x="22" y="150"/>
                    <a:pt x="49" y="150"/>
                  </a:cubicBezTo>
                  <a:cubicBezTo>
                    <a:pt x="432" y="150"/>
                    <a:pt x="432" y="150"/>
                    <a:pt x="432" y="150"/>
                  </a:cubicBezTo>
                  <a:cubicBezTo>
                    <a:pt x="459" y="150"/>
                    <a:pt x="480" y="172"/>
                    <a:pt x="480" y="199"/>
                  </a:cubicBezTo>
                  <a:close/>
                  <a:moveTo>
                    <a:pt x="329" y="211"/>
                  </a:moveTo>
                  <a:cubicBezTo>
                    <a:pt x="329" y="204"/>
                    <a:pt x="323" y="199"/>
                    <a:pt x="316" y="199"/>
                  </a:cubicBezTo>
                  <a:cubicBezTo>
                    <a:pt x="309" y="199"/>
                    <a:pt x="304" y="204"/>
                    <a:pt x="304" y="211"/>
                  </a:cubicBezTo>
                  <a:cubicBezTo>
                    <a:pt x="304" y="218"/>
                    <a:pt x="309" y="224"/>
                    <a:pt x="316" y="224"/>
                  </a:cubicBezTo>
                  <a:cubicBezTo>
                    <a:pt x="323" y="224"/>
                    <a:pt x="329" y="218"/>
                    <a:pt x="329" y="211"/>
                  </a:cubicBezTo>
                  <a:close/>
                  <a:moveTo>
                    <a:pt x="373" y="211"/>
                  </a:moveTo>
                  <a:cubicBezTo>
                    <a:pt x="373" y="204"/>
                    <a:pt x="367" y="199"/>
                    <a:pt x="360" y="199"/>
                  </a:cubicBezTo>
                  <a:cubicBezTo>
                    <a:pt x="353" y="199"/>
                    <a:pt x="348" y="204"/>
                    <a:pt x="348" y="211"/>
                  </a:cubicBezTo>
                  <a:cubicBezTo>
                    <a:pt x="348" y="218"/>
                    <a:pt x="353" y="224"/>
                    <a:pt x="360" y="224"/>
                  </a:cubicBezTo>
                  <a:cubicBezTo>
                    <a:pt x="367" y="224"/>
                    <a:pt x="373" y="218"/>
                    <a:pt x="373" y="211"/>
                  </a:cubicBezTo>
                  <a:close/>
                  <a:moveTo>
                    <a:pt x="444" y="211"/>
                  </a:moveTo>
                  <a:cubicBezTo>
                    <a:pt x="444" y="198"/>
                    <a:pt x="433" y="187"/>
                    <a:pt x="420" y="187"/>
                  </a:cubicBezTo>
                  <a:cubicBezTo>
                    <a:pt x="406" y="187"/>
                    <a:pt x="396" y="198"/>
                    <a:pt x="396" y="211"/>
                  </a:cubicBezTo>
                  <a:cubicBezTo>
                    <a:pt x="396" y="224"/>
                    <a:pt x="406" y="235"/>
                    <a:pt x="420" y="235"/>
                  </a:cubicBezTo>
                  <a:cubicBezTo>
                    <a:pt x="433" y="235"/>
                    <a:pt x="444" y="224"/>
                    <a:pt x="444" y="211"/>
                  </a:cubicBezTo>
                  <a:close/>
                  <a:moveTo>
                    <a:pt x="304" y="375"/>
                  </a:moveTo>
                  <a:cubicBezTo>
                    <a:pt x="304" y="382"/>
                    <a:pt x="302" y="390"/>
                    <a:pt x="300" y="396"/>
                  </a:cubicBezTo>
                  <a:cubicBezTo>
                    <a:pt x="464" y="396"/>
                    <a:pt x="464" y="396"/>
                    <a:pt x="464" y="396"/>
                  </a:cubicBezTo>
                  <a:cubicBezTo>
                    <a:pt x="464" y="355"/>
                    <a:pt x="464" y="355"/>
                    <a:pt x="464" y="355"/>
                  </a:cubicBezTo>
                  <a:cubicBezTo>
                    <a:pt x="301" y="355"/>
                    <a:pt x="301" y="355"/>
                    <a:pt x="301" y="355"/>
                  </a:cubicBezTo>
                  <a:cubicBezTo>
                    <a:pt x="303" y="361"/>
                    <a:pt x="304" y="368"/>
                    <a:pt x="304" y="375"/>
                  </a:cubicBezTo>
                  <a:close/>
                  <a:moveTo>
                    <a:pt x="480" y="48"/>
                  </a:moveTo>
                  <a:cubicBezTo>
                    <a:pt x="480" y="70"/>
                    <a:pt x="480" y="70"/>
                    <a:pt x="480" y="70"/>
                  </a:cubicBezTo>
                  <a:cubicBezTo>
                    <a:pt x="480" y="96"/>
                    <a:pt x="459" y="118"/>
                    <a:pt x="432" y="118"/>
                  </a:cubicBezTo>
                  <a:cubicBezTo>
                    <a:pt x="49" y="118"/>
                    <a:pt x="49" y="118"/>
                    <a:pt x="49" y="118"/>
                  </a:cubicBezTo>
                  <a:cubicBezTo>
                    <a:pt x="22" y="118"/>
                    <a:pt x="0" y="96"/>
                    <a:pt x="0" y="70"/>
                  </a:cubicBezTo>
                  <a:cubicBezTo>
                    <a:pt x="0" y="48"/>
                    <a:pt x="0" y="48"/>
                    <a:pt x="0" y="48"/>
                  </a:cubicBezTo>
                  <a:cubicBezTo>
                    <a:pt x="0" y="22"/>
                    <a:pt x="22" y="0"/>
                    <a:pt x="49" y="0"/>
                  </a:cubicBezTo>
                  <a:cubicBezTo>
                    <a:pt x="432" y="0"/>
                    <a:pt x="432" y="0"/>
                    <a:pt x="432" y="0"/>
                  </a:cubicBezTo>
                  <a:cubicBezTo>
                    <a:pt x="459" y="0"/>
                    <a:pt x="480" y="22"/>
                    <a:pt x="480" y="48"/>
                  </a:cubicBezTo>
                  <a:close/>
                  <a:moveTo>
                    <a:pt x="329" y="61"/>
                  </a:moveTo>
                  <a:cubicBezTo>
                    <a:pt x="329" y="54"/>
                    <a:pt x="323" y="48"/>
                    <a:pt x="316" y="48"/>
                  </a:cubicBezTo>
                  <a:cubicBezTo>
                    <a:pt x="309" y="48"/>
                    <a:pt x="304" y="54"/>
                    <a:pt x="304" y="61"/>
                  </a:cubicBezTo>
                  <a:cubicBezTo>
                    <a:pt x="304" y="68"/>
                    <a:pt x="309" y="74"/>
                    <a:pt x="316" y="74"/>
                  </a:cubicBezTo>
                  <a:cubicBezTo>
                    <a:pt x="323" y="74"/>
                    <a:pt x="329" y="68"/>
                    <a:pt x="329" y="61"/>
                  </a:cubicBezTo>
                  <a:close/>
                  <a:moveTo>
                    <a:pt x="373" y="61"/>
                  </a:moveTo>
                  <a:cubicBezTo>
                    <a:pt x="373" y="54"/>
                    <a:pt x="367" y="48"/>
                    <a:pt x="360" y="48"/>
                  </a:cubicBezTo>
                  <a:cubicBezTo>
                    <a:pt x="353" y="48"/>
                    <a:pt x="348" y="54"/>
                    <a:pt x="348" y="61"/>
                  </a:cubicBezTo>
                  <a:cubicBezTo>
                    <a:pt x="348" y="68"/>
                    <a:pt x="353" y="74"/>
                    <a:pt x="360" y="74"/>
                  </a:cubicBezTo>
                  <a:cubicBezTo>
                    <a:pt x="367" y="74"/>
                    <a:pt x="373" y="68"/>
                    <a:pt x="373" y="61"/>
                  </a:cubicBezTo>
                  <a:close/>
                  <a:moveTo>
                    <a:pt x="444" y="61"/>
                  </a:moveTo>
                  <a:cubicBezTo>
                    <a:pt x="444" y="48"/>
                    <a:pt x="433" y="37"/>
                    <a:pt x="420" y="37"/>
                  </a:cubicBezTo>
                  <a:cubicBezTo>
                    <a:pt x="406" y="37"/>
                    <a:pt x="396" y="48"/>
                    <a:pt x="396" y="61"/>
                  </a:cubicBezTo>
                  <a:cubicBezTo>
                    <a:pt x="396" y="74"/>
                    <a:pt x="406" y="85"/>
                    <a:pt x="420" y="85"/>
                  </a:cubicBezTo>
                  <a:cubicBezTo>
                    <a:pt x="433" y="85"/>
                    <a:pt x="444" y="74"/>
                    <a:pt x="444" y="61"/>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IE" sz="3600">
                <a:solidFill>
                  <a:schemeClr val="bg1">
                    <a:lumMod val="95000"/>
                  </a:schemeClr>
                </a:solidFill>
                <a:latin typeface="微软雅黑"/>
                <a:ea typeface="微软雅黑"/>
                <a:sym typeface="微软雅黑"/>
              </a:endParaRPr>
            </a:p>
          </p:txBody>
        </p:sp>
        <p:grpSp>
          <p:nvGrpSpPr>
            <p:cNvPr id="73" name="Group 64">
              <a:extLst>
                <a:ext uri="{FF2B5EF4-FFF2-40B4-BE49-F238E27FC236}">
                  <a16:creationId xmlns:a16="http://schemas.microsoft.com/office/drawing/2014/main" id="{3E696CE3-5B58-614E-9CEA-BC2075AB091B}"/>
                </a:ext>
              </a:extLst>
            </p:cNvPr>
            <p:cNvGrpSpPr/>
            <p:nvPr/>
          </p:nvGrpSpPr>
          <p:grpSpPr>
            <a:xfrm flipH="1">
              <a:off x="770782" y="2157991"/>
              <a:ext cx="247456" cy="246732"/>
              <a:chOff x="2138511" y="2464802"/>
              <a:chExt cx="354012" cy="352956"/>
            </a:xfrm>
            <a:solidFill>
              <a:schemeClr val="accent2"/>
            </a:solidFill>
          </p:grpSpPr>
          <p:sp>
            <p:nvSpPr>
              <p:cNvPr id="74" name="Oval 68">
                <a:extLst>
                  <a:ext uri="{FF2B5EF4-FFF2-40B4-BE49-F238E27FC236}">
                    <a16:creationId xmlns:a16="http://schemas.microsoft.com/office/drawing/2014/main" id="{1C5617DB-D57D-804A-A710-CBD58E5257F3}"/>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sp>
            <p:nvSpPr>
              <p:cNvPr id="75" name="Freeform 69">
                <a:extLst>
                  <a:ext uri="{FF2B5EF4-FFF2-40B4-BE49-F238E27FC236}">
                    <a16:creationId xmlns:a16="http://schemas.microsoft.com/office/drawing/2014/main" id="{D10F0E94-5C90-AA4C-9F9D-63AF8E56F92D}"/>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grpSp>
        <p:grpSp>
          <p:nvGrpSpPr>
            <p:cNvPr id="76" name="Group 71">
              <a:extLst>
                <a:ext uri="{FF2B5EF4-FFF2-40B4-BE49-F238E27FC236}">
                  <a16:creationId xmlns:a16="http://schemas.microsoft.com/office/drawing/2014/main" id="{75C8DED3-6854-D941-A92A-68B2CD9E995C}"/>
                </a:ext>
              </a:extLst>
            </p:cNvPr>
            <p:cNvGrpSpPr/>
            <p:nvPr/>
          </p:nvGrpSpPr>
          <p:grpSpPr>
            <a:xfrm flipH="1">
              <a:off x="769466" y="3444919"/>
              <a:ext cx="247456" cy="246732"/>
              <a:chOff x="2138511" y="2464802"/>
              <a:chExt cx="354012" cy="352956"/>
            </a:xfrm>
            <a:solidFill>
              <a:schemeClr val="accent4"/>
            </a:solidFill>
          </p:grpSpPr>
          <p:sp>
            <p:nvSpPr>
              <p:cNvPr id="77" name="Oval 75">
                <a:extLst>
                  <a:ext uri="{FF2B5EF4-FFF2-40B4-BE49-F238E27FC236}">
                    <a16:creationId xmlns:a16="http://schemas.microsoft.com/office/drawing/2014/main" id="{171B9B96-C5D8-4045-B7D6-7B2F4C434DBD}"/>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sp>
            <p:nvSpPr>
              <p:cNvPr id="78" name="Freeform 76">
                <a:extLst>
                  <a:ext uri="{FF2B5EF4-FFF2-40B4-BE49-F238E27FC236}">
                    <a16:creationId xmlns:a16="http://schemas.microsoft.com/office/drawing/2014/main" id="{12CF13BD-7F9C-4F4D-A94B-F278D78C14BE}"/>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grpSp>
        <p:grpSp>
          <p:nvGrpSpPr>
            <p:cNvPr id="79" name="Group 78">
              <a:extLst>
                <a:ext uri="{FF2B5EF4-FFF2-40B4-BE49-F238E27FC236}">
                  <a16:creationId xmlns:a16="http://schemas.microsoft.com/office/drawing/2014/main" id="{F47916E4-1307-5C40-B229-5E6A34BAFBDF}"/>
                </a:ext>
              </a:extLst>
            </p:cNvPr>
            <p:cNvGrpSpPr/>
            <p:nvPr/>
          </p:nvGrpSpPr>
          <p:grpSpPr>
            <a:xfrm flipH="1">
              <a:off x="769466" y="4731847"/>
              <a:ext cx="247456" cy="246732"/>
              <a:chOff x="2138511" y="2464802"/>
              <a:chExt cx="354012" cy="352956"/>
            </a:xfrm>
            <a:solidFill>
              <a:schemeClr val="accent6"/>
            </a:solidFill>
          </p:grpSpPr>
          <p:sp>
            <p:nvSpPr>
              <p:cNvPr id="80" name="Oval 82">
                <a:extLst>
                  <a:ext uri="{FF2B5EF4-FFF2-40B4-BE49-F238E27FC236}">
                    <a16:creationId xmlns:a16="http://schemas.microsoft.com/office/drawing/2014/main" id="{D7D19CF7-FDAB-3C4E-9C63-BC2BB8D024A5}"/>
                  </a:ext>
                </a:extLst>
              </p:cNvPr>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sp>
            <p:nvSpPr>
              <p:cNvPr id="81" name="Freeform 83">
                <a:extLst>
                  <a:ext uri="{FF2B5EF4-FFF2-40B4-BE49-F238E27FC236}">
                    <a16:creationId xmlns:a16="http://schemas.microsoft.com/office/drawing/2014/main" id="{1F0A6447-83B1-9142-B2E2-CAC3EE2556D8}"/>
                  </a:ext>
                </a:extLst>
              </p:cNvPr>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1908" tIns="85955" rIns="171908" bIns="85955" numCol="1" anchor="t" anchorCtr="0" compatLnSpc="1">
                <a:prstTxWarp prst="textNoShape">
                  <a:avLst/>
                </a:prstTxWarp>
              </a:bodyPr>
              <a:lstStyle/>
              <a:p>
                <a:pPr>
                  <a:lnSpc>
                    <a:spcPct val="120000"/>
                  </a:lnSpc>
                </a:pPr>
                <a:endParaRPr lang="id-ID" sz="1500" dirty="0">
                  <a:solidFill>
                    <a:schemeClr val="bg1">
                      <a:lumMod val="95000"/>
                    </a:schemeClr>
                  </a:solidFill>
                  <a:latin typeface="微软雅黑"/>
                  <a:ea typeface="微软雅黑"/>
                  <a:sym typeface="微软雅黑"/>
                </a:endParaRPr>
              </a:p>
            </p:txBody>
          </p:sp>
        </p:grpSp>
      </p:grpSp>
    </p:spTree>
    <p:extLst>
      <p:ext uri="{BB962C8B-B14F-4D97-AF65-F5344CB8AC3E}">
        <p14:creationId xmlns:p14="http://schemas.microsoft.com/office/powerpoint/2010/main" val="1894662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0985-1A35-1143-9850-5697421BFD69}"/>
              </a:ext>
            </a:extLst>
          </p:cNvPr>
          <p:cNvSpPr>
            <a:spLocks noGrp="1"/>
          </p:cNvSpPr>
          <p:nvPr>
            <p:ph type="title"/>
          </p:nvPr>
        </p:nvSpPr>
        <p:spPr>
          <a:xfrm>
            <a:off x="0" y="-125298"/>
            <a:ext cx="10515600" cy="1325563"/>
          </a:xfrm>
        </p:spPr>
        <p:txBody>
          <a:bodyPr/>
          <a:lstStyle/>
          <a:p>
            <a:r>
              <a:rPr lang="ja-JP" altLang="en-US" dirty="0">
                <a:latin typeface="微软雅黑"/>
                <a:ea typeface="微软雅黑"/>
                <a:sym typeface="微软雅黑"/>
              </a:rPr>
              <a:t>领先的技术和丰富的经验是成功的关键</a:t>
            </a:r>
            <a:endParaRPr lang="en-US" dirty="0">
              <a:latin typeface="微软雅黑"/>
              <a:ea typeface="微软雅黑"/>
              <a:sym typeface="微软雅黑"/>
            </a:endParaRPr>
          </a:p>
        </p:txBody>
      </p:sp>
      <p:grpSp>
        <p:nvGrpSpPr>
          <p:cNvPr id="5" name="Group 3">
            <a:extLst>
              <a:ext uri="{FF2B5EF4-FFF2-40B4-BE49-F238E27FC236}">
                <a16:creationId xmlns:a16="http://schemas.microsoft.com/office/drawing/2014/main" id="{2F7F90C8-1AED-9741-A5FB-495173E72DEE}"/>
              </a:ext>
            </a:extLst>
          </p:cNvPr>
          <p:cNvGrpSpPr/>
          <p:nvPr/>
        </p:nvGrpSpPr>
        <p:grpSpPr>
          <a:xfrm rot="2686389">
            <a:off x="3955345" y="1828022"/>
            <a:ext cx="3622731" cy="3627917"/>
            <a:chOff x="4095409" y="3126757"/>
            <a:chExt cx="2045437" cy="2049874"/>
          </a:xfrm>
        </p:grpSpPr>
        <p:sp>
          <p:nvSpPr>
            <p:cNvPr id="6" name="Freeform 5">
              <a:extLst>
                <a:ext uri="{FF2B5EF4-FFF2-40B4-BE49-F238E27FC236}">
                  <a16:creationId xmlns:a16="http://schemas.microsoft.com/office/drawing/2014/main" id="{305BBD95-5C44-314C-BA9D-9DBAA5C7AD53}"/>
                </a:ext>
              </a:extLst>
            </p:cNvPr>
            <p:cNvSpPr>
              <a:spLocks/>
            </p:cNvSpPr>
            <p:nvPr/>
          </p:nvSpPr>
          <p:spPr bwMode="auto">
            <a:xfrm>
              <a:off x="4494735" y="3126757"/>
              <a:ext cx="1231256" cy="437041"/>
            </a:xfrm>
            <a:custGeom>
              <a:avLst/>
              <a:gdLst>
                <a:gd name="T0" fmla="*/ 17 w 234"/>
                <a:gd name="T1" fmla="*/ 44 h 83"/>
                <a:gd name="T2" fmla="*/ 234 w 234"/>
                <a:gd name="T3" fmla="*/ 54 h 83"/>
                <a:gd name="T4" fmla="*/ 209 w 234"/>
                <a:gd name="T5" fmla="*/ 78 h 83"/>
                <a:gd name="T6" fmla="*/ 41 w 234"/>
                <a:gd name="T7" fmla="*/ 69 h 83"/>
                <a:gd name="T8" fmla="*/ 55 w 234"/>
                <a:gd name="T9" fmla="*/ 83 h 83"/>
                <a:gd name="T10" fmla="*/ 0 w 234"/>
                <a:gd name="T11" fmla="*/ 82 h 83"/>
                <a:gd name="T12" fmla="*/ 0 w 234"/>
                <a:gd name="T13" fmla="*/ 27 h 83"/>
                <a:gd name="T14" fmla="*/ 17 w 234"/>
                <a:gd name="T15" fmla="*/ 4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83">
                  <a:moveTo>
                    <a:pt x="17" y="44"/>
                  </a:moveTo>
                  <a:cubicBezTo>
                    <a:pt x="83" y="0"/>
                    <a:pt x="171" y="3"/>
                    <a:pt x="234" y="54"/>
                  </a:cubicBezTo>
                  <a:cubicBezTo>
                    <a:pt x="209" y="78"/>
                    <a:pt x="209" y="78"/>
                    <a:pt x="209" y="78"/>
                  </a:cubicBezTo>
                  <a:cubicBezTo>
                    <a:pt x="161" y="40"/>
                    <a:pt x="93" y="37"/>
                    <a:pt x="41" y="69"/>
                  </a:cubicBezTo>
                  <a:cubicBezTo>
                    <a:pt x="55" y="83"/>
                    <a:pt x="55" y="83"/>
                    <a:pt x="55" y="83"/>
                  </a:cubicBezTo>
                  <a:cubicBezTo>
                    <a:pt x="0" y="82"/>
                    <a:pt x="0" y="82"/>
                    <a:pt x="0" y="82"/>
                  </a:cubicBezTo>
                  <a:cubicBezTo>
                    <a:pt x="0" y="27"/>
                    <a:pt x="0" y="27"/>
                    <a:pt x="0" y="27"/>
                  </a:cubicBezTo>
                  <a:cubicBezTo>
                    <a:pt x="17" y="44"/>
                    <a:pt x="17" y="44"/>
                    <a:pt x="17" y="44"/>
                  </a:cubicBezTo>
                  <a:close/>
                </a:path>
              </a:pathLst>
            </a:custGeom>
            <a:solidFill>
              <a:schemeClr val="accent1"/>
            </a:solidFill>
            <a:ln>
              <a:noFill/>
            </a:ln>
          </p:spPr>
          <p:txBody>
            <a:bodyPr vert="horz" wrap="square" lIns="192800" tIns="96402" rIns="192800" bIns="96402" numCol="1" anchor="t" anchorCtr="0" compatLnSpc="1">
              <a:prstTxWarp prst="textNoShape">
                <a:avLst/>
              </a:prstTxWarp>
            </a:bodyPr>
            <a:lstStyle/>
            <a:p>
              <a:pPr algn="just">
                <a:lnSpc>
                  <a:spcPct val="120000"/>
                </a:lnSpc>
              </a:pPr>
              <a:endParaRPr lang="en-US" sz="900" dirty="0">
                <a:latin typeface="微软雅黑"/>
                <a:ea typeface="微软雅黑"/>
                <a:cs typeface="+mn-ea"/>
                <a:sym typeface="微软雅黑"/>
              </a:endParaRPr>
            </a:p>
          </p:txBody>
        </p:sp>
        <p:sp>
          <p:nvSpPr>
            <p:cNvPr id="7" name="Freeform 6">
              <a:extLst>
                <a:ext uri="{FF2B5EF4-FFF2-40B4-BE49-F238E27FC236}">
                  <a16:creationId xmlns:a16="http://schemas.microsoft.com/office/drawing/2014/main" id="{B7CAFB8A-E4F2-7545-B4AD-5B92DBA85E84}"/>
                </a:ext>
              </a:extLst>
            </p:cNvPr>
            <p:cNvSpPr>
              <a:spLocks/>
            </p:cNvSpPr>
            <p:nvPr/>
          </p:nvSpPr>
          <p:spPr bwMode="auto">
            <a:xfrm>
              <a:off x="5721553" y="3548268"/>
              <a:ext cx="419293" cy="1202416"/>
            </a:xfrm>
            <a:custGeom>
              <a:avLst/>
              <a:gdLst>
                <a:gd name="T0" fmla="*/ 0 w 80"/>
                <a:gd name="T1" fmla="*/ 56 h 228"/>
                <a:gd name="T2" fmla="*/ 14 w 80"/>
                <a:gd name="T3" fmla="*/ 42 h 228"/>
                <a:gd name="T4" fmla="*/ 3 w 80"/>
                <a:gd name="T5" fmla="*/ 204 h 228"/>
                <a:gd name="T6" fmla="*/ 28 w 80"/>
                <a:gd name="T7" fmla="*/ 228 h 228"/>
                <a:gd name="T8" fmla="*/ 39 w 80"/>
                <a:gd name="T9" fmla="*/ 17 h 228"/>
                <a:gd name="T10" fmla="*/ 56 w 80"/>
                <a:gd name="T11" fmla="*/ 0 h 228"/>
                <a:gd name="T12" fmla="*/ 0 w 80"/>
                <a:gd name="T13" fmla="*/ 0 h 228"/>
                <a:gd name="T14" fmla="*/ 0 w 80"/>
                <a:gd name="T15" fmla="*/ 56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228">
                  <a:moveTo>
                    <a:pt x="0" y="56"/>
                  </a:moveTo>
                  <a:cubicBezTo>
                    <a:pt x="14" y="42"/>
                    <a:pt x="14" y="42"/>
                    <a:pt x="14" y="42"/>
                  </a:cubicBezTo>
                  <a:cubicBezTo>
                    <a:pt x="43" y="93"/>
                    <a:pt x="39" y="157"/>
                    <a:pt x="3" y="204"/>
                  </a:cubicBezTo>
                  <a:cubicBezTo>
                    <a:pt x="28" y="228"/>
                    <a:pt x="28" y="228"/>
                    <a:pt x="28" y="228"/>
                  </a:cubicBezTo>
                  <a:cubicBezTo>
                    <a:pt x="76" y="167"/>
                    <a:pt x="80" y="82"/>
                    <a:pt x="39" y="17"/>
                  </a:cubicBezTo>
                  <a:cubicBezTo>
                    <a:pt x="56" y="0"/>
                    <a:pt x="56" y="0"/>
                    <a:pt x="56" y="0"/>
                  </a:cubicBezTo>
                  <a:cubicBezTo>
                    <a:pt x="0" y="0"/>
                    <a:pt x="0" y="0"/>
                    <a:pt x="0" y="0"/>
                  </a:cubicBezTo>
                  <a:cubicBezTo>
                    <a:pt x="0" y="56"/>
                    <a:pt x="0" y="56"/>
                    <a:pt x="0" y="56"/>
                  </a:cubicBezTo>
                  <a:close/>
                </a:path>
              </a:pathLst>
            </a:custGeom>
            <a:solidFill>
              <a:schemeClr val="accent4"/>
            </a:solidFill>
            <a:ln>
              <a:noFill/>
            </a:ln>
          </p:spPr>
          <p:txBody>
            <a:bodyPr vert="horz" wrap="square" lIns="192800" tIns="96402" rIns="192800" bIns="96402" numCol="1" anchor="t" anchorCtr="0" compatLnSpc="1">
              <a:prstTxWarp prst="textNoShape">
                <a:avLst/>
              </a:prstTxWarp>
            </a:bodyPr>
            <a:lstStyle/>
            <a:p>
              <a:pPr algn="just">
                <a:lnSpc>
                  <a:spcPct val="120000"/>
                </a:lnSpc>
              </a:pPr>
              <a:endParaRPr lang="en-US" sz="900" dirty="0">
                <a:latin typeface="微软雅黑"/>
                <a:ea typeface="微软雅黑"/>
                <a:cs typeface="+mn-ea"/>
                <a:sym typeface="微软雅黑"/>
              </a:endParaRPr>
            </a:p>
          </p:txBody>
        </p:sp>
        <p:sp>
          <p:nvSpPr>
            <p:cNvPr id="8" name="Freeform 7">
              <a:extLst>
                <a:ext uri="{FF2B5EF4-FFF2-40B4-BE49-F238E27FC236}">
                  <a16:creationId xmlns:a16="http://schemas.microsoft.com/office/drawing/2014/main" id="{5C4BD496-0F4F-154A-8DB1-E47B1C295F73}"/>
                </a:ext>
              </a:extLst>
            </p:cNvPr>
            <p:cNvSpPr>
              <a:spLocks/>
            </p:cNvSpPr>
            <p:nvPr/>
          </p:nvSpPr>
          <p:spPr bwMode="auto">
            <a:xfrm>
              <a:off x="4528011" y="4755120"/>
              <a:ext cx="1202416" cy="421511"/>
            </a:xfrm>
            <a:custGeom>
              <a:avLst/>
              <a:gdLst>
                <a:gd name="T0" fmla="*/ 229 w 229"/>
                <a:gd name="T1" fmla="*/ 56 h 80"/>
                <a:gd name="T2" fmla="*/ 211 w 229"/>
                <a:gd name="T3" fmla="*/ 38 h 80"/>
                <a:gd name="T4" fmla="*/ 0 w 229"/>
                <a:gd name="T5" fmla="*/ 29 h 80"/>
                <a:gd name="T6" fmla="*/ 24 w 229"/>
                <a:gd name="T7" fmla="*/ 4 h 80"/>
                <a:gd name="T8" fmla="*/ 187 w 229"/>
                <a:gd name="T9" fmla="*/ 13 h 80"/>
                <a:gd name="T10" fmla="*/ 174 w 229"/>
                <a:gd name="T11" fmla="*/ 0 h 80"/>
                <a:gd name="T12" fmla="*/ 229 w 229"/>
                <a:gd name="T13" fmla="*/ 0 h 80"/>
                <a:gd name="T14" fmla="*/ 229 w 229"/>
                <a:gd name="T15" fmla="*/ 56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80">
                  <a:moveTo>
                    <a:pt x="229" y="56"/>
                  </a:moveTo>
                  <a:cubicBezTo>
                    <a:pt x="211" y="38"/>
                    <a:pt x="211" y="38"/>
                    <a:pt x="211" y="38"/>
                  </a:cubicBezTo>
                  <a:cubicBezTo>
                    <a:pt x="147" y="80"/>
                    <a:pt x="62" y="77"/>
                    <a:pt x="0" y="29"/>
                  </a:cubicBezTo>
                  <a:cubicBezTo>
                    <a:pt x="24" y="4"/>
                    <a:pt x="24" y="4"/>
                    <a:pt x="24" y="4"/>
                  </a:cubicBezTo>
                  <a:cubicBezTo>
                    <a:pt x="72" y="40"/>
                    <a:pt x="136" y="43"/>
                    <a:pt x="187" y="13"/>
                  </a:cubicBezTo>
                  <a:cubicBezTo>
                    <a:pt x="174" y="0"/>
                    <a:pt x="174" y="0"/>
                    <a:pt x="174" y="0"/>
                  </a:cubicBezTo>
                  <a:cubicBezTo>
                    <a:pt x="229" y="0"/>
                    <a:pt x="229" y="0"/>
                    <a:pt x="229" y="0"/>
                  </a:cubicBezTo>
                  <a:cubicBezTo>
                    <a:pt x="229" y="56"/>
                    <a:pt x="229" y="56"/>
                    <a:pt x="229" y="56"/>
                  </a:cubicBezTo>
                  <a:close/>
                </a:path>
              </a:pathLst>
            </a:custGeom>
            <a:solidFill>
              <a:schemeClr val="accent3"/>
            </a:solidFill>
            <a:ln>
              <a:noFill/>
            </a:ln>
          </p:spPr>
          <p:txBody>
            <a:bodyPr vert="horz" wrap="square" lIns="192800" tIns="96402" rIns="192800" bIns="96402" numCol="1" anchor="t" anchorCtr="0" compatLnSpc="1">
              <a:prstTxWarp prst="textNoShape">
                <a:avLst/>
              </a:prstTxWarp>
            </a:bodyPr>
            <a:lstStyle/>
            <a:p>
              <a:pPr algn="just">
                <a:lnSpc>
                  <a:spcPct val="120000"/>
                </a:lnSpc>
              </a:pPr>
              <a:endParaRPr lang="en-US" sz="900" dirty="0">
                <a:latin typeface="微软雅黑"/>
                <a:ea typeface="微软雅黑"/>
                <a:cs typeface="+mn-ea"/>
                <a:sym typeface="微软雅黑"/>
              </a:endParaRPr>
            </a:p>
          </p:txBody>
        </p:sp>
        <p:sp>
          <p:nvSpPr>
            <p:cNvPr id="9" name="Freeform 8">
              <a:extLst>
                <a:ext uri="{FF2B5EF4-FFF2-40B4-BE49-F238E27FC236}">
                  <a16:creationId xmlns:a16="http://schemas.microsoft.com/office/drawing/2014/main" id="{853A10EA-6ED3-B443-8208-41C31C671276}"/>
                </a:ext>
              </a:extLst>
            </p:cNvPr>
            <p:cNvSpPr>
              <a:spLocks/>
            </p:cNvSpPr>
            <p:nvPr/>
          </p:nvSpPr>
          <p:spPr bwMode="auto">
            <a:xfrm>
              <a:off x="4095409" y="3559359"/>
              <a:ext cx="425948" cy="1217946"/>
            </a:xfrm>
            <a:custGeom>
              <a:avLst/>
              <a:gdLst>
                <a:gd name="T0" fmla="*/ 26 w 81"/>
                <a:gd name="T1" fmla="*/ 231 h 231"/>
                <a:gd name="T2" fmla="*/ 43 w 81"/>
                <a:gd name="T3" fmla="*/ 213 h 231"/>
                <a:gd name="T4" fmla="*/ 52 w 81"/>
                <a:gd name="T5" fmla="*/ 0 h 231"/>
                <a:gd name="T6" fmla="*/ 77 w 81"/>
                <a:gd name="T7" fmla="*/ 24 h 231"/>
                <a:gd name="T8" fmla="*/ 68 w 81"/>
                <a:gd name="T9" fmla="*/ 189 h 231"/>
                <a:gd name="T10" fmla="*/ 81 w 81"/>
                <a:gd name="T11" fmla="*/ 175 h 231"/>
                <a:gd name="T12" fmla="*/ 81 w 81"/>
                <a:gd name="T13" fmla="*/ 231 h 231"/>
                <a:gd name="T14" fmla="*/ 26 w 81"/>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31">
                  <a:moveTo>
                    <a:pt x="26" y="231"/>
                  </a:moveTo>
                  <a:cubicBezTo>
                    <a:pt x="43" y="213"/>
                    <a:pt x="43" y="213"/>
                    <a:pt x="43" y="213"/>
                  </a:cubicBezTo>
                  <a:cubicBezTo>
                    <a:pt x="0" y="148"/>
                    <a:pt x="3" y="62"/>
                    <a:pt x="52" y="0"/>
                  </a:cubicBezTo>
                  <a:cubicBezTo>
                    <a:pt x="77" y="24"/>
                    <a:pt x="77" y="24"/>
                    <a:pt x="77" y="24"/>
                  </a:cubicBezTo>
                  <a:cubicBezTo>
                    <a:pt x="40" y="72"/>
                    <a:pt x="37" y="138"/>
                    <a:pt x="68" y="189"/>
                  </a:cubicBezTo>
                  <a:cubicBezTo>
                    <a:pt x="81" y="175"/>
                    <a:pt x="81" y="175"/>
                    <a:pt x="81" y="175"/>
                  </a:cubicBezTo>
                  <a:cubicBezTo>
                    <a:pt x="81" y="231"/>
                    <a:pt x="81" y="231"/>
                    <a:pt x="81" y="231"/>
                  </a:cubicBezTo>
                  <a:lnTo>
                    <a:pt x="26" y="231"/>
                  </a:lnTo>
                  <a:close/>
                </a:path>
              </a:pathLst>
            </a:custGeom>
            <a:solidFill>
              <a:schemeClr val="accent2"/>
            </a:solidFill>
            <a:ln>
              <a:noFill/>
            </a:ln>
          </p:spPr>
          <p:txBody>
            <a:bodyPr vert="horz" wrap="square" lIns="192800" tIns="96402" rIns="192800" bIns="96402" numCol="1" anchor="t" anchorCtr="0" compatLnSpc="1">
              <a:prstTxWarp prst="textNoShape">
                <a:avLst/>
              </a:prstTxWarp>
            </a:bodyPr>
            <a:lstStyle/>
            <a:p>
              <a:pPr algn="just">
                <a:lnSpc>
                  <a:spcPct val="120000"/>
                </a:lnSpc>
              </a:pPr>
              <a:endParaRPr lang="en-US" sz="900" dirty="0">
                <a:latin typeface="微软雅黑"/>
                <a:ea typeface="微软雅黑"/>
                <a:cs typeface="+mn-ea"/>
                <a:sym typeface="微软雅黑"/>
              </a:endParaRPr>
            </a:p>
          </p:txBody>
        </p:sp>
      </p:grpSp>
      <p:sp>
        <p:nvSpPr>
          <p:cNvPr id="10" name="Freeform 9">
            <a:extLst>
              <a:ext uri="{FF2B5EF4-FFF2-40B4-BE49-F238E27FC236}">
                <a16:creationId xmlns:a16="http://schemas.microsoft.com/office/drawing/2014/main" id="{9E0648ED-5FAD-3343-BE4C-43668393A2AC}"/>
              </a:ext>
            </a:extLst>
          </p:cNvPr>
          <p:cNvSpPr>
            <a:spLocks noEditPoints="1"/>
          </p:cNvSpPr>
          <p:nvPr/>
        </p:nvSpPr>
        <p:spPr bwMode="auto">
          <a:xfrm>
            <a:off x="5267293" y="2938332"/>
            <a:ext cx="1005913" cy="1136807"/>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91377" tIns="45689" rIns="91377" bIns="4568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dirty="0">
              <a:latin typeface="微软雅黑"/>
              <a:ea typeface="微软雅黑"/>
              <a:cs typeface="+mn-ea"/>
              <a:sym typeface="微软雅黑"/>
            </a:endParaRPr>
          </a:p>
        </p:txBody>
      </p:sp>
      <p:sp>
        <p:nvSpPr>
          <p:cNvPr id="11" name="TextBox 10">
            <a:extLst>
              <a:ext uri="{FF2B5EF4-FFF2-40B4-BE49-F238E27FC236}">
                <a16:creationId xmlns:a16="http://schemas.microsoft.com/office/drawing/2014/main" id="{5A28DB85-5BD0-994C-AD1B-B8F03F846B30}"/>
              </a:ext>
            </a:extLst>
          </p:cNvPr>
          <p:cNvSpPr txBox="1"/>
          <p:nvPr/>
        </p:nvSpPr>
        <p:spPr>
          <a:xfrm>
            <a:off x="5029676" y="4127681"/>
            <a:ext cx="1509458" cy="493118"/>
          </a:xfrm>
          <a:prstGeom prst="rect">
            <a:avLst/>
          </a:prstGeom>
          <a:noFill/>
        </p:spPr>
        <p:txBody>
          <a:bodyPr wrap="none" lIns="86649" tIns="43324" rIns="86649" bIns="43324" rtlCol="0">
            <a:spAutoFit/>
          </a:bodyPr>
          <a:lstStyle/>
          <a:p>
            <a:pPr algn="just">
              <a:lnSpc>
                <a:spcPct val="120000"/>
              </a:lnSpc>
            </a:pPr>
            <a:r>
              <a:rPr lang="en-US" sz="2400" dirty="0">
                <a:latin typeface="微软雅黑"/>
                <a:ea typeface="微软雅黑"/>
                <a:cs typeface="+mn-ea"/>
                <a:sym typeface="微软雅黑"/>
              </a:rPr>
              <a:t>SUCCESS</a:t>
            </a:r>
            <a:endParaRPr lang="en-GB" sz="2400" dirty="0">
              <a:latin typeface="微软雅黑"/>
              <a:ea typeface="微软雅黑"/>
              <a:cs typeface="+mn-ea"/>
              <a:sym typeface="微软雅黑"/>
            </a:endParaRPr>
          </a:p>
        </p:txBody>
      </p:sp>
      <p:sp>
        <p:nvSpPr>
          <p:cNvPr id="12" name="išľíďè">
            <a:extLst>
              <a:ext uri="{FF2B5EF4-FFF2-40B4-BE49-F238E27FC236}">
                <a16:creationId xmlns:a16="http://schemas.microsoft.com/office/drawing/2014/main" id="{4444F893-274E-C341-B637-4131F56DDC19}"/>
              </a:ext>
            </a:extLst>
          </p:cNvPr>
          <p:cNvSpPr/>
          <p:nvPr/>
        </p:nvSpPr>
        <p:spPr bwMode="auto">
          <a:xfrm>
            <a:off x="1451572" y="2293213"/>
            <a:ext cx="2619690" cy="80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64" tIns="30468" rIns="89964" bIns="30468" anchor="t" anchorCtr="0">
            <a:noAutofit/>
          </a:bodyPr>
          <a:lstStyle/>
          <a:p>
            <a:pPr marL="171381" indent="-171381" defTabSz="913400">
              <a:lnSpc>
                <a:spcPct val="120000"/>
              </a:lnSpc>
              <a:spcBef>
                <a:spcPct val="0"/>
              </a:spcBef>
              <a:buFont typeface="Arial" panose="020B0604020202020204" pitchFamily="34" charset="0"/>
              <a:buChar char="•"/>
              <a:defRPr/>
            </a:pPr>
            <a:r>
              <a:rPr lang="en-US" altLang="zh-CN" sz="1400" dirty="0" err="1">
                <a:latin typeface="微软雅黑"/>
                <a:ea typeface="微软雅黑"/>
                <a:sym typeface="微软雅黑"/>
              </a:rPr>
              <a:t>Wechat</a:t>
            </a:r>
            <a:r>
              <a:rPr lang="en-US" altLang="zh-CN" sz="1400" dirty="0">
                <a:latin typeface="微软雅黑"/>
                <a:ea typeface="微软雅黑"/>
                <a:sym typeface="微软雅黑"/>
              </a:rPr>
              <a:t> Pay</a:t>
            </a:r>
          </a:p>
          <a:p>
            <a:pPr marL="171381" indent="-171381" defTabSz="913400">
              <a:lnSpc>
                <a:spcPct val="120000"/>
              </a:lnSpc>
              <a:spcBef>
                <a:spcPct val="0"/>
              </a:spcBef>
              <a:buFont typeface="Arial" panose="020B0604020202020204" pitchFamily="34" charset="0"/>
              <a:buChar char="•"/>
              <a:defRPr/>
            </a:pPr>
            <a:r>
              <a:rPr lang="en-US" altLang="zh-CN" sz="1400" dirty="0">
                <a:latin typeface="微软雅黑"/>
                <a:ea typeface="微软雅黑"/>
                <a:sym typeface="微软雅黑"/>
              </a:rPr>
              <a:t>QQ Mail</a:t>
            </a:r>
          </a:p>
          <a:p>
            <a:pPr marL="171381" indent="-171381" defTabSz="913400">
              <a:lnSpc>
                <a:spcPct val="120000"/>
              </a:lnSpc>
              <a:spcBef>
                <a:spcPct val="0"/>
              </a:spcBef>
              <a:buFont typeface="Arial" panose="020B0604020202020204" pitchFamily="34" charset="0"/>
              <a:buChar char="•"/>
              <a:defRPr/>
            </a:pPr>
            <a:r>
              <a:rPr lang="en-US" altLang="zh-CN" sz="1400" dirty="0" err="1">
                <a:latin typeface="微软雅黑"/>
                <a:ea typeface="微软雅黑"/>
                <a:sym typeface="微软雅黑"/>
              </a:rPr>
              <a:t>Tencent</a:t>
            </a:r>
            <a:r>
              <a:rPr lang="en-US" altLang="zh-CN" sz="1400" dirty="0">
                <a:latin typeface="微软雅黑"/>
                <a:ea typeface="微软雅黑"/>
                <a:sym typeface="微软雅黑"/>
              </a:rPr>
              <a:t> Map</a:t>
            </a:r>
          </a:p>
        </p:txBody>
      </p:sp>
      <p:sp>
        <p:nvSpPr>
          <p:cNvPr id="13" name="iSlíďè">
            <a:extLst>
              <a:ext uri="{FF2B5EF4-FFF2-40B4-BE49-F238E27FC236}">
                <a16:creationId xmlns:a16="http://schemas.microsoft.com/office/drawing/2014/main" id="{6EDA8F82-6E3B-A143-B5FC-5BC2723788B4}"/>
              </a:ext>
            </a:extLst>
          </p:cNvPr>
          <p:cNvSpPr txBox="1"/>
          <p:nvPr/>
        </p:nvSpPr>
        <p:spPr bwMode="auto">
          <a:xfrm>
            <a:off x="1469222" y="1966899"/>
            <a:ext cx="2195830" cy="35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64" tIns="30468" rIns="89964" bIns="30468">
            <a:normAutofit/>
          </a:bodyPr>
          <a:lstStyle/>
          <a:p>
            <a:pPr defTabSz="913400">
              <a:spcBef>
                <a:spcPct val="0"/>
              </a:spcBef>
              <a:defRPr/>
            </a:pPr>
            <a:r>
              <a:rPr lang="zh-CN" altLang="en-US" b="1" dirty="0">
                <a:latin typeface="微软雅黑"/>
                <a:ea typeface="微软雅黑"/>
                <a:sym typeface="微软雅黑"/>
              </a:rPr>
              <a:t>王牌业务支持</a:t>
            </a:r>
          </a:p>
        </p:txBody>
      </p:sp>
      <p:sp>
        <p:nvSpPr>
          <p:cNvPr id="14" name="išľíďè">
            <a:extLst>
              <a:ext uri="{FF2B5EF4-FFF2-40B4-BE49-F238E27FC236}">
                <a16:creationId xmlns:a16="http://schemas.microsoft.com/office/drawing/2014/main" id="{A4D2AE10-7B8E-E44D-BE93-0EF553F81373}"/>
              </a:ext>
            </a:extLst>
          </p:cNvPr>
          <p:cNvSpPr/>
          <p:nvPr/>
        </p:nvSpPr>
        <p:spPr bwMode="auto">
          <a:xfrm>
            <a:off x="1470577" y="4999355"/>
            <a:ext cx="2536640" cy="55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64" tIns="30468" rIns="89964" bIns="30468" anchor="t" anchorCtr="0">
            <a:noAutofit/>
          </a:bodyPr>
          <a:lstStyle/>
          <a:p>
            <a:pPr defTabSz="913400">
              <a:lnSpc>
                <a:spcPct val="120000"/>
              </a:lnSpc>
              <a:spcBef>
                <a:spcPct val="0"/>
              </a:spcBef>
              <a:defRPr/>
            </a:pPr>
            <a:r>
              <a:rPr lang="zh-CN" altLang="en-US" sz="1400" dirty="0">
                <a:latin typeface="微软雅黑"/>
                <a:ea typeface="微软雅黑"/>
                <a:sym typeface="微软雅黑"/>
              </a:rPr>
              <a:t>团队拥有数据库领域的众多核心专利，技术领先</a:t>
            </a:r>
          </a:p>
        </p:txBody>
      </p:sp>
      <p:sp>
        <p:nvSpPr>
          <p:cNvPr id="15" name="iSlíďè">
            <a:extLst>
              <a:ext uri="{FF2B5EF4-FFF2-40B4-BE49-F238E27FC236}">
                <a16:creationId xmlns:a16="http://schemas.microsoft.com/office/drawing/2014/main" id="{4200FF46-3980-AA49-BC01-A9C87388C9B9}"/>
              </a:ext>
            </a:extLst>
          </p:cNvPr>
          <p:cNvSpPr txBox="1"/>
          <p:nvPr/>
        </p:nvSpPr>
        <p:spPr bwMode="auto">
          <a:xfrm>
            <a:off x="1467363" y="4602443"/>
            <a:ext cx="2195830" cy="35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64" tIns="30468" rIns="89964" bIns="30468">
            <a:noAutofit/>
          </a:bodyPr>
          <a:lstStyle/>
          <a:p>
            <a:pPr defTabSz="913400">
              <a:spcBef>
                <a:spcPct val="0"/>
              </a:spcBef>
              <a:defRPr/>
            </a:pPr>
            <a:r>
              <a:rPr lang="zh-CN" altLang="en-US" sz="2100" b="1" dirty="0">
                <a:latin typeface="微软雅黑"/>
                <a:ea typeface="微软雅黑"/>
                <a:sym typeface="微软雅黑"/>
              </a:rPr>
              <a:t>技术领先</a:t>
            </a:r>
          </a:p>
        </p:txBody>
      </p:sp>
      <p:sp>
        <p:nvSpPr>
          <p:cNvPr id="16" name="išľíďè">
            <a:extLst>
              <a:ext uri="{FF2B5EF4-FFF2-40B4-BE49-F238E27FC236}">
                <a16:creationId xmlns:a16="http://schemas.microsoft.com/office/drawing/2014/main" id="{726CE4C6-8525-A34E-BE8E-016884506919}"/>
              </a:ext>
            </a:extLst>
          </p:cNvPr>
          <p:cNvSpPr/>
          <p:nvPr/>
        </p:nvSpPr>
        <p:spPr bwMode="auto">
          <a:xfrm>
            <a:off x="8203788" y="2307669"/>
            <a:ext cx="2536640" cy="55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64" tIns="30468" rIns="89964" bIns="30468" anchor="t" anchorCtr="0">
            <a:noAutofit/>
          </a:bodyPr>
          <a:lstStyle/>
          <a:p>
            <a:pPr defTabSz="913400">
              <a:lnSpc>
                <a:spcPct val="120000"/>
              </a:lnSpc>
              <a:spcBef>
                <a:spcPct val="0"/>
              </a:spcBef>
              <a:defRPr/>
            </a:pPr>
            <a:r>
              <a:rPr lang="en-US" altLang="zh-CN" sz="1400" dirty="0">
                <a:latin typeface="微软雅黑"/>
                <a:ea typeface="微软雅黑"/>
                <a:sym typeface="微软雅黑"/>
              </a:rPr>
              <a:t>2014</a:t>
            </a:r>
            <a:r>
              <a:rPr lang="zh-CN" altLang="en-US" sz="1400" dirty="0">
                <a:latin typeface="微软雅黑"/>
                <a:ea typeface="微软雅黑"/>
                <a:sym typeface="微软雅黑"/>
              </a:rPr>
              <a:t>年上线，经过内外业务的长时间验证，稳定性保证</a:t>
            </a:r>
          </a:p>
        </p:txBody>
      </p:sp>
      <p:sp>
        <p:nvSpPr>
          <p:cNvPr id="17" name="iSlíďè">
            <a:extLst>
              <a:ext uri="{FF2B5EF4-FFF2-40B4-BE49-F238E27FC236}">
                <a16:creationId xmlns:a16="http://schemas.microsoft.com/office/drawing/2014/main" id="{61076301-65FF-5C46-A80E-9251BC6819DE}"/>
              </a:ext>
            </a:extLst>
          </p:cNvPr>
          <p:cNvSpPr txBox="1"/>
          <p:nvPr/>
        </p:nvSpPr>
        <p:spPr bwMode="auto">
          <a:xfrm>
            <a:off x="8202432" y="1966899"/>
            <a:ext cx="2195830" cy="35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64" tIns="30468" rIns="89964" bIns="30468">
            <a:normAutofit/>
          </a:bodyPr>
          <a:lstStyle/>
          <a:p>
            <a:pPr defTabSz="913400">
              <a:spcBef>
                <a:spcPct val="0"/>
              </a:spcBef>
              <a:defRPr/>
            </a:pPr>
            <a:r>
              <a:rPr lang="zh-CN" altLang="en-US" b="1" dirty="0">
                <a:latin typeface="微软雅黑"/>
                <a:ea typeface="微软雅黑"/>
                <a:sym typeface="微软雅黑"/>
              </a:rPr>
              <a:t>稳定性保证</a:t>
            </a:r>
          </a:p>
        </p:txBody>
      </p:sp>
      <p:sp>
        <p:nvSpPr>
          <p:cNvPr id="18" name="išľíďè">
            <a:extLst>
              <a:ext uri="{FF2B5EF4-FFF2-40B4-BE49-F238E27FC236}">
                <a16:creationId xmlns:a16="http://schemas.microsoft.com/office/drawing/2014/main" id="{314202B9-9544-9044-91CF-5B5E234D7587}"/>
              </a:ext>
            </a:extLst>
          </p:cNvPr>
          <p:cNvSpPr/>
          <p:nvPr/>
        </p:nvSpPr>
        <p:spPr bwMode="auto">
          <a:xfrm>
            <a:off x="8203788" y="4988500"/>
            <a:ext cx="2955279" cy="82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964" tIns="30468" rIns="89964" bIns="30468" anchor="t" anchorCtr="0">
            <a:noAutofit/>
          </a:bodyPr>
          <a:lstStyle/>
          <a:p>
            <a:pPr defTabSz="913400">
              <a:lnSpc>
                <a:spcPct val="120000"/>
              </a:lnSpc>
              <a:spcBef>
                <a:spcPct val="0"/>
              </a:spcBef>
              <a:defRPr/>
            </a:pPr>
            <a:r>
              <a:rPr lang="zh-CN" altLang="en-US" sz="1400" dirty="0">
                <a:latin typeface="微软雅黑"/>
                <a:ea typeface="微软雅黑"/>
                <a:sym typeface="微软雅黑"/>
              </a:rPr>
              <a:t>服务外部客户超过</a:t>
            </a:r>
            <a:r>
              <a:rPr lang="en-US" altLang="zh-CN" sz="1400" dirty="0">
                <a:latin typeface="微软雅黑"/>
                <a:ea typeface="微软雅黑"/>
                <a:sym typeface="微软雅黑"/>
              </a:rPr>
              <a:t>50</a:t>
            </a:r>
            <a:r>
              <a:rPr lang="zh-CN" altLang="en-US" sz="1400" dirty="0">
                <a:latin typeface="微软雅黑"/>
                <a:ea typeface="微软雅黑"/>
                <a:sym typeface="微软雅黑"/>
              </a:rPr>
              <a:t>家，包括银行、保险、公安、消防、税务、政务、烟草、医疗等</a:t>
            </a:r>
          </a:p>
        </p:txBody>
      </p:sp>
      <p:sp>
        <p:nvSpPr>
          <p:cNvPr id="19" name="iSlíďè">
            <a:extLst>
              <a:ext uri="{FF2B5EF4-FFF2-40B4-BE49-F238E27FC236}">
                <a16:creationId xmlns:a16="http://schemas.microsoft.com/office/drawing/2014/main" id="{4C41A3E7-9AA1-4E45-BAE6-4AA603A2F2E6}"/>
              </a:ext>
            </a:extLst>
          </p:cNvPr>
          <p:cNvSpPr txBox="1"/>
          <p:nvPr/>
        </p:nvSpPr>
        <p:spPr bwMode="auto">
          <a:xfrm>
            <a:off x="8202432" y="4647729"/>
            <a:ext cx="2195830" cy="35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64" tIns="30468" rIns="89964" bIns="30468">
            <a:normAutofit fontScale="62500" lnSpcReduction="20000"/>
          </a:bodyPr>
          <a:lstStyle/>
          <a:p>
            <a:pPr defTabSz="913400">
              <a:spcBef>
                <a:spcPct val="0"/>
              </a:spcBef>
              <a:defRPr/>
            </a:pPr>
            <a:r>
              <a:rPr lang="zh-CN" altLang="en-US" sz="3600" b="1" dirty="0">
                <a:latin typeface="微软雅黑"/>
                <a:ea typeface="微软雅黑"/>
                <a:sym typeface="微软雅黑"/>
              </a:rPr>
              <a:t>客户见证</a:t>
            </a:r>
            <a:endParaRPr lang="zh-CN" altLang="en-US" b="1" dirty="0">
              <a:latin typeface="微软雅黑"/>
              <a:ea typeface="微软雅黑"/>
              <a:sym typeface="微软雅黑"/>
            </a:endParaRPr>
          </a:p>
        </p:txBody>
      </p:sp>
    </p:spTree>
    <p:extLst>
      <p:ext uri="{BB962C8B-B14F-4D97-AF65-F5344CB8AC3E}">
        <p14:creationId xmlns:p14="http://schemas.microsoft.com/office/powerpoint/2010/main" val="71864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8" presetClass="emph" presetSubtype="0" fill="hold" nodeType="afterEffect">
                                  <p:stCondLst>
                                    <p:cond delay="0"/>
                                  </p:stCondLst>
                                  <p:childTnLst>
                                    <p:animRot by="-21600000">
                                      <p:cBhvr>
                                        <p:cTn id="10" dur="2000" fill="hold"/>
                                        <p:tgtEl>
                                          <p:spTgt spid="5"/>
                                        </p:tgtEl>
                                        <p:attrNameLst>
                                          <p:attrName>r</p:attrName>
                                        </p:attrNameLst>
                                      </p:cBhvr>
                                    </p:animRot>
                                  </p:childTnLst>
                                </p:cTn>
                              </p:par>
                            </p:childTnLst>
                          </p:cTn>
                        </p:par>
                        <p:par>
                          <p:cTn id="11" fill="hold">
                            <p:stCondLst>
                              <p:cond delay="2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30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3500"/>
                            </p:stCondLst>
                            <p:childTnLst>
                              <p:par>
                                <p:cTn id="24" presetID="22" presetClass="entr" presetSubtype="4"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4000"/>
                            </p:stCondLst>
                            <p:childTnLst>
                              <p:par>
                                <p:cTn id="28" presetID="2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par>
                          <p:cTn id="31" fill="hold">
                            <p:stCondLst>
                              <p:cond delay="4500"/>
                            </p:stCondLst>
                            <p:childTnLst>
                              <p:par>
                                <p:cTn id="32" presetID="2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5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par>
                          <p:cTn id="39" fill="hold">
                            <p:stCondLst>
                              <p:cond delay="5500"/>
                            </p:stCondLst>
                            <p:childTnLst>
                              <p:par>
                                <p:cTn id="40" presetID="2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6000"/>
                            </p:stCondLst>
                            <p:childTnLst>
                              <p:par>
                                <p:cTn id="44" presetID="22" presetClass="entr" presetSubtype="4"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par>
                          <p:cTn id="47" fill="hold">
                            <p:stCondLst>
                              <p:cond delay="6500"/>
                            </p:stCondLst>
                            <p:childTnLst>
                              <p:par>
                                <p:cTn id="48" presetID="22" presetClass="entr" presetSubtype="4"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par>
                          <p:cTn id="51" fill="hold">
                            <p:stCondLst>
                              <p:cond delay="7000"/>
                            </p:stCondLst>
                            <p:childTnLst>
                              <p:par>
                                <p:cTn id="52" presetID="22" presetClass="entr" presetSubtype="4"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P spid="16" grpId="0"/>
      <p:bldP spid="17" grpId="0"/>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矩形: 圆角 13"/>
          <p:cNvSpPr/>
          <p:nvPr/>
        </p:nvSpPr>
        <p:spPr>
          <a:xfrm>
            <a:off x="768096" y="3730169"/>
            <a:ext cx="5327904" cy="399582"/>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RMB</a:t>
            </a:r>
            <a:r>
              <a:rPr lang="zh-CN" sz="1200">
                <a:latin typeface="微软雅黑"/>
                <a:ea typeface="微软雅黑"/>
                <a:sym typeface="微软雅黑"/>
              </a:rPr>
              <a:t>（</a:t>
            </a:r>
            <a:r>
              <a:rPr lang="en-US" sz="1200">
                <a:latin typeface="微软雅黑"/>
                <a:ea typeface="微软雅黑"/>
                <a:sym typeface="微软雅黑"/>
              </a:rPr>
              <a:t>message bus</a:t>
            </a:r>
            <a:r>
              <a:rPr lang="zh-CN" sz="1200">
                <a:latin typeface="微软雅黑"/>
                <a:ea typeface="微软雅黑"/>
                <a:sym typeface="微软雅黑"/>
              </a:rPr>
              <a:t>）</a:t>
            </a:r>
          </a:p>
        </p:txBody>
      </p:sp>
      <p:sp>
        <p:nvSpPr>
          <p:cNvPr id="11" name="矩形: 圆角 10"/>
          <p:cNvSpPr/>
          <p:nvPr/>
        </p:nvSpPr>
        <p:spPr>
          <a:xfrm>
            <a:off x="1014984" y="4550646"/>
            <a:ext cx="941832" cy="1472184"/>
          </a:xfrm>
          <a:prstGeom prst="roundRect">
            <a:avLst/>
          </a:prstGeom>
          <a:solidFill>
            <a:schemeClr val="tx2">
              <a:lumMod val="75000"/>
            </a:schemeClr>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12" name="矩形 11"/>
          <p:cNvSpPr/>
          <p:nvPr/>
        </p:nvSpPr>
        <p:spPr>
          <a:xfrm>
            <a:off x="1120140" y="4758120"/>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17" name="矩形 16"/>
          <p:cNvSpPr/>
          <p:nvPr/>
        </p:nvSpPr>
        <p:spPr>
          <a:xfrm>
            <a:off x="1120140" y="5086225"/>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18" name="矩形 17"/>
          <p:cNvSpPr/>
          <p:nvPr/>
        </p:nvSpPr>
        <p:spPr>
          <a:xfrm>
            <a:off x="1120140" y="5411199"/>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19" name="矩形: 圆角 18"/>
          <p:cNvSpPr/>
          <p:nvPr/>
        </p:nvSpPr>
        <p:spPr>
          <a:xfrm>
            <a:off x="2179320" y="4550646"/>
            <a:ext cx="941832" cy="1472184"/>
          </a:xfrm>
          <a:prstGeom prst="roundRect">
            <a:avLst/>
          </a:prstGeom>
          <a:solidFill>
            <a:srgbClr val="003BB0"/>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20" name="矩形 19"/>
          <p:cNvSpPr/>
          <p:nvPr/>
        </p:nvSpPr>
        <p:spPr>
          <a:xfrm>
            <a:off x="2284476" y="4758120"/>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21" name="矩形 20"/>
          <p:cNvSpPr/>
          <p:nvPr/>
        </p:nvSpPr>
        <p:spPr>
          <a:xfrm>
            <a:off x="2284476" y="5095369"/>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22" name="矩形 21"/>
          <p:cNvSpPr/>
          <p:nvPr/>
        </p:nvSpPr>
        <p:spPr>
          <a:xfrm>
            <a:off x="2284476" y="5411199"/>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23" name="矩形: 圆角 22"/>
          <p:cNvSpPr/>
          <p:nvPr/>
        </p:nvSpPr>
        <p:spPr>
          <a:xfrm>
            <a:off x="3342132" y="4523214"/>
            <a:ext cx="941832" cy="1472184"/>
          </a:xfrm>
          <a:prstGeom prst="roundRect">
            <a:avLst/>
          </a:prstGeom>
          <a:solidFill>
            <a:srgbClr val="003BB0"/>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24" name="矩形 23"/>
          <p:cNvSpPr/>
          <p:nvPr/>
        </p:nvSpPr>
        <p:spPr>
          <a:xfrm>
            <a:off x="3447288" y="4730688"/>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25" name="矩形 24"/>
          <p:cNvSpPr/>
          <p:nvPr/>
        </p:nvSpPr>
        <p:spPr>
          <a:xfrm>
            <a:off x="3447288" y="506793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26" name="矩形 25"/>
          <p:cNvSpPr/>
          <p:nvPr/>
        </p:nvSpPr>
        <p:spPr>
          <a:xfrm>
            <a:off x="3447288" y="538376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27" name="矩形: 圆角 26"/>
          <p:cNvSpPr/>
          <p:nvPr/>
        </p:nvSpPr>
        <p:spPr>
          <a:xfrm>
            <a:off x="4989576" y="4523214"/>
            <a:ext cx="941832" cy="1472184"/>
          </a:xfrm>
          <a:prstGeom prst="roundRect">
            <a:avLst/>
          </a:prstGeom>
          <a:solidFill>
            <a:srgbClr val="003BB0"/>
          </a:solidFill>
          <a:ln>
            <a:noFill/>
          </a:ln>
        </p:spPr>
        <p:txBody>
          <a:bodyPr vert="horz" wrap="square" lIns="35719" tIns="35719" rIns="35719" bIns="35719" numCol="1" spcCol="38100" anchor="ctr" anchorCtr="0"/>
          <a:lstStyle/>
          <a:p>
            <a:endParaRPr lang="zh-CN" sz="1500">
              <a:latin typeface="微软雅黑"/>
              <a:ea typeface="微软雅黑"/>
              <a:sym typeface="微软雅黑"/>
            </a:endParaRPr>
          </a:p>
        </p:txBody>
      </p:sp>
      <p:sp>
        <p:nvSpPr>
          <p:cNvPr id="28" name="矩形 27"/>
          <p:cNvSpPr/>
          <p:nvPr/>
        </p:nvSpPr>
        <p:spPr>
          <a:xfrm>
            <a:off x="5094732" y="4730688"/>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APP</a:t>
            </a:r>
            <a:endParaRPr lang="zh-CN" sz="1000">
              <a:latin typeface="微软雅黑"/>
              <a:ea typeface="微软雅黑"/>
              <a:sym typeface="微软雅黑"/>
            </a:endParaRPr>
          </a:p>
        </p:txBody>
      </p:sp>
      <p:sp>
        <p:nvSpPr>
          <p:cNvPr id="29" name="矩形 28"/>
          <p:cNvSpPr/>
          <p:nvPr/>
        </p:nvSpPr>
        <p:spPr>
          <a:xfrm>
            <a:off x="5094732" y="506793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ACCESS</a:t>
            </a:r>
            <a:endParaRPr lang="zh-CN" sz="1000">
              <a:latin typeface="微软雅黑"/>
              <a:ea typeface="微软雅黑"/>
              <a:sym typeface="微软雅黑"/>
            </a:endParaRPr>
          </a:p>
        </p:txBody>
      </p:sp>
      <p:sp>
        <p:nvSpPr>
          <p:cNvPr id="30" name="矩形 29"/>
          <p:cNvSpPr/>
          <p:nvPr/>
        </p:nvSpPr>
        <p:spPr>
          <a:xfrm>
            <a:off x="5094732" y="5383767"/>
            <a:ext cx="731520" cy="226024"/>
          </a:xfrm>
          <a:prstGeom prst="rect">
            <a:avLst/>
          </a:prstGeom>
          <a:solidFill>
            <a:schemeClr val="bg2">
              <a:lumMod val="90000"/>
            </a:schemeClr>
          </a:solidFill>
          <a:ln>
            <a:noFill/>
          </a:ln>
        </p:spPr>
        <p:txBody>
          <a:bodyPr vert="horz" wrap="squar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DBMS</a:t>
            </a:r>
            <a:endParaRPr lang="zh-CN" sz="1000">
              <a:latin typeface="微软雅黑"/>
              <a:ea typeface="微软雅黑"/>
              <a:sym typeface="微软雅黑"/>
            </a:endParaRPr>
          </a:p>
        </p:txBody>
      </p:sp>
      <p:sp>
        <p:nvSpPr>
          <p:cNvPr id="31" name="矩形: 圆角 30"/>
          <p:cNvSpPr/>
          <p:nvPr/>
        </p:nvSpPr>
        <p:spPr>
          <a:xfrm>
            <a:off x="768096" y="3037983"/>
            <a:ext cx="5327904" cy="399582"/>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GNS</a:t>
            </a:r>
            <a:r>
              <a:rPr lang="zh-CN" sz="1200">
                <a:latin typeface="微软雅黑"/>
                <a:ea typeface="微软雅黑"/>
                <a:sym typeface="微软雅黑"/>
              </a:rPr>
              <a:t>（</a:t>
            </a:r>
            <a:r>
              <a:rPr lang="en-US" sz="1200">
                <a:latin typeface="微软雅黑"/>
                <a:ea typeface="微软雅黑"/>
                <a:sym typeface="微软雅黑"/>
              </a:rPr>
              <a:t>DCN route management </a:t>
            </a:r>
            <a:r>
              <a:rPr lang="zh-CN" sz="1200">
                <a:latin typeface="微软雅黑"/>
                <a:ea typeface="微软雅黑"/>
                <a:sym typeface="微软雅黑"/>
              </a:rPr>
              <a:t>）</a:t>
            </a:r>
          </a:p>
        </p:txBody>
      </p:sp>
      <p:sp>
        <p:nvSpPr>
          <p:cNvPr id="33" name="矩形: 圆角 32"/>
          <p:cNvSpPr/>
          <p:nvPr/>
        </p:nvSpPr>
        <p:spPr>
          <a:xfrm>
            <a:off x="768096" y="2336072"/>
            <a:ext cx="2505456" cy="399583"/>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Internet</a:t>
            </a:r>
            <a:endParaRPr lang="zh-CN" sz="1200">
              <a:latin typeface="微软雅黑"/>
              <a:ea typeface="微软雅黑"/>
              <a:sym typeface="微软雅黑"/>
            </a:endParaRPr>
          </a:p>
        </p:txBody>
      </p:sp>
      <p:sp>
        <p:nvSpPr>
          <p:cNvPr id="34" name="矩形: 圆角 33"/>
          <p:cNvSpPr/>
          <p:nvPr/>
        </p:nvSpPr>
        <p:spPr>
          <a:xfrm>
            <a:off x="3555492" y="2336072"/>
            <a:ext cx="2540508" cy="399583"/>
          </a:xfrm>
          <a:prstGeom prst="roundRect">
            <a:avLst/>
          </a:prstGeom>
          <a:solidFill>
            <a:srgbClr val="003BB0"/>
          </a:solidFill>
          <a:ln>
            <a:noFill/>
          </a:ln>
        </p:spPr>
        <p:txBody>
          <a:bodyPr vert="horz" wrap="square" lIns="35719" tIns="35719" rIns="35719" bIns="35719" numCol="1" spcCol="38100" anchor="ctr"/>
          <a:lstStyle/>
          <a:p>
            <a:pPr algn="ctr" defTabSz="410766">
              <a:spcBef>
                <a:spcPts val="0"/>
              </a:spcBef>
              <a:spcAft>
                <a:spcPts val="0"/>
              </a:spcAft>
            </a:pPr>
            <a:r>
              <a:rPr lang="en-US" sz="1200">
                <a:latin typeface="微软雅黑"/>
                <a:ea typeface="微软雅黑"/>
                <a:sym typeface="微软雅黑"/>
              </a:rPr>
              <a:t>Private network</a:t>
            </a:r>
            <a:endParaRPr lang="zh-CN" sz="1200">
              <a:latin typeface="微软雅黑"/>
              <a:ea typeface="微软雅黑"/>
              <a:sym typeface="微软雅黑"/>
            </a:endParaRPr>
          </a:p>
        </p:txBody>
      </p:sp>
      <p:pic>
        <p:nvPicPr>
          <p:cNvPr id="35" name="图片 34"/>
          <p:cNvPicPr/>
          <p:nvPr/>
        </p:nvPicPr>
        <p:blipFill>
          <a:blip r:embed="rId3"/>
          <a:stretch/>
        </p:blipFill>
        <p:spPr>
          <a:xfrm>
            <a:off x="1238015" y="1543890"/>
            <a:ext cx="558019" cy="558019"/>
          </a:xfrm>
          <a:prstGeom prst="rect">
            <a:avLst/>
          </a:prstGeom>
        </p:spPr>
      </p:pic>
      <p:pic>
        <p:nvPicPr>
          <p:cNvPr id="39" name="图片 38"/>
          <p:cNvPicPr/>
          <p:nvPr/>
        </p:nvPicPr>
        <p:blipFill>
          <a:blip r:embed="rId4"/>
          <a:stretch/>
        </p:blipFill>
        <p:spPr>
          <a:xfrm>
            <a:off x="4100026" y="1489489"/>
            <a:ext cx="597323" cy="597323"/>
          </a:xfrm>
          <a:prstGeom prst="rect">
            <a:avLst/>
          </a:prstGeom>
        </p:spPr>
      </p:pic>
      <p:sp>
        <p:nvSpPr>
          <p:cNvPr id="40" name="矩形: 圆角 39"/>
          <p:cNvSpPr/>
          <p:nvPr/>
        </p:nvSpPr>
        <p:spPr>
          <a:xfrm>
            <a:off x="768096" y="5132855"/>
            <a:ext cx="5327904" cy="335199"/>
          </a:xfrm>
          <a:prstGeom prst="roundRect">
            <a:avLst/>
          </a:prstGeom>
          <a:noFill/>
          <a:ln w="28575"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41" name="矩形: 圆角 40"/>
          <p:cNvSpPr/>
          <p:nvPr/>
        </p:nvSpPr>
        <p:spPr>
          <a:xfrm>
            <a:off x="768096" y="1445827"/>
            <a:ext cx="2525268" cy="598062"/>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sp>
        <p:nvSpPr>
          <p:cNvPr id="45" name="矩形: 圆角 44"/>
          <p:cNvSpPr/>
          <p:nvPr/>
        </p:nvSpPr>
        <p:spPr>
          <a:xfrm>
            <a:off x="3590544" y="1476789"/>
            <a:ext cx="2525268" cy="567100"/>
          </a:xfrm>
          <a:prstGeom prst="roundRect">
            <a:avLst/>
          </a:prstGeom>
          <a:noFill/>
          <a:ln w="28575" cap="flat">
            <a:solidFill>
              <a:schemeClr val="tx1"/>
            </a:solidFill>
            <a:miter/>
          </a:ln>
        </p:spPr>
        <p:txBody>
          <a:bodyPr vert="horz" wrap="square" lIns="35719" tIns="35719" rIns="35719" bIns="35719" numCol="1" spcCol="38100" anchor="ctr"/>
          <a:lstStyle/>
          <a:p>
            <a:pPr algn="ctr" defTabSz="410766">
              <a:spcBef>
                <a:spcPts val="0"/>
              </a:spcBef>
              <a:spcAft>
                <a:spcPts val="0"/>
              </a:spcAft>
            </a:pPr>
            <a:endParaRPr lang="zh-CN" sz="1500">
              <a:latin typeface="微软雅黑"/>
              <a:ea typeface="微软雅黑"/>
              <a:sym typeface="微软雅黑"/>
            </a:endParaRPr>
          </a:p>
        </p:txBody>
      </p:sp>
      <p:pic>
        <p:nvPicPr>
          <p:cNvPr id="46" name="图片 45"/>
          <p:cNvPicPr/>
          <p:nvPr/>
        </p:nvPicPr>
        <p:blipFill>
          <a:blip r:embed="rId5"/>
          <a:stretch/>
        </p:blipFill>
        <p:spPr>
          <a:xfrm>
            <a:off x="5127879" y="1485256"/>
            <a:ext cx="604647" cy="604647"/>
          </a:xfrm>
          <a:prstGeom prst="rect">
            <a:avLst/>
          </a:prstGeom>
        </p:spPr>
      </p:pic>
      <p:pic>
        <p:nvPicPr>
          <p:cNvPr id="47" name="图片 46"/>
          <p:cNvPicPr/>
          <p:nvPr/>
        </p:nvPicPr>
        <p:blipFill>
          <a:blip r:embed="rId3"/>
          <a:stretch/>
        </p:blipFill>
        <p:spPr>
          <a:xfrm>
            <a:off x="2350159" y="1517030"/>
            <a:ext cx="576302" cy="576302"/>
          </a:xfrm>
          <a:prstGeom prst="rect">
            <a:avLst/>
          </a:prstGeom>
        </p:spPr>
      </p:pic>
      <p:sp>
        <p:nvSpPr>
          <p:cNvPr id="42" name="文本框 41"/>
          <p:cNvSpPr txBox="1"/>
          <p:nvPr/>
        </p:nvSpPr>
        <p:spPr>
          <a:xfrm>
            <a:off x="1216133" y="5687576"/>
            <a:ext cx="468078"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b="1">
                <a:latin typeface="微软雅黑"/>
                <a:ea typeface="微软雅黑"/>
                <a:sym typeface="微软雅黑"/>
              </a:rPr>
              <a:t>ADM</a:t>
            </a:r>
            <a:endParaRPr lang="zh-CN" sz="1200" b="1">
              <a:latin typeface="微软雅黑"/>
              <a:ea typeface="微软雅黑"/>
              <a:sym typeface="微软雅黑"/>
            </a:endParaRPr>
          </a:p>
        </p:txBody>
      </p:sp>
      <p:sp>
        <p:nvSpPr>
          <p:cNvPr id="49" name="文本框 48"/>
          <p:cNvSpPr txBox="1"/>
          <p:nvPr/>
        </p:nvSpPr>
        <p:spPr>
          <a:xfrm>
            <a:off x="2385661" y="5709314"/>
            <a:ext cx="506550"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a:latin typeface="微软雅黑"/>
                <a:ea typeface="微软雅黑"/>
                <a:sym typeface="微软雅黑"/>
              </a:rPr>
              <a:t>DCN1</a:t>
            </a:r>
            <a:endParaRPr lang="zh-CN" sz="1200" b="1">
              <a:latin typeface="微软雅黑"/>
              <a:ea typeface="微软雅黑"/>
              <a:sym typeface="微软雅黑"/>
            </a:endParaRPr>
          </a:p>
        </p:txBody>
      </p:sp>
      <p:sp>
        <p:nvSpPr>
          <p:cNvPr id="50" name="文本框 49"/>
          <p:cNvSpPr txBox="1"/>
          <p:nvPr/>
        </p:nvSpPr>
        <p:spPr>
          <a:xfrm>
            <a:off x="3559774" y="5687576"/>
            <a:ext cx="506550"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a:latin typeface="微软雅黑"/>
                <a:ea typeface="微软雅黑"/>
                <a:sym typeface="微软雅黑"/>
              </a:rPr>
              <a:t>DCN2</a:t>
            </a:r>
            <a:endParaRPr lang="zh-CN" sz="1200" b="1">
              <a:latin typeface="微软雅黑"/>
              <a:ea typeface="微软雅黑"/>
              <a:sym typeface="微软雅黑"/>
            </a:endParaRPr>
          </a:p>
        </p:txBody>
      </p:sp>
      <p:sp>
        <p:nvSpPr>
          <p:cNvPr id="51" name="文本框 50"/>
          <p:cNvSpPr txBox="1"/>
          <p:nvPr/>
        </p:nvSpPr>
        <p:spPr>
          <a:xfrm>
            <a:off x="5203247" y="5706847"/>
            <a:ext cx="516168" cy="256802"/>
          </a:xfrm>
          <a:prstGeom prst="rect">
            <a:avLst/>
          </a:prstGeom>
          <a:noFill/>
          <a:ln>
            <a:noFill/>
          </a:ln>
        </p:spPr>
        <p:txBody>
          <a:bodyPr vert="horz" wrap="none" lIns="35719" tIns="35719" rIns="35719" bIns="35719" numCol="1" spcCol="38100" anchor="ctr">
            <a:spAutoFit/>
          </a:bodyPr>
          <a:lstStyle/>
          <a:p>
            <a:pPr algn="ctr" defTabSz="410766">
              <a:spcBef>
                <a:spcPts val="0"/>
              </a:spcBef>
              <a:spcAft>
                <a:spcPts val="0"/>
              </a:spcAft>
            </a:pPr>
            <a:r>
              <a:rPr lang="en-US" sz="1200">
                <a:latin typeface="微软雅黑"/>
                <a:ea typeface="微软雅黑"/>
                <a:sym typeface="微软雅黑"/>
              </a:rPr>
              <a:t>DCNX</a:t>
            </a:r>
            <a:endParaRPr lang="zh-CN" sz="1200" b="1">
              <a:latin typeface="微软雅黑"/>
              <a:ea typeface="微软雅黑"/>
              <a:sym typeface="微软雅黑"/>
            </a:endParaRPr>
          </a:p>
        </p:txBody>
      </p:sp>
      <p:sp>
        <p:nvSpPr>
          <p:cNvPr id="43" name="箭头: 下 42"/>
          <p:cNvSpPr/>
          <p:nvPr/>
        </p:nvSpPr>
        <p:spPr>
          <a:xfrm>
            <a:off x="1851660" y="1996741"/>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3" name="箭头: 下 52"/>
          <p:cNvSpPr/>
          <p:nvPr/>
        </p:nvSpPr>
        <p:spPr>
          <a:xfrm>
            <a:off x="4689348" y="1997752"/>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5" name="箭头: 下 54"/>
          <p:cNvSpPr/>
          <p:nvPr/>
        </p:nvSpPr>
        <p:spPr>
          <a:xfrm>
            <a:off x="1851660" y="2695797"/>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6" name="箭头: 下 55"/>
          <p:cNvSpPr/>
          <p:nvPr/>
        </p:nvSpPr>
        <p:spPr>
          <a:xfrm>
            <a:off x="4681347" y="2693961"/>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7" name="箭头: 下 56"/>
          <p:cNvSpPr/>
          <p:nvPr/>
        </p:nvSpPr>
        <p:spPr>
          <a:xfrm>
            <a:off x="3273552" y="3397466"/>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sp>
        <p:nvSpPr>
          <p:cNvPr id="58" name="箭头: 下 57"/>
          <p:cNvSpPr/>
          <p:nvPr/>
        </p:nvSpPr>
        <p:spPr>
          <a:xfrm>
            <a:off x="3271592" y="4086390"/>
            <a:ext cx="264033" cy="367429"/>
          </a:xfrm>
          <a:prstGeom prst="downArrow">
            <a:avLst/>
          </a:prstGeom>
          <a:noFill/>
          <a:ln w="12700" cap="flat">
            <a:solidFill>
              <a:schemeClr val="tx1"/>
            </a:solidFill>
            <a:miter/>
          </a:ln>
        </p:spPr>
        <p:txBody>
          <a:bodyPr vert="horz" wrap="square" lIns="35719" tIns="35719" rIns="35719" bIns="35719" numCol="1" spcCol="38100" anchor="ctr">
            <a:spAutoFit/>
          </a:bodyPr>
          <a:lstStyle/>
          <a:p>
            <a:pPr algn="ctr" defTabSz="410766">
              <a:spcBef>
                <a:spcPts val="0"/>
              </a:spcBef>
              <a:spcAft>
                <a:spcPts val="0"/>
              </a:spcAft>
            </a:pPr>
            <a:endParaRPr lang="zh-CN" sz="1500">
              <a:latin typeface="微软雅黑"/>
              <a:ea typeface="微软雅黑"/>
              <a:sym typeface="微软雅黑"/>
            </a:endParaRPr>
          </a:p>
        </p:txBody>
      </p:sp>
      <p:pic>
        <p:nvPicPr>
          <p:cNvPr id="54" name="图片 53"/>
          <p:cNvPicPr/>
          <p:nvPr/>
        </p:nvPicPr>
        <p:blipFill>
          <a:blip r:embed="rId6"/>
          <a:stretch/>
        </p:blipFill>
        <p:spPr>
          <a:xfrm>
            <a:off x="4332462" y="5040504"/>
            <a:ext cx="620919" cy="309368"/>
          </a:xfrm>
          <a:prstGeom prst="rect">
            <a:avLst/>
          </a:prstGeom>
        </p:spPr>
      </p:pic>
      <p:sp>
        <p:nvSpPr>
          <p:cNvPr id="59" name="文本框 58"/>
          <p:cNvSpPr txBox="1"/>
          <p:nvPr/>
        </p:nvSpPr>
        <p:spPr>
          <a:xfrm>
            <a:off x="4320695" y="5348417"/>
            <a:ext cx="633188" cy="226024"/>
          </a:xfrm>
          <a:prstGeom prst="rect">
            <a:avLst/>
          </a:prstGeom>
          <a:solidFill>
            <a:schemeClr val="bg1">
              <a:lumMod val="75000"/>
            </a:schemeClr>
          </a:solidFill>
          <a:ln>
            <a:noFill/>
          </a:ln>
        </p:spPr>
        <p:txBody>
          <a:bodyPr vert="horz" wrap="none" lIns="35719" tIns="35719" rIns="35719" bIns="35719" numCol="1" spcCol="38100" anchor="ctr">
            <a:spAutoFit/>
          </a:bodyPr>
          <a:lstStyle/>
          <a:p>
            <a:pPr algn="ctr" defTabSz="410766">
              <a:spcBef>
                <a:spcPts val="0"/>
              </a:spcBef>
              <a:spcAft>
                <a:spcPts val="0"/>
              </a:spcAft>
            </a:pPr>
            <a:r>
              <a:rPr lang="en-US" sz="1000">
                <a:latin typeface="微软雅黑"/>
                <a:ea typeface="微软雅黑"/>
                <a:sym typeface="微软雅黑"/>
              </a:rPr>
              <a:t>Scale out</a:t>
            </a:r>
            <a:endParaRPr lang="zh-CN" sz="1000">
              <a:latin typeface="微软雅黑"/>
              <a:ea typeface="微软雅黑"/>
              <a:sym typeface="微软雅黑"/>
            </a:endParaRPr>
          </a:p>
        </p:txBody>
      </p:sp>
      <p:sp>
        <p:nvSpPr>
          <p:cNvPr id="2" name="文本框 1"/>
          <p:cNvSpPr txBox="1"/>
          <p:nvPr/>
        </p:nvSpPr>
        <p:spPr>
          <a:xfrm>
            <a:off x="6716268" y="2086812"/>
            <a:ext cx="5736336" cy="3088346"/>
          </a:xfrm>
          <a:prstGeom prst="rect">
            <a:avLst/>
          </a:prstGeom>
          <a:noFill/>
          <a:ln>
            <a:noFill/>
          </a:ln>
        </p:spPr>
        <p:txBody>
          <a:bodyPr vert="horz" wrap="square" lIns="35719" tIns="35719" rIns="35719" bIns="35719" numCol="1" spcCol="38100" anchor="ctr">
            <a:spAutoFit/>
          </a:bodyPr>
          <a:lstStyle/>
          <a:p>
            <a:pPr marL="228600" indent="-228600">
              <a:lnSpc>
                <a:spcPct val="200000"/>
              </a:lnSpc>
              <a:buFont typeface="Wingdings" charset="2"/>
              <a:buChar char="n"/>
            </a:pPr>
            <a:r>
              <a:rPr lang="en-US" sz="1400" dirty="0">
                <a:latin typeface="微软雅黑"/>
                <a:ea typeface="微软雅黑"/>
                <a:sym typeface="微软雅黑"/>
              </a:rPr>
              <a:t>DCN(Data Center Node) include  access ,logic, and storage layer </a:t>
            </a:r>
          </a:p>
          <a:p>
            <a:pPr marL="228600" indent="-228600">
              <a:lnSpc>
                <a:spcPct val="200000"/>
              </a:lnSpc>
              <a:buFont typeface="Wingdings" charset="2"/>
              <a:buChar char="n"/>
            </a:pPr>
            <a:r>
              <a:rPr lang="en-US" sz="1400" dirty="0">
                <a:latin typeface="微软雅黑"/>
                <a:ea typeface="微软雅黑"/>
                <a:sym typeface="微软雅黑"/>
              </a:rPr>
              <a:t>Every DCN in charge of  fixed number of users.</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Extend their business through DCN</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GNS control the route of DCN</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RMB deliver the message</a:t>
            </a:r>
            <a:r>
              <a:rPr lang="en-US" altLang="zh-CN" sz="1400" dirty="0">
                <a:latin typeface="微软雅黑"/>
                <a:ea typeface="微软雅黑"/>
                <a:sym typeface="微软雅黑"/>
              </a:rPr>
              <a:t>s</a:t>
            </a:r>
            <a:r>
              <a:rPr lang="en-US" sz="1400" dirty="0">
                <a:latin typeface="微软雅黑"/>
                <a:ea typeface="微软雅黑"/>
                <a:sym typeface="微软雅黑"/>
              </a:rPr>
              <a:t> between  all   DCNs</a:t>
            </a:r>
          </a:p>
          <a:p>
            <a:pPr marL="228600" indent="-228600" defTabSz="410766">
              <a:lnSpc>
                <a:spcPct val="200000"/>
              </a:lnSpc>
              <a:spcBef>
                <a:spcPts val="0"/>
              </a:spcBef>
              <a:spcAft>
                <a:spcPts val="0"/>
              </a:spcAft>
              <a:buFont typeface="Wingdings" charset="2"/>
              <a:buChar char="n"/>
            </a:pPr>
            <a:r>
              <a:rPr lang="en-US" sz="1400" dirty="0">
                <a:latin typeface="微软雅黑"/>
                <a:ea typeface="微软雅黑"/>
                <a:sym typeface="微软雅黑"/>
              </a:rPr>
              <a:t>ADM summarize the data and metadata</a:t>
            </a:r>
            <a:endParaRPr lang="zh-CN" sz="1400" dirty="0">
              <a:latin typeface="微软雅黑"/>
              <a:ea typeface="微软雅黑"/>
              <a:sym typeface="微软雅黑"/>
            </a:endParaRPr>
          </a:p>
        </p:txBody>
      </p:sp>
      <p:sp>
        <p:nvSpPr>
          <p:cNvPr id="44" name="Google Shape;41;p6"/>
          <p:cNvSpPr txBox="1">
            <a:spLocks noGrp="1"/>
          </p:cNvSpPr>
          <p:nvPr>
            <p:ph type="title"/>
          </p:nvPr>
        </p:nvSpPr>
        <p:spPr>
          <a:xfrm>
            <a:off x="479376" y="225500"/>
            <a:ext cx="11583890" cy="696513"/>
          </a:xfrm>
          <a:prstGeom prst="rect">
            <a:avLst/>
          </a:prstGeom>
        </p:spPr>
        <p:txBody>
          <a:bodyPr vert="horz" wrap="square" lIns="45713" tIns="45713" rIns="45713" bIns="45713" numCol="1" anchor="t" anchorCtr="0"/>
          <a:lstStyle/>
          <a:p>
            <a:r>
              <a:rPr lang="en-US" sz="2400">
                <a:solidFill>
                  <a:schemeClr val="tx1"/>
                </a:solidFill>
                <a:latin typeface="微软雅黑"/>
                <a:ea typeface="微软雅黑"/>
                <a:sym typeface="微软雅黑"/>
              </a:rPr>
              <a:t>The DCN Architecture of WeBank</a:t>
            </a:r>
            <a:endParaRPr sz="2400">
              <a:solidFill>
                <a:schemeClr val="tx1"/>
              </a:solidFill>
              <a:latin typeface="微软雅黑"/>
              <a:ea typeface="微软雅黑"/>
              <a:sym typeface="微软雅黑"/>
            </a:endParaRPr>
          </a:p>
        </p:txBody>
      </p:sp>
    </p:spTree>
    <p:extLst>
      <p:ext uri="{BB962C8B-B14F-4D97-AF65-F5344CB8AC3E}">
        <p14:creationId xmlns:p14="http://schemas.microsoft.com/office/powerpoint/2010/main" val="4180833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41"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9381" y="-285070"/>
            <a:ext cx="5065712" cy="507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42" name="标题 1"/>
          <p:cNvSpPr>
            <a:spLocks noChangeArrowheads="1"/>
          </p:cNvSpPr>
          <p:nvPr/>
        </p:nvSpPr>
        <p:spPr bwMode="auto">
          <a:xfrm>
            <a:off x="136235" y="2052184"/>
            <a:ext cx="12192000" cy="200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Calibri" pitchFamily="34" charset="0"/>
                <a:ea typeface="宋体" charset="-122"/>
              </a:defRPr>
            </a:lvl1pPr>
            <a:lvl2pPr eaLnBrk="0" hangingPunct="0">
              <a:defRPr>
                <a:solidFill>
                  <a:schemeClr val="tx1"/>
                </a:solidFill>
                <a:latin typeface="Calibri" pitchFamily="34" charset="0"/>
                <a:ea typeface="宋体" charset="-122"/>
              </a:defRPr>
            </a:lvl2pPr>
            <a:lvl3pPr eaLnBrk="0" hangingPunct="0">
              <a:defRPr>
                <a:solidFill>
                  <a:schemeClr val="tx1"/>
                </a:solidFill>
                <a:latin typeface="Calibri" pitchFamily="34" charset="0"/>
                <a:ea typeface="宋体" charset="-122"/>
              </a:defRPr>
            </a:lvl3pPr>
            <a:lvl4pPr eaLnBrk="0" hangingPunct="0">
              <a:defRPr>
                <a:solidFill>
                  <a:schemeClr val="tx1"/>
                </a:solidFill>
                <a:latin typeface="Calibri" pitchFamily="34" charset="0"/>
                <a:ea typeface="宋体" charset="-122"/>
              </a:defRPr>
            </a:lvl4pPr>
            <a:lvl5pPr eaLnBrk="0" hangingPunct="0">
              <a:defRPr>
                <a:solidFill>
                  <a:schemeClr val="tx1"/>
                </a:solidFill>
                <a:latin typeface="Calibri" pitchFamily="34" charset="0"/>
                <a:ea typeface="宋体" charset="-122"/>
              </a:defRPr>
            </a:lvl5pPr>
            <a:lvl6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6pPr>
            <a:lvl7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7pPr>
            <a:lvl8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8pPr>
            <a:lvl9pPr eaLnBrk="0" fontAlgn="base" hangingPunct="0">
              <a:spcBef>
                <a:spcPct val="0"/>
              </a:spcBef>
              <a:spcAft>
                <a:spcPct val="0"/>
              </a:spcAft>
              <a:buSzPct val="100000"/>
              <a:buFont typeface="Arial" charset="0"/>
              <a:defRPr>
                <a:solidFill>
                  <a:schemeClr val="tx1"/>
                </a:solidFill>
                <a:latin typeface="Calibri" pitchFamily="34" charset="0"/>
                <a:ea typeface="宋体" charset="-122"/>
              </a:defRPr>
            </a:lvl9pPr>
          </a:lstStyle>
          <a:p>
            <a:pPr eaLnBrk="1" hangingPunct="1">
              <a:lnSpc>
                <a:spcPct val="150000"/>
              </a:lnSpc>
              <a:buFontTx/>
              <a:buNone/>
            </a:pPr>
            <a:r>
              <a:rPr lang="en-US" altLang="zh-CN" sz="4900" b="1" dirty="0">
                <a:latin typeface="+mn-ea"/>
                <a:ea typeface="+mn-ea"/>
                <a:sym typeface="Arial"/>
              </a:rPr>
              <a:t>User</a:t>
            </a:r>
            <a:r>
              <a:rPr lang="zh-CN" altLang="en-US" sz="4900" b="1" dirty="0">
                <a:latin typeface="+mn-ea"/>
                <a:ea typeface="+mn-ea"/>
                <a:sym typeface="Arial"/>
              </a:rPr>
              <a:t> </a:t>
            </a:r>
            <a:r>
              <a:rPr lang="en-US" altLang="zh-CN" sz="4900" b="1" dirty="0">
                <a:latin typeface="+mn-ea"/>
                <a:ea typeface="+mn-ea"/>
                <a:sym typeface="Arial"/>
              </a:rPr>
              <a:t>cases</a:t>
            </a:r>
            <a:r>
              <a:rPr lang="zh-CN" altLang="en-US" sz="4900" b="1" dirty="0">
                <a:latin typeface="+mn-ea"/>
                <a:ea typeface="+mn-ea"/>
                <a:sym typeface="Arial"/>
              </a:rPr>
              <a:t> </a:t>
            </a:r>
            <a:r>
              <a:rPr lang="en-US" altLang="zh-CN" sz="4900" b="1" dirty="0">
                <a:latin typeface="+mn-ea"/>
                <a:ea typeface="+mn-ea"/>
                <a:sym typeface="Arial"/>
              </a:rPr>
              <a:t>of</a:t>
            </a:r>
            <a:r>
              <a:rPr lang="zh-CN" altLang="en-US" sz="4900" b="1" dirty="0">
                <a:latin typeface="+mn-ea"/>
                <a:ea typeface="+mn-ea"/>
                <a:sym typeface="Arial"/>
              </a:rPr>
              <a:t> </a:t>
            </a:r>
            <a:endParaRPr lang="en-US" altLang="zh-CN" sz="4900" b="1" dirty="0">
              <a:latin typeface="+mn-ea"/>
              <a:ea typeface="+mn-ea"/>
              <a:sym typeface="Arial"/>
            </a:endParaRPr>
          </a:p>
        </p:txBody>
      </p:sp>
      <p:pic>
        <p:nvPicPr>
          <p:cNvPr id="5" name="图片 4">
            <a:extLst>
              <a:ext uri="{FF2B5EF4-FFF2-40B4-BE49-F238E27FC236}">
                <a16:creationId xmlns:a16="http://schemas.microsoft.com/office/drawing/2014/main" id="{16F3590E-80C0-714D-91BB-7B352B0CC763}"/>
              </a:ext>
            </a:extLst>
          </p:cNvPr>
          <p:cNvPicPr>
            <a:picLocks noChangeAspect="1"/>
          </p:cNvPicPr>
          <p:nvPr/>
        </p:nvPicPr>
        <p:blipFill>
          <a:blip r:embed="rId3"/>
          <a:stretch>
            <a:fillRect/>
          </a:stretch>
        </p:blipFill>
        <p:spPr>
          <a:xfrm>
            <a:off x="4405744" y="2928258"/>
            <a:ext cx="1826491" cy="533400"/>
          </a:xfrm>
          <a:prstGeom prst="rect">
            <a:avLst/>
          </a:prstGeom>
        </p:spPr>
      </p:pic>
    </p:spTree>
    <p:extLst>
      <p:ext uri="{BB962C8B-B14F-4D97-AF65-F5344CB8AC3E}">
        <p14:creationId xmlns:p14="http://schemas.microsoft.com/office/powerpoint/2010/main" val="1553394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0985-1A35-1143-9850-5697421BFD69}"/>
              </a:ext>
            </a:extLst>
          </p:cNvPr>
          <p:cNvSpPr>
            <a:spLocks noGrp="1"/>
          </p:cNvSpPr>
          <p:nvPr>
            <p:ph type="title"/>
          </p:nvPr>
        </p:nvSpPr>
        <p:spPr>
          <a:xfrm>
            <a:off x="0" y="-34132"/>
            <a:ext cx="12130157" cy="1141282"/>
          </a:xfrm>
        </p:spPr>
        <p:txBody>
          <a:bodyPr>
            <a:normAutofit/>
          </a:bodyPr>
          <a:lstStyle/>
          <a:p>
            <a:r>
              <a:rPr lang="en-US" altLang="zh-CN" sz="2800" dirty="0" err="1">
                <a:latin typeface="微软雅黑"/>
                <a:ea typeface="微软雅黑"/>
                <a:sym typeface="微软雅黑"/>
              </a:rPr>
              <a:t>TBase</a:t>
            </a:r>
            <a:r>
              <a:rPr lang="en-US" altLang="zh-CN" sz="2800" dirty="0">
                <a:latin typeface="微软雅黑"/>
                <a:ea typeface="微软雅黑"/>
                <a:sym typeface="微软雅黑"/>
              </a:rPr>
              <a:t>—</a:t>
            </a:r>
            <a:r>
              <a:rPr lang="en-US" altLang="zh-CN" sz="2800" dirty="0" err="1">
                <a:latin typeface="微软雅黑"/>
                <a:ea typeface="微软雅黑"/>
                <a:sym typeface="微软雅黑"/>
              </a:rPr>
              <a:t>WeChatPay</a:t>
            </a:r>
            <a:r>
              <a:rPr lang="en-US" altLang="zh-CN" sz="2800" dirty="0">
                <a:latin typeface="微软雅黑"/>
                <a:ea typeface="微软雅黑"/>
                <a:sym typeface="微软雅黑"/>
              </a:rPr>
              <a:t> Vender System</a:t>
            </a:r>
            <a:endParaRPr lang="en-US" sz="2800" dirty="0">
              <a:latin typeface="微软雅黑"/>
              <a:ea typeface="微软雅黑"/>
              <a:sym typeface="微软雅黑"/>
            </a:endParaRPr>
          </a:p>
        </p:txBody>
      </p:sp>
      <p:sp>
        <p:nvSpPr>
          <p:cNvPr id="222" name="圆角矩形 12">
            <a:extLst>
              <a:ext uri="{FF2B5EF4-FFF2-40B4-BE49-F238E27FC236}">
                <a16:creationId xmlns:a16="http://schemas.microsoft.com/office/drawing/2014/main" id="{E7E70581-1033-4D08-99C0-B25CD7654950}"/>
              </a:ext>
            </a:extLst>
          </p:cNvPr>
          <p:cNvSpPr/>
          <p:nvPr/>
        </p:nvSpPr>
        <p:spPr>
          <a:xfrm>
            <a:off x="2278117" y="2597440"/>
            <a:ext cx="406400" cy="4060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700" dirty="0">
                <a:solidFill>
                  <a:schemeClr val="tx1"/>
                </a:solidFill>
                <a:latin typeface="微软雅黑"/>
                <a:ea typeface="微软雅黑"/>
                <a:sym typeface="微软雅黑"/>
              </a:rPr>
              <a:t>CN</a:t>
            </a:r>
            <a:endParaRPr kumimoji="1" lang="zh-CN" altLang="en-US" sz="700" dirty="0">
              <a:solidFill>
                <a:schemeClr val="tx1"/>
              </a:solidFill>
              <a:latin typeface="微软雅黑"/>
              <a:ea typeface="微软雅黑"/>
              <a:sym typeface="微软雅黑"/>
            </a:endParaRPr>
          </a:p>
        </p:txBody>
      </p:sp>
      <p:sp>
        <p:nvSpPr>
          <p:cNvPr id="223" name="圆角矩形 12">
            <a:extLst>
              <a:ext uri="{FF2B5EF4-FFF2-40B4-BE49-F238E27FC236}">
                <a16:creationId xmlns:a16="http://schemas.microsoft.com/office/drawing/2014/main" id="{75832C5A-17F5-47CC-B11F-80678F8EAC9E}"/>
              </a:ext>
            </a:extLst>
          </p:cNvPr>
          <p:cNvSpPr/>
          <p:nvPr/>
        </p:nvSpPr>
        <p:spPr>
          <a:xfrm>
            <a:off x="2921583" y="2597440"/>
            <a:ext cx="406400" cy="4060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700" dirty="0">
                <a:solidFill>
                  <a:schemeClr val="tx1"/>
                </a:solidFill>
                <a:latin typeface="微软雅黑"/>
                <a:ea typeface="微软雅黑"/>
                <a:sym typeface="微软雅黑"/>
              </a:rPr>
              <a:t>CN</a:t>
            </a:r>
            <a:endParaRPr kumimoji="1" lang="zh-CN" altLang="en-US" sz="700" dirty="0">
              <a:solidFill>
                <a:schemeClr val="tx1"/>
              </a:solidFill>
              <a:latin typeface="微软雅黑"/>
              <a:ea typeface="微软雅黑"/>
              <a:sym typeface="微软雅黑"/>
            </a:endParaRPr>
          </a:p>
        </p:txBody>
      </p:sp>
      <p:sp>
        <p:nvSpPr>
          <p:cNvPr id="224" name="圆角矩形 12">
            <a:extLst>
              <a:ext uri="{FF2B5EF4-FFF2-40B4-BE49-F238E27FC236}">
                <a16:creationId xmlns:a16="http://schemas.microsoft.com/office/drawing/2014/main" id="{42B9962C-C40A-4C68-8FDA-AAD402B0F09F}"/>
              </a:ext>
            </a:extLst>
          </p:cNvPr>
          <p:cNvSpPr/>
          <p:nvPr/>
        </p:nvSpPr>
        <p:spPr>
          <a:xfrm>
            <a:off x="3565050" y="2597440"/>
            <a:ext cx="406400" cy="4060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700" dirty="0">
                <a:solidFill>
                  <a:schemeClr val="tx1"/>
                </a:solidFill>
                <a:latin typeface="微软雅黑"/>
                <a:ea typeface="微软雅黑"/>
                <a:sym typeface="微软雅黑"/>
              </a:rPr>
              <a:t>CN</a:t>
            </a:r>
          </a:p>
        </p:txBody>
      </p:sp>
      <p:sp>
        <p:nvSpPr>
          <p:cNvPr id="225" name="圆角矩形 12">
            <a:extLst>
              <a:ext uri="{FF2B5EF4-FFF2-40B4-BE49-F238E27FC236}">
                <a16:creationId xmlns:a16="http://schemas.microsoft.com/office/drawing/2014/main" id="{49D53233-A5FE-4FCB-BFCD-F7FBF77D1CA1}"/>
              </a:ext>
            </a:extLst>
          </p:cNvPr>
          <p:cNvSpPr/>
          <p:nvPr/>
        </p:nvSpPr>
        <p:spPr>
          <a:xfrm>
            <a:off x="4133697" y="2588913"/>
            <a:ext cx="406400" cy="4060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700" dirty="0">
                <a:solidFill>
                  <a:schemeClr val="tx1"/>
                </a:solidFill>
                <a:latin typeface="微软雅黑"/>
                <a:ea typeface="微软雅黑"/>
                <a:sym typeface="微软雅黑"/>
              </a:rPr>
              <a:t>CN</a:t>
            </a:r>
          </a:p>
        </p:txBody>
      </p:sp>
      <p:sp>
        <p:nvSpPr>
          <p:cNvPr id="5" name="矩形: 圆角 4">
            <a:extLst>
              <a:ext uri="{FF2B5EF4-FFF2-40B4-BE49-F238E27FC236}">
                <a16:creationId xmlns:a16="http://schemas.microsoft.com/office/drawing/2014/main" id="{39E08CA0-E9F9-46A3-9631-042FA53D27F5}"/>
              </a:ext>
            </a:extLst>
          </p:cNvPr>
          <p:cNvSpPr/>
          <p:nvPr/>
        </p:nvSpPr>
        <p:spPr>
          <a:xfrm>
            <a:off x="2278117" y="2169114"/>
            <a:ext cx="2784073" cy="2387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lang="en-US" altLang="zh-CN" sz="1600" dirty="0">
                <a:solidFill>
                  <a:schemeClr val="tx1"/>
                </a:solidFill>
                <a:latin typeface="微软雅黑"/>
                <a:ea typeface="微软雅黑"/>
                <a:sym typeface="微软雅黑"/>
              </a:rPr>
              <a:t>CLB</a:t>
            </a:r>
            <a:endParaRPr lang="zh-CN" altLang="en-US" sz="1600" dirty="0">
              <a:solidFill>
                <a:schemeClr val="tx1"/>
              </a:solidFill>
              <a:latin typeface="微软雅黑"/>
              <a:ea typeface="微软雅黑"/>
              <a:sym typeface="微软雅黑"/>
            </a:endParaRPr>
          </a:p>
        </p:txBody>
      </p:sp>
      <p:sp>
        <p:nvSpPr>
          <p:cNvPr id="231" name="圆角矩形 14">
            <a:extLst>
              <a:ext uri="{FF2B5EF4-FFF2-40B4-BE49-F238E27FC236}">
                <a16:creationId xmlns:a16="http://schemas.microsoft.com/office/drawing/2014/main" id="{BF5271AB-28CB-407D-9205-408993795D01}"/>
              </a:ext>
            </a:extLst>
          </p:cNvPr>
          <p:cNvSpPr/>
          <p:nvPr/>
        </p:nvSpPr>
        <p:spPr>
          <a:xfrm>
            <a:off x="580691" y="4218948"/>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a:t>
            </a:r>
            <a:endParaRPr kumimoji="1" lang="zh-CN" altLang="en-US" sz="700" dirty="0">
              <a:solidFill>
                <a:schemeClr val="tx1"/>
              </a:solidFill>
              <a:latin typeface="微软雅黑"/>
              <a:ea typeface="微软雅黑"/>
              <a:sym typeface="微软雅黑"/>
            </a:endParaRPr>
          </a:p>
        </p:txBody>
      </p:sp>
      <p:sp>
        <p:nvSpPr>
          <p:cNvPr id="235" name="矩形 234">
            <a:extLst>
              <a:ext uri="{FF2B5EF4-FFF2-40B4-BE49-F238E27FC236}">
                <a16:creationId xmlns:a16="http://schemas.microsoft.com/office/drawing/2014/main" id="{A6FB4D13-5E31-438B-86F2-83DA75245B9D}"/>
              </a:ext>
            </a:extLst>
          </p:cNvPr>
          <p:cNvSpPr/>
          <p:nvPr/>
        </p:nvSpPr>
        <p:spPr>
          <a:xfrm>
            <a:off x="338389" y="3685287"/>
            <a:ext cx="1537215" cy="241622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lIns="60936" tIns="30468" rIns="60936" bIns="30468" rtlCol="0" anchor="ctr" anchorCtr="0"/>
          <a:lstStyle/>
          <a:p>
            <a:pPr algn="r"/>
            <a:endParaRPr kumimoji="1" lang="zh-CN" altLang="en-US" sz="1100" dirty="0">
              <a:solidFill>
                <a:schemeClr val="tx1"/>
              </a:solidFill>
              <a:latin typeface="微软雅黑"/>
              <a:ea typeface="微软雅黑"/>
              <a:sym typeface="微软雅黑"/>
            </a:endParaRPr>
          </a:p>
        </p:txBody>
      </p:sp>
      <p:sp>
        <p:nvSpPr>
          <p:cNvPr id="237" name="圆角矩形 60">
            <a:extLst>
              <a:ext uri="{FF2B5EF4-FFF2-40B4-BE49-F238E27FC236}">
                <a16:creationId xmlns:a16="http://schemas.microsoft.com/office/drawing/2014/main" id="{54ED331D-869D-4806-A4E8-15055B1A162A}"/>
              </a:ext>
            </a:extLst>
          </p:cNvPr>
          <p:cNvSpPr/>
          <p:nvPr/>
        </p:nvSpPr>
        <p:spPr>
          <a:xfrm>
            <a:off x="1196013" y="4227843"/>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DN2</a:t>
            </a:r>
            <a:endParaRPr kumimoji="1" lang="zh-CN" altLang="en-US" sz="700" dirty="0">
              <a:solidFill>
                <a:schemeClr val="tx1"/>
              </a:solidFill>
              <a:latin typeface="微软雅黑"/>
              <a:ea typeface="微软雅黑"/>
              <a:sym typeface="微软雅黑"/>
            </a:endParaRPr>
          </a:p>
        </p:txBody>
      </p:sp>
      <p:sp>
        <p:nvSpPr>
          <p:cNvPr id="239" name="圆角矩形 60">
            <a:extLst>
              <a:ext uri="{FF2B5EF4-FFF2-40B4-BE49-F238E27FC236}">
                <a16:creationId xmlns:a16="http://schemas.microsoft.com/office/drawing/2014/main" id="{16768A29-FA45-4106-AEC3-D2E76AAD55C2}"/>
              </a:ext>
            </a:extLst>
          </p:cNvPr>
          <p:cNvSpPr/>
          <p:nvPr/>
        </p:nvSpPr>
        <p:spPr>
          <a:xfrm>
            <a:off x="564001"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DN3</a:t>
            </a:r>
            <a:endParaRPr kumimoji="1" lang="zh-CN" altLang="en-US" sz="700" dirty="0">
              <a:solidFill>
                <a:schemeClr val="tx1"/>
              </a:solidFill>
              <a:latin typeface="微软雅黑"/>
              <a:ea typeface="微软雅黑"/>
              <a:sym typeface="微软雅黑"/>
            </a:endParaRPr>
          </a:p>
        </p:txBody>
      </p:sp>
      <p:sp>
        <p:nvSpPr>
          <p:cNvPr id="241" name="圆角矩形 60">
            <a:extLst>
              <a:ext uri="{FF2B5EF4-FFF2-40B4-BE49-F238E27FC236}">
                <a16:creationId xmlns:a16="http://schemas.microsoft.com/office/drawing/2014/main" id="{4E4AC514-1094-4B31-8A51-8DCF46DCF13D}"/>
              </a:ext>
            </a:extLst>
          </p:cNvPr>
          <p:cNvSpPr/>
          <p:nvPr/>
        </p:nvSpPr>
        <p:spPr>
          <a:xfrm>
            <a:off x="1187667"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DN4</a:t>
            </a:r>
            <a:endParaRPr kumimoji="1" lang="zh-CN" altLang="en-US" sz="700" dirty="0">
              <a:solidFill>
                <a:schemeClr val="tx1"/>
              </a:solidFill>
              <a:latin typeface="微软雅黑"/>
              <a:ea typeface="微软雅黑"/>
              <a:sym typeface="微软雅黑"/>
            </a:endParaRPr>
          </a:p>
        </p:txBody>
      </p:sp>
      <p:sp>
        <p:nvSpPr>
          <p:cNvPr id="6" name="文本框 5">
            <a:extLst>
              <a:ext uri="{FF2B5EF4-FFF2-40B4-BE49-F238E27FC236}">
                <a16:creationId xmlns:a16="http://schemas.microsoft.com/office/drawing/2014/main" id="{CF5AA24E-395A-4B23-A909-321A72921BE7}"/>
              </a:ext>
            </a:extLst>
          </p:cNvPr>
          <p:cNvSpPr txBox="1"/>
          <p:nvPr/>
        </p:nvSpPr>
        <p:spPr>
          <a:xfrm>
            <a:off x="511185" y="3824857"/>
            <a:ext cx="1766931" cy="430863"/>
          </a:xfrm>
          <a:prstGeom prst="rect">
            <a:avLst/>
          </a:prstGeom>
          <a:noFill/>
        </p:spPr>
        <p:txBody>
          <a:bodyPr wrap="square" lIns="60936" tIns="30468" rIns="60936" bIns="30468" rtlCol="0">
            <a:spAutoFit/>
          </a:bodyPr>
          <a:lstStyle/>
          <a:p>
            <a:r>
              <a:rPr lang="en-US" altLang="zh-CN" sz="1200" b="1" dirty="0">
                <a:latin typeface="微软雅黑"/>
                <a:ea typeface="微软雅黑"/>
                <a:sym typeface="微软雅黑"/>
              </a:rPr>
              <a:t>Small Vendor hot data GROUP</a:t>
            </a:r>
            <a:endParaRPr lang="zh-CN" altLang="en-US" sz="1200" b="1" dirty="0">
              <a:latin typeface="微软雅黑"/>
              <a:ea typeface="微软雅黑"/>
              <a:sym typeface="微软雅黑"/>
            </a:endParaRPr>
          </a:p>
        </p:txBody>
      </p:sp>
      <p:sp>
        <p:nvSpPr>
          <p:cNvPr id="242" name="圆角矩形 60">
            <a:extLst>
              <a:ext uri="{FF2B5EF4-FFF2-40B4-BE49-F238E27FC236}">
                <a16:creationId xmlns:a16="http://schemas.microsoft.com/office/drawing/2014/main" id="{B2A23779-8B79-4073-ACE0-4E2A16AE0BCD}"/>
              </a:ext>
            </a:extLst>
          </p:cNvPr>
          <p:cNvSpPr/>
          <p:nvPr/>
        </p:nvSpPr>
        <p:spPr>
          <a:xfrm>
            <a:off x="564001"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DN4</a:t>
            </a:r>
            <a:endParaRPr kumimoji="1" lang="zh-CN" altLang="en-US" sz="700" dirty="0">
              <a:solidFill>
                <a:schemeClr val="tx1"/>
              </a:solidFill>
              <a:latin typeface="微软雅黑"/>
              <a:ea typeface="微软雅黑"/>
              <a:sym typeface="微软雅黑"/>
            </a:endParaRPr>
          </a:p>
        </p:txBody>
      </p:sp>
      <p:sp>
        <p:nvSpPr>
          <p:cNvPr id="243" name="圆角矩形 60">
            <a:extLst>
              <a:ext uri="{FF2B5EF4-FFF2-40B4-BE49-F238E27FC236}">
                <a16:creationId xmlns:a16="http://schemas.microsoft.com/office/drawing/2014/main" id="{06FA15D0-77FF-4786-8F90-6F516ABCD141}"/>
              </a:ext>
            </a:extLst>
          </p:cNvPr>
          <p:cNvSpPr/>
          <p:nvPr/>
        </p:nvSpPr>
        <p:spPr>
          <a:xfrm>
            <a:off x="1187667"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DN5</a:t>
            </a:r>
            <a:endParaRPr kumimoji="1" lang="zh-CN" altLang="en-US" sz="700" dirty="0">
              <a:solidFill>
                <a:schemeClr val="tx1"/>
              </a:solidFill>
              <a:latin typeface="微软雅黑"/>
              <a:ea typeface="微软雅黑"/>
              <a:sym typeface="微软雅黑"/>
            </a:endParaRPr>
          </a:p>
        </p:txBody>
      </p:sp>
      <p:sp>
        <p:nvSpPr>
          <p:cNvPr id="244" name="圆角矩形 14">
            <a:extLst>
              <a:ext uri="{FF2B5EF4-FFF2-40B4-BE49-F238E27FC236}">
                <a16:creationId xmlns:a16="http://schemas.microsoft.com/office/drawing/2014/main" id="{11552CFD-682B-4C1C-B117-E75777F68D29}"/>
              </a:ext>
            </a:extLst>
          </p:cNvPr>
          <p:cNvSpPr/>
          <p:nvPr/>
        </p:nvSpPr>
        <p:spPr>
          <a:xfrm>
            <a:off x="2369348" y="4218948"/>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DN6</a:t>
            </a:r>
            <a:endParaRPr kumimoji="1" lang="zh-CN" altLang="en-US" sz="700" dirty="0">
              <a:solidFill>
                <a:schemeClr val="tx1"/>
              </a:solidFill>
              <a:latin typeface="微软雅黑"/>
              <a:ea typeface="微软雅黑"/>
              <a:sym typeface="微软雅黑"/>
            </a:endParaRPr>
          </a:p>
        </p:txBody>
      </p:sp>
      <p:sp>
        <p:nvSpPr>
          <p:cNvPr id="245" name="矩形 244">
            <a:extLst>
              <a:ext uri="{FF2B5EF4-FFF2-40B4-BE49-F238E27FC236}">
                <a16:creationId xmlns:a16="http://schemas.microsoft.com/office/drawing/2014/main" id="{B89117E4-B5F8-4D6A-B66F-16EEC8E5DA21}"/>
              </a:ext>
            </a:extLst>
          </p:cNvPr>
          <p:cNvSpPr/>
          <p:nvPr/>
        </p:nvSpPr>
        <p:spPr>
          <a:xfrm>
            <a:off x="2091919" y="3685286"/>
            <a:ext cx="1537215" cy="241622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lIns="60936" tIns="30468" rIns="60936" bIns="30468" rtlCol="0" anchor="ctr" anchorCtr="0"/>
          <a:lstStyle/>
          <a:p>
            <a:pPr algn="r"/>
            <a:endParaRPr kumimoji="1" lang="zh-CN" altLang="en-US" sz="1100" dirty="0">
              <a:solidFill>
                <a:schemeClr val="tx1"/>
              </a:solidFill>
              <a:latin typeface="微软雅黑"/>
              <a:ea typeface="微软雅黑"/>
              <a:sym typeface="微软雅黑"/>
            </a:endParaRPr>
          </a:p>
        </p:txBody>
      </p:sp>
      <p:sp>
        <p:nvSpPr>
          <p:cNvPr id="246" name="圆角矩形 60">
            <a:extLst>
              <a:ext uri="{FF2B5EF4-FFF2-40B4-BE49-F238E27FC236}">
                <a16:creationId xmlns:a16="http://schemas.microsoft.com/office/drawing/2014/main" id="{B3B244F0-5013-431C-A82C-6C6BE006BD93}"/>
              </a:ext>
            </a:extLst>
          </p:cNvPr>
          <p:cNvSpPr/>
          <p:nvPr/>
        </p:nvSpPr>
        <p:spPr>
          <a:xfrm>
            <a:off x="2984670" y="4227843"/>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DN7</a:t>
            </a:r>
            <a:endParaRPr kumimoji="1" lang="zh-CN" altLang="en-US" sz="700" dirty="0">
              <a:solidFill>
                <a:schemeClr val="tx1"/>
              </a:solidFill>
              <a:latin typeface="微软雅黑"/>
              <a:ea typeface="微软雅黑"/>
              <a:sym typeface="微软雅黑"/>
            </a:endParaRPr>
          </a:p>
        </p:txBody>
      </p:sp>
      <p:sp>
        <p:nvSpPr>
          <p:cNvPr id="247" name="圆角矩形 60">
            <a:extLst>
              <a:ext uri="{FF2B5EF4-FFF2-40B4-BE49-F238E27FC236}">
                <a16:creationId xmlns:a16="http://schemas.microsoft.com/office/drawing/2014/main" id="{93F44E26-A957-4970-8BE6-3F8CD73FB204}"/>
              </a:ext>
            </a:extLst>
          </p:cNvPr>
          <p:cNvSpPr/>
          <p:nvPr/>
        </p:nvSpPr>
        <p:spPr>
          <a:xfrm>
            <a:off x="2352658"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DN8</a:t>
            </a:r>
            <a:endParaRPr kumimoji="1" lang="zh-CN" altLang="en-US" sz="700" dirty="0">
              <a:solidFill>
                <a:schemeClr val="tx1"/>
              </a:solidFill>
              <a:latin typeface="微软雅黑"/>
              <a:ea typeface="微软雅黑"/>
              <a:sym typeface="微软雅黑"/>
            </a:endParaRPr>
          </a:p>
        </p:txBody>
      </p:sp>
      <p:sp>
        <p:nvSpPr>
          <p:cNvPr id="248" name="圆角矩形 60">
            <a:extLst>
              <a:ext uri="{FF2B5EF4-FFF2-40B4-BE49-F238E27FC236}">
                <a16:creationId xmlns:a16="http://schemas.microsoft.com/office/drawing/2014/main" id="{DF70FBE9-7AF9-46A2-B1C4-3661CACF4E5A}"/>
              </a:ext>
            </a:extLst>
          </p:cNvPr>
          <p:cNvSpPr/>
          <p:nvPr/>
        </p:nvSpPr>
        <p:spPr>
          <a:xfrm>
            <a:off x="2976325"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DN9</a:t>
            </a:r>
            <a:endParaRPr kumimoji="1" lang="zh-CN" altLang="en-US" sz="700" dirty="0">
              <a:solidFill>
                <a:schemeClr val="tx1"/>
              </a:solidFill>
              <a:latin typeface="微软雅黑"/>
              <a:ea typeface="微软雅黑"/>
              <a:sym typeface="微软雅黑"/>
            </a:endParaRPr>
          </a:p>
        </p:txBody>
      </p:sp>
      <p:sp>
        <p:nvSpPr>
          <p:cNvPr id="249" name="文本框 248">
            <a:extLst>
              <a:ext uri="{FF2B5EF4-FFF2-40B4-BE49-F238E27FC236}">
                <a16:creationId xmlns:a16="http://schemas.microsoft.com/office/drawing/2014/main" id="{EBB48316-FD72-414F-AC76-36DA1E59D133}"/>
              </a:ext>
            </a:extLst>
          </p:cNvPr>
          <p:cNvSpPr txBox="1"/>
          <p:nvPr/>
        </p:nvSpPr>
        <p:spPr>
          <a:xfrm>
            <a:off x="2299843" y="3824857"/>
            <a:ext cx="1370310" cy="430863"/>
          </a:xfrm>
          <a:prstGeom prst="rect">
            <a:avLst/>
          </a:prstGeom>
          <a:noFill/>
        </p:spPr>
        <p:txBody>
          <a:bodyPr wrap="square" lIns="60936" tIns="30468" rIns="60936" bIns="30468" rtlCol="0">
            <a:spAutoFit/>
          </a:bodyPr>
          <a:lstStyle/>
          <a:p>
            <a:r>
              <a:rPr lang="en-US" altLang="zh-CN" sz="1200" b="1" dirty="0">
                <a:latin typeface="微软雅黑"/>
                <a:ea typeface="微软雅黑"/>
                <a:sym typeface="微软雅黑"/>
              </a:rPr>
              <a:t>Big Vendor hot data GROUP</a:t>
            </a:r>
            <a:endParaRPr lang="zh-CN" altLang="en-US" sz="1200" b="1" dirty="0">
              <a:latin typeface="微软雅黑"/>
              <a:ea typeface="微软雅黑"/>
              <a:sym typeface="微软雅黑"/>
            </a:endParaRPr>
          </a:p>
        </p:txBody>
      </p:sp>
      <p:sp>
        <p:nvSpPr>
          <p:cNvPr id="250" name="圆角矩形 60">
            <a:extLst>
              <a:ext uri="{FF2B5EF4-FFF2-40B4-BE49-F238E27FC236}">
                <a16:creationId xmlns:a16="http://schemas.microsoft.com/office/drawing/2014/main" id="{E7ED537E-60D5-458F-BBBA-B4C285D9FB0A}"/>
              </a:ext>
            </a:extLst>
          </p:cNvPr>
          <p:cNvSpPr/>
          <p:nvPr/>
        </p:nvSpPr>
        <p:spPr>
          <a:xfrm>
            <a:off x="2352658"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DN10</a:t>
            </a:r>
            <a:endParaRPr kumimoji="1" lang="zh-CN" altLang="en-US" sz="700" dirty="0">
              <a:solidFill>
                <a:schemeClr val="tx1"/>
              </a:solidFill>
              <a:latin typeface="微软雅黑"/>
              <a:ea typeface="微软雅黑"/>
              <a:sym typeface="微软雅黑"/>
            </a:endParaRPr>
          </a:p>
        </p:txBody>
      </p:sp>
      <p:sp>
        <p:nvSpPr>
          <p:cNvPr id="251" name="圆角矩形 60">
            <a:extLst>
              <a:ext uri="{FF2B5EF4-FFF2-40B4-BE49-F238E27FC236}">
                <a16:creationId xmlns:a16="http://schemas.microsoft.com/office/drawing/2014/main" id="{E4B7D504-FE8F-4E92-9BFC-4FB8DEFC1DBC}"/>
              </a:ext>
            </a:extLst>
          </p:cNvPr>
          <p:cNvSpPr/>
          <p:nvPr/>
        </p:nvSpPr>
        <p:spPr>
          <a:xfrm>
            <a:off x="2976325"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DN11</a:t>
            </a:r>
            <a:endParaRPr kumimoji="1" lang="zh-CN" altLang="en-US" sz="700" dirty="0">
              <a:solidFill>
                <a:schemeClr val="tx1"/>
              </a:solidFill>
              <a:latin typeface="微软雅黑"/>
              <a:ea typeface="微软雅黑"/>
              <a:sym typeface="微软雅黑"/>
            </a:endParaRPr>
          </a:p>
        </p:txBody>
      </p:sp>
      <p:sp>
        <p:nvSpPr>
          <p:cNvPr id="252" name="圆角矩形 14">
            <a:extLst>
              <a:ext uri="{FF2B5EF4-FFF2-40B4-BE49-F238E27FC236}">
                <a16:creationId xmlns:a16="http://schemas.microsoft.com/office/drawing/2014/main" id="{A417F371-7B61-4CEC-8423-09A884D12B42}"/>
              </a:ext>
            </a:extLst>
          </p:cNvPr>
          <p:cNvSpPr/>
          <p:nvPr/>
        </p:nvSpPr>
        <p:spPr>
          <a:xfrm>
            <a:off x="4106951" y="4218948"/>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DN12</a:t>
            </a:r>
            <a:endParaRPr kumimoji="1" lang="zh-CN" altLang="en-US" sz="700" dirty="0">
              <a:solidFill>
                <a:schemeClr val="tx1"/>
              </a:solidFill>
              <a:latin typeface="微软雅黑"/>
              <a:ea typeface="微软雅黑"/>
              <a:sym typeface="微软雅黑"/>
            </a:endParaRPr>
          </a:p>
        </p:txBody>
      </p:sp>
      <p:sp>
        <p:nvSpPr>
          <p:cNvPr id="253" name="矩形 252">
            <a:extLst>
              <a:ext uri="{FF2B5EF4-FFF2-40B4-BE49-F238E27FC236}">
                <a16:creationId xmlns:a16="http://schemas.microsoft.com/office/drawing/2014/main" id="{2245648D-1AE1-4691-B20B-504EA2D7E4D1}"/>
              </a:ext>
            </a:extLst>
          </p:cNvPr>
          <p:cNvSpPr/>
          <p:nvPr/>
        </p:nvSpPr>
        <p:spPr>
          <a:xfrm>
            <a:off x="3864649" y="3685287"/>
            <a:ext cx="1537215" cy="241622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lIns="60936" tIns="30468" rIns="60936" bIns="30468" rtlCol="0" anchor="ctr" anchorCtr="0"/>
          <a:lstStyle/>
          <a:p>
            <a:pPr algn="r"/>
            <a:endParaRPr kumimoji="1" lang="zh-CN" altLang="en-US" sz="1100" dirty="0">
              <a:solidFill>
                <a:schemeClr val="tx1"/>
              </a:solidFill>
              <a:latin typeface="微软雅黑"/>
              <a:ea typeface="微软雅黑"/>
              <a:sym typeface="微软雅黑"/>
            </a:endParaRPr>
          </a:p>
        </p:txBody>
      </p:sp>
      <p:sp>
        <p:nvSpPr>
          <p:cNvPr id="254" name="圆角矩形 60">
            <a:extLst>
              <a:ext uri="{FF2B5EF4-FFF2-40B4-BE49-F238E27FC236}">
                <a16:creationId xmlns:a16="http://schemas.microsoft.com/office/drawing/2014/main" id="{C2104F58-7779-4D38-94B0-A310A659C918}"/>
              </a:ext>
            </a:extLst>
          </p:cNvPr>
          <p:cNvSpPr/>
          <p:nvPr/>
        </p:nvSpPr>
        <p:spPr>
          <a:xfrm>
            <a:off x="4722273" y="4227843"/>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DN13</a:t>
            </a:r>
            <a:endParaRPr kumimoji="1" lang="zh-CN" altLang="en-US" sz="700" dirty="0">
              <a:solidFill>
                <a:schemeClr val="tx1"/>
              </a:solidFill>
              <a:latin typeface="微软雅黑"/>
              <a:ea typeface="微软雅黑"/>
              <a:sym typeface="微软雅黑"/>
            </a:endParaRPr>
          </a:p>
        </p:txBody>
      </p:sp>
      <p:sp>
        <p:nvSpPr>
          <p:cNvPr id="255" name="圆角矩形 60">
            <a:extLst>
              <a:ext uri="{FF2B5EF4-FFF2-40B4-BE49-F238E27FC236}">
                <a16:creationId xmlns:a16="http://schemas.microsoft.com/office/drawing/2014/main" id="{75562022-D91B-48D9-BAE2-56B83A1C6147}"/>
              </a:ext>
            </a:extLst>
          </p:cNvPr>
          <p:cNvSpPr/>
          <p:nvPr/>
        </p:nvSpPr>
        <p:spPr>
          <a:xfrm>
            <a:off x="4090261"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DN14</a:t>
            </a:r>
            <a:endParaRPr kumimoji="1" lang="zh-CN" altLang="en-US" sz="700" dirty="0">
              <a:solidFill>
                <a:schemeClr val="tx1"/>
              </a:solidFill>
              <a:latin typeface="微软雅黑"/>
              <a:ea typeface="微软雅黑"/>
              <a:sym typeface="微软雅黑"/>
            </a:endParaRPr>
          </a:p>
        </p:txBody>
      </p:sp>
      <p:sp>
        <p:nvSpPr>
          <p:cNvPr id="256" name="圆角矩形 60">
            <a:extLst>
              <a:ext uri="{FF2B5EF4-FFF2-40B4-BE49-F238E27FC236}">
                <a16:creationId xmlns:a16="http://schemas.microsoft.com/office/drawing/2014/main" id="{3A6DC632-ABCA-493D-BD01-AD8638BE2A83}"/>
              </a:ext>
            </a:extLst>
          </p:cNvPr>
          <p:cNvSpPr/>
          <p:nvPr/>
        </p:nvSpPr>
        <p:spPr>
          <a:xfrm>
            <a:off x="4713927"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DN15</a:t>
            </a:r>
            <a:endParaRPr kumimoji="1" lang="zh-CN" altLang="en-US" sz="700" dirty="0">
              <a:solidFill>
                <a:schemeClr val="tx1"/>
              </a:solidFill>
              <a:latin typeface="微软雅黑"/>
              <a:ea typeface="微软雅黑"/>
              <a:sym typeface="微软雅黑"/>
            </a:endParaRPr>
          </a:p>
        </p:txBody>
      </p:sp>
      <p:sp>
        <p:nvSpPr>
          <p:cNvPr id="257" name="文本框 256">
            <a:extLst>
              <a:ext uri="{FF2B5EF4-FFF2-40B4-BE49-F238E27FC236}">
                <a16:creationId xmlns:a16="http://schemas.microsoft.com/office/drawing/2014/main" id="{0A125184-836E-4424-8D68-155FC38AD700}"/>
              </a:ext>
            </a:extLst>
          </p:cNvPr>
          <p:cNvSpPr txBox="1"/>
          <p:nvPr/>
        </p:nvSpPr>
        <p:spPr>
          <a:xfrm>
            <a:off x="4037446" y="3824857"/>
            <a:ext cx="1488898" cy="430863"/>
          </a:xfrm>
          <a:prstGeom prst="rect">
            <a:avLst/>
          </a:prstGeom>
          <a:noFill/>
        </p:spPr>
        <p:txBody>
          <a:bodyPr wrap="square" lIns="60936" tIns="30468" rIns="60936" bIns="30468" rtlCol="0">
            <a:spAutoFit/>
          </a:bodyPr>
          <a:lstStyle/>
          <a:p>
            <a:r>
              <a:rPr lang="en-US" altLang="zh-CN" sz="1200" b="1" dirty="0">
                <a:latin typeface="微软雅黑"/>
                <a:ea typeface="微软雅黑"/>
                <a:sym typeface="微软雅黑"/>
              </a:rPr>
              <a:t>Small Vendor cold data GROUP</a:t>
            </a:r>
            <a:endParaRPr lang="zh-CN" altLang="en-US" sz="1200" b="1" dirty="0">
              <a:latin typeface="微软雅黑"/>
              <a:ea typeface="微软雅黑"/>
              <a:sym typeface="微软雅黑"/>
            </a:endParaRPr>
          </a:p>
        </p:txBody>
      </p:sp>
      <p:sp>
        <p:nvSpPr>
          <p:cNvPr id="258" name="圆角矩形 60">
            <a:extLst>
              <a:ext uri="{FF2B5EF4-FFF2-40B4-BE49-F238E27FC236}">
                <a16:creationId xmlns:a16="http://schemas.microsoft.com/office/drawing/2014/main" id="{756916A0-2A30-462F-A294-2FF3B04916FC}"/>
              </a:ext>
            </a:extLst>
          </p:cNvPr>
          <p:cNvSpPr/>
          <p:nvPr/>
        </p:nvSpPr>
        <p:spPr>
          <a:xfrm>
            <a:off x="4090261"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DN16</a:t>
            </a:r>
            <a:endParaRPr kumimoji="1" lang="zh-CN" altLang="en-US" sz="700" dirty="0">
              <a:solidFill>
                <a:schemeClr val="tx1"/>
              </a:solidFill>
              <a:latin typeface="微软雅黑"/>
              <a:ea typeface="微软雅黑"/>
              <a:sym typeface="微软雅黑"/>
            </a:endParaRPr>
          </a:p>
        </p:txBody>
      </p:sp>
      <p:sp>
        <p:nvSpPr>
          <p:cNvPr id="259" name="圆角矩形 60">
            <a:extLst>
              <a:ext uri="{FF2B5EF4-FFF2-40B4-BE49-F238E27FC236}">
                <a16:creationId xmlns:a16="http://schemas.microsoft.com/office/drawing/2014/main" id="{FADCB179-5FD5-4595-A422-4B2285B8099F}"/>
              </a:ext>
            </a:extLst>
          </p:cNvPr>
          <p:cNvSpPr/>
          <p:nvPr/>
        </p:nvSpPr>
        <p:spPr>
          <a:xfrm>
            <a:off x="4713927"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DN17</a:t>
            </a:r>
            <a:endParaRPr kumimoji="1" lang="zh-CN" altLang="en-US" sz="700" dirty="0">
              <a:solidFill>
                <a:schemeClr val="tx1"/>
              </a:solidFill>
              <a:latin typeface="微软雅黑"/>
              <a:ea typeface="微软雅黑"/>
              <a:sym typeface="微软雅黑"/>
            </a:endParaRPr>
          </a:p>
        </p:txBody>
      </p:sp>
      <p:sp>
        <p:nvSpPr>
          <p:cNvPr id="260" name="圆角矩形 14">
            <a:extLst>
              <a:ext uri="{FF2B5EF4-FFF2-40B4-BE49-F238E27FC236}">
                <a16:creationId xmlns:a16="http://schemas.microsoft.com/office/drawing/2014/main" id="{3B169266-69C6-4AF3-AB17-836049CE892C}"/>
              </a:ext>
            </a:extLst>
          </p:cNvPr>
          <p:cNvSpPr/>
          <p:nvPr/>
        </p:nvSpPr>
        <p:spPr>
          <a:xfrm>
            <a:off x="5895608" y="4218948"/>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DN18</a:t>
            </a:r>
            <a:endParaRPr kumimoji="1" lang="zh-CN" altLang="en-US" sz="700" dirty="0">
              <a:solidFill>
                <a:schemeClr val="tx1"/>
              </a:solidFill>
              <a:latin typeface="微软雅黑"/>
              <a:ea typeface="微软雅黑"/>
              <a:sym typeface="微软雅黑"/>
            </a:endParaRPr>
          </a:p>
        </p:txBody>
      </p:sp>
      <p:sp>
        <p:nvSpPr>
          <p:cNvPr id="261" name="矩形 260">
            <a:extLst>
              <a:ext uri="{FF2B5EF4-FFF2-40B4-BE49-F238E27FC236}">
                <a16:creationId xmlns:a16="http://schemas.microsoft.com/office/drawing/2014/main" id="{43FFB076-C748-4937-A8DC-384E8C4E8A82}"/>
              </a:ext>
            </a:extLst>
          </p:cNvPr>
          <p:cNvSpPr/>
          <p:nvPr/>
        </p:nvSpPr>
        <p:spPr>
          <a:xfrm>
            <a:off x="5653307" y="3685287"/>
            <a:ext cx="1537215" cy="241622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lIns="60936" tIns="30468" rIns="60936" bIns="30468" rtlCol="0" anchor="ctr" anchorCtr="0"/>
          <a:lstStyle/>
          <a:p>
            <a:pPr algn="r"/>
            <a:endParaRPr kumimoji="1" lang="zh-CN" altLang="en-US" sz="1100" dirty="0">
              <a:solidFill>
                <a:schemeClr val="tx1"/>
              </a:solidFill>
              <a:latin typeface="微软雅黑"/>
              <a:ea typeface="微软雅黑"/>
              <a:sym typeface="微软雅黑"/>
            </a:endParaRPr>
          </a:p>
        </p:txBody>
      </p:sp>
      <p:sp>
        <p:nvSpPr>
          <p:cNvPr id="262" name="圆角矩形 60">
            <a:extLst>
              <a:ext uri="{FF2B5EF4-FFF2-40B4-BE49-F238E27FC236}">
                <a16:creationId xmlns:a16="http://schemas.microsoft.com/office/drawing/2014/main" id="{DBE6D2A0-B923-4195-ABE4-1C3ED54D8139}"/>
              </a:ext>
            </a:extLst>
          </p:cNvPr>
          <p:cNvSpPr/>
          <p:nvPr/>
        </p:nvSpPr>
        <p:spPr>
          <a:xfrm>
            <a:off x="6510930" y="4227843"/>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DN19</a:t>
            </a:r>
            <a:endParaRPr kumimoji="1" lang="zh-CN" altLang="en-US" sz="700" dirty="0">
              <a:solidFill>
                <a:schemeClr val="tx1"/>
              </a:solidFill>
              <a:latin typeface="微软雅黑"/>
              <a:ea typeface="微软雅黑"/>
              <a:sym typeface="微软雅黑"/>
            </a:endParaRPr>
          </a:p>
        </p:txBody>
      </p:sp>
      <p:sp>
        <p:nvSpPr>
          <p:cNvPr id="263" name="圆角矩形 60">
            <a:extLst>
              <a:ext uri="{FF2B5EF4-FFF2-40B4-BE49-F238E27FC236}">
                <a16:creationId xmlns:a16="http://schemas.microsoft.com/office/drawing/2014/main" id="{FE3880DF-9E50-417D-8F5C-689DEDE1F6BD}"/>
              </a:ext>
            </a:extLst>
          </p:cNvPr>
          <p:cNvSpPr/>
          <p:nvPr/>
        </p:nvSpPr>
        <p:spPr>
          <a:xfrm>
            <a:off x="5878918"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DN20</a:t>
            </a:r>
            <a:endParaRPr kumimoji="1" lang="zh-CN" altLang="en-US" sz="700" dirty="0">
              <a:solidFill>
                <a:schemeClr val="tx1"/>
              </a:solidFill>
              <a:latin typeface="微软雅黑"/>
              <a:ea typeface="微软雅黑"/>
              <a:sym typeface="微软雅黑"/>
            </a:endParaRPr>
          </a:p>
        </p:txBody>
      </p:sp>
      <p:sp>
        <p:nvSpPr>
          <p:cNvPr id="264" name="圆角矩形 60">
            <a:extLst>
              <a:ext uri="{FF2B5EF4-FFF2-40B4-BE49-F238E27FC236}">
                <a16:creationId xmlns:a16="http://schemas.microsoft.com/office/drawing/2014/main" id="{9BF58EE4-5C2B-4AED-9EEA-5B1995B1F237}"/>
              </a:ext>
            </a:extLst>
          </p:cNvPr>
          <p:cNvSpPr/>
          <p:nvPr/>
        </p:nvSpPr>
        <p:spPr>
          <a:xfrm>
            <a:off x="6502585" y="4811502"/>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DN21</a:t>
            </a:r>
            <a:endParaRPr kumimoji="1" lang="zh-CN" altLang="en-US" sz="700" dirty="0">
              <a:solidFill>
                <a:schemeClr val="tx1"/>
              </a:solidFill>
              <a:latin typeface="微软雅黑"/>
              <a:ea typeface="微软雅黑"/>
              <a:sym typeface="微软雅黑"/>
            </a:endParaRPr>
          </a:p>
        </p:txBody>
      </p:sp>
      <p:sp>
        <p:nvSpPr>
          <p:cNvPr id="265" name="文本框 264">
            <a:extLst>
              <a:ext uri="{FF2B5EF4-FFF2-40B4-BE49-F238E27FC236}">
                <a16:creationId xmlns:a16="http://schemas.microsoft.com/office/drawing/2014/main" id="{A026833F-9132-47F5-9F4E-897356D0C58B}"/>
              </a:ext>
            </a:extLst>
          </p:cNvPr>
          <p:cNvSpPr txBox="1"/>
          <p:nvPr/>
        </p:nvSpPr>
        <p:spPr>
          <a:xfrm>
            <a:off x="5826103" y="3824857"/>
            <a:ext cx="1479572" cy="430863"/>
          </a:xfrm>
          <a:prstGeom prst="rect">
            <a:avLst/>
          </a:prstGeom>
          <a:noFill/>
        </p:spPr>
        <p:txBody>
          <a:bodyPr wrap="square" lIns="60936" tIns="30468" rIns="60936" bIns="30468" rtlCol="0">
            <a:spAutoFit/>
          </a:bodyPr>
          <a:lstStyle/>
          <a:p>
            <a:r>
              <a:rPr lang="en-US" altLang="zh-CN" sz="1200" b="1" dirty="0">
                <a:latin typeface="微软雅黑"/>
                <a:ea typeface="微软雅黑"/>
                <a:sym typeface="微软雅黑"/>
              </a:rPr>
              <a:t>Big Vendor cold data GROUP</a:t>
            </a:r>
            <a:endParaRPr lang="zh-CN" altLang="en-US" sz="1200" b="1" dirty="0">
              <a:latin typeface="微软雅黑"/>
              <a:ea typeface="微软雅黑"/>
              <a:sym typeface="微软雅黑"/>
            </a:endParaRPr>
          </a:p>
        </p:txBody>
      </p:sp>
      <p:sp>
        <p:nvSpPr>
          <p:cNvPr id="266" name="圆角矩形 60">
            <a:extLst>
              <a:ext uri="{FF2B5EF4-FFF2-40B4-BE49-F238E27FC236}">
                <a16:creationId xmlns:a16="http://schemas.microsoft.com/office/drawing/2014/main" id="{B7346CE6-7E79-445B-B12D-52A3816EC6E0}"/>
              </a:ext>
            </a:extLst>
          </p:cNvPr>
          <p:cNvSpPr/>
          <p:nvPr/>
        </p:nvSpPr>
        <p:spPr>
          <a:xfrm>
            <a:off x="5878918"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DN22</a:t>
            </a:r>
            <a:endParaRPr kumimoji="1" lang="zh-CN" altLang="en-US" sz="700" dirty="0">
              <a:solidFill>
                <a:schemeClr val="tx1"/>
              </a:solidFill>
              <a:latin typeface="微软雅黑"/>
              <a:ea typeface="微软雅黑"/>
              <a:sym typeface="微软雅黑"/>
            </a:endParaRPr>
          </a:p>
        </p:txBody>
      </p:sp>
      <p:sp>
        <p:nvSpPr>
          <p:cNvPr id="267" name="圆角矩形 60">
            <a:extLst>
              <a:ext uri="{FF2B5EF4-FFF2-40B4-BE49-F238E27FC236}">
                <a16:creationId xmlns:a16="http://schemas.microsoft.com/office/drawing/2014/main" id="{90727740-76D1-4FD4-9688-00AE8F2E06BE}"/>
              </a:ext>
            </a:extLst>
          </p:cNvPr>
          <p:cNvSpPr/>
          <p:nvPr/>
        </p:nvSpPr>
        <p:spPr>
          <a:xfrm>
            <a:off x="6502585" y="5425167"/>
            <a:ext cx="406400" cy="406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CN" sz="700" dirty="0">
                <a:solidFill>
                  <a:schemeClr val="tx1"/>
                </a:solidFill>
                <a:latin typeface="微软雅黑"/>
                <a:ea typeface="微软雅黑"/>
                <a:sym typeface="微软雅黑"/>
              </a:rPr>
              <a:t>DN23</a:t>
            </a:r>
            <a:endParaRPr kumimoji="1" lang="zh-CN" altLang="en-US" sz="700" dirty="0">
              <a:solidFill>
                <a:schemeClr val="tx1"/>
              </a:solidFill>
              <a:latin typeface="微软雅黑"/>
              <a:ea typeface="微软雅黑"/>
              <a:sym typeface="微软雅黑"/>
            </a:endParaRPr>
          </a:p>
        </p:txBody>
      </p:sp>
      <p:sp>
        <p:nvSpPr>
          <p:cNvPr id="268" name="圆角矩形 12">
            <a:extLst>
              <a:ext uri="{FF2B5EF4-FFF2-40B4-BE49-F238E27FC236}">
                <a16:creationId xmlns:a16="http://schemas.microsoft.com/office/drawing/2014/main" id="{580E5851-0FD2-426D-AA71-1144FFBE28AE}"/>
              </a:ext>
            </a:extLst>
          </p:cNvPr>
          <p:cNvSpPr/>
          <p:nvPr/>
        </p:nvSpPr>
        <p:spPr>
          <a:xfrm>
            <a:off x="4709511" y="2606334"/>
            <a:ext cx="406400" cy="4060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6" tIns="30468" rIns="60936" bIns="30468" rtlCol="0" anchor="ctr"/>
          <a:lstStyle/>
          <a:p>
            <a:pPr algn="ctr"/>
            <a:r>
              <a:rPr kumimoji="1" lang="en-US" altLang="zh-CN" sz="700" dirty="0">
                <a:solidFill>
                  <a:schemeClr val="tx1"/>
                </a:solidFill>
                <a:latin typeface="微软雅黑"/>
                <a:ea typeface="微软雅黑"/>
                <a:sym typeface="微软雅黑"/>
              </a:rPr>
              <a:t>CN</a:t>
            </a:r>
          </a:p>
        </p:txBody>
      </p:sp>
      <p:sp>
        <p:nvSpPr>
          <p:cNvPr id="269" name="矩形 268">
            <a:extLst>
              <a:ext uri="{FF2B5EF4-FFF2-40B4-BE49-F238E27FC236}">
                <a16:creationId xmlns:a16="http://schemas.microsoft.com/office/drawing/2014/main" id="{41F426C2-0360-40BE-9A2A-0B80CE136EAF}"/>
              </a:ext>
            </a:extLst>
          </p:cNvPr>
          <p:cNvSpPr/>
          <p:nvPr/>
        </p:nvSpPr>
        <p:spPr>
          <a:xfrm>
            <a:off x="2206419" y="2449342"/>
            <a:ext cx="3010161" cy="74065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lIns="60936" tIns="30468" rIns="60936" bIns="30468" rtlCol="0" anchor="ctr" anchorCtr="0"/>
          <a:lstStyle/>
          <a:p>
            <a:pPr algn="r"/>
            <a:endParaRPr kumimoji="1" lang="zh-CN" altLang="en-US" sz="1100" dirty="0">
              <a:solidFill>
                <a:schemeClr val="tx1"/>
              </a:solidFill>
              <a:latin typeface="微软雅黑"/>
              <a:ea typeface="微软雅黑"/>
              <a:sym typeface="微软雅黑"/>
            </a:endParaRPr>
          </a:p>
        </p:txBody>
      </p:sp>
      <p:cxnSp>
        <p:nvCxnSpPr>
          <p:cNvPr id="8" name="直接箭头连接符 7">
            <a:extLst>
              <a:ext uri="{FF2B5EF4-FFF2-40B4-BE49-F238E27FC236}">
                <a16:creationId xmlns:a16="http://schemas.microsoft.com/office/drawing/2014/main" id="{4F59081F-A7E0-4159-98AE-B660AE50868A}"/>
              </a:ext>
            </a:extLst>
          </p:cNvPr>
          <p:cNvCxnSpPr>
            <a:stCxn id="269" idx="2"/>
            <a:endCxn id="235" idx="0"/>
          </p:cNvCxnSpPr>
          <p:nvPr/>
        </p:nvCxnSpPr>
        <p:spPr>
          <a:xfrm flipH="1">
            <a:off x="1106996" y="3189994"/>
            <a:ext cx="2604503" cy="495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0" name="直接箭头连接符 269">
            <a:extLst>
              <a:ext uri="{FF2B5EF4-FFF2-40B4-BE49-F238E27FC236}">
                <a16:creationId xmlns:a16="http://schemas.microsoft.com/office/drawing/2014/main" id="{8FE56F26-62E0-441C-8C67-0D73AA6E2ACE}"/>
              </a:ext>
            </a:extLst>
          </p:cNvPr>
          <p:cNvCxnSpPr>
            <a:cxnSpLocks/>
            <a:stCxn id="269" idx="2"/>
            <a:endCxn id="245" idx="0"/>
          </p:cNvCxnSpPr>
          <p:nvPr/>
        </p:nvCxnSpPr>
        <p:spPr>
          <a:xfrm flipH="1">
            <a:off x="2860527" y="3189994"/>
            <a:ext cx="850973" cy="495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1" name="直接箭头连接符 270">
            <a:extLst>
              <a:ext uri="{FF2B5EF4-FFF2-40B4-BE49-F238E27FC236}">
                <a16:creationId xmlns:a16="http://schemas.microsoft.com/office/drawing/2014/main" id="{1B3DB803-00D0-49BD-BAD9-5C9058E2AA72}"/>
              </a:ext>
            </a:extLst>
          </p:cNvPr>
          <p:cNvCxnSpPr>
            <a:cxnSpLocks/>
            <a:stCxn id="269" idx="2"/>
            <a:endCxn id="253" idx="0"/>
          </p:cNvCxnSpPr>
          <p:nvPr/>
        </p:nvCxnSpPr>
        <p:spPr>
          <a:xfrm>
            <a:off x="3711500" y="3189994"/>
            <a:ext cx="921757" cy="495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2" name="直接箭头连接符 271">
            <a:extLst>
              <a:ext uri="{FF2B5EF4-FFF2-40B4-BE49-F238E27FC236}">
                <a16:creationId xmlns:a16="http://schemas.microsoft.com/office/drawing/2014/main" id="{ACBE893B-77B0-4502-B096-C54506ACB21B}"/>
              </a:ext>
            </a:extLst>
          </p:cNvPr>
          <p:cNvCxnSpPr>
            <a:cxnSpLocks/>
            <a:stCxn id="269" idx="2"/>
            <a:endCxn id="261" idx="0"/>
          </p:cNvCxnSpPr>
          <p:nvPr/>
        </p:nvCxnSpPr>
        <p:spPr>
          <a:xfrm>
            <a:off x="3711499" y="3189994"/>
            <a:ext cx="2710415" cy="495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180423FF-2B2E-438E-A64D-AB9C15C3CCD9}"/>
              </a:ext>
            </a:extLst>
          </p:cNvPr>
          <p:cNvSpPr/>
          <p:nvPr/>
        </p:nvSpPr>
        <p:spPr>
          <a:xfrm>
            <a:off x="338389" y="6217243"/>
            <a:ext cx="3325873" cy="4952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36" tIns="30468" rIns="60936" bIns="30468" numCol="1" spcCol="0" rtlCol="0" fromWordArt="0" anchor="ctr" anchorCtr="0" forceAA="0" compatLnSpc="1">
            <a:prstTxWarp prst="textNoShape">
              <a:avLst/>
            </a:prstTxWarp>
            <a:noAutofit/>
          </a:bodyPr>
          <a:lstStyle/>
          <a:p>
            <a:pPr marL="228509" indent="-228509">
              <a:buFont typeface="Arial" panose="020B0604020202020204" pitchFamily="34" charset="0"/>
              <a:buChar char="•"/>
            </a:pPr>
            <a:r>
              <a:rPr lang="en-US" altLang="zh-CN" sz="1200" dirty="0">
                <a:solidFill>
                  <a:schemeClr val="tx1"/>
                </a:solidFill>
                <a:latin typeface="微软雅黑"/>
                <a:ea typeface="微软雅黑"/>
                <a:sym typeface="微软雅黑"/>
              </a:rPr>
              <a:t>latest 4 months data</a:t>
            </a:r>
          </a:p>
          <a:p>
            <a:pPr marL="228509" indent="-228509">
              <a:buFont typeface="Arial" panose="020B0604020202020204" pitchFamily="34" charset="0"/>
              <a:buChar char="•"/>
            </a:pPr>
            <a:r>
              <a:rPr lang="en-US" altLang="zh-CN" sz="1200" dirty="0">
                <a:solidFill>
                  <a:schemeClr val="tx1"/>
                </a:solidFill>
                <a:latin typeface="微软雅黑"/>
                <a:ea typeface="微软雅黑"/>
                <a:sym typeface="微软雅黑"/>
              </a:rPr>
              <a:t>High IO device for performance</a:t>
            </a:r>
          </a:p>
        </p:txBody>
      </p:sp>
      <p:sp>
        <p:nvSpPr>
          <p:cNvPr id="273" name="矩形 272">
            <a:extLst>
              <a:ext uri="{FF2B5EF4-FFF2-40B4-BE49-F238E27FC236}">
                <a16:creationId xmlns:a16="http://schemas.microsoft.com/office/drawing/2014/main" id="{67EA977B-7EB2-41B8-8FA0-02F54E5F843C}"/>
              </a:ext>
            </a:extLst>
          </p:cNvPr>
          <p:cNvSpPr/>
          <p:nvPr/>
        </p:nvSpPr>
        <p:spPr>
          <a:xfrm>
            <a:off x="3862168" y="6217243"/>
            <a:ext cx="3328353" cy="49529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36" tIns="30468" rIns="60936" bIns="30468" numCol="1" spcCol="0" rtlCol="0" fromWordArt="0" anchor="ctr" anchorCtr="0" forceAA="0" compatLnSpc="1">
            <a:prstTxWarp prst="textNoShape">
              <a:avLst/>
            </a:prstTxWarp>
            <a:noAutofit/>
          </a:bodyPr>
          <a:lstStyle/>
          <a:p>
            <a:pPr marL="228509" indent="-228509">
              <a:buFont typeface="Arial" panose="020B0604020202020204" pitchFamily="34" charset="0"/>
              <a:buChar char="•"/>
            </a:pPr>
            <a:r>
              <a:rPr lang="en-US" altLang="zh-CN" sz="1200" dirty="0">
                <a:solidFill>
                  <a:schemeClr val="tx1"/>
                </a:solidFill>
                <a:latin typeface="微软雅黑"/>
                <a:ea typeface="微软雅黑"/>
                <a:sym typeface="微软雅黑"/>
              </a:rPr>
              <a:t>the data before 4 months</a:t>
            </a:r>
          </a:p>
          <a:p>
            <a:pPr marL="228509" indent="-228509">
              <a:buFont typeface="Arial" panose="020B0604020202020204" pitchFamily="34" charset="0"/>
              <a:buChar char="•"/>
            </a:pPr>
            <a:r>
              <a:rPr lang="en-US" altLang="zh-CN" sz="1200" dirty="0">
                <a:solidFill>
                  <a:schemeClr val="tx1"/>
                </a:solidFill>
                <a:latin typeface="微软雅黑"/>
                <a:ea typeface="微软雅黑"/>
                <a:sym typeface="微软雅黑"/>
              </a:rPr>
              <a:t>Normal devices for costs</a:t>
            </a:r>
            <a:endParaRPr lang="zh-CN" altLang="en-US" sz="1200" dirty="0">
              <a:solidFill>
                <a:schemeClr val="tx1"/>
              </a:solidFill>
              <a:latin typeface="微软雅黑"/>
              <a:ea typeface="微软雅黑"/>
              <a:sym typeface="微软雅黑"/>
            </a:endParaRPr>
          </a:p>
        </p:txBody>
      </p:sp>
      <p:sp>
        <p:nvSpPr>
          <p:cNvPr id="274" name="文本框 273">
            <a:extLst>
              <a:ext uri="{FF2B5EF4-FFF2-40B4-BE49-F238E27FC236}">
                <a16:creationId xmlns:a16="http://schemas.microsoft.com/office/drawing/2014/main" id="{6DA5CE2E-AA20-45BA-8C0E-EB9FE7153AA9}"/>
              </a:ext>
            </a:extLst>
          </p:cNvPr>
          <p:cNvSpPr txBox="1"/>
          <p:nvPr/>
        </p:nvSpPr>
        <p:spPr>
          <a:xfrm>
            <a:off x="7904956" y="2479156"/>
            <a:ext cx="4126817" cy="2554521"/>
          </a:xfrm>
          <a:prstGeom prst="rect">
            <a:avLst/>
          </a:prstGeom>
          <a:noFill/>
        </p:spPr>
        <p:txBody>
          <a:bodyPr wrap="square" lIns="60936" tIns="30468" rIns="60936" bIns="30468">
            <a:spAutoFit/>
          </a:bodyPr>
          <a:lstStyle/>
          <a:p>
            <a:pPr marL="0" lvl="1">
              <a:defRPr/>
            </a:pPr>
            <a:endParaRPr lang="en-US" altLang="zh-CN" sz="1600" dirty="0">
              <a:latin typeface="微软雅黑"/>
              <a:ea typeface="微软雅黑"/>
              <a:sym typeface="微软雅黑"/>
            </a:endParaRPr>
          </a:p>
          <a:p>
            <a:pPr marL="285750" lvl="1" indent="-285750">
              <a:buFont typeface="Wingdings" panose="05000000000000000000" pitchFamily="2" charset="2"/>
              <a:buChar char="ü"/>
              <a:defRPr/>
            </a:pPr>
            <a:r>
              <a:rPr lang="en-US" altLang="zh-CN" sz="1600" dirty="0">
                <a:latin typeface="微软雅黑"/>
                <a:ea typeface="微软雅黑"/>
                <a:sym typeface="微软雅黑"/>
              </a:rPr>
              <a:t>From 2016 </a:t>
            </a:r>
            <a:r>
              <a:rPr lang="zh-CN" altLang="en-US" sz="1600" dirty="0">
                <a:latin typeface="微软雅黑"/>
                <a:ea typeface="微软雅黑"/>
                <a:sym typeface="微软雅黑"/>
              </a:rPr>
              <a:t> </a:t>
            </a:r>
            <a:r>
              <a:rPr lang="en-US" altLang="zh-CN" sz="1600" dirty="0">
                <a:latin typeface="微软雅黑"/>
                <a:ea typeface="微软雅黑"/>
                <a:sym typeface="微软雅黑"/>
              </a:rPr>
              <a:t>,TBASE</a:t>
            </a:r>
            <a:r>
              <a:rPr lang="zh-CN" altLang="en-US" sz="1600" dirty="0">
                <a:latin typeface="微软雅黑"/>
                <a:ea typeface="微软雅黑"/>
                <a:sym typeface="微软雅黑"/>
              </a:rPr>
              <a:t> </a:t>
            </a:r>
            <a:r>
              <a:rPr lang="en-US" altLang="zh-CN" sz="1600" dirty="0">
                <a:latin typeface="微软雅黑"/>
                <a:ea typeface="微软雅黑"/>
                <a:sym typeface="微软雅黑"/>
              </a:rPr>
              <a:t>supports </a:t>
            </a:r>
            <a:r>
              <a:rPr lang="en-US" altLang="zh-CN" sz="1600" dirty="0" err="1">
                <a:latin typeface="微软雅黑"/>
                <a:ea typeface="微软雅黑"/>
                <a:sym typeface="微软雅黑"/>
              </a:rPr>
              <a:t>WeChatpay</a:t>
            </a:r>
            <a:r>
              <a:rPr lang="en-US" altLang="zh-CN" sz="1600" dirty="0">
                <a:latin typeface="微软雅黑"/>
                <a:ea typeface="微软雅黑"/>
                <a:sym typeface="微软雅黑"/>
              </a:rPr>
              <a:t> 5million to 1billion </a:t>
            </a:r>
            <a:r>
              <a:rPr lang="en-US" altLang="zh-CN" dirty="0"/>
              <a:t>transactions  a day </a:t>
            </a:r>
            <a:endParaRPr lang="en-US" altLang="zh-CN" sz="1600" dirty="0">
              <a:latin typeface="微软雅黑"/>
              <a:ea typeface="微软雅黑"/>
              <a:sym typeface="微软雅黑"/>
            </a:endParaRPr>
          </a:p>
          <a:p>
            <a:pPr marL="285750" lvl="1" indent="-285750">
              <a:buFont typeface="Wingdings" panose="05000000000000000000" pitchFamily="2" charset="2"/>
              <a:buChar char="ü"/>
              <a:defRPr/>
            </a:pPr>
            <a:endParaRPr lang="en-US" altLang="zh-CN" sz="1600" dirty="0">
              <a:latin typeface="微软雅黑"/>
              <a:ea typeface="微软雅黑"/>
              <a:sym typeface="微软雅黑"/>
            </a:endParaRPr>
          </a:p>
          <a:p>
            <a:pPr marL="285750" lvl="1" indent="-285750">
              <a:buFont typeface="Wingdings" panose="05000000000000000000" pitchFamily="2" charset="2"/>
              <a:buChar char="ü"/>
              <a:defRPr/>
            </a:pPr>
            <a:r>
              <a:rPr lang="en-US" altLang="zh-CN" sz="1600" dirty="0">
                <a:latin typeface="微软雅黑"/>
                <a:ea typeface="微软雅黑"/>
                <a:sym typeface="微软雅黑"/>
              </a:rPr>
              <a:t>Divide big and small vender to prevent the data skew</a:t>
            </a:r>
          </a:p>
          <a:p>
            <a:pPr marL="285750" lvl="1" indent="-285750">
              <a:buFont typeface="Wingdings" panose="05000000000000000000" pitchFamily="2" charset="2"/>
              <a:buChar char="ü"/>
              <a:defRPr/>
            </a:pPr>
            <a:endParaRPr lang="en-US" altLang="zh-CN" sz="1600" dirty="0">
              <a:latin typeface="微软雅黑"/>
              <a:ea typeface="微软雅黑"/>
              <a:sym typeface="微软雅黑"/>
            </a:endParaRPr>
          </a:p>
          <a:p>
            <a:pPr marL="285750" lvl="1" indent="-285750">
              <a:buFont typeface="Wingdings" panose="05000000000000000000" pitchFamily="2" charset="2"/>
              <a:buChar char="ü"/>
              <a:defRPr/>
            </a:pPr>
            <a:r>
              <a:rPr lang="en-US" altLang="zh-CN" sz="1600" dirty="0" err="1">
                <a:latin typeface="微软雅黑"/>
                <a:ea typeface="微软雅黑"/>
                <a:sym typeface="微软雅黑"/>
              </a:rPr>
              <a:t>DZ:across</a:t>
            </a:r>
            <a:r>
              <a:rPr lang="en-US" altLang="zh-CN" sz="1600" dirty="0">
                <a:latin typeface="微软雅黑"/>
                <a:ea typeface="微软雅黑"/>
                <a:sym typeface="微软雅黑"/>
              </a:rPr>
              <a:t> region and AZ  </a:t>
            </a:r>
          </a:p>
          <a:p>
            <a:pPr marL="190424" lvl="1" indent="-190424">
              <a:buFont typeface="Wingdings" panose="05000000000000000000" pitchFamily="2" charset="2"/>
              <a:buChar char="Ø"/>
              <a:defRPr/>
            </a:pPr>
            <a:endParaRPr lang="en-US" altLang="zh-CN" sz="1600" dirty="0">
              <a:latin typeface="微软雅黑"/>
              <a:ea typeface="微软雅黑"/>
              <a:sym typeface="微软雅黑"/>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497" y="759414"/>
            <a:ext cx="146685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图片 50">
            <a:extLst>
              <a:ext uri="{FF2B5EF4-FFF2-40B4-BE49-F238E27FC236}">
                <a16:creationId xmlns:a16="http://schemas.microsoft.com/office/drawing/2014/main" id="{601A4DE3-644D-4003-B596-4111CBC3278F}"/>
              </a:ext>
            </a:extLst>
          </p:cNvPr>
          <p:cNvPicPr>
            <a:picLocks noChangeAspect="1"/>
          </p:cNvPicPr>
          <p:nvPr/>
        </p:nvPicPr>
        <p:blipFill>
          <a:blip r:embed="rId4"/>
          <a:stretch>
            <a:fillRect/>
          </a:stretch>
        </p:blipFill>
        <p:spPr>
          <a:xfrm>
            <a:off x="10580714" y="392768"/>
            <a:ext cx="1069922" cy="191432"/>
          </a:xfrm>
          <a:prstGeom prst="rect">
            <a:avLst/>
          </a:prstGeom>
        </p:spPr>
      </p:pic>
    </p:spTree>
    <p:extLst>
      <p:ext uri="{BB962C8B-B14F-4D97-AF65-F5344CB8AC3E}">
        <p14:creationId xmlns:p14="http://schemas.microsoft.com/office/powerpoint/2010/main" val="578262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DIAGRAM" val="2347"/>
</p:tagLst>
</file>

<file path=ppt/tags/tag2.xml><?xml version="1.0" encoding="utf-8"?>
<p:tagLst xmlns:a="http://schemas.openxmlformats.org/drawingml/2006/main" xmlns:r="http://schemas.openxmlformats.org/officeDocument/2006/relationships" xmlns:p="http://schemas.openxmlformats.org/presentationml/2006/main">
  <p:tag name="ISLIDE.DIAGRAM" val="248004"/>
</p:tagLst>
</file>

<file path=ppt/theme/theme1.xml><?xml version="1.0" encoding="utf-8"?>
<a:theme xmlns:a="http://schemas.openxmlformats.org/drawingml/2006/main" name="TencentDB浅色模板">
  <a:themeElements>
    <a:clrScheme name="TencentDB">
      <a:dk1>
        <a:srgbClr val="000000"/>
      </a:dk1>
      <a:lt1>
        <a:srgbClr val="FFFFFF"/>
      </a:lt1>
      <a:dk2>
        <a:srgbClr val="666666"/>
      </a:dk2>
      <a:lt2>
        <a:srgbClr val="FFFFFF"/>
      </a:lt2>
      <a:accent1>
        <a:srgbClr val="016EFF"/>
      </a:accent1>
      <a:accent2>
        <a:srgbClr val="16BDD2"/>
      </a:accent2>
      <a:accent3>
        <a:srgbClr val="28C571"/>
      </a:accent3>
      <a:accent4>
        <a:srgbClr val="3889FF"/>
      </a:accent4>
      <a:accent5>
        <a:srgbClr val="0261EA"/>
      </a:accent5>
      <a:accent6>
        <a:srgbClr val="015BDA"/>
      </a:accent6>
      <a:hlink>
        <a:srgbClr val="016EFF"/>
      </a:hlink>
      <a:folHlink>
        <a:srgbClr val="954F72"/>
      </a:folHlink>
    </a:clrScheme>
    <a:fontScheme name="TencentD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ncentDB浅色模板" id="{C0173F09-E673-7247-955F-22D118F77939}" vid="{3963C03A-4094-8641-8B6A-9CE8B007E3E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ncentDB">
    <a:dk1>
      <a:srgbClr val="000000"/>
    </a:dk1>
    <a:lt1>
      <a:srgbClr val="FFFFFF"/>
    </a:lt1>
    <a:dk2>
      <a:srgbClr val="666666"/>
    </a:dk2>
    <a:lt2>
      <a:srgbClr val="FFFFFF"/>
    </a:lt2>
    <a:accent1>
      <a:srgbClr val="016EFF"/>
    </a:accent1>
    <a:accent2>
      <a:srgbClr val="16BDD2"/>
    </a:accent2>
    <a:accent3>
      <a:srgbClr val="28C571"/>
    </a:accent3>
    <a:accent4>
      <a:srgbClr val="3889FF"/>
    </a:accent4>
    <a:accent5>
      <a:srgbClr val="0261EA"/>
    </a:accent5>
    <a:accent6>
      <a:srgbClr val="015BDA"/>
    </a:accent6>
    <a:hlink>
      <a:srgbClr val="016EFF"/>
    </a:hlink>
    <a:folHlink>
      <a:srgbClr val="954F72"/>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13954</TotalTime>
  <Words>11157</Words>
  <Application>Microsoft Macintosh PowerPoint</Application>
  <PresentationFormat>宽屏</PresentationFormat>
  <Paragraphs>2246</Paragraphs>
  <Slides>90</Slides>
  <Notes>55</Notes>
  <HiddenSlides>60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90</vt:i4>
      </vt:variant>
    </vt:vector>
  </HeadingPairs>
  <TitlesOfParts>
    <vt:vector size="104" baseType="lpstr">
      <vt:lpstr>等线</vt:lpstr>
      <vt:lpstr>宋体</vt:lpstr>
      <vt:lpstr>微软雅黑</vt:lpstr>
      <vt:lpstr>FontName</vt:lpstr>
      <vt:lpstr>PingFang SC</vt:lpstr>
      <vt:lpstr>Source Han Sans SC Normal</vt:lpstr>
      <vt:lpstr>TTTGB Medium</vt:lpstr>
      <vt:lpstr>Ubuntu</vt:lpstr>
      <vt:lpstr>Arial</vt:lpstr>
      <vt:lpstr>Arial</vt:lpstr>
      <vt:lpstr>Calibri</vt:lpstr>
      <vt:lpstr>Wingdings</vt:lpstr>
      <vt:lpstr>TencentDB浅色模板</vt:lpstr>
      <vt:lpstr>工作表</vt:lpstr>
      <vt:lpstr>PowerPoint 演示文稿</vt:lpstr>
      <vt:lpstr>PowerPoint 演示文稿</vt:lpstr>
      <vt:lpstr>Overall view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About BYB Digital Banking Project</vt:lpstr>
      <vt:lpstr>PowerPoint 演示文稿</vt:lpstr>
      <vt:lpstr>Milestones of Alakulaku TDSQL Project</vt:lpstr>
      <vt:lpstr>PowerPoint 演示文稿</vt:lpstr>
      <vt:lpstr>The first internet bank –webank</vt:lpstr>
      <vt:lpstr>YOOZOO</vt:lpstr>
      <vt:lpstr>The Architecture2 </vt:lpstr>
      <vt:lpstr>Digital Guangdong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Advantages （compare open source database） </vt:lpstr>
      <vt:lpstr>Advantages （How to compete against Oracle） </vt:lpstr>
      <vt:lpstr>Performance </vt:lpstr>
      <vt:lpstr>The Competitors </vt:lpstr>
      <vt:lpstr>数据库产品-基础功能对比</vt:lpstr>
      <vt:lpstr>数据库产品-基础功能对比</vt:lpstr>
      <vt:lpstr>数据库产品-高级技术细节对比</vt:lpstr>
      <vt:lpstr>Q&amp;A</vt:lpstr>
      <vt:lpstr>PowerPoint 演示文稿</vt:lpstr>
      <vt:lpstr>PowerPoint 演示文稿</vt:lpstr>
      <vt:lpstr>02 Some Typical industry and users</vt:lpstr>
      <vt:lpstr>Some of our Industry</vt:lpstr>
      <vt:lpstr>Some of our typical users</vt:lpstr>
      <vt:lpstr>PowerPoint 演示文稿</vt:lpstr>
      <vt:lpstr>PowerPoint 演示文稿</vt:lpstr>
      <vt:lpstr>PowerPoint 演示文稿</vt:lpstr>
      <vt:lpstr>parallel  OLAP executer</vt:lpstr>
      <vt:lpstr>TBase TPC-DS performance test</vt:lpstr>
      <vt:lpstr>PowerPoint 演示文稿</vt:lpstr>
      <vt:lpstr>TDSQL Scale out</vt:lpstr>
      <vt:lpstr>Scale out and rebalance</vt:lpstr>
      <vt:lpstr>PowerPoint 演示文稿</vt:lpstr>
      <vt:lpstr>SWIFTPASS   The Most Popular Wechat Payment Channel </vt:lpstr>
      <vt:lpstr>PowerPoint 演示文稿</vt:lpstr>
      <vt:lpstr>DTS </vt:lpstr>
      <vt:lpstr>PowerPoint 演示文稿</vt:lpstr>
      <vt:lpstr>PowerPoint 演示文稿</vt:lpstr>
      <vt:lpstr>PowerPoint 演示文稿</vt:lpstr>
      <vt:lpstr>04 Some of our plan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分布式事务支持---2PC</vt:lpstr>
      <vt:lpstr>TBase 典型场景—HTAP超融合处理系统</vt:lpstr>
      <vt:lpstr>Typical Industry</vt:lpstr>
      <vt:lpstr>The first internet bank –webank</vt:lpstr>
      <vt:lpstr>The DCN Architecture of WeBank</vt:lpstr>
      <vt:lpstr>The Architecture2 </vt:lpstr>
      <vt:lpstr>Digital Guangdong</vt:lpstr>
      <vt:lpstr>Some to the key differentiated features</vt:lpstr>
      <vt:lpstr>Performance </vt:lpstr>
      <vt:lpstr>The Diagnosis  of Performance</vt:lpstr>
      <vt:lpstr>SQL-Engine</vt:lpstr>
      <vt:lpstr>Audit</vt:lpstr>
      <vt:lpstr>Scale out</vt:lpstr>
      <vt:lpstr>Scale out and rebalance</vt:lpstr>
      <vt:lpstr>The Separation  of Read and Write </vt:lpstr>
      <vt:lpstr>Hot data update （just in noshard mode）</vt:lpstr>
      <vt:lpstr>Other ways about hot account</vt:lpstr>
      <vt:lpstr>Services and support</vt:lpstr>
      <vt:lpstr>PowerPoint 演示文稿</vt:lpstr>
      <vt:lpstr>TBase产品特性</vt:lpstr>
      <vt:lpstr>领先的技术和丰富的经验是成功的关键</vt:lpstr>
      <vt:lpstr>The DCN Architecture of WeBank</vt:lpstr>
      <vt:lpstr>TBase—WeChatPay Vender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Microsoft Office User</cp:lastModifiedBy>
  <cp:revision>993</cp:revision>
  <dcterms:created xsi:type="dcterms:W3CDTF">2018-12-28T03:16:13Z</dcterms:created>
  <dcterms:modified xsi:type="dcterms:W3CDTF">2020-11-24T08:08:40Z</dcterms:modified>
</cp:coreProperties>
</file>